
<file path=[Content_Types].xml><?xml version="1.0" encoding="utf-8"?>
<Types xmlns="http://schemas.openxmlformats.org/package/2006/content-types">
  <Default Extension="bin" ContentType="application/vnd.ms-office.activeX"/>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activeX/activeX1.xml" ContentType="application/vnd.ms-office.activeX+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3.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4.bin" ContentType="application/vnd.openxmlformats-officedocument.oleObject"/>
  <Override PartName="/ppt/notesSlides/notesSlide31.xml" ContentType="application/vnd.openxmlformats-officedocument.presentationml.notesSlide+xml"/>
  <Override PartName="/ppt/embeddings/oleObject5.bin" ContentType="application/vnd.openxmlformats-officedocument.oleObject"/>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6.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7.bin" ContentType="application/vnd.openxmlformats-officedocument.oleObject"/>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8.bin" ContentType="application/vnd.openxmlformats-officedocument.oleObject"/>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oleObject9.bin" ContentType="application/vnd.openxmlformats-officedocument.oleObject"/>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embeddings/oleObject10.bin" ContentType="application/vnd.openxmlformats-officedocument.oleObject"/>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embeddings/oleObject11.bin" ContentType="application/vnd.openxmlformats-officedocument.oleObject"/>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embeddings/oleObject12.bin" ContentType="application/vnd.openxmlformats-officedocument.oleObject"/>
  <Override PartName="/ppt/notesSlides/notesSlide87.xml" ContentType="application/vnd.openxmlformats-officedocument.presentationml.notesSlide+xml"/>
  <Override PartName="/ppt/notesSlides/notesSlide88.xml" ContentType="application/vnd.openxmlformats-officedocument.presentationml.notesSlide+xml"/>
  <Override PartName="/ppt/embeddings/oleObject13.bin" ContentType="application/vnd.openxmlformats-officedocument.oleObject"/>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embeddings/oleObject14.bin" ContentType="application/vnd.openxmlformats-officedocument.oleObject"/>
  <Override PartName="/ppt/notesSlides/notesSlide97.xml" ContentType="application/vnd.openxmlformats-officedocument.presentationml.notesSlide+xml"/>
  <Override PartName="/ppt/notesSlides/notesSlide98.xml" ContentType="application/vnd.openxmlformats-officedocument.presentationml.notesSlide+xml"/>
  <Override PartName="/ppt/embeddings/oleObject15.bin" ContentType="application/vnd.openxmlformats-officedocument.oleObject"/>
  <Override PartName="/ppt/notesSlides/notesSlide99.xml" ContentType="application/vnd.openxmlformats-officedocument.presentationml.notesSlide+xml"/>
  <Override PartName="/ppt/embeddings/oleObject16.bin" ContentType="application/vnd.openxmlformats-officedocument.oleObject"/>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embeddings/oleObject17.bin" ContentType="application/vnd.openxmlformats-officedocument.oleObject"/>
  <Override PartName="/ppt/notesSlides/notesSlide105.xml" ContentType="application/vnd.openxmlformats-officedocument.presentationml.notesSlide+xml"/>
  <Override PartName="/ppt/embeddings/oleObject18.bin" ContentType="application/vnd.openxmlformats-officedocument.oleObject"/>
  <Override PartName="/ppt/notesSlides/notesSlide106.xml" ContentType="application/vnd.openxmlformats-officedocument.presentationml.notesSlide+xml"/>
  <Override PartName="/ppt/embeddings/oleObject19.bin" ContentType="application/vnd.openxmlformats-officedocument.oleObject"/>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tags/tag4.xml" ContentType="application/vnd.openxmlformats-officedocument.presentationml.tags+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handoutMasterIdLst>
    <p:handoutMasterId r:id="rId113"/>
  </p:handoutMasterIdLst>
  <p:sldIdLst>
    <p:sldId id="663" r:id="rId2"/>
    <p:sldId id="650" r:id="rId3"/>
    <p:sldId id="651" r:id="rId4"/>
    <p:sldId id="533" r:id="rId5"/>
    <p:sldId id="535" r:id="rId6"/>
    <p:sldId id="536" r:id="rId7"/>
    <p:sldId id="539" r:id="rId8"/>
    <p:sldId id="543" r:id="rId9"/>
    <p:sldId id="544" r:id="rId10"/>
    <p:sldId id="540" r:id="rId11"/>
    <p:sldId id="541" r:id="rId12"/>
    <p:sldId id="542" r:id="rId13"/>
    <p:sldId id="545" r:id="rId14"/>
    <p:sldId id="546" r:id="rId15"/>
    <p:sldId id="549" r:id="rId16"/>
    <p:sldId id="547" r:id="rId17"/>
    <p:sldId id="664" r:id="rId18"/>
    <p:sldId id="652" r:id="rId19"/>
    <p:sldId id="551" r:id="rId20"/>
    <p:sldId id="550" r:id="rId21"/>
    <p:sldId id="553" r:id="rId22"/>
    <p:sldId id="554" r:id="rId23"/>
    <p:sldId id="555" r:id="rId24"/>
    <p:sldId id="557" r:id="rId25"/>
    <p:sldId id="558" r:id="rId26"/>
    <p:sldId id="559" r:id="rId27"/>
    <p:sldId id="528" r:id="rId28"/>
    <p:sldId id="665" r:id="rId29"/>
    <p:sldId id="653" r:id="rId30"/>
    <p:sldId id="561" r:id="rId31"/>
    <p:sldId id="565" r:id="rId32"/>
    <p:sldId id="566" r:id="rId33"/>
    <p:sldId id="562" r:id="rId34"/>
    <p:sldId id="574" r:id="rId35"/>
    <p:sldId id="569" r:id="rId36"/>
    <p:sldId id="570" r:id="rId37"/>
    <p:sldId id="572" r:id="rId38"/>
    <p:sldId id="563" r:id="rId39"/>
    <p:sldId id="649" r:id="rId40"/>
    <p:sldId id="578" r:id="rId41"/>
    <p:sldId id="581" r:id="rId42"/>
    <p:sldId id="583" r:id="rId43"/>
    <p:sldId id="584" r:id="rId44"/>
    <p:sldId id="587" r:id="rId45"/>
    <p:sldId id="582" r:id="rId46"/>
    <p:sldId id="666" r:id="rId47"/>
    <p:sldId id="654" r:id="rId48"/>
    <p:sldId id="588" r:id="rId49"/>
    <p:sldId id="589" r:id="rId50"/>
    <p:sldId id="659" r:id="rId51"/>
    <p:sldId id="590" r:id="rId52"/>
    <p:sldId id="660" r:id="rId53"/>
    <p:sldId id="592" r:id="rId54"/>
    <p:sldId id="594" r:id="rId55"/>
    <p:sldId id="595" r:id="rId56"/>
    <p:sldId id="596" r:id="rId57"/>
    <p:sldId id="597" r:id="rId58"/>
    <p:sldId id="667" r:id="rId59"/>
    <p:sldId id="655" r:id="rId60"/>
    <p:sldId id="598" r:id="rId61"/>
    <p:sldId id="600" r:id="rId62"/>
    <p:sldId id="601" r:id="rId63"/>
    <p:sldId id="602" r:id="rId64"/>
    <p:sldId id="603" r:id="rId65"/>
    <p:sldId id="604" r:id="rId66"/>
    <p:sldId id="605" r:id="rId67"/>
    <p:sldId id="607" r:id="rId68"/>
    <p:sldId id="608" r:id="rId69"/>
    <p:sldId id="609" r:id="rId70"/>
    <p:sldId id="610" r:id="rId71"/>
    <p:sldId id="611" r:id="rId72"/>
    <p:sldId id="612" r:id="rId73"/>
    <p:sldId id="613" r:id="rId74"/>
    <p:sldId id="615" r:id="rId75"/>
    <p:sldId id="616" r:id="rId76"/>
    <p:sldId id="617" r:id="rId77"/>
    <p:sldId id="668" r:id="rId78"/>
    <p:sldId id="656" r:id="rId79"/>
    <p:sldId id="618" r:id="rId80"/>
    <p:sldId id="619" r:id="rId81"/>
    <p:sldId id="661" r:id="rId82"/>
    <p:sldId id="622" r:id="rId83"/>
    <p:sldId id="623" r:id="rId84"/>
    <p:sldId id="662" r:id="rId85"/>
    <p:sldId id="625" r:id="rId86"/>
    <p:sldId id="626" r:id="rId87"/>
    <p:sldId id="627" r:id="rId88"/>
    <p:sldId id="628" r:id="rId89"/>
    <p:sldId id="629" r:id="rId90"/>
    <p:sldId id="630" r:id="rId91"/>
    <p:sldId id="669" r:id="rId92"/>
    <p:sldId id="657" r:id="rId93"/>
    <p:sldId id="633" r:id="rId94"/>
    <p:sldId id="631" r:id="rId95"/>
    <p:sldId id="635" r:id="rId96"/>
    <p:sldId id="636" r:id="rId97"/>
    <p:sldId id="637" r:id="rId98"/>
    <p:sldId id="638" r:id="rId99"/>
    <p:sldId id="639" r:id="rId100"/>
    <p:sldId id="640" r:id="rId101"/>
    <p:sldId id="642" r:id="rId102"/>
    <p:sldId id="643" r:id="rId103"/>
    <p:sldId id="644" r:id="rId104"/>
    <p:sldId id="632" r:id="rId105"/>
    <p:sldId id="645" r:id="rId106"/>
    <p:sldId id="646" r:id="rId107"/>
    <p:sldId id="647" r:id="rId108"/>
    <p:sldId id="648" r:id="rId109"/>
    <p:sldId id="670" r:id="rId110"/>
    <p:sldId id="658" r:id="rId111"/>
  </p:sldIdLst>
  <p:sldSz cx="12192000" cy="6858000"/>
  <p:notesSz cx="6858000" cy="9144000"/>
  <p:custDataLst>
    <p:tags r:id="rId114"/>
  </p:custDataLst>
  <p:defaultTextStyle>
    <a:defPPr>
      <a:defRPr lang="en-US"/>
    </a:defPPr>
    <a:lvl1pPr marL="0" lvl="0"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66CCFF"/>
    <a:srgbClr val="000066"/>
    <a:srgbClr val="3366CC"/>
    <a:srgbClr val="CC3300"/>
    <a:srgbClr val="0000FF"/>
    <a:srgbClr val="99CCFF"/>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0"/>
    <p:restoredTop sz="91228"/>
  </p:normalViewPr>
  <p:slideViewPr>
    <p:cSldViewPr showGuides="1">
      <p:cViewPr varScale="1">
        <p:scale>
          <a:sx n="58" d="100"/>
          <a:sy n="58" d="100"/>
        </p:scale>
        <p:origin x="656" y="1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3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页眉占位符 409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effectLst/>
            </a:endParaRPr>
          </a:p>
        </p:txBody>
      </p:sp>
      <p:sp>
        <p:nvSpPr>
          <p:cNvPr id="40963" name="日期占位符 40962"/>
          <p:cNvSpPr>
            <a:spLocks noGrp="1"/>
          </p:cNvSpPr>
          <p:nvPr>
            <p:ph type="dt" sz="quarter" idx="1"/>
          </p:nvPr>
        </p:nvSpPr>
        <p:spPr>
          <a:xfrm>
            <a:off x="3886200" y="0"/>
            <a:ext cx="2971800" cy="457200"/>
          </a:xfrm>
          <a:prstGeom prst="rect">
            <a:avLst/>
          </a:prstGeom>
          <a:noFill/>
          <a:ln w="9525">
            <a:noFill/>
          </a:ln>
        </p:spPr>
        <p:txBody>
          <a:bodyPr/>
          <a:lstStyle/>
          <a:p>
            <a:pPr lvl="0" algn="r"/>
            <a:endParaRPr lang="zh-CN" altLang="en-US" sz="1200" b="0" dirty="0">
              <a:effectLst/>
            </a:endParaRPr>
          </a:p>
        </p:txBody>
      </p:sp>
      <p:sp>
        <p:nvSpPr>
          <p:cNvPr id="40964" name="页脚占位符 40963"/>
          <p:cNvSpPr>
            <a:spLocks noGrp="1"/>
          </p:cNvSpPr>
          <p:nvPr>
            <p:ph type="ftr" sz="quarter" idx="2"/>
          </p:nvPr>
        </p:nvSpPr>
        <p:spPr>
          <a:xfrm>
            <a:off x="0" y="8686800"/>
            <a:ext cx="2971800" cy="457200"/>
          </a:xfrm>
          <a:prstGeom prst="rect">
            <a:avLst/>
          </a:prstGeom>
          <a:noFill/>
          <a:ln w="9525">
            <a:noFill/>
          </a:ln>
        </p:spPr>
        <p:txBody>
          <a:bodyPr anchor="b"/>
          <a:lstStyle/>
          <a:p>
            <a:pPr lvl="0"/>
            <a:endParaRPr lang="zh-CN" altLang="en-US" sz="1200" b="0" dirty="0">
              <a:effectLst/>
            </a:endParaRPr>
          </a:p>
        </p:txBody>
      </p:sp>
      <p:sp>
        <p:nvSpPr>
          <p:cNvPr id="40965" name="灯片编号占位符 40964"/>
          <p:cNvSpPr>
            <a:spLocks noGrp="1"/>
          </p:cNvSpPr>
          <p:nvPr>
            <p:ph type="sldNum" sz="quarter" idx="3"/>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b="0" dirty="0">
                <a:effectLst/>
              </a:rPr>
              <a:t>‹#›</a:t>
            </a:fld>
            <a:endParaRPr lang="zh-CN" altLang="en-US" sz="1200" b="0" dirty="0">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页眉占位符 53249"/>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53251" name="日期占位符 53250"/>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b="0" dirty="0"/>
          </a:p>
        </p:txBody>
      </p:sp>
      <p:sp>
        <p:nvSpPr>
          <p:cNvPr id="53252" name="幻灯片图像占位符 53251"/>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53253" name="文本占位符 532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页脚占位符 53253"/>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b="0" dirty="0"/>
          </a:p>
        </p:txBody>
      </p:sp>
      <p:sp>
        <p:nvSpPr>
          <p:cNvPr id="53255" name="灯片编号占位符 53254"/>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a:t>
            </a:fld>
            <a:endParaRPr lang="zh-CN" altLang="en-US" sz="1200" b="0" dirty="0"/>
          </a:p>
        </p:txBody>
      </p:sp>
      <p:sp>
        <p:nvSpPr>
          <p:cNvPr id="679938" name="幻灯片图像占位符 679937"/>
          <p:cNvSpPr>
            <a:spLocks noGrp="1" noRot="1" noChangeAspect="1" noTextEdit="1"/>
          </p:cNvSpPr>
          <p:nvPr>
            <p:ph type="sldImg"/>
          </p:nvPr>
        </p:nvSpPr>
        <p:spPr>
          <a:ln/>
        </p:spPr>
      </p:sp>
      <p:sp>
        <p:nvSpPr>
          <p:cNvPr id="679939" name="文本占位符 679938"/>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a:t>
            </a:fld>
            <a:endParaRPr lang="zh-CN" altLang="en-US" sz="1200" b="0" dirty="0"/>
          </a:p>
        </p:txBody>
      </p:sp>
      <p:sp>
        <p:nvSpPr>
          <p:cNvPr id="586754" name="幻灯片图像占位符 586753"/>
          <p:cNvSpPr>
            <a:spLocks noGrp="1" noRot="1" noChangeAspect="1" noTextEdit="1"/>
          </p:cNvSpPr>
          <p:nvPr>
            <p:ph type="sldImg"/>
          </p:nvPr>
        </p:nvSpPr>
        <p:spPr>
          <a:ln/>
        </p:spPr>
      </p:sp>
      <p:sp>
        <p:nvSpPr>
          <p:cNvPr id="586755" name="文本占位符 5867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100</a:t>
            </a:fld>
            <a:endParaRPr lang="zh-CN" altLang="en-US" sz="1200" b="0" dirty="0"/>
          </a:p>
        </p:txBody>
      </p:sp>
      <p:sp>
        <p:nvSpPr>
          <p:cNvPr id="669698" name="幻灯片图像占位符 669697"/>
          <p:cNvSpPr>
            <a:spLocks noGrp="1" noRot="1" noChangeAspect="1" noTextEdit="1"/>
          </p:cNvSpPr>
          <p:nvPr>
            <p:ph type="sldImg"/>
          </p:nvPr>
        </p:nvSpPr>
        <p:spPr>
          <a:ln/>
        </p:spPr>
      </p:sp>
      <p:sp>
        <p:nvSpPr>
          <p:cNvPr id="669699" name="文本占位符 6696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101</a:t>
            </a:fld>
            <a:endParaRPr lang="zh-CN" altLang="en-US" sz="1200" b="0" dirty="0"/>
          </a:p>
        </p:txBody>
      </p:sp>
      <p:sp>
        <p:nvSpPr>
          <p:cNvPr id="670722" name="幻灯片图像占位符 670721"/>
          <p:cNvSpPr>
            <a:spLocks noGrp="1" noRot="1" noChangeAspect="1" noTextEdit="1"/>
          </p:cNvSpPr>
          <p:nvPr>
            <p:ph type="sldImg"/>
          </p:nvPr>
        </p:nvSpPr>
        <p:spPr>
          <a:ln/>
        </p:spPr>
      </p:sp>
      <p:sp>
        <p:nvSpPr>
          <p:cNvPr id="670723" name="文本占位符 6707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102</a:t>
            </a:fld>
            <a:endParaRPr lang="zh-CN" altLang="en-US" sz="1200" b="0" dirty="0"/>
          </a:p>
        </p:txBody>
      </p:sp>
      <p:sp>
        <p:nvSpPr>
          <p:cNvPr id="671746" name="幻灯片图像占位符 671745"/>
          <p:cNvSpPr>
            <a:spLocks noGrp="1" noRot="1" noChangeAspect="1" noTextEdit="1"/>
          </p:cNvSpPr>
          <p:nvPr>
            <p:ph type="sldImg"/>
          </p:nvPr>
        </p:nvSpPr>
        <p:spPr>
          <a:ln/>
        </p:spPr>
      </p:sp>
      <p:sp>
        <p:nvSpPr>
          <p:cNvPr id="671747" name="文本占位符 6717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103</a:t>
            </a:fld>
            <a:endParaRPr lang="zh-CN" altLang="en-US" sz="1200" b="0" dirty="0"/>
          </a:p>
        </p:txBody>
      </p:sp>
      <p:sp>
        <p:nvSpPr>
          <p:cNvPr id="672770" name="幻灯片图像占位符 672769"/>
          <p:cNvSpPr>
            <a:spLocks noGrp="1" noRot="1" noChangeAspect="1" noTextEdit="1"/>
          </p:cNvSpPr>
          <p:nvPr>
            <p:ph type="sldImg"/>
          </p:nvPr>
        </p:nvSpPr>
        <p:spPr>
          <a:ln/>
        </p:spPr>
      </p:sp>
      <p:sp>
        <p:nvSpPr>
          <p:cNvPr id="672771" name="文本占位符 6727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104</a:t>
            </a:fld>
            <a:endParaRPr lang="zh-CN" altLang="en-US" sz="1200" b="0" dirty="0"/>
          </a:p>
        </p:txBody>
      </p:sp>
      <p:sp>
        <p:nvSpPr>
          <p:cNvPr id="673794" name="幻灯片图像占位符 673793"/>
          <p:cNvSpPr>
            <a:spLocks noGrp="1" noRot="1" noChangeAspect="1" noTextEdit="1"/>
          </p:cNvSpPr>
          <p:nvPr>
            <p:ph type="sldImg"/>
          </p:nvPr>
        </p:nvSpPr>
        <p:spPr>
          <a:ln/>
        </p:spPr>
      </p:sp>
      <p:sp>
        <p:nvSpPr>
          <p:cNvPr id="673795" name="文本占位符 6737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105</a:t>
            </a:fld>
            <a:endParaRPr lang="zh-CN" altLang="en-US" sz="1200" b="0" dirty="0"/>
          </a:p>
        </p:txBody>
      </p:sp>
      <p:sp>
        <p:nvSpPr>
          <p:cNvPr id="674818" name="幻灯片图像占位符 674817"/>
          <p:cNvSpPr>
            <a:spLocks noGrp="1" noRot="1" noChangeAspect="1" noTextEdit="1"/>
          </p:cNvSpPr>
          <p:nvPr>
            <p:ph type="sldImg"/>
          </p:nvPr>
        </p:nvSpPr>
        <p:spPr>
          <a:ln/>
        </p:spPr>
      </p:sp>
      <p:sp>
        <p:nvSpPr>
          <p:cNvPr id="674819" name="文本占位符 6748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106</a:t>
            </a:fld>
            <a:endParaRPr lang="zh-CN" altLang="en-US" sz="1200" b="0" dirty="0"/>
          </a:p>
        </p:txBody>
      </p:sp>
      <p:sp>
        <p:nvSpPr>
          <p:cNvPr id="675842" name="幻灯片图像占位符 675841"/>
          <p:cNvSpPr>
            <a:spLocks noGrp="1" noRot="1" noChangeAspect="1" noTextEdit="1"/>
          </p:cNvSpPr>
          <p:nvPr>
            <p:ph type="sldImg"/>
          </p:nvPr>
        </p:nvSpPr>
        <p:spPr>
          <a:ln/>
        </p:spPr>
      </p:sp>
      <p:sp>
        <p:nvSpPr>
          <p:cNvPr id="675843" name="文本占位符 6758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107</a:t>
            </a:fld>
            <a:endParaRPr lang="zh-CN" altLang="en-US" sz="1200" b="0" dirty="0"/>
          </a:p>
        </p:txBody>
      </p:sp>
      <p:sp>
        <p:nvSpPr>
          <p:cNvPr id="676866" name="幻灯片图像占位符 676865"/>
          <p:cNvSpPr>
            <a:spLocks noGrp="1" noRot="1" noChangeAspect="1" noTextEdit="1"/>
          </p:cNvSpPr>
          <p:nvPr>
            <p:ph type="sldImg"/>
          </p:nvPr>
        </p:nvSpPr>
        <p:spPr>
          <a:ln/>
        </p:spPr>
      </p:sp>
      <p:sp>
        <p:nvSpPr>
          <p:cNvPr id="676867" name="文本占位符 6768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108</a:t>
            </a:fld>
            <a:endParaRPr lang="zh-CN" altLang="en-US" sz="1200" b="0" dirty="0"/>
          </a:p>
        </p:txBody>
      </p:sp>
      <p:sp>
        <p:nvSpPr>
          <p:cNvPr id="677890" name="幻灯片图像占位符 677889"/>
          <p:cNvSpPr>
            <a:spLocks noGrp="1" noRot="1" noChangeAspect="1" noTextEdit="1"/>
          </p:cNvSpPr>
          <p:nvPr>
            <p:ph type="sldImg"/>
          </p:nvPr>
        </p:nvSpPr>
        <p:spPr>
          <a:ln/>
        </p:spPr>
      </p:sp>
      <p:sp>
        <p:nvSpPr>
          <p:cNvPr id="677891" name="文本占位符 6778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109</a:t>
            </a:fld>
            <a:endParaRPr lang="zh-CN" altLang="en-US" sz="1200" b="0" dirty="0"/>
          </a:p>
        </p:txBody>
      </p:sp>
      <p:sp>
        <p:nvSpPr>
          <p:cNvPr id="696322" name="幻灯片图像占位符 696321"/>
          <p:cNvSpPr>
            <a:spLocks noGrp="1" noRot="1" noChangeAspect="1" noTextEdit="1"/>
          </p:cNvSpPr>
          <p:nvPr>
            <p:ph type="sldImg"/>
          </p:nvPr>
        </p:nvSpPr>
        <p:spPr>
          <a:ln/>
        </p:spPr>
      </p:sp>
      <p:sp>
        <p:nvSpPr>
          <p:cNvPr id="696323" name="文本占位符 696322"/>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a:t>
            </a:fld>
            <a:endParaRPr lang="zh-CN" altLang="en-US" sz="1200" b="0" dirty="0"/>
          </a:p>
        </p:txBody>
      </p:sp>
      <p:sp>
        <p:nvSpPr>
          <p:cNvPr id="587778" name="幻灯片图像占位符 587777"/>
          <p:cNvSpPr>
            <a:spLocks noGrp="1" noRot="1" noChangeAspect="1" noTextEdit="1"/>
          </p:cNvSpPr>
          <p:nvPr>
            <p:ph type="sldImg"/>
          </p:nvPr>
        </p:nvSpPr>
        <p:spPr>
          <a:ln/>
        </p:spPr>
      </p:sp>
      <p:sp>
        <p:nvSpPr>
          <p:cNvPr id="587779" name="文本占位符 5877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110</a:t>
            </a:fld>
            <a:endParaRPr lang="zh-CN" altLang="en-US" sz="1200" b="0" dirty="0"/>
          </a:p>
        </p:txBody>
      </p:sp>
      <p:sp>
        <p:nvSpPr>
          <p:cNvPr id="574466" name="幻灯片图像占位符 574465"/>
          <p:cNvSpPr>
            <a:spLocks noGrp="1" noRot="1" noChangeAspect="1" noTextEdit="1"/>
          </p:cNvSpPr>
          <p:nvPr>
            <p:ph type="sldImg"/>
          </p:nvPr>
        </p:nvSpPr>
        <p:spPr>
          <a:ln/>
        </p:spPr>
      </p:sp>
      <p:sp>
        <p:nvSpPr>
          <p:cNvPr id="574467" name="文本占位符 574466"/>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a:t>
            </a:fld>
            <a:endParaRPr lang="zh-CN" altLang="en-US" sz="1200" b="0" dirty="0"/>
          </a:p>
        </p:txBody>
      </p:sp>
      <p:sp>
        <p:nvSpPr>
          <p:cNvPr id="588802" name="幻灯片图像占位符 588801"/>
          <p:cNvSpPr>
            <a:spLocks noGrp="1" noRot="1" noChangeAspect="1" noTextEdit="1"/>
          </p:cNvSpPr>
          <p:nvPr>
            <p:ph type="sldImg"/>
          </p:nvPr>
        </p:nvSpPr>
        <p:spPr>
          <a:ln/>
        </p:spPr>
      </p:sp>
      <p:sp>
        <p:nvSpPr>
          <p:cNvPr id="588803" name="文本占位符 5888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a:t>
            </a:fld>
            <a:endParaRPr lang="zh-CN" altLang="en-US" sz="1200" b="0" dirty="0"/>
          </a:p>
        </p:txBody>
      </p:sp>
      <p:sp>
        <p:nvSpPr>
          <p:cNvPr id="589826" name="幻灯片图像占位符 589825"/>
          <p:cNvSpPr>
            <a:spLocks noGrp="1" noRot="1" noChangeAspect="1" noTextEdit="1"/>
          </p:cNvSpPr>
          <p:nvPr>
            <p:ph type="sldImg"/>
          </p:nvPr>
        </p:nvSpPr>
        <p:spPr>
          <a:ln/>
        </p:spPr>
      </p:sp>
      <p:sp>
        <p:nvSpPr>
          <p:cNvPr id="589827" name="文本占位符 5898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14</a:t>
            </a:fld>
            <a:endParaRPr lang="zh-CN" altLang="en-US" sz="1200" b="0" dirty="0"/>
          </a:p>
        </p:txBody>
      </p:sp>
      <p:sp>
        <p:nvSpPr>
          <p:cNvPr id="590850" name="幻灯片图像占位符 590849"/>
          <p:cNvSpPr>
            <a:spLocks noGrp="1" noRot="1" noChangeAspect="1" noTextEdit="1"/>
          </p:cNvSpPr>
          <p:nvPr>
            <p:ph type="sldImg"/>
          </p:nvPr>
        </p:nvSpPr>
        <p:spPr>
          <a:ln/>
        </p:spPr>
      </p:sp>
      <p:sp>
        <p:nvSpPr>
          <p:cNvPr id="590851" name="文本占位符 5908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15</a:t>
            </a:fld>
            <a:endParaRPr lang="zh-CN" altLang="en-US" sz="1200" b="0" dirty="0"/>
          </a:p>
        </p:txBody>
      </p:sp>
      <p:sp>
        <p:nvSpPr>
          <p:cNvPr id="591874" name="幻灯片图像占位符 591873"/>
          <p:cNvSpPr>
            <a:spLocks noGrp="1" noRot="1" noChangeAspect="1" noTextEdit="1"/>
          </p:cNvSpPr>
          <p:nvPr>
            <p:ph type="sldImg"/>
          </p:nvPr>
        </p:nvSpPr>
        <p:spPr>
          <a:ln/>
        </p:spPr>
      </p:sp>
      <p:sp>
        <p:nvSpPr>
          <p:cNvPr id="591875" name="文本占位符 5918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16</a:t>
            </a:fld>
            <a:endParaRPr lang="zh-CN" altLang="en-US" sz="1200" b="0" dirty="0"/>
          </a:p>
        </p:txBody>
      </p:sp>
      <p:sp>
        <p:nvSpPr>
          <p:cNvPr id="592898" name="幻灯片图像占位符 592897"/>
          <p:cNvSpPr>
            <a:spLocks noGrp="1" noRot="1" noChangeAspect="1" noTextEdit="1"/>
          </p:cNvSpPr>
          <p:nvPr>
            <p:ph type="sldImg"/>
          </p:nvPr>
        </p:nvSpPr>
        <p:spPr>
          <a:ln/>
        </p:spPr>
      </p:sp>
      <p:sp>
        <p:nvSpPr>
          <p:cNvPr id="592899" name="文本占位符 5928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17</a:t>
            </a:fld>
            <a:endParaRPr lang="zh-CN" altLang="en-US" sz="1200" b="0" dirty="0"/>
          </a:p>
        </p:txBody>
      </p:sp>
      <p:sp>
        <p:nvSpPr>
          <p:cNvPr id="684034" name="幻灯片图像占位符 684033"/>
          <p:cNvSpPr>
            <a:spLocks noGrp="1" noRot="1" noChangeAspect="1" noTextEdit="1"/>
          </p:cNvSpPr>
          <p:nvPr>
            <p:ph type="sldImg"/>
          </p:nvPr>
        </p:nvSpPr>
        <p:spPr>
          <a:ln/>
        </p:spPr>
      </p:sp>
      <p:sp>
        <p:nvSpPr>
          <p:cNvPr id="684035" name="文本占位符 684034"/>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
        <p:nvSpPr>
          <p:cNvPr id="562178" name="幻灯片图像占位符 562177"/>
          <p:cNvSpPr>
            <a:spLocks noGrp="1" noRot="1" noChangeAspect="1" noTextEdit="1"/>
          </p:cNvSpPr>
          <p:nvPr>
            <p:ph type="sldImg"/>
          </p:nvPr>
        </p:nvSpPr>
        <p:spPr>
          <a:ln/>
        </p:spPr>
      </p:sp>
      <p:sp>
        <p:nvSpPr>
          <p:cNvPr id="562179" name="文本占位符 5621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19</a:t>
            </a:fld>
            <a:endParaRPr lang="zh-CN" altLang="en-US" sz="1200" b="0" dirty="0"/>
          </a:p>
        </p:txBody>
      </p:sp>
      <p:sp>
        <p:nvSpPr>
          <p:cNvPr id="593922" name="幻灯片图像占位符 593921"/>
          <p:cNvSpPr>
            <a:spLocks noGrp="1" noRot="1" noChangeAspect="1" noTextEdit="1"/>
          </p:cNvSpPr>
          <p:nvPr>
            <p:ph type="sldImg"/>
          </p:nvPr>
        </p:nvSpPr>
        <p:spPr>
          <a:ln/>
        </p:spPr>
      </p:sp>
      <p:sp>
        <p:nvSpPr>
          <p:cNvPr id="593923" name="文本占位符 5939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a:t>
            </a:fld>
            <a:endParaRPr lang="zh-CN" altLang="en-US" sz="1200" b="0" dirty="0"/>
          </a:p>
        </p:txBody>
      </p:sp>
      <p:sp>
        <p:nvSpPr>
          <p:cNvPr id="548866" name="幻灯片图像占位符 548865"/>
          <p:cNvSpPr>
            <a:spLocks noGrp="1" noRot="1" noChangeAspect="1" noTextEdit="1"/>
          </p:cNvSpPr>
          <p:nvPr>
            <p:ph type="sldImg"/>
          </p:nvPr>
        </p:nvSpPr>
        <p:spPr>
          <a:ln/>
        </p:spPr>
      </p:sp>
      <p:sp>
        <p:nvSpPr>
          <p:cNvPr id="548867" name="文本占位符 548866"/>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
        <p:nvSpPr>
          <p:cNvPr id="594946" name="幻灯片图像占位符 594945"/>
          <p:cNvSpPr>
            <a:spLocks noGrp="1" noRot="1" noChangeAspect="1" noTextEdit="1"/>
          </p:cNvSpPr>
          <p:nvPr>
            <p:ph type="sldImg"/>
          </p:nvPr>
        </p:nvSpPr>
        <p:spPr>
          <a:ln/>
        </p:spPr>
      </p:sp>
      <p:sp>
        <p:nvSpPr>
          <p:cNvPr id="594947" name="文本占位符 5949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21</a:t>
            </a:fld>
            <a:endParaRPr lang="zh-CN" altLang="en-US" sz="1200" b="0" dirty="0"/>
          </a:p>
        </p:txBody>
      </p:sp>
      <p:sp>
        <p:nvSpPr>
          <p:cNvPr id="596994" name="幻灯片图像占位符 596993"/>
          <p:cNvSpPr>
            <a:spLocks noGrp="1" noRot="1" noChangeAspect="1" noTextEdit="1"/>
          </p:cNvSpPr>
          <p:nvPr>
            <p:ph type="sldImg"/>
          </p:nvPr>
        </p:nvSpPr>
        <p:spPr>
          <a:ln/>
        </p:spPr>
      </p:sp>
      <p:sp>
        <p:nvSpPr>
          <p:cNvPr id="596995" name="文本占位符 5969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22</a:t>
            </a:fld>
            <a:endParaRPr lang="zh-CN" altLang="en-US" sz="1200" b="0" dirty="0"/>
          </a:p>
        </p:txBody>
      </p:sp>
      <p:sp>
        <p:nvSpPr>
          <p:cNvPr id="598018" name="幻灯片图像占位符 598017"/>
          <p:cNvSpPr>
            <a:spLocks noGrp="1" noRot="1" noChangeAspect="1" noTextEdit="1"/>
          </p:cNvSpPr>
          <p:nvPr>
            <p:ph type="sldImg"/>
          </p:nvPr>
        </p:nvSpPr>
        <p:spPr>
          <a:ln/>
        </p:spPr>
      </p:sp>
      <p:sp>
        <p:nvSpPr>
          <p:cNvPr id="598019" name="文本占位符 5980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23</a:t>
            </a:fld>
            <a:endParaRPr lang="zh-CN" altLang="en-US" sz="1200" b="0" dirty="0"/>
          </a:p>
        </p:txBody>
      </p:sp>
      <p:sp>
        <p:nvSpPr>
          <p:cNvPr id="599042" name="幻灯片图像占位符 599041"/>
          <p:cNvSpPr>
            <a:spLocks noGrp="1" noRot="1" noChangeAspect="1" noTextEdit="1"/>
          </p:cNvSpPr>
          <p:nvPr>
            <p:ph type="sldImg"/>
          </p:nvPr>
        </p:nvSpPr>
        <p:spPr>
          <a:ln/>
        </p:spPr>
      </p:sp>
      <p:sp>
        <p:nvSpPr>
          <p:cNvPr id="599043" name="文本占位符 5990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24</a:t>
            </a:fld>
            <a:endParaRPr lang="zh-CN" altLang="en-US" sz="1200" b="0" dirty="0"/>
          </a:p>
        </p:txBody>
      </p:sp>
      <p:sp>
        <p:nvSpPr>
          <p:cNvPr id="600066" name="幻灯片图像占位符 600065"/>
          <p:cNvSpPr>
            <a:spLocks noGrp="1" noRot="1" noChangeAspect="1" noTextEdit="1"/>
          </p:cNvSpPr>
          <p:nvPr>
            <p:ph type="sldImg"/>
          </p:nvPr>
        </p:nvSpPr>
        <p:spPr>
          <a:ln/>
        </p:spPr>
      </p:sp>
      <p:sp>
        <p:nvSpPr>
          <p:cNvPr id="600067" name="文本占位符 6000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25</a:t>
            </a:fld>
            <a:endParaRPr lang="zh-CN" altLang="en-US" sz="1200" b="0" dirty="0"/>
          </a:p>
        </p:txBody>
      </p:sp>
      <p:sp>
        <p:nvSpPr>
          <p:cNvPr id="601090" name="幻灯片图像占位符 601089"/>
          <p:cNvSpPr>
            <a:spLocks noGrp="1" noRot="1" noChangeAspect="1" noTextEdit="1"/>
          </p:cNvSpPr>
          <p:nvPr>
            <p:ph type="sldImg"/>
          </p:nvPr>
        </p:nvSpPr>
        <p:spPr>
          <a:ln/>
        </p:spPr>
      </p:sp>
      <p:sp>
        <p:nvSpPr>
          <p:cNvPr id="601091" name="文本占位符 6010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26</a:t>
            </a:fld>
            <a:endParaRPr lang="zh-CN" altLang="en-US" sz="1200" b="0" dirty="0"/>
          </a:p>
        </p:txBody>
      </p:sp>
      <p:sp>
        <p:nvSpPr>
          <p:cNvPr id="602114" name="幻灯片图像占位符 602113"/>
          <p:cNvSpPr>
            <a:spLocks noGrp="1" noRot="1" noChangeAspect="1" noTextEdit="1"/>
          </p:cNvSpPr>
          <p:nvPr>
            <p:ph type="sldImg"/>
          </p:nvPr>
        </p:nvSpPr>
        <p:spPr>
          <a:ln/>
        </p:spPr>
      </p:sp>
      <p:sp>
        <p:nvSpPr>
          <p:cNvPr id="602115" name="文本占位符 6021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
        <p:nvSpPr>
          <p:cNvPr id="603138" name="幻灯片图像占位符 603137"/>
          <p:cNvSpPr>
            <a:spLocks noGrp="1" noRot="1" noChangeAspect="1" noTextEdit="1"/>
          </p:cNvSpPr>
          <p:nvPr>
            <p:ph type="sldImg"/>
          </p:nvPr>
        </p:nvSpPr>
        <p:spPr>
          <a:ln/>
        </p:spPr>
      </p:sp>
      <p:sp>
        <p:nvSpPr>
          <p:cNvPr id="603139" name="文本占位符 6031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28</a:t>
            </a:fld>
            <a:endParaRPr lang="zh-CN" altLang="en-US" sz="1200" b="0" dirty="0"/>
          </a:p>
        </p:txBody>
      </p:sp>
      <p:sp>
        <p:nvSpPr>
          <p:cNvPr id="686082" name="幻灯片图像占位符 686081"/>
          <p:cNvSpPr>
            <a:spLocks noGrp="1" noRot="1" noChangeAspect="1" noTextEdit="1"/>
          </p:cNvSpPr>
          <p:nvPr>
            <p:ph type="sldImg"/>
          </p:nvPr>
        </p:nvSpPr>
        <p:spPr>
          <a:ln/>
        </p:spPr>
      </p:sp>
      <p:sp>
        <p:nvSpPr>
          <p:cNvPr id="686083" name="文本占位符 686082"/>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
        <p:nvSpPr>
          <p:cNvPr id="564226" name="幻灯片图像占位符 564225"/>
          <p:cNvSpPr>
            <a:spLocks noGrp="1" noRot="1" noChangeAspect="1" noTextEdit="1"/>
          </p:cNvSpPr>
          <p:nvPr>
            <p:ph type="sldImg"/>
          </p:nvPr>
        </p:nvSpPr>
        <p:spPr>
          <a:ln/>
        </p:spPr>
      </p:sp>
      <p:sp>
        <p:nvSpPr>
          <p:cNvPr id="564227" name="文本占位符 5642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a:t>
            </a:fld>
            <a:endParaRPr lang="zh-CN" altLang="en-US" sz="1200" b="0" dirty="0"/>
          </a:p>
        </p:txBody>
      </p:sp>
      <p:sp>
        <p:nvSpPr>
          <p:cNvPr id="552962" name="幻灯片图像占位符 552961"/>
          <p:cNvSpPr>
            <a:spLocks noGrp="1" noRot="1" noChangeAspect="1" noTextEdit="1"/>
          </p:cNvSpPr>
          <p:nvPr>
            <p:ph type="sldImg"/>
          </p:nvPr>
        </p:nvSpPr>
        <p:spPr>
          <a:ln/>
        </p:spPr>
      </p:sp>
      <p:sp>
        <p:nvSpPr>
          <p:cNvPr id="552963" name="文本占位符 5529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30</a:t>
            </a:fld>
            <a:endParaRPr lang="zh-CN" altLang="en-US" sz="1200" b="0" dirty="0"/>
          </a:p>
        </p:txBody>
      </p:sp>
      <p:sp>
        <p:nvSpPr>
          <p:cNvPr id="604162" name="幻灯片图像占位符 604161"/>
          <p:cNvSpPr>
            <a:spLocks noGrp="1" noRot="1" noChangeAspect="1" noTextEdit="1"/>
          </p:cNvSpPr>
          <p:nvPr>
            <p:ph type="sldImg"/>
          </p:nvPr>
        </p:nvSpPr>
        <p:spPr>
          <a:ln/>
        </p:spPr>
      </p:sp>
      <p:sp>
        <p:nvSpPr>
          <p:cNvPr id="604163" name="文本占位符 6041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31</a:t>
            </a:fld>
            <a:endParaRPr lang="zh-CN" altLang="en-US" sz="1200" b="0" dirty="0"/>
          </a:p>
        </p:txBody>
      </p:sp>
      <p:sp>
        <p:nvSpPr>
          <p:cNvPr id="605186" name="幻灯片图像占位符 605185"/>
          <p:cNvSpPr>
            <a:spLocks noGrp="1" noRot="1" noChangeAspect="1" noTextEdit="1"/>
          </p:cNvSpPr>
          <p:nvPr>
            <p:ph type="sldImg"/>
          </p:nvPr>
        </p:nvSpPr>
        <p:spPr>
          <a:ln/>
        </p:spPr>
      </p:sp>
      <p:sp>
        <p:nvSpPr>
          <p:cNvPr id="605187" name="文本占位符 6051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
        <p:nvSpPr>
          <p:cNvPr id="606210" name="幻灯片图像占位符 606209"/>
          <p:cNvSpPr>
            <a:spLocks noGrp="1" noRot="1" noChangeAspect="1" noTextEdit="1"/>
          </p:cNvSpPr>
          <p:nvPr>
            <p:ph type="sldImg"/>
          </p:nvPr>
        </p:nvSpPr>
        <p:spPr>
          <a:ln/>
        </p:spPr>
      </p:sp>
      <p:sp>
        <p:nvSpPr>
          <p:cNvPr id="606211" name="文本占位符 6062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
        <p:nvSpPr>
          <p:cNvPr id="607234" name="幻灯片图像占位符 607233"/>
          <p:cNvSpPr>
            <a:spLocks noGrp="1" noRot="1" noChangeAspect="1" noTextEdit="1"/>
          </p:cNvSpPr>
          <p:nvPr>
            <p:ph type="sldImg"/>
          </p:nvPr>
        </p:nvSpPr>
        <p:spPr>
          <a:ln/>
        </p:spPr>
      </p:sp>
      <p:sp>
        <p:nvSpPr>
          <p:cNvPr id="607235" name="文本占位符 6072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34</a:t>
            </a:fld>
            <a:endParaRPr lang="zh-CN" altLang="en-US" sz="1200" b="0" dirty="0"/>
          </a:p>
        </p:txBody>
      </p:sp>
      <p:sp>
        <p:nvSpPr>
          <p:cNvPr id="608258" name="幻灯片图像占位符 608257"/>
          <p:cNvSpPr>
            <a:spLocks noGrp="1" noRot="1" noChangeAspect="1" noTextEdit="1"/>
          </p:cNvSpPr>
          <p:nvPr>
            <p:ph type="sldImg"/>
          </p:nvPr>
        </p:nvSpPr>
        <p:spPr>
          <a:ln/>
        </p:spPr>
      </p:sp>
      <p:sp>
        <p:nvSpPr>
          <p:cNvPr id="608259" name="文本占位符 6082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35</a:t>
            </a:fld>
            <a:endParaRPr lang="zh-CN" altLang="en-US" sz="1200" b="0" dirty="0"/>
          </a:p>
        </p:txBody>
      </p:sp>
      <p:sp>
        <p:nvSpPr>
          <p:cNvPr id="609282" name="幻灯片图像占位符 609281"/>
          <p:cNvSpPr>
            <a:spLocks noGrp="1" noRot="1" noChangeAspect="1" noTextEdit="1"/>
          </p:cNvSpPr>
          <p:nvPr>
            <p:ph type="sldImg"/>
          </p:nvPr>
        </p:nvSpPr>
        <p:spPr>
          <a:ln/>
        </p:spPr>
      </p:sp>
      <p:sp>
        <p:nvSpPr>
          <p:cNvPr id="609283" name="文本占位符 6092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36</a:t>
            </a:fld>
            <a:endParaRPr lang="zh-CN" altLang="en-US" sz="1200" b="0" dirty="0"/>
          </a:p>
        </p:txBody>
      </p:sp>
      <p:sp>
        <p:nvSpPr>
          <p:cNvPr id="610306" name="幻灯片图像占位符 610305"/>
          <p:cNvSpPr>
            <a:spLocks noGrp="1" noRot="1" noChangeAspect="1" noTextEdit="1"/>
          </p:cNvSpPr>
          <p:nvPr>
            <p:ph type="sldImg"/>
          </p:nvPr>
        </p:nvSpPr>
        <p:spPr>
          <a:ln/>
        </p:spPr>
      </p:sp>
      <p:sp>
        <p:nvSpPr>
          <p:cNvPr id="610307" name="文本占位符 6103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37</a:t>
            </a:fld>
            <a:endParaRPr lang="zh-CN" altLang="en-US" sz="1200" b="0" dirty="0"/>
          </a:p>
        </p:txBody>
      </p:sp>
      <p:sp>
        <p:nvSpPr>
          <p:cNvPr id="611330" name="幻灯片图像占位符 611329"/>
          <p:cNvSpPr>
            <a:spLocks noGrp="1" noRot="1" noChangeAspect="1" noTextEdit="1"/>
          </p:cNvSpPr>
          <p:nvPr>
            <p:ph type="sldImg"/>
          </p:nvPr>
        </p:nvSpPr>
        <p:spPr>
          <a:ln/>
        </p:spPr>
      </p:sp>
      <p:sp>
        <p:nvSpPr>
          <p:cNvPr id="611331" name="文本占位符 6113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38</a:t>
            </a:fld>
            <a:endParaRPr lang="zh-CN" altLang="en-US" sz="1200" b="0" dirty="0"/>
          </a:p>
        </p:txBody>
      </p:sp>
      <p:sp>
        <p:nvSpPr>
          <p:cNvPr id="612354" name="幻灯片图像占位符 612353"/>
          <p:cNvSpPr>
            <a:spLocks noGrp="1" noRot="1" noChangeAspect="1" noTextEdit="1"/>
          </p:cNvSpPr>
          <p:nvPr>
            <p:ph type="sldImg"/>
          </p:nvPr>
        </p:nvSpPr>
        <p:spPr>
          <a:ln/>
        </p:spPr>
      </p:sp>
      <p:sp>
        <p:nvSpPr>
          <p:cNvPr id="612355" name="文本占位符 6123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39</a:t>
            </a:fld>
            <a:endParaRPr lang="zh-CN" altLang="en-US" sz="1200" b="0" dirty="0"/>
          </a:p>
        </p:txBody>
      </p:sp>
      <p:sp>
        <p:nvSpPr>
          <p:cNvPr id="613378" name="幻灯片图像占位符 613377"/>
          <p:cNvSpPr>
            <a:spLocks noGrp="1" noRot="1" noChangeAspect="1" noTextEdit="1"/>
          </p:cNvSpPr>
          <p:nvPr>
            <p:ph type="sldImg"/>
          </p:nvPr>
        </p:nvSpPr>
        <p:spPr>
          <a:ln/>
        </p:spPr>
      </p:sp>
      <p:sp>
        <p:nvSpPr>
          <p:cNvPr id="613379" name="文本占位符 6133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
        <p:nvSpPr>
          <p:cNvPr id="579586" name="幻灯片图像占位符 579585"/>
          <p:cNvSpPr>
            <a:spLocks noGrp="1" noRot="1" noChangeAspect="1" noTextEdit="1"/>
          </p:cNvSpPr>
          <p:nvPr>
            <p:ph type="sldImg"/>
          </p:nvPr>
        </p:nvSpPr>
        <p:spPr>
          <a:ln/>
        </p:spPr>
      </p:sp>
      <p:sp>
        <p:nvSpPr>
          <p:cNvPr id="579587" name="文本占位符 5795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
        <p:nvSpPr>
          <p:cNvPr id="614402" name="幻灯片图像占位符 614401"/>
          <p:cNvSpPr>
            <a:spLocks noGrp="1" noRot="1" noChangeAspect="1" noTextEdit="1"/>
          </p:cNvSpPr>
          <p:nvPr>
            <p:ph type="sldImg"/>
          </p:nvPr>
        </p:nvSpPr>
        <p:spPr>
          <a:ln/>
        </p:spPr>
      </p:sp>
      <p:sp>
        <p:nvSpPr>
          <p:cNvPr id="614403" name="文本占位符 6144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
        <p:nvSpPr>
          <p:cNvPr id="615426" name="幻灯片图像占位符 615425"/>
          <p:cNvSpPr>
            <a:spLocks noGrp="1" noRot="1" noChangeAspect="1" noTextEdit="1"/>
          </p:cNvSpPr>
          <p:nvPr>
            <p:ph type="sldImg"/>
          </p:nvPr>
        </p:nvSpPr>
        <p:spPr>
          <a:ln/>
        </p:spPr>
      </p:sp>
      <p:sp>
        <p:nvSpPr>
          <p:cNvPr id="615427" name="文本占位符 6154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
        <p:nvSpPr>
          <p:cNvPr id="616450" name="幻灯片图像占位符 616449"/>
          <p:cNvSpPr>
            <a:spLocks noGrp="1" noRot="1" noChangeAspect="1" noTextEdit="1"/>
          </p:cNvSpPr>
          <p:nvPr>
            <p:ph type="sldImg"/>
          </p:nvPr>
        </p:nvSpPr>
        <p:spPr>
          <a:ln/>
        </p:spPr>
      </p:sp>
      <p:sp>
        <p:nvSpPr>
          <p:cNvPr id="616451" name="文本占位符 6164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
        <p:nvSpPr>
          <p:cNvPr id="617474" name="幻灯片图像占位符 617473"/>
          <p:cNvSpPr>
            <a:spLocks noGrp="1" noRot="1" noChangeAspect="1" noTextEdit="1"/>
          </p:cNvSpPr>
          <p:nvPr>
            <p:ph type="sldImg"/>
          </p:nvPr>
        </p:nvSpPr>
        <p:spPr>
          <a:ln/>
        </p:spPr>
      </p:sp>
      <p:sp>
        <p:nvSpPr>
          <p:cNvPr id="617475" name="文本占位符 6174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44</a:t>
            </a:fld>
            <a:endParaRPr lang="zh-CN" altLang="en-US" sz="1200" b="0" dirty="0"/>
          </a:p>
        </p:txBody>
      </p:sp>
      <p:sp>
        <p:nvSpPr>
          <p:cNvPr id="619522" name="幻灯片图像占位符 619521"/>
          <p:cNvSpPr>
            <a:spLocks noGrp="1" noRot="1" noChangeAspect="1" noTextEdit="1"/>
          </p:cNvSpPr>
          <p:nvPr>
            <p:ph type="sldImg"/>
          </p:nvPr>
        </p:nvSpPr>
        <p:spPr>
          <a:ln/>
        </p:spPr>
      </p:sp>
      <p:sp>
        <p:nvSpPr>
          <p:cNvPr id="619523" name="文本占位符 6195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
        <p:nvSpPr>
          <p:cNvPr id="620546" name="幻灯片图像占位符 620545"/>
          <p:cNvSpPr>
            <a:spLocks noGrp="1" noRot="1" noChangeAspect="1" noTextEdit="1"/>
          </p:cNvSpPr>
          <p:nvPr>
            <p:ph type="sldImg"/>
          </p:nvPr>
        </p:nvSpPr>
        <p:spPr>
          <a:ln/>
        </p:spPr>
      </p:sp>
      <p:sp>
        <p:nvSpPr>
          <p:cNvPr id="620547" name="文本占位符 6205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46</a:t>
            </a:fld>
            <a:endParaRPr lang="zh-CN" altLang="en-US" sz="1200" b="0" dirty="0"/>
          </a:p>
        </p:txBody>
      </p:sp>
      <p:sp>
        <p:nvSpPr>
          <p:cNvPr id="688130" name="幻灯片图像占位符 688129"/>
          <p:cNvSpPr>
            <a:spLocks noGrp="1" noRot="1" noChangeAspect="1" noTextEdit="1"/>
          </p:cNvSpPr>
          <p:nvPr>
            <p:ph type="sldImg"/>
          </p:nvPr>
        </p:nvSpPr>
        <p:spPr>
          <a:ln/>
        </p:spPr>
      </p:sp>
      <p:sp>
        <p:nvSpPr>
          <p:cNvPr id="688131" name="文本占位符 688130"/>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47</a:t>
            </a:fld>
            <a:endParaRPr lang="zh-CN" altLang="en-US" sz="1200" b="0" dirty="0"/>
          </a:p>
        </p:txBody>
      </p:sp>
      <p:sp>
        <p:nvSpPr>
          <p:cNvPr id="566274" name="幻灯片图像占位符 566273"/>
          <p:cNvSpPr>
            <a:spLocks noGrp="1" noRot="1" noChangeAspect="1" noTextEdit="1"/>
          </p:cNvSpPr>
          <p:nvPr>
            <p:ph type="sldImg"/>
          </p:nvPr>
        </p:nvSpPr>
        <p:spPr>
          <a:ln/>
        </p:spPr>
      </p:sp>
      <p:sp>
        <p:nvSpPr>
          <p:cNvPr id="566275" name="文本占位符 5662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48</a:t>
            </a:fld>
            <a:endParaRPr lang="zh-CN" altLang="en-US" sz="1200" b="0" dirty="0"/>
          </a:p>
        </p:txBody>
      </p:sp>
      <p:sp>
        <p:nvSpPr>
          <p:cNvPr id="621570" name="幻灯片图像占位符 621569"/>
          <p:cNvSpPr>
            <a:spLocks noGrp="1" noRot="1" noChangeAspect="1" noTextEdit="1"/>
          </p:cNvSpPr>
          <p:nvPr>
            <p:ph type="sldImg"/>
          </p:nvPr>
        </p:nvSpPr>
        <p:spPr>
          <a:ln/>
        </p:spPr>
      </p:sp>
      <p:sp>
        <p:nvSpPr>
          <p:cNvPr id="621571" name="文本占位符 6215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49</a:t>
            </a:fld>
            <a:endParaRPr lang="zh-CN" altLang="en-US" sz="1200" b="0" dirty="0"/>
          </a:p>
        </p:txBody>
      </p:sp>
      <p:sp>
        <p:nvSpPr>
          <p:cNvPr id="622594" name="幻灯片图像占位符 622593"/>
          <p:cNvSpPr>
            <a:spLocks noGrp="1" noRot="1" noChangeAspect="1" noTextEdit="1"/>
          </p:cNvSpPr>
          <p:nvPr>
            <p:ph type="sldImg"/>
          </p:nvPr>
        </p:nvSpPr>
        <p:spPr>
          <a:ln/>
        </p:spPr>
      </p:sp>
      <p:sp>
        <p:nvSpPr>
          <p:cNvPr id="622595" name="文本占位符 6225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
        <p:nvSpPr>
          <p:cNvPr id="580610" name="幻灯片图像占位符 580609"/>
          <p:cNvSpPr>
            <a:spLocks noGrp="1" noRot="1" noChangeAspect="1" noTextEdit="1"/>
          </p:cNvSpPr>
          <p:nvPr>
            <p:ph type="sldImg"/>
          </p:nvPr>
        </p:nvSpPr>
        <p:spPr>
          <a:ln/>
        </p:spPr>
      </p:sp>
      <p:sp>
        <p:nvSpPr>
          <p:cNvPr id="580611" name="文本占位符 5806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50</a:t>
            </a:fld>
            <a:endParaRPr lang="zh-CN" altLang="en-US" sz="1200" b="0" dirty="0"/>
          </a:p>
        </p:txBody>
      </p:sp>
      <p:sp>
        <p:nvSpPr>
          <p:cNvPr id="623618" name="幻灯片图像占位符 623617"/>
          <p:cNvSpPr>
            <a:spLocks noGrp="1" noRot="1" noChangeAspect="1" noTextEdit="1"/>
          </p:cNvSpPr>
          <p:nvPr>
            <p:ph type="sldImg"/>
          </p:nvPr>
        </p:nvSpPr>
        <p:spPr>
          <a:ln/>
        </p:spPr>
      </p:sp>
      <p:sp>
        <p:nvSpPr>
          <p:cNvPr id="623619" name="文本占位符 6236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51</a:t>
            </a:fld>
            <a:endParaRPr lang="zh-CN" altLang="en-US" sz="1200" b="0" dirty="0"/>
          </a:p>
        </p:txBody>
      </p:sp>
      <p:sp>
        <p:nvSpPr>
          <p:cNvPr id="624642" name="幻灯片图像占位符 624641"/>
          <p:cNvSpPr>
            <a:spLocks noGrp="1" noRot="1" noChangeAspect="1" noTextEdit="1"/>
          </p:cNvSpPr>
          <p:nvPr>
            <p:ph type="sldImg"/>
          </p:nvPr>
        </p:nvSpPr>
        <p:spPr>
          <a:ln/>
        </p:spPr>
      </p:sp>
      <p:sp>
        <p:nvSpPr>
          <p:cNvPr id="624643" name="文本占位符 6246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52</a:t>
            </a:fld>
            <a:endParaRPr lang="zh-CN" altLang="en-US" sz="1200" b="0" dirty="0"/>
          </a:p>
        </p:txBody>
      </p:sp>
      <p:sp>
        <p:nvSpPr>
          <p:cNvPr id="625666" name="幻灯片图像占位符 625665"/>
          <p:cNvSpPr>
            <a:spLocks noGrp="1" noRot="1" noChangeAspect="1" noTextEdit="1"/>
          </p:cNvSpPr>
          <p:nvPr>
            <p:ph type="sldImg"/>
          </p:nvPr>
        </p:nvSpPr>
        <p:spPr>
          <a:ln/>
        </p:spPr>
      </p:sp>
      <p:sp>
        <p:nvSpPr>
          <p:cNvPr id="625667" name="文本占位符 6256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53</a:t>
            </a:fld>
            <a:endParaRPr lang="zh-CN" altLang="en-US" sz="1200" b="0" dirty="0"/>
          </a:p>
        </p:txBody>
      </p:sp>
      <p:sp>
        <p:nvSpPr>
          <p:cNvPr id="626690" name="幻灯片图像占位符 626689"/>
          <p:cNvSpPr>
            <a:spLocks noGrp="1" noRot="1" noChangeAspect="1" noTextEdit="1"/>
          </p:cNvSpPr>
          <p:nvPr>
            <p:ph type="sldImg"/>
          </p:nvPr>
        </p:nvSpPr>
        <p:spPr>
          <a:ln/>
        </p:spPr>
      </p:sp>
      <p:sp>
        <p:nvSpPr>
          <p:cNvPr id="626691" name="文本占位符 6266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54</a:t>
            </a:fld>
            <a:endParaRPr lang="zh-CN" altLang="en-US" sz="1200" b="0" dirty="0"/>
          </a:p>
        </p:txBody>
      </p:sp>
      <p:sp>
        <p:nvSpPr>
          <p:cNvPr id="627714" name="幻灯片图像占位符 627713"/>
          <p:cNvSpPr>
            <a:spLocks noGrp="1" noRot="1" noChangeAspect="1" noTextEdit="1"/>
          </p:cNvSpPr>
          <p:nvPr>
            <p:ph type="sldImg"/>
          </p:nvPr>
        </p:nvSpPr>
        <p:spPr>
          <a:ln/>
        </p:spPr>
      </p:sp>
      <p:sp>
        <p:nvSpPr>
          <p:cNvPr id="627715" name="文本占位符 6277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55</a:t>
            </a:fld>
            <a:endParaRPr lang="zh-CN" altLang="en-US" sz="1200" b="0" dirty="0"/>
          </a:p>
        </p:txBody>
      </p:sp>
      <p:sp>
        <p:nvSpPr>
          <p:cNvPr id="628738" name="幻灯片图像占位符 628737"/>
          <p:cNvSpPr>
            <a:spLocks noGrp="1" noRot="1" noChangeAspect="1" noTextEdit="1"/>
          </p:cNvSpPr>
          <p:nvPr>
            <p:ph type="sldImg"/>
          </p:nvPr>
        </p:nvSpPr>
        <p:spPr>
          <a:ln/>
        </p:spPr>
      </p:sp>
      <p:sp>
        <p:nvSpPr>
          <p:cNvPr id="628739" name="文本占位符 6287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56</a:t>
            </a:fld>
            <a:endParaRPr lang="zh-CN" altLang="en-US" sz="1200" b="0" dirty="0"/>
          </a:p>
        </p:txBody>
      </p:sp>
      <p:sp>
        <p:nvSpPr>
          <p:cNvPr id="629762" name="幻灯片图像占位符 629761"/>
          <p:cNvSpPr>
            <a:spLocks noGrp="1" noRot="1" noChangeAspect="1" noTextEdit="1"/>
          </p:cNvSpPr>
          <p:nvPr>
            <p:ph type="sldImg"/>
          </p:nvPr>
        </p:nvSpPr>
        <p:spPr>
          <a:ln/>
        </p:spPr>
      </p:sp>
      <p:sp>
        <p:nvSpPr>
          <p:cNvPr id="629763" name="文本占位符 6297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57</a:t>
            </a:fld>
            <a:endParaRPr lang="zh-CN" altLang="en-US" sz="1200" b="0" dirty="0"/>
          </a:p>
        </p:txBody>
      </p:sp>
      <p:sp>
        <p:nvSpPr>
          <p:cNvPr id="630786" name="幻灯片图像占位符 630785"/>
          <p:cNvSpPr>
            <a:spLocks noGrp="1" noRot="1" noChangeAspect="1" noTextEdit="1"/>
          </p:cNvSpPr>
          <p:nvPr>
            <p:ph type="sldImg"/>
          </p:nvPr>
        </p:nvSpPr>
        <p:spPr>
          <a:ln/>
        </p:spPr>
      </p:sp>
      <p:sp>
        <p:nvSpPr>
          <p:cNvPr id="630787" name="文本占位符 6307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58</a:t>
            </a:fld>
            <a:endParaRPr lang="zh-CN" altLang="en-US" sz="1200" b="0" dirty="0"/>
          </a:p>
        </p:txBody>
      </p:sp>
      <p:sp>
        <p:nvSpPr>
          <p:cNvPr id="690178" name="幻灯片图像占位符 690177"/>
          <p:cNvSpPr>
            <a:spLocks noGrp="1" noRot="1" noChangeAspect="1" noTextEdit="1"/>
          </p:cNvSpPr>
          <p:nvPr>
            <p:ph type="sldImg"/>
          </p:nvPr>
        </p:nvSpPr>
        <p:spPr>
          <a:ln/>
        </p:spPr>
      </p:sp>
      <p:sp>
        <p:nvSpPr>
          <p:cNvPr id="690179" name="文本占位符 690178"/>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59</a:t>
            </a:fld>
            <a:endParaRPr lang="zh-CN" altLang="en-US" sz="1200" b="0" dirty="0"/>
          </a:p>
        </p:txBody>
      </p:sp>
      <p:sp>
        <p:nvSpPr>
          <p:cNvPr id="568322" name="幻灯片图像占位符 568321"/>
          <p:cNvSpPr>
            <a:spLocks noGrp="1" noRot="1" noChangeAspect="1" noTextEdit="1"/>
          </p:cNvSpPr>
          <p:nvPr>
            <p:ph type="sldImg"/>
          </p:nvPr>
        </p:nvSpPr>
        <p:spPr>
          <a:ln/>
        </p:spPr>
      </p:sp>
      <p:sp>
        <p:nvSpPr>
          <p:cNvPr id="568323" name="文本占位符 5683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a:t>
            </a:fld>
            <a:endParaRPr lang="zh-CN" altLang="en-US" sz="1200" b="0" dirty="0"/>
          </a:p>
        </p:txBody>
      </p:sp>
      <p:sp>
        <p:nvSpPr>
          <p:cNvPr id="582658" name="幻灯片图像占位符 582657"/>
          <p:cNvSpPr>
            <a:spLocks noGrp="1" noRot="1" noChangeAspect="1" noTextEdit="1"/>
          </p:cNvSpPr>
          <p:nvPr>
            <p:ph type="sldImg"/>
          </p:nvPr>
        </p:nvSpPr>
        <p:spPr>
          <a:ln/>
        </p:spPr>
      </p:sp>
      <p:sp>
        <p:nvSpPr>
          <p:cNvPr id="582659" name="文本占位符 5826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60</a:t>
            </a:fld>
            <a:endParaRPr lang="zh-CN" altLang="en-US" sz="1200" b="0" dirty="0"/>
          </a:p>
        </p:txBody>
      </p:sp>
      <p:sp>
        <p:nvSpPr>
          <p:cNvPr id="631810" name="幻灯片图像占位符 631809"/>
          <p:cNvSpPr>
            <a:spLocks noGrp="1" noRot="1" noChangeAspect="1" noTextEdit="1"/>
          </p:cNvSpPr>
          <p:nvPr>
            <p:ph type="sldImg"/>
          </p:nvPr>
        </p:nvSpPr>
        <p:spPr>
          <a:ln/>
        </p:spPr>
      </p:sp>
      <p:sp>
        <p:nvSpPr>
          <p:cNvPr id="631811" name="文本占位符 6318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61</a:t>
            </a:fld>
            <a:endParaRPr lang="zh-CN" altLang="en-US" sz="1200" b="0" dirty="0"/>
          </a:p>
        </p:txBody>
      </p:sp>
      <p:sp>
        <p:nvSpPr>
          <p:cNvPr id="633858" name="幻灯片图像占位符 633857"/>
          <p:cNvSpPr>
            <a:spLocks noGrp="1" noRot="1" noChangeAspect="1" noTextEdit="1"/>
          </p:cNvSpPr>
          <p:nvPr>
            <p:ph type="sldImg"/>
          </p:nvPr>
        </p:nvSpPr>
        <p:spPr>
          <a:ln/>
        </p:spPr>
      </p:sp>
      <p:sp>
        <p:nvSpPr>
          <p:cNvPr id="633859" name="文本占位符 6338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62</a:t>
            </a:fld>
            <a:endParaRPr lang="zh-CN" altLang="en-US" sz="1200" b="0" dirty="0"/>
          </a:p>
        </p:txBody>
      </p:sp>
      <p:sp>
        <p:nvSpPr>
          <p:cNvPr id="634882" name="幻灯片图像占位符 634881"/>
          <p:cNvSpPr>
            <a:spLocks noGrp="1" noRot="1" noChangeAspect="1" noTextEdit="1"/>
          </p:cNvSpPr>
          <p:nvPr>
            <p:ph type="sldImg"/>
          </p:nvPr>
        </p:nvSpPr>
        <p:spPr>
          <a:ln/>
        </p:spPr>
      </p:sp>
      <p:sp>
        <p:nvSpPr>
          <p:cNvPr id="634883" name="文本占位符 6348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
        <p:nvSpPr>
          <p:cNvPr id="635906" name="幻灯片图像占位符 635905"/>
          <p:cNvSpPr>
            <a:spLocks noGrp="1" noRot="1" noChangeAspect="1" noTextEdit="1"/>
          </p:cNvSpPr>
          <p:nvPr>
            <p:ph type="sldImg"/>
          </p:nvPr>
        </p:nvSpPr>
        <p:spPr>
          <a:ln/>
        </p:spPr>
      </p:sp>
      <p:sp>
        <p:nvSpPr>
          <p:cNvPr id="635907" name="文本占位符 6359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64</a:t>
            </a:fld>
            <a:endParaRPr lang="zh-CN" altLang="en-US" sz="1200" b="0" dirty="0"/>
          </a:p>
        </p:txBody>
      </p:sp>
      <p:sp>
        <p:nvSpPr>
          <p:cNvPr id="636930" name="幻灯片图像占位符 636929"/>
          <p:cNvSpPr>
            <a:spLocks noGrp="1" noRot="1" noChangeAspect="1" noTextEdit="1"/>
          </p:cNvSpPr>
          <p:nvPr>
            <p:ph type="sldImg"/>
          </p:nvPr>
        </p:nvSpPr>
        <p:spPr>
          <a:ln/>
        </p:spPr>
      </p:sp>
      <p:sp>
        <p:nvSpPr>
          <p:cNvPr id="636931" name="文本占位符 6369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65</a:t>
            </a:fld>
            <a:endParaRPr lang="zh-CN" altLang="en-US" sz="1200" b="0" dirty="0"/>
          </a:p>
        </p:txBody>
      </p:sp>
      <p:sp>
        <p:nvSpPr>
          <p:cNvPr id="637954" name="幻灯片图像占位符 637953"/>
          <p:cNvSpPr>
            <a:spLocks noGrp="1" noRot="1" noChangeAspect="1" noTextEdit="1"/>
          </p:cNvSpPr>
          <p:nvPr>
            <p:ph type="sldImg"/>
          </p:nvPr>
        </p:nvSpPr>
        <p:spPr>
          <a:ln/>
        </p:spPr>
      </p:sp>
      <p:sp>
        <p:nvSpPr>
          <p:cNvPr id="637955" name="文本占位符 6379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66</a:t>
            </a:fld>
            <a:endParaRPr lang="zh-CN" altLang="en-US" sz="1200" b="0" dirty="0"/>
          </a:p>
        </p:txBody>
      </p:sp>
      <p:sp>
        <p:nvSpPr>
          <p:cNvPr id="638978" name="幻灯片图像占位符 638977"/>
          <p:cNvSpPr>
            <a:spLocks noGrp="1" noRot="1" noChangeAspect="1" noTextEdit="1"/>
          </p:cNvSpPr>
          <p:nvPr>
            <p:ph type="sldImg"/>
          </p:nvPr>
        </p:nvSpPr>
        <p:spPr>
          <a:ln/>
        </p:spPr>
      </p:sp>
      <p:sp>
        <p:nvSpPr>
          <p:cNvPr id="638979" name="文本占位符 6389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67</a:t>
            </a:fld>
            <a:endParaRPr lang="zh-CN" altLang="en-US" sz="1200" b="0" dirty="0"/>
          </a:p>
        </p:txBody>
      </p:sp>
      <p:sp>
        <p:nvSpPr>
          <p:cNvPr id="640002" name="幻灯片图像占位符 640001"/>
          <p:cNvSpPr>
            <a:spLocks noGrp="1" noRot="1" noChangeAspect="1" noTextEdit="1"/>
          </p:cNvSpPr>
          <p:nvPr>
            <p:ph type="sldImg"/>
          </p:nvPr>
        </p:nvSpPr>
        <p:spPr>
          <a:ln/>
        </p:spPr>
      </p:sp>
      <p:sp>
        <p:nvSpPr>
          <p:cNvPr id="640003" name="文本占位符 6400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68</a:t>
            </a:fld>
            <a:endParaRPr lang="zh-CN" altLang="en-US" sz="1200" b="0" dirty="0"/>
          </a:p>
        </p:txBody>
      </p:sp>
      <p:sp>
        <p:nvSpPr>
          <p:cNvPr id="641026" name="幻灯片图像占位符 641025"/>
          <p:cNvSpPr>
            <a:spLocks noGrp="1" noRot="1" noChangeAspect="1" noTextEdit="1"/>
          </p:cNvSpPr>
          <p:nvPr>
            <p:ph type="sldImg"/>
          </p:nvPr>
        </p:nvSpPr>
        <p:spPr>
          <a:ln/>
        </p:spPr>
      </p:sp>
      <p:sp>
        <p:nvSpPr>
          <p:cNvPr id="641027" name="文本占位符 6410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69</a:t>
            </a:fld>
            <a:endParaRPr lang="zh-CN" altLang="en-US" sz="1200" b="0" dirty="0"/>
          </a:p>
        </p:txBody>
      </p:sp>
      <p:sp>
        <p:nvSpPr>
          <p:cNvPr id="642050" name="幻灯片图像占位符 642049"/>
          <p:cNvSpPr>
            <a:spLocks noGrp="1" noRot="1" noChangeAspect="1" noTextEdit="1"/>
          </p:cNvSpPr>
          <p:nvPr>
            <p:ph type="sldImg"/>
          </p:nvPr>
        </p:nvSpPr>
        <p:spPr>
          <a:ln/>
        </p:spPr>
      </p:sp>
      <p:sp>
        <p:nvSpPr>
          <p:cNvPr id="642051" name="文本占位符 6420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a:t>
            </a:fld>
            <a:endParaRPr lang="zh-CN" altLang="en-US" sz="1200" b="0" dirty="0"/>
          </a:p>
        </p:txBody>
      </p:sp>
      <p:sp>
        <p:nvSpPr>
          <p:cNvPr id="583682" name="幻灯片图像占位符 583681"/>
          <p:cNvSpPr>
            <a:spLocks noGrp="1" noRot="1" noChangeAspect="1" noTextEdit="1"/>
          </p:cNvSpPr>
          <p:nvPr>
            <p:ph type="sldImg"/>
          </p:nvPr>
        </p:nvSpPr>
        <p:spPr>
          <a:ln/>
        </p:spPr>
      </p:sp>
      <p:sp>
        <p:nvSpPr>
          <p:cNvPr id="583683" name="文本占位符 5836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70</a:t>
            </a:fld>
            <a:endParaRPr lang="zh-CN" altLang="en-US" sz="1200" b="0" dirty="0"/>
          </a:p>
        </p:txBody>
      </p:sp>
      <p:sp>
        <p:nvSpPr>
          <p:cNvPr id="643074" name="幻灯片图像占位符 643073"/>
          <p:cNvSpPr>
            <a:spLocks noGrp="1" noRot="1" noChangeAspect="1" noTextEdit="1"/>
          </p:cNvSpPr>
          <p:nvPr>
            <p:ph type="sldImg"/>
          </p:nvPr>
        </p:nvSpPr>
        <p:spPr>
          <a:ln/>
        </p:spPr>
      </p:sp>
      <p:sp>
        <p:nvSpPr>
          <p:cNvPr id="643075" name="文本占位符 6430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71</a:t>
            </a:fld>
            <a:endParaRPr lang="zh-CN" altLang="en-US" sz="1200" b="0" dirty="0"/>
          </a:p>
        </p:txBody>
      </p:sp>
      <p:sp>
        <p:nvSpPr>
          <p:cNvPr id="644098" name="幻灯片图像占位符 644097"/>
          <p:cNvSpPr>
            <a:spLocks noGrp="1" noRot="1" noChangeAspect="1" noTextEdit="1"/>
          </p:cNvSpPr>
          <p:nvPr>
            <p:ph type="sldImg"/>
          </p:nvPr>
        </p:nvSpPr>
        <p:spPr>
          <a:ln/>
        </p:spPr>
      </p:sp>
      <p:sp>
        <p:nvSpPr>
          <p:cNvPr id="644099" name="文本占位符 6440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72</a:t>
            </a:fld>
            <a:endParaRPr lang="zh-CN" altLang="en-US" sz="1200" b="0" dirty="0"/>
          </a:p>
        </p:txBody>
      </p:sp>
      <p:sp>
        <p:nvSpPr>
          <p:cNvPr id="645122" name="幻灯片图像占位符 645121"/>
          <p:cNvSpPr>
            <a:spLocks noGrp="1" noRot="1" noChangeAspect="1" noTextEdit="1"/>
          </p:cNvSpPr>
          <p:nvPr>
            <p:ph type="sldImg"/>
          </p:nvPr>
        </p:nvSpPr>
        <p:spPr>
          <a:ln/>
        </p:spPr>
      </p:sp>
      <p:sp>
        <p:nvSpPr>
          <p:cNvPr id="645123" name="文本占位符 6451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73</a:t>
            </a:fld>
            <a:endParaRPr lang="zh-CN" altLang="en-US" sz="1200" b="0" dirty="0"/>
          </a:p>
        </p:txBody>
      </p:sp>
      <p:sp>
        <p:nvSpPr>
          <p:cNvPr id="646146" name="幻灯片图像占位符 646145"/>
          <p:cNvSpPr>
            <a:spLocks noGrp="1" noRot="1" noChangeAspect="1" noTextEdit="1"/>
          </p:cNvSpPr>
          <p:nvPr>
            <p:ph type="sldImg"/>
          </p:nvPr>
        </p:nvSpPr>
        <p:spPr>
          <a:ln/>
        </p:spPr>
      </p:sp>
      <p:sp>
        <p:nvSpPr>
          <p:cNvPr id="646147" name="文本占位符 6461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74</a:t>
            </a:fld>
            <a:endParaRPr lang="zh-CN" altLang="en-US" sz="1200" b="0" dirty="0"/>
          </a:p>
        </p:txBody>
      </p:sp>
      <p:sp>
        <p:nvSpPr>
          <p:cNvPr id="647170" name="幻灯片图像占位符 647169"/>
          <p:cNvSpPr>
            <a:spLocks noGrp="1" noRot="1" noChangeAspect="1" noTextEdit="1"/>
          </p:cNvSpPr>
          <p:nvPr>
            <p:ph type="sldImg"/>
          </p:nvPr>
        </p:nvSpPr>
        <p:spPr>
          <a:ln/>
        </p:spPr>
      </p:sp>
      <p:sp>
        <p:nvSpPr>
          <p:cNvPr id="647171" name="文本占位符 6471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75</a:t>
            </a:fld>
            <a:endParaRPr lang="zh-CN" altLang="en-US" sz="1200" b="0" dirty="0"/>
          </a:p>
        </p:txBody>
      </p:sp>
      <p:sp>
        <p:nvSpPr>
          <p:cNvPr id="648194" name="幻灯片图像占位符 648193"/>
          <p:cNvSpPr>
            <a:spLocks noGrp="1" noRot="1" noChangeAspect="1" noTextEdit="1"/>
          </p:cNvSpPr>
          <p:nvPr>
            <p:ph type="sldImg"/>
          </p:nvPr>
        </p:nvSpPr>
        <p:spPr>
          <a:ln/>
        </p:spPr>
      </p:sp>
      <p:sp>
        <p:nvSpPr>
          <p:cNvPr id="648195" name="文本占位符 6481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76</a:t>
            </a:fld>
            <a:endParaRPr lang="zh-CN" altLang="en-US" sz="1200" b="0" dirty="0"/>
          </a:p>
        </p:txBody>
      </p:sp>
      <p:sp>
        <p:nvSpPr>
          <p:cNvPr id="649218" name="幻灯片图像占位符 649217"/>
          <p:cNvSpPr>
            <a:spLocks noGrp="1" noRot="1" noChangeAspect="1" noTextEdit="1"/>
          </p:cNvSpPr>
          <p:nvPr>
            <p:ph type="sldImg"/>
          </p:nvPr>
        </p:nvSpPr>
        <p:spPr>
          <a:ln/>
        </p:spPr>
      </p:sp>
      <p:sp>
        <p:nvSpPr>
          <p:cNvPr id="649219" name="文本占位符 6492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77</a:t>
            </a:fld>
            <a:endParaRPr lang="zh-CN" altLang="en-US" sz="1200" b="0" dirty="0"/>
          </a:p>
        </p:txBody>
      </p:sp>
      <p:sp>
        <p:nvSpPr>
          <p:cNvPr id="692226" name="幻灯片图像占位符 692225"/>
          <p:cNvSpPr>
            <a:spLocks noGrp="1" noRot="1" noChangeAspect="1" noTextEdit="1"/>
          </p:cNvSpPr>
          <p:nvPr>
            <p:ph type="sldImg"/>
          </p:nvPr>
        </p:nvSpPr>
        <p:spPr>
          <a:ln/>
        </p:spPr>
      </p:sp>
      <p:sp>
        <p:nvSpPr>
          <p:cNvPr id="692227" name="文本占位符 692226"/>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78</a:t>
            </a:fld>
            <a:endParaRPr lang="zh-CN" altLang="en-US" sz="1200" b="0" dirty="0"/>
          </a:p>
        </p:txBody>
      </p:sp>
      <p:sp>
        <p:nvSpPr>
          <p:cNvPr id="570370" name="幻灯片图像占位符 570369"/>
          <p:cNvSpPr>
            <a:spLocks noGrp="1" noRot="1" noChangeAspect="1" noTextEdit="1"/>
          </p:cNvSpPr>
          <p:nvPr>
            <p:ph type="sldImg"/>
          </p:nvPr>
        </p:nvSpPr>
        <p:spPr>
          <a:ln/>
        </p:spPr>
      </p:sp>
      <p:sp>
        <p:nvSpPr>
          <p:cNvPr id="570371" name="文本占位符 5703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79</a:t>
            </a:fld>
            <a:endParaRPr lang="zh-CN" altLang="en-US" sz="1200" b="0" dirty="0"/>
          </a:p>
        </p:txBody>
      </p:sp>
      <p:sp>
        <p:nvSpPr>
          <p:cNvPr id="650242" name="幻灯片图像占位符 650241"/>
          <p:cNvSpPr>
            <a:spLocks noGrp="1" noRot="1" noChangeAspect="1" noTextEdit="1"/>
          </p:cNvSpPr>
          <p:nvPr>
            <p:ph type="sldImg"/>
          </p:nvPr>
        </p:nvSpPr>
        <p:spPr>
          <a:ln/>
        </p:spPr>
      </p:sp>
      <p:sp>
        <p:nvSpPr>
          <p:cNvPr id="650243" name="文本占位符 6502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a:t>
            </a:fld>
            <a:endParaRPr lang="zh-CN" altLang="en-US" sz="1200" b="0" dirty="0"/>
          </a:p>
        </p:txBody>
      </p:sp>
      <p:sp>
        <p:nvSpPr>
          <p:cNvPr id="584706" name="幻灯片图像占位符 584705"/>
          <p:cNvSpPr>
            <a:spLocks noGrp="1" noRot="1" noChangeAspect="1" noTextEdit="1"/>
          </p:cNvSpPr>
          <p:nvPr>
            <p:ph type="sldImg"/>
          </p:nvPr>
        </p:nvSpPr>
        <p:spPr>
          <a:ln/>
        </p:spPr>
      </p:sp>
      <p:sp>
        <p:nvSpPr>
          <p:cNvPr id="584707" name="文本占位符 5847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80</a:t>
            </a:fld>
            <a:endParaRPr lang="zh-CN" altLang="en-US" sz="1200" b="0" dirty="0"/>
          </a:p>
        </p:txBody>
      </p:sp>
      <p:sp>
        <p:nvSpPr>
          <p:cNvPr id="651266" name="幻灯片图像占位符 651265"/>
          <p:cNvSpPr>
            <a:spLocks noGrp="1" noRot="1" noChangeAspect="1" noTextEdit="1"/>
          </p:cNvSpPr>
          <p:nvPr>
            <p:ph type="sldImg"/>
          </p:nvPr>
        </p:nvSpPr>
        <p:spPr>
          <a:ln/>
        </p:spPr>
      </p:sp>
      <p:sp>
        <p:nvSpPr>
          <p:cNvPr id="651267" name="文本占位符 6512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81</a:t>
            </a:fld>
            <a:endParaRPr lang="zh-CN" altLang="en-US" sz="1200" b="0" dirty="0"/>
          </a:p>
        </p:txBody>
      </p:sp>
      <p:sp>
        <p:nvSpPr>
          <p:cNvPr id="652290" name="幻灯片图像占位符 652289"/>
          <p:cNvSpPr>
            <a:spLocks noGrp="1" noRot="1" noChangeAspect="1" noTextEdit="1"/>
          </p:cNvSpPr>
          <p:nvPr>
            <p:ph type="sldImg"/>
          </p:nvPr>
        </p:nvSpPr>
        <p:spPr>
          <a:ln/>
        </p:spPr>
      </p:sp>
      <p:sp>
        <p:nvSpPr>
          <p:cNvPr id="652291" name="文本占位符 6522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82</a:t>
            </a:fld>
            <a:endParaRPr lang="zh-CN" altLang="en-US" sz="1200" b="0" dirty="0"/>
          </a:p>
        </p:txBody>
      </p:sp>
      <p:sp>
        <p:nvSpPr>
          <p:cNvPr id="653314" name="幻灯片图像占位符 653313"/>
          <p:cNvSpPr>
            <a:spLocks noGrp="1" noRot="1" noChangeAspect="1" noTextEdit="1"/>
          </p:cNvSpPr>
          <p:nvPr>
            <p:ph type="sldImg"/>
          </p:nvPr>
        </p:nvSpPr>
        <p:spPr>
          <a:ln/>
        </p:spPr>
      </p:sp>
      <p:sp>
        <p:nvSpPr>
          <p:cNvPr id="653315" name="文本占位符 6533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83</a:t>
            </a:fld>
            <a:endParaRPr lang="zh-CN" altLang="en-US" sz="1200" b="0" dirty="0"/>
          </a:p>
        </p:txBody>
      </p:sp>
      <p:sp>
        <p:nvSpPr>
          <p:cNvPr id="654338" name="幻灯片图像占位符 654337"/>
          <p:cNvSpPr>
            <a:spLocks noGrp="1" noRot="1" noChangeAspect="1" noTextEdit="1"/>
          </p:cNvSpPr>
          <p:nvPr>
            <p:ph type="sldImg"/>
          </p:nvPr>
        </p:nvSpPr>
        <p:spPr>
          <a:ln/>
        </p:spPr>
      </p:sp>
      <p:sp>
        <p:nvSpPr>
          <p:cNvPr id="654339" name="文本占位符 6543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84</a:t>
            </a:fld>
            <a:endParaRPr lang="zh-CN" altLang="en-US" sz="1200" b="0" dirty="0"/>
          </a:p>
        </p:txBody>
      </p:sp>
      <p:sp>
        <p:nvSpPr>
          <p:cNvPr id="655362" name="幻灯片图像占位符 655361"/>
          <p:cNvSpPr>
            <a:spLocks noGrp="1" noRot="1" noChangeAspect="1" noTextEdit="1"/>
          </p:cNvSpPr>
          <p:nvPr>
            <p:ph type="sldImg"/>
          </p:nvPr>
        </p:nvSpPr>
        <p:spPr>
          <a:ln/>
        </p:spPr>
      </p:sp>
      <p:sp>
        <p:nvSpPr>
          <p:cNvPr id="655363" name="文本占位符 6553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85</a:t>
            </a:fld>
            <a:endParaRPr lang="zh-CN" altLang="en-US" sz="1200" b="0" dirty="0"/>
          </a:p>
        </p:txBody>
      </p:sp>
      <p:sp>
        <p:nvSpPr>
          <p:cNvPr id="656386" name="幻灯片图像占位符 656385"/>
          <p:cNvSpPr>
            <a:spLocks noGrp="1" noRot="1" noChangeAspect="1" noTextEdit="1"/>
          </p:cNvSpPr>
          <p:nvPr>
            <p:ph type="sldImg"/>
          </p:nvPr>
        </p:nvSpPr>
        <p:spPr>
          <a:ln/>
        </p:spPr>
      </p:sp>
      <p:sp>
        <p:nvSpPr>
          <p:cNvPr id="656387" name="文本占位符 6563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86</a:t>
            </a:fld>
            <a:endParaRPr lang="zh-CN" altLang="en-US" sz="1200" b="0" dirty="0"/>
          </a:p>
        </p:txBody>
      </p:sp>
      <p:sp>
        <p:nvSpPr>
          <p:cNvPr id="657410" name="幻灯片图像占位符 657409"/>
          <p:cNvSpPr>
            <a:spLocks noGrp="1" noRot="1" noChangeAspect="1" noTextEdit="1"/>
          </p:cNvSpPr>
          <p:nvPr>
            <p:ph type="sldImg"/>
          </p:nvPr>
        </p:nvSpPr>
        <p:spPr>
          <a:ln/>
        </p:spPr>
      </p:sp>
      <p:sp>
        <p:nvSpPr>
          <p:cNvPr id="657411" name="文本占位符 6574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87</a:t>
            </a:fld>
            <a:endParaRPr lang="zh-CN" altLang="en-US" sz="1200" b="0" dirty="0"/>
          </a:p>
        </p:txBody>
      </p:sp>
      <p:sp>
        <p:nvSpPr>
          <p:cNvPr id="658434" name="幻灯片图像占位符 658433"/>
          <p:cNvSpPr>
            <a:spLocks noGrp="1" noRot="1" noChangeAspect="1" noTextEdit="1"/>
          </p:cNvSpPr>
          <p:nvPr>
            <p:ph type="sldImg"/>
          </p:nvPr>
        </p:nvSpPr>
        <p:spPr>
          <a:ln/>
        </p:spPr>
      </p:sp>
      <p:sp>
        <p:nvSpPr>
          <p:cNvPr id="658435" name="文本占位符 6584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88</a:t>
            </a:fld>
            <a:endParaRPr lang="zh-CN" altLang="en-US" sz="1200" b="0" dirty="0"/>
          </a:p>
        </p:txBody>
      </p:sp>
      <p:sp>
        <p:nvSpPr>
          <p:cNvPr id="659458" name="幻灯片图像占位符 659457"/>
          <p:cNvSpPr>
            <a:spLocks noGrp="1" noRot="1" noChangeAspect="1" noTextEdit="1"/>
          </p:cNvSpPr>
          <p:nvPr>
            <p:ph type="sldImg"/>
          </p:nvPr>
        </p:nvSpPr>
        <p:spPr>
          <a:ln/>
        </p:spPr>
      </p:sp>
      <p:sp>
        <p:nvSpPr>
          <p:cNvPr id="659459" name="文本占位符 6594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89</a:t>
            </a:fld>
            <a:endParaRPr lang="zh-CN" altLang="en-US" sz="1200" b="0" dirty="0"/>
          </a:p>
        </p:txBody>
      </p:sp>
      <p:sp>
        <p:nvSpPr>
          <p:cNvPr id="660482" name="幻灯片图像占位符 660481"/>
          <p:cNvSpPr>
            <a:spLocks noGrp="1" noRot="1" noChangeAspect="1" noTextEdit="1"/>
          </p:cNvSpPr>
          <p:nvPr>
            <p:ph type="sldImg"/>
          </p:nvPr>
        </p:nvSpPr>
        <p:spPr>
          <a:ln/>
        </p:spPr>
      </p:sp>
      <p:sp>
        <p:nvSpPr>
          <p:cNvPr id="660483" name="文本占位符 6604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a:t>
            </a:fld>
            <a:endParaRPr lang="zh-CN" altLang="en-US" sz="1200" b="0" dirty="0"/>
          </a:p>
        </p:txBody>
      </p:sp>
      <p:sp>
        <p:nvSpPr>
          <p:cNvPr id="585730" name="幻灯片图像占位符 585729"/>
          <p:cNvSpPr>
            <a:spLocks noGrp="1" noRot="1" noChangeAspect="1" noTextEdit="1"/>
          </p:cNvSpPr>
          <p:nvPr>
            <p:ph type="sldImg"/>
          </p:nvPr>
        </p:nvSpPr>
        <p:spPr>
          <a:ln/>
        </p:spPr>
      </p:sp>
      <p:sp>
        <p:nvSpPr>
          <p:cNvPr id="585731" name="文本占位符 5857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90</a:t>
            </a:fld>
            <a:endParaRPr lang="zh-CN" altLang="en-US" sz="1200" b="0" dirty="0"/>
          </a:p>
        </p:txBody>
      </p:sp>
      <p:sp>
        <p:nvSpPr>
          <p:cNvPr id="661506" name="幻灯片图像占位符 661505"/>
          <p:cNvSpPr>
            <a:spLocks noGrp="1" noRot="1" noChangeAspect="1" noTextEdit="1"/>
          </p:cNvSpPr>
          <p:nvPr>
            <p:ph type="sldImg"/>
          </p:nvPr>
        </p:nvSpPr>
        <p:spPr>
          <a:ln/>
        </p:spPr>
      </p:sp>
      <p:sp>
        <p:nvSpPr>
          <p:cNvPr id="661507" name="文本占位符 6615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91</a:t>
            </a:fld>
            <a:endParaRPr lang="zh-CN" altLang="en-US" sz="1200" b="0" dirty="0"/>
          </a:p>
        </p:txBody>
      </p:sp>
      <p:sp>
        <p:nvSpPr>
          <p:cNvPr id="694274" name="幻灯片图像占位符 694273"/>
          <p:cNvSpPr>
            <a:spLocks noGrp="1" noRot="1" noChangeAspect="1" noTextEdit="1"/>
          </p:cNvSpPr>
          <p:nvPr>
            <p:ph type="sldImg"/>
          </p:nvPr>
        </p:nvSpPr>
        <p:spPr>
          <a:ln/>
        </p:spPr>
      </p:sp>
      <p:sp>
        <p:nvSpPr>
          <p:cNvPr id="694275" name="文本占位符 694274"/>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92</a:t>
            </a:fld>
            <a:endParaRPr lang="zh-CN" altLang="en-US" sz="1200" b="0" dirty="0"/>
          </a:p>
        </p:txBody>
      </p:sp>
      <p:sp>
        <p:nvSpPr>
          <p:cNvPr id="572418" name="幻灯片图像占位符 572417"/>
          <p:cNvSpPr>
            <a:spLocks noGrp="1" noRot="1" noChangeAspect="1" noTextEdit="1"/>
          </p:cNvSpPr>
          <p:nvPr>
            <p:ph type="sldImg"/>
          </p:nvPr>
        </p:nvSpPr>
        <p:spPr>
          <a:ln/>
        </p:spPr>
      </p:sp>
      <p:sp>
        <p:nvSpPr>
          <p:cNvPr id="572419" name="文本占位符 5724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93</a:t>
            </a:fld>
            <a:endParaRPr lang="zh-CN" altLang="en-US" sz="1200" b="0" dirty="0"/>
          </a:p>
        </p:txBody>
      </p:sp>
      <p:sp>
        <p:nvSpPr>
          <p:cNvPr id="662530" name="幻灯片图像占位符 662529"/>
          <p:cNvSpPr>
            <a:spLocks noGrp="1" noRot="1" noChangeAspect="1" noTextEdit="1"/>
          </p:cNvSpPr>
          <p:nvPr>
            <p:ph type="sldImg"/>
          </p:nvPr>
        </p:nvSpPr>
        <p:spPr>
          <a:ln/>
        </p:spPr>
      </p:sp>
      <p:sp>
        <p:nvSpPr>
          <p:cNvPr id="662531" name="文本占位符 6625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94</a:t>
            </a:fld>
            <a:endParaRPr lang="zh-CN" altLang="en-US" sz="1200" b="0" dirty="0"/>
          </a:p>
        </p:txBody>
      </p:sp>
      <p:sp>
        <p:nvSpPr>
          <p:cNvPr id="663554" name="幻灯片图像占位符 663553"/>
          <p:cNvSpPr>
            <a:spLocks noGrp="1" noRot="1" noChangeAspect="1" noTextEdit="1"/>
          </p:cNvSpPr>
          <p:nvPr>
            <p:ph type="sldImg"/>
          </p:nvPr>
        </p:nvSpPr>
        <p:spPr>
          <a:ln/>
        </p:spPr>
      </p:sp>
      <p:sp>
        <p:nvSpPr>
          <p:cNvPr id="663555" name="文本占位符 6635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95</a:t>
            </a:fld>
            <a:endParaRPr lang="zh-CN" altLang="en-US" sz="1200" b="0" dirty="0"/>
          </a:p>
        </p:txBody>
      </p:sp>
      <p:sp>
        <p:nvSpPr>
          <p:cNvPr id="664578" name="幻灯片图像占位符 664577"/>
          <p:cNvSpPr>
            <a:spLocks noGrp="1" noRot="1" noChangeAspect="1" noTextEdit="1"/>
          </p:cNvSpPr>
          <p:nvPr>
            <p:ph type="sldImg"/>
          </p:nvPr>
        </p:nvSpPr>
        <p:spPr>
          <a:ln/>
        </p:spPr>
      </p:sp>
      <p:sp>
        <p:nvSpPr>
          <p:cNvPr id="664579" name="文本占位符 6645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96</a:t>
            </a:fld>
            <a:endParaRPr lang="zh-CN" altLang="en-US" sz="1200" b="0" dirty="0"/>
          </a:p>
        </p:txBody>
      </p:sp>
      <p:sp>
        <p:nvSpPr>
          <p:cNvPr id="665602" name="幻灯片图像占位符 665601"/>
          <p:cNvSpPr>
            <a:spLocks noGrp="1" noRot="1" noChangeAspect="1" noTextEdit="1"/>
          </p:cNvSpPr>
          <p:nvPr>
            <p:ph type="sldImg"/>
          </p:nvPr>
        </p:nvSpPr>
        <p:spPr>
          <a:ln/>
        </p:spPr>
      </p:sp>
      <p:sp>
        <p:nvSpPr>
          <p:cNvPr id="665603" name="文本占位符 6656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97</a:t>
            </a:fld>
            <a:endParaRPr lang="zh-CN" altLang="en-US" sz="1200" b="0" dirty="0"/>
          </a:p>
        </p:txBody>
      </p:sp>
      <p:sp>
        <p:nvSpPr>
          <p:cNvPr id="666626" name="幻灯片图像占位符 666625"/>
          <p:cNvSpPr>
            <a:spLocks noGrp="1" noRot="1" noChangeAspect="1" noTextEdit="1"/>
          </p:cNvSpPr>
          <p:nvPr>
            <p:ph type="sldImg"/>
          </p:nvPr>
        </p:nvSpPr>
        <p:spPr>
          <a:ln/>
        </p:spPr>
      </p:sp>
      <p:sp>
        <p:nvSpPr>
          <p:cNvPr id="666627" name="文本占位符 6666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98</a:t>
            </a:fld>
            <a:endParaRPr lang="zh-CN" altLang="en-US" sz="1200" b="0" dirty="0"/>
          </a:p>
        </p:txBody>
      </p:sp>
      <p:sp>
        <p:nvSpPr>
          <p:cNvPr id="667650" name="幻灯片图像占位符 667649"/>
          <p:cNvSpPr>
            <a:spLocks noGrp="1" noRot="1" noChangeAspect="1" noTextEdit="1"/>
          </p:cNvSpPr>
          <p:nvPr>
            <p:ph type="sldImg"/>
          </p:nvPr>
        </p:nvSpPr>
        <p:spPr>
          <a:ln/>
        </p:spPr>
      </p:sp>
      <p:sp>
        <p:nvSpPr>
          <p:cNvPr id="667651" name="文本占位符 6676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99</a:t>
            </a:fld>
            <a:endParaRPr lang="zh-CN" altLang="en-US" sz="1200" b="0" dirty="0"/>
          </a:p>
        </p:txBody>
      </p:sp>
      <p:sp>
        <p:nvSpPr>
          <p:cNvPr id="668674" name="幻灯片图像占位符 668673"/>
          <p:cNvSpPr>
            <a:spLocks noGrp="1" noRot="1" noChangeAspect="1" noTextEdit="1"/>
          </p:cNvSpPr>
          <p:nvPr>
            <p:ph type="sldImg"/>
          </p:nvPr>
        </p:nvSpPr>
        <p:spPr>
          <a:ln/>
        </p:spPr>
      </p:sp>
      <p:sp>
        <p:nvSpPr>
          <p:cNvPr id="668675" name="文本占位符 668674"/>
          <p:cNvSpPr>
            <a:spLocks noGrp="1"/>
          </p:cNvSpPr>
          <p:nvPr>
            <p:ph type="body" idx="1"/>
          </p:nvPr>
        </p:nvSpPr>
        <p:spPr>
          <a:ln/>
        </p:spPr>
        <p:txBody>
          <a:bodyPr/>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transition>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表格占位符 2"/>
          <p:cNvSpPr>
            <a:spLocks noGrp="1"/>
          </p:cNvSpPr>
          <p:nvPr>
            <p:ph type="tbl" idx="1"/>
          </p:nvPr>
        </p:nvSpPr>
        <p:spPr/>
        <p:txBody>
          <a:bodyPr/>
          <a:lstStyle/>
          <a:p>
            <a:endParaRPr lang="zh-CN" altLang="en-US"/>
          </a:p>
        </p:txBody>
      </p:sp>
    </p:spTree>
  </p:cSld>
  <p:clrMapOvr>
    <a:masterClrMapping/>
  </p:clrMapOvr>
  <p:transition>
    <p:diamon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6172200" y="1825625"/>
            <a:ext cx="5181600" cy="4351338"/>
          </a:xfrm>
        </p:spPr>
        <p:txBody>
          <a:bodyPr/>
          <a:lstStyle/>
          <a:p>
            <a:endParaRPr lang="zh-CN" altLang="en-US"/>
          </a:p>
        </p:txBody>
      </p:sp>
    </p:spTree>
  </p:cSld>
  <p:clrMapOvr>
    <a:masterClrMapping/>
  </p:clrMapOvr>
  <p:transition>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transition>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Tree>
  </p:cSld>
  <p:clrMapOvr>
    <a:masterClrMapping/>
  </p:clrMapOvr>
  <p:transition>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transition>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transition>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control" Target="../activeX/activeX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39671" name="Freeform 25"/>
          <p:cNvSpPr/>
          <p:nvPr userDrawn="1"/>
        </p:nvSpPr>
        <p:spPr>
          <a:xfrm>
            <a:off x="0" y="6257925"/>
            <a:ext cx="12192000" cy="504825"/>
          </a:xfrm>
          <a:custGeom>
            <a:avLst/>
            <a:gdLst/>
            <a:ahLst/>
            <a:cxnLst>
              <a:cxn ang="0">
                <a:pos x="4" y="198"/>
              </a:cxn>
              <a:cxn ang="0">
                <a:pos x="5651" y="198"/>
              </a:cxn>
              <a:cxn ang="0">
                <a:pos x="5646" y="94"/>
              </a:cxn>
              <a:cxn ang="0">
                <a:pos x="1491" y="94"/>
              </a:cxn>
              <a:cxn ang="0">
                <a:pos x="1343" y="2"/>
              </a:cxn>
              <a:cxn ang="0">
                <a:pos x="0" y="0"/>
              </a:cxn>
              <a:cxn ang="0">
                <a:pos x="4" y="198"/>
              </a:cxn>
            </a:cxnLst>
            <a:rect l="0" t="0" r="0" b="0"/>
            <a:pathLst>
              <a:path w="5651" h="198">
                <a:moveTo>
                  <a:pt x="4" y="198"/>
                </a:moveTo>
                <a:lnTo>
                  <a:pt x="5651" y="198"/>
                </a:lnTo>
                <a:lnTo>
                  <a:pt x="5646" y="94"/>
                </a:lnTo>
                <a:lnTo>
                  <a:pt x="1491" y="94"/>
                </a:lnTo>
                <a:lnTo>
                  <a:pt x="1343" y="2"/>
                </a:lnTo>
                <a:lnTo>
                  <a:pt x="0" y="0"/>
                </a:lnTo>
                <a:lnTo>
                  <a:pt x="4" y="198"/>
                </a:lnTo>
                <a:close/>
              </a:path>
            </a:pathLst>
          </a:custGeom>
          <a:solidFill>
            <a:srgbClr val="CCFF33">
              <a:alpha val="100000"/>
            </a:srgbClr>
          </a:solidFill>
          <a:ln w="9525">
            <a:noFill/>
          </a:ln>
        </p:spPr>
        <p:txBody>
          <a:bodyPr/>
          <a:lstStyle/>
          <a:p>
            <a:endParaRPr lang="zh-CN" altLang="en-US"/>
          </a:p>
        </p:txBody>
      </p:sp>
      <p:sp>
        <p:nvSpPr>
          <p:cNvPr id="539672" name="Freeform 26"/>
          <p:cNvSpPr/>
          <p:nvPr userDrawn="1"/>
        </p:nvSpPr>
        <p:spPr>
          <a:xfrm>
            <a:off x="0" y="6308725"/>
            <a:ext cx="12192000" cy="577850"/>
          </a:xfrm>
          <a:custGeom>
            <a:avLst/>
            <a:gdLst/>
            <a:ahLst/>
            <a:cxnLst>
              <a:cxn ang="0">
                <a:pos x="0" y="176"/>
              </a:cxn>
              <a:cxn ang="0">
                <a:pos x="5650" y="169"/>
              </a:cxn>
              <a:cxn ang="0">
                <a:pos x="5646" y="95"/>
              </a:cxn>
              <a:cxn ang="0">
                <a:pos x="1478" y="95"/>
              </a:cxn>
              <a:cxn ang="0">
                <a:pos x="1317" y="3"/>
              </a:cxn>
              <a:cxn ang="0">
                <a:pos x="0" y="0"/>
              </a:cxn>
              <a:cxn ang="0">
                <a:pos x="0" y="176"/>
              </a:cxn>
            </a:cxnLst>
            <a:rect l="0" t="0" r="0" b="0"/>
            <a:pathLst>
              <a:path w="5650" h="176">
                <a:moveTo>
                  <a:pt x="0" y="176"/>
                </a:moveTo>
                <a:lnTo>
                  <a:pt x="5650" y="169"/>
                </a:lnTo>
                <a:lnTo>
                  <a:pt x="5646" y="95"/>
                </a:lnTo>
                <a:lnTo>
                  <a:pt x="1478" y="95"/>
                </a:lnTo>
                <a:lnTo>
                  <a:pt x="1317" y="3"/>
                </a:lnTo>
                <a:lnTo>
                  <a:pt x="0" y="0"/>
                </a:lnTo>
                <a:lnTo>
                  <a:pt x="0" y="176"/>
                </a:lnTo>
                <a:close/>
              </a:path>
            </a:pathLst>
          </a:custGeom>
          <a:solidFill>
            <a:srgbClr val="009900">
              <a:alpha val="100000"/>
            </a:srgbClr>
          </a:solidFill>
          <a:ln w="9525">
            <a:noFill/>
          </a:ln>
        </p:spPr>
        <p:txBody>
          <a:bodyPr/>
          <a:lstStyle/>
          <a:p>
            <a:endParaRPr lang="zh-CN" altLang="en-US"/>
          </a:p>
        </p:txBody>
      </p:sp>
      <p:sp>
        <p:nvSpPr>
          <p:cNvPr id="539673" name="动作按钮: 后退或前一项 539672">
            <a:hlinkClick r:id="" action="ppaction://hlinkshowjump?jump=previousslide"/>
          </p:cNvPr>
          <p:cNvSpPr/>
          <p:nvPr userDrawn="1"/>
        </p:nvSpPr>
        <p:spPr>
          <a:xfrm>
            <a:off x="853017" y="6532563"/>
            <a:ext cx="431800" cy="252412"/>
          </a:xfrm>
          <a:prstGeom prst="actionButtonBackPrevious">
            <a:avLst/>
          </a:prstGeom>
          <a:solidFill>
            <a:schemeClr val="bg1"/>
          </a:solidFill>
          <a:ln w="9525">
            <a:noFill/>
          </a:ln>
          <a:effectLst>
            <a:prstShdw prst="shdw17" dist="17961" dir="2699999">
              <a:schemeClr val="bg1">
                <a:gamma/>
                <a:shade val="60000"/>
                <a:invGamma/>
              </a:schemeClr>
            </a:prstShdw>
          </a:effectLst>
        </p:spPr>
        <p:txBody>
          <a:bodyPr/>
          <a:lstStyle/>
          <a:p>
            <a:endParaRPr lang="zh-CN" altLang="en-US"/>
          </a:p>
        </p:txBody>
      </p:sp>
      <p:sp>
        <p:nvSpPr>
          <p:cNvPr id="539674" name="动作按钮: 前进或下一项 539673">
            <a:hlinkClick r:id="" action="ppaction://hlinkshowjump?jump=nextslide"/>
          </p:cNvPr>
          <p:cNvSpPr/>
          <p:nvPr userDrawn="1"/>
        </p:nvSpPr>
        <p:spPr>
          <a:xfrm>
            <a:off x="1507067" y="6532563"/>
            <a:ext cx="431800" cy="252412"/>
          </a:xfrm>
          <a:prstGeom prst="actionButtonForwardNext">
            <a:avLst/>
          </a:prstGeom>
          <a:solidFill>
            <a:schemeClr val="bg1"/>
          </a:solidFill>
          <a:ln w="9525">
            <a:noFill/>
          </a:ln>
          <a:effectLst>
            <a:prstShdw prst="shdw17" dist="17961" dir="2699999">
              <a:schemeClr val="bg1">
                <a:gamma/>
                <a:shade val="60000"/>
                <a:invGamma/>
              </a:schemeClr>
            </a:prstShdw>
          </a:effectLst>
        </p:spPr>
        <p:txBody>
          <a:bodyPr/>
          <a:lstStyle/>
          <a:p>
            <a:endParaRPr lang="zh-CN" altLang="en-US"/>
          </a:p>
        </p:txBody>
      </p:sp>
      <p:sp>
        <p:nvSpPr>
          <p:cNvPr id="539675" name="动作按钮: 开始 539674">
            <a:hlinkClick r:id="" action="ppaction://noaction"/>
          </p:cNvPr>
          <p:cNvSpPr/>
          <p:nvPr userDrawn="1"/>
        </p:nvSpPr>
        <p:spPr>
          <a:xfrm>
            <a:off x="141817" y="6532563"/>
            <a:ext cx="480483" cy="252412"/>
          </a:xfrm>
          <a:prstGeom prst="actionButtonBeginning">
            <a:avLst/>
          </a:prstGeom>
          <a:solidFill>
            <a:schemeClr val="bg1"/>
          </a:solidFill>
          <a:ln w="9525">
            <a:noFill/>
          </a:ln>
          <a:effectLst>
            <a:prstShdw prst="shdw17" dist="17961" dir="2699999">
              <a:schemeClr val="bg1">
                <a:gamma/>
                <a:shade val="60000"/>
                <a:invGamma/>
              </a:schemeClr>
            </a:prstShdw>
          </a:effectLst>
        </p:spPr>
        <p:txBody>
          <a:bodyPr/>
          <a:lstStyle/>
          <a:p>
            <a:endParaRPr lang="zh-CN" altLang="en-US"/>
          </a:p>
        </p:txBody>
      </p:sp>
      <p:sp>
        <p:nvSpPr>
          <p:cNvPr id="539676" name="动作按钮: 结束 539675">
            <a:hlinkClick r:id="" action="ppaction://hlinkshowjump?jump=lastslide"/>
          </p:cNvPr>
          <p:cNvSpPr/>
          <p:nvPr userDrawn="1"/>
        </p:nvSpPr>
        <p:spPr>
          <a:xfrm>
            <a:off x="2159000" y="6532563"/>
            <a:ext cx="480484" cy="252412"/>
          </a:xfrm>
          <a:prstGeom prst="actionButtonEnd">
            <a:avLst/>
          </a:prstGeom>
          <a:solidFill>
            <a:schemeClr val="bg1"/>
          </a:solidFill>
          <a:ln w="9525">
            <a:noFill/>
          </a:ln>
          <a:effectLst>
            <a:prstShdw prst="shdw17" dist="17961" dir="2699999">
              <a:schemeClr val="bg1">
                <a:gamma/>
                <a:shade val="60000"/>
                <a:invGamma/>
              </a:schemeClr>
            </a:prstShdw>
          </a:effectLst>
        </p:spPr>
        <p:txBody>
          <a:bodyPr/>
          <a:lstStyle/>
          <a:p>
            <a:endParaRPr lang="zh-CN" altLang="en-US"/>
          </a:p>
        </p:txBody>
      </p:sp>
      <p:sp>
        <p:nvSpPr>
          <p:cNvPr id="539678" name="Freeform 28"/>
          <p:cNvSpPr/>
          <p:nvPr userDrawn="1"/>
        </p:nvSpPr>
        <p:spPr>
          <a:xfrm>
            <a:off x="4802" y="0"/>
            <a:ext cx="12192000" cy="863600"/>
          </a:xfrm>
          <a:custGeom>
            <a:avLst/>
            <a:gdLst/>
            <a:ahLst/>
            <a:cxnLst>
              <a:cxn ang="0">
                <a:pos x="5446" y="0"/>
              </a:cxn>
              <a:cxn ang="0">
                <a:pos x="0" y="0"/>
              </a:cxn>
              <a:cxn ang="0">
                <a:pos x="2" y="470"/>
              </a:cxn>
              <a:cxn ang="0">
                <a:pos x="4078" y="474"/>
              </a:cxn>
              <a:cxn ang="0">
                <a:pos x="4178" y="527"/>
              </a:cxn>
              <a:cxn ang="0">
                <a:pos x="5446" y="531"/>
              </a:cxn>
              <a:cxn ang="0">
                <a:pos x="5446" y="0"/>
              </a:cxn>
            </a:cxnLst>
            <a:rect l="0" t="0" r="0" b="0"/>
            <a:pathLst>
              <a:path w="5446" h="531">
                <a:moveTo>
                  <a:pt x="5446" y="0"/>
                </a:moveTo>
                <a:lnTo>
                  <a:pt x="0" y="0"/>
                </a:lnTo>
                <a:lnTo>
                  <a:pt x="2" y="470"/>
                </a:lnTo>
                <a:lnTo>
                  <a:pt x="4078" y="474"/>
                </a:lnTo>
                <a:lnTo>
                  <a:pt x="4178" y="527"/>
                </a:lnTo>
                <a:lnTo>
                  <a:pt x="5446" y="531"/>
                </a:lnTo>
                <a:lnTo>
                  <a:pt x="5446" y="0"/>
                </a:lnTo>
                <a:close/>
              </a:path>
            </a:pathLst>
          </a:custGeom>
          <a:solidFill>
            <a:srgbClr val="FBB561">
              <a:alpha val="100000"/>
            </a:srgbClr>
          </a:solidFill>
          <a:ln w="9525">
            <a:noFill/>
          </a:ln>
        </p:spPr>
        <p:txBody>
          <a:bodyPr/>
          <a:lstStyle/>
          <a:p>
            <a:endParaRPr lang="zh-CN" altLang="en-US"/>
          </a:p>
        </p:txBody>
      </p:sp>
      <p:sp>
        <p:nvSpPr>
          <p:cNvPr id="539679" name="Freeform 29"/>
          <p:cNvSpPr/>
          <p:nvPr userDrawn="1"/>
        </p:nvSpPr>
        <p:spPr>
          <a:xfrm>
            <a:off x="4802" y="0"/>
            <a:ext cx="12192000" cy="795337"/>
          </a:xfrm>
          <a:custGeom>
            <a:avLst/>
            <a:gdLst/>
            <a:ahLst/>
            <a:cxnLst>
              <a:cxn ang="0">
                <a:pos x="5446" y="0"/>
              </a:cxn>
              <a:cxn ang="0">
                <a:pos x="0" y="0"/>
              </a:cxn>
              <a:cxn ang="0">
                <a:pos x="2" y="470"/>
              </a:cxn>
              <a:cxn ang="0">
                <a:pos x="4078" y="474"/>
              </a:cxn>
              <a:cxn ang="0">
                <a:pos x="4178" y="527"/>
              </a:cxn>
              <a:cxn ang="0">
                <a:pos x="5446" y="531"/>
              </a:cxn>
              <a:cxn ang="0">
                <a:pos x="5446" y="0"/>
              </a:cxn>
            </a:cxnLst>
            <a:rect l="0" t="0" r="0" b="0"/>
            <a:pathLst>
              <a:path w="5446" h="531">
                <a:moveTo>
                  <a:pt x="5446" y="0"/>
                </a:moveTo>
                <a:lnTo>
                  <a:pt x="0" y="0"/>
                </a:lnTo>
                <a:lnTo>
                  <a:pt x="2" y="470"/>
                </a:lnTo>
                <a:lnTo>
                  <a:pt x="4078" y="474"/>
                </a:lnTo>
                <a:lnTo>
                  <a:pt x="4178" y="527"/>
                </a:lnTo>
                <a:lnTo>
                  <a:pt x="5446" y="531"/>
                </a:lnTo>
                <a:lnTo>
                  <a:pt x="5446" y="0"/>
                </a:lnTo>
                <a:close/>
              </a:path>
            </a:pathLst>
          </a:custGeom>
          <a:solidFill>
            <a:srgbClr val="0F690B">
              <a:alpha val="100000"/>
            </a:srgbClr>
          </a:solidFill>
          <a:ln w="9525">
            <a:noFill/>
          </a:ln>
        </p:spPr>
        <p:txBody>
          <a:bodyPr/>
          <a:lstStyle/>
          <a:p>
            <a:endParaRPr lang="zh-CN" altLang="en-US"/>
          </a:p>
        </p:txBody>
      </p:sp>
      <p:sp>
        <p:nvSpPr>
          <p:cNvPr id="539680" name="Freeform 35"/>
          <p:cNvSpPr/>
          <p:nvPr userDrawn="1"/>
        </p:nvSpPr>
        <p:spPr>
          <a:xfrm>
            <a:off x="9199602" y="858837"/>
            <a:ext cx="2874433" cy="52388"/>
          </a:xfrm>
          <a:custGeom>
            <a:avLst/>
            <a:gdLst/>
            <a:ahLst/>
            <a:cxnLst>
              <a:cxn ang="0">
                <a:pos x="0" y="2"/>
              </a:cxn>
              <a:cxn ang="0">
                <a:pos x="1358" y="0"/>
              </a:cxn>
              <a:cxn ang="0">
                <a:pos x="1356" y="32"/>
              </a:cxn>
              <a:cxn ang="0">
                <a:pos x="60" y="33"/>
              </a:cxn>
              <a:cxn ang="0">
                <a:pos x="0" y="2"/>
              </a:cxn>
            </a:cxnLst>
            <a:rect l="0" t="0" r="0" b="0"/>
            <a:pathLst>
              <a:path w="1358" h="33">
                <a:moveTo>
                  <a:pt x="0" y="2"/>
                </a:moveTo>
                <a:lnTo>
                  <a:pt x="1358" y="0"/>
                </a:lnTo>
                <a:lnTo>
                  <a:pt x="1356" y="32"/>
                </a:lnTo>
                <a:lnTo>
                  <a:pt x="60" y="33"/>
                </a:lnTo>
                <a:lnTo>
                  <a:pt x="0" y="2"/>
                </a:lnTo>
                <a:close/>
              </a:path>
            </a:pathLst>
          </a:custGeom>
          <a:solidFill>
            <a:srgbClr val="FFFFFF">
              <a:alpha val="30196"/>
            </a:srgbClr>
          </a:solidFill>
          <a:ln w="9525">
            <a:noFill/>
          </a:ln>
        </p:spPr>
        <p:txBody>
          <a:bodyPr/>
          <a:lstStyle/>
          <a:p>
            <a:endParaRPr lang="zh-CN" altLang="en-US"/>
          </a:p>
        </p:txBody>
      </p:sp>
      <p:sp>
        <p:nvSpPr>
          <p:cNvPr id="3" name="文本框 2">
            <a:extLst>
              <a:ext uri="{FF2B5EF4-FFF2-40B4-BE49-F238E27FC236}">
                <a16:creationId xmlns:a16="http://schemas.microsoft.com/office/drawing/2014/main" id="{F5B5A3A9-BEFF-4000-8BB4-7C229B290964}"/>
              </a:ext>
            </a:extLst>
          </p:cNvPr>
          <p:cNvSpPr txBox="1"/>
          <p:nvPr userDrawn="1"/>
        </p:nvSpPr>
        <p:spPr>
          <a:xfrm>
            <a:off x="3791744" y="6576647"/>
            <a:ext cx="5136064" cy="338554"/>
          </a:xfrm>
          <a:prstGeom prst="rect">
            <a:avLst/>
          </a:prstGeom>
          <a:noFill/>
        </p:spPr>
        <p:txBody>
          <a:bodyPr wrap="square" rtlCol="0">
            <a:spAutoFit/>
          </a:bodyPr>
          <a:lstStyle/>
          <a:p>
            <a:pPr algn="ctr"/>
            <a:r>
              <a:rPr lang="zh-CN" altLang="en-US" sz="1600" dirty="0">
                <a:solidFill>
                  <a:srgbClr val="FFFFFF"/>
                </a:solidFill>
              </a:rPr>
              <a:t>中南林业科技大学涉外学院</a:t>
            </a:r>
          </a:p>
        </p:txBody>
      </p:sp>
    </p:spTree>
    <p:controls>
      <mc:AlternateContent xmlns:mc="http://schemas.openxmlformats.org/markup-compatibility/2006">
        <mc:Choice xmlns:v="urn:schemas-microsoft-com:vml" Requires="v">
          <p:control spid="539694" r:id="rId18" imgW="3810000" imgH="234950"/>
        </mc:Choice>
        <mc:Fallback>
          <p:control r:id="rId18" imgW="3810000" imgH="234950">
            <p:pic>
              <p:nvPicPr>
                <p:cNvPr id="2" name="ShockwaveFlash1"/>
                <p:cNvPicPr/>
                <p:nvPr/>
              </p:nvPicPr>
              <p:blipFill>
                <a:blip r:embed="rId19"/>
                <a:stretch>
                  <a:fillRect/>
                </a:stretch>
              </p:blipFill>
              <p:spPr>
                <a:xfrm>
                  <a:off x="9104206" y="6623050"/>
                  <a:ext cx="3065223" cy="234950"/>
                </a:xfrm>
                <a:prstGeom prst="rect">
                  <a:avLst/>
                </a:prstGeom>
              </p:spPr>
            </p:pic>
          </p:control>
        </mc:Fallback>
      </mc:AlternateContent>
    </p:controls>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diamond/>
  </p:transition>
  <p:hf hdr="0" ftr="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rgbClr val="FFFF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2800" b="1" i="0" u="none" kern="1200" baseline="0">
          <a:solidFill>
            <a:srgbClr val="000000"/>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None/>
        <a:defRPr sz="2800" b="1" i="0" u="none" kern="1200" baseline="0">
          <a:solidFill>
            <a:srgbClr val="CC0000"/>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png"/><Relationship Id="rId4" Type="http://schemas.openxmlformats.org/officeDocument/2006/relationships/oleObject" Target="../embeddings/oleObject17.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0.png"/><Relationship Id="rId4" Type="http://schemas.openxmlformats.org/officeDocument/2006/relationships/oleObject" Target="../embeddings/oleObject18.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1.png"/><Relationship Id="rId4" Type="http://schemas.openxmlformats.org/officeDocument/2006/relationships/oleObject" Target="../embeddings/oleObject19.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5.xml"/><Relationship Id="rId4" Type="http://schemas.openxmlformats.org/officeDocument/2006/relationships/slide" Target="slide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2.xml"/><Relationship Id="rId7" Type="http://schemas.openxmlformats.org/officeDocument/2006/relationships/slide" Target="slide59.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slide" Target="slide47.xml"/><Relationship Id="rId5" Type="http://schemas.openxmlformats.org/officeDocument/2006/relationships/slide" Target="slide18.xml"/><Relationship Id="rId10" Type="http://schemas.openxmlformats.org/officeDocument/2006/relationships/slide" Target="slide92.xml"/><Relationship Id="rId4" Type="http://schemas.openxmlformats.org/officeDocument/2006/relationships/slide" Target="slide3.xml"/><Relationship Id="rId9"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0.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9.png"/><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6.emf"/><Relationship Id="rId4"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slide" Target="slide66.xml"/><Relationship Id="rId5" Type="http://schemas.openxmlformats.org/officeDocument/2006/relationships/slide" Target="slide60.xml"/><Relationship Id="rId4" Type="http://schemas.openxmlformats.org/officeDocument/2006/relationships/slide" Target="slide7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9.emf"/><Relationship Id="rId4" Type="http://schemas.openxmlformats.org/officeDocument/2006/relationships/oleObject" Target="../embeddings/oleObject10.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0.png"/><Relationship Id="rId4" Type="http://schemas.openxmlformats.org/officeDocument/2006/relationships/oleObject" Target="../embeddings/oleObject11.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7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23.png"/><Relationship Id="rId4" Type="http://schemas.openxmlformats.org/officeDocument/2006/relationships/oleObject" Target="../embeddings/oleObject12.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4.wmf"/><Relationship Id="rId4" Type="http://schemas.openxmlformats.org/officeDocument/2006/relationships/oleObject" Target="../embeddings/oleObject13.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slide" Target="slide9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25.png"/><Relationship Id="rId4" Type="http://schemas.openxmlformats.org/officeDocument/2006/relationships/oleObject" Target="../embeddings/oleObject14.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6.wmf"/><Relationship Id="rId4" Type="http://schemas.openxmlformats.org/officeDocument/2006/relationships/oleObject" Target="../embeddings/oleObject15.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7.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914" name="Group 6"/>
          <p:cNvGrpSpPr/>
          <p:nvPr/>
        </p:nvGrpSpPr>
        <p:grpSpPr>
          <a:xfrm>
            <a:off x="1688543" y="3054749"/>
            <a:ext cx="2835275" cy="2617787"/>
            <a:chOff x="862" y="713"/>
            <a:chExt cx="3780" cy="3490"/>
          </a:xfrm>
        </p:grpSpPr>
        <p:grpSp>
          <p:nvGrpSpPr>
            <p:cNvPr id="678915" name="Group 7"/>
            <p:cNvGrpSpPr/>
            <p:nvPr/>
          </p:nvGrpSpPr>
          <p:grpSpPr>
            <a:xfrm>
              <a:off x="1082" y="2210"/>
              <a:ext cx="3406" cy="1993"/>
              <a:chOff x="1082" y="2355"/>
              <a:chExt cx="3406" cy="1993"/>
            </a:xfrm>
          </p:grpSpPr>
          <p:sp>
            <p:nvSpPr>
              <p:cNvPr id="678916" name="Freeform 8"/>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808080">
                  <a:alpha val="100000"/>
                </a:srgbClr>
              </a:solidFill>
              <a:ln w="9525">
                <a:noFill/>
              </a:ln>
            </p:spPr>
            <p:txBody>
              <a:bodyPr/>
              <a:lstStyle/>
              <a:p>
                <a:endParaRPr lang="zh-CN" altLang="en-US"/>
              </a:p>
            </p:txBody>
          </p:sp>
          <p:sp>
            <p:nvSpPr>
              <p:cNvPr id="678917" name="Freeform 9"/>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hlink">
                  <a:alpha val="100000"/>
                </a:schemeClr>
              </a:solidFill>
              <a:ln w="9525">
                <a:noFill/>
              </a:ln>
            </p:spPr>
            <p:txBody>
              <a:bodyPr/>
              <a:lstStyle/>
              <a:p>
                <a:endParaRPr lang="zh-CN" altLang="en-US"/>
              </a:p>
            </p:txBody>
          </p:sp>
          <p:sp>
            <p:nvSpPr>
              <p:cNvPr id="678918" name="Freeform 10"/>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969696">
                  <a:alpha val="100000"/>
                </a:srgbClr>
              </a:solidFill>
              <a:ln w="9525">
                <a:noFill/>
              </a:ln>
            </p:spPr>
            <p:txBody>
              <a:bodyPr/>
              <a:lstStyle/>
              <a:p>
                <a:endParaRPr lang="zh-CN" altLang="en-US"/>
              </a:p>
            </p:txBody>
          </p:sp>
        </p:grpSp>
        <p:grpSp>
          <p:nvGrpSpPr>
            <p:cNvPr id="678919" name="Group 11"/>
            <p:cNvGrpSpPr/>
            <p:nvPr/>
          </p:nvGrpSpPr>
          <p:grpSpPr>
            <a:xfrm>
              <a:off x="1009" y="1723"/>
              <a:ext cx="3527" cy="1993"/>
              <a:chOff x="1082" y="2355"/>
              <a:chExt cx="3406" cy="1993"/>
            </a:xfrm>
          </p:grpSpPr>
          <p:sp>
            <p:nvSpPr>
              <p:cNvPr id="678920" name="Freeform 12"/>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B2B2B2">
                  <a:alpha val="100000"/>
                </a:srgbClr>
              </a:solidFill>
              <a:ln w="9525">
                <a:noFill/>
              </a:ln>
            </p:spPr>
            <p:txBody>
              <a:bodyPr/>
              <a:lstStyle/>
              <a:p>
                <a:endParaRPr lang="zh-CN" altLang="en-US"/>
              </a:p>
            </p:txBody>
          </p:sp>
          <p:sp>
            <p:nvSpPr>
              <p:cNvPr id="678921" name="Freeform 13"/>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accent1">
                  <a:alpha val="100000"/>
                </a:schemeClr>
              </a:solidFill>
              <a:ln w="9525">
                <a:noFill/>
              </a:ln>
            </p:spPr>
            <p:txBody>
              <a:bodyPr/>
              <a:lstStyle/>
              <a:p>
                <a:endParaRPr lang="zh-CN" altLang="en-US"/>
              </a:p>
            </p:txBody>
          </p:sp>
          <p:sp>
            <p:nvSpPr>
              <p:cNvPr id="678922" name="Freeform 14"/>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B4B4B4">
                  <a:alpha val="100000"/>
                </a:srgbClr>
              </a:solidFill>
              <a:ln w="9525">
                <a:noFill/>
              </a:ln>
            </p:spPr>
            <p:txBody>
              <a:bodyPr/>
              <a:lstStyle/>
              <a:p>
                <a:endParaRPr lang="zh-CN" altLang="en-US"/>
              </a:p>
            </p:txBody>
          </p:sp>
        </p:grpSp>
        <p:grpSp>
          <p:nvGrpSpPr>
            <p:cNvPr id="678923" name="Group 15"/>
            <p:cNvGrpSpPr/>
            <p:nvPr/>
          </p:nvGrpSpPr>
          <p:grpSpPr>
            <a:xfrm>
              <a:off x="935" y="1219"/>
              <a:ext cx="3653" cy="1993"/>
              <a:chOff x="1082" y="2355"/>
              <a:chExt cx="3406" cy="1993"/>
            </a:xfrm>
          </p:grpSpPr>
          <p:sp>
            <p:nvSpPr>
              <p:cNvPr id="678924" name="Freeform 16"/>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C0C0C0">
                  <a:alpha val="100000"/>
                </a:srgbClr>
              </a:solidFill>
              <a:ln w="9525">
                <a:noFill/>
              </a:ln>
            </p:spPr>
            <p:txBody>
              <a:bodyPr/>
              <a:lstStyle/>
              <a:p>
                <a:endParaRPr lang="zh-CN" altLang="en-US"/>
              </a:p>
            </p:txBody>
          </p:sp>
          <p:sp>
            <p:nvSpPr>
              <p:cNvPr id="678925" name="Freeform 17"/>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folHlink">
                  <a:alpha val="100000"/>
                </a:schemeClr>
              </a:solidFill>
              <a:ln w="9525">
                <a:noFill/>
              </a:ln>
            </p:spPr>
            <p:txBody>
              <a:bodyPr/>
              <a:lstStyle/>
              <a:p>
                <a:endParaRPr lang="zh-CN" altLang="en-US"/>
              </a:p>
            </p:txBody>
          </p:sp>
          <p:sp>
            <p:nvSpPr>
              <p:cNvPr id="678926" name="Freeform 18"/>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DDDDDD">
                  <a:alpha val="100000"/>
                </a:srgbClr>
              </a:solidFill>
              <a:ln w="9525">
                <a:noFill/>
              </a:ln>
            </p:spPr>
            <p:txBody>
              <a:bodyPr/>
              <a:lstStyle/>
              <a:p>
                <a:endParaRPr lang="zh-CN" altLang="en-US"/>
              </a:p>
            </p:txBody>
          </p:sp>
        </p:grpSp>
        <p:grpSp>
          <p:nvGrpSpPr>
            <p:cNvPr id="678927" name="Group 19"/>
            <p:cNvGrpSpPr/>
            <p:nvPr/>
          </p:nvGrpSpPr>
          <p:grpSpPr>
            <a:xfrm>
              <a:off x="862" y="713"/>
              <a:ext cx="3780" cy="1993"/>
              <a:chOff x="1082" y="2355"/>
              <a:chExt cx="3406" cy="1993"/>
            </a:xfrm>
          </p:grpSpPr>
          <p:sp>
            <p:nvSpPr>
              <p:cNvPr id="678928" name="Freeform 20"/>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DDDDDD">
                  <a:alpha val="100000"/>
                </a:srgbClr>
              </a:solidFill>
              <a:ln w="9525">
                <a:noFill/>
              </a:ln>
            </p:spPr>
            <p:txBody>
              <a:bodyPr/>
              <a:lstStyle/>
              <a:p>
                <a:endParaRPr lang="zh-CN" altLang="en-US"/>
              </a:p>
            </p:txBody>
          </p:sp>
          <p:sp>
            <p:nvSpPr>
              <p:cNvPr id="678929" name="Freeform 21"/>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accent2">
                  <a:alpha val="100000"/>
                </a:schemeClr>
              </a:solidFill>
              <a:ln w="9525">
                <a:noFill/>
              </a:ln>
            </p:spPr>
            <p:txBody>
              <a:bodyPr/>
              <a:lstStyle/>
              <a:p>
                <a:endParaRPr lang="zh-CN" altLang="en-US"/>
              </a:p>
            </p:txBody>
          </p:sp>
          <p:sp>
            <p:nvSpPr>
              <p:cNvPr id="678930" name="Freeform 22"/>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gradFill rotWithShape="1">
                <a:gsLst>
                  <a:gs pos="0">
                    <a:srgbClr val="D6D6D6">
                      <a:alpha val="100000"/>
                    </a:srgbClr>
                  </a:gs>
                  <a:gs pos="100000">
                    <a:srgbClr val="F8F8F8">
                      <a:alpha val="100000"/>
                    </a:srgbClr>
                  </a:gs>
                </a:gsLst>
                <a:lin ang="5400000" scaled="1"/>
                <a:tileRect/>
              </a:gradFill>
              <a:ln w="9525">
                <a:noFill/>
              </a:ln>
            </p:spPr>
            <p:txBody>
              <a:bodyPr/>
              <a:lstStyle/>
              <a:p>
                <a:endParaRPr lang="zh-CN" altLang="en-US"/>
              </a:p>
            </p:txBody>
          </p:sp>
        </p:grpSp>
      </p:grpSp>
      <p:sp>
        <p:nvSpPr>
          <p:cNvPr id="678931" name="AutoShape 2"/>
          <p:cNvSpPr/>
          <p:nvPr/>
        </p:nvSpPr>
        <p:spPr>
          <a:xfrm>
            <a:off x="5808663" y="1724025"/>
            <a:ext cx="4494212" cy="3600450"/>
          </a:xfrm>
          <a:prstGeom prst="roundRect">
            <a:avLst>
              <a:gd name="adj" fmla="val 5856"/>
            </a:avLst>
          </a:prstGeom>
          <a:solidFill>
            <a:srgbClr val="FFFFFF"/>
          </a:solidFill>
          <a:ln w="12700" cap="flat" cmpd="sng">
            <a:solidFill>
              <a:srgbClr val="000000"/>
            </a:solidFill>
            <a:prstDash val="dash"/>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78932" name="AutoShape 23"/>
          <p:cNvSpPr/>
          <p:nvPr/>
        </p:nvSpPr>
        <p:spPr>
          <a:xfrm>
            <a:off x="5865813" y="1939925"/>
            <a:ext cx="4359275" cy="476250"/>
          </a:xfrm>
          <a:prstGeom prst="callout2">
            <a:avLst>
              <a:gd name="adj1" fmla="val 24000"/>
              <a:gd name="adj2" fmla="val -1750"/>
              <a:gd name="adj3" fmla="val 24000"/>
              <a:gd name="adj4" fmla="val -10162"/>
              <a:gd name="adj5" fmla="val 368453"/>
              <a:gd name="adj6" fmla="val -35362"/>
            </a:avLst>
          </a:prstGeom>
          <a:noFill/>
          <a:ln w="9525" cap="flat" cmpd="sng">
            <a:solidFill>
              <a:srgbClr val="000000"/>
            </a:solidFill>
            <a:prstDash val="solid"/>
            <a:miter/>
            <a:headEnd type="diamond" w="med" len="med"/>
            <a:tailEnd type="none" w="med" len="med"/>
          </a:ln>
        </p:spPr>
        <p:txBody>
          <a:bodyPr anchor="ctr"/>
          <a:lstStyle/>
          <a:p>
            <a:pPr>
              <a:spcBef>
                <a:spcPct val="0"/>
              </a:spcBef>
            </a:pPr>
            <a:r>
              <a:rPr lang="zh-CN" altLang="en-US" sz="1800" dirty="0">
                <a:solidFill>
                  <a:srgbClr val="5631F3"/>
                </a:solidFill>
                <a:latin typeface="Arial" panose="020B0604020202020204" pitchFamily="34" charset="0"/>
                <a:cs typeface="Arial" panose="020B0604020202020204" pitchFamily="34" charset="0"/>
              </a:rPr>
              <a:t>着重理解文件管理概念及其实现、文件管理的基本方法。</a:t>
            </a:r>
            <a:endParaRPr lang="zh-CN" altLang="en-US" sz="1800">
              <a:solidFill>
                <a:srgbClr val="5631F3"/>
              </a:solidFill>
              <a:latin typeface="Arial" panose="020B0604020202020204" pitchFamily="34" charset="0"/>
              <a:ea typeface="Arial" panose="020B0604020202020204" pitchFamily="34" charset="0"/>
            </a:endParaRPr>
          </a:p>
        </p:txBody>
      </p:sp>
      <p:sp>
        <p:nvSpPr>
          <p:cNvPr id="678933" name="AutoShape 24"/>
          <p:cNvSpPr/>
          <p:nvPr/>
        </p:nvSpPr>
        <p:spPr>
          <a:xfrm>
            <a:off x="5880100" y="2660650"/>
            <a:ext cx="4291013" cy="482600"/>
          </a:xfrm>
          <a:prstGeom prst="callout2">
            <a:avLst>
              <a:gd name="adj1" fmla="val 23685"/>
              <a:gd name="adj2" fmla="val -1778"/>
              <a:gd name="adj3" fmla="val 23685"/>
              <a:gd name="adj4" fmla="val -11171"/>
              <a:gd name="adj5" fmla="val 298844"/>
              <a:gd name="adj6" fmla="val -37298"/>
            </a:avLst>
          </a:prstGeom>
          <a:noFill/>
          <a:ln w="9525" cap="flat" cmpd="sng">
            <a:solidFill>
              <a:srgbClr val="000000"/>
            </a:solidFill>
            <a:prstDash val="solid"/>
            <a:miter/>
            <a:headEnd type="diamond" w="med" len="med"/>
            <a:tailEnd type="none" w="med" len="med"/>
          </a:ln>
        </p:spPr>
        <p:txBody>
          <a:bodyPr anchor="ctr"/>
          <a:lstStyle/>
          <a:p>
            <a:pPr eaLnBrk="0" hangingPunct="0">
              <a:spcBef>
                <a:spcPct val="0"/>
              </a:spcBef>
            </a:pPr>
            <a:r>
              <a:rPr lang="zh-CN" altLang="en-US" sz="1800" dirty="0">
                <a:solidFill>
                  <a:srgbClr val="A50021"/>
                </a:solidFill>
                <a:latin typeface="Arial" panose="020B0604020202020204" pitchFamily="34" charset="0"/>
                <a:cs typeface="Arial" panose="020B0604020202020204" pitchFamily="34" charset="0"/>
              </a:rPr>
              <a:t>理解文件的逻辑结构和物理结构。</a:t>
            </a:r>
            <a:endParaRPr lang="zh-CN" altLang="en-US" sz="1800">
              <a:solidFill>
                <a:srgbClr val="A50021"/>
              </a:solidFill>
              <a:latin typeface="Arial" panose="020B0604020202020204" pitchFamily="34" charset="0"/>
              <a:ea typeface="Arial" panose="020B0604020202020204" pitchFamily="34" charset="0"/>
            </a:endParaRPr>
          </a:p>
        </p:txBody>
      </p:sp>
      <p:sp>
        <p:nvSpPr>
          <p:cNvPr id="678934" name="AutoShape 25"/>
          <p:cNvSpPr/>
          <p:nvPr/>
        </p:nvSpPr>
        <p:spPr>
          <a:xfrm>
            <a:off x="5872163" y="4684713"/>
            <a:ext cx="4210050" cy="412750"/>
          </a:xfrm>
          <a:prstGeom prst="callout2">
            <a:avLst>
              <a:gd name="adj1" fmla="val 27694"/>
              <a:gd name="adj2" fmla="val -1810"/>
              <a:gd name="adj3" fmla="val 27694"/>
              <a:gd name="adj4" fmla="val -12028"/>
              <a:gd name="adj5" fmla="val 31408"/>
              <a:gd name="adj6" fmla="val -35556"/>
            </a:avLst>
          </a:prstGeom>
          <a:noFill/>
          <a:ln w="9525" cap="flat" cmpd="sng">
            <a:solidFill>
              <a:srgbClr val="000000"/>
            </a:solidFill>
            <a:prstDash val="solid"/>
            <a:miter/>
            <a:headEnd type="diamond" w="med" len="med"/>
            <a:tailEnd type="none" w="med" len="med"/>
          </a:ln>
        </p:spPr>
        <p:txBody>
          <a:bodyPr anchor="ctr"/>
          <a:lstStyle/>
          <a:p>
            <a:pPr eaLnBrk="0" hangingPunct="0">
              <a:spcBef>
                <a:spcPct val="0"/>
              </a:spcBef>
            </a:pPr>
            <a:r>
              <a:rPr lang="zh-CN" altLang="en-US" sz="1800" dirty="0">
                <a:solidFill>
                  <a:srgbClr val="FF0000"/>
                </a:solidFill>
                <a:latin typeface="Arial" panose="020B0604020202020204" pitchFamily="34" charset="0"/>
                <a:cs typeface="Arial" panose="020B0604020202020204" pitchFamily="34" charset="0"/>
              </a:rPr>
              <a:t>了解文件存储空间管理的概念，掌握文件目录和空白区的管理方法。</a:t>
            </a:r>
            <a:endParaRPr lang="zh-CN" altLang="en-US" sz="2400" b="0" dirty="0">
              <a:solidFill>
                <a:srgbClr val="FF0000"/>
              </a:solidFill>
              <a:latin typeface="Tahoma" panose="020B0604030504040204" pitchFamily="34" charset="0"/>
            </a:endParaRPr>
          </a:p>
        </p:txBody>
      </p:sp>
      <p:sp>
        <p:nvSpPr>
          <p:cNvPr id="678935" name="AutoShape 26"/>
          <p:cNvSpPr/>
          <p:nvPr/>
        </p:nvSpPr>
        <p:spPr>
          <a:xfrm>
            <a:off x="5880100" y="3597275"/>
            <a:ext cx="4281488" cy="444500"/>
          </a:xfrm>
          <a:prstGeom prst="callout2">
            <a:avLst>
              <a:gd name="adj1" fmla="val 25713"/>
              <a:gd name="adj2" fmla="val -1778"/>
              <a:gd name="adj3" fmla="val 25713"/>
              <a:gd name="adj4" fmla="val -11755"/>
              <a:gd name="adj5" fmla="val 192694"/>
              <a:gd name="adj6" fmla="val -37131"/>
            </a:avLst>
          </a:prstGeom>
          <a:noFill/>
          <a:ln w="9525" cap="flat" cmpd="sng">
            <a:solidFill>
              <a:srgbClr val="000000"/>
            </a:solidFill>
            <a:prstDash val="solid"/>
            <a:miter/>
            <a:headEnd type="diamond" w="med" len="med"/>
            <a:tailEnd type="none" w="med" len="med"/>
          </a:ln>
        </p:spPr>
        <p:txBody>
          <a:bodyPr anchor="ctr"/>
          <a:lstStyle/>
          <a:p>
            <a:pPr eaLnBrk="0" hangingPunct="0">
              <a:spcBef>
                <a:spcPct val="0"/>
              </a:spcBef>
            </a:pPr>
            <a:r>
              <a:rPr lang="zh-CN" altLang="en-US" sz="1800" dirty="0">
                <a:solidFill>
                  <a:srgbClr val="002060"/>
                </a:solidFill>
                <a:latin typeface="Arial" panose="020B0604020202020204" pitchFamily="34" charset="0"/>
                <a:cs typeface="Arial" panose="020B0604020202020204" pitchFamily="34" charset="0"/>
              </a:rPr>
              <a:t>掌握文件的存取方法和文件共享和保护的方法。</a:t>
            </a:r>
            <a:endParaRPr lang="zh-CN" altLang="en-US" sz="1800" dirty="0">
              <a:solidFill>
                <a:srgbClr val="002060"/>
              </a:solidFill>
              <a:latin typeface="Arial" panose="020B0604020202020204" pitchFamily="34" charset="0"/>
              <a:ea typeface="Arial" panose="020B0604020202020204" pitchFamily="34" charset="0"/>
            </a:endParaRPr>
          </a:p>
        </p:txBody>
      </p:sp>
      <p:sp>
        <p:nvSpPr>
          <p:cNvPr id="678936" name="AutoShape 27"/>
          <p:cNvSpPr/>
          <p:nvPr/>
        </p:nvSpPr>
        <p:spPr>
          <a:xfrm rot="4859777">
            <a:off x="4829338" y="4375550"/>
            <a:ext cx="371475" cy="1657350"/>
          </a:xfrm>
          <a:prstGeom prst="upArrow">
            <a:avLst>
              <a:gd name="adj1" fmla="val 50194"/>
              <a:gd name="adj2" fmla="val 68534"/>
            </a:avLst>
          </a:prstGeom>
          <a:gradFill rotWithShape="1">
            <a:gsLst>
              <a:gs pos="0">
                <a:schemeClr val="accent2"/>
              </a:gs>
              <a:gs pos="100000">
                <a:srgbClr val="FFFFFF">
                  <a:alpha val="0"/>
                </a:srgbClr>
              </a:gs>
            </a:gsLst>
            <a:lin ang="5400000" scaled="1"/>
            <a:tileRect/>
          </a:gradFill>
          <a:ln w="9525">
            <a:noFill/>
          </a:ln>
        </p:spPr>
        <p:txBody>
          <a:bodyPr rot="10800000" vert="eaVert"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78937" name="Rectangle 28"/>
          <p:cNvSpPr/>
          <p:nvPr/>
        </p:nvSpPr>
        <p:spPr>
          <a:xfrm>
            <a:off x="3287713" y="5763684"/>
            <a:ext cx="2808287" cy="349250"/>
          </a:xfrm>
          <a:prstGeom prst="rect">
            <a:avLst/>
          </a:prstGeom>
          <a:noFill/>
          <a:ln w="9525">
            <a:noFill/>
          </a:ln>
        </p:spPr>
        <p:txBody>
          <a:bodyPr>
            <a:spAutoFit/>
          </a:bodyPr>
          <a:lstStyle/>
          <a:p>
            <a:pPr algn="ctr">
              <a:lnSpc>
                <a:spcPct val="70000"/>
              </a:lnSpc>
              <a:spcBef>
                <a:spcPct val="0"/>
              </a:spcBef>
              <a:buFont typeface="Wingdings" panose="05000000000000000000" pitchFamily="2" charset="2"/>
            </a:pPr>
            <a:r>
              <a:rPr lang="zh-CN" altLang="en-US" sz="2400" dirty="0">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学习目标与要求</a:t>
            </a:r>
            <a:endParaRPr lang="zh-CN" altLang="en-US" sz="2400" dirty="0">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678938" name="矩形 678937"/>
          <p:cNvSpPr/>
          <p:nvPr/>
        </p:nvSpPr>
        <p:spPr>
          <a:xfrm>
            <a:off x="2191781" y="1400574"/>
            <a:ext cx="1439862" cy="2543175"/>
          </a:xfrm>
          <a:prstGeom prst="rect">
            <a:avLst/>
          </a:prstGeom>
        </p:spPr>
        <p:txBody>
          <a:bodyPr wrap="none" fromWordArt="1">
            <a:prstTxWarp prst="textPlain">
              <a:avLst>
                <a:gd name="adj" fmla="val 50000"/>
              </a:avLst>
            </a:prstTxWarp>
            <a:normAutofit/>
            <a:scene3d>
              <a:camera prst="legacyObliqueTopRight">
                <a:rot lat="0" lon="0" rev="0"/>
              </a:camera>
              <a:lightRig rig="legacyFlat3" dir="b"/>
            </a:scene3d>
            <a:sp3d extrusionH="430200" prstMaterial="legacyMatte">
              <a:extrusionClr>
                <a:srgbClr val="FFFF00"/>
              </a:extrusionClr>
            </a:sp3d>
          </a:bodyPr>
          <a:lstStyle/>
          <a:p>
            <a:pPr algn="ctr">
              <a:spcBef>
                <a:spcPct val="0"/>
              </a:spcBef>
            </a:pPr>
            <a:r>
              <a:rPr lang="zh-CN" altLang="en-US" sz="7200" b="1">
                <a:gradFill rotWithShape="0">
                  <a:gsLst>
                    <a:gs pos="0">
                      <a:srgbClr val="FFFF00"/>
                    </a:gs>
                    <a:gs pos="100000">
                      <a:srgbClr val="FF9933"/>
                    </a:gs>
                  </a:gsLst>
                  <a:path path="rect">
                    <a:fillToRect l="50000" t="50000" r="50000" b="50000"/>
                  </a:path>
                  <a:tileRect/>
                </a:gradFill>
                <a:latin typeface="宋体" panose="02010600030101010101" pitchFamily="2" charset="-122"/>
                <a:ea typeface="宋体" panose="02010600030101010101" pitchFamily="2" charset="-122"/>
              </a:rPr>
              <a:t>6</a:t>
            </a:r>
          </a:p>
        </p:txBody>
      </p:sp>
      <p:sp>
        <p:nvSpPr>
          <p:cNvPr id="678939" name="AutoShape 5"/>
          <p:cNvSpPr/>
          <p:nvPr/>
        </p:nvSpPr>
        <p:spPr>
          <a:xfrm>
            <a:off x="1325006" y="1978424"/>
            <a:ext cx="939800" cy="788987"/>
          </a:xfrm>
          <a:prstGeom prst="curvedRightArrow">
            <a:avLst>
              <a:gd name="adj1" fmla="val 19584"/>
              <a:gd name="adj2" fmla="val 44676"/>
              <a:gd name="adj3" fmla="val 33627"/>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78940" name="AutoShape 4"/>
          <p:cNvSpPr/>
          <p:nvPr/>
        </p:nvSpPr>
        <p:spPr>
          <a:xfrm flipH="1">
            <a:off x="3557031" y="1987949"/>
            <a:ext cx="939800" cy="787400"/>
          </a:xfrm>
          <a:prstGeom prst="curvedRightArrow">
            <a:avLst>
              <a:gd name="adj1" fmla="val 16541"/>
              <a:gd name="adj2" fmla="val 38977"/>
              <a:gd name="adj3" fmla="val 33889"/>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78941" name="矩形 678940"/>
          <p:cNvSpPr/>
          <p:nvPr/>
        </p:nvSpPr>
        <p:spPr>
          <a:xfrm>
            <a:off x="334169" y="116632"/>
            <a:ext cx="3457575" cy="504825"/>
          </a:xfrm>
          <a:prstGeom prst="rect">
            <a:avLst/>
          </a:prstGeom>
        </p:spPr>
        <p:txBody>
          <a:bodyPr wrap="none" fromWordArt="1">
            <a:prstTxWarp prst="textPlain">
              <a:avLst>
                <a:gd name="adj" fmla="val 50000"/>
              </a:avLst>
            </a:prstTxWarp>
            <a:normAutofit fontScale="850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第6章 文件管理</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678914"/>
                                        </p:tgtEl>
                                        <p:attrNameLst>
                                          <p:attrName>style.visibility</p:attrName>
                                        </p:attrNameLst>
                                      </p:cBhvr>
                                      <p:to>
                                        <p:strVal val="visible"/>
                                      </p:to>
                                    </p:set>
                                    <p:animEffect transition="in" filter="diamond(in)">
                                      <p:cBhvr>
                                        <p:cTn id="7" dur="2000"/>
                                        <p:tgtEl>
                                          <p:spTgt spid="678914"/>
                                        </p:tgtEl>
                                      </p:cBhvr>
                                    </p:animEffect>
                                  </p:childTnLst>
                                </p:cTn>
                              </p:par>
                              <p:par>
                                <p:cTn id="8" presetID="49" presetClass="entr" presetSubtype="0" decel="100000" fill="hold" nodeType="withEffect">
                                  <p:stCondLst>
                                    <p:cond delay="0"/>
                                  </p:stCondLst>
                                  <p:childTnLst>
                                    <p:set>
                                      <p:cBhvr>
                                        <p:cTn id="9" dur="1" fill="hold">
                                          <p:stCondLst>
                                            <p:cond delay="0"/>
                                          </p:stCondLst>
                                        </p:cTn>
                                        <p:tgtEl>
                                          <p:spTgt spid="678938"/>
                                        </p:tgtEl>
                                        <p:attrNameLst>
                                          <p:attrName>style.visibility</p:attrName>
                                        </p:attrNameLst>
                                      </p:cBhvr>
                                      <p:to>
                                        <p:strVal val="visible"/>
                                      </p:to>
                                    </p:set>
                                    <p:anim calcmode="lin" valueType="num">
                                      <p:cBhvr>
                                        <p:cTn id="10" dur="500" fill="hold"/>
                                        <p:tgtEl>
                                          <p:spTgt spid="678938"/>
                                        </p:tgtEl>
                                        <p:attrNameLst>
                                          <p:attrName>ppt_w</p:attrName>
                                        </p:attrNameLst>
                                      </p:cBhvr>
                                      <p:tavLst>
                                        <p:tav tm="0">
                                          <p:val>
                                            <p:fltVal val="0"/>
                                          </p:val>
                                        </p:tav>
                                        <p:tav tm="100000">
                                          <p:val>
                                            <p:strVal val="#ppt_w"/>
                                          </p:val>
                                        </p:tav>
                                      </p:tavLst>
                                    </p:anim>
                                    <p:anim calcmode="lin" valueType="num">
                                      <p:cBhvr>
                                        <p:cTn id="11" dur="500" fill="hold"/>
                                        <p:tgtEl>
                                          <p:spTgt spid="678938"/>
                                        </p:tgtEl>
                                        <p:attrNameLst>
                                          <p:attrName>ppt_h</p:attrName>
                                        </p:attrNameLst>
                                      </p:cBhvr>
                                      <p:tavLst>
                                        <p:tav tm="0">
                                          <p:val>
                                            <p:fltVal val="0"/>
                                          </p:val>
                                        </p:tav>
                                        <p:tav tm="100000">
                                          <p:val>
                                            <p:strVal val="#ppt_h"/>
                                          </p:val>
                                        </p:tav>
                                      </p:tavLst>
                                    </p:anim>
                                    <p:anim calcmode="lin" valueType="num">
                                      <p:cBhvr>
                                        <p:cTn id="12" dur="500" fill="hold"/>
                                        <p:tgtEl>
                                          <p:spTgt spid="678938"/>
                                        </p:tgtEl>
                                        <p:attrNameLst>
                                          <p:attrName>style.rotation</p:attrName>
                                        </p:attrNameLst>
                                      </p:cBhvr>
                                      <p:tavLst>
                                        <p:tav tm="0">
                                          <p:val>
                                            <p:fltVal val="360"/>
                                          </p:val>
                                        </p:tav>
                                        <p:tav tm="100000">
                                          <p:val>
                                            <p:fltVal val="0"/>
                                          </p:val>
                                        </p:tav>
                                      </p:tavLst>
                                    </p:anim>
                                    <p:animEffect transition="in" filter="fade">
                                      <p:cBhvr>
                                        <p:cTn id="13" dur="500"/>
                                        <p:tgtEl>
                                          <p:spTgt spid="678938"/>
                                        </p:tgtEl>
                                      </p:cBhvr>
                                    </p:animEffect>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678940"/>
                                        </p:tgtEl>
                                        <p:attrNameLst>
                                          <p:attrName>style.visibility</p:attrName>
                                        </p:attrNameLst>
                                      </p:cBhvr>
                                      <p:to>
                                        <p:strVal val="visible"/>
                                      </p:to>
                                    </p:set>
                                    <p:animEffect transition="in" filter="fade">
                                      <p:cBhvr>
                                        <p:cTn id="16" dur="2000"/>
                                        <p:tgtEl>
                                          <p:spTgt spid="678940"/>
                                        </p:tgtEl>
                                      </p:cBhvr>
                                    </p:animEffect>
                                    <p:anim calcmode="lin" valueType="num">
                                      <p:cBhvr>
                                        <p:cTn id="17" dur="2000" fill="hold"/>
                                        <p:tgtEl>
                                          <p:spTgt spid="678940"/>
                                        </p:tgtEl>
                                        <p:attrNameLst>
                                          <p:attrName>ppt_w</p:attrName>
                                        </p:attrNameLst>
                                      </p:cBhvr>
                                      <p:tavLst>
                                        <p:tav tm="0" fmla="#ppt_w*sin(2.5*pi*$)">
                                          <p:val>
                                            <p:fltVal val="0"/>
                                          </p:val>
                                        </p:tav>
                                        <p:tav tm="100000">
                                          <p:val>
                                            <p:fltVal val="1"/>
                                          </p:val>
                                        </p:tav>
                                      </p:tavLst>
                                    </p:anim>
                                    <p:anim calcmode="lin" valueType="num">
                                      <p:cBhvr>
                                        <p:cTn id="18" dur="2000" fill="hold"/>
                                        <p:tgtEl>
                                          <p:spTgt spid="678940"/>
                                        </p:tgtEl>
                                        <p:attrNameLst>
                                          <p:attrName>ppt_h</p:attrName>
                                        </p:attrNameLst>
                                      </p:cBhvr>
                                      <p:tavLst>
                                        <p:tav tm="0">
                                          <p:val>
                                            <p:strVal val="#ppt_h"/>
                                          </p:val>
                                        </p:tav>
                                        <p:tav tm="100000">
                                          <p:val>
                                            <p:strVal val="#ppt_h"/>
                                          </p:val>
                                        </p:tav>
                                      </p:tavLst>
                                    </p:anim>
                                  </p:childTnLst>
                                </p:cTn>
                              </p:par>
                              <p:par>
                                <p:cTn id="19" presetID="45" presetClass="entr" presetSubtype="0" fill="hold" grpId="0" nodeType="withEffect">
                                  <p:stCondLst>
                                    <p:cond delay="0"/>
                                  </p:stCondLst>
                                  <p:iterate type="lt">
                                    <p:tmPct val="10000"/>
                                  </p:iterate>
                                  <p:childTnLst>
                                    <p:set>
                                      <p:cBhvr>
                                        <p:cTn id="20" dur="1" fill="hold">
                                          <p:stCondLst>
                                            <p:cond delay="0"/>
                                          </p:stCondLst>
                                        </p:cTn>
                                        <p:tgtEl>
                                          <p:spTgt spid="678939"/>
                                        </p:tgtEl>
                                        <p:attrNameLst>
                                          <p:attrName>style.visibility</p:attrName>
                                        </p:attrNameLst>
                                      </p:cBhvr>
                                      <p:to>
                                        <p:strVal val="visible"/>
                                      </p:to>
                                    </p:set>
                                    <p:animEffect transition="in" filter="fade">
                                      <p:cBhvr>
                                        <p:cTn id="21" dur="2000"/>
                                        <p:tgtEl>
                                          <p:spTgt spid="678939"/>
                                        </p:tgtEl>
                                      </p:cBhvr>
                                    </p:animEffect>
                                    <p:anim calcmode="lin" valueType="num">
                                      <p:cBhvr>
                                        <p:cTn id="22" dur="2000" fill="hold"/>
                                        <p:tgtEl>
                                          <p:spTgt spid="678939"/>
                                        </p:tgtEl>
                                        <p:attrNameLst>
                                          <p:attrName>ppt_w</p:attrName>
                                        </p:attrNameLst>
                                      </p:cBhvr>
                                      <p:tavLst>
                                        <p:tav tm="0" fmla="#ppt_w*sin(2.5*pi*$)">
                                          <p:val>
                                            <p:fltVal val="0"/>
                                          </p:val>
                                        </p:tav>
                                        <p:tav tm="100000">
                                          <p:val>
                                            <p:fltVal val="1"/>
                                          </p:val>
                                        </p:tav>
                                      </p:tavLst>
                                    </p:anim>
                                    <p:anim calcmode="lin" valueType="num">
                                      <p:cBhvr>
                                        <p:cTn id="23" dur="2000" fill="hold"/>
                                        <p:tgtEl>
                                          <p:spTgt spid="678939"/>
                                        </p:tgtEl>
                                        <p:attrNameLst>
                                          <p:attrName>ppt_h</p:attrName>
                                        </p:attrNameLst>
                                      </p:cBhvr>
                                      <p:tavLst>
                                        <p:tav tm="0">
                                          <p:val>
                                            <p:strVal val="#ppt_h"/>
                                          </p:val>
                                        </p:tav>
                                        <p:tav tm="100000">
                                          <p:val>
                                            <p:strVal val="#ppt_h"/>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78937"/>
                                        </p:tgtEl>
                                        <p:attrNameLst>
                                          <p:attrName>style.visibility</p:attrName>
                                        </p:attrNameLst>
                                      </p:cBhvr>
                                      <p:to>
                                        <p:strVal val="visible"/>
                                      </p:to>
                                    </p:set>
                                    <p:anim calcmode="lin" valueType="num">
                                      <p:cBhvr additive="base">
                                        <p:cTn id="26" dur="500" fill="hold"/>
                                        <p:tgtEl>
                                          <p:spTgt spid="678937"/>
                                        </p:tgtEl>
                                        <p:attrNameLst>
                                          <p:attrName>ppt_x</p:attrName>
                                        </p:attrNameLst>
                                      </p:cBhvr>
                                      <p:tavLst>
                                        <p:tav tm="0">
                                          <p:val>
                                            <p:strVal val="#ppt_x"/>
                                          </p:val>
                                        </p:tav>
                                        <p:tav tm="100000">
                                          <p:val>
                                            <p:strVal val="#ppt_x"/>
                                          </p:val>
                                        </p:tav>
                                      </p:tavLst>
                                    </p:anim>
                                    <p:anim calcmode="lin" valueType="num">
                                      <p:cBhvr additive="base">
                                        <p:cTn id="27" dur="500" fill="hold"/>
                                        <p:tgtEl>
                                          <p:spTgt spid="678937"/>
                                        </p:tgtEl>
                                        <p:attrNameLst>
                                          <p:attrName>ppt_y</p:attrName>
                                        </p:attrNameLst>
                                      </p:cBhvr>
                                      <p:tavLst>
                                        <p:tav tm="0">
                                          <p:val>
                                            <p:strVal val="1+#ppt_h/2"/>
                                          </p:val>
                                        </p:tav>
                                        <p:tav tm="100000">
                                          <p:val>
                                            <p:strVal val="#ppt_y"/>
                                          </p:val>
                                        </p:tav>
                                      </p:tavLst>
                                    </p:anim>
                                  </p:childTnLst>
                                </p:cTn>
                              </p:par>
                              <p:par>
                                <p:cTn id="28" presetID="4" presetClass="entr" presetSubtype="16" fill="hold" grpId="0" nodeType="withEffect">
                                  <p:stCondLst>
                                    <p:cond delay="0"/>
                                  </p:stCondLst>
                                  <p:childTnLst>
                                    <p:set>
                                      <p:cBhvr>
                                        <p:cTn id="29" dur="1" fill="hold">
                                          <p:stCondLst>
                                            <p:cond delay="0"/>
                                          </p:stCondLst>
                                        </p:cTn>
                                        <p:tgtEl>
                                          <p:spTgt spid="678936"/>
                                        </p:tgtEl>
                                        <p:attrNameLst>
                                          <p:attrName>style.visibility</p:attrName>
                                        </p:attrNameLst>
                                      </p:cBhvr>
                                      <p:to>
                                        <p:strVal val="visible"/>
                                      </p:to>
                                    </p:set>
                                    <p:animEffect transition="in" filter="box(in)">
                                      <p:cBhvr>
                                        <p:cTn id="30" dur="500"/>
                                        <p:tgtEl>
                                          <p:spTgt spid="67893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78931"/>
                                        </p:tgtEl>
                                        <p:attrNameLst>
                                          <p:attrName>style.visibility</p:attrName>
                                        </p:attrNameLst>
                                      </p:cBhvr>
                                      <p:to>
                                        <p:strVal val="visible"/>
                                      </p:to>
                                    </p:set>
                                    <p:animEffect transition="in" filter="box(in)">
                                      <p:cBhvr>
                                        <p:cTn id="33" dur="500"/>
                                        <p:tgtEl>
                                          <p:spTgt spid="678931"/>
                                        </p:tgtEl>
                                      </p:cBhvr>
                                    </p:animEffect>
                                  </p:childTnLst>
                                </p:cTn>
                              </p:par>
                              <p:par>
                                <p:cTn id="34" presetID="2" presetClass="entr" presetSubtype="4" fill="hold" grpId="0" nodeType="withEffect">
                                  <p:stCondLst>
                                    <p:cond delay="0"/>
                                  </p:stCondLst>
                                  <p:childTnLst>
                                    <p:set>
                                      <p:cBhvr>
                                        <p:cTn id="35" dur="1" fill="hold">
                                          <p:stCondLst>
                                            <p:cond delay="0"/>
                                          </p:stCondLst>
                                        </p:cTn>
                                        <p:tgtEl>
                                          <p:spTgt spid="678932"/>
                                        </p:tgtEl>
                                        <p:attrNameLst>
                                          <p:attrName>style.visibility</p:attrName>
                                        </p:attrNameLst>
                                      </p:cBhvr>
                                      <p:to>
                                        <p:strVal val="visible"/>
                                      </p:to>
                                    </p:set>
                                    <p:anim calcmode="lin" valueType="num">
                                      <p:cBhvr additive="base">
                                        <p:cTn id="36" dur="500" fill="hold"/>
                                        <p:tgtEl>
                                          <p:spTgt spid="678932"/>
                                        </p:tgtEl>
                                        <p:attrNameLst>
                                          <p:attrName>ppt_x</p:attrName>
                                        </p:attrNameLst>
                                      </p:cBhvr>
                                      <p:tavLst>
                                        <p:tav tm="0">
                                          <p:val>
                                            <p:strVal val="#ppt_x"/>
                                          </p:val>
                                        </p:tav>
                                        <p:tav tm="100000">
                                          <p:val>
                                            <p:strVal val="#ppt_x"/>
                                          </p:val>
                                        </p:tav>
                                      </p:tavLst>
                                    </p:anim>
                                    <p:anim calcmode="lin" valueType="num">
                                      <p:cBhvr additive="base">
                                        <p:cTn id="37" dur="500" fill="hold"/>
                                        <p:tgtEl>
                                          <p:spTgt spid="67893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78933"/>
                                        </p:tgtEl>
                                        <p:attrNameLst>
                                          <p:attrName>style.visibility</p:attrName>
                                        </p:attrNameLst>
                                      </p:cBhvr>
                                      <p:to>
                                        <p:strVal val="visible"/>
                                      </p:to>
                                    </p:set>
                                    <p:anim calcmode="lin" valueType="num">
                                      <p:cBhvr additive="base">
                                        <p:cTn id="40" dur="500" fill="hold"/>
                                        <p:tgtEl>
                                          <p:spTgt spid="678933"/>
                                        </p:tgtEl>
                                        <p:attrNameLst>
                                          <p:attrName>ppt_x</p:attrName>
                                        </p:attrNameLst>
                                      </p:cBhvr>
                                      <p:tavLst>
                                        <p:tav tm="0">
                                          <p:val>
                                            <p:strVal val="#ppt_x"/>
                                          </p:val>
                                        </p:tav>
                                        <p:tav tm="100000">
                                          <p:val>
                                            <p:strVal val="#ppt_x"/>
                                          </p:val>
                                        </p:tav>
                                      </p:tavLst>
                                    </p:anim>
                                    <p:anim calcmode="lin" valueType="num">
                                      <p:cBhvr additive="base">
                                        <p:cTn id="41" dur="500" fill="hold"/>
                                        <p:tgtEl>
                                          <p:spTgt spid="67893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78935"/>
                                        </p:tgtEl>
                                        <p:attrNameLst>
                                          <p:attrName>style.visibility</p:attrName>
                                        </p:attrNameLst>
                                      </p:cBhvr>
                                      <p:to>
                                        <p:strVal val="visible"/>
                                      </p:to>
                                    </p:set>
                                    <p:anim calcmode="lin" valueType="num">
                                      <p:cBhvr additive="base">
                                        <p:cTn id="44" dur="500" fill="hold"/>
                                        <p:tgtEl>
                                          <p:spTgt spid="678935"/>
                                        </p:tgtEl>
                                        <p:attrNameLst>
                                          <p:attrName>ppt_x</p:attrName>
                                        </p:attrNameLst>
                                      </p:cBhvr>
                                      <p:tavLst>
                                        <p:tav tm="0">
                                          <p:val>
                                            <p:strVal val="#ppt_x"/>
                                          </p:val>
                                        </p:tav>
                                        <p:tav tm="100000">
                                          <p:val>
                                            <p:strVal val="#ppt_x"/>
                                          </p:val>
                                        </p:tav>
                                      </p:tavLst>
                                    </p:anim>
                                    <p:anim calcmode="lin" valueType="num">
                                      <p:cBhvr additive="base">
                                        <p:cTn id="45" dur="500" fill="hold"/>
                                        <p:tgtEl>
                                          <p:spTgt spid="67893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78934"/>
                                        </p:tgtEl>
                                        <p:attrNameLst>
                                          <p:attrName>style.visibility</p:attrName>
                                        </p:attrNameLst>
                                      </p:cBhvr>
                                      <p:to>
                                        <p:strVal val="visible"/>
                                      </p:to>
                                    </p:set>
                                    <p:anim calcmode="lin" valueType="num">
                                      <p:cBhvr additive="base">
                                        <p:cTn id="48" dur="500" fill="hold"/>
                                        <p:tgtEl>
                                          <p:spTgt spid="678934"/>
                                        </p:tgtEl>
                                        <p:attrNameLst>
                                          <p:attrName>ppt_x</p:attrName>
                                        </p:attrNameLst>
                                      </p:cBhvr>
                                      <p:tavLst>
                                        <p:tav tm="0">
                                          <p:val>
                                            <p:strVal val="#ppt_x"/>
                                          </p:val>
                                        </p:tav>
                                        <p:tav tm="100000">
                                          <p:val>
                                            <p:strVal val="#ppt_x"/>
                                          </p:val>
                                        </p:tav>
                                      </p:tavLst>
                                    </p:anim>
                                    <p:anim calcmode="lin" valueType="num">
                                      <p:cBhvr additive="base">
                                        <p:cTn id="49" dur="500" fill="hold"/>
                                        <p:tgtEl>
                                          <p:spTgt spid="678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31" grpId="0" bldLvl="0" animBg="1"/>
      <p:bldP spid="678932" grpId="0" bldLvl="0" animBg="1"/>
      <p:bldP spid="678933" grpId="0" bldLvl="0" animBg="1"/>
      <p:bldP spid="678934" grpId="0" bldLvl="0" animBg="1"/>
      <p:bldP spid="678935" grpId="0" bldLvl="0" animBg="1"/>
      <p:bldP spid="678936" grpId="0" bldLvl="0" animBg="1"/>
      <p:bldP spid="678937" grpId="0"/>
      <p:bldP spid="678939" grpId="0" bldLvl="0" animBg="1"/>
      <p:bldP spid="67894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文本占位符 409602"/>
          <p:cNvSpPr>
            <a:spLocks noGrp="1"/>
          </p:cNvSpPr>
          <p:nvPr>
            <p:ph type="body" idx="1"/>
          </p:nvPr>
        </p:nvSpPr>
        <p:spPr>
          <a:xfrm>
            <a:off x="1632521" y="2479760"/>
            <a:ext cx="10008095" cy="3384550"/>
          </a:xfrm>
          <a:noFill/>
          <a:ln>
            <a:noFill/>
          </a:ln>
        </p:spPr>
        <p:txBody>
          <a:bodyPr/>
          <a:lstStyle/>
          <a:p>
            <a:pPr lvl="1">
              <a:lnSpc>
                <a:spcPct val="150000"/>
              </a:lnSpc>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只读文件：</a:t>
            </a:r>
            <a:r>
              <a:rPr lang="zh-CN" altLang="en-US" dirty="0">
                <a:latin typeface="宋体" panose="02010600030101010101" pitchFamily="2" charset="-122"/>
              </a:rPr>
              <a:t>只允许读文件，而不允许写文件。标记为：</a:t>
            </a:r>
            <a:r>
              <a:rPr lang="en-US" altLang="zh-CN" dirty="0">
                <a:latin typeface="宋体" panose="02010600030101010101" pitchFamily="2" charset="-122"/>
              </a:rPr>
              <a:t>-r-----</a:t>
            </a:r>
          </a:p>
          <a:p>
            <a:pPr lvl="1">
              <a:lnSpc>
                <a:spcPct val="150000"/>
              </a:lnSpc>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可读可写文件：</a:t>
            </a:r>
            <a:r>
              <a:rPr lang="zh-CN" altLang="en-US" dirty="0">
                <a:latin typeface="宋体" panose="02010600030101010101" pitchFamily="2" charset="-122"/>
              </a:rPr>
              <a:t>允许读和写文件。标记为：</a:t>
            </a:r>
            <a:r>
              <a:rPr lang="en-US" altLang="zh-CN" dirty="0">
                <a:latin typeface="宋体" panose="02010600030101010101" pitchFamily="2" charset="-122"/>
              </a:rPr>
              <a:t>-</a:t>
            </a:r>
            <a:r>
              <a:rPr lang="en-US" altLang="zh-CN" dirty="0" err="1">
                <a:latin typeface="宋体" panose="02010600030101010101" pitchFamily="2" charset="-122"/>
              </a:rPr>
              <a:t>rw</a:t>
            </a:r>
            <a:r>
              <a:rPr lang="en-US" altLang="zh-CN" dirty="0">
                <a:latin typeface="宋体" panose="02010600030101010101" pitchFamily="2" charset="-122"/>
              </a:rPr>
              <a:t>----</a:t>
            </a:r>
          </a:p>
          <a:p>
            <a:pPr lvl="1">
              <a:lnSpc>
                <a:spcPct val="150000"/>
              </a:lnSpc>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可执行文件：</a:t>
            </a:r>
            <a:r>
              <a:rPr lang="zh-CN" altLang="en-US" dirty="0">
                <a:latin typeface="宋体" panose="02010600030101010101" pitchFamily="2" charset="-122"/>
              </a:rPr>
              <a:t>允许执行该文件而不允许读和写，标记为：</a:t>
            </a:r>
            <a:r>
              <a:rPr lang="en-US" altLang="zh-CN" dirty="0">
                <a:latin typeface="宋体" panose="02010600030101010101" pitchFamily="2" charset="-122"/>
              </a:rPr>
              <a:t>---x---</a:t>
            </a:r>
          </a:p>
          <a:p>
            <a:pPr lvl="1">
              <a:lnSpc>
                <a:spcPct val="150000"/>
              </a:lnSpc>
              <a:buNone/>
            </a:pPr>
            <a:r>
              <a:rPr lang="zh-CN" altLang="en-US" dirty="0">
                <a:solidFill>
                  <a:srgbClr val="0000FF"/>
                </a:solidFill>
                <a:latin typeface="宋体" panose="02010600030101010101" pitchFamily="2" charset="-122"/>
              </a:rPr>
              <a:t>各个操作系统的保护方法和级别有所不同</a:t>
            </a:r>
          </a:p>
          <a:p>
            <a:pPr lvl="2">
              <a:lnSpc>
                <a:spcPct val="150000"/>
              </a:lnSpc>
              <a:buClr>
                <a:srgbClr val="CC0066"/>
              </a:buClr>
              <a:buFont typeface="Wingdings" panose="05000000000000000000" pitchFamily="2" charset="2"/>
              <a:buChar char="Ø"/>
            </a:pPr>
            <a:r>
              <a:rPr lang="en-US" altLang="zh-CN" sz="2400" dirty="0">
                <a:latin typeface="宋体" panose="02010600030101010101" pitchFamily="2" charset="-122"/>
              </a:rPr>
              <a:t>DOS</a:t>
            </a:r>
            <a:r>
              <a:rPr lang="zh-CN" altLang="en-US" sz="2400" dirty="0">
                <a:latin typeface="宋体" panose="02010600030101010101" pitchFamily="2" charset="-122"/>
              </a:rPr>
              <a:t>操作系统三种保护：系统、隐藏、可写</a:t>
            </a:r>
          </a:p>
          <a:p>
            <a:pPr lvl="2">
              <a:lnSpc>
                <a:spcPct val="150000"/>
              </a:lnSpc>
              <a:buClr>
                <a:srgbClr val="CC0066"/>
              </a:buClr>
              <a:buFont typeface="Wingdings" panose="05000000000000000000" pitchFamily="2" charset="2"/>
              <a:buChar char="Ø"/>
            </a:pPr>
            <a:r>
              <a:rPr lang="en-US" altLang="zh-CN" sz="2400" dirty="0">
                <a:latin typeface="宋体" panose="02010600030101010101" pitchFamily="2" charset="-122"/>
              </a:rPr>
              <a:t>UNIX</a:t>
            </a:r>
            <a:r>
              <a:rPr lang="zh-CN" altLang="en-US" sz="2400" dirty="0">
                <a:latin typeface="宋体" panose="02010600030101010101" pitchFamily="2" charset="-122"/>
              </a:rPr>
              <a:t>或</a:t>
            </a:r>
            <a:r>
              <a:rPr lang="en-US" altLang="zh-CN" sz="2400" dirty="0">
                <a:latin typeface="宋体" panose="02010600030101010101" pitchFamily="2" charset="-122"/>
              </a:rPr>
              <a:t>Linux</a:t>
            </a:r>
            <a:r>
              <a:rPr lang="zh-CN" altLang="en-US" sz="2400" dirty="0">
                <a:latin typeface="宋体" panose="02010600030101010101" pitchFamily="2" charset="-122"/>
              </a:rPr>
              <a:t>操作系统有九个级别的保护</a:t>
            </a:r>
            <a:endParaRPr lang="zh-CN" altLang="en-US" sz="2400" dirty="0"/>
          </a:p>
        </p:txBody>
      </p:sp>
      <p:sp>
        <p:nvSpPr>
          <p:cNvPr id="409605" name="AutoShape 5"/>
          <p:cNvSpPr/>
          <p:nvPr/>
        </p:nvSpPr>
        <p:spPr>
          <a:xfrm>
            <a:off x="995685" y="1025749"/>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09606"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文件分类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09608" name="矩形 409607"/>
          <p:cNvSpPr/>
          <p:nvPr/>
        </p:nvSpPr>
        <p:spPr>
          <a:xfrm>
            <a:off x="1559496" y="1830473"/>
            <a:ext cx="3576637" cy="521970"/>
          </a:xfrm>
          <a:prstGeom prst="rect">
            <a:avLst/>
          </a:prstGeom>
          <a:noFill/>
          <a:ln w="28575">
            <a:noFill/>
          </a:ln>
        </p:spPr>
        <p:txBody>
          <a:bodyPr>
            <a:spAutoFit/>
          </a:bodyPr>
          <a:lstStyle/>
          <a:p>
            <a:pPr marL="342900" indent="-342900">
              <a:buSzPct val="80000"/>
            </a:pPr>
            <a:r>
              <a:rPr lang="en-US" altLang="zh-CN">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、按操作保护分类</a:t>
            </a:r>
          </a:p>
        </p:txBody>
      </p:sp>
      <p:sp>
        <p:nvSpPr>
          <p:cNvPr id="7" name="矩形 6">
            <a:extLst>
              <a:ext uri="{FF2B5EF4-FFF2-40B4-BE49-F238E27FC236}">
                <a16:creationId xmlns:a16="http://schemas.microsoft.com/office/drawing/2014/main" id="{A9C2BA67-4997-4419-B602-EF18FE127BC0}"/>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9605"/>
                                        </p:tgtEl>
                                        <p:attrNameLst>
                                          <p:attrName>style.visibility</p:attrName>
                                        </p:attrNameLst>
                                      </p:cBhvr>
                                      <p:to>
                                        <p:strVal val="visible"/>
                                      </p:to>
                                    </p:set>
                                    <p:anim calcmode="lin" valueType="num">
                                      <p:cBhvr additive="base">
                                        <p:cTn id="7" dur="500" fill="hold"/>
                                        <p:tgtEl>
                                          <p:spTgt spid="409605"/>
                                        </p:tgtEl>
                                        <p:attrNameLst>
                                          <p:attrName>ppt_x</p:attrName>
                                        </p:attrNameLst>
                                      </p:cBhvr>
                                      <p:tavLst>
                                        <p:tav tm="0">
                                          <p:val>
                                            <p:strVal val="#ppt_x"/>
                                          </p:val>
                                        </p:tav>
                                        <p:tav tm="100000">
                                          <p:val>
                                            <p:strVal val="#ppt_x"/>
                                          </p:val>
                                        </p:tav>
                                      </p:tavLst>
                                    </p:anim>
                                    <p:anim calcmode="lin" valueType="num">
                                      <p:cBhvr additive="base">
                                        <p:cTn id="8" dur="500" fill="hold"/>
                                        <p:tgtEl>
                                          <p:spTgt spid="40960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09606"/>
                                        </p:tgtEl>
                                        <p:attrNameLst>
                                          <p:attrName>style.visibility</p:attrName>
                                        </p:attrNameLst>
                                      </p:cBhvr>
                                      <p:to>
                                        <p:strVal val="visible"/>
                                      </p:to>
                                    </p:set>
                                    <p:anim calcmode="lin" valueType="num">
                                      <p:cBhvr additive="base">
                                        <p:cTn id="12" dur="500" fill="hold"/>
                                        <p:tgtEl>
                                          <p:spTgt spid="409606"/>
                                        </p:tgtEl>
                                        <p:attrNameLst>
                                          <p:attrName>ppt_x</p:attrName>
                                        </p:attrNameLst>
                                      </p:cBhvr>
                                      <p:tavLst>
                                        <p:tav tm="0">
                                          <p:val>
                                            <p:strVal val="#ppt_x"/>
                                          </p:val>
                                        </p:tav>
                                        <p:tav tm="100000">
                                          <p:val>
                                            <p:strVal val="#ppt_x"/>
                                          </p:val>
                                        </p:tav>
                                      </p:tavLst>
                                    </p:anim>
                                    <p:anim calcmode="lin" valueType="num">
                                      <p:cBhvr additive="base">
                                        <p:cTn id="13" dur="500" fill="hold"/>
                                        <p:tgtEl>
                                          <p:spTgt spid="40960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9608"/>
                                        </p:tgtEl>
                                        <p:attrNameLst>
                                          <p:attrName>style.visibility</p:attrName>
                                        </p:attrNameLst>
                                      </p:cBhvr>
                                      <p:to>
                                        <p:strVal val="visible"/>
                                      </p:to>
                                    </p:set>
                                    <p:anim calcmode="lin" valueType="num">
                                      <p:cBhvr additive="base">
                                        <p:cTn id="17" dur="500" fill="hold"/>
                                        <p:tgtEl>
                                          <p:spTgt spid="409608"/>
                                        </p:tgtEl>
                                        <p:attrNameLst>
                                          <p:attrName>ppt_x</p:attrName>
                                        </p:attrNameLst>
                                      </p:cBhvr>
                                      <p:tavLst>
                                        <p:tav tm="0">
                                          <p:val>
                                            <p:strVal val="#ppt_x"/>
                                          </p:val>
                                        </p:tav>
                                        <p:tav tm="100000">
                                          <p:val>
                                            <p:strVal val="#ppt_x"/>
                                          </p:val>
                                        </p:tav>
                                      </p:tavLst>
                                    </p:anim>
                                    <p:anim calcmode="lin" valueType="num">
                                      <p:cBhvr additive="base">
                                        <p:cTn id="18" dur="500" fill="hold"/>
                                        <p:tgtEl>
                                          <p:spTgt spid="40960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09603">
                                            <p:txEl>
                                              <p:pRg st="0" end="0"/>
                                            </p:txEl>
                                          </p:spTgt>
                                        </p:tgtEl>
                                        <p:attrNameLst>
                                          <p:attrName>style.visibility</p:attrName>
                                        </p:attrNameLst>
                                      </p:cBhvr>
                                      <p:to>
                                        <p:strVal val="visible"/>
                                      </p:to>
                                    </p:set>
                                    <p:anim calcmode="lin" valueType="num">
                                      <p:cBhvr additive="base">
                                        <p:cTn id="22" dur="2000" fill="hold"/>
                                        <p:tgtEl>
                                          <p:spTgt spid="409603">
                                            <p:txEl>
                                              <p:pRg st="0" end="0"/>
                                            </p:txEl>
                                          </p:spTgt>
                                        </p:tgtEl>
                                        <p:attrNameLst>
                                          <p:attrName>ppt_x</p:attrName>
                                        </p:attrNameLst>
                                      </p:cBhvr>
                                      <p:tavLst>
                                        <p:tav tm="0">
                                          <p:val>
                                            <p:strVal val="0-#ppt_w/2"/>
                                          </p:val>
                                        </p:tav>
                                        <p:tav tm="100000">
                                          <p:val>
                                            <p:strVal val="#ppt_x"/>
                                          </p:val>
                                        </p:tav>
                                      </p:tavLst>
                                    </p:anim>
                                    <p:anim calcmode="lin" valueType="num">
                                      <p:cBhvr additive="base">
                                        <p:cTn id="23" dur="2000" fill="hold"/>
                                        <p:tgtEl>
                                          <p:spTgt spid="409603">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nodeType="afterEffect">
                                  <p:stCondLst>
                                    <p:cond delay="0"/>
                                  </p:stCondLst>
                                  <p:childTnLst>
                                    <p:set>
                                      <p:cBhvr>
                                        <p:cTn id="26" dur="1" fill="hold">
                                          <p:stCondLst>
                                            <p:cond delay="0"/>
                                          </p:stCondLst>
                                        </p:cTn>
                                        <p:tgtEl>
                                          <p:spTgt spid="409603">
                                            <p:txEl>
                                              <p:pRg st="1" end="1"/>
                                            </p:txEl>
                                          </p:spTgt>
                                        </p:tgtEl>
                                        <p:attrNameLst>
                                          <p:attrName>style.visibility</p:attrName>
                                        </p:attrNameLst>
                                      </p:cBhvr>
                                      <p:to>
                                        <p:strVal val="visible"/>
                                      </p:to>
                                    </p:set>
                                    <p:anim calcmode="lin" valueType="num">
                                      <p:cBhvr additive="base">
                                        <p:cTn id="27" dur="2000" fill="hold"/>
                                        <p:tgtEl>
                                          <p:spTgt spid="409603">
                                            <p:txEl>
                                              <p:pRg st="1" end="1"/>
                                            </p:txEl>
                                          </p:spTgt>
                                        </p:tgtEl>
                                        <p:attrNameLst>
                                          <p:attrName>ppt_x</p:attrName>
                                        </p:attrNameLst>
                                      </p:cBhvr>
                                      <p:tavLst>
                                        <p:tav tm="0">
                                          <p:val>
                                            <p:strVal val="0-#ppt_w/2"/>
                                          </p:val>
                                        </p:tav>
                                        <p:tav tm="100000">
                                          <p:val>
                                            <p:strVal val="#ppt_x"/>
                                          </p:val>
                                        </p:tav>
                                      </p:tavLst>
                                    </p:anim>
                                    <p:anim calcmode="lin" valueType="num">
                                      <p:cBhvr additive="base">
                                        <p:cTn id="28" dur="2000" fill="hold"/>
                                        <p:tgtEl>
                                          <p:spTgt spid="409603">
                                            <p:txEl>
                                              <p:pRg st="1" end="1"/>
                                            </p:txEl>
                                          </p:spTgt>
                                        </p:tgtEl>
                                        <p:attrNameLst>
                                          <p:attrName>ppt_y</p:attrName>
                                        </p:attrNameLst>
                                      </p:cBhvr>
                                      <p:tavLst>
                                        <p:tav tm="0">
                                          <p:val>
                                            <p:strVal val="#ppt_y"/>
                                          </p:val>
                                        </p:tav>
                                        <p:tav tm="100000">
                                          <p:val>
                                            <p:strVal val="#ppt_y"/>
                                          </p:val>
                                        </p:tav>
                                      </p:tavLst>
                                    </p:anim>
                                  </p:childTnLst>
                                </p:cTn>
                              </p:par>
                            </p:childTnLst>
                          </p:cTn>
                        </p:par>
                        <p:par>
                          <p:cTn id="29" fill="hold">
                            <p:stCondLst>
                              <p:cond delay="5500"/>
                            </p:stCondLst>
                            <p:childTnLst>
                              <p:par>
                                <p:cTn id="30" presetID="2" presetClass="entr" presetSubtype="8" fill="hold" nodeType="afterEffect">
                                  <p:stCondLst>
                                    <p:cond delay="0"/>
                                  </p:stCondLst>
                                  <p:childTnLst>
                                    <p:set>
                                      <p:cBhvr>
                                        <p:cTn id="31" dur="1" fill="hold">
                                          <p:stCondLst>
                                            <p:cond delay="0"/>
                                          </p:stCondLst>
                                        </p:cTn>
                                        <p:tgtEl>
                                          <p:spTgt spid="409603">
                                            <p:txEl>
                                              <p:pRg st="2" end="2"/>
                                            </p:txEl>
                                          </p:spTgt>
                                        </p:tgtEl>
                                        <p:attrNameLst>
                                          <p:attrName>style.visibility</p:attrName>
                                        </p:attrNameLst>
                                      </p:cBhvr>
                                      <p:to>
                                        <p:strVal val="visible"/>
                                      </p:to>
                                    </p:set>
                                    <p:anim calcmode="lin" valueType="num">
                                      <p:cBhvr additive="base">
                                        <p:cTn id="32" dur="2000" fill="hold"/>
                                        <p:tgtEl>
                                          <p:spTgt spid="409603">
                                            <p:txEl>
                                              <p:pRg st="2" end="2"/>
                                            </p:txEl>
                                          </p:spTgt>
                                        </p:tgtEl>
                                        <p:attrNameLst>
                                          <p:attrName>ppt_x</p:attrName>
                                        </p:attrNameLst>
                                      </p:cBhvr>
                                      <p:tavLst>
                                        <p:tav tm="0">
                                          <p:val>
                                            <p:strVal val="0-#ppt_w/2"/>
                                          </p:val>
                                        </p:tav>
                                        <p:tav tm="100000">
                                          <p:val>
                                            <p:strVal val="#ppt_x"/>
                                          </p:val>
                                        </p:tav>
                                      </p:tavLst>
                                    </p:anim>
                                    <p:anim calcmode="lin" valueType="num">
                                      <p:cBhvr additive="base">
                                        <p:cTn id="33" dur="2000" fill="hold"/>
                                        <p:tgtEl>
                                          <p:spTgt spid="409603">
                                            <p:txEl>
                                              <p:pRg st="2" end="2"/>
                                            </p:txEl>
                                          </p:spTgt>
                                        </p:tgtEl>
                                        <p:attrNameLst>
                                          <p:attrName>ppt_y</p:attrName>
                                        </p:attrNameLst>
                                      </p:cBhvr>
                                      <p:tavLst>
                                        <p:tav tm="0">
                                          <p:val>
                                            <p:strVal val="#ppt_y"/>
                                          </p:val>
                                        </p:tav>
                                        <p:tav tm="100000">
                                          <p:val>
                                            <p:strVal val="#ppt_y"/>
                                          </p:val>
                                        </p:tav>
                                      </p:tavLst>
                                    </p:anim>
                                  </p:childTnLst>
                                </p:cTn>
                              </p:par>
                            </p:childTnLst>
                          </p:cTn>
                        </p:par>
                        <p:par>
                          <p:cTn id="34" fill="hold">
                            <p:stCondLst>
                              <p:cond delay="7500"/>
                            </p:stCondLst>
                            <p:childTnLst>
                              <p:par>
                                <p:cTn id="35" presetID="2" presetClass="entr" presetSubtype="8" fill="hold" nodeType="afterEffect">
                                  <p:stCondLst>
                                    <p:cond delay="0"/>
                                  </p:stCondLst>
                                  <p:childTnLst>
                                    <p:set>
                                      <p:cBhvr>
                                        <p:cTn id="36" dur="1" fill="hold">
                                          <p:stCondLst>
                                            <p:cond delay="0"/>
                                          </p:stCondLst>
                                        </p:cTn>
                                        <p:tgtEl>
                                          <p:spTgt spid="409603">
                                            <p:txEl>
                                              <p:pRg st="3" end="3"/>
                                            </p:txEl>
                                          </p:spTgt>
                                        </p:tgtEl>
                                        <p:attrNameLst>
                                          <p:attrName>style.visibility</p:attrName>
                                        </p:attrNameLst>
                                      </p:cBhvr>
                                      <p:to>
                                        <p:strVal val="visible"/>
                                      </p:to>
                                    </p:set>
                                    <p:anim calcmode="lin" valueType="num">
                                      <p:cBhvr additive="base">
                                        <p:cTn id="37" dur="2000" fill="hold"/>
                                        <p:tgtEl>
                                          <p:spTgt spid="409603">
                                            <p:txEl>
                                              <p:pRg st="3" end="3"/>
                                            </p:txEl>
                                          </p:spTgt>
                                        </p:tgtEl>
                                        <p:attrNameLst>
                                          <p:attrName>ppt_x</p:attrName>
                                        </p:attrNameLst>
                                      </p:cBhvr>
                                      <p:tavLst>
                                        <p:tav tm="0">
                                          <p:val>
                                            <p:strVal val="0-#ppt_w/2"/>
                                          </p:val>
                                        </p:tav>
                                        <p:tav tm="100000">
                                          <p:val>
                                            <p:strVal val="#ppt_x"/>
                                          </p:val>
                                        </p:tav>
                                      </p:tavLst>
                                    </p:anim>
                                    <p:anim calcmode="lin" valueType="num">
                                      <p:cBhvr additive="base">
                                        <p:cTn id="38" dur="2000" fill="hold"/>
                                        <p:tgtEl>
                                          <p:spTgt spid="409603">
                                            <p:txEl>
                                              <p:pRg st="3" end="3"/>
                                            </p:txEl>
                                          </p:spTgt>
                                        </p:tgtEl>
                                        <p:attrNameLst>
                                          <p:attrName>ppt_y</p:attrName>
                                        </p:attrNameLst>
                                      </p:cBhvr>
                                      <p:tavLst>
                                        <p:tav tm="0">
                                          <p:val>
                                            <p:strVal val="#ppt_y"/>
                                          </p:val>
                                        </p:tav>
                                        <p:tav tm="100000">
                                          <p:val>
                                            <p:strVal val="#ppt_y"/>
                                          </p:val>
                                        </p:tav>
                                      </p:tavLst>
                                    </p:anim>
                                  </p:childTnLst>
                                </p:cTn>
                              </p:par>
                            </p:childTnLst>
                          </p:cTn>
                        </p:par>
                        <p:par>
                          <p:cTn id="39" fill="hold">
                            <p:stCondLst>
                              <p:cond delay="9500"/>
                            </p:stCondLst>
                            <p:childTnLst>
                              <p:par>
                                <p:cTn id="40" presetID="2" presetClass="entr" presetSubtype="8" fill="hold" nodeType="afterEffect">
                                  <p:stCondLst>
                                    <p:cond delay="0"/>
                                  </p:stCondLst>
                                  <p:childTnLst>
                                    <p:set>
                                      <p:cBhvr>
                                        <p:cTn id="41" dur="1" fill="hold">
                                          <p:stCondLst>
                                            <p:cond delay="0"/>
                                          </p:stCondLst>
                                        </p:cTn>
                                        <p:tgtEl>
                                          <p:spTgt spid="409603">
                                            <p:txEl>
                                              <p:pRg st="4" end="4"/>
                                            </p:txEl>
                                          </p:spTgt>
                                        </p:tgtEl>
                                        <p:attrNameLst>
                                          <p:attrName>style.visibility</p:attrName>
                                        </p:attrNameLst>
                                      </p:cBhvr>
                                      <p:to>
                                        <p:strVal val="visible"/>
                                      </p:to>
                                    </p:set>
                                    <p:anim calcmode="lin" valueType="num">
                                      <p:cBhvr additive="base">
                                        <p:cTn id="42" dur="2000" fill="hold"/>
                                        <p:tgtEl>
                                          <p:spTgt spid="409603">
                                            <p:txEl>
                                              <p:pRg st="4" end="4"/>
                                            </p:txEl>
                                          </p:spTgt>
                                        </p:tgtEl>
                                        <p:attrNameLst>
                                          <p:attrName>ppt_x</p:attrName>
                                        </p:attrNameLst>
                                      </p:cBhvr>
                                      <p:tavLst>
                                        <p:tav tm="0">
                                          <p:val>
                                            <p:strVal val="0-#ppt_w/2"/>
                                          </p:val>
                                        </p:tav>
                                        <p:tav tm="100000">
                                          <p:val>
                                            <p:strVal val="#ppt_x"/>
                                          </p:val>
                                        </p:tav>
                                      </p:tavLst>
                                    </p:anim>
                                    <p:anim calcmode="lin" valueType="num">
                                      <p:cBhvr additive="base">
                                        <p:cTn id="43" dur="2000" fill="hold"/>
                                        <p:tgtEl>
                                          <p:spTgt spid="409603">
                                            <p:txEl>
                                              <p:pRg st="4" end="4"/>
                                            </p:txEl>
                                          </p:spTgt>
                                        </p:tgtEl>
                                        <p:attrNameLst>
                                          <p:attrName>ppt_y</p:attrName>
                                        </p:attrNameLst>
                                      </p:cBhvr>
                                      <p:tavLst>
                                        <p:tav tm="0">
                                          <p:val>
                                            <p:strVal val="#ppt_y"/>
                                          </p:val>
                                        </p:tav>
                                        <p:tav tm="100000">
                                          <p:val>
                                            <p:strVal val="#ppt_y"/>
                                          </p:val>
                                        </p:tav>
                                      </p:tavLst>
                                    </p:anim>
                                  </p:childTnLst>
                                </p:cTn>
                              </p:par>
                            </p:childTnLst>
                          </p:cTn>
                        </p:par>
                        <p:par>
                          <p:cTn id="44" fill="hold">
                            <p:stCondLst>
                              <p:cond delay="11500"/>
                            </p:stCondLst>
                            <p:childTnLst>
                              <p:par>
                                <p:cTn id="45" presetID="2" presetClass="entr" presetSubtype="8" fill="hold" nodeType="afterEffect">
                                  <p:stCondLst>
                                    <p:cond delay="0"/>
                                  </p:stCondLst>
                                  <p:childTnLst>
                                    <p:set>
                                      <p:cBhvr>
                                        <p:cTn id="46" dur="1" fill="hold">
                                          <p:stCondLst>
                                            <p:cond delay="0"/>
                                          </p:stCondLst>
                                        </p:cTn>
                                        <p:tgtEl>
                                          <p:spTgt spid="409603">
                                            <p:txEl>
                                              <p:pRg st="5" end="5"/>
                                            </p:txEl>
                                          </p:spTgt>
                                        </p:tgtEl>
                                        <p:attrNameLst>
                                          <p:attrName>style.visibility</p:attrName>
                                        </p:attrNameLst>
                                      </p:cBhvr>
                                      <p:to>
                                        <p:strVal val="visible"/>
                                      </p:to>
                                    </p:set>
                                    <p:anim calcmode="lin" valueType="num">
                                      <p:cBhvr additive="base">
                                        <p:cTn id="47" dur="2000" fill="hold"/>
                                        <p:tgtEl>
                                          <p:spTgt spid="409603">
                                            <p:txEl>
                                              <p:pRg st="5" end="5"/>
                                            </p:txEl>
                                          </p:spTgt>
                                        </p:tgtEl>
                                        <p:attrNameLst>
                                          <p:attrName>ppt_x</p:attrName>
                                        </p:attrNameLst>
                                      </p:cBhvr>
                                      <p:tavLst>
                                        <p:tav tm="0">
                                          <p:val>
                                            <p:strVal val="0-#ppt_w/2"/>
                                          </p:val>
                                        </p:tav>
                                        <p:tav tm="100000">
                                          <p:val>
                                            <p:strVal val="#ppt_x"/>
                                          </p:val>
                                        </p:tav>
                                      </p:tavLst>
                                    </p:anim>
                                    <p:anim calcmode="lin" valueType="num">
                                      <p:cBhvr additive="base">
                                        <p:cTn id="48" dur="2000" fill="hold"/>
                                        <p:tgtEl>
                                          <p:spTgt spid="4096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5" grpId="0" bldLvl="0" animBg="1"/>
      <p:bldP spid="409606" grpId="0"/>
      <p:bldP spid="40960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文本占位符 528386"/>
          <p:cNvSpPr>
            <a:spLocks noGrp="1"/>
          </p:cNvSpPr>
          <p:nvPr>
            <p:ph type="body" idx="1"/>
          </p:nvPr>
        </p:nvSpPr>
        <p:spPr>
          <a:xfrm>
            <a:off x="2207568" y="2166106"/>
            <a:ext cx="9001000" cy="3887788"/>
          </a:xfrm>
          <a:solidFill>
            <a:srgbClr val="FFFFFF"/>
          </a:solidFill>
          <a:ln>
            <a:noFill/>
          </a:ln>
        </p:spPr>
        <p:txBody>
          <a:bodyPr/>
          <a:lstStyle/>
          <a:p>
            <a:pPr>
              <a:lnSpc>
                <a:spcPct val="150000"/>
              </a:lnSpc>
              <a:spcBef>
                <a:spcPct val="35000"/>
              </a:spcBef>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共享某文件时，创建一</a:t>
            </a:r>
            <a:r>
              <a:rPr lang="en-US" altLang="zh-CN" sz="2400" dirty="0">
                <a:solidFill>
                  <a:srgbClr val="0000FF"/>
                </a:solidFill>
              </a:rPr>
              <a:t>LINK</a:t>
            </a:r>
            <a:r>
              <a:rPr lang="zh-CN" altLang="en-US" sz="2400" dirty="0">
                <a:solidFill>
                  <a:srgbClr val="0000FF"/>
                </a:solidFill>
              </a:rPr>
              <a:t>类型的</a:t>
            </a:r>
            <a:r>
              <a:rPr lang="zh-CN" altLang="en-US" sz="2400" dirty="0">
                <a:solidFill>
                  <a:srgbClr val="0000FF"/>
                </a:solidFill>
                <a:latin typeface="宋体" panose="02010600030101010101" pitchFamily="2" charset="-122"/>
              </a:rPr>
              <a:t>新文件加到用户目录中，该文件仅包含被链接文件</a:t>
            </a:r>
            <a:r>
              <a:rPr lang="en-US" altLang="zh-CN" sz="2400" dirty="0">
                <a:solidFill>
                  <a:srgbClr val="0000FF"/>
                </a:solidFill>
                <a:latin typeface="宋体" panose="02010600030101010101" pitchFamily="2" charset="-122"/>
              </a:rPr>
              <a:t>F</a:t>
            </a:r>
            <a:r>
              <a:rPr lang="zh-CN" altLang="en-US" sz="2400" dirty="0">
                <a:solidFill>
                  <a:srgbClr val="0000FF"/>
                </a:solidFill>
                <a:latin typeface="宋体" panose="02010600030101010101" pitchFamily="2" charset="-122"/>
              </a:rPr>
              <a:t>的路径名，称该链接方法为符号链接。该方式中，只有文件所有者才拥有指向其索引结点的指针，其它共享的用户只有该文件的路径名。</a:t>
            </a:r>
          </a:p>
          <a:p>
            <a:pPr>
              <a:lnSpc>
                <a:spcPct val="150000"/>
              </a:lnSpc>
              <a:spcBef>
                <a:spcPct val="35000"/>
              </a:spcBef>
              <a:buClr>
                <a:srgbClr val="CC3300"/>
              </a:buClr>
              <a:buFont typeface="Wingdings" panose="05000000000000000000" pitchFamily="2" charset="2"/>
              <a:buChar char="n"/>
            </a:pPr>
            <a:r>
              <a:rPr lang="zh-CN" altLang="en-US" sz="2400" dirty="0">
                <a:solidFill>
                  <a:srgbClr val="0000FF"/>
                </a:solidFill>
              </a:rPr>
              <a:t>优点：方便地链接任一文件（用路径名），包括网络上文件</a:t>
            </a:r>
            <a:endParaRPr lang="en-US" altLang="zh-CN" sz="2400" dirty="0">
              <a:solidFill>
                <a:srgbClr val="0000FF"/>
              </a:solidFill>
            </a:endParaRPr>
          </a:p>
          <a:p>
            <a:pPr>
              <a:lnSpc>
                <a:spcPct val="150000"/>
              </a:lnSpc>
              <a:spcBef>
                <a:spcPct val="35000"/>
              </a:spcBef>
              <a:buClr>
                <a:srgbClr val="CC3300"/>
              </a:buClr>
              <a:buFont typeface="Wingdings" panose="05000000000000000000" pitchFamily="2" charset="2"/>
              <a:buChar char="n"/>
            </a:pPr>
            <a:r>
              <a:rPr lang="zh-CN" altLang="en-US" sz="2400" dirty="0">
                <a:solidFill>
                  <a:srgbClr val="0000FF"/>
                </a:solidFill>
              </a:rPr>
              <a:t>缺点：访问共享文件时开销大（多次读盘，消耗盘空间），每一共享文件都要增加一文件名（因路径名各不相同）</a:t>
            </a:r>
          </a:p>
          <a:p>
            <a:pPr>
              <a:lnSpc>
                <a:spcPct val="150000"/>
              </a:lnSpc>
              <a:spcBef>
                <a:spcPct val="35000"/>
              </a:spcBef>
              <a:buClr>
                <a:srgbClr val="CC3300"/>
              </a:buClr>
              <a:buFont typeface="Wingdings" panose="05000000000000000000" pitchFamily="2" charset="2"/>
              <a:buChar char="n"/>
            </a:pPr>
            <a:endParaRPr lang="zh-CN" altLang="en-US" sz="2400" dirty="0">
              <a:solidFill>
                <a:srgbClr val="0000FF"/>
              </a:solidFill>
              <a:latin typeface="宋体" panose="02010600030101010101" pitchFamily="2" charset="-122"/>
            </a:endParaRPr>
          </a:p>
        </p:txBody>
      </p:sp>
      <p:sp>
        <p:nvSpPr>
          <p:cNvPr id="528389" name="矩形 528388"/>
          <p:cNvSpPr/>
          <p:nvPr/>
        </p:nvSpPr>
        <p:spPr>
          <a:xfrm>
            <a:off x="1559496" y="1692044"/>
            <a:ext cx="7488237" cy="5048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90000"/>
              </a:lnSpc>
              <a:buNone/>
            </a:pPr>
            <a:r>
              <a:rPr lang="en-US" altLang="zh-CN" dirty="0">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、利用符号链实现文件共享</a:t>
            </a:r>
          </a:p>
        </p:txBody>
      </p:sp>
      <p:sp>
        <p:nvSpPr>
          <p:cNvPr id="528390" name="AutoShape 5"/>
          <p:cNvSpPr/>
          <p:nvPr/>
        </p:nvSpPr>
        <p:spPr>
          <a:xfrm>
            <a:off x="1067693" y="908720"/>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28391" name="Text Box 38"/>
          <p:cNvSpPr txBox="1"/>
          <p:nvPr/>
        </p:nvSpPr>
        <p:spPr>
          <a:xfrm>
            <a:off x="1199456" y="935707"/>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5D92922E-1007-4648-957D-D8E357488F4A}"/>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8390"/>
                                        </p:tgtEl>
                                        <p:attrNameLst>
                                          <p:attrName>style.visibility</p:attrName>
                                        </p:attrNameLst>
                                      </p:cBhvr>
                                      <p:to>
                                        <p:strVal val="visible"/>
                                      </p:to>
                                    </p:set>
                                    <p:anim calcmode="lin" valueType="num">
                                      <p:cBhvr additive="base">
                                        <p:cTn id="7" dur="500" fill="hold"/>
                                        <p:tgtEl>
                                          <p:spTgt spid="528390"/>
                                        </p:tgtEl>
                                        <p:attrNameLst>
                                          <p:attrName>ppt_x</p:attrName>
                                        </p:attrNameLst>
                                      </p:cBhvr>
                                      <p:tavLst>
                                        <p:tav tm="0">
                                          <p:val>
                                            <p:strVal val="#ppt_x"/>
                                          </p:val>
                                        </p:tav>
                                        <p:tav tm="100000">
                                          <p:val>
                                            <p:strVal val="#ppt_x"/>
                                          </p:val>
                                        </p:tav>
                                      </p:tavLst>
                                    </p:anim>
                                    <p:anim calcmode="lin" valueType="num">
                                      <p:cBhvr additive="base">
                                        <p:cTn id="8" dur="500" fill="hold"/>
                                        <p:tgtEl>
                                          <p:spTgt spid="52839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8391"/>
                                        </p:tgtEl>
                                        <p:attrNameLst>
                                          <p:attrName>style.visibility</p:attrName>
                                        </p:attrNameLst>
                                      </p:cBhvr>
                                      <p:to>
                                        <p:strVal val="visible"/>
                                      </p:to>
                                    </p:set>
                                    <p:anim calcmode="lin" valueType="num">
                                      <p:cBhvr additive="base">
                                        <p:cTn id="12" dur="500" fill="hold"/>
                                        <p:tgtEl>
                                          <p:spTgt spid="528391"/>
                                        </p:tgtEl>
                                        <p:attrNameLst>
                                          <p:attrName>ppt_x</p:attrName>
                                        </p:attrNameLst>
                                      </p:cBhvr>
                                      <p:tavLst>
                                        <p:tav tm="0">
                                          <p:val>
                                            <p:strVal val="#ppt_x"/>
                                          </p:val>
                                        </p:tav>
                                        <p:tav tm="100000">
                                          <p:val>
                                            <p:strVal val="#ppt_x"/>
                                          </p:val>
                                        </p:tav>
                                      </p:tavLst>
                                    </p:anim>
                                    <p:anim calcmode="lin" valueType="num">
                                      <p:cBhvr additive="base">
                                        <p:cTn id="13" dur="500" fill="hold"/>
                                        <p:tgtEl>
                                          <p:spTgt spid="52839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28389">
                                            <p:txEl>
                                              <p:pRg st="0" end="0"/>
                                            </p:txEl>
                                          </p:spTgt>
                                        </p:tgtEl>
                                        <p:attrNameLst>
                                          <p:attrName>style.visibility</p:attrName>
                                        </p:attrNameLst>
                                      </p:cBhvr>
                                      <p:to>
                                        <p:strVal val="visible"/>
                                      </p:to>
                                    </p:set>
                                    <p:anim calcmode="lin" valueType="num">
                                      <p:cBhvr additive="base">
                                        <p:cTn id="17" dur="1000" fill="hold"/>
                                        <p:tgtEl>
                                          <p:spTgt spid="528389">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28389">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28387">
                                            <p:txEl>
                                              <p:pRg st="0" end="0"/>
                                            </p:txEl>
                                          </p:spTgt>
                                        </p:tgtEl>
                                        <p:attrNameLst>
                                          <p:attrName>style.visibility</p:attrName>
                                        </p:attrNameLst>
                                      </p:cBhvr>
                                      <p:to>
                                        <p:strVal val="visible"/>
                                      </p:to>
                                    </p:set>
                                    <p:anim calcmode="lin" valueType="num">
                                      <p:cBhvr additive="base">
                                        <p:cTn id="22" dur="500" fill="hold"/>
                                        <p:tgtEl>
                                          <p:spTgt spid="52838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28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28387">
                                            <p:txEl>
                                              <p:pRg st="1" end="1"/>
                                            </p:txEl>
                                          </p:spTgt>
                                        </p:tgtEl>
                                        <p:attrNameLst>
                                          <p:attrName>style.visibility</p:attrName>
                                        </p:attrNameLst>
                                      </p:cBhvr>
                                      <p:to>
                                        <p:strVal val="visible"/>
                                      </p:to>
                                    </p:set>
                                    <p:anim calcmode="lin" valueType="num">
                                      <p:cBhvr additive="base">
                                        <p:cTn id="28" dur="500" fill="hold"/>
                                        <p:tgtEl>
                                          <p:spTgt spid="528387">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28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28387">
                                            <p:txEl>
                                              <p:pRg st="2" end="2"/>
                                            </p:txEl>
                                          </p:spTgt>
                                        </p:tgtEl>
                                        <p:attrNameLst>
                                          <p:attrName>style.visibility</p:attrName>
                                        </p:attrNameLst>
                                      </p:cBhvr>
                                      <p:to>
                                        <p:strVal val="visible"/>
                                      </p:to>
                                    </p:set>
                                    <p:anim calcmode="lin" valueType="num">
                                      <p:cBhvr additive="base">
                                        <p:cTn id="34" dur="500" fill="hold"/>
                                        <p:tgtEl>
                                          <p:spTgt spid="528387">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283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uiExpand="1" build="p"/>
      <p:bldP spid="528389" grpId="0" build="p"/>
      <p:bldP spid="528390" grpId="0" bldLvl="0" animBg="1"/>
      <p:bldP spid="52839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文本占位符 530434"/>
          <p:cNvSpPr>
            <a:spLocks noGrp="1"/>
          </p:cNvSpPr>
          <p:nvPr>
            <p:ph type="body" idx="1"/>
          </p:nvPr>
        </p:nvSpPr>
        <p:spPr>
          <a:xfrm>
            <a:off x="1991544" y="2791433"/>
            <a:ext cx="9433048" cy="1728788"/>
          </a:xfrm>
          <a:solidFill>
            <a:srgbClr val="FFFFFF"/>
          </a:solidFill>
          <a:ln>
            <a:noFill/>
          </a:ln>
        </p:spPr>
        <p:txBody>
          <a:bodyPr/>
          <a:lstStyle/>
          <a:p>
            <a:pPr>
              <a:lnSpc>
                <a:spcPct val="120000"/>
              </a:lnSpc>
              <a:buNone/>
            </a:pPr>
            <a:r>
              <a:rPr lang="zh-CN" altLang="en-US" sz="2400" dirty="0">
                <a:latin typeface="宋体" panose="02010600030101010101" pitchFamily="2" charset="-122"/>
              </a:rPr>
              <a:t>   </a:t>
            </a:r>
            <a:r>
              <a:rPr lang="en-US" altLang="zh-CN" sz="2400" dirty="0">
                <a:solidFill>
                  <a:srgbClr val="CC3300"/>
                </a:solidFill>
                <a:latin typeface="宋体" panose="02010600030101010101" pitchFamily="2" charset="-122"/>
              </a:rPr>
              <a:t>Link(A/F,B/C)</a:t>
            </a:r>
          </a:p>
          <a:p>
            <a:pPr>
              <a:lnSpc>
                <a:spcPct val="120000"/>
              </a:lnSpc>
              <a:buNone/>
            </a:pPr>
            <a:r>
              <a:rPr lang="en-US" altLang="zh-CN" sz="2400" dirty="0">
                <a:latin typeface="宋体" panose="02010600030101010101" pitchFamily="2" charset="-122"/>
              </a:rPr>
              <a:t>  </a:t>
            </a:r>
            <a:r>
              <a:rPr lang="zh-CN" altLang="en-US" sz="2400" dirty="0">
                <a:latin typeface="宋体" panose="02010600030101010101" pitchFamily="2" charset="-122"/>
              </a:rPr>
              <a:t>在</a:t>
            </a:r>
            <a:r>
              <a:rPr lang="en-US" altLang="zh-CN" sz="2400" dirty="0">
                <a:latin typeface="宋体" panose="02010600030101010101" pitchFamily="2" charset="-122"/>
              </a:rPr>
              <a:t>B</a:t>
            </a:r>
            <a:r>
              <a:rPr lang="zh-CN" altLang="en-US" sz="2400" dirty="0">
                <a:latin typeface="宋体" panose="02010600030101010101" pitchFamily="2" charset="-122"/>
              </a:rPr>
              <a:t>目录中建立一个新表目</a:t>
            </a:r>
            <a:r>
              <a:rPr lang="en-US" altLang="zh-CN" sz="2400" dirty="0">
                <a:latin typeface="宋体" panose="02010600030101010101" pitchFamily="2" charset="-122"/>
              </a:rPr>
              <a:t>C</a:t>
            </a:r>
            <a:r>
              <a:rPr lang="zh-CN" altLang="en-US" sz="2400" dirty="0">
                <a:latin typeface="宋体" panose="02010600030101010101" pitchFamily="2" charset="-122"/>
              </a:rPr>
              <a:t>，并在</a:t>
            </a:r>
            <a:r>
              <a:rPr lang="en-US" altLang="zh-CN" sz="2400" dirty="0">
                <a:latin typeface="宋体" panose="02010600030101010101" pitchFamily="2" charset="-122"/>
              </a:rPr>
              <a:t>A</a:t>
            </a:r>
            <a:r>
              <a:rPr lang="zh-CN" altLang="en-US" sz="2400" dirty="0">
                <a:latin typeface="宋体" panose="02010600030101010101" pitchFamily="2" charset="-122"/>
              </a:rPr>
              <a:t>目录下的文件</a:t>
            </a:r>
            <a:r>
              <a:rPr lang="en-US" altLang="zh-CN" sz="2400" dirty="0">
                <a:latin typeface="宋体" panose="02010600030101010101" pitchFamily="2" charset="-122"/>
              </a:rPr>
              <a:t>F</a:t>
            </a:r>
            <a:r>
              <a:rPr lang="zh-CN" altLang="en-US" sz="2400" dirty="0">
                <a:latin typeface="宋体" panose="02010600030101010101" pitchFamily="2" charset="-122"/>
              </a:rPr>
              <a:t>所对应的目录表目中的“连接数”项加</a:t>
            </a:r>
            <a:r>
              <a:rPr lang="en-US" altLang="zh-CN" sz="2400" dirty="0">
                <a:latin typeface="宋体" panose="02010600030101010101" pitchFamily="2" charset="-122"/>
              </a:rPr>
              <a:t>1</a:t>
            </a:r>
          </a:p>
        </p:txBody>
      </p:sp>
      <p:sp>
        <p:nvSpPr>
          <p:cNvPr id="530438" name="矩形 530437"/>
          <p:cNvSpPr/>
          <p:nvPr/>
        </p:nvSpPr>
        <p:spPr>
          <a:xfrm>
            <a:off x="4292352" y="4725144"/>
            <a:ext cx="1371600" cy="533400"/>
          </a:xfrm>
          <a:prstGeom prst="rect">
            <a:avLst/>
          </a:prstGeom>
          <a:solidFill>
            <a:schemeClr val="accent1"/>
          </a:solidFill>
          <a:ln w="28575" cap="flat" cmpd="sng">
            <a:solidFill>
              <a:srgbClr val="CC0066"/>
            </a:solidFill>
            <a:prstDash val="solid"/>
            <a:miter/>
            <a:headEnd type="none" w="med" len="med"/>
            <a:tailEnd type="none" w="med" len="med"/>
          </a:ln>
        </p:spPr>
        <p:txBody>
          <a:bodyPr wrap="none" anchor="ctr"/>
          <a:lstStyle/>
          <a:p>
            <a:pPr>
              <a:spcBef>
                <a:spcPct val="0"/>
              </a:spcBef>
            </a:pPr>
            <a:r>
              <a:rPr lang="zh-CN" altLang="en-US" sz="2400" dirty="0">
                <a:ln>
                  <a:solidFill>
                    <a:srgbClr val="FFFFFF"/>
                  </a:solidFill>
                </a:ln>
                <a:solidFill>
                  <a:srgbClr val="FFFFFF"/>
                </a:solidFill>
                <a:effectLst>
                  <a:outerShdw blurRad="38100" dist="38100" dir="2700000">
                    <a:srgbClr val="000000"/>
                  </a:outerShdw>
                </a:effectLst>
                <a:latin typeface="Times New Roman" panose="02020603050405020304" pitchFamily="18" charset="0"/>
                <a:ea typeface="楷体_GB2312" pitchFamily="49" charset="-122"/>
              </a:rPr>
              <a:t>文件名</a:t>
            </a:r>
            <a:endParaRPr lang="zh-CN" altLang="en-US" sz="2400">
              <a:ln>
                <a:solidFill>
                  <a:srgbClr val="FFFFFF"/>
                </a:solidFill>
              </a:ln>
              <a:solidFill>
                <a:srgbClr val="FFFFFF"/>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530439" name="矩形 530438"/>
          <p:cNvSpPr/>
          <p:nvPr/>
        </p:nvSpPr>
        <p:spPr>
          <a:xfrm>
            <a:off x="5663952" y="4725144"/>
            <a:ext cx="2895600" cy="533400"/>
          </a:xfrm>
          <a:prstGeom prst="rect">
            <a:avLst/>
          </a:prstGeom>
          <a:solidFill>
            <a:schemeClr val="accent1"/>
          </a:solidFill>
          <a:ln w="28575" cap="flat" cmpd="sng">
            <a:solidFill>
              <a:srgbClr val="CC0066"/>
            </a:solidFill>
            <a:prstDash val="solid"/>
            <a:miter/>
            <a:headEnd type="none" w="med" len="med"/>
            <a:tailEnd type="none" w="med" len="med"/>
          </a:ln>
        </p:spPr>
        <p:txBody>
          <a:bodyPr wrap="none" anchor="ctr"/>
          <a:lstStyle/>
          <a:p>
            <a:pPr algn="ctr">
              <a:spcBef>
                <a:spcPct val="0"/>
              </a:spcBef>
            </a:pPr>
            <a:r>
              <a:rPr lang="zh-CN" altLang="en-US" sz="2400" dirty="0">
                <a:ln>
                  <a:solidFill>
                    <a:srgbClr val="FFFFFF"/>
                  </a:solidFill>
                </a:ln>
                <a:solidFill>
                  <a:srgbClr val="FFFFFF"/>
                </a:solidFill>
                <a:effectLst>
                  <a:outerShdw blurRad="38100" dist="38100" dir="2700000">
                    <a:srgbClr val="000000"/>
                  </a:outerShdw>
                </a:effectLst>
                <a:latin typeface="Times New Roman" panose="02020603050405020304" pitchFamily="18" charset="0"/>
                <a:ea typeface="楷体_GB2312" pitchFamily="49" charset="-122"/>
              </a:rPr>
              <a:t>内部标识号</a:t>
            </a:r>
          </a:p>
        </p:txBody>
      </p:sp>
      <p:sp>
        <p:nvSpPr>
          <p:cNvPr id="530440" name="矩形 530439"/>
          <p:cNvSpPr/>
          <p:nvPr/>
        </p:nvSpPr>
        <p:spPr>
          <a:xfrm>
            <a:off x="4292352" y="5258544"/>
            <a:ext cx="1371600" cy="533400"/>
          </a:xfrm>
          <a:prstGeom prst="rect">
            <a:avLst/>
          </a:prstGeom>
          <a:solidFill>
            <a:schemeClr val="accent1"/>
          </a:solidFill>
          <a:ln w="28575" cap="flat" cmpd="sng">
            <a:solidFill>
              <a:srgbClr val="CC0066"/>
            </a:solidFill>
            <a:prstDash val="solid"/>
            <a:miter/>
            <a:headEnd type="none" w="med" len="med"/>
            <a:tailEnd type="none" w="med" len="med"/>
          </a:ln>
        </p:spPr>
        <p:txBody>
          <a:bodyPr wrap="none" anchor="ctr"/>
          <a:lstStyle/>
          <a:p>
            <a:pPr algn="ctr">
              <a:spcBef>
                <a:spcPct val="0"/>
              </a:spcBef>
            </a:pPr>
            <a:r>
              <a:rPr lang="en-US" altLang="zh-CN" sz="2400">
                <a:ln>
                  <a:solidFill>
                    <a:srgbClr val="FFFFFF"/>
                  </a:solidFill>
                </a:ln>
                <a:solidFill>
                  <a:srgbClr val="FFFFFF"/>
                </a:solidFill>
                <a:effectLst>
                  <a:outerShdw blurRad="38100" dist="38100" dir="2700000">
                    <a:srgbClr val="000000"/>
                  </a:outerShdw>
                </a:effectLst>
                <a:latin typeface="Times New Roman" panose="02020603050405020304" pitchFamily="18" charset="0"/>
                <a:ea typeface="楷体_GB2312" pitchFamily="49" charset="-122"/>
              </a:rPr>
              <a:t>C</a:t>
            </a:r>
          </a:p>
        </p:txBody>
      </p:sp>
      <p:sp>
        <p:nvSpPr>
          <p:cNvPr id="530441" name="矩形 530440"/>
          <p:cNvSpPr/>
          <p:nvPr/>
        </p:nvSpPr>
        <p:spPr>
          <a:xfrm>
            <a:off x="5663952" y="5258544"/>
            <a:ext cx="2895600" cy="533400"/>
          </a:xfrm>
          <a:prstGeom prst="rect">
            <a:avLst/>
          </a:prstGeom>
          <a:solidFill>
            <a:schemeClr val="accent1"/>
          </a:solidFill>
          <a:ln w="28575" cap="flat" cmpd="sng">
            <a:solidFill>
              <a:srgbClr val="CC0066"/>
            </a:solidFill>
            <a:prstDash val="solid"/>
            <a:miter/>
            <a:headEnd type="none" w="med" len="med"/>
            <a:tailEnd type="none" w="med" len="med"/>
          </a:ln>
        </p:spPr>
        <p:txBody>
          <a:bodyPr wrap="none" anchor="ctr"/>
          <a:lstStyle/>
          <a:p>
            <a:pPr algn="ctr">
              <a:spcBef>
                <a:spcPct val="0"/>
              </a:spcBef>
            </a:pPr>
            <a:r>
              <a:rPr lang="en-US" altLang="zh-CN" sz="2400">
                <a:ln>
                  <a:solidFill>
                    <a:srgbClr val="FFFFFF"/>
                  </a:solidFill>
                </a:ln>
                <a:solidFill>
                  <a:srgbClr val="FFFFFF"/>
                </a:solidFill>
                <a:effectLst>
                  <a:outerShdw blurRad="38100" dist="38100" dir="2700000">
                    <a:srgbClr val="000000"/>
                  </a:outerShdw>
                </a:effectLst>
                <a:latin typeface="Times New Roman" panose="02020603050405020304" pitchFamily="18" charset="0"/>
                <a:ea typeface="楷体_GB2312" pitchFamily="49" charset="-122"/>
              </a:rPr>
              <a:t>A/F</a:t>
            </a:r>
            <a:r>
              <a:rPr lang="zh-CN" altLang="en-US" sz="2400" dirty="0">
                <a:ln>
                  <a:solidFill>
                    <a:srgbClr val="FFFFFF"/>
                  </a:solidFill>
                </a:ln>
                <a:solidFill>
                  <a:srgbClr val="FFFFFF"/>
                </a:solidFill>
                <a:effectLst>
                  <a:outerShdw blurRad="38100" dist="38100" dir="2700000">
                    <a:srgbClr val="000000"/>
                  </a:outerShdw>
                </a:effectLst>
                <a:latin typeface="Times New Roman" panose="02020603050405020304" pitchFamily="18" charset="0"/>
                <a:ea typeface="楷体_GB2312" pitchFamily="49" charset="-122"/>
              </a:rPr>
              <a:t>的内部标识号</a:t>
            </a:r>
          </a:p>
        </p:txBody>
      </p:sp>
      <p:sp>
        <p:nvSpPr>
          <p:cNvPr id="530442" name="矩形 530441"/>
          <p:cNvSpPr/>
          <p:nvPr/>
        </p:nvSpPr>
        <p:spPr>
          <a:xfrm>
            <a:off x="2111921" y="2323753"/>
            <a:ext cx="1917700" cy="460375"/>
          </a:xfrm>
          <a:prstGeom prst="rect">
            <a:avLst/>
          </a:prstGeom>
          <a:noFill/>
          <a:ln w="28575">
            <a:noFill/>
          </a:ln>
        </p:spPr>
        <p:txBody>
          <a:bodyPr wrap="none" anchor="t">
            <a:spAutoFit/>
          </a:bodyPr>
          <a:lstStyle/>
          <a:p>
            <a:pPr marL="342900" indent="-342900">
              <a:buClr>
                <a:srgbClr val="CC3300"/>
              </a:buClr>
              <a:buFont typeface="Wingdings" panose="05000000000000000000" pitchFamily="2" charset="2"/>
              <a:buChar char="n"/>
            </a:pPr>
            <a:r>
              <a:rPr lang="en-US" altLang="zh-CN" sz="2400" dirty="0">
                <a:solidFill>
                  <a:srgbClr val="0000FF"/>
                </a:solidFill>
                <a:effectLst>
                  <a:outerShdw blurRad="38100" dist="38100" dir="2700000">
                    <a:srgbClr val="C0C0C0"/>
                  </a:outerShdw>
                </a:effectLst>
                <a:latin typeface="Times New Roman" panose="02020603050405020304" pitchFamily="18" charset="0"/>
              </a:rPr>
              <a:t>UNIX</a:t>
            </a:r>
            <a:r>
              <a:rPr lang="zh-CN" altLang="en-US" sz="2400" dirty="0">
                <a:solidFill>
                  <a:srgbClr val="0000FF"/>
                </a:solidFill>
                <a:effectLst>
                  <a:outerShdw blurRad="38100" dist="38100" dir="2700000">
                    <a:srgbClr val="C0C0C0"/>
                  </a:outerShdw>
                </a:effectLst>
                <a:latin typeface="Times New Roman" panose="02020603050405020304" pitchFamily="18" charset="0"/>
              </a:rPr>
              <a:t>实例</a:t>
            </a:r>
          </a:p>
        </p:txBody>
      </p:sp>
      <p:sp>
        <p:nvSpPr>
          <p:cNvPr id="530443" name="矩形 530442"/>
          <p:cNvSpPr/>
          <p:nvPr/>
        </p:nvSpPr>
        <p:spPr>
          <a:xfrm>
            <a:off x="1414215" y="1745903"/>
            <a:ext cx="7488237" cy="5048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90000"/>
              </a:lnSpc>
              <a:buNone/>
            </a:pPr>
            <a:r>
              <a:rPr lang="en-US" altLang="zh-CN">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、利用符号链实现文件共享</a:t>
            </a:r>
          </a:p>
        </p:txBody>
      </p:sp>
      <p:sp>
        <p:nvSpPr>
          <p:cNvPr id="530444" name="AutoShape 5"/>
          <p:cNvSpPr/>
          <p:nvPr/>
        </p:nvSpPr>
        <p:spPr>
          <a:xfrm>
            <a:off x="923677" y="953741"/>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30445" name="Text Box 38"/>
          <p:cNvSpPr txBox="1"/>
          <p:nvPr/>
        </p:nvSpPr>
        <p:spPr>
          <a:xfrm>
            <a:off x="1055440" y="980728"/>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12" name="矩形 11">
            <a:extLst>
              <a:ext uri="{FF2B5EF4-FFF2-40B4-BE49-F238E27FC236}">
                <a16:creationId xmlns:a16="http://schemas.microsoft.com/office/drawing/2014/main" id="{D2743DA3-0416-4E0E-B798-12C3027C28E6}"/>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0444"/>
                                        </p:tgtEl>
                                        <p:attrNameLst>
                                          <p:attrName>style.visibility</p:attrName>
                                        </p:attrNameLst>
                                      </p:cBhvr>
                                      <p:to>
                                        <p:strVal val="visible"/>
                                      </p:to>
                                    </p:set>
                                    <p:anim calcmode="lin" valueType="num">
                                      <p:cBhvr additive="base">
                                        <p:cTn id="7" dur="500" fill="hold"/>
                                        <p:tgtEl>
                                          <p:spTgt spid="530444"/>
                                        </p:tgtEl>
                                        <p:attrNameLst>
                                          <p:attrName>ppt_x</p:attrName>
                                        </p:attrNameLst>
                                      </p:cBhvr>
                                      <p:tavLst>
                                        <p:tav tm="0">
                                          <p:val>
                                            <p:strVal val="#ppt_x"/>
                                          </p:val>
                                        </p:tav>
                                        <p:tav tm="100000">
                                          <p:val>
                                            <p:strVal val="#ppt_x"/>
                                          </p:val>
                                        </p:tav>
                                      </p:tavLst>
                                    </p:anim>
                                    <p:anim calcmode="lin" valueType="num">
                                      <p:cBhvr additive="base">
                                        <p:cTn id="8" dur="500" fill="hold"/>
                                        <p:tgtEl>
                                          <p:spTgt spid="5304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0445"/>
                                        </p:tgtEl>
                                        <p:attrNameLst>
                                          <p:attrName>style.visibility</p:attrName>
                                        </p:attrNameLst>
                                      </p:cBhvr>
                                      <p:to>
                                        <p:strVal val="visible"/>
                                      </p:to>
                                    </p:set>
                                    <p:anim calcmode="lin" valueType="num">
                                      <p:cBhvr additive="base">
                                        <p:cTn id="12" dur="500" fill="hold"/>
                                        <p:tgtEl>
                                          <p:spTgt spid="530445"/>
                                        </p:tgtEl>
                                        <p:attrNameLst>
                                          <p:attrName>ppt_x</p:attrName>
                                        </p:attrNameLst>
                                      </p:cBhvr>
                                      <p:tavLst>
                                        <p:tav tm="0">
                                          <p:val>
                                            <p:strVal val="#ppt_x"/>
                                          </p:val>
                                        </p:tav>
                                        <p:tav tm="100000">
                                          <p:val>
                                            <p:strVal val="#ppt_x"/>
                                          </p:val>
                                        </p:tav>
                                      </p:tavLst>
                                    </p:anim>
                                    <p:anim calcmode="lin" valueType="num">
                                      <p:cBhvr additive="base">
                                        <p:cTn id="13" dur="500" fill="hold"/>
                                        <p:tgtEl>
                                          <p:spTgt spid="53044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30443">
                                            <p:txEl>
                                              <p:pRg st="0" end="0"/>
                                            </p:txEl>
                                          </p:spTgt>
                                        </p:tgtEl>
                                        <p:attrNameLst>
                                          <p:attrName>style.visibility</p:attrName>
                                        </p:attrNameLst>
                                      </p:cBhvr>
                                      <p:to>
                                        <p:strVal val="visible"/>
                                      </p:to>
                                    </p:set>
                                    <p:anim calcmode="lin" valueType="num">
                                      <p:cBhvr additive="base">
                                        <p:cTn id="17" dur="1000" fill="hold"/>
                                        <p:tgtEl>
                                          <p:spTgt spid="530443">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3044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30442"/>
                                        </p:tgtEl>
                                        <p:attrNameLst>
                                          <p:attrName>style.visibility</p:attrName>
                                        </p:attrNameLst>
                                      </p:cBhvr>
                                      <p:to>
                                        <p:strVal val="visible"/>
                                      </p:to>
                                    </p:set>
                                    <p:anim calcmode="lin" valueType="num">
                                      <p:cBhvr additive="base">
                                        <p:cTn id="22" dur="500" fill="hold"/>
                                        <p:tgtEl>
                                          <p:spTgt spid="530442"/>
                                        </p:tgtEl>
                                        <p:attrNameLst>
                                          <p:attrName>ppt_x</p:attrName>
                                        </p:attrNameLst>
                                      </p:cBhvr>
                                      <p:tavLst>
                                        <p:tav tm="0">
                                          <p:val>
                                            <p:strVal val="#ppt_x"/>
                                          </p:val>
                                        </p:tav>
                                        <p:tav tm="100000">
                                          <p:val>
                                            <p:strVal val="#ppt_x"/>
                                          </p:val>
                                        </p:tav>
                                      </p:tavLst>
                                    </p:anim>
                                    <p:anim calcmode="lin" valueType="num">
                                      <p:cBhvr additive="base">
                                        <p:cTn id="23" dur="500" fill="hold"/>
                                        <p:tgtEl>
                                          <p:spTgt spid="530442"/>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8" fill="hold" grpId="0" nodeType="afterEffect">
                                  <p:stCondLst>
                                    <p:cond delay="0"/>
                                  </p:stCondLst>
                                  <p:childTnLst>
                                    <p:set>
                                      <p:cBhvr>
                                        <p:cTn id="26" dur="1" fill="hold">
                                          <p:stCondLst>
                                            <p:cond delay="0"/>
                                          </p:stCondLst>
                                        </p:cTn>
                                        <p:tgtEl>
                                          <p:spTgt spid="530435">
                                            <p:txEl>
                                              <p:pRg st="0" end="0"/>
                                            </p:txEl>
                                          </p:spTgt>
                                        </p:tgtEl>
                                        <p:attrNameLst>
                                          <p:attrName>style.visibility</p:attrName>
                                        </p:attrNameLst>
                                      </p:cBhvr>
                                      <p:to>
                                        <p:strVal val="visible"/>
                                      </p:to>
                                    </p:set>
                                    <p:anim calcmode="lin" valueType="num">
                                      <p:cBhvr additive="base">
                                        <p:cTn id="27" dur="500" fill="hold"/>
                                        <p:tgtEl>
                                          <p:spTgt spid="530435">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30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30435">
                                            <p:txEl>
                                              <p:pRg st="1" end="1"/>
                                            </p:txEl>
                                          </p:spTgt>
                                        </p:tgtEl>
                                        <p:attrNameLst>
                                          <p:attrName>style.visibility</p:attrName>
                                        </p:attrNameLst>
                                      </p:cBhvr>
                                      <p:to>
                                        <p:strVal val="visible"/>
                                      </p:to>
                                    </p:set>
                                    <p:anim calcmode="lin" valueType="num">
                                      <p:cBhvr additive="base">
                                        <p:cTn id="33" dur="500" fill="hold"/>
                                        <p:tgtEl>
                                          <p:spTgt spid="530435">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304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par>
                          <p:cTn id="35" fill="hold">
                            <p:stCondLst>
                              <p:cond delay="500"/>
                            </p:stCondLst>
                            <p:childTnLst>
                              <p:par>
                                <p:cTn id="36" presetID="2" presetClass="entr" presetSubtype="8" fill="hold" grpId="0" nodeType="afterEffect">
                                  <p:stCondLst>
                                    <p:cond delay="0"/>
                                  </p:stCondLst>
                                  <p:childTnLst>
                                    <p:set>
                                      <p:cBhvr>
                                        <p:cTn id="37" dur="1" fill="hold">
                                          <p:stCondLst>
                                            <p:cond delay="0"/>
                                          </p:stCondLst>
                                        </p:cTn>
                                        <p:tgtEl>
                                          <p:spTgt spid="530438"/>
                                        </p:tgtEl>
                                        <p:attrNameLst>
                                          <p:attrName>style.visibility</p:attrName>
                                        </p:attrNameLst>
                                      </p:cBhvr>
                                      <p:to>
                                        <p:strVal val="visible"/>
                                      </p:to>
                                    </p:set>
                                    <p:anim calcmode="lin" valueType="num">
                                      <p:cBhvr additive="base">
                                        <p:cTn id="38" dur="500" fill="hold"/>
                                        <p:tgtEl>
                                          <p:spTgt spid="530438"/>
                                        </p:tgtEl>
                                        <p:attrNameLst>
                                          <p:attrName>ppt_x</p:attrName>
                                        </p:attrNameLst>
                                      </p:cBhvr>
                                      <p:tavLst>
                                        <p:tav tm="0">
                                          <p:val>
                                            <p:strVal val="0-#ppt_w/2"/>
                                          </p:val>
                                        </p:tav>
                                        <p:tav tm="100000">
                                          <p:val>
                                            <p:strVal val="#ppt_x"/>
                                          </p:val>
                                        </p:tav>
                                      </p:tavLst>
                                    </p:anim>
                                    <p:anim calcmode="lin" valueType="num">
                                      <p:cBhvr additive="base">
                                        <p:cTn id="39" dur="500" fill="hold"/>
                                        <p:tgtEl>
                                          <p:spTgt spid="530438"/>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8" fill="hold" grpId="0" nodeType="afterEffect">
                                  <p:stCondLst>
                                    <p:cond delay="0"/>
                                  </p:stCondLst>
                                  <p:childTnLst>
                                    <p:set>
                                      <p:cBhvr>
                                        <p:cTn id="42" dur="1" fill="hold">
                                          <p:stCondLst>
                                            <p:cond delay="0"/>
                                          </p:stCondLst>
                                        </p:cTn>
                                        <p:tgtEl>
                                          <p:spTgt spid="530439"/>
                                        </p:tgtEl>
                                        <p:attrNameLst>
                                          <p:attrName>style.visibility</p:attrName>
                                        </p:attrNameLst>
                                      </p:cBhvr>
                                      <p:to>
                                        <p:strVal val="visible"/>
                                      </p:to>
                                    </p:set>
                                    <p:anim calcmode="lin" valueType="num">
                                      <p:cBhvr additive="base">
                                        <p:cTn id="43" dur="500" fill="hold"/>
                                        <p:tgtEl>
                                          <p:spTgt spid="530439"/>
                                        </p:tgtEl>
                                        <p:attrNameLst>
                                          <p:attrName>ppt_x</p:attrName>
                                        </p:attrNameLst>
                                      </p:cBhvr>
                                      <p:tavLst>
                                        <p:tav tm="0">
                                          <p:val>
                                            <p:strVal val="0-#ppt_w/2"/>
                                          </p:val>
                                        </p:tav>
                                        <p:tav tm="100000">
                                          <p:val>
                                            <p:strVal val="#ppt_x"/>
                                          </p:val>
                                        </p:tav>
                                      </p:tavLst>
                                    </p:anim>
                                    <p:anim calcmode="lin" valueType="num">
                                      <p:cBhvr additive="base">
                                        <p:cTn id="44" dur="500" fill="hold"/>
                                        <p:tgtEl>
                                          <p:spTgt spid="530439"/>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530440"/>
                                        </p:tgtEl>
                                        <p:attrNameLst>
                                          <p:attrName>style.visibility</p:attrName>
                                        </p:attrNameLst>
                                      </p:cBhvr>
                                      <p:to>
                                        <p:strVal val="visible"/>
                                      </p:to>
                                    </p:set>
                                    <p:anim calcmode="lin" valueType="num">
                                      <p:cBhvr additive="base">
                                        <p:cTn id="48" dur="500" fill="hold"/>
                                        <p:tgtEl>
                                          <p:spTgt spid="530440"/>
                                        </p:tgtEl>
                                        <p:attrNameLst>
                                          <p:attrName>ppt_x</p:attrName>
                                        </p:attrNameLst>
                                      </p:cBhvr>
                                      <p:tavLst>
                                        <p:tav tm="0">
                                          <p:val>
                                            <p:strVal val="0-#ppt_w/2"/>
                                          </p:val>
                                        </p:tav>
                                        <p:tav tm="100000">
                                          <p:val>
                                            <p:strVal val="#ppt_x"/>
                                          </p:val>
                                        </p:tav>
                                      </p:tavLst>
                                    </p:anim>
                                    <p:anim calcmode="lin" valueType="num">
                                      <p:cBhvr additive="base">
                                        <p:cTn id="49" dur="500" fill="hold"/>
                                        <p:tgtEl>
                                          <p:spTgt spid="530440"/>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2" presetClass="entr" presetSubtype="8" fill="hold" grpId="0" nodeType="afterEffect">
                                  <p:stCondLst>
                                    <p:cond delay="0"/>
                                  </p:stCondLst>
                                  <p:childTnLst>
                                    <p:set>
                                      <p:cBhvr>
                                        <p:cTn id="52" dur="1" fill="hold">
                                          <p:stCondLst>
                                            <p:cond delay="0"/>
                                          </p:stCondLst>
                                        </p:cTn>
                                        <p:tgtEl>
                                          <p:spTgt spid="530441"/>
                                        </p:tgtEl>
                                        <p:attrNameLst>
                                          <p:attrName>style.visibility</p:attrName>
                                        </p:attrNameLst>
                                      </p:cBhvr>
                                      <p:to>
                                        <p:strVal val="visible"/>
                                      </p:to>
                                    </p:set>
                                    <p:anim calcmode="lin" valueType="num">
                                      <p:cBhvr additive="base">
                                        <p:cTn id="53" dur="500" fill="hold"/>
                                        <p:tgtEl>
                                          <p:spTgt spid="530441"/>
                                        </p:tgtEl>
                                        <p:attrNameLst>
                                          <p:attrName>ppt_x</p:attrName>
                                        </p:attrNameLst>
                                      </p:cBhvr>
                                      <p:tavLst>
                                        <p:tav tm="0">
                                          <p:val>
                                            <p:strVal val="0-#ppt_w/2"/>
                                          </p:val>
                                        </p:tav>
                                        <p:tav tm="100000">
                                          <p:val>
                                            <p:strVal val="#ppt_x"/>
                                          </p:val>
                                        </p:tav>
                                      </p:tavLst>
                                    </p:anim>
                                    <p:anim calcmode="lin" valueType="num">
                                      <p:cBhvr additive="base">
                                        <p:cTn id="54" dur="500" fill="hold"/>
                                        <p:tgtEl>
                                          <p:spTgt spid="530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P spid="530438" grpId="0" bldLvl="0" animBg="1"/>
      <p:bldP spid="530439" grpId="0" bldLvl="0" animBg="1"/>
      <p:bldP spid="530440" grpId="0" bldLvl="0" animBg="1"/>
      <p:bldP spid="530441" grpId="0" bldLvl="0" animBg="1"/>
      <p:bldP spid="530442" grpId="0"/>
      <p:bldP spid="530443" grpId="0" build="p"/>
      <p:bldP spid="530444" grpId="0" bldLvl="0" animBg="1"/>
      <p:bldP spid="53044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文本占位符 531458"/>
          <p:cNvSpPr>
            <a:spLocks noGrp="1"/>
          </p:cNvSpPr>
          <p:nvPr>
            <p:ph type="body" sz="half" idx="1"/>
          </p:nvPr>
        </p:nvSpPr>
        <p:spPr>
          <a:xfrm>
            <a:off x="2531220" y="2942355"/>
            <a:ext cx="9181404" cy="3671888"/>
          </a:xfrm>
          <a:noFill/>
          <a:ln>
            <a:noFill/>
          </a:ln>
        </p:spPr>
        <p:txBody>
          <a:bodyPr/>
          <a:lstStyle/>
          <a:p>
            <a:pPr>
              <a:buClr>
                <a:srgbClr val="CC0066"/>
              </a:buClr>
              <a:buSzTx/>
              <a:buFont typeface="Wingdings" panose="05000000000000000000" pitchFamily="2" charset="2"/>
              <a:buChar char="Ø"/>
            </a:pPr>
            <a:r>
              <a:rPr lang="zh-CN" altLang="en-US" sz="2400" dirty="0"/>
              <a:t>各实际</a:t>
            </a:r>
            <a:r>
              <a:rPr lang="en-US" altLang="zh-CN" sz="2400" dirty="0"/>
              <a:t>OS</a:t>
            </a:r>
            <a:r>
              <a:rPr lang="zh-CN" altLang="en-US" sz="2400" dirty="0"/>
              <a:t>是否提供链接技术</a:t>
            </a:r>
          </a:p>
          <a:p>
            <a:pPr lvl="2">
              <a:buClr>
                <a:srgbClr val="CC0066"/>
              </a:buClr>
              <a:buFont typeface="Wingdings" panose="05000000000000000000" pitchFamily="2" charset="2"/>
              <a:buNone/>
            </a:pPr>
            <a:r>
              <a:rPr lang="zh-CN" altLang="en-US" sz="2400" dirty="0"/>
              <a:t> </a:t>
            </a:r>
            <a:r>
              <a:rPr lang="en-US" altLang="zh-CN" sz="2400" dirty="0"/>
              <a:t>DOS  ×</a:t>
            </a:r>
          </a:p>
          <a:p>
            <a:pPr lvl="2">
              <a:buClr>
                <a:srgbClr val="CC0066"/>
              </a:buClr>
              <a:buFont typeface="Wingdings" panose="05000000000000000000" pitchFamily="2" charset="2"/>
              <a:buNone/>
            </a:pPr>
            <a:r>
              <a:rPr lang="en-US" altLang="zh-CN" sz="2400" dirty="0"/>
              <a:t>Windows √</a:t>
            </a:r>
            <a:r>
              <a:rPr lang="zh-CN" altLang="en-US" sz="2400" dirty="0"/>
              <a:t>（快捷方式）</a:t>
            </a:r>
          </a:p>
          <a:p>
            <a:pPr lvl="2">
              <a:buClr>
                <a:srgbClr val="CC0066"/>
              </a:buClr>
              <a:buFont typeface="Wingdings" panose="05000000000000000000" pitchFamily="2" charset="2"/>
              <a:buNone/>
            </a:pPr>
            <a:r>
              <a:rPr lang="en-US" altLang="zh-CN" sz="2400" dirty="0"/>
              <a:t>Unix √</a:t>
            </a:r>
            <a:r>
              <a:rPr lang="zh-CN" altLang="en-US" sz="2400" dirty="0"/>
              <a:t>（硬链接</a:t>
            </a:r>
            <a:r>
              <a:rPr lang="en-US" altLang="zh-CN" sz="2400" dirty="0"/>
              <a:t>/</a:t>
            </a:r>
            <a:r>
              <a:rPr lang="zh-CN" altLang="en-US" sz="2400" dirty="0"/>
              <a:t>软链接）</a:t>
            </a:r>
          </a:p>
          <a:p>
            <a:pPr>
              <a:buClr>
                <a:srgbClr val="CC0066"/>
              </a:buClr>
              <a:buSzTx/>
              <a:buFont typeface="Wingdings" panose="05000000000000000000" pitchFamily="2" charset="2"/>
              <a:buChar char="Ø"/>
            </a:pPr>
            <a:r>
              <a:rPr lang="zh-CN" altLang="en-US" sz="2400" dirty="0"/>
              <a:t>用户程序</a:t>
            </a:r>
            <a:r>
              <a:rPr lang="en-US" altLang="zh-CN" sz="2400" dirty="0"/>
              <a:t>cc</a:t>
            </a:r>
            <a:r>
              <a:rPr lang="zh-CN" altLang="en-US" sz="2400" dirty="0"/>
              <a:t>在运行时要用到目录</a:t>
            </a:r>
            <a:r>
              <a:rPr lang="en-US" altLang="zh-CN" sz="2400" dirty="0"/>
              <a:t>/lib</a:t>
            </a:r>
            <a:r>
              <a:rPr lang="zh-CN" altLang="en-US" sz="2400" dirty="0"/>
              <a:t>下的文件</a:t>
            </a:r>
            <a:r>
              <a:rPr lang="en-US" altLang="zh-CN" sz="2400" dirty="0"/>
              <a:t>mad</a:t>
            </a:r>
            <a:r>
              <a:rPr lang="zh-CN" altLang="en-US" sz="2400" dirty="0"/>
              <a:t>，但后来包括</a:t>
            </a:r>
            <a:r>
              <a:rPr lang="en-US" altLang="zh-CN" sz="2400" dirty="0"/>
              <a:t>mad</a:t>
            </a:r>
            <a:r>
              <a:rPr lang="zh-CN" altLang="en-US" sz="2400" dirty="0"/>
              <a:t>在内的一些文件被整理到</a:t>
            </a:r>
            <a:r>
              <a:rPr lang="en-US" altLang="zh-CN" sz="2400" dirty="0"/>
              <a:t>/</a:t>
            </a:r>
            <a:r>
              <a:rPr lang="en-US" altLang="zh-CN" sz="2400" dirty="0" err="1"/>
              <a:t>usr</a:t>
            </a:r>
            <a:r>
              <a:rPr lang="en-US" altLang="zh-CN" sz="2400" dirty="0"/>
              <a:t>/lib</a:t>
            </a:r>
            <a:r>
              <a:rPr lang="zh-CN" altLang="en-US" sz="2400" dirty="0"/>
              <a:t>下，并改名为</a:t>
            </a:r>
            <a:r>
              <a:rPr lang="en-US" altLang="zh-CN" sz="2400" dirty="0"/>
              <a:t>mad1, </a:t>
            </a:r>
            <a:r>
              <a:rPr lang="zh-CN" altLang="en-US" sz="2400" dirty="0"/>
              <a:t>为使</a:t>
            </a:r>
            <a:r>
              <a:rPr lang="en-US" altLang="zh-CN" sz="2400" dirty="0"/>
              <a:t>cc</a:t>
            </a:r>
            <a:r>
              <a:rPr lang="zh-CN" altLang="en-US" sz="2400" dirty="0"/>
              <a:t>正常运行，应使用：</a:t>
            </a:r>
          </a:p>
          <a:p>
            <a:pPr lvl="1">
              <a:buClr>
                <a:srgbClr val="CC0066"/>
              </a:buClr>
              <a:buFont typeface="Wingdings" panose="05000000000000000000" pitchFamily="2" charset="2"/>
              <a:buNone/>
            </a:pPr>
            <a:r>
              <a:rPr lang="en-US" altLang="zh-CN" dirty="0"/>
              <a:t>       </a:t>
            </a:r>
            <a:r>
              <a:rPr lang="en-US" altLang="zh-CN" dirty="0">
                <a:solidFill>
                  <a:srgbClr val="0000FF"/>
                </a:solidFill>
              </a:rPr>
              <a:t>ln  /</a:t>
            </a:r>
            <a:r>
              <a:rPr lang="en-US" altLang="zh-CN" dirty="0" err="1">
                <a:solidFill>
                  <a:srgbClr val="0000FF"/>
                </a:solidFill>
              </a:rPr>
              <a:t>usr</a:t>
            </a:r>
            <a:r>
              <a:rPr lang="en-US" altLang="zh-CN" dirty="0">
                <a:solidFill>
                  <a:srgbClr val="0000FF"/>
                </a:solidFill>
              </a:rPr>
              <a:t>/lib/mad1     /lib/mad</a:t>
            </a:r>
          </a:p>
        </p:txBody>
      </p:sp>
      <p:sp>
        <p:nvSpPr>
          <p:cNvPr id="531463" name="矩形 531462"/>
          <p:cNvSpPr/>
          <p:nvPr/>
        </p:nvSpPr>
        <p:spPr>
          <a:xfrm>
            <a:off x="2145342" y="2366186"/>
            <a:ext cx="1137920" cy="460375"/>
          </a:xfrm>
          <a:prstGeom prst="rect">
            <a:avLst/>
          </a:prstGeom>
          <a:noFill/>
          <a:ln w="28575">
            <a:noFill/>
          </a:ln>
        </p:spPr>
        <p:txBody>
          <a:bodyPr wrap="none" anchor="t">
            <a:spAutoFit/>
          </a:bodyPr>
          <a:lstStyle/>
          <a:p>
            <a:pPr marL="342900" indent="-342900">
              <a:buClr>
                <a:srgbClr val="CC3300"/>
              </a:buClr>
              <a:buSzPct val="80000"/>
              <a:buFont typeface="Wingdings" panose="05000000000000000000" pitchFamily="2" charset="2"/>
              <a:buChar char="n"/>
            </a:pPr>
            <a:r>
              <a:rPr lang="zh-CN" altLang="en-US" sz="2400" dirty="0">
                <a:solidFill>
                  <a:srgbClr val="0000FF"/>
                </a:solidFill>
                <a:effectLst>
                  <a:outerShdw blurRad="38100" dist="38100" dir="2700000">
                    <a:srgbClr val="C0C0C0"/>
                  </a:outerShdw>
                </a:effectLst>
                <a:latin typeface="Times New Roman" panose="02020603050405020304" pitchFamily="18" charset="0"/>
              </a:rPr>
              <a:t>实例</a:t>
            </a:r>
          </a:p>
        </p:txBody>
      </p:sp>
      <p:sp>
        <p:nvSpPr>
          <p:cNvPr id="531464" name="矩形 531463"/>
          <p:cNvSpPr/>
          <p:nvPr/>
        </p:nvSpPr>
        <p:spPr>
          <a:xfrm>
            <a:off x="1486223" y="1817911"/>
            <a:ext cx="7488237" cy="5048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90000"/>
              </a:lnSpc>
              <a:buNone/>
            </a:pPr>
            <a:r>
              <a:rPr lang="en-US" altLang="zh-CN">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、利用符号链实现文件共享</a:t>
            </a:r>
          </a:p>
        </p:txBody>
      </p:sp>
      <p:sp>
        <p:nvSpPr>
          <p:cNvPr id="531465" name="AutoShape 5"/>
          <p:cNvSpPr/>
          <p:nvPr/>
        </p:nvSpPr>
        <p:spPr>
          <a:xfrm>
            <a:off x="995685" y="1025749"/>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31466" name="Text Box 38"/>
          <p:cNvSpPr txBox="1"/>
          <p:nvPr/>
        </p:nvSpPr>
        <p:spPr>
          <a:xfrm>
            <a:off x="1127448" y="1052736"/>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C5788946-FD9C-4C9C-8526-8892E287CF0D}"/>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1465"/>
                                        </p:tgtEl>
                                        <p:attrNameLst>
                                          <p:attrName>style.visibility</p:attrName>
                                        </p:attrNameLst>
                                      </p:cBhvr>
                                      <p:to>
                                        <p:strVal val="visible"/>
                                      </p:to>
                                    </p:set>
                                    <p:anim calcmode="lin" valueType="num">
                                      <p:cBhvr additive="base">
                                        <p:cTn id="7" dur="500" fill="hold"/>
                                        <p:tgtEl>
                                          <p:spTgt spid="531465"/>
                                        </p:tgtEl>
                                        <p:attrNameLst>
                                          <p:attrName>ppt_x</p:attrName>
                                        </p:attrNameLst>
                                      </p:cBhvr>
                                      <p:tavLst>
                                        <p:tav tm="0">
                                          <p:val>
                                            <p:strVal val="#ppt_x"/>
                                          </p:val>
                                        </p:tav>
                                        <p:tav tm="100000">
                                          <p:val>
                                            <p:strVal val="#ppt_x"/>
                                          </p:val>
                                        </p:tav>
                                      </p:tavLst>
                                    </p:anim>
                                    <p:anim calcmode="lin" valueType="num">
                                      <p:cBhvr additive="base">
                                        <p:cTn id="8" dur="500" fill="hold"/>
                                        <p:tgtEl>
                                          <p:spTgt spid="53146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1466"/>
                                        </p:tgtEl>
                                        <p:attrNameLst>
                                          <p:attrName>style.visibility</p:attrName>
                                        </p:attrNameLst>
                                      </p:cBhvr>
                                      <p:to>
                                        <p:strVal val="visible"/>
                                      </p:to>
                                    </p:set>
                                    <p:anim calcmode="lin" valueType="num">
                                      <p:cBhvr additive="base">
                                        <p:cTn id="12" dur="500" fill="hold"/>
                                        <p:tgtEl>
                                          <p:spTgt spid="531466"/>
                                        </p:tgtEl>
                                        <p:attrNameLst>
                                          <p:attrName>ppt_x</p:attrName>
                                        </p:attrNameLst>
                                      </p:cBhvr>
                                      <p:tavLst>
                                        <p:tav tm="0">
                                          <p:val>
                                            <p:strVal val="#ppt_x"/>
                                          </p:val>
                                        </p:tav>
                                        <p:tav tm="100000">
                                          <p:val>
                                            <p:strVal val="#ppt_x"/>
                                          </p:val>
                                        </p:tav>
                                      </p:tavLst>
                                    </p:anim>
                                    <p:anim calcmode="lin" valueType="num">
                                      <p:cBhvr additive="base">
                                        <p:cTn id="13" dur="500" fill="hold"/>
                                        <p:tgtEl>
                                          <p:spTgt spid="53146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31464">
                                            <p:txEl>
                                              <p:pRg st="0" end="0"/>
                                            </p:txEl>
                                          </p:spTgt>
                                        </p:tgtEl>
                                        <p:attrNameLst>
                                          <p:attrName>style.visibility</p:attrName>
                                        </p:attrNameLst>
                                      </p:cBhvr>
                                      <p:to>
                                        <p:strVal val="visible"/>
                                      </p:to>
                                    </p:set>
                                    <p:anim calcmode="lin" valueType="num">
                                      <p:cBhvr additive="base">
                                        <p:cTn id="17" dur="1000" fill="hold"/>
                                        <p:tgtEl>
                                          <p:spTgt spid="531464">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31464">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31463"/>
                                        </p:tgtEl>
                                        <p:attrNameLst>
                                          <p:attrName>style.visibility</p:attrName>
                                        </p:attrNameLst>
                                      </p:cBhvr>
                                      <p:to>
                                        <p:strVal val="visible"/>
                                      </p:to>
                                    </p:set>
                                    <p:anim calcmode="lin" valueType="num">
                                      <p:cBhvr additive="base">
                                        <p:cTn id="22" dur="500" fill="hold"/>
                                        <p:tgtEl>
                                          <p:spTgt spid="531463"/>
                                        </p:tgtEl>
                                        <p:attrNameLst>
                                          <p:attrName>ppt_x</p:attrName>
                                        </p:attrNameLst>
                                      </p:cBhvr>
                                      <p:tavLst>
                                        <p:tav tm="0">
                                          <p:val>
                                            <p:strVal val="#ppt_x"/>
                                          </p:val>
                                        </p:tav>
                                        <p:tav tm="100000">
                                          <p:val>
                                            <p:strVal val="#ppt_x"/>
                                          </p:val>
                                        </p:tav>
                                      </p:tavLst>
                                    </p:anim>
                                    <p:anim calcmode="lin" valueType="num">
                                      <p:cBhvr additive="base">
                                        <p:cTn id="23" dur="500" fill="hold"/>
                                        <p:tgtEl>
                                          <p:spTgt spid="531463"/>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531459">
                                            <p:txEl>
                                              <p:pRg st="0" end="0"/>
                                            </p:txEl>
                                          </p:spTgt>
                                        </p:tgtEl>
                                        <p:attrNameLst>
                                          <p:attrName>style.visibility</p:attrName>
                                        </p:attrNameLst>
                                      </p:cBhvr>
                                      <p:to>
                                        <p:strVal val="visible"/>
                                      </p:to>
                                    </p:set>
                                    <p:anim calcmode="lin" valueType="num">
                                      <p:cBhvr additive="base">
                                        <p:cTn id="27" dur="1000" fill="hold"/>
                                        <p:tgtEl>
                                          <p:spTgt spid="531459">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531459">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531459">
                                            <p:txEl>
                                              <p:pRg st="1" end="1"/>
                                            </p:txEl>
                                          </p:spTgt>
                                        </p:tgtEl>
                                        <p:attrNameLst>
                                          <p:attrName>style.visibility</p:attrName>
                                        </p:attrNameLst>
                                      </p:cBhvr>
                                      <p:to>
                                        <p:strVal val="visible"/>
                                      </p:to>
                                    </p:set>
                                    <p:anim calcmode="lin" valueType="num">
                                      <p:cBhvr additive="base">
                                        <p:cTn id="32" dur="1000" fill="hold"/>
                                        <p:tgtEl>
                                          <p:spTgt spid="531459">
                                            <p:txEl>
                                              <p:pRg st="1" end="1"/>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531459">
                                            <p:txEl>
                                              <p:pRg st="1" end="1"/>
                                            </p:txEl>
                                          </p:spTgt>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grpId="0" nodeType="afterEffect">
                                  <p:stCondLst>
                                    <p:cond delay="0"/>
                                  </p:stCondLst>
                                  <p:childTnLst>
                                    <p:set>
                                      <p:cBhvr>
                                        <p:cTn id="36" dur="1" fill="hold">
                                          <p:stCondLst>
                                            <p:cond delay="0"/>
                                          </p:stCondLst>
                                        </p:cTn>
                                        <p:tgtEl>
                                          <p:spTgt spid="531459">
                                            <p:txEl>
                                              <p:pRg st="2" end="2"/>
                                            </p:txEl>
                                          </p:spTgt>
                                        </p:tgtEl>
                                        <p:attrNameLst>
                                          <p:attrName>style.visibility</p:attrName>
                                        </p:attrNameLst>
                                      </p:cBhvr>
                                      <p:to>
                                        <p:strVal val="visible"/>
                                      </p:to>
                                    </p:set>
                                    <p:anim calcmode="lin" valueType="num">
                                      <p:cBhvr additive="base">
                                        <p:cTn id="37" dur="1000" fill="hold"/>
                                        <p:tgtEl>
                                          <p:spTgt spid="531459">
                                            <p:txEl>
                                              <p:pRg st="2" end="2"/>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531459">
                                            <p:txEl>
                                              <p:pRg st="2" end="2"/>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2" presetClass="entr" presetSubtype="4" fill="hold" grpId="0" nodeType="afterEffect">
                                  <p:stCondLst>
                                    <p:cond delay="0"/>
                                  </p:stCondLst>
                                  <p:childTnLst>
                                    <p:set>
                                      <p:cBhvr>
                                        <p:cTn id="41" dur="1" fill="hold">
                                          <p:stCondLst>
                                            <p:cond delay="0"/>
                                          </p:stCondLst>
                                        </p:cTn>
                                        <p:tgtEl>
                                          <p:spTgt spid="531459">
                                            <p:txEl>
                                              <p:pRg st="3" end="3"/>
                                            </p:txEl>
                                          </p:spTgt>
                                        </p:tgtEl>
                                        <p:attrNameLst>
                                          <p:attrName>style.visibility</p:attrName>
                                        </p:attrNameLst>
                                      </p:cBhvr>
                                      <p:to>
                                        <p:strVal val="visible"/>
                                      </p:to>
                                    </p:set>
                                    <p:anim calcmode="lin" valueType="num">
                                      <p:cBhvr additive="base">
                                        <p:cTn id="42" dur="1000" fill="hold"/>
                                        <p:tgtEl>
                                          <p:spTgt spid="531459">
                                            <p:txEl>
                                              <p:pRg st="3" end="3"/>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531459">
                                            <p:txEl>
                                              <p:pRg st="3" end="3"/>
                                            </p:txEl>
                                          </p:spTgt>
                                        </p:tgtEl>
                                        <p:attrNameLst>
                                          <p:attrName>ppt_y</p:attrName>
                                        </p:attrNameLst>
                                      </p:cBhvr>
                                      <p:tavLst>
                                        <p:tav tm="0">
                                          <p:val>
                                            <p:strVal val="1+#ppt_h/2"/>
                                          </p:val>
                                        </p:tav>
                                        <p:tav tm="100000">
                                          <p:val>
                                            <p:strVal val="#ppt_y"/>
                                          </p:val>
                                        </p:tav>
                                      </p:tavLst>
                                    </p:anim>
                                  </p:childTnLst>
                                </p:cTn>
                              </p:par>
                            </p:childTnLst>
                          </p:cTn>
                        </p:par>
                        <p:par>
                          <p:cTn id="44" fill="hold">
                            <p:stCondLst>
                              <p:cond delay="6500"/>
                            </p:stCondLst>
                            <p:childTnLst>
                              <p:par>
                                <p:cTn id="45" presetID="2" presetClass="entr" presetSubtype="4" fill="hold" grpId="0" nodeType="afterEffect">
                                  <p:stCondLst>
                                    <p:cond delay="0"/>
                                  </p:stCondLst>
                                  <p:childTnLst>
                                    <p:set>
                                      <p:cBhvr>
                                        <p:cTn id="46" dur="1" fill="hold">
                                          <p:stCondLst>
                                            <p:cond delay="0"/>
                                          </p:stCondLst>
                                        </p:cTn>
                                        <p:tgtEl>
                                          <p:spTgt spid="531459">
                                            <p:txEl>
                                              <p:pRg st="4" end="4"/>
                                            </p:txEl>
                                          </p:spTgt>
                                        </p:tgtEl>
                                        <p:attrNameLst>
                                          <p:attrName>style.visibility</p:attrName>
                                        </p:attrNameLst>
                                      </p:cBhvr>
                                      <p:to>
                                        <p:strVal val="visible"/>
                                      </p:to>
                                    </p:set>
                                    <p:anim calcmode="lin" valueType="num">
                                      <p:cBhvr additive="base">
                                        <p:cTn id="47" dur="1000" fill="hold"/>
                                        <p:tgtEl>
                                          <p:spTgt spid="531459">
                                            <p:txEl>
                                              <p:pRg st="4" end="4"/>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531459">
                                            <p:txEl>
                                              <p:pRg st="4" end="4"/>
                                            </p:txEl>
                                          </p:spTgt>
                                        </p:tgtEl>
                                        <p:attrNameLst>
                                          <p:attrName>ppt_y</p:attrName>
                                        </p:attrNameLst>
                                      </p:cBhvr>
                                      <p:tavLst>
                                        <p:tav tm="0">
                                          <p:val>
                                            <p:strVal val="1+#ppt_h/2"/>
                                          </p:val>
                                        </p:tav>
                                        <p:tav tm="100000">
                                          <p:val>
                                            <p:strVal val="#ppt_y"/>
                                          </p:val>
                                        </p:tav>
                                      </p:tavLst>
                                    </p:anim>
                                  </p:childTnLst>
                                </p:cTn>
                              </p:par>
                            </p:childTnLst>
                          </p:cTn>
                        </p:par>
                        <p:par>
                          <p:cTn id="49" fill="hold">
                            <p:stCondLst>
                              <p:cond delay="7500"/>
                            </p:stCondLst>
                            <p:childTnLst>
                              <p:par>
                                <p:cTn id="50" presetID="2" presetClass="entr" presetSubtype="4" fill="hold" grpId="0" nodeType="afterEffect">
                                  <p:stCondLst>
                                    <p:cond delay="0"/>
                                  </p:stCondLst>
                                  <p:childTnLst>
                                    <p:set>
                                      <p:cBhvr>
                                        <p:cTn id="51" dur="1" fill="hold">
                                          <p:stCondLst>
                                            <p:cond delay="0"/>
                                          </p:stCondLst>
                                        </p:cTn>
                                        <p:tgtEl>
                                          <p:spTgt spid="531459">
                                            <p:txEl>
                                              <p:pRg st="5" end="5"/>
                                            </p:txEl>
                                          </p:spTgt>
                                        </p:tgtEl>
                                        <p:attrNameLst>
                                          <p:attrName>style.visibility</p:attrName>
                                        </p:attrNameLst>
                                      </p:cBhvr>
                                      <p:to>
                                        <p:strVal val="visible"/>
                                      </p:to>
                                    </p:set>
                                    <p:anim calcmode="lin" valueType="num">
                                      <p:cBhvr additive="base">
                                        <p:cTn id="52" dur="1000" fill="hold"/>
                                        <p:tgtEl>
                                          <p:spTgt spid="531459">
                                            <p:txEl>
                                              <p:pRg st="5" end="5"/>
                                            </p:txEl>
                                          </p:spTgt>
                                        </p:tgtEl>
                                        <p:attrNameLst>
                                          <p:attrName>ppt_x</p:attrName>
                                        </p:attrNameLst>
                                      </p:cBhvr>
                                      <p:tavLst>
                                        <p:tav tm="0">
                                          <p:val>
                                            <p:strVal val="#ppt_x"/>
                                          </p:val>
                                        </p:tav>
                                        <p:tav tm="100000">
                                          <p:val>
                                            <p:strVal val="#ppt_x"/>
                                          </p:val>
                                        </p:tav>
                                      </p:tavLst>
                                    </p:anim>
                                    <p:anim calcmode="lin" valueType="num">
                                      <p:cBhvr additive="base">
                                        <p:cTn id="53" dur="1000" fill="hold"/>
                                        <p:tgtEl>
                                          <p:spTgt spid="531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P spid="531463" grpId="0"/>
      <p:bldP spid="531464" grpId="0" build="p"/>
      <p:bldP spid="531465" grpId="0" bldLvl="0" animBg="1"/>
      <p:bldP spid="53146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文本占位符 532482"/>
          <p:cNvSpPr>
            <a:spLocks noGrp="1"/>
          </p:cNvSpPr>
          <p:nvPr>
            <p:ph type="body" idx="1"/>
          </p:nvPr>
        </p:nvSpPr>
        <p:spPr>
          <a:xfrm>
            <a:off x="1991545" y="1988344"/>
            <a:ext cx="5328591" cy="3960935"/>
          </a:xfrm>
          <a:noFill/>
          <a:ln>
            <a:noFill/>
          </a:ln>
        </p:spPr>
        <p:txBody>
          <a:bodyPr/>
          <a:lstStyle/>
          <a:p>
            <a:pPr>
              <a:lnSpc>
                <a:spcPct val="150000"/>
              </a:lnSpc>
              <a:buClr>
                <a:srgbClr val="CC3300"/>
              </a:buClr>
              <a:buFont typeface="Wingdings" panose="05000000000000000000" pitchFamily="2" charset="2"/>
              <a:buChar char="n"/>
            </a:pPr>
            <a:r>
              <a:rPr lang="zh-CN" altLang="en-US" sz="2400" dirty="0">
                <a:solidFill>
                  <a:srgbClr val="0000FF"/>
                </a:solidFill>
              </a:rPr>
              <a:t>文件保护：指避免文件拥有者或其他用户因有意或无意的错误操作使文件受到破坏。</a:t>
            </a:r>
          </a:p>
          <a:p>
            <a:pPr>
              <a:lnSpc>
                <a:spcPct val="150000"/>
              </a:lnSpc>
              <a:buClr>
                <a:srgbClr val="CC3300"/>
              </a:buClr>
              <a:buFont typeface="Wingdings" panose="05000000000000000000" pitchFamily="2" charset="2"/>
              <a:buChar char="n"/>
            </a:pPr>
            <a:r>
              <a:rPr lang="zh-CN" altLang="en-US" sz="2400" dirty="0">
                <a:solidFill>
                  <a:srgbClr val="0000FF"/>
                </a:solidFill>
              </a:rPr>
              <a:t>文件保密：指文件本身不得被未授权的用户访问。</a:t>
            </a:r>
          </a:p>
          <a:p>
            <a:pPr>
              <a:lnSpc>
                <a:spcPct val="150000"/>
              </a:lnSpc>
              <a:spcBef>
                <a:spcPct val="50000"/>
              </a:spcBef>
              <a:buClr>
                <a:srgbClr val="CC3300"/>
              </a:buClr>
              <a:buFont typeface="Wingdings" panose="05000000000000000000" pitchFamily="2" charset="2"/>
              <a:buChar char="n"/>
            </a:pPr>
            <a:r>
              <a:rPr lang="zh-CN" altLang="en-US" sz="2400" dirty="0">
                <a:solidFill>
                  <a:srgbClr val="0000FF"/>
                </a:solidFill>
              </a:rPr>
              <a:t>这两个问题都涉及用户对文件的访问权限，即文件的存取控制。 </a:t>
            </a:r>
          </a:p>
        </p:txBody>
      </p:sp>
      <p:sp>
        <p:nvSpPr>
          <p:cNvPr id="532485" name="AutoShape 5"/>
          <p:cNvSpPr/>
          <p:nvPr/>
        </p:nvSpPr>
        <p:spPr>
          <a:xfrm>
            <a:off x="995685" y="1124744"/>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32486" name="Text Box 38"/>
          <p:cNvSpPr txBox="1"/>
          <p:nvPr/>
        </p:nvSpPr>
        <p:spPr>
          <a:xfrm>
            <a:off x="1127448" y="1151731"/>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文件的保护</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pic>
        <p:nvPicPr>
          <p:cNvPr id="532490" name="图片 532489" descr="WENJIANDONGHUA"/>
          <p:cNvPicPr>
            <a:picLocks noChangeAspect="1"/>
          </p:cNvPicPr>
          <p:nvPr/>
        </p:nvPicPr>
        <p:blipFill>
          <a:blip r:embed="rId3"/>
          <a:stretch>
            <a:fillRect/>
          </a:stretch>
        </p:blipFill>
        <p:spPr>
          <a:xfrm>
            <a:off x="7320136" y="3140968"/>
            <a:ext cx="4688573" cy="2694806"/>
          </a:xfrm>
          <a:prstGeom prst="rect">
            <a:avLst/>
          </a:prstGeom>
          <a:noFill/>
          <a:ln w="9525">
            <a:noFill/>
          </a:ln>
        </p:spPr>
      </p:pic>
      <p:sp>
        <p:nvSpPr>
          <p:cNvPr id="7" name="矩形 6">
            <a:extLst>
              <a:ext uri="{FF2B5EF4-FFF2-40B4-BE49-F238E27FC236}">
                <a16:creationId xmlns:a16="http://schemas.microsoft.com/office/drawing/2014/main" id="{A62867EB-6E10-4F2A-8EC4-A7BC029C6D78}"/>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2485"/>
                                        </p:tgtEl>
                                        <p:attrNameLst>
                                          <p:attrName>style.visibility</p:attrName>
                                        </p:attrNameLst>
                                      </p:cBhvr>
                                      <p:to>
                                        <p:strVal val="visible"/>
                                      </p:to>
                                    </p:set>
                                    <p:anim calcmode="lin" valueType="num">
                                      <p:cBhvr additive="base">
                                        <p:cTn id="7" dur="500" fill="hold"/>
                                        <p:tgtEl>
                                          <p:spTgt spid="532485"/>
                                        </p:tgtEl>
                                        <p:attrNameLst>
                                          <p:attrName>ppt_x</p:attrName>
                                        </p:attrNameLst>
                                      </p:cBhvr>
                                      <p:tavLst>
                                        <p:tav tm="0">
                                          <p:val>
                                            <p:strVal val="#ppt_x"/>
                                          </p:val>
                                        </p:tav>
                                        <p:tav tm="100000">
                                          <p:val>
                                            <p:strVal val="#ppt_x"/>
                                          </p:val>
                                        </p:tav>
                                      </p:tavLst>
                                    </p:anim>
                                    <p:anim calcmode="lin" valueType="num">
                                      <p:cBhvr additive="base">
                                        <p:cTn id="8" dur="500" fill="hold"/>
                                        <p:tgtEl>
                                          <p:spTgt spid="53248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2486"/>
                                        </p:tgtEl>
                                        <p:attrNameLst>
                                          <p:attrName>style.visibility</p:attrName>
                                        </p:attrNameLst>
                                      </p:cBhvr>
                                      <p:to>
                                        <p:strVal val="visible"/>
                                      </p:to>
                                    </p:set>
                                    <p:anim calcmode="lin" valueType="num">
                                      <p:cBhvr additive="base">
                                        <p:cTn id="12" dur="500" fill="hold"/>
                                        <p:tgtEl>
                                          <p:spTgt spid="532486"/>
                                        </p:tgtEl>
                                        <p:attrNameLst>
                                          <p:attrName>ppt_x</p:attrName>
                                        </p:attrNameLst>
                                      </p:cBhvr>
                                      <p:tavLst>
                                        <p:tav tm="0">
                                          <p:val>
                                            <p:strVal val="#ppt_x"/>
                                          </p:val>
                                        </p:tav>
                                        <p:tav tm="100000">
                                          <p:val>
                                            <p:strVal val="#ppt_x"/>
                                          </p:val>
                                        </p:tav>
                                      </p:tavLst>
                                    </p:anim>
                                    <p:anim calcmode="lin" valueType="num">
                                      <p:cBhvr additive="base">
                                        <p:cTn id="13" dur="500" fill="hold"/>
                                        <p:tgtEl>
                                          <p:spTgt spid="53248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32483">
                                            <p:txEl>
                                              <p:pRg st="0" end="0"/>
                                            </p:txEl>
                                          </p:spTgt>
                                        </p:tgtEl>
                                        <p:attrNameLst>
                                          <p:attrName>style.visibility</p:attrName>
                                        </p:attrNameLst>
                                      </p:cBhvr>
                                      <p:to>
                                        <p:strVal val="visible"/>
                                      </p:to>
                                    </p:set>
                                    <p:anim calcmode="lin" valueType="num">
                                      <p:cBhvr additive="base">
                                        <p:cTn id="17" dur="1000" fill="hold"/>
                                        <p:tgtEl>
                                          <p:spTgt spid="532483">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3248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32483">
                                            <p:txEl>
                                              <p:pRg st="1" end="1"/>
                                            </p:txEl>
                                          </p:spTgt>
                                        </p:tgtEl>
                                        <p:attrNameLst>
                                          <p:attrName>style.visibility</p:attrName>
                                        </p:attrNameLst>
                                      </p:cBhvr>
                                      <p:to>
                                        <p:strVal val="visible"/>
                                      </p:to>
                                    </p:set>
                                    <p:anim calcmode="lin" valueType="num">
                                      <p:cBhvr additive="base">
                                        <p:cTn id="22" dur="1000" fill="hold"/>
                                        <p:tgtEl>
                                          <p:spTgt spid="532483">
                                            <p:txEl>
                                              <p:pRg st="1" end="1"/>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532483">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532483">
                                            <p:txEl>
                                              <p:pRg st="2" end="2"/>
                                            </p:txEl>
                                          </p:spTgt>
                                        </p:tgtEl>
                                        <p:attrNameLst>
                                          <p:attrName>style.visibility</p:attrName>
                                        </p:attrNameLst>
                                      </p:cBhvr>
                                      <p:to>
                                        <p:strVal val="visible"/>
                                      </p:to>
                                    </p:set>
                                    <p:anim calcmode="lin" valueType="num">
                                      <p:cBhvr additive="base">
                                        <p:cTn id="27" dur="1000" fill="hold"/>
                                        <p:tgtEl>
                                          <p:spTgt spid="532483">
                                            <p:txEl>
                                              <p:pRg st="2" end="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532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uiExpand="1" build="p"/>
      <p:bldP spid="532485" grpId="0" bldLvl="0" animBg="1"/>
      <p:bldP spid="53248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9" name="矩形 518148"/>
          <p:cNvSpPr/>
          <p:nvPr/>
        </p:nvSpPr>
        <p:spPr>
          <a:xfrm>
            <a:off x="1197298" y="1682894"/>
            <a:ext cx="3692525" cy="521970"/>
          </a:xfrm>
          <a:prstGeom prst="rect">
            <a:avLst/>
          </a:prstGeom>
          <a:noFill/>
          <a:ln w="9525">
            <a:noFill/>
          </a:ln>
        </p:spPr>
        <p:txBody>
          <a:bodyPr anchor="ctr">
            <a:spAutoFit/>
          </a:bodyPr>
          <a:lstStyle/>
          <a:p>
            <a:pPr>
              <a:spcBef>
                <a:spcPct val="0"/>
              </a:spcBef>
            </a:pPr>
            <a:r>
              <a:rPr lang="en-US" altLang="zh-CN">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、存取控制矩阵</a:t>
            </a:r>
          </a:p>
        </p:txBody>
      </p:sp>
      <p:sp>
        <p:nvSpPr>
          <p:cNvPr id="518201" name="矩形 518200"/>
          <p:cNvSpPr/>
          <p:nvPr/>
        </p:nvSpPr>
        <p:spPr>
          <a:xfrm>
            <a:off x="1847528" y="5079048"/>
            <a:ext cx="9505056" cy="1198880"/>
          </a:xfrm>
          <a:prstGeom prst="rect">
            <a:avLst/>
          </a:prstGeom>
          <a:noFill/>
          <a:ln w="9525">
            <a:noFill/>
          </a:ln>
        </p:spPr>
        <p:txBody>
          <a:bodyPr wrap="square" anchor="ctr">
            <a:spAutoFit/>
          </a:bodyPr>
          <a:lstStyle/>
          <a:p>
            <a:pPr>
              <a:spcBef>
                <a:spcPct val="0"/>
              </a:spcBef>
            </a:pPr>
            <a:r>
              <a:rPr lang="zh-CN" altLang="en-US" sz="2400" dirty="0">
                <a:solidFill>
                  <a:srgbClr val="0000FF"/>
                </a:solidFill>
                <a:effectLst>
                  <a:outerShdw blurRad="38100" dist="38100" dir="2700000">
                    <a:srgbClr val="C0C0C0"/>
                  </a:outerShdw>
                </a:effectLst>
                <a:latin typeface="Times New Roman" panose="02020603050405020304" pitchFamily="18" charset="0"/>
              </a:rPr>
              <a:t>优点：简单、清晰</a:t>
            </a:r>
          </a:p>
          <a:p>
            <a:pPr>
              <a:spcBef>
                <a:spcPct val="0"/>
              </a:spcBef>
            </a:pPr>
            <a:r>
              <a:rPr lang="zh-CN" altLang="en-US" sz="2400" dirty="0">
                <a:solidFill>
                  <a:srgbClr val="0000FF"/>
                </a:solidFill>
                <a:effectLst>
                  <a:outerShdw blurRad="38100" dist="38100" dir="2700000">
                    <a:srgbClr val="C0C0C0"/>
                  </a:outerShdw>
                </a:effectLst>
                <a:latin typeface="Times New Roman" panose="02020603050405020304" pitchFamily="18" charset="0"/>
              </a:rPr>
              <a:t>缺点：不够经济。存取控制矩阵通常放在内存，占据了大量空间，其中有很多空项，管理起来也较复杂。 </a:t>
            </a:r>
          </a:p>
        </p:txBody>
      </p:sp>
      <p:graphicFrame>
        <p:nvGraphicFramePr>
          <p:cNvPr id="518202" name="内容占位符 518201"/>
          <p:cNvGraphicFramePr>
            <a:graphicFrameLocks noGrp="1"/>
          </p:cNvGraphicFramePr>
          <p:nvPr>
            <p:ph idx="1"/>
          </p:nvPr>
        </p:nvGraphicFramePr>
        <p:xfrm>
          <a:off x="2279650" y="2276475"/>
          <a:ext cx="8128000" cy="2736850"/>
        </p:xfrm>
        <a:graphic>
          <a:graphicData uri="http://schemas.openxmlformats.org/presentationml/2006/ole">
            <mc:AlternateContent xmlns:mc="http://schemas.openxmlformats.org/markup-compatibility/2006">
              <mc:Choice xmlns:v="urn:schemas-microsoft-com:vml" Requires="v">
                <p:oleObj spid="_x0000_s555024" r:id="rId4" imgW="8788400" imgH="3276600" progId="Photoshop.Image.8">
                  <p:embed/>
                </p:oleObj>
              </mc:Choice>
              <mc:Fallback>
                <p:oleObj r:id="rId4" imgW="8788400" imgH="3276600" progId="Photoshop.Image.8">
                  <p:embed/>
                  <p:pic>
                    <p:nvPicPr>
                      <p:cNvPr id="0" name="图片 3092"/>
                      <p:cNvPicPr/>
                      <p:nvPr/>
                    </p:nvPicPr>
                    <p:blipFill>
                      <a:blip r:embed="rId5"/>
                      <a:stretch>
                        <a:fillRect/>
                      </a:stretch>
                    </p:blipFill>
                    <p:spPr>
                      <a:xfrm>
                        <a:off x="2279650" y="2276475"/>
                        <a:ext cx="8128000" cy="2736850"/>
                      </a:xfrm>
                      <a:prstGeom prst="rect">
                        <a:avLst/>
                      </a:prstGeom>
                      <a:solidFill>
                        <a:srgbClr val="FFFFFF"/>
                      </a:solidFill>
                      <a:ln w="38100">
                        <a:noFill/>
                        <a:miter/>
                      </a:ln>
                    </p:spPr>
                  </p:pic>
                </p:oleObj>
              </mc:Fallback>
            </mc:AlternateContent>
          </a:graphicData>
        </a:graphic>
      </p:graphicFrame>
      <p:sp>
        <p:nvSpPr>
          <p:cNvPr id="518204" name="AutoShape 5"/>
          <p:cNvSpPr/>
          <p:nvPr/>
        </p:nvSpPr>
        <p:spPr>
          <a:xfrm>
            <a:off x="995685" y="963598"/>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18205" name="Text Box 38"/>
          <p:cNvSpPr txBox="1"/>
          <p:nvPr/>
        </p:nvSpPr>
        <p:spPr>
          <a:xfrm>
            <a:off x="1127448" y="990585"/>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文件的保护</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84CAF9D3-3483-4F30-A1F1-E194EF655D7C}"/>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8204"/>
                                        </p:tgtEl>
                                        <p:attrNameLst>
                                          <p:attrName>style.visibility</p:attrName>
                                        </p:attrNameLst>
                                      </p:cBhvr>
                                      <p:to>
                                        <p:strVal val="visible"/>
                                      </p:to>
                                    </p:set>
                                    <p:anim calcmode="lin" valueType="num">
                                      <p:cBhvr additive="base">
                                        <p:cTn id="7" dur="500" fill="hold"/>
                                        <p:tgtEl>
                                          <p:spTgt spid="518204"/>
                                        </p:tgtEl>
                                        <p:attrNameLst>
                                          <p:attrName>ppt_x</p:attrName>
                                        </p:attrNameLst>
                                      </p:cBhvr>
                                      <p:tavLst>
                                        <p:tav tm="0">
                                          <p:val>
                                            <p:strVal val="#ppt_x"/>
                                          </p:val>
                                        </p:tav>
                                        <p:tav tm="100000">
                                          <p:val>
                                            <p:strVal val="#ppt_x"/>
                                          </p:val>
                                        </p:tav>
                                      </p:tavLst>
                                    </p:anim>
                                    <p:anim calcmode="lin" valueType="num">
                                      <p:cBhvr additive="base">
                                        <p:cTn id="8" dur="500" fill="hold"/>
                                        <p:tgtEl>
                                          <p:spTgt spid="5182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8205"/>
                                        </p:tgtEl>
                                        <p:attrNameLst>
                                          <p:attrName>style.visibility</p:attrName>
                                        </p:attrNameLst>
                                      </p:cBhvr>
                                      <p:to>
                                        <p:strVal val="visible"/>
                                      </p:to>
                                    </p:set>
                                    <p:anim calcmode="lin" valueType="num">
                                      <p:cBhvr additive="base">
                                        <p:cTn id="12" dur="500" fill="hold"/>
                                        <p:tgtEl>
                                          <p:spTgt spid="518205"/>
                                        </p:tgtEl>
                                        <p:attrNameLst>
                                          <p:attrName>ppt_x</p:attrName>
                                        </p:attrNameLst>
                                      </p:cBhvr>
                                      <p:tavLst>
                                        <p:tav tm="0">
                                          <p:val>
                                            <p:strVal val="#ppt_x"/>
                                          </p:val>
                                        </p:tav>
                                        <p:tav tm="100000">
                                          <p:val>
                                            <p:strVal val="#ppt_x"/>
                                          </p:val>
                                        </p:tav>
                                      </p:tavLst>
                                    </p:anim>
                                    <p:anim calcmode="lin" valueType="num">
                                      <p:cBhvr additive="base">
                                        <p:cTn id="13" dur="500" fill="hold"/>
                                        <p:tgtEl>
                                          <p:spTgt spid="51820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8149"/>
                                        </p:tgtEl>
                                        <p:attrNameLst>
                                          <p:attrName>style.visibility</p:attrName>
                                        </p:attrNameLst>
                                      </p:cBhvr>
                                      <p:to>
                                        <p:strVal val="visible"/>
                                      </p:to>
                                    </p:set>
                                    <p:anim calcmode="lin" valueType="num">
                                      <p:cBhvr additive="base">
                                        <p:cTn id="17" dur="500" fill="hold"/>
                                        <p:tgtEl>
                                          <p:spTgt spid="518149"/>
                                        </p:tgtEl>
                                        <p:attrNameLst>
                                          <p:attrName>ppt_x</p:attrName>
                                        </p:attrNameLst>
                                      </p:cBhvr>
                                      <p:tavLst>
                                        <p:tav tm="0">
                                          <p:val>
                                            <p:strVal val="#ppt_x"/>
                                          </p:val>
                                        </p:tav>
                                        <p:tav tm="100000">
                                          <p:val>
                                            <p:strVal val="#ppt_x"/>
                                          </p:val>
                                        </p:tav>
                                      </p:tavLst>
                                    </p:anim>
                                    <p:anim calcmode="lin" valueType="num">
                                      <p:cBhvr additive="base">
                                        <p:cTn id="18" dur="500" fill="hold"/>
                                        <p:tgtEl>
                                          <p:spTgt spid="51814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18202"/>
                                        </p:tgtEl>
                                        <p:attrNameLst>
                                          <p:attrName>style.visibility</p:attrName>
                                        </p:attrNameLst>
                                      </p:cBhvr>
                                      <p:to>
                                        <p:strVal val="visible"/>
                                      </p:to>
                                    </p:set>
                                    <p:anim calcmode="lin" valueType="num">
                                      <p:cBhvr additive="base">
                                        <p:cTn id="22" dur="500" fill="hold"/>
                                        <p:tgtEl>
                                          <p:spTgt spid="518202"/>
                                        </p:tgtEl>
                                        <p:attrNameLst>
                                          <p:attrName>ppt_x</p:attrName>
                                        </p:attrNameLst>
                                      </p:cBhvr>
                                      <p:tavLst>
                                        <p:tav tm="0">
                                          <p:val>
                                            <p:strVal val="#ppt_x"/>
                                          </p:val>
                                        </p:tav>
                                        <p:tav tm="100000">
                                          <p:val>
                                            <p:strVal val="#ppt_x"/>
                                          </p:val>
                                        </p:tav>
                                      </p:tavLst>
                                    </p:anim>
                                    <p:anim calcmode="lin" valueType="num">
                                      <p:cBhvr additive="base">
                                        <p:cTn id="23" dur="500" fill="hold"/>
                                        <p:tgtEl>
                                          <p:spTgt spid="51820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18201"/>
                                        </p:tgtEl>
                                        <p:attrNameLst>
                                          <p:attrName>style.visibility</p:attrName>
                                        </p:attrNameLst>
                                      </p:cBhvr>
                                      <p:to>
                                        <p:strVal val="visible"/>
                                      </p:to>
                                    </p:set>
                                    <p:anim calcmode="lin" valueType="num">
                                      <p:cBhvr additive="base">
                                        <p:cTn id="27" dur="1000" fill="hold"/>
                                        <p:tgtEl>
                                          <p:spTgt spid="518201"/>
                                        </p:tgtEl>
                                        <p:attrNameLst>
                                          <p:attrName>ppt_x</p:attrName>
                                        </p:attrNameLst>
                                      </p:cBhvr>
                                      <p:tavLst>
                                        <p:tav tm="0">
                                          <p:val>
                                            <p:strVal val="#ppt_x"/>
                                          </p:val>
                                        </p:tav>
                                        <p:tav tm="100000">
                                          <p:val>
                                            <p:strVal val="#ppt_x"/>
                                          </p:val>
                                        </p:tav>
                                      </p:tavLst>
                                    </p:anim>
                                    <p:anim calcmode="lin" valueType="num">
                                      <p:cBhvr additive="base">
                                        <p:cTn id="28" dur="1000" fill="hold"/>
                                        <p:tgtEl>
                                          <p:spTgt spid="518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p:bldP spid="518201" grpId="0"/>
      <p:bldP spid="518204" grpId="0" bldLvl="0" animBg="1"/>
      <p:bldP spid="51820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矩形 535554"/>
          <p:cNvSpPr/>
          <p:nvPr/>
        </p:nvSpPr>
        <p:spPr>
          <a:xfrm>
            <a:off x="1557660" y="1796327"/>
            <a:ext cx="3887788" cy="521970"/>
          </a:xfrm>
          <a:prstGeom prst="rect">
            <a:avLst/>
          </a:prstGeom>
          <a:noFill/>
          <a:ln w="9525">
            <a:noFill/>
          </a:ln>
        </p:spPr>
        <p:txBody>
          <a:bodyPr anchor="ctr">
            <a:spAutoFit/>
          </a:bodyPr>
          <a:lstStyle/>
          <a:p>
            <a:pPr>
              <a:spcBef>
                <a:spcPct val="0"/>
              </a:spcBef>
            </a:pPr>
            <a:r>
              <a:rPr lang="en-US" altLang="zh-CN">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、存取控制表</a:t>
            </a:r>
          </a:p>
        </p:txBody>
      </p:sp>
      <p:sp>
        <p:nvSpPr>
          <p:cNvPr id="535556" name="矩形 535555"/>
          <p:cNvSpPr/>
          <p:nvPr/>
        </p:nvSpPr>
        <p:spPr>
          <a:xfrm>
            <a:off x="1703512" y="2226746"/>
            <a:ext cx="9363446" cy="1130246"/>
          </a:xfrm>
          <a:prstGeom prst="rect">
            <a:avLst/>
          </a:prstGeom>
          <a:noFill/>
          <a:ln w="9525">
            <a:noFill/>
          </a:ln>
        </p:spPr>
        <p:txBody>
          <a:bodyPr wrap="square" anchor="ctr">
            <a:spAutoFit/>
          </a:bodyPr>
          <a:lstStyle/>
          <a:p>
            <a:pPr>
              <a:lnSpc>
                <a:spcPct val="150000"/>
              </a:lnSpc>
              <a:spcBef>
                <a:spcPct val="0"/>
              </a:spcBef>
            </a:pPr>
            <a:r>
              <a:rPr lang="zh-CN" altLang="en-US" sz="2400" dirty="0">
                <a:solidFill>
                  <a:srgbClr val="0000FF"/>
                </a:solidFill>
                <a:latin typeface="Times New Roman" panose="02020603050405020304" pitchFamily="18" charset="0"/>
              </a:rPr>
              <a:t>      对存取控制矩阵的一种改进，按用户对文件的存取权限将用户分成若干组，同时规定每一组用户对文件的存取权限。</a:t>
            </a:r>
          </a:p>
        </p:txBody>
      </p:sp>
      <p:graphicFrame>
        <p:nvGraphicFramePr>
          <p:cNvPr id="535562" name="内容占位符 535561"/>
          <p:cNvGraphicFramePr>
            <a:graphicFrameLocks noGrp="1"/>
          </p:cNvGraphicFramePr>
          <p:nvPr>
            <p:ph idx="1"/>
            <p:extLst>
              <p:ext uri="{D42A27DB-BD31-4B8C-83A1-F6EECF244321}">
                <p14:modId xmlns:p14="http://schemas.microsoft.com/office/powerpoint/2010/main" val="2749345119"/>
              </p:ext>
            </p:extLst>
          </p:nvPr>
        </p:nvGraphicFramePr>
        <p:xfrm>
          <a:off x="3792538" y="3644900"/>
          <a:ext cx="5600700" cy="2664420"/>
        </p:xfrm>
        <a:graphic>
          <a:graphicData uri="http://schemas.openxmlformats.org/presentationml/2006/ole">
            <mc:AlternateContent xmlns:mc="http://schemas.openxmlformats.org/markup-compatibility/2006">
              <mc:Choice xmlns:v="urn:schemas-microsoft-com:vml" Requires="v">
                <p:oleObj spid="_x0000_s556048" r:id="rId4" imgW="5600700" imgH="3073400" progId="Photoshop.Image.8">
                  <p:embed/>
                </p:oleObj>
              </mc:Choice>
              <mc:Fallback>
                <p:oleObj r:id="rId4" imgW="5600700" imgH="3073400" progId="Photoshop.Image.8">
                  <p:embed/>
                  <p:pic>
                    <p:nvPicPr>
                      <p:cNvPr id="0" name="图片 3091"/>
                      <p:cNvPicPr/>
                      <p:nvPr/>
                    </p:nvPicPr>
                    <p:blipFill>
                      <a:blip r:embed="rId5"/>
                      <a:stretch>
                        <a:fillRect/>
                      </a:stretch>
                    </p:blipFill>
                    <p:spPr>
                      <a:xfrm>
                        <a:off x="3792538" y="3644900"/>
                        <a:ext cx="5600700" cy="2664420"/>
                      </a:xfrm>
                      <a:prstGeom prst="rect">
                        <a:avLst/>
                      </a:prstGeom>
                      <a:noFill/>
                      <a:ln w="38100">
                        <a:noFill/>
                        <a:miter/>
                      </a:ln>
                    </p:spPr>
                  </p:pic>
                </p:oleObj>
              </mc:Fallback>
            </mc:AlternateContent>
          </a:graphicData>
        </a:graphic>
      </p:graphicFrame>
      <p:sp>
        <p:nvSpPr>
          <p:cNvPr id="535565" name="AutoShape 5"/>
          <p:cNvSpPr/>
          <p:nvPr/>
        </p:nvSpPr>
        <p:spPr>
          <a:xfrm>
            <a:off x="995685" y="1019881"/>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35566" name="Text Box 38"/>
          <p:cNvSpPr txBox="1"/>
          <p:nvPr/>
        </p:nvSpPr>
        <p:spPr>
          <a:xfrm>
            <a:off x="1127448" y="1046868"/>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文件的保护</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770BA7B2-04C4-4E5D-B2D6-D880C887D02C}"/>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5565"/>
                                        </p:tgtEl>
                                        <p:attrNameLst>
                                          <p:attrName>style.visibility</p:attrName>
                                        </p:attrNameLst>
                                      </p:cBhvr>
                                      <p:to>
                                        <p:strVal val="visible"/>
                                      </p:to>
                                    </p:set>
                                    <p:anim calcmode="lin" valueType="num">
                                      <p:cBhvr additive="base">
                                        <p:cTn id="7" dur="500" fill="hold"/>
                                        <p:tgtEl>
                                          <p:spTgt spid="535565"/>
                                        </p:tgtEl>
                                        <p:attrNameLst>
                                          <p:attrName>ppt_x</p:attrName>
                                        </p:attrNameLst>
                                      </p:cBhvr>
                                      <p:tavLst>
                                        <p:tav tm="0">
                                          <p:val>
                                            <p:strVal val="#ppt_x"/>
                                          </p:val>
                                        </p:tav>
                                        <p:tav tm="100000">
                                          <p:val>
                                            <p:strVal val="#ppt_x"/>
                                          </p:val>
                                        </p:tav>
                                      </p:tavLst>
                                    </p:anim>
                                    <p:anim calcmode="lin" valueType="num">
                                      <p:cBhvr additive="base">
                                        <p:cTn id="8" dur="500" fill="hold"/>
                                        <p:tgtEl>
                                          <p:spTgt spid="53556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5566"/>
                                        </p:tgtEl>
                                        <p:attrNameLst>
                                          <p:attrName>style.visibility</p:attrName>
                                        </p:attrNameLst>
                                      </p:cBhvr>
                                      <p:to>
                                        <p:strVal val="visible"/>
                                      </p:to>
                                    </p:set>
                                    <p:anim calcmode="lin" valueType="num">
                                      <p:cBhvr additive="base">
                                        <p:cTn id="12" dur="500" fill="hold"/>
                                        <p:tgtEl>
                                          <p:spTgt spid="535566"/>
                                        </p:tgtEl>
                                        <p:attrNameLst>
                                          <p:attrName>ppt_x</p:attrName>
                                        </p:attrNameLst>
                                      </p:cBhvr>
                                      <p:tavLst>
                                        <p:tav tm="0">
                                          <p:val>
                                            <p:strVal val="#ppt_x"/>
                                          </p:val>
                                        </p:tav>
                                        <p:tav tm="100000">
                                          <p:val>
                                            <p:strVal val="#ppt_x"/>
                                          </p:val>
                                        </p:tav>
                                      </p:tavLst>
                                    </p:anim>
                                    <p:anim calcmode="lin" valueType="num">
                                      <p:cBhvr additive="base">
                                        <p:cTn id="13" dur="500" fill="hold"/>
                                        <p:tgtEl>
                                          <p:spTgt spid="53556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35555"/>
                                        </p:tgtEl>
                                        <p:attrNameLst>
                                          <p:attrName>style.visibility</p:attrName>
                                        </p:attrNameLst>
                                      </p:cBhvr>
                                      <p:to>
                                        <p:strVal val="visible"/>
                                      </p:to>
                                    </p:set>
                                    <p:anim calcmode="lin" valueType="num">
                                      <p:cBhvr additive="base">
                                        <p:cTn id="17" dur="500" fill="hold"/>
                                        <p:tgtEl>
                                          <p:spTgt spid="535555"/>
                                        </p:tgtEl>
                                        <p:attrNameLst>
                                          <p:attrName>ppt_x</p:attrName>
                                        </p:attrNameLst>
                                      </p:cBhvr>
                                      <p:tavLst>
                                        <p:tav tm="0">
                                          <p:val>
                                            <p:strVal val="#ppt_x"/>
                                          </p:val>
                                        </p:tav>
                                        <p:tav tm="100000">
                                          <p:val>
                                            <p:strVal val="#ppt_x"/>
                                          </p:val>
                                        </p:tav>
                                      </p:tavLst>
                                    </p:anim>
                                    <p:anim calcmode="lin" valueType="num">
                                      <p:cBhvr additive="base">
                                        <p:cTn id="18" dur="500" fill="hold"/>
                                        <p:tgtEl>
                                          <p:spTgt spid="53555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35556"/>
                                        </p:tgtEl>
                                        <p:attrNameLst>
                                          <p:attrName>style.visibility</p:attrName>
                                        </p:attrNameLst>
                                      </p:cBhvr>
                                      <p:to>
                                        <p:strVal val="visible"/>
                                      </p:to>
                                    </p:set>
                                    <p:anim calcmode="lin" valueType="num">
                                      <p:cBhvr additive="base">
                                        <p:cTn id="22" dur="500" fill="hold"/>
                                        <p:tgtEl>
                                          <p:spTgt spid="535556"/>
                                        </p:tgtEl>
                                        <p:attrNameLst>
                                          <p:attrName>ppt_x</p:attrName>
                                        </p:attrNameLst>
                                      </p:cBhvr>
                                      <p:tavLst>
                                        <p:tav tm="0">
                                          <p:val>
                                            <p:strVal val="#ppt_x"/>
                                          </p:val>
                                        </p:tav>
                                        <p:tav tm="100000">
                                          <p:val>
                                            <p:strVal val="#ppt_x"/>
                                          </p:val>
                                        </p:tav>
                                      </p:tavLst>
                                    </p:anim>
                                    <p:anim calcmode="lin" valueType="num">
                                      <p:cBhvr additive="base">
                                        <p:cTn id="23" dur="500" fill="hold"/>
                                        <p:tgtEl>
                                          <p:spTgt spid="53555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35562"/>
                                        </p:tgtEl>
                                        <p:attrNameLst>
                                          <p:attrName>style.visibility</p:attrName>
                                        </p:attrNameLst>
                                      </p:cBhvr>
                                      <p:to>
                                        <p:strVal val="visible"/>
                                      </p:to>
                                    </p:set>
                                    <p:anim calcmode="lin" valueType="num">
                                      <p:cBhvr additive="base">
                                        <p:cTn id="27" dur="500" fill="hold"/>
                                        <p:tgtEl>
                                          <p:spTgt spid="535562"/>
                                        </p:tgtEl>
                                        <p:attrNameLst>
                                          <p:attrName>ppt_x</p:attrName>
                                        </p:attrNameLst>
                                      </p:cBhvr>
                                      <p:tavLst>
                                        <p:tav tm="0">
                                          <p:val>
                                            <p:strVal val="#ppt_x"/>
                                          </p:val>
                                        </p:tav>
                                        <p:tav tm="100000">
                                          <p:val>
                                            <p:strVal val="#ppt_x"/>
                                          </p:val>
                                        </p:tav>
                                      </p:tavLst>
                                    </p:anim>
                                    <p:anim calcmode="lin" valueType="num">
                                      <p:cBhvr additive="base">
                                        <p:cTn id="28" dur="500" fill="hold"/>
                                        <p:tgtEl>
                                          <p:spTgt spid="535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p:bldP spid="535556" grpId="0"/>
      <p:bldP spid="535565" grpId="0" bldLvl="0" animBg="1"/>
      <p:bldP spid="53556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0" name="矩形 536579"/>
          <p:cNvSpPr/>
          <p:nvPr/>
        </p:nvSpPr>
        <p:spPr>
          <a:xfrm>
            <a:off x="1537842" y="2154738"/>
            <a:ext cx="10174014" cy="1130246"/>
          </a:xfrm>
          <a:prstGeom prst="rect">
            <a:avLst/>
          </a:prstGeom>
          <a:noFill/>
          <a:ln w="9525">
            <a:noFill/>
          </a:ln>
        </p:spPr>
        <p:txBody>
          <a:bodyPr wrap="square" anchor="ctr">
            <a:spAutoFit/>
          </a:bodyPr>
          <a:lstStyle/>
          <a:p>
            <a:pPr>
              <a:lnSpc>
                <a:spcPct val="150000"/>
              </a:lnSpc>
              <a:spcBef>
                <a:spcPct val="0"/>
              </a:spcBef>
            </a:pPr>
            <a:r>
              <a:rPr lang="zh-CN" altLang="en-US" sz="2400" dirty="0">
                <a:solidFill>
                  <a:srgbClr val="0000FF"/>
                </a:solidFill>
                <a:latin typeface="Times New Roman" panose="02020603050405020304" pitchFamily="18" charset="0"/>
              </a:rPr>
              <a:t>        将一个用户或用户组所要存取的文件名集中存放在一个表中，每个表项指明该用户</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组</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对相应文件的存取权限 。</a:t>
            </a:r>
          </a:p>
        </p:txBody>
      </p:sp>
      <p:graphicFrame>
        <p:nvGraphicFramePr>
          <p:cNvPr id="536583" name="内容占位符 536582"/>
          <p:cNvGraphicFramePr>
            <a:graphicFrameLocks noGrp="1"/>
          </p:cNvGraphicFramePr>
          <p:nvPr>
            <p:ph idx="1"/>
            <p:extLst>
              <p:ext uri="{D42A27DB-BD31-4B8C-83A1-F6EECF244321}">
                <p14:modId xmlns:p14="http://schemas.microsoft.com/office/powerpoint/2010/main" val="319002383"/>
              </p:ext>
            </p:extLst>
          </p:nvPr>
        </p:nvGraphicFramePr>
        <p:xfrm>
          <a:off x="3863752" y="3631653"/>
          <a:ext cx="4681538" cy="2520950"/>
        </p:xfrm>
        <a:graphic>
          <a:graphicData uri="http://schemas.openxmlformats.org/presentationml/2006/ole">
            <mc:AlternateContent xmlns:mc="http://schemas.openxmlformats.org/markup-compatibility/2006">
              <mc:Choice xmlns:v="urn:schemas-microsoft-com:vml" Requires="v">
                <p:oleObj spid="_x0000_s557072" r:id="rId4" imgW="3149600" imgH="2057400" progId="Photoshop.Image.8">
                  <p:embed/>
                </p:oleObj>
              </mc:Choice>
              <mc:Fallback>
                <p:oleObj r:id="rId4" imgW="3149600" imgH="2057400" progId="Photoshop.Image.8">
                  <p:embed/>
                  <p:pic>
                    <p:nvPicPr>
                      <p:cNvPr id="0" name="图片 3093"/>
                      <p:cNvPicPr/>
                      <p:nvPr/>
                    </p:nvPicPr>
                    <p:blipFill>
                      <a:blip r:embed="rId5"/>
                      <a:stretch>
                        <a:fillRect/>
                      </a:stretch>
                    </p:blipFill>
                    <p:spPr>
                      <a:xfrm>
                        <a:off x="3863752" y="3631653"/>
                        <a:ext cx="4681538" cy="2520950"/>
                      </a:xfrm>
                      <a:prstGeom prst="rect">
                        <a:avLst/>
                      </a:prstGeom>
                      <a:noFill/>
                      <a:ln w="38100">
                        <a:noFill/>
                        <a:miter/>
                      </a:ln>
                    </p:spPr>
                  </p:pic>
                </p:oleObj>
              </mc:Fallback>
            </mc:AlternateContent>
          </a:graphicData>
        </a:graphic>
      </p:graphicFrame>
      <p:sp>
        <p:nvSpPr>
          <p:cNvPr id="536586" name="矩形 536585"/>
          <p:cNvSpPr/>
          <p:nvPr/>
        </p:nvSpPr>
        <p:spPr>
          <a:xfrm>
            <a:off x="1557660" y="1730187"/>
            <a:ext cx="3887788" cy="521970"/>
          </a:xfrm>
          <a:prstGeom prst="rect">
            <a:avLst/>
          </a:prstGeom>
          <a:noFill/>
          <a:ln w="9525">
            <a:noFill/>
          </a:ln>
        </p:spPr>
        <p:txBody>
          <a:bodyPr anchor="ctr">
            <a:spAutoFit/>
          </a:bodyPr>
          <a:lstStyle/>
          <a:p>
            <a:pPr>
              <a:spcBef>
                <a:spcPct val="0"/>
              </a:spcBef>
            </a:pPr>
            <a:r>
              <a:rPr lang="en-US" altLang="zh-CN">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、用户权限表</a:t>
            </a:r>
          </a:p>
        </p:txBody>
      </p:sp>
      <p:sp>
        <p:nvSpPr>
          <p:cNvPr id="536587" name="AutoShape 5"/>
          <p:cNvSpPr/>
          <p:nvPr/>
        </p:nvSpPr>
        <p:spPr>
          <a:xfrm>
            <a:off x="995685" y="953741"/>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36588" name="Text Box 38"/>
          <p:cNvSpPr txBox="1"/>
          <p:nvPr/>
        </p:nvSpPr>
        <p:spPr>
          <a:xfrm>
            <a:off x="1127448" y="980728"/>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文件的保护</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6BE35B9B-7699-498C-AD40-2EDC924D7342}"/>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6587"/>
                                        </p:tgtEl>
                                        <p:attrNameLst>
                                          <p:attrName>style.visibility</p:attrName>
                                        </p:attrNameLst>
                                      </p:cBhvr>
                                      <p:to>
                                        <p:strVal val="visible"/>
                                      </p:to>
                                    </p:set>
                                    <p:anim calcmode="lin" valueType="num">
                                      <p:cBhvr additive="base">
                                        <p:cTn id="7" dur="500" fill="hold"/>
                                        <p:tgtEl>
                                          <p:spTgt spid="536587"/>
                                        </p:tgtEl>
                                        <p:attrNameLst>
                                          <p:attrName>ppt_x</p:attrName>
                                        </p:attrNameLst>
                                      </p:cBhvr>
                                      <p:tavLst>
                                        <p:tav tm="0">
                                          <p:val>
                                            <p:strVal val="#ppt_x"/>
                                          </p:val>
                                        </p:tav>
                                        <p:tav tm="100000">
                                          <p:val>
                                            <p:strVal val="#ppt_x"/>
                                          </p:val>
                                        </p:tav>
                                      </p:tavLst>
                                    </p:anim>
                                    <p:anim calcmode="lin" valueType="num">
                                      <p:cBhvr additive="base">
                                        <p:cTn id="8" dur="500" fill="hold"/>
                                        <p:tgtEl>
                                          <p:spTgt spid="53658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6588"/>
                                        </p:tgtEl>
                                        <p:attrNameLst>
                                          <p:attrName>style.visibility</p:attrName>
                                        </p:attrNameLst>
                                      </p:cBhvr>
                                      <p:to>
                                        <p:strVal val="visible"/>
                                      </p:to>
                                    </p:set>
                                    <p:anim calcmode="lin" valueType="num">
                                      <p:cBhvr additive="base">
                                        <p:cTn id="12" dur="500" fill="hold"/>
                                        <p:tgtEl>
                                          <p:spTgt spid="536588"/>
                                        </p:tgtEl>
                                        <p:attrNameLst>
                                          <p:attrName>ppt_x</p:attrName>
                                        </p:attrNameLst>
                                      </p:cBhvr>
                                      <p:tavLst>
                                        <p:tav tm="0">
                                          <p:val>
                                            <p:strVal val="#ppt_x"/>
                                          </p:val>
                                        </p:tav>
                                        <p:tav tm="100000">
                                          <p:val>
                                            <p:strVal val="#ppt_x"/>
                                          </p:val>
                                        </p:tav>
                                      </p:tavLst>
                                    </p:anim>
                                    <p:anim calcmode="lin" valueType="num">
                                      <p:cBhvr additive="base">
                                        <p:cTn id="13" dur="500" fill="hold"/>
                                        <p:tgtEl>
                                          <p:spTgt spid="53658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36586"/>
                                        </p:tgtEl>
                                        <p:attrNameLst>
                                          <p:attrName>style.visibility</p:attrName>
                                        </p:attrNameLst>
                                      </p:cBhvr>
                                      <p:to>
                                        <p:strVal val="visible"/>
                                      </p:to>
                                    </p:set>
                                    <p:anim calcmode="lin" valueType="num">
                                      <p:cBhvr additive="base">
                                        <p:cTn id="17" dur="500" fill="hold"/>
                                        <p:tgtEl>
                                          <p:spTgt spid="536586"/>
                                        </p:tgtEl>
                                        <p:attrNameLst>
                                          <p:attrName>ppt_x</p:attrName>
                                        </p:attrNameLst>
                                      </p:cBhvr>
                                      <p:tavLst>
                                        <p:tav tm="0">
                                          <p:val>
                                            <p:strVal val="#ppt_x"/>
                                          </p:val>
                                        </p:tav>
                                        <p:tav tm="100000">
                                          <p:val>
                                            <p:strVal val="#ppt_x"/>
                                          </p:val>
                                        </p:tav>
                                      </p:tavLst>
                                    </p:anim>
                                    <p:anim calcmode="lin" valueType="num">
                                      <p:cBhvr additive="base">
                                        <p:cTn id="18" dur="500" fill="hold"/>
                                        <p:tgtEl>
                                          <p:spTgt spid="53658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36580"/>
                                        </p:tgtEl>
                                        <p:attrNameLst>
                                          <p:attrName>style.visibility</p:attrName>
                                        </p:attrNameLst>
                                      </p:cBhvr>
                                      <p:to>
                                        <p:strVal val="visible"/>
                                      </p:to>
                                    </p:set>
                                    <p:anim calcmode="lin" valueType="num">
                                      <p:cBhvr additive="base">
                                        <p:cTn id="22" dur="500" fill="hold"/>
                                        <p:tgtEl>
                                          <p:spTgt spid="536580"/>
                                        </p:tgtEl>
                                        <p:attrNameLst>
                                          <p:attrName>ppt_x</p:attrName>
                                        </p:attrNameLst>
                                      </p:cBhvr>
                                      <p:tavLst>
                                        <p:tav tm="0">
                                          <p:val>
                                            <p:strVal val="#ppt_x"/>
                                          </p:val>
                                        </p:tav>
                                        <p:tav tm="100000">
                                          <p:val>
                                            <p:strVal val="#ppt_x"/>
                                          </p:val>
                                        </p:tav>
                                      </p:tavLst>
                                    </p:anim>
                                    <p:anim calcmode="lin" valueType="num">
                                      <p:cBhvr additive="base">
                                        <p:cTn id="23" dur="500" fill="hold"/>
                                        <p:tgtEl>
                                          <p:spTgt spid="53658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36583"/>
                                        </p:tgtEl>
                                        <p:attrNameLst>
                                          <p:attrName>style.visibility</p:attrName>
                                        </p:attrNameLst>
                                      </p:cBhvr>
                                      <p:to>
                                        <p:strVal val="visible"/>
                                      </p:to>
                                    </p:set>
                                    <p:anim calcmode="lin" valueType="num">
                                      <p:cBhvr additive="base">
                                        <p:cTn id="27" dur="500" fill="hold"/>
                                        <p:tgtEl>
                                          <p:spTgt spid="536583"/>
                                        </p:tgtEl>
                                        <p:attrNameLst>
                                          <p:attrName>ppt_x</p:attrName>
                                        </p:attrNameLst>
                                      </p:cBhvr>
                                      <p:tavLst>
                                        <p:tav tm="0">
                                          <p:val>
                                            <p:strVal val="#ppt_x"/>
                                          </p:val>
                                        </p:tav>
                                        <p:tav tm="100000">
                                          <p:val>
                                            <p:strVal val="#ppt_x"/>
                                          </p:val>
                                        </p:tav>
                                      </p:tavLst>
                                    </p:anim>
                                    <p:anim calcmode="lin" valueType="num">
                                      <p:cBhvr additive="base">
                                        <p:cTn id="28" dur="500" fill="hold"/>
                                        <p:tgtEl>
                                          <p:spTgt spid="536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0" grpId="0"/>
      <p:bldP spid="536586" grpId="0"/>
      <p:bldP spid="536587" grpId="0" bldLvl="0" animBg="1"/>
      <p:bldP spid="53658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4" name="矩形 537603"/>
          <p:cNvSpPr/>
          <p:nvPr/>
        </p:nvSpPr>
        <p:spPr>
          <a:xfrm>
            <a:off x="1558231" y="2497819"/>
            <a:ext cx="9938369" cy="3235437"/>
          </a:xfrm>
          <a:prstGeom prst="rect">
            <a:avLst/>
          </a:prstGeom>
          <a:noFill/>
          <a:ln w="9525">
            <a:noFill/>
          </a:ln>
        </p:spPr>
        <p:txBody>
          <a:bodyPr wrap="square" anchor="ctr">
            <a:spAutoFit/>
          </a:bodyPr>
          <a:lstStyle/>
          <a:p>
            <a:pPr>
              <a:lnSpc>
                <a:spcPct val="150000"/>
              </a:lnSpc>
              <a:spcBef>
                <a:spcPct val="60000"/>
              </a:spcBef>
              <a:buFont typeface="Wingdings" panose="05000000000000000000" pitchFamily="2" charset="2"/>
            </a:pPr>
            <a:r>
              <a:rPr lang="zh-CN" altLang="en-US" sz="2400" dirty="0">
                <a:solidFill>
                  <a:srgbClr val="0000FF"/>
                </a:solidFill>
                <a:latin typeface="Times New Roman" panose="02020603050405020304" pitchFamily="18" charset="0"/>
              </a:rPr>
              <a:t>        文件主为自己的每个文件规定一个口令，一方面进行口令登记，另一方面把口令告诉允许访问该文件的用户。</a:t>
            </a:r>
          </a:p>
          <a:p>
            <a:pPr lvl="1">
              <a:lnSpc>
                <a:spcPct val="150000"/>
              </a:lnSpc>
              <a:spcBef>
                <a:spcPct val="60000"/>
              </a:spcBef>
              <a:buClr>
                <a:srgbClr val="CC3300"/>
              </a:buClr>
              <a:buFont typeface="Wingdings" panose="05000000000000000000" pitchFamily="2" charset="2"/>
              <a:buChar char="n"/>
            </a:pPr>
            <a:r>
              <a:rPr lang="zh-CN" altLang="en-US" sz="2400" b="1" dirty="0">
                <a:solidFill>
                  <a:srgbClr val="000000"/>
                </a:solidFill>
                <a:effectLst/>
                <a:latin typeface="Times New Roman" panose="02020603050405020304" pitchFamily="18" charset="0"/>
              </a:rPr>
              <a:t>优点：对每个需要保护的文件只需提供少量的保护信息，口令的管理简单且易于实现。</a:t>
            </a:r>
          </a:p>
          <a:p>
            <a:pPr lvl="1">
              <a:lnSpc>
                <a:spcPct val="150000"/>
              </a:lnSpc>
              <a:spcBef>
                <a:spcPct val="60000"/>
              </a:spcBef>
              <a:buClr>
                <a:srgbClr val="CC3300"/>
              </a:buClr>
              <a:buFont typeface="Wingdings" panose="05000000000000000000" pitchFamily="2" charset="2"/>
              <a:buChar char="n"/>
            </a:pPr>
            <a:r>
              <a:rPr lang="zh-CN" altLang="en-US" sz="2400" b="1" dirty="0">
                <a:solidFill>
                  <a:srgbClr val="000000"/>
                </a:solidFill>
                <a:effectLst/>
                <a:latin typeface="Times New Roman" panose="02020603050405020304" pitchFamily="18" charset="0"/>
              </a:rPr>
              <a:t>缺点：如口令的保密性不强，不易更改存取权限等。</a:t>
            </a:r>
            <a:r>
              <a:rPr lang="zh-CN" altLang="en-US" sz="2400" b="1" dirty="0">
                <a:solidFill>
                  <a:srgbClr val="0000FF"/>
                </a:solidFill>
                <a:effectLst/>
                <a:latin typeface="Times New Roman" panose="02020603050405020304" pitchFamily="18" charset="0"/>
              </a:rPr>
              <a:t> </a:t>
            </a:r>
          </a:p>
        </p:txBody>
      </p:sp>
      <p:sp>
        <p:nvSpPr>
          <p:cNvPr id="537608" name="矩形 537607"/>
          <p:cNvSpPr/>
          <p:nvPr/>
        </p:nvSpPr>
        <p:spPr>
          <a:xfrm>
            <a:off x="1557660" y="1874203"/>
            <a:ext cx="3887788" cy="521970"/>
          </a:xfrm>
          <a:prstGeom prst="rect">
            <a:avLst/>
          </a:prstGeom>
          <a:noFill/>
          <a:ln w="9525">
            <a:noFill/>
          </a:ln>
        </p:spPr>
        <p:txBody>
          <a:bodyPr anchor="ctr">
            <a:spAutoFit/>
          </a:bodyPr>
          <a:lstStyle/>
          <a:p>
            <a:pPr>
              <a:spcBef>
                <a:spcPct val="0"/>
              </a:spcBef>
            </a:pPr>
            <a:r>
              <a:rPr lang="en-US" altLang="zh-CN">
                <a:solidFill>
                  <a:srgbClr val="800000"/>
                </a:solidFill>
                <a:effectLst>
                  <a:outerShdw blurRad="38100" dist="38100" dir="2700000">
                    <a:srgbClr val="C0C0C0"/>
                  </a:outerShdw>
                </a:effectLst>
                <a:latin typeface="Times New Roman" panose="02020603050405020304" pitchFamily="18" charset="0"/>
              </a:rPr>
              <a:t>4</a:t>
            </a:r>
            <a:r>
              <a:rPr lang="zh-CN" altLang="en-US" dirty="0">
                <a:solidFill>
                  <a:srgbClr val="800000"/>
                </a:solidFill>
                <a:effectLst>
                  <a:outerShdw blurRad="38100" dist="38100" dir="2700000">
                    <a:srgbClr val="C0C0C0"/>
                  </a:outerShdw>
                </a:effectLst>
                <a:latin typeface="Times New Roman" panose="02020603050405020304" pitchFamily="18" charset="0"/>
              </a:rPr>
              <a:t>、口令</a:t>
            </a:r>
          </a:p>
        </p:txBody>
      </p:sp>
      <p:sp>
        <p:nvSpPr>
          <p:cNvPr id="537609" name="AutoShape 5"/>
          <p:cNvSpPr/>
          <p:nvPr/>
        </p:nvSpPr>
        <p:spPr>
          <a:xfrm>
            <a:off x="995685" y="1097757"/>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37610" name="Text Box 38"/>
          <p:cNvSpPr txBox="1"/>
          <p:nvPr/>
        </p:nvSpPr>
        <p:spPr>
          <a:xfrm>
            <a:off x="1127448" y="1124744"/>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文件的保护</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4FBEC9BE-4606-46BB-9D1B-890414A9B09A}"/>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7609"/>
                                        </p:tgtEl>
                                        <p:attrNameLst>
                                          <p:attrName>style.visibility</p:attrName>
                                        </p:attrNameLst>
                                      </p:cBhvr>
                                      <p:to>
                                        <p:strVal val="visible"/>
                                      </p:to>
                                    </p:set>
                                    <p:anim calcmode="lin" valueType="num">
                                      <p:cBhvr additive="base">
                                        <p:cTn id="7" dur="500" fill="hold"/>
                                        <p:tgtEl>
                                          <p:spTgt spid="537609"/>
                                        </p:tgtEl>
                                        <p:attrNameLst>
                                          <p:attrName>ppt_x</p:attrName>
                                        </p:attrNameLst>
                                      </p:cBhvr>
                                      <p:tavLst>
                                        <p:tav tm="0">
                                          <p:val>
                                            <p:strVal val="#ppt_x"/>
                                          </p:val>
                                        </p:tav>
                                        <p:tav tm="100000">
                                          <p:val>
                                            <p:strVal val="#ppt_x"/>
                                          </p:val>
                                        </p:tav>
                                      </p:tavLst>
                                    </p:anim>
                                    <p:anim calcmode="lin" valueType="num">
                                      <p:cBhvr additive="base">
                                        <p:cTn id="8" dur="500" fill="hold"/>
                                        <p:tgtEl>
                                          <p:spTgt spid="5376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7610"/>
                                        </p:tgtEl>
                                        <p:attrNameLst>
                                          <p:attrName>style.visibility</p:attrName>
                                        </p:attrNameLst>
                                      </p:cBhvr>
                                      <p:to>
                                        <p:strVal val="visible"/>
                                      </p:to>
                                    </p:set>
                                    <p:anim calcmode="lin" valueType="num">
                                      <p:cBhvr additive="base">
                                        <p:cTn id="12" dur="500" fill="hold"/>
                                        <p:tgtEl>
                                          <p:spTgt spid="537610"/>
                                        </p:tgtEl>
                                        <p:attrNameLst>
                                          <p:attrName>ppt_x</p:attrName>
                                        </p:attrNameLst>
                                      </p:cBhvr>
                                      <p:tavLst>
                                        <p:tav tm="0">
                                          <p:val>
                                            <p:strVal val="#ppt_x"/>
                                          </p:val>
                                        </p:tav>
                                        <p:tav tm="100000">
                                          <p:val>
                                            <p:strVal val="#ppt_x"/>
                                          </p:val>
                                        </p:tav>
                                      </p:tavLst>
                                    </p:anim>
                                    <p:anim calcmode="lin" valueType="num">
                                      <p:cBhvr additive="base">
                                        <p:cTn id="13" dur="500" fill="hold"/>
                                        <p:tgtEl>
                                          <p:spTgt spid="5376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37608"/>
                                        </p:tgtEl>
                                        <p:attrNameLst>
                                          <p:attrName>style.visibility</p:attrName>
                                        </p:attrNameLst>
                                      </p:cBhvr>
                                      <p:to>
                                        <p:strVal val="visible"/>
                                      </p:to>
                                    </p:set>
                                    <p:anim calcmode="lin" valueType="num">
                                      <p:cBhvr additive="base">
                                        <p:cTn id="17" dur="500" fill="hold"/>
                                        <p:tgtEl>
                                          <p:spTgt spid="537608"/>
                                        </p:tgtEl>
                                        <p:attrNameLst>
                                          <p:attrName>ppt_x</p:attrName>
                                        </p:attrNameLst>
                                      </p:cBhvr>
                                      <p:tavLst>
                                        <p:tav tm="0">
                                          <p:val>
                                            <p:strVal val="#ppt_x"/>
                                          </p:val>
                                        </p:tav>
                                        <p:tav tm="100000">
                                          <p:val>
                                            <p:strVal val="#ppt_x"/>
                                          </p:val>
                                        </p:tav>
                                      </p:tavLst>
                                    </p:anim>
                                    <p:anim calcmode="lin" valueType="num">
                                      <p:cBhvr additive="base">
                                        <p:cTn id="18" dur="500" fill="hold"/>
                                        <p:tgtEl>
                                          <p:spTgt spid="53760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37604"/>
                                        </p:tgtEl>
                                        <p:attrNameLst>
                                          <p:attrName>style.visibility</p:attrName>
                                        </p:attrNameLst>
                                      </p:cBhvr>
                                      <p:to>
                                        <p:strVal val="visible"/>
                                      </p:to>
                                    </p:set>
                                    <p:anim calcmode="lin" valueType="num">
                                      <p:cBhvr additive="base">
                                        <p:cTn id="22" dur="1000" fill="hold"/>
                                        <p:tgtEl>
                                          <p:spTgt spid="537604"/>
                                        </p:tgtEl>
                                        <p:attrNameLst>
                                          <p:attrName>ppt_x</p:attrName>
                                        </p:attrNameLst>
                                      </p:cBhvr>
                                      <p:tavLst>
                                        <p:tav tm="0">
                                          <p:val>
                                            <p:strVal val="#ppt_x"/>
                                          </p:val>
                                        </p:tav>
                                        <p:tav tm="100000">
                                          <p:val>
                                            <p:strVal val="#ppt_x"/>
                                          </p:val>
                                        </p:tav>
                                      </p:tavLst>
                                    </p:anim>
                                    <p:anim calcmode="lin" valueType="num">
                                      <p:cBhvr additive="base">
                                        <p:cTn id="23" dur="1000" fill="hold"/>
                                        <p:tgtEl>
                                          <p:spTgt spid="537604"/>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1" nodeType="afterEffect">
                                  <p:stCondLst>
                                    <p:cond delay="0"/>
                                  </p:stCondLst>
                                  <p:childTnLst>
                                    <p:set>
                                      <p:cBhvr>
                                        <p:cTn id="26" dur="1" fill="hold">
                                          <p:stCondLst>
                                            <p:cond delay="0"/>
                                          </p:stCondLst>
                                        </p:cTn>
                                        <p:tgtEl>
                                          <p:spTgt spid="537604"/>
                                        </p:tgtEl>
                                        <p:attrNameLst>
                                          <p:attrName>style.visibility</p:attrName>
                                        </p:attrNameLst>
                                      </p:cBhvr>
                                      <p:to>
                                        <p:strVal val="visible"/>
                                      </p:to>
                                    </p:set>
                                    <p:anim calcmode="lin" valueType="num">
                                      <p:cBhvr additive="base">
                                        <p:cTn id="27" dur="500" fill="hold"/>
                                        <p:tgtEl>
                                          <p:spTgt spid="537604"/>
                                        </p:tgtEl>
                                        <p:attrNameLst>
                                          <p:attrName>ppt_x</p:attrName>
                                        </p:attrNameLst>
                                      </p:cBhvr>
                                      <p:tavLst>
                                        <p:tav tm="0">
                                          <p:val>
                                            <p:strVal val="#ppt_x"/>
                                          </p:val>
                                        </p:tav>
                                        <p:tav tm="100000">
                                          <p:val>
                                            <p:strVal val="#ppt_x"/>
                                          </p:val>
                                        </p:tav>
                                      </p:tavLst>
                                    </p:anim>
                                    <p:anim calcmode="lin" valueType="num">
                                      <p:cBhvr additive="base">
                                        <p:cTn id="28" dur="500" fill="hold"/>
                                        <p:tgtEl>
                                          <p:spTgt spid="537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p:bldP spid="537604" grpId="1"/>
      <p:bldP spid="537608" grpId="0"/>
      <p:bldP spid="537609" grpId="0" bldLvl="0" animBg="1"/>
      <p:bldP spid="53761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矩形 538627"/>
          <p:cNvSpPr/>
          <p:nvPr/>
        </p:nvSpPr>
        <p:spPr>
          <a:xfrm>
            <a:off x="1487488" y="2373957"/>
            <a:ext cx="9891440" cy="3387787"/>
          </a:xfrm>
          <a:prstGeom prst="rect">
            <a:avLst/>
          </a:prstGeom>
          <a:noFill/>
          <a:ln w="9525">
            <a:noFill/>
          </a:ln>
        </p:spPr>
        <p:txBody>
          <a:bodyPr wrap="square" anchor="ctr">
            <a:spAutoFit/>
          </a:bodyPr>
          <a:lstStyle/>
          <a:p>
            <a:pPr>
              <a:lnSpc>
                <a:spcPct val="125000"/>
              </a:lnSpc>
              <a:spcBef>
                <a:spcPct val="65000"/>
              </a:spcBef>
              <a:buFont typeface="Wingdings" panose="05000000000000000000" pitchFamily="2" charset="2"/>
            </a:pPr>
            <a:r>
              <a:rPr lang="zh-CN" altLang="en-US" sz="2400" dirty="0">
                <a:solidFill>
                  <a:srgbClr val="0000FF"/>
                </a:solidFill>
                <a:latin typeface="Times New Roman" panose="02020603050405020304" pitchFamily="18" charset="0"/>
              </a:rPr>
              <a:t>        对需要保护的文件进行加密。只有那些掌握了译码方法的用户，才能读出正确的信息。</a:t>
            </a:r>
          </a:p>
          <a:p>
            <a:pPr lvl="1">
              <a:lnSpc>
                <a:spcPct val="200000"/>
              </a:lnSpc>
              <a:spcBef>
                <a:spcPct val="65000"/>
              </a:spcBef>
              <a:buClr>
                <a:srgbClr val="CC3300"/>
              </a:buClr>
              <a:buFont typeface="Wingdings" panose="05000000000000000000" pitchFamily="2" charset="2"/>
              <a:buChar char="n"/>
            </a:pPr>
            <a:r>
              <a:rPr lang="zh-CN" altLang="en-US" sz="2400" b="1" dirty="0">
                <a:solidFill>
                  <a:srgbClr val="000000"/>
                </a:solidFill>
                <a:effectLst/>
                <a:latin typeface="Times New Roman" panose="02020603050405020304" pitchFamily="18" charset="0"/>
              </a:rPr>
              <a:t>优点：具有保密性强、节省存储空间的优点，但编码和译码要花费一定的时间。</a:t>
            </a:r>
          </a:p>
          <a:p>
            <a:pPr lvl="1">
              <a:lnSpc>
                <a:spcPct val="125000"/>
              </a:lnSpc>
              <a:spcBef>
                <a:spcPct val="65000"/>
              </a:spcBef>
              <a:buClr>
                <a:srgbClr val="CC3300"/>
              </a:buClr>
              <a:buFont typeface="Wingdings" panose="05000000000000000000" pitchFamily="2" charset="2"/>
              <a:buChar char="n"/>
            </a:pPr>
            <a:r>
              <a:rPr lang="zh-CN" altLang="en-US" sz="2400" b="1" dirty="0">
                <a:solidFill>
                  <a:srgbClr val="000000"/>
                </a:solidFill>
                <a:effectLst/>
                <a:latin typeface="Times New Roman" panose="02020603050405020304" pitchFamily="18" charset="0"/>
              </a:rPr>
              <a:t>缺点：编码和译码要花费一定的时间。</a:t>
            </a:r>
            <a:r>
              <a:rPr lang="zh-CN" altLang="en-US" sz="2400" b="1" dirty="0">
                <a:solidFill>
                  <a:schemeClr val="tx1"/>
                </a:solidFill>
                <a:effectLst/>
                <a:latin typeface="Times New Roman" panose="02020603050405020304" pitchFamily="18" charset="0"/>
              </a:rPr>
              <a:t> </a:t>
            </a:r>
          </a:p>
        </p:txBody>
      </p:sp>
      <p:sp>
        <p:nvSpPr>
          <p:cNvPr id="538630" name="矩形 538629"/>
          <p:cNvSpPr/>
          <p:nvPr/>
        </p:nvSpPr>
        <p:spPr>
          <a:xfrm>
            <a:off x="1560140" y="1851987"/>
            <a:ext cx="3887788" cy="521970"/>
          </a:xfrm>
          <a:prstGeom prst="rect">
            <a:avLst/>
          </a:prstGeom>
          <a:noFill/>
          <a:ln w="9525">
            <a:noFill/>
          </a:ln>
        </p:spPr>
        <p:txBody>
          <a:bodyPr anchor="ctr">
            <a:spAutoFit/>
          </a:bodyPr>
          <a:lstStyle/>
          <a:p>
            <a:pPr>
              <a:spcBef>
                <a:spcPct val="0"/>
              </a:spcBef>
            </a:pPr>
            <a:r>
              <a:rPr lang="en-US" altLang="zh-CN" dirty="0">
                <a:solidFill>
                  <a:srgbClr val="800000"/>
                </a:solidFill>
                <a:effectLst>
                  <a:outerShdw blurRad="38100" dist="38100" dir="2700000">
                    <a:srgbClr val="C0C0C0"/>
                  </a:outerShdw>
                </a:effectLst>
                <a:latin typeface="Times New Roman" panose="02020603050405020304" pitchFamily="18" charset="0"/>
              </a:rPr>
              <a:t>5</a:t>
            </a:r>
            <a:r>
              <a:rPr lang="zh-CN" altLang="en-US" dirty="0">
                <a:solidFill>
                  <a:srgbClr val="800000"/>
                </a:solidFill>
                <a:effectLst>
                  <a:outerShdw blurRad="38100" dist="38100" dir="2700000">
                    <a:srgbClr val="C0C0C0"/>
                  </a:outerShdw>
                </a:effectLst>
                <a:latin typeface="Times New Roman" panose="02020603050405020304" pitchFamily="18" charset="0"/>
              </a:rPr>
              <a:t>、密码</a:t>
            </a:r>
          </a:p>
        </p:txBody>
      </p:sp>
      <p:sp>
        <p:nvSpPr>
          <p:cNvPr id="538631" name="AutoShape 5"/>
          <p:cNvSpPr/>
          <p:nvPr/>
        </p:nvSpPr>
        <p:spPr>
          <a:xfrm>
            <a:off x="995685" y="1025749"/>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38632" name="Text Box 38"/>
          <p:cNvSpPr txBox="1"/>
          <p:nvPr/>
        </p:nvSpPr>
        <p:spPr>
          <a:xfrm>
            <a:off x="1127448" y="1052736"/>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文件的保护</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B703A416-A95D-40A4-B0F2-2AD9F23442F9}"/>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8631"/>
                                        </p:tgtEl>
                                        <p:attrNameLst>
                                          <p:attrName>style.visibility</p:attrName>
                                        </p:attrNameLst>
                                      </p:cBhvr>
                                      <p:to>
                                        <p:strVal val="visible"/>
                                      </p:to>
                                    </p:set>
                                    <p:anim calcmode="lin" valueType="num">
                                      <p:cBhvr additive="base">
                                        <p:cTn id="7" dur="500" fill="hold"/>
                                        <p:tgtEl>
                                          <p:spTgt spid="538631"/>
                                        </p:tgtEl>
                                        <p:attrNameLst>
                                          <p:attrName>ppt_x</p:attrName>
                                        </p:attrNameLst>
                                      </p:cBhvr>
                                      <p:tavLst>
                                        <p:tav tm="0">
                                          <p:val>
                                            <p:strVal val="#ppt_x"/>
                                          </p:val>
                                        </p:tav>
                                        <p:tav tm="100000">
                                          <p:val>
                                            <p:strVal val="#ppt_x"/>
                                          </p:val>
                                        </p:tav>
                                      </p:tavLst>
                                    </p:anim>
                                    <p:anim calcmode="lin" valueType="num">
                                      <p:cBhvr additive="base">
                                        <p:cTn id="8" dur="500" fill="hold"/>
                                        <p:tgtEl>
                                          <p:spTgt spid="5386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8632"/>
                                        </p:tgtEl>
                                        <p:attrNameLst>
                                          <p:attrName>style.visibility</p:attrName>
                                        </p:attrNameLst>
                                      </p:cBhvr>
                                      <p:to>
                                        <p:strVal val="visible"/>
                                      </p:to>
                                    </p:set>
                                    <p:anim calcmode="lin" valueType="num">
                                      <p:cBhvr additive="base">
                                        <p:cTn id="12" dur="500" fill="hold"/>
                                        <p:tgtEl>
                                          <p:spTgt spid="538632"/>
                                        </p:tgtEl>
                                        <p:attrNameLst>
                                          <p:attrName>ppt_x</p:attrName>
                                        </p:attrNameLst>
                                      </p:cBhvr>
                                      <p:tavLst>
                                        <p:tav tm="0">
                                          <p:val>
                                            <p:strVal val="#ppt_x"/>
                                          </p:val>
                                        </p:tav>
                                        <p:tav tm="100000">
                                          <p:val>
                                            <p:strVal val="#ppt_x"/>
                                          </p:val>
                                        </p:tav>
                                      </p:tavLst>
                                    </p:anim>
                                    <p:anim calcmode="lin" valueType="num">
                                      <p:cBhvr additive="base">
                                        <p:cTn id="13" dur="500" fill="hold"/>
                                        <p:tgtEl>
                                          <p:spTgt spid="53863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38630"/>
                                        </p:tgtEl>
                                        <p:attrNameLst>
                                          <p:attrName>style.visibility</p:attrName>
                                        </p:attrNameLst>
                                      </p:cBhvr>
                                      <p:to>
                                        <p:strVal val="visible"/>
                                      </p:to>
                                    </p:set>
                                    <p:anim calcmode="lin" valueType="num">
                                      <p:cBhvr additive="base">
                                        <p:cTn id="17" dur="500" fill="hold"/>
                                        <p:tgtEl>
                                          <p:spTgt spid="538630"/>
                                        </p:tgtEl>
                                        <p:attrNameLst>
                                          <p:attrName>ppt_x</p:attrName>
                                        </p:attrNameLst>
                                      </p:cBhvr>
                                      <p:tavLst>
                                        <p:tav tm="0">
                                          <p:val>
                                            <p:strVal val="#ppt_x"/>
                                          </p:val>
                                        </p:tav>
                                        <p:tav tm="100000">
                                          <p:val>
                                            <p:strVal val="#ppt_x"/>
                                          </p:val>
                                        </p:tav>
                                      </p:tavLst>
                                    </p:anim>
                                    <p:anim calcmode="lin" valueType="num">
                                      <p:cBhvr additive="base">
                                        <p:cTn id="18" dur="500" fill="hold"/>
                                        <p:tgtEl>
                                          <p:spTgt spid="53863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38628"/>
                                        </p:tgtEl>
                                        <p:attrNameLst>
                                          <p:attrName>style.visibility</p:attrName>
                                        </p:attrNameLst>
                                      </p:cBhvr>
                                      <p:to>
                                        <p:strVal val="visible"/>
                                      </p:to>
                                    </p:set>
                                    <p:anim calcmode="lin" valueType="num">
                                      <p:cBhvr additive="base">
                                        <p:cTn id="22" dur="1000" fill="hold"/>
                                        <p:tgtEl>
                                          <p:spTgt spid="538628"/>
                                        </p:tgtEl>
                                        <p:attrNameLst>
                                          <p:attrName>ppt_x</p:attrName>
                                        </p:attrNameLst>
                                      </p:cBhvr>
                                      <p:tavLst>
                                        <p:tav tm="0">
                                          <p:val>
                                            <p:strVal val="#ppt_x"/>
                                          </p:val>
                                        </p:tav>
                                        <p:tav tm="100000">
                                          <p:val>
                                            <p:strVal val="#ppt_x"/>
                                          </p:val>
                                        </p:tav>
                                      </p:tavLst>
                                    </p:anim>
                                    <p:anim calcmode="lin" valueType="num">
                                      <p:cBhvr additive="base">
                                        <p:cTn id="23" dur="1000" fill="hold"/>
                                        <p:tgtEl>
                                          <p:spTgt spid="538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8" grpId="0"/>
      <p:bldP spid="538630" grpId="0"/>
      <p:bldP spid="538631" grpId="0" bldLvl="0" animBg="1"/>
      <p:bldP spid="53863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cxnSp>
        <p:nvCxnSpPr>
          <p:cNvPr id="695299" name="AutoShape 3"/>
          <p:cNvCxnSpPr>
            <a:cxnSpLocks/>
            <a:stCxn id="695319" idx="1"/>
            <a:endCxn id="695298" idx="1"/>
          </p:cNvCxnSpPr>
          <p:nvPr/>
        </p:nvCxnSpPr>
        <p:spPr>
          <a:xfrm rot="10800000" flipH="1" flipV="1">
            <a:off x="2922587" y="4606289"/>
            <a:ext cx="814387" cy="1069817"/>
          </a:xfrm>
          <a:prstGeom prst="bentConnector3">
            <a:avLst>
              <a:gd name="adj1" fmla="val -91651"/>
            </a:avLst>
          </a:prstGeom>
          <a:ln w="28575" cap="rnd" cmpd="sng">
            <a:solidFill>
              <a:srgbClr val="336699"/>
            </a:solidFill>
            <a:prstDash val="sysDot"/>
            <a:miter/>
            <a:headEnd type="none" w="med" len="med"/>
            <a:tailEnd type="none" w="med" len="med"/>
          </a:ln>
        </p:spPr>
      </p:cxnSp>
      <p:cxnSp>
        <p:nvCxnSpPr>
          <p:cNvPr id="695300" name="AutoShape 4"/>
          <p:cNvCxnSpPr>
            <a:cxnSpLocks/>
          </p:cNvCxnSpPr>
          <p:nvPr/>
        </p:nvCxnSpPr>
        <p:spPr>
          <a:xfrm rot="10800000" flipV="1">
            <a:off x="8347075" y="4609146"/>
            <a:ext cx="1125538" cy="1124109"/>
          </a:xfrm>
          <a:prstGeom prst="bentConnector3">
            <a:avLst>
              <a:gd name="adj1" fmla="val -77246"/>
            </a:avLst>
          </a:prstGeom>
          <a:ln w="28575" cap="rnd" cmpd="sng">
            <a:solidFill>
              <a:srgbClr val="336699"/>
            </a:solidFill>
            <a:prstDash val="sysDot"/>
            <a:miter/>
            <a:headEnd type="none" w="med" len="med"/>
            <a:tailEnd type="none" w="med" len="med"/>
          </a:ln>
        </p:spPr>
      </p:cxnSp>
      <p:sp>
        <p:nvSpPr>
          <p:cNvPr id="695301"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dirty="0">
                <a:ln>
                  <a:solidFill>
                    <a:srgbClr val="FF0000"/>
                  </a:solidFill>
                </a:ln>
                <a:solidFill>
                  <a:srgbClr val="FF0066"/>
                </a:solidFill>
                <a:effectLst>
                  <a:outerShdw blurRad="38100" dist="38100" dir="2700000">
                    <a:srgbClr val="C0C0C0"/>
                  </a:outerShdw>
                </a:effectLst>
                <a:latin typeface="Arial" panose="020B0604020202020204" pitchFamily="34" charset="0"/>
              </a:rPr>
              <a:t>本节小结</a:t>
            </a:r>
          </a:p>
        </p:txBody>
      </p:sp>
      <p:sp>
        <p:nvSpPr>
          <p:cNvPr id="695302" name="AutoShape 6"/>
          <p:cNvSpPr/>
          <p:nvPr/>
        </p:nvSpPr>
        <p:spPr>
          <a:xfrm>
            <a:off x="2967038" y="3781425"/>
            <a:ext cx="2265362" cy="1370013"/>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5303" name="Oval 7"/>
          <p:cNvSpPr/>
          <p:nvPr/>
        </p:nvSpPr>
        <p:spPr>
          <a:xfrm>
            <a:off x="2967038" y="3805238"/>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5304" name="Oval 8"/>
          <p:cNvSpPr/>
          <p:nvPr/>
        </p:nvSpPr>
        <p:spPr>
          <a:xfrm>
            <a:off x="3060700" y="3810000"/>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5305" name="Rectangle 9"/>
          <p:cNvSpPr/>
          <p:nvPr/>
        </p:nvSpPr>
        <p:spPr>
          <a:xfrm>
            <a:off x="3028216" y="1397929"/>
            <a:ext cx="1978025" cy="2525712"/>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5306" name="Rectangle 10"/>
          <p:cNvSpPr/>
          <p:nvPr/>
        </p:nvSpPr>
        <p:spPr>
          <a:xfrm>
            <a:off x="3143672" y="1700808"/>
            <a:ext cx="1873250" cy="2553335"/>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660066"/>
                </a:solidFill>
                <a:effectLst>
                  <a:outerShdw blurRad="38100" dist="38100" dir="2700000">
                    <a:srgbClr val="C0C0C0"/>
                  </a:outerShdw>
                </a:effectLst>
                <a:latin typeface="Arial" panose="020B0604020202020204" pitchFamily="34" charset="0"/>
              </a:rPr>
              <a:t>早期文件共享方法。</a:t>
            </a:r>
          </a:p>
          <a:p>
            <a:pPr marL="116205" indent="-116205">
              <a:lnSpc>
                <a:spcPct val="80000"/>
              </a:lnSpc>
              <a:spcBef>
                <a:spcPct val="0"/>
              </a:spcBef>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660066"/>
                </a:solidFill>
                <a:effectLst>
                  <a:outerShdw blurRad="38100" dist="38100" dir="2700000">
                    <a:srgbClr val="C0C0C0"/>
                  </a:outerShdw>
                </a:effectLst>
                <a:latin typeface="Arial" panose="020B0604020202020204" pitchFamily="34" charset="0"/>
              </a:rPr>
              <a:t>索引结点实现文件共享。</a:t>
            </a:r>
          </a:p>
          <a:p>
            <a:pPr marL="116205" indent="-116205">
              <a:lnSpc>
                <a:spcPct val="80000"/>
              </a:lnSpc>
              <a:spcBef>
                <a:spcPct val="0"/>
              </a:spcBef>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660066"/>
                </a:solidFill>
                <a:effectLst>
                  <a:outerShdw blurRad="38100" dist="38100" dir="2700000">
                    <a:srgbClr val="C0C0C0"/>
                  </a:outerShdw>
                </a:effectLst>
                <a:latin typeface="Arial" panose="020B0604020202020204" pitchFamily="34" charset="0"/>
              </a:rPr>
              <a:t>符号链接实现文件共享。</a:t>
            </a:r>
          </a:p>
          <a:p>
            <a:pPr marL="116205" indent="-116205">
              <a:lnSpc>
                <a:spcPct val="80000"/>
              </a:lnSpc>
              <a:spcBef>
                <a:spcPct val="0"/>
              </a:spcBef>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695313" name="AutoShape 17"/>
          <p:cNvSpPr/>
          <p:nvPr/>
        </p:nvSpPr>
        <p:spPr>
          <a:xfrm>
            <a:off x="7189788" y="3757613"/>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5314" name="Oval 18"/>
          <p:cNvSpPr/>
          <p:nvPr/>
        </p:nvSpPr>
        <p:spPr>
          <a:xfrm>
            <a:off x="7189788" y="3794125"/>
            <a:ext cx="2197100" cy="417513"/>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95315" name="Group 19"/>
          <p:cNvGrpSpPr/>
          <p:nvPr/>
        </p:nvGrpSpPr>
        <p:grpSpPr>
          <a:xfrm>
            <a:off x="7312025" y="1412875"/>
            <a:ext cx="1952625" cy="2765425"/>
            <a:chOff x="3017" y="856"/>
            <a:chExt cx="1052" cy="1906"/>
          </a:xfrm>
        </p:grpSpPr>
        <p:sp>
          <p:nvSpPr>
            <p:cNvPr id="695316"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5317"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95318" name="Rectangle 22"/>
          <p:cNvSpPr/>
          <p:nvPr/>
        </p:nvSpPr>
        <p:spPr>
          <a:xfrm>
            <a:off x="7392144" y="1772816"/>
            <a:ext cx="1835150" cy="132207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存取控制</a:t>
            </a:r>
          </a:p>
          <a:p>
            <a:pPr marL="116205" indent="-116205">
              <a:lnSpc>
                <a:spcPct val="80000"/>
              </a:lnSpc>
              <a:spcBef>
                <a:spcPct val="0"/>
              </a:spcBef>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用户权限表</a:t>
            </a:r>
          </a:p>
          <a:p>
            <a:pPr marL="116205" indent="-116205">
              <a:lnSpc>
                <a:spcPct val="80000"/>
              </a:lnSpc>
              <a:spcBef>
                <a:spcPct val="0"/>
              </a:spcBef>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口令和密码</a:t>
            </a:r>
          </a:p>
        </p:txBody>
      </p:sp>
      <p:sp>
        <p:nvSpPr>
          <p:cNvPr id="695319" name="Text Box 29"/>
          <p:cNvSpPr txBox="1"/>
          <p:nvPr/>
        </p:nvSpPr>
        <p:spPr>
          <a:xfrm>
            <a:off x="2922588" y="4406900"/>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文件共享</a:t>
            </a:r>
          </a:p>
        </p:txBody>
      </p:sp>
      <p:sp>
        <p:nvSpPr>
          <p:cNvPr id="695321" name="Text Box 31"/>
          <p:cNvSpPr txBox="1"/>
          <p:nvPr/>
        </p:nvSpPr>
        <p:spPr>
          <a:xfrm>
            <a:off x="7104063" y="4425950"/>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文件保护</a:t>
            </a:r>
          </a:p>
        </p:txBody>
      </p:sp>
      <p:sp>
        <p:nvSpPr>
          <p:cNvPr id="20" name="矩形 19">
            <a:extLst>
              <a:ext uri="{FF2B5EF4-FFF2-40B4-BE49-F238E27FC236}">
                <a16:creationId xmlns:a16="http://schemas.microsoft.com/office/drawing/2014/main" id="{44144E0A-3987-425F-8C59-054CA38C9BCC}"/>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5300"/>
                                        </p:tgtEl>
                                        <p:attrNameLst>
                                          <p:attrName>style.visibility</p:attrName>
                                        </p:attrNameLst>
                                      </p:cBhvr>
                                      <p:to>
                                        <p:strVal val="visible"/>
                                      </p:to>
                                    </p:set>
                                    <p:anim calcmode="lin" valueType="num">
                                      <p:cBhvr additive="base">
                                        <p:cTn id="7" dur="500" fill="hold"/>
                                        <p:tgtEl>
                                          <p:spTgt spid="695300"/>
                                        </p:tgtEl>
                                        <p:attrNameLst>
                                          <p:attrName>ppt_x</p:attrName>
                                        </p:attrNameLst>
                                      </p:cBhvr>
                                      <p:tavLst>
                                        <p:tav tm="0">
                                          <p:val>
                                            <p:strVal val="#ppt_x"/>
                                          </p:val>
                                        </p:tav>
                                        <p:tav tm="100000">
                                          <p:val>
                                            <p:strVal val="#ppt_x"/>
                                          </p:val>
                                        </p:tav>
                                      </p:tavLst>
                                    </p:anim>
                                    <p:anim calcmode="lin" valueType="num">
                                      <p:cBhvr additive="base">
                                        <p:cTn id="8" dur="500" fill="hold"/>
                                        <p:tgtEl>
                                          <p:spTgt spid="69530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95298"/>
                                        </p:tgtEl>
                                        <p:attrNameLst>
                                          <p:attrName>style.visibility</p:attrName>
                                        </p:attrNameLst>
                                      </p:cBhvr>
                                      <p:to>
                                        <p:strVal val="visible"/>
                                      </p:to>
                                    </p:set>
                                    <p:anim calcmode="lin" valueType="num">
                                      <p:cBhvr additive="base">
                                        <p:cTn id="12" dur="500" fill="hold"/>
                                        <p:tgtEl>
                                          <p:spTgt spid="695298"/>
                                        </p:tgtEl>
                                        <p:attrNameLst>
                                          <p:attrName>ppt_x</p:attrName>
                                        </p:attrNameLst>
                                      </p:cBhvr>
                                      <p:tavLst>
                                        <p:tav tm="0">
                                          <p:val>
                                            <p:strVal val="#ppt_x"/>
                                          </p:val>
                                        </p:tav>
                                        <p:tav tm="100000">
                                          <p:val>
                                            <p:strVal val="#ppt_x"/>
                                          </p:val>
                                        </p:tav>
                                      </p:tavLst>
                                    </p:anim>
                                    <p:anim calcmode="lin" valueType="num">
                                      <p:cBhvr additive="base">
                                        <p:cTn id="13" dur="500" fill="hold"/>
                                        <p:tgtEl>
                                          <p:spTgt spid="6952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5299"/>
                                        </p:tgtEl>
                                        <p:attrNameLst>
                                          <p:attrName>style.visibility</p:attrName>
                                        </p:attrNameLst>
                                      </p:cBhvr>
                                      <p:to>
                                        <p:strVal val="visible"/>
                                      </p:to>
                                    </p:set>
                                    <p:anim calcmode="lin" valueType="num">
                                      <p:cBhvr additive="base">
                                        <p:cTn id="17" dur="500" fill="hold"/>
                                        <p:tgtEl>
                                          <p:spTgt spid="695299"/>
                                        </p:tgtEl>
                                        <p:attrNameLst>
                                          <p:attrName>ppt_x</p:attrName>
                                        </p:attrNameLst>
                                      </p:cBhvr>
                                      <p:tavLst>
                                        <p:tav tm="0">
                                          <p:val>
                                            <p:strVal val="#ppt_x"/>
                                          </p:val>
                                        </p:tav>
                                        <p:tav tm="100000">
                                          <p:val>
                                            <p:strVal val="#ppt_x"/>
                                          </p:val>
                                        </p:tav>
                                      </p:tavLst>
                                    </p:anim>
                                    <p:anim calcmode="lin" valueType="num">
                                      <p:cBhvr additive="base">
                                        <p:cTn id="18" dur="500" fill="hold"/>
                                        <p:tgtEl>
                                          <p:spTgt spid="69529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95301"/>
                                        </p:tgtEl>
                                        <p:attrNameLst>
                                          <p:attrName>style.visibility</p:attrName>
                                        </p:attrNameLst>
                                      </p:cBhvr>
                                      <p:to>
                                        <p:strVal val="visible"/>
                                      </p:to>
                                    </p:set>
                                    <p:anim calcmode="lin" valueType="num">
                                      <p:cBhvr additive="base">
                                        <p:cTn id="22" dur="500" fill="hold"/>
                                        <p:tgtEl>
                                          <p:spTgt spid="695301"/>
                                        </p:tgtEl>
                                        <p:attrNameLst>
                                          <p:attrName>ppt_x</p:attrName>
                                        </p:attrNameLst>
                                      </p:cBhvr>
                                      <p:tavLst>
                                        <p:tav tm="0">
                                          <p:val>
                                            <p:strVal val="#ppt_x"/>
                                          </p:val>
                                        </p:tav>
                                        <p:tav tm="100000">
                                          <p:val>
                                            <p:strVal val="#ppt_x"/>
                                          </p:val>
                                        </p:tav>
                                      </p:tavLst>
                                    </p:anim>
                                    <p:anim calcmode="lin" valueType="num">
                                      <p:cBhvr additive="base">
                                        <p:cTn id="23" dur="500" fill="hold"/>
                                        <p:tgtEl>
                                          <p:spTgt spid="69530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95302"/>
                                        </p:tgtEl>
                                        <p:attrNameLst>
                                          <p:attrName>style.visibility</p:attrName>
                                        </p:attrNameLst>
                                      </p:cBhvr>
                                      <p:to>
                                        <p:strVal val="visible"/>
                                      </p:to>
                                    </p:set>
                                    <p:anim calcmode="lin" valueType="num">
                                      <p:cBhvr additive="base">
                                        <p:cTn id="27" dur="500" fill="hold"/>
                                        <p:tgtEl>
                                          <p:spTgt spid="695302"/>
                                        </p:tgtEl>
                                        <p:attrNameLst>
                                          <p:attrName>ppt_x</p:attrName>
                                        </p:attrNameLst>
                                      </p:cBhvr>
                                      <p:tavLst>
                                        <p:tav tm="0">
                                          <p:val>
                                            <p:strVal val="#ppt_x"/>
                                          </p:val>
                                        </p:tav>
                                        <p:tav tm="100000">
                                          <p:val>
                                            <p:strVal val="#ppt_x"/>
                                          </p:val>
                                        </p:tav>
                                      </p:tavLst>
                                    </p:anim>
                                    <p:anim calcmode="lin" valueType="num">
                                      <p:cBhvr additive="base">
                                        <p:cTn id="28" dur="500" fill="hold"/>
                                        <p:tgtEl>
                                          <p:spTgt spid="69530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95319"/>
                                        </p:tgtEl>
                                        <p:attrNameLst>
                                          <p:attrName>style.visibility</p:attrName>
                                        </p:attrNameLst>
                                      </p:cBhvr>
                                      <p:to>
                                        <p:strVal val="visible"/>
                                      </p:to>
                                    </p:set>
                                    <p:anim calcmode="lin" valueType="num">
                                      <p:cBhvr additive="base">
                                        <p:cTn id="32" dur="500" fill="hold"/>
                                        <p:tgtEl>
                                          <p:spTgt spid="695319"/>
                                        </p:tgtEl>
                                        <p:attrNameLst>
                                          <p:attrName>ppt_x</p:attrName>
                                        </p:attrNameLst>
                                      </p:cBhvr>
                                      <p:tavLst>
                                        <p:tav tm="0">
                                          <p:val>
                                            <p:strVal val="#ppt_x"/>
                                          </p:val>
                                        </p:tav>
                                        <p:tav tm="100000">
                                          <p:val>
                                            <p:strVal val="#ppt_x"/>
                                          </p:val>
                                        </p:tav>
                                      </p:tavLst>
                                    </p:anim>
                                    <p:anim calcmode="lin" valueType="num">
                                      <p:cBhvr additive="base">
                                        <p:cTn id="33" dur="500" fill="hold"/>
                                        <p:tgtEl>
                                          <p:spTgt spid="69531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95303"/>
                                        </p:tgtEl>
                                        <p:attrNameLst>
                                          <p:attrName>style.visibility</p:attrName>
                                        </p:attrNameLst>
                                      </p:cBhvr>
                                      <p:to>
                                        <p:strVal val="visible"/>
                                      </p:to>
                                    </p:set>
                                    <p:anim calcmode="lin" valueType="num">
                                      <p:cBhvr additive="base">
                                        <p:cTn id="37" dur="500" fill="hold"/>
                                        <p:tgtEl>
                                          <p:spTgt spid="695303"/>
                                        </p:tgtEl>
                                        <p:attrNameLst>
                                          <p:attrName>ppt_x</p:attrName>
                                        </p:attrNameLst>
                                      </p:cBhvr>
                                      <p:tavLst>
                                        <p:tav tm="0">
                                          <p:val>
                                            <p:strVal val="#ppt_x"/>
                                          </p:val>
                                        </p:tav>
                                        <p:tav tm="100000">
                                          <p:val>
                                            <p:strVal val="#ppt_x"/>
                                          </p:val>
                                        </p:tav>
                                      </p:tavLst>
                                    </p:anim>
                                    <p:anim calcmode="lin" valueType="num">
                                      <p:cBhvr additive="base">
                                        <p:cTn id="38" dur="500" fill="hold"/>
                                        <p:tgtEl>
                                          <p:spTgt spid="69530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95304"/>
                                        </p:tgtEl>
                                        <p:attrNameLst>
                                          <p:attrName>style.visibility</p:attrName>
                                        </p:attrNameLst>
                                      </p:cBhvr>
                                      <p:to>
                                        <p:strVal val="visible"/>
                                      </p:to>
                                    </p:set>
                                    <p:anim calcmode="lin" valueType="num">
                                      <p:cBhvr additive="base">
                                        <p:cTn id="42" dur="500" fill="hold"/>
                                        <p:tgtEl>
                                          <p:spTgt spid="695304"/>
                                        </p:tgtEl>
                                        <p:attrNameLst>
                                          <p:attrName>ppt_x</p:attrName>
                                        </p:attrNameLst>
                                      </p:cBhvr>
                                      <p:tavLst>
                                        <p:tav tm="0">
                                          <p:val>
                                            <p:strVal val="#ppt_x"/>
                                          </p:val>
                                        </p:tav>
                                        <p:tav tm="100000">
                                          <p:val>
                                            <p:strVal val="#ppt_x"/>
                                          </p:val>
                                        </p:tav>
                                      </p:tavLst>
                                    </p:anim>
                                    <p:anim calcmode="lin" valueType="num">
                                      <p:cBhvr additive="base">
                                        <p:cTn id="43" dur="500" fill="hold"/>
                                        <p:tgtEl>
                                          <p:spTgt spid="69530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95305"/>
                                        </p:tgtEl>
                                        <p:attrNameLst>
                                          <p:attrName>style.visibility</p:attrName>
                                        </p:attrNameLst>
                                      </p:cBhvr>
                                      <p:to>
                                        <p:strVal val="visible"/>
                                      </p:to>
                                    </p:set>
                                    <p:anim calcmode="lin" valueType="num">
                                      <p:cBhvr additive="base">
                                        <p:cTn id="47" dur="500" fill="hold"/>
                                        <p:tgtEl>
                                          <p:spTgt spid="695305"/>
                                        </p:tgtEl>
                                        <p:attrNameLst>
                                          <p:attrName>ppt_x</p:attrName>
                                        </p:attrNameLst>
                                      </p:cBhvr>
                                      <p:tavLst>
                                        <p:tav tm="0">
                                          <p:val>
                                            <p:strVal val="#ppt_x"/>
                                          </p:val>
                                        </p:tav>
                                        <p:tav tm="100000">
                                          <p:val>
                                            <p:strVal val="#ppt_x"/>
                                          </p:val>
                                        </p:tav>
                                      </p:tavLst>
                                    </p:anim>
                                    <p:anim calcmode="lin" valueType="num">
                                      <p:cBhvr additive="base">
                                        <p:cTn id="48" dur="500" fill="hold"/>
                                        <p:tgtEl>
                                          <p:spTgt spid="69530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95306"/>
                                        </p:tgtEl>
                                        <p:attrNameLst>
                                          <p:attrName>style.visibility</p:attrName>
                                        </p:attrNameLst>
                                      </p:cBhvr>
                                      <p:to>
                                        <p:strVal val="visible"/>
                                      </p:to>
                                    </p:set>
                                    <p:anim calcmode="lin" valueType="num">
                                      <p:cBhvr additive="base">
                                        <p:cTn id="52" dur="500" fill="hold"/>
                                        <p:tgtEl>
                                          <p:spTgt spid="695306"/>
                                        </p:tgtEl>
                                        <p:attrNameLst>
                                          <p:attrName>ppt_x</p:attrName>
                                        </p:attrNameLst>
                                      </p:cBhvr>
                                      <p:tavLst>
                                        <p:tav tm="0">
                                          <p:val>
                                            <p:strVal val="#ppt_x"/>
                                          </p:val>
                                        </p:tav>
                                        <p:tav tm="100000">
                                          <p:val>
                                            <p:strVal val="#ppt_x"/>
                                          </p:val>
                                        </p:tav>
                                      </p:tavLst>
                                    </p:anim>
                                    <p:anim calcmode="lin" valueType="num">
                                      <p:cBhvr additive="base">
                                        <p:cTn id="53" dur="500" fill="hold"/>
                                        <p:tgtEl>
                                          <p:spTgt spid="69530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95313"/>
                                        </p:tgtEl>
                                        <p:attrNameLst>
                                          <p:attrName>style.visibility</p:attrName>
                                        </p:attrNameLst>
                                      </p:cBhvr>
                                      <p:to>
                                        <p:strVal val="visible"/>
                                      </p:to>
                                    </p:set>
                                    <p:anim calcmode="lin" valueType="num">
                                      <p:cBhvr additive="base">
                                        <p:cTn id="57" dur="500" fill="hold"/>
                                        <p:tgtEl>
                                          <p:spTgt spid="695313"/>
                                        </p:tgtEl>
                                        <p:attrNameLst>
                                          <p:attrName>ppt_x</p:attrName>
                                        </p:attrNameLst>
                                      </p:cBhvr>
                                      <p:tavLst>
                                        <p:tav tm="0">
                                          <p:val>
                                            <p:strVal val="#ppt_x"/>
                                          </p:val>
                                        </p:tav>
                                        <p:tav tm="100000">
                                          <p:val>
                                            <p:strVal val="#ppt_x"/>
                                          </p:val>
                                        </p:tav>
                                      </p:tavLst>
                                    </p:anim>
                                    <p:anim calcmode="lin" valueType="num">
                                      <p:cBhvr additive="base">
                                        <p:cTn id="58" dur="500" fill="hold"/>
                                        <p:tgtEl>
                                          <p:spTgt spid="695313"/>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695321"/>
                                        </p:tgtEl>
                                        <p:attrNameLst>
                                          <p:attrName>style.visibility</p:attrName>
                                        </p:attrNameLst>
                                      </p:cBhvr>
                                      <p:to>
                                        <p:strVal val="visible"/>
                                      </p:to>
                                    </p:set>
                                    <p:anim calcmode="lin" valueType="num">
                                      <p:cBhvr additive="base">
                                        <p:cTn id="62" dur="500" fill="hold"/>
                                        <p:tgtEl>
                                          <p:spTgt spid="695321"/>
                                        </p:tgtEl>
                                        <p:attrNameLst>
                                          <p:attrName>ppt_x</p:attrName>
                                        </p:attrNameLst>
                                      </p:cBhvr>
                                      <p:tavLst>
                                        <p:tav tm="0">
                                          <p:val>
                                            <p:strVal val="#ppt_x"/>
                                          </p:val>
                                        </p:tav>
                                        <p:tav tm="100000">
                                          <p:val>
                                            <p:strVal val="#ppt_x"/>
                                          </p:val>
                                        </p:tav>
                                      </p:tavLst>
                                    </p:anim>
                                    <p:anim calcmode="lin" valueType="num">
                                      <p:cBhvr additive="base">
                                        <p:cTn id="63" dur="500" fill="hold"/>
                                        <p:tgtEl>
                                          <p:spTgt spid="695321"/>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695314"/>
                                        </p:tgtEl>
                                        <p:attrNameLst>
                                          <p:attrName>style.visibility</p:attrName>
                                        </p:attrNameLst>
                                      </p:cBhvr>
                                      <p:to>
                                        <p:strVal val="visible"/>
                                      </p:to>
                                    </p:set>
                                    <p:anim calcmode="lin" valueType="num">
                                      <p:cBhvr additive="base">
                                        <p:cTn id="67" dur="500" fill="hold"/>
                                        <p:tgtEl>
                                          <p:spTgt spid="695314"/>
                                        </p:tgtEl>
                                        <p:attrNameLst>
                                          <p:attrName>ppt_x</p:attrName>
                                        </p:attrNameLst>
                                      </p:cBhvr>
                                      <p:tavLst>
                                        <p:tav tm="0">
                                          <p:val>
                                            <p:strVal val="#ppt_x"/>
                                          </p:val>
                                        </p:tav>
                                        <p:tav tm="100000">
                                          <p:val>
                                            <p:strVal val="#ppt_x"/>
                                          </p:val>
                                        </p:tav>
                                      </p:tavLst>
                                    </p:anim>
                                    <p:anim calcmode="lin" valueType="num">
                                      <p:cBhvr additive="base">
                                        <p:cTn id="68" dur="500" fill="hold"/>
                                        <p:tgtEl>
                                          <p:spTgt spid="695314"/>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695315"/>
                                        </p:tgtEl>
                                        <p:attrNameLst>
                                          <p:attrName>style.visibility</p:attrName>
                                        </p:attrNameLst>
                                      </p:cBhvr>
                                      <p:to>
                                        <p:strVal val="visible"/>
                                      </p:to>
                                    </p:set>
                                    <p:anim calcmode="lin" valueType="num">
                                      <p:cBhvr additive="base">
                                        <p:cTn id="72" dur="500" fill="hold"/>
                                        <p:tgtEl>
                                          <p:spTgt spid="695315"/>
                                        </p:tgtEl>
                                        <p:attrNameLst>
                                          <p:attrName>ppt_x</p:attrName>
                                        </p:attrNameLst>
                                      </p:cBhvr>
                                      <p:tavLst>
                                        <p:tav tm="0">
                                          <p:val>
                                            <p:strVal val="#ppt_x"/>
                                          </p:val>
                                        </p:tav>
                                        <p:tav tm="100000">
                                          <p:val>
                                            <p:strVal val="#ppt_x"/>
                                          </p:val>
                                        </p:tav>
                                      </p:tavLst>
                                    </p:anim>
                                    <p:anim calcmode="lin" valueType="num">
                                      <p:cBhvr additive="base">
                                        <p:cTn id="73" dur="500" fill="hold"/>
                                        <p:tgtEl>
                                          <p:spTgt spid="69531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695318"/>
                                        </p:tgtEl>
                                        <p:attrNameLst>
                                          <p:attrName>style.visibility</p:attrName>
                                        </p:attrNameLst>
                                      </p:cBhvr>
                                      <p:to>
                                        <p:strVal val="visible"/>
                                      </p:to>
                                    </p:set>
                                    <p:anim calcmode="lin" valueType="num">
                                      <p:cBhvr additive="base">
                                        <p:cTn id="77" dur="500" fill="hold"/>
                                        <p:tgtEl>
                                          <p:spTgt spid="695318"/>
                                        </p:tgtEl>
                                        <p:attrNameLst>
                                          <p:attrName>ppt_x</p:attrName>
                                        </p:attrNameLst>
                                      </p:cBhvr>
                                      <p:tavLst>
                                        <p:tav tm="0">
                                          <p:val>
                                            <p:strVal val="#ppt_x"/>
                                          </p:val>
                                        </p:tav>
                                        <p:tav tm="100000">
                                          <p:val>
                                            <p:strVal val="#ppt_x"/>
                                          </p:val>
                                        </p:tav>
                                      </p:tavLst>
                                    </p:anim>
                                    <p:anim calcmode="lin" valueType="num">
                                      <p:cBhvr additive="base">
                                        <p:cTn id="78" dur="500" fill="hold"/>
                                        <p:tgtEl>
                                          <p:spTgt spid="695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bldLvl="0" animBg="1"/>
      <p:bldP spid="695301" grpId="0"/>
      <p:bldP spid="695302" grpId="0" bldLvl="0" animBg="1"/>
      <p:bldP spid="695303" grpId="0" bldLvl="0" animBg="1"/>
      <p:bldP spid="695304" grpId="0" bldLvl="0" animBg="1"/>
      <p:bldP spid="695305" grpId="0" bldLvl="0" animBg="1"/>
      <p:bldP spid="695306" grpId="0"/>
      <p:bldP spid="695313" grpId="0" bldLvl="0" animBg="1"/>
      <p:bldP spid="695314" grpId="0" bldLvl="0" animBg="1"/>
      <p:bldP spid="695318" grpId="0"/>
      <p:bldP spid="695319" grpId="0"/>
      <p:bldP spid="6953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文本占位符 410626"/>
          <p:cNvSpPr>
            <a:spLocks noGrp="1"/>
          </p:cNvSpPr>
          <p:nvPr>
            <p:ph type="body" idx="1"/>
          </p:nvPr>
        </p:nvSpPr>
        <p:spPr>
          <a:xfrm>
            <a:off x="1559496" y="2231800"/>
            <a:ext cx="9508556" cy="4077519"/>
          </a:xfrm>
          <a:noFill/>
          <a:ln>
            <a:noFill/>
          </a:ln>
        </p:spPr>
        <p:txBody>
          <a:bodyPr/>
          <a:lstStyle/>
          <a:p>
            <a:pPr lvl="1">
              <a:lnSpc>
                <a:spcPct val="150000"/>
              </a:lnSpc>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临时文件：</a:t>
            </a:r>
            <a:r>
              <a:rPr lang="zh-CN" altLang="en-US" dirty="0">
                <a:latin typeface="宋体" panose="02010600030101010101" pitchFamily="2" charset="-122"/>
              </a:rPr>
              <a:t>用于系统在工作过程中产生的中间文件，一般有暂存的目录，正常工作情况下，工作完毕会自动删除，一旦有异常情况往往会残留不少临时文件</a:t>
            </a:r>
          </a:p>
          <a:p>
            <a:pPr lvl="1">
              <a:lnSpc>
                <a:spcPct val="150000"/>
              </a:lnSpc>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永久文件</a:t>
            </a:r>
            <a:r>
              <a:rPr lang="en-US" altLang="zh-CN" dirty="0">
                <a:solidFill>
                  <a:srgbClr val="0000FF"/>
                </a:solidFill>
                <a:latin typeface="宋体" panose="02010600030101010101" pitchFamily="2" charset="-122"/>
              </a:rPr>
              <a:t>:</a:t>
            </a:r>
            <a:r>
              <a:rPr lang="en-US" altLang="zh-CN" dirty="0">
                <a:latin typeface="宋体" panose="02010600030101010101" pitchFamily="2" charset="-122"/>
              </a:rPr>
              <a:t> </a:t>
            </a:r>
            <a:r>
              <a:rPr lang="zh-CN" altLang="en-US" dirty="0">
                <a:latin typeface="宋体" panose="02010600030101010101" pitchFamily="2" charset="-122"/>
              </a:rPr>
              <a:t>指一般受系统管理的各种系统和用户文件，经过安装或编辑、编译生成的文件，存放在软盘、硬盘或光盘等外存上</a:t>
            </a:r>
          </a:p>
          <a:p>
            <a:pPr lvl="1">
              <a:lnSpc>
                <a:spcPct val="150000"/>
              </a:lnSpc>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档案文件</a:t>
            </a:r>
            <a:r>
              <a:rPr lang="en-US" altLang="zh-CN" dirty="0">
                <a:solidFill>
                  <a:srgbClr val="0000FF"/>
                </a:solidFill>
                <a:latin typeface="宋体" panose="02010600030101010101" pitchFamily="2" charset="-122"/>
              </a:rPr>
              <a:t>:</a:t>
            </a:r>
            <a:r>
              <a:rPr lang="en-US" altLang="zh-CN" dirty="0">
                <a:latin typeface="宋体" panose="02010600030101010101" pitchFamily="2" charset="-122"/>
              </a:rPr>
              <a:t> </a:t>
            </a:r>
            <a:r>
              <a:rPr lang="zh-CN" altLang="en-US" dirty="0">
                <a:latin typeface="宋体" panose="02010600030101010101" pitchFamily="2" charset="-122"/>
              </a:rPr>
              <a:t>系统或一些实用工具软件包在工作过程中记录在案的文挡资料文件，以便查阅历史挡案</a:t>
            </a:r>
          </a:p>
        </p:txBody>
      </p:sp>
      <p:sp>
        <p:nvSpPr>
          <p:cNvPr id="410630" name="AutoShape 5"/>
          <p:cNvSpPr/>
          <p:nvPr/>
        </p:nvSpPr>
        <p:spPr>
          <a:xfrm>
            <a:off x="995685" y="1025749"/>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10631"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文件分类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10633" name="矩形 410632"/>
          <p:cNvSpPr/>
          <p:nvPr/>
        </p:nvSpPr>
        <p:spPr>
          <a:xfrm>
            <a:off x="1486223" y="1772816"/>
            <a:ext cx="3576637" cy="521970"/>
          </a:xfrm>
          <a:prstGeom prst="rect">
            <a:avLst/>
          </a:prstGeom>
          <a:noFill/>
          <a:ln w="28575">
            <a:noFill/>
          </a:ln>
        </p:spPr>
        <p:txBody>
          <a:bodyPr>
            <a:spAutoFit/>
          </a:bodyPr>
          <a:lstStyle/>
          <a:p>
            <a:pPr marL="342900" indent="-342900">
              <a:buSzPct val="80000"/>
            </a:pPr>
            <a:r>
              <a:rPr lang="en-US" altLang="zh-CN" dirty="0">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、按使用情况分类</a:t>
            </a:r>
          </a:p>
        </p:txBody>
      </p:sp>
      <p:sp>
        <p:nvSpPr>
          <p:cNvPr id="7" name="矩形 6">
            <a:extLst>
              <a:ext uri="{FF2B5EF4-FFF2-40B4-BE49-F238E27FC236}">
                <a16:creationId xmlns:a16="http://schemas.microsoft.com/office/drawing/2014/main" id="{A3A93A6B-4FDE-4EE2-83E5-2F873B9D5527}"/>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0630"/>
                                        </p:tgtEl>
                                        <p:attrNameLst>
                                          <p:attrName>style.visibility</p:attrName>
                                        </p:attrNameLst>
                                      </p:cBhvr>
                                      <p:to>
                                        <p:strVal val="visible"/>
                                      </p:to>
                                    </p:set>
                                    <p:anim calcmode="lin" valueType="num">
                                      <p:cBhvr additive="base">
                                        <p:cTn id="7" dur="500" fill="hold"/>
                                        <p:tgtEl>
                                          <p:spTgt spid="410630"/>
                                        </p:tgtEl>
                                        <p:attrNameLst>
                                          <p:attrName>ppt_x</p:attrName>
                                        </p:attrNameLst>
                                      </p:cBhvr>
                                      <p:tavLst>
                                        <p:tav tm="0">
                                          <p:val>
                                            <p:strVal val="#ppt_x"/>
                                          </p:val>
                                        </p:tav>
                                        <p:tav tm="100000">
                                          <p:val>
                                            <p:strVal val="#ppt_x"/>
                                          </p:val>
                                        </p:tav>
                                      </p:tavLst>
                                    </p:anim>
                                    <p:anim calcmode="lin" valueType="num">
                                      <p:cBhvr additive="base">
                                        <p:cTn id="8" dur="500" fill="hold"/>
                                        <p:tgtEl>
                                          <p:spTgt spid="4106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0631"/>
                                        </p:tgtEl>
                                        <p:attrNameLst>
                                          <p:attrName>style.visibility</p:attrName>
                                        </p:attrNameLst>
                                      </p:cBhvr>
                                      <p:to>
                                        <p:strVal val="visible"/>
                                      </p:to>
                                    </p:set>
                                    <p:anim calcmode="lin" valueType="num">
                                      <p:cBhvr additive="base">
                                        <p:cTn id="12" dur="500" fill="hold"/>
                                        <p:tgtEl>
                                          <p:spTgt spid="410631"/>
                                        </p:tgtEl>
                                        <p:attrNameLst>
                                          <p:attrName>ppt_x</p:attrName>
                                        </p:attrNameLst>
                                      </p:cBhvr>
                                      <p:tavLst>
                                        <p:tav tm="0">
                                          <p:val>
                                            <p:strVal val="#ppt_x"/>
                                          </p:val>
                                        </p:tav>
                                        <p:tav tm="100000">
                                          <p:val>
                                            <p:strVal val="#ppt_x"/>
                                          </p:val>
                                        </p:tav>
                                      </p:tavLst>
                                    </p:anim>
                                    <p:anim calcmode="lin" valueType="num">
                                      <p:cBhvr additive="base">
                                        <p:cTn id="13" dur="500" fill="hold"/>
                                        <p:tgtEl>
                                          <p:spTgt spid="4106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0633"/>
                                        </p:tgtEl>
                                        <p:attrNameLst>
                                          <p:attrName>style.visibility</p:attrName>
                                        </p:attrNameLst>
                                      </p:cBhvr>
                                      <p:to>
                                        <p:strVal val="visible"/>
                                      </p:to>
                                    </p:set>
                                    <p:anim calcmode="lin" valueType="num">
                                      <p:cBhvr additive="base">
                                        <p:cTn id="17" dur="500" fill="hold"/>
                                        <p:tgtEl>
                                          <p:spTgt spid="410633"/>
                                        </p:tgtEl>
                                        <p:attrNameLst>
                                          <p:attrName>ppt_x</p:attrName>
                                        </p:attrNameLst>
                                      </p:cBhvr>
                                      <p:tavLst>
                                        <p:tav tm="0">
                                          <p:val>
                                            <p:strVal val="#ppt_x"/>
                                          </p:val>
                                        </p:tav>
                                        <p:tav tm="100000">
                                          <p:val>
                                            <p:strVal val="#ppt_x"/>
                                          </p:val>
                                        </p:tav>
                                      </p:tavLst>
                                    </p:anim>
                                    <p:anim calcmode="lin" valueType="num">
                                      <p:cBhvr additive="base">
                                        <p:cTn id="18" dur="500" fill="hold"/>
                                        <p:tgtEl>
                                          <p:spTgt spid="41063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10627">
                                            <p:txEl>
                                              <p:pRg st="0" end="0"/>
                                            </p:txEl>
                                          </p:spTgt>
                                        </p:tgtEl>
                                        <p:attrNameLst>
                                          <p:attrName>style.visibility</p:attrName>
                                        </p:attrNameLst>
                                      </p:cBhvr>
                                      <p:to>
                                        <p:strVal val="visible"/>
                                      </p:to>
                                    </p:set>
                                    <p:anim calcmode="lin" valueType="num">
                                      <p:cBhvr additive="base">
                                        <p:cTn id="22" dur="500" fill="hold"/>
                                        <p:tgtEl>
                                          <p:spTgt spid="410627">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10627">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410627">
                                            <p:txEl>
                                              <p:pRg st="1" end="1"/>
                                            </p:txEl>
                                          </p:spTgt>
                                        </p:tgtEl>
                                        <p:attrNameLst>
                                          <p:attrName>style.visibility</p:attrName>
                                        </p:attrNameLst>
                                      </p:cBhvr>
                                      <p:to>
                                        <p:strVal val="visible"/>
                                      </p:to>
                                    </p:set>
                                    <p:anim calcmode="lin" valueType="num">
                                      <p:cBhvr additive="base">
                                        <p:cTn id="27" dur="500" fill="hold"/>
                                        <p:tgtEl>
                                          <p:spTgt spid="410627">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10627">
                                            <p:txEl>
                                              <p:pRg st="1" end="1"/>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410627">
                                            <p:txEl>
                                              <p:pRg st="2" end="2"/>
                                            </p:txEl>
                                          </p:spTgt>
                                        </p:tgtEl>
                                        <p:attrNameLst>
                                          <p:attrName>style.visibility</p:attrName>
                                        </p:attrNameLst>
                                      </p:cBhvr>
                                      <p:to>
                                        <p:strVal val="visible"/>
                                      </p:to>
                                    </p:set>
                                    <p:anim calcmode="lin" valueType="num">
                                      <p:cBhvr additive="base">
                                        <p:cTn id="32" dur="500" fill="hold"/>
                                        <p:tgtEl>
                                          <p:spTgt spid="410627">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106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0" grpId="0" bldLvl="0" animBg="1"/>
      <p:bldP spid="410631" grpId="0"/>
      <p:bldP spid="41063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AutoShape 3"/>
          <p:cNvSpPr/>
          <p:nvPr/>
        </p:nvSpPr>
        <p:spPr>
          <a:xfrm>
            <a:off x="1992313" y="4076700"/>
            <a:ext cx="2543175" cy="1974850"/>
          </a:xfrm>
          <a:prstGeom prst="roundRect">
            <a:avLst>
              <a:gd name="adj" fmla="val 12699"/>
            </a:avLst>
          </a:prstGeom>
          <a:solidFill>
            <a:schemeClr val="accent1"/>
          </a:soli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3443" name="Text Box 4"/>
          <p:cNvSpPr txBox="1"/>
          <p:nvPr/>
        </p:nvSpPr>
        <p:spPr>
          <a:xfrm>
            <a:off x="5108575" y="3562350"/>
            <a:ext cx="1905000" cy="460375"/>
          </a:xfrm>
          <a:prstGeom prst="rect">
            <a:avLst/>
          </a:prstGeom>
          <a:noFill/>
          <a:ln w="9525">
            <a:noFill/>
          </a:ln>
        </p:spPr>
        <p:txBody>
          <a:bodyPr>
            <a:spAutoFit/>
          </a:bodyPr>
          <a:lstStyle/>
          <a:p>
            <a:pPr algn="ctr">
              <a:spcBef>
                <a:spcPct val="50000"/>
              </a:spcBef>
            </a:pPr>
            <a:r>
              <a:rPr lang="en-US" altLang="zh-CN" sz="240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 </a:t>
            </a:r>
            <a:r>
              <a:rPr lang="zh-CN" altLang="en-US" sz="24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本章小结</a:t>
            </a:r>
            <a:endParaRPr lang="zh-CN" altLang="en-US" sz="24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73444" name="AutoShape 5"/>
          <p:cNvSpPr/>
          <p:nvPr/>
        </p:nvSpPr>
        <p:spPr>
          <a:xfrm>
            <a:off x="2035175" y="4762500"/>
            <a:ext cx="2408238" cy="111442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3445" name="Text Box 18"/>
          <p:cNvSpPr txBox="1"/>
          <p:nvPr/>
        </p:nvSpPr>
        <p:spPr>
          <a:xfrm>
            <a:off x="2208213" y="4286250"/>
            <a:ext cx="2087562" cy="368300"/>
          </a:xfrm>
          <a:prstGeom prst="rect">
            <a:avLst/>
          </a:prstGeom>
          <a:noFill/>
          <a:ln w="9525">
            <a:noFill/>
          </a:ln>
        </p:spPr>
        <p:txBody>
          <a:bodyPr>
            <a:spAutoFit/>
          </a:bodyPr>
          <a:lstStyle/>
          <a:p>
            <a:pPr algn="ctr">
              <a:spcBef>
                <a:spcPct val="50000"/>
              </a:spcBef>
            </a:pPr>
            <a:r>
              <a:rPr lang="zh-CN" altLang="en-US" sz="1800" dirty="0">
                <a:ln>
                  <a:solidFill>
                    <a:srgbClr val="FFFFFF"/>
                  </a:solidFill>
                </a:ln>
                <a:solidFill>
                  <a:srgbClr val="FFFFFF"/>
                </a:solidFill>
                <a:effectLst>
                  <a:outerShdw blurRad="38100" dist="38100" dir="2700000">
                    <a:srgbClr val="C0C0C0"/>
                  </a:outerShdw>
                </a:effectLst>
                <a:latin typeface="Arial" panose="020B0604020202020204" pitchFamily="34" charset="0"/>
                <a:cs typeface="Arial" panose="020B0604020202020204" pitchFamily="34" charset="0"/>
              </a:rPr>
              <a:t>文件目录</a:t>
            </a:r>
            <a:endParaRPr lang="zh-CN" altLang="en-US" sz="1800" dirty="0">
              <a:ln>
                <a:solidFill>
                  <a:srgbClr val="FFFFFF"/>
                </a:solidFill>
              </a:ln>
              <a:solidFill>
                <a:srgbClr val="FFFFFF"/>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73446" name="Text Box 9"/>
          <p:cNvSpPr txBox="1"/>
          <p:nvPr/>
        </p:nvSpPr>
        <p:spPr>
          <a:xfrm>
            <a:off x="2063750" y="4868863"/>
            <a:ext cx="2316163" cy="1014730"/>
          </a:xfrm>
          <a:prstGeom prst="rect">
            <a:avLst/>
          </a:prstGeom>
          <a:noFill/>
          <a:ln w="9525">
            <a:noFill/>
          </a:ln>
        </p:spPr>
        <p:txBody>
          <a:bodyPr>
            <a:spAutoFit/>
          </a:bodyPr>
          <a:lstStyle/>
          <a:p>
            <a:pPr eaLnBrk="0" hangingPunct="0">
              <a:spcBef>
                <a:spcPct val="0"/>
              </a:spcBef>
            </a:pPr>
            <a:r>
              <a:rPr lang="zh-CN" altLang="en-US" sz="2000" dirty="0">
                <a:solidFill>
                  <a:srgbClr val="000000"/>
                </a:solidFill>
                <a:effectLst>
                  <a:outerShdw blurRad="38100" dist="38100" dir="2700000">
                    <a:srgbClr val="C0C0C0"/>
                  </a:outerShdw>
                </a:effectLst>
                <a:latin typeface="Arial" panose="020B0604020202020204" pitchFamily="34" charset="0"/>
                <a:cs typeface="Arial" panose="020B0604020202020204" pitchFamily="34" charset="0"/>
              </a:rPr>
              <a:t>    掌握文件目录的表示、组织和查询技术</a:t>
            </a:r>
            <a:r>
              <a:rPr lang="en-US" altLang="zh-CN" sz="2000">
                <a:solidFill>
                  <a:srgbClr val="000000"/>
                </a:solidFill>
                <a:effectLst>
                  <a:outerShdw blurRad="38100" dist="38100" dir="2700000">
                    <a:srgbClr val="C0C0C0"/>
                  </a:outerShdw>
                </a:effectLst>
                <a:latin typeface="Arial" panose="020B0604020202020204" pitchFamily="34" charset="0"/>
                <a:cs typeface="Arial" panose="020B0604020202020204" pitchFamily="34" charset="0"/>
              </a:rPr>
              <a:t>.</a:t>
            </a:r>
            <a:endParaRPr lang="en-US" altLang="zh-CN" sz="2000">
              <a:solidFill>
                <a:srgbClr val="00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73447" name="AutoShape 8"/>
          <p:cNvSpPr/>
          <p:nvPr/>
        </p:nvSpPr>
        <p:spPr>
          <a:xfrm>
            <a:off x="1981200" y="1412875"/>
            <a:ext cx="2543175" cy="2087563"/>
          </a:xfrm>
          <a:prstGeom prst="roundRect">
            <a:avLst>
              <a:gd name="adj" fmla="val 12699"/>
            </a:avLst>
          </a:prstGeom>
          <a:solidFill>
            <a:schemeClr val="folHlink"/>
          </a:soli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3448" name="AutoShape 9"/>
          <p:cNvSpPr/>
          <p:nvPr/>
        </p:nvSpPr>
        <p:spPr>
          <a:xfrm>
            <a:off x="2035175" y="1989138"/>
            <a:ext cx="2332038" cy="131127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3449" name="Text Box 18"/>
          <p:cNvSpPr txBox="1"/>
          <p:nvPr/>
        </p:nvSpPr>
        <p:spPr>
          <a:xfrm>
            <a:off x="1919288" y="1549400"/>
            <a:ext cx="2665412" cy="368300"/>
          </a:xfrm>
          <a:prstGeom prst="rect">
            <a:avLst/>
          </a:prstGeom>
          <a:noFill/>
          <a:ln w="9525">
            <a:noFill/>
          </a:ln>
        </p:spPr>
        <p:txBody>
          <a:bodyPr>
            <a:spAutoFit/>
          </a:bodyPr>
          <a:lstStyle/>
          <a:p>
            <a:pPr algn="ctr">
              <a:spcBef>
                <a:spcPct val="50000"/>
              </a:spcBef>
            </a:pPr>
            <a:r>
              <a:rPr lang="zh-CN" altLang="en-US" sz="1800" dirty="0">
                <a:ln>
                  <a:solidFill>
                    <a:srgbClr val="FFFFFF"/>
                  </a:solidFill>
                </a:ln>
                <a:solidFill>
                  <a:srgbClr val="FFFFFF"/>
                </a:solidFill>
                <a:effectLst>
                  <a:outerShdw blurRad="38100" dist="38100" dir="2700000">
                    <a:srgbClr val="C0C0C0"/>
                  </a:outerShdw>
                </a:effectLst>
                <a:latin typeface="Arial" panose="020B0604020202020204" pitchFamily="34" charset="0"/>
              </a:rPr>
              <a:t>文件系统及结构 </a:t>
            </a:r>
            <a:endParaRPr lang="en-US" altLang="zh-CN" sz="1800">
              <a:ln>
                <a:solidFill>
                  <a:srgbClr val="FFFFFF"/>
                </a:solidFill>
              </a:ln>
              <a:solidFill>
                <a:srgbClr val="FFFFFF"/>
              </a:solidFill>
              <a:effectLst>
                <a:outerShdw blurRad="38100" dist="38100" dir="2700000">
                  <a:srgbClr val="C0C0C0"/>
                </a:outerShdw>
              </a:effectLst>
              <a:latin typeface="Arial" panose="020B0604020202020204" pitchFamily="34" charset="0"/>
            </a:endParaRPr>
          </a:p>
        </p:txBody>
      </p:sp>
      <p:sp>
        <p:nvSpPr>
          <p:cNvPr id="573450" name="Text Box 9"/>
          <p:cNvSpPr txBox="1"/>
          <p:nvPr/>
        </p:nvSpPr>
        <p:spPr>
          <a:xfrm>
            <a:off x="2076450" y="2133600"/>
            <a:ext cx="2316163" cy="1014730"/>
          </a:xfrm>
          <a:prstGeom prst="rect">
            <a:avLst/>
          </a:prstGeom>
          <a:noFill/>
          <a:ln w="9525">
            <a:noFill/>
          </a:ln>
        </p:spPr>
        <p:txBody>
          <a:bodyPr>
            <a:spAutoFit/>
          </a:bodyPr>
          <a:lstStyle/>
          <a:p>
            <a:pPr eaLnBrk="0" hangingPunct="0">
              <a:spcBef>
                <a:spcPct val="0"/>
              </a:spcBef>
            </a:pPr>
            <a:r>
              <a:rPr lang="zh-CN" altLang="en-US" sz="2000" dirty="0">
                <a:solidFill>
                  <a:srgbClr val="000000"/>
                </a:solidFill>
                <a:effectLst>
                  <a:outerShdw blurRad="38100" dist="38100" dir="2700000">
                    <a:srgbClr val="C0C0C0"/>
                  </a:outerShdw>
                </a:effectLst>
                <a:latin typeface="Arial" panose="020B0604020202020204" pitchFamily="34" charset="0"/>
              </a:rPr>
              <a:t>    切实掌握文件系统的概念、逻辑结构和物理结构。</a:t>
            </a:r>
            <a:endParaRPr lang="en-US" altLang="zh-CN" sz="2000">
              <a:solidFill>
                <a:srgbClr val="00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73451" name="AutoShape 12"/>
          <p:cNvSpPr/>
          <p:nvPr/>
        </p:nvSpPr>
        <p:spPr>
          <a:xfrm>
            <a:off x="7591425" y="4191000"/>
            <a:ext cx="2543175" cy="1974850"/>
          </a:xfrm>
          <a:prstGeom prst="roundRect">
            <a:avLst>
              <a:gd name="adj" fmla="val 12699"/>
            </a:avLst>
          </a:prstGeom>
          <a:solidFill>
            <a:schemeClr val="hlink"/>
          </a:soli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3452" name="AutoShape 13"/>
          <p:cNvSpPr/>
          <p:nvPr/>
        </p:nvSpPr>
        <p:spPr>
          <a:xfrm>
            <a:off x="7720013" y="4797425"/>
            <a:ext cx="2263775" cy="115252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3453" name="Text Box 18"/>
          <p:cNvSpPr txBox="1"/>
          <p:nvPr/>
        </p:nvSpPr>
        <p:spPr>
          <a:xfrm>
            <a:off x="7824788" y="4286250"/>
            <a:ext cx="2232025" cy="368300"/>
          </a:xfrm>
          <a:prstGeom prst="rect">
            <a:avLst/>
          </a:prstGeom>
          <a:noFill/>
          <a:ln w="9525">
            <a:noFill/>
          </a:ln>
        </p:spPr>
        <p:txBody>
          <a:bodyPr>
            <a:spAutoFit/>
          </a:bodyPr>
          <a:lstStyle/>
          <a:p>
            <a:pPr algn="ctr">
              <a:spcBef>
                <a:spcPct val="50000"/>
              </a:spcBef>
            </a:pPr>
            <a:r>
              <a:rPr lang="zh-CN" altLang="en-US" sz="1800" dirty="0">
                <a:ln>
                  <a:solidFill>
                    <a:srgbClr val="FFFFFF"/>
                  </a:solidFill>
                </a:ln>
                <a:solidFill>
                  <a:srgbClr val="FFFFFF"/>
                </a:solidFill>
                <a:effectLst>
                  <a:outerShdw blurRad="38100" dist="38100" dir="2700000">
                    <a:srgbClr val="C0C0C0"/>
                  </a:outerShdw>
                </a:effectLst>
                <a:latin typeface="Arial" panose="020B0604020202020204" pitchFamily="34" charset="0"/>
                <a:cs typeface="Arial" panose="020B0604020202020204" pitchFamily="34" charset="0"/>
              </a:rPr>
              <a:t>文件存储空间管理</a:t>
            </a:r>
            <a:endParaRPr lang="zh-CN" altLang="en-US" sz="1800" dirty="0">
              <a:ln>
                <a:solidFill>
                  <a:srgbClr val="FFFFFF"/>
                </a:solidFill>
              </a:ln>
              <a:solidFill>
                <a:srgbClr val="FFFFFF"/>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73454" name="Text Box 9"/>
          <p:cNvSpPr txBox="1"/>
          <p:nvPr/>
        </p:nvSpPr>
        <p:spPr>
          <a:xfrm>
            <a:off x="7896225" y="4862513"/>
            <a:ext cx="2087563" cy="1014730"/>
          </a:xfrm>
          <a:prstGeom prst="rect">
            <a:avLst/>
          </a:prstGeom>
          <a:noFill/>
          <a:ln w="9525">
            <a:noFill/>
          </a:ln>
        </p:spPr>
        <p:txBody>
          <a:bodyPr>
            <a:spAutoFit/>
          </a:bodyPr>
          <a:lstStyle/>
          <a:p>
            <a:pPr eaLnBrk="0" hangingPunct="0">
              <a:spcBef>
                <a:spcPct val="0"/>
              </a:spcBef>
            </a:pPr>
            <a:r>
              <a:rPr lang="zh-CN" altLang="en-US" sz="2000" dirty="0">
                <a:solidFill>
                  <a:srgbClr val="000000"/>
                </a:solidFill>
                <a:effectLst>
                  <a:outerShdw blurRad="38100" dist="38100" dir="2700000">
                    <a:srgbClr val="C0C0C0"/>
                  </a:outerShdw>
                </a:effectLst>
                <a:latin typeface="Arial" panose="020B0604020202020204" pitchFamily="34" charset="0"/>
                <a:cs typeface="Arial" panose="020B0604020202020204" pitchFamily="34" charset="0"/>
              </a:rPr>
              <a:t>掌握文件系统的存储空间的管理方法。</a:t>
            </a:r>
            <a:endParaRPr lang="zh-CN" altLang="en-US" sz="2000" dirty="0">
              <a:solidFill>
                <a:srgbClr val="00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73455" name="AutoShape 16"/>
          <p:cNvSpPr/>
          <p:nvPr/>
        </p:nvSpPr>
        <p:spPr>
          <a:xfrm>
            <a:off x="7535863" y="1412875"/>
            <a:ext cx="2663825" cy="2016125"/>
          </a:xfrm>
          <a:prstGeom prst="roundRect">
            <a:avLst>
              <a:gd name="adj" fmla="val 12699"/>
            </a:avLst>
          </a:prstGeom>
          <a:solidFill>
            <a:schemeClr val="accent2"/>
          </a:soli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3456" name="AutoShape 17"/>
          <p:cNvSpPr/>
          <p:nvPr/>
        </p:nvSpPr>
        <p:spPr>
          <a:xfrm>
            <a:off x="7645400" y="1989138"/>
            <a:ext cx="2408238" cy="1223962"/>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3457" name="Text Box 18"/>
          <p:cNvSpPr txBox="1"/>
          <p:nvPr/>
        </p:nvSpPr>
        <p:spPr>
          <a:xfrm>
            <a:off x="7464425" y="1557338"/>
            <a:ext cx="2808288" cy="368300"/>
          </a:xfrm>
          <a:prstGeom prst="rect">
            <a:avLst/>
          </a:prstGeom>
          <a:noFill/>
          <a:ln w="9525">
            <a:noFill/>
          </a:ln>
        </p:spPr>
        <p:txBody>
          <a:bodyPr>
            <a:spAutoFit/>
          </a:bodyPr>
          <a:lstStyle/>
          <a:p>
            <a:pPr algn="ctr">
              <a:spcBef>
                <a:spcPct val="50000"/>
              </a:spcBef>
            </a:pPr>
            <a:r>
              <a:rPr lang="zh-CN" altLang="en-US" sz="1800" dirty="0">
                <a:ln>
                  <a:solidFill>
                    <a:srgbClr val="FFFFFF"/>
                  </a:solidFill>
                </a:ln>
                <a:solidFill>
                  <a:srgbClr val="FFFFFF"/>
                </a:solidFill>
                <a:effectLst>
                  <a:outerShdw blurRad="38100" dist="38100" dir="2700000">
                    <a:srgbClr val="C0C0C0"/>
                  </a:outerShdw>
                </a:effectLst>
                <a:latin typeface="Arial" panose="020B0604020202020204" pitchFamily="34" charset="0"/>
              </a:rPr>
              <a:t>文件的存取与保护 </a:t>
            </a:r>
            <a:endParaRPr lang="en-US" altLang="zh-CN" sz="1800" dirty="0">
              <a:ln>
                <a:solidFill>
                  <a:srgbClr val="FFFFFF"/>
                </a:solidFill>
              </a:ln>
              <a:solidFill>
                <a:srgbClr val="FFFFFF"/>
              </a:solidFill>
              <a:effectLst>
                <a:outerShdw blurRad="38100" dist="38100" dir="2700000">
                  <a:srgbClr val="C0C0C0"/>
                </a:outerShdw>
              </a:effectLst>
              <a:latin typeface="Arial" panose="020B0604020202020204" pitchFamily="34" charset="0"/>
            </a:endParaRPr>
          </a:p>
        </p:txBody>
      </p:sp>
      <p:sp>
        <p:nvSpPr>
          <p:cNvPr id="573458" name="Text Box 9"/>
          <p:cNvSpPr txBox="1"/>
          <p:nvPr/>
        </p:nvSpPr>
        <p:spPr>
          <a:xfrm>
            <a:off x="7686675" y="2060575"/>
            <a:ext cx="2316163" cy="1014730"/>
          </a:xfrm>
          <a:prstGeom prst="rect">
            <a:avLst/>
          </a:prstGeom>
          <a:noFill/>
          <a:ln w="9525">
            <a:noFill/>
          </a:ln>
        </p:spPr>
        <p:txBody>
          <a:bodyPr>
            <a:spAutoFit/>
          </a:bodyPr>
          <a:lstStyle/>
          <a:p>
            <a:pPr eaLnBrk="0" hangingPunct="0">
              <a:spcBef>
                <a:spcPct val="0"/>
              </a:spcBef>
            </a:pPr>
            <a:r>
              <a:rPr lang="zh-CN" altLang="en-US" sz="2000" dirty="0">
                <a:solidFill>
                  <a:srgbClr val="000000"/>
                </a:solidFill>
                <a:effectLst>
                  <a:outerShdw blurRad="38100" dist="38100" dir="2700000">
                    <a:srgbClr val="C0C0C0"/>
                  </a:outerShdw>
                </a:effectLst>
                <a:latin typeface="Arial" panose="020B0604020202020204" pitchFamily="34" charset="0"/>
              </a:rPr>
              <a:t>     深入的理解文件的存取方法、文件共享及保护。</a:t>
            </a:r>
            <a:endParaRPr lang="en-US" altLang="zh-CN" sz="2000">
              <a:solidFill>
                <a:srgbClr val="00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grpSp>
        <p:nvGrpSpPr>
          <p:cNvPr id="573459" name="Group 20"/>
          <p:cNvGrpSpPr/>
          <p:nvPr/>
        </p:nvGrpSpPr>
        <p:grpSpPr>
          <a:xfrm>
            <a:off x="4619625" y="2438400"/>
            <a:ext cx="2819400" cy="2803525"/>
            <a:chOff x="1968" y="1488"/>
            <a:chExt cx="1776" cy="1766"/>
          </a:xfrm>
        </p:grpSpPr>
        <p:sp>
          <p:nvSpPr>
            <p:cNvPr id="14357" name="AutoShape 21"/>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58" name="AutoShape 22"/>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59" name="AutoShape 23"/>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60" name="AutoShape 24"/>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573464" name="矩形 573463"/>
          <p:cNvSpPr/>
          <p:nvPr/>
        </p:nvSpPr>
        <p:spPr>
          <a:xfrm>
            <a:off x="432193" y="168844"/>
            <a:ext cx="2879725"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6.8 本讲小结</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3464"/>
                                        </p:tgtEl>
                                        <p:attrNameLst>
                                          <p:attrName>style.visibility</p:attrName>
                                        </p:attrNameLst>
                                      </p:cBhvr>
                                      <p:to>
                                        <p:strVal val="visible"/>
                                      </p:to>
                                    </p:set>
                                    <p:animEffect transition="in" filter="fade">
                                      <p:cBhvr>
                                        <p:cTn id="7" dur="2000"/>
                                        <p:tgtEl>
                                          <p:spTgt spid="573464"/>
                                        </p:tgtEl>
                                      </p:cBhvr>
                                    </p:animEffect>
                                  </p:childTnLst>
                                </p:cTn>
                              </p:par>
                            </p:childTnLst>
                          </p:cTn>
                        </p:par>
                        <p:par>
                          <p:cTn id="8" fill="hold">
                            <p:stCondLst>
                              <p:cond delay="2000"/>
                            </p:stCondLst>
                            <p:childTnLst>
                              <p:par>
                                <p:cTn id="9" presetID="49" presetClass="entr" presetSubtype="0" decel="100000" fill="hold" nodeType="afterEffect">
                                  <p:stCondLst>
                                    <p:cond delay="0"/>
                                  </p:stCondLst>
                                  <p:childTnLst>
                                    <p:set>
                                      <p:cBhvr>
                                        <p:cTn id="10" dur="1" fill="hold">
                                          <p:stCondLst>
                                            <p:cond delay="0"/>
                                          </p:stCondLst>
                                        </p:cTn>
                                        <p:tgtEl>
                                          <p:spTgt spid="573459"/>
                                        </p:tgtEl>
                                        <p:attrNameLst>
                                          <p:attrName>style.visibility</p:attrName>
                                        </p:attrNameLst>
                                      </p:cBhvr>
                                      <p:to>
                                        <p:strVal val="visible"/>
                                      </p:to>
                                    </p:set>
                                    <p:anim calcmode="lin" valueType="num">
                                      <p:cBhvr>
                                        <p:cTn id="11" dur="500" fill="hold"/>
                                        <p:tgtEl>
                                          <p:spTgt spid="573459"/>
                                        </p:tgtEl>
                                        <p:attrNameLst>
                                          <p:attrName>ppt_w</p:attrName>
                                        </p:attrNameLst>
                                      </p:cBhvr>
                                      <p:tavLst>
                                        <p:tav tm="0">
                                          <p:val>
                                            <p:fltVal val="0"/>
                                          </p:val>
                                        </p:tav>
                                        <p:tav tm="100000">
                                          <p:val>
                                            <p:strVal val="#ppt_w"/>
                                          </p:val>
                                        </p:tav>
                                      </p:tavLst>
                                    </p:anim>
                                    <p:anim calcmode="lin" valueType="num">
                                      <p:cBhvr>
                                        <p:cTn id="12" dur="500" fill="hold"/>
                                        <p:tgtEl>
                                          <p:spTgt spid="573459"/>
                                        </p:tgtEl>
                                        <p:attrNameLst>
                                          <p:attrName>ppt_h</p:attrName>
                                        </p:attrNameLst>
                                      </p:cBhvr>
                                      <p:tavLst>
                                        <p:tav tm="0">
                                          <p:val>
                                            <p:fltVal val="0"/>
                                          </p:val>
                                        </p:tav>
                                        <p:tav tm="100000">
                                          <p:val>
                                            <p:strVal val="#ppt_h"/>
                                          </p:val>
                                        </p:tav>
                                      </p:tavLst>
                                    </p:anim>
                                    <p:anim calcmode="lin" valueType="num">
                                      <p:cBhvr>
                                        <p:cTn id="13" dur="500" fill="hold"/>
                                        <p:tgtEl>
                                          <p:spTgt spid="573459"/>
                                        </p:tgtEl>
                                        <p:attrNameLst>
                                          <p:attrName>style.rotation</p:attrName>
                                        </p:attrNameLst>
                                      </p:cBhvr>
                                      <p:tavLst>
                                        <p:tav tm="0">
                                          <p:val>
                                            <p:fltVal val="360"/>
                                          </p:val>
                                        </p:tav>
                                        <p:tav tm="100000">
                                          <p:val>
                                            <p:fltVal val="0"/>
                                          </p:val>
                                        </p:tav>
                                      </p:tavLst>
                                    </p:anim>
                                    <p:animEffect transition="in" filter="fade">
                                      <p:cBhvr>
                                        <p:cTn id="14" dur="500"/>
                                        <p:tgtEl>
                                          <p:spTgt spid="573459"/>
                                        </p:tgtEl>
                                      </p:cBhvr>
                                    </p:animEffect>
                                  </p:childTnLst>
                                </p:cTn>
                              </p:par>
                            </p:childTnLst>
                          </p:cTn>
                        </p:par>
                        <p:par>
                          <p:cTn id="15" fill="hold">
                            <p:stCondLst>
                              <p:cond delay="2500"/>
                            </p:stCondLst>
                            <p:childTnLst>
                              <p:par>
                                <p:cTn id="16" presetID="51" presetClass="entr" presetSubtype="0" fill="hold" grpId="0" nodeType="afterEffect">
                                  <p:stCondLst>
                                    <p:cond delay="0"/>
                                  </p:stCondLst>
                                  <p:childTnLst>
                                    <p:set>
                                      <p:cBhvr>
                                        <p:cTn id="17" dur="1" fill="hold">
                                          <p:stCondLst>
                                            <p:cond delay="0"/>
                                          </p:stCondLst>
                                        </p:cTn>
                                        <p:tgtEl>
                                          <p:spTgt spid="573443"/>
                                        </p:tgtEl>
                                        <p:attrNameLst>
                                          <p:attrName>style.visibility</p:attrName>
                                        </p:attrNameLst>
                                      </p:cBhvr>
                                      <p:to>
                                        <p:strVal val="visible"/>
                                      </p:to>
                                    </p:set>
                                    <p:animEffect transition="in" filter="fade">
                                      <p:cBhvr>
                                        <p:cTn id="18" dur="770" decel="100000"/>
                                        <p:tgtEl>
                                          <p:spTgt spid="573443"/>
                                        </p:tgtEl>
                                      </p:cBhvr>
                                    </p:animEffect>
                                    <p:animScale>
                                      <p:cBhvr>
                                        <p:cTn id="19" dur="770" decel="100000"/>
                                        <p:tgtEl>
                                          <p:spTgt spid="573443"/>
                                        </p:tgtEl>
                                      </p:cBhvr>
                                      <p:from x="10000" y="10000"/>
                                      <p:to x="200000" y="450000"/>
                                    </p:animScale>
                                    <p:animScale>
                                      <p:cBhvr>
                                        <p:cTn id="20" dur="1230" accel="100000" fill="hold">
                                          <p:stCondLst>
                                            <p:cond delay="770"/>
                                          </p:stCondLst>
                                        </p:cTn>
                                        <p:tgtEl>
                                          <p:spTgt spid="573443"/>
                                        </p:tgtEl>
                                      </p:cBhvr>
                                      <p:from x="200000" y="450000"/>
                                      <p:to x="100000" y="100000"/>
                                    </p:animScale>
                                    <p:set>
                                      <p:cBhvr>
                                        <p:cTn id="21" dur="770" fill="hold"/>
                                        <p:tgtEl>
                                          <p:spTgt spid="573443"/>
                                        </p:tgtEl>
                                        <p:attrNameLst>
                                          <p:attrName>ppt_x</p:attrName>
                                        </p:attrNameLst>
                                      </p:cBhvr>
                                      <p:to>
                                        <p:strVal val="(0.5)"/>
                                      </p:to>
                                    </p:set>
                                    <p:anim from="(0.5)" to="(#ppt_x)" calcmode="lin" valueType="num">
                                      <p:cBhvr>
                                        <p:cTn id="22" dur="1230" accel="100000" fill="hold">
                                          <p:stCondLst>
                                            <p:cond delay="770"/>
                                          </p:stCondLst>
                                        </p:cTn>
                                        <p:tgtEl>
                                          <p:spTgt spid="573443"/>
                                        </p:tgtEl>
                                        <p:attrNameLst>
                                          <p:attrName>ppt_x</p:attrName>
                                        </p:attrNameLst>
                                      </p:cBhvr>
                                    </p:anim>
                                    <p:set>
                                      <p:cBhvr>
                                        <p:cTn id="23" dur="770" fill="hold"/>
                                        <p:tgtEl>
                                          <p:spTgt spid="573443"/>
                                        </p:tgtEl>
                                        <p:attrNameLst>
                                          <p:attrName>ppt_y</p:attrName>
                                        </p:attrNameLst>
                                      </p:cBhvr>
                                      <p:to>
                                        <p:strVal val="(#ppt_y+0.4)"/>
                                      </p:to>
                                    </p:set>
                                    <p:anim from="(#ppt_y+0.4)" to="(#ppt_y)" calcmode="lin" valueType="num">
                                      <p:cBhvr>
                                        <p:cTn id="24" dur="1230" accel="100000" fill="hold">
                                          <p:stCondLst>
                                            <p:cond delay="770"/>
                                          </p:stCondLst>
                                        </p:cTn>
                                        <p:tgtEl>
                                          <p:spTgt spid="573443"/>
                                        </p:tgtEl>
                                        <p:attrNameLst>
                                          <p:attrName>ppt_y</p:attrName>
                                        </p:attrNameLst>
                                      </p:cBhvr>
                                    </p:anim>
                                  </p:childTnLst>
                                </p:cTn>
                              </p:par>
                            </p:childTnLst>
                          </p:cTn>
                        </p:par>
                        <p:par>
                          <p:cTn id="25" fill="hold">
                            <p:stCondLst>
                              <p:cond delay="4500"/>
                            </p:stCondLst>
                            <p:childTnLst>
                              <p:par>
                                <p:cTn id="26" presetID="2" presetClass="entr" presetSubtype="4" fill="hold" grpId="0" nodeType="afterEffect">
                                  <p:stCondLst>
                                    <p:cond delay="0"/>
                                  </p:stCondLst>
                                  <p:childTnLst>
                                    <p:set>
                                      <p:cBhvr>
                                        <p:cTn id="27" dur="1" fill="hold">
                                          <p:stCondLst>
                                            <p:cond delay="0"/>
                                          </p:stCondLst>
                                        </p:cTn>
                                        <p:tgtEl>
                                          <p:spTgt spid="573447"/>
                                        </p:tgtEl>
                                        <p:attrNameLst>
                                          <p:attrName>style.visibility</p:attrName>
                                        </p:attrNameLst>
                                      </p:cBhvr>
                                      <p:to>
                                        <p:strVal val="visible"/>
                                      </p:to>
                                    </p:set>
                                    <p:anim calcmode="lin" valueType="num">
                                      <p:cBhvr additive="base">
                                        <p:cTn id="28" dur="500" fill="hold"/>
                                        <p:tgtEl>
                                          <p:spTgt spid="573447"/>
                                        </p:tgtEl>
                                        <p:attrNameLst>
                                          <p:attrName>ppt_x</p:attrName>
                                        </p:attrNameLst>
                                      </p:cBhvr>
                                      <p:tavLst>
                                        <p:tav tm="0">
                                          <p:val>
                                            <p:strVal val="#ppt_x"/>
                                          </p:val>
                                        </p:tav>
                                        <p:tav tm="100000">
                                          <p:val>
                                            <p:strVal val="#ppt_x"/>
                                          </p:val>
                                        </p:tav>
                                      </p:tavLst>
                                    </p:anim>
                                    <p:anim calcmode="lin" valueType="num">
                                      <p:cBhvr additive="base">
                                        <p:cTn id="29" dur="500" fill="hold"/>
                                        <p:tgtEl>
                                          <p:spTgt spid="573447"/>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 presetClass="entr" presetSubtype="4" fill="hold" grpId="0" nodeType="afterEffect">
                                  <p:stCondLst>
                                    <p:cond delay="0"/>
                                  </p:stCondLst>
                                  <p:childTnLst>
                                    <p:set>
                                      <p:cBhvr>
                                        <p:cTn id="32" dur="1" fill="hold">
                                          <p:stCondLst>
                                            <p:cond delay="0"/>
                                          </p:stCondLst>
                                        </p:cTn>
                                        <p:tgtEl>
                                          <p:spTgt spid="573448"/>
                                        </p:tgtEl>
                                        <p:attrNameLst>
                                          <p:attrName>style.visibility</p:attrName>
                                        </p:attrNameLst>
                                      </p:cBhvr>
                                      <p:to>
                                        <p:strVal val="visible"/>
                                      </p:to>
                                    </p:set>
                                    <p:anim calcmode="lin" valueType="num">
                                      <p:cBhvr additive="base">
                                        <p:cTn id="33" dur="500" fill="hold"/>
                                        <p:tgtEl>
                                          <p:spTgt spid="573448"/>
                                        </p:tgtEl>
                                        <p:attrNameLst>
                                          <p:attrName>ppt_x</p:attrName>
                                        </p:attrNameLst>
                                      </p:cBhvr>
                                      <p:tavLst>
                                        <p:tav tm="0">
                                          <p:val>
                                            <p:strVal val="#ppt_x"/>
                                          </p:val>
                                        </p:tav>
                                        <p:tav tm="100000">
                                          <p:val>
                                            <p:strVal val="#ppt_x"/>
                                          </p:val>
                                        </p:tav>
                                      </p:tavLst>
                                    </p:anim>
                                    <p:anim calcmode="lin" valueType="num">
                                      <p:cBhvr additive="base">
                                        <p:cTn id="34" dur="500" fill="hold"/>
                                        <p:tgtEl>
                                          <p:spTgt spid="573448"/>
                                        </p:tgtEl>
                                        <p:attrNameLst>
                                          <p:attrName>ppt_y</p:attrName>
                                        </p:attrNameLst>
                                      </p:cBhvr>
                                      <p:tavLst>
                                        <p:tav tm="0">
                                          <p:val>
                                            <p:strVal val="1+#ppt_h/2"/>
                                          </p:val>
                                        </p:tav>
                                        <p:tav tm="100000">
                                          <p:val>
                                            <p:strVal val="#ppt_y"/>
                                          </p:val>
                                        </p:tav>
                                      </p:tavLst>
                                    </p:anim>
                                  </p:childTnLst>
                                </p:cTn>
                              </p:par>
                            </p:childTnLst>
                          </p:cTn>
                        </p:par>
                        <p:par>
                          <p:cTn id="35" fill="hold">
                            <p:stCondLst>
                              <p:cond delay="5500"/>
                            </p:stCondLst>
                            <p:childTnLst>
                              <p:par>
                                <p:cTn id="36" presetID="2" presetClass="entr" presetSubtype="4" fill="hold" grpId="0" nodeType="afterEffect">
                                  <p:stCondLst>
                                    <p:cond delay="0"/>
                                  </p:stCondLst>
                                  <p:childTnLst>
                                    <p:set>
                                      <p:cBhvr>
                                        <p:cTn id="37" dur="1" fill="hold">
                                          <p:stCondLst>
                                            <p:cond delay="0"/>
                                          </p:stCondLst>
                                        </p:cTn>
                                        <p:tgtEl>
                                          <p:spTgt spid="573449"/>
                                        </p:tgtEl>
                                        <p:attrNameLst>
                                          <p:attrName>style.visibility</p:attrName>
                                        </p:attrNameLst>
                                      </p:cBhvr>
                                      <p:to>
                                        <p:strVal val="visible"/>
                                      </p:to>
                                    </p:set>
                                    <p:anim calcmode="lin" valueType="num">
                                      <p:cBhvr additive="base">
                                        <p:cTn id="38" dur="500" fill="hold"/>
                                        <p:tgtEl>
                                          <p:spTgt spid="573449"/>
                                        </p:tgtEl>
                                        <p:attrNameLst>
                                          <p:attrName>ppt_x</p:attrName>
                                        </p:attrNameLst>
                                      </p:cBhvr>
                                      <p:tavLst>
                                        <p:tav tm="0">
                                          <p:val>
                                            <p:strVal val="#ppt_x"/>
                                          </p:val>
                                        </p:tav>
                                        <p:tav tm="100000">
                                          <p:val>
                                            <p:strVal val="#ppt_x"/>
                                          </p:val>
                                        </p:tav>
                                      </p:tavLst>
                                    </p:anim>
                                    <p:anim calcmode="lin" valueType="num">
                                      <p:cBhvr additive="base">
                                        <p:cTn id="39" dur="500" fill="hold"/>
                                        <p:tgtEl>
                                          <p:spTgt spid="573449"/>
                                        </p:tgtEl>
                                        <p:attrNameLst>
                                          <p:attrName>ppt_y</p:attrName>
                                        </p:attrNameLst>
                                      </p:cBhvr>
                                      <p:tavLst>
                                        <p:tav tm="0">
                                          <p:val>
                                            <p:strVal val="1+#ppt_h/2"/>
                                          </p:val>
                                        </p:tav>
                                        <p:tav tm="100000">
                                          <p:val>
                                            <p:strVal val="#ppt_y"/>
                                          </p:val>
                                        </p:tav>
                                      </p:tavLst>
                                    </p:anim>
                                  </p:childTnLst>
                                </p:cTn>
                              </p:par>
                            </p:childTnLst>
                          </p:cTn>
                        </p:par>
                        <p:par>
                          <p:cTn id="40" fill="hold">
                            <p:stCondLst>
                              <p:cond delay="6000"/>
                            </p:stCondLst>
                            <p:childTnLst>
                              <p:par>
                                <p:cTn id="41" presetID="2" presetClass="entr" presetSubtype="4" fill="hold" grpId="0" nodeType="afterEffect">
                                  <p:stCondLst>
                                    <p:cond delay="0"/>
                                  </p:stCondLst>
                                  <p:childTnLst>
                                    <p:set>
                                      <p:cBhvr>
                                        <p:cTn id="42" dur="1" fill="hold">
                                          <p:stCondLst>
                                            <p:cond delay="0"/>
                                          </p:stCondLst>
                                        </p:cTn>
                                        <p:tgtEl>
                                          <p:spTgt spid="573450"/>
                                        </p:tgtEl>
                                        <p:attrNameLst>
                                          <p:attrName>style.visibility</p:attrName>
                                        </p:attrNameLst>
                                      </p:cBhvr>
                                      <p:to>
                                        <p:strVal val="visible"/>
                                      </p:to>
                                    </p:set>
                                    <p:anim calcmode="lin" valueType="num">
                                      <p:cBhvr additive="base">
                                        <p:cTn id="43" dur="500" fill="hold"/>
                                        <p:tgtEl>
                                          <p:spTgt spid="573450"/>
                                        </p:tgtEl>
                                        <p:attrNameLst>
                                          <p:attrName>ppt_x</p:attrName>
                                        </p:attrNameLst>
                                      </p:cBhvr>
                                      <p:tavLst>
                                        <p:tav tm="0">
                                          <p:val>
                                            <p:strVal val="#ppt_x"/>
                                          </p:val>
                                        </p:tav>
                                        <p:tav tm="100000">
                                          <p:val>
                                            <p:strVal val="#ppt_x"/>
                                          </p:val>
                                        </p:tav>
                                      </p:tavLst>
                                    </p:anim>
                                    <p:anim calcmode="lin" valueType="num">
                                      <p:cBhvr additive="base">
                                        <p:cTn id="44" dur="500" fill="hold"/>
                                        <p:tgtEl>
                                          <p:spTgt spid="573450"/>
                                        </p:tgtEl>
                                        <p:attrNameLst>
                                          <p:attrName>ppt_y</p:attrName>
                                        </p:attrNameLst>
                                      </p:cBhvr>
                                      <p:tavLst>
                                        <p:tav tm="0">
                                          <p:val>
                                            <p:strVal val="1+#ppt_h/2"/>
                                          </p:val>
                                        </p:tav>
                                        <p:tav tm="100000">
                                          <p:val>
                                            <p:strVal val="#ppt_y"/>
                                          </p:val>
                                        </p:tav>
                                      </p:tavLst>
                                    </p:anim>
                                  </p:childTnLst>
                                </p:cTn>
                              </p:par>
                            </p:childTnLst>
                          </p:cTn>
                        </p:par>
                        <p:par>
                          <p:cTn id="45" fill="hold">
                            <p:stCondLst>
                              <p:cond delay="6500"/>
                            </p:stCondLst>
                            <p:childTnLst>
                              <p:par>
                                <p:cTn id="46" presetID="2" presetClass="entr" presetSubtype="4" fill="hold" grpId="0" nodeType="afterEffect">
                                  <p:stCondLst>
                                    <p:cond delay="0"/>
                                  </p:stCondLst>
                                  <p:childTnLst>
                                    <p:set>
                                      <p:cBhvr>
                                        <p:cTn id="47" dur="1" fill="hold">
                                          <p:stCondLst>
                                            <p:cond delay="0"/>
                                          </p:stCondLst>
                                        </p:cTn>
                                        <p:tgtEl>
                                          <p:spTgt spid="573455"/>
                                        </p:tgtEl>
                                        <p:attrNameLst>
                                          <p:attrName>style.visibility</p:attrName>
                                        </p:attrNameLst>
                                      </p:cBhvr>
                                      <p:to>
                                        <p:strVal val="visible"/>
                                      </p:to>
                                    </p:set>
                                    <p:anim calcmode="lin" valueType="num">
                                      <p:cBhvr additive="base">
                                        <p:cTn id="48" dur="500" fill="hold"/>
                                        <p:tgtEl>
                                          <p:spTgt spid="573455"/>
                                        </p:tgtEl>
                                        <p:attrNameLst>
                                          <p:attrName>ppt_x</p:attrName>
                                        </p:attrNameLst>
                                      </p:cBhvr>
                                      <p:tavLst>
                                        <p:tav tm="0">
                                          <p:val>
                                            <p:strVal val="#ppt_x"/>
                                          </p:val>
                                        </p:tav>
                                        <p:tav tm="100000">
                                          <p:val>
                                            <p:strVal val="#ppt_x"/>
                                          </p:val>
                                        </p:tav>
                                      </p:tavLst>
                                    </p:anim>
                                    <p:anim calcmode="lin" valueType="num">
                                      <p:cBhvr additive="base">
                                        <p:cTn id="49" dur="500" fill="hold"/>
                                        <p:tgtEl>
                                          <p:spTgt spid="573455"/>
                                        </p:tgtEl>
                                        <p:attrNameLst>
                                          <p:attrName>ppt_y</p:attrName>
                                        </p:attrNameLst>
                                      </p:cBhvr>
                                      <p:tavLst>
                                        <p:tav tm="0">
                                          <p:val>
                                            <p:strVal val="1+#ppt_h/2"/>
                                          </p:val>
                                        </p:tav>
                                        <p:tav tm="100000">
                                          <p:val>
                                            <p:strVal val="#ppt_y"/>
                                          </p:val>
                                        </p:tav>
                                      </p:tavLst>
                                    </p:anim>
                                  </p:childTnLst>
                                </p:cTn>
                              </p:par>
                            </p:childTnLst>
                          </p:cTn>
                        </p:par>
                        <p:par>
                          <p:cTn id="50" fill="hold">
                            <p:stCondLst>
                              <p:cond delay="7000"/>
                            </p:stCondLst>
                            <p:childTnLst>
                              <p:par>
                                <p:cTn id="51" presetID="2" presetClass="entr" presetSubtype="4" fill="hold" grpId="0" nodeType="afterEffect">
                                  <p:stCondLst>
                                    <p:cond delay="0"/>
                                  </p:stCondLst>
                                  <p:childTnLst>
                                    <p:set>
                                      <p:cBhvr>
                                        <p:cTn id="52" dur="1" fill="hold">
                                          <p:stCondLst>
                                            <p:cond delay="0"/>
                                          </p:stCondLst>
                                        </p:cTn>
                                        <p:tgtEl>
                                          <p:spTgt spid="573456"/>
                                        </p:tgtEl>
                                        <p:attrNameLst>
                                          <p:attrName>style.visibility</p:attrName>
                                        </p:attrNameLst>
                                      </p:cBhvr>
                                      <p:to>
                                        <p:strVal val="visible"/>
                                      </p:to>
                                    </p:set>
                                    <p:anim calcmode="lin" valueType="num">
                                      <p:cBhvr additive="base">
                                        <p:cTn id="53" dur="500" fill="hold"/>
                                        <p:tgtEl>
                                          <p:spTgt spid="573456"/>
                                        </p:tgtEl>
                                        <p:attrNameLst>
                                          <p:attrName>ppt_x</p:attrName>
                                        </p:attrNameLst>
                                      </p:cBhvr>
                                      <p:tavLst>
                                        <p:tav tm="0">
                                          <p:val>
                                            <p:strVal val="#ppt_x"/>
                                          </p:val>
                                        </p:tav>
                                        <p:tav tm="100000">
                                          <p:val>
                                            <p:strVal val="#ppt_x"/>
                                          </p:val>
                                        </p:tav>
                                      </p:tavLst>
                                    </p:anim>
                                    <p:anim calcmode="lin" valueType="num">
                                      <p:cBhvr additive="base">
                                        <p:cTn id="54" dur="500" fill="hold"/>
                                        <p:tgtEl>
                                          <p:spTgt spid="573456"/>
                                        </p:tgtEl>
                                        <p:attrNameLst>
                                          <p:attrName>ppt_y</p:attrName>
                                        </p:attrNameLst>
                                      </p:cBhvr>
                                      <p:tavLst>
                                        <p:tav tm="0">
                                          <p:val>
                                            <p:strVal val="1+#ppt_h/2"/>
                                          </p:val>
                                        </p:tav>
                                        <p:tav tm="100000">
                                          <p:val>
                                            <p:strVal val="#ppt_y"/>
                                          </p:val>
                                        </p:tav>
                                      </p:tavLst>
                                    </p:anim>
                                  </p:childTnLst>
                                </p:cTn>
                              </p:par>
                            </p:childTnLst>
                          </p:cTn>
                        </p:par>
                        <p:par>
                          <p:cTn id="55" fill="hold">
                            <p:stCondLst>
                              <p:cond delay="7500"/>
                            </p:stCondLst>
                            <p:childTnLst>
                              <p:par>
                                <p:cTn id="56" presetID="2" presetClass="entr" presetSubtype="4" fill="hold" grpId="0" nodeType="afterEffect">
                                  <p:stCondLst>
                                    <p:cond delay="0"/>
                                  </p:stCondLst>
                                  <p:childTnLst>
                                    <p:set>
                                      <p:cBhvr>
                                        <p:cTn id="57" dur="1" fill="hold">
                                          <p:stCondLst>
                                            <p:cond delay="0"/>
                                          </p:stCondLst>
                                        </p:cTn>
                                        <p:tgtEl>
                                          <p:spTgt spid="573458"/>
                                        </p:tgtEl>
                                        <p:attrNameLst>
                                          <p:attrName>style.visibility</p:attrName>
                                        </p:attrNameLst>
                                      </p:cBhvr>
                                      <p:to>
                                        <p:strVal val="visible"/>
                                      </p:to>
                                    </p:set>
                                    <p:anim calcmode="lin" valueType="num">
                                      <p:cBhvr additive="base">
                                        <p:cTn id="58" dur="500" fill="hold"/>
                                        <p:tgtEl>
                                          <p:spTgt spid="573458"/>
                                        </p:tgtEl>
                                        <p:attrNameLst>
                                          <p:attrName>ppt_x</p:attrName>
                                        </p:attrNameLst>
                                      </p:cBhvr>
                                      <p:tavLst>
                                        <p:tav tm="0">
                                          <p:val>
                                            <p:strVal val="#ppt_x"/>
                                          </p:val>
                                        </p:tav>
                                        <p:tav tm="100000">
                                          <p:val>
                                            <p:strVal val="#ppt_x"/>
                                          </p:val>
                                        </p:tav>
                                      </p:tavLst>
                                    </p:anim>
                                    <p:anim calcmode="lin" valueType="num">
                                      <p:cBhvr additive="base">
                                        <p:cTn id="59" dur="500" fill="hold"/>
                                        <p:tgtEl>
                                          <p:spTgt spid="573458"/>
                                        </p:tgtEl>
                                        <p:attrNameLst>
                                          <p:attrName>ppt_y</p:attrName>
                                        </p:attrNameLst>
                                      </p:cBhvr>
                                      <p:tavLst>
                                        <p:tav tm="0">
                                          <p:val>
                                            <p:strVal val="1+#ppt_h/2"/>
                                          </p:val>
                                        </p:tav>
                                        <p:tav tm="100000">
                                          <p:val>
                                            <p:strVal val="#ppt_y"/>
                                          </p:val>
                                        </p:tav>
                                      </p:tavLst>
                                    </p:anim>
                                  </p:childTnLst>
                                </p:cTn>
                              </p:par>
                            </p:childTnLst>
                          </p:cTn>
                        </p:par>
                        <p:par>
                          <p:cTn id="60" fill="hold">
                            <p:stCondLst>
                              <p:cond delay="8000"/>
                            </p:stCondLst>
                            <p:childTnLst>
                              <p:par>
                                <p:cTn id="61" presetID="2" presetClass="entr" presetSubtype="4" fill="hold" grpId="0" nodeType="afterEffect">
                                  <p:stCondLst>
                                    <p:cond delay="0"/>
                                  </p:stCondLst>
                                  <p:childTnLst>
                                    <p:set>
                                      <p:cBhvr>
                                        <p:cTn id="62" dur="1" fill="hold">
                                          <p:stCondLst>
                                            <p:cond delay="0"/>
                                          </p:stCondLst>
                                        </p:cTn>
                                        <p:tgtEl>
                                          <p:spTgt spid="573457"/>
                                        </p:tgtEl>
                                        <p:attrNameLst>
                                          <p:attrName>style.visibility</p:attrName>
                                        </p:attrNameLst>
                                      </p:cBhvr>
                                      <p:to>
                                        <p:strVal val="visible"/>
                                      </p:to>
                                    </p:set>
                                    <p:anim calcmode="lin" valueType="num">
                                      <p:cBhvr additive="base">
                                        <p:cTn id="63" dur="500" fill="hold"/>
                                        <p:tgtEl>
                                          <p:spTgt spid="573457"/>
                                        </p:tgtEl>
                                        <p:attrNameLst>
                                          <p:attrName>ppt_x</p:attrName>
                                        </p:attrNameLst>
                                      </p:cBhvr>
                                      <p:tavLst>
                                        <p:tav tm="0">
                                          <p:val>
                                            <p:strVal val="#ppt_x"/>
                                          </p:val>
                                        </p:tav>
                                        <p:tav tm="100000">
                                          <p:val>
                                            <p:strVal val="#ppt_x"/>
                                          </p:val>
                                        </p:tav>
                                      </p:tavLst>
                                    </p:anim>
                                    <p:anim calcmode="lin" valueType="num">
                                      <p:cBhvr additive="base">
                                        <p:cTn id="64" dur="500" fill="hold"/>
                                        <p:tgtEl>
                                          <p:spTgt spid="573457"/>
                                        </p:tgtEl>
                                        <p:attrNameLst>
                                          <p:attrName>ppt_y</p:attrName>
                                        </p:attrNameLst>
                                      </p:cBhvr>
                                      <p:tavLst>
                                        <p:tav tm="0">
                                          <p:val>
                                            <p:strVal val="1+#ppt_h/2"/>
                                          </p:val>
                                        </p:tav>
                                        <p:tav tm="100000">
                                          <p:val>
                                            <p:strVal val="#ppt_y"/>
                                          </p:val>
                                        </p:tav>
                                      </p:tavLst>
                                    </p:anim>
                                  </p:childTnLst>
                                </p:cTn>
                              </p:par>
                            </p:childTnLst>
                          </p:cTn>
                        </p:par>
                        <p:par>
                          <p:cTn id="65" fill="hold">
                            <p:stCondLst>
                              <p:cond delay="8500"/>
                            </p:stCondLst>
                            <p:childTnLst>
                              <p:par>
                                <p:cTn id="66" presetID="2" presetClass="entr" presetSubtype="4" fill="hold" grpId="0" nodeType="afterEffect">
                                  <p:stCondLst>
                                    <p:cond delay="0"/>
                                  </p:stCondLst>
                                  <p:childTnLst>
                                    <p:set>
                                      <p:cBhvr>
                                        <p:cTn id="67" dur="1" fill="hold">
                                          <p:stCondLst>
                                            <p:cond delay="0"/>
                                          </p:stCondLst>
                                        </p:cTn>
                                        <p:tgtEl>
                                          <p:spTgt spid="573442"/>
                                        </p:tgtEl>
                                        <p:attrNameLst>
                                          <p:attrName>style.visibility</p:attrName>
                                        </p:attrNameLst>
                                      </p:cBhvr>
                                      <p:to>
                                        <p:strVal val="visible"/>
                                      </p:to>
                                    </p:set>
                                    <p:anim calcmode="lin" valueType="num">
                                      <p:cBhvr additive="base">
                                        <p:cTn id="68" dur="500" fill="hold"/>
                                        <p:tgtEl>
                                          <p:spTgt spid="573442"/>
                                        </p:tgtEl>
                                        <p:attrNameLst>
                                          <p:attrName>ppt_x</p:attrName>
                                        </p:attrNameLst>
                                      </p:cBhvr>
                                      <p:tavLst>
                                        <p:tav tm="0">
                                          <p:val>
                                            <p:strVal val="#ppt_x"/>
                                          </p:val>
                                        </p:tav>
                                        <p:tav tm="100000">
                                          <p:val>
                                            <p:strVal val="#ppt_x"/>
                                          </p:val>
                                        </p:tav>
                                      </p:tavLst>
                                    </p:anim>
                                    <p:anim calcmode="lin" valueType="num">
                                      <p:cBhvr additive="base">
                                        <p:cTn id="69" dur="500" fill="hold"/>
                                        <p:tgtEl>
                                          <p:spTgt spid="573442"/>
                                        </p:tgtEl>
                                        <p:attrNameLst>
                                          <p:attrName>ppt_y</p:attrName>
                                        </p:attrNameLst>
                                      </p:cBhvr>
                                      <p:tavLst>
                                        <p:tav tm="0">
                                          <p:val>
                                            <p:strVal val="1+#ppt_h/2"/>
                                          </p:val>
                                        </p:tav>
                                        <p:tav tm="100000">
                                          <p:val>
                                            <p:strVal val="#ppt_y"/>
                                          </p:val>
                                        </p:tav>
                                      </p:tavLst>
                                    </p:anim>
                                  </p:childTnLst>
                                </p:cTn>
                              </p:par>
                            </p:childTnLst>
                          </p:cTn>
                        </p:par>
                        <p:par>
                          <p:cTn id="70" fill="hold">
                            <p:stCondLst>
                              <p:cond delay="9000"/>
                            </p:stCondLst>
                            <p:childTnLst>
                              <p:par>
                                <p:cTn id="71" presetID="2" presetClass="entr" presetSubtype="4" fill="hold" grpId="0" nodeType="afterEffect">
                                  <p:stCondLst>
                                    <p:cond delay="0"/>
                                  </p:stCondLst>
                                  <p:childTnLst>
                                    <p:set>
                                      <p:cBhvr>
                                        <p:cTn id="72" dur="1" fill="hold">
                                          <p:stCondLst>
                                            <p:cond delay="0"/>
                                          </p:stCondLst>
                                        </p:cTn>
                                        <p:tgtEl>
                                          <p:spTgt spid="573444"/>
                                        </p:tgtEl>
                                        <p:attrNameLst>
                                          <p:attrName>style.visibility</p:attrName>
                                        </p:attrNameLst>
                                      </p:cBhvr>
                                      <p:to>
                                        <p:strVal val="visible"/>
                                      </p:to>
                                    </p:set>
                                    <p:anim calcmode="lin" valueType="num">
                                      <p:cBhvr additive="base">
                                        <p:cTn id="73" dur="500" fill="hold"/>
                                        <p:tgtEl>
                                          <p:spTgt spid="573444"/>
                                        </p:tgtEl>
                                        <p:attrNameLst>
                                          <p:attrName>ppt_x</p:attrName>
                                        </p:attrNameLst>
                                      </p:cBhvr>
                                      <p:tavLst>
                                        <p:tav tm="0">
                                          <p:val>
                                            <p:strVal val="#ppt_x"/>
                                          </p:val>
                                        </p:tav>
                                        <p:tav tm="100000">
                                          <p:val>
                                            <p:strVal val="#ppt_x"/>
                                          </p:val>
                                        </p:tav>
                                      </p:tavLst>
                                    </p:anim>
                                    <p:anim calcmode="lin" valueType="num">
                                      <p:cBhvr additive="base">
                                        <p:cTn id="74" dur="500" fill="hold"/>
                                        <p:tgtEl>
                                          <p:spTgt spid="573444"/>
                                        </p:tgtEl>
                                        <p:attrNameLst>
                                          <p:attrName>ppt_y</p:attrName>
                                        </p:attrNameLst>
                                      </p:cBhvr>
                                      <p:tavLst>
                                        <p:tav tm="0">
                                          <p:val>
                                            <p:strVal val="1+#ppt_h/2"/>
                                          </p:val>
                                        </p:tav>
                                        <p:tav tm="100000">
                                          <p:val>
                                            <p:strVal val="#ppt_y"/>
                                          </p:val>
                                        </p:tav>
                                      </p:tavLst>
                                    </p:anim>
                                  </p:childTnLst>
                                </p:cTn>
                              </p:par>
                            </p:childTnLst>
                          </p:cTn>
                        </p:par>
                        <p:par>
                          <p:cTn id="75" fill="hold">
                            <p:stCondLst>
                              <p:cond delay="9500"/>
                            </p:stCondLst>
                            <p:childTnLst>
                              <p:par>
                                <p:cTn id="76" presetID="2" presetClass="entr" presetSubtype="4" fill="hold" grpId="0" nodeType="afterEffect">
                                  <p:stCondLst>
                                    <p:cond delay="0"/>
                                  </p:stCondLst>
                                  <p:childTnLst>
                                    <p:set>
                                      <p:cBhvr>
                                        <p:cTn id="77" dur="1" fill="hold">
                                          <p:stCondLst>
                                            <p:cond delay="0"/>
                                          </p:stCondLst>
                                        </p:cTn>
                                        <p:tgtEl>
                                          <p:spTgt spid="573445"/>
                                        </p:tgtEl>
                                        <p:attrNameLst>
                                          <p:attrName>style.visibility</p:attrName>
                                        </p:attrNameLst>
                                      </p:cBhvr>
                                      <p:to>
                                        <p:strVal val="visible"/>
                                      </p:to>
                                    </p:set>
                                    <p:anim calcmode="lin" valueType="num">
                                      <p:cBhvr additive="base">
                                        <p:cTn id="78" dur="500" fill="hold"/>
                                        <p:tgtEl>
                                          <p:spTgt spid="573445"/>
                                        </p:tgtEl>
                                        <p:attrNameLst>
                                          <p:attrName>ppt_x</p:attrName>
                                        </p:attrNameLst>
                                      </p:cBhvr>
                                      <p:tavLst>
                                        <p:tav tm="0">
                                          <p:val>
                                            <p:strVal val="#ppt_x"/>
                                          </p:val>
                                        </p:tav>
                                        <p:tav tm="100000">
                                          <p:val>
                                            <p:strVal val="#ppt_x"/>
                                          </p:val>
                                        </p:tav>
                                      </p:tavLst>
                                    </p:anim>
                                    <p:anim calcmode="lin" valueType="num">
                                      <p:cBhvr additive="base">
                                        <p:cTn id="79" dur="500" fill="hold"/>
                                        <p:tgtEl>
                                          <p:spTgt spid="573445"/>
                                        </p:tgtEl>
                                        <p:attrNameLst>
                                          <p:attrName>ppt_y</p:attrName>
                                        </p:attrNameLst>
                                      </p:cBhvr>
                                      <p:tavLst>
                                        <p:tav tm="0">
                                          <p:val>
                                            <p:strVal val="1+#ppt_h/2"/>
                                          </p:val>
                                        </p:tav>
                                        <p:tav tm="100000">
                                          <p:val>
                                            <p:strVal val="#ppt_y"/>
                                          </p:val>
                                        </p:tav>
                                      </p:tavLst>
                                    </p:anim>
                                  </p:childTnLst>
                                </p:cTn>
                              </p:par>
                            </p:childTnLst>
                          </p:cTn>
                        </p:par>
                        <p:par>
                          <p:cTn id="80" fill="hold">
                            <p:stCondLst>
                              <p:cond delay="10000"/>
                            </p:stCondLst>
                            <p:childTnLst>
                              <p:par>
                                <p:cTn id="81" presetID="2" presetClass="entr" presetSubtype="4" fill="hold" grpId="0" nodeType="afterEffect">
                                  <p:stCondLst>
                                    <p:cond delay="0"/>
                                  </p:stCondLst>
                                  <p:childTnLst>
                                    <p:set>
                                      <p:cBhvr>
                                        <p:cTn id="82" dur="1" fill="hold">
                                          <p:stCondLst>
                                            <p:cond delay="0"/>
                                          </p:stCondLst>
                                        </p:cTn>
                                        <p:tgtEl>
                                          <p:spTgt spid="573446"/>
                                        </p:tgtEl>
                                        <p:attrNameLst>
                                          <p:attrName>style.visibility</p:attrName>
                                        </p:attrNameLst>
                                      </p:cBhvr>
                                      <p:to>
                                        <p:strVal val="visible"/>
                                      </p:to>
                                    </p:set>
                                    <p:anim calcmode="lin" valueType="num">
                                      <p:cBhvr additive="base">
                                        <p:cTn id="83" dur="500" fill="hold"/>
                                        <p:tgtEl>
                                          <p:spTgt spid="573446"/>
                                        </p:tgtEl>
                                        <p:attrNameLst>
                                          <p:attrName>ppt_x</p:attrName>
                                        </p:attrNameLst>
                                      </p:cBhvr>
                                      <p:tavLst>
                                        <p:tav tm="0">
                                          <p:val>
                                            <p:strVal val="#ppt_x"/>
                                          </p:val>
                                        </p:tav>
                                        <p:tav tm="100000">
                                          <p:val>
                                            <p:strVal val="#ppt_x"/>
                                          </p:val>
                                        </p:tav>
                                      </p:tavLst>
                                    </p:anim>
                                    <p:anim calcmode="lin" valueType="num">
                                      <p:cBhvr additive="base">
                                        <p:cTn id="84" dur="500" fill="hold"/>
                                        <p:tgtEl>
                                          <p:spTgt spid="573446"/>
                                        </p:tgtEl>
                                        <p:attrNameLst>
                                          <p:attrName>ppt_y</p:attrName>
                                        </p:attrNameLst>
                                      </p:cBhvr>
                                      <p:tavLst>
                                        <p:tav tm="0">
                                          <p:val>
                                            <p:strVal val="1+#ppt_h/2"/>
                                          </p:val>
                                        </p:tav>
                                        <p:tav tm="100000">
                                          <p:val>
                                            <p:strVal val="#ppt_y"/>
                                          </p:val>
                                        </p:tav>
                                      </p:tavLst>
                                    </p:anim>
                                  </p:childTnLst>
                                </p:cTn>
                              </p:par>
                            </p:childTnLst>
                          </p:cTn>
                        </p:par>
                        <p:par>
                          <p:cTn id="85" fill="hold">
                            <p:stCondLst>
                              <p:cond delay="10500"/>
                            </p:stCondLst>
                            <p:childTnLst>
                              <p:par>
                                <p:cTn id="86" presetID="2" presetClass="entr" presetSubtype="4" fill="hold" grpId="0" nodeType="afterEffect">
                                  <p:stCondLst>
                                    <p:cond delay="0"/>
                                  </p:stCondLst>
                                  <p:childTnLst>
                                    <p:set>
                                      <p:cBhvr>
                                        <p:cTn id="87" dur="1" fill="hold">
                                          <p:stCondLst>
                                            <p:cond delay="0"/>
                                          </p:stCondLst>
                                        </p:cTn>
                                        <p:tgtEl>
                                          <p:spTgt spid="573451"/>
                                        </p:tgtEl>
                                        <p:attrNameLst>
                                          <p:attrName>style.visibility</p:attrName>
                                        </p:attrNameLst>
                                      </p:cBhvr>
                                      <p:to>
                                        <p:strVal val="visible"/>
                                      </p:to>
                                    </p:set>
                                    <p:anim calcmode="lin" valueType="num">
                                      <p:cBhvr additive="base">
                                        <p:cTn id="88" dur="500" fill="hold"/>
                                        <p:tgtEl>
                                          <p:spTgt spid="573451"/>
                                        </p:tgtEl>
                                        <p:attrNameLst>
                                          <p:attrName>ppt_x</p:attrName>
                                        </p:attrNameLst>
                                      </p:cBhvr>
                                      <p:tavLst>
                                        <p:tav tm="0">
                                          <p:val>
                                            <p:strVal val="#ppt_x"/>
                                          </p:val>
                                        </p:tav>
                                        <p:tav tm="100000">
                                          <p:val>
                                            <p:strVal val="#ppt_x"/>
                                          </p:val>
                                        </p:tav>
                                      </p:tavLst>
                                    </p:anim>
                                    <p:anim calcmode="lin" valueType="num">
                                      <p:cBhvr additive="base">
                                        <p:cTn id="89" dur="500" fill="hold"/>
                                        <p:tgtEl>
                                          <p:spTgt spid="573451"/>
                                        </p:tgtEl>
                                        <p:attrNameLst>
                                          <p:attrName>ppt_y</p:attrName>
                                        </p:attrNameLst>
                                      </p:cBhvr>
                                      <p:tavLst>
                                        <p:tav tm="0">
                                          <p:val>
                                            <p:strVal val="1+#ppt_h/2"/>
                                          </p:val>
                                        </p:tav>
                                        <p:tav tm="100000">
                                          <p:val>
                                            <p:strVal val="#ppt_y"/>
                                          </p:val>
                                        </p:tav>
                                      </p:tavLst>
                                    </p:anim>
                                  </p:childTnLst>
                                </p:cTn>
                              </p:par>
                            </p:childTnLst>
                          </p:cTn>
                        </p:par>
                        <p:par>
                          <p:cTn id="90" fill="hold">
                            <p:stCondLst>
                              <p:cond delay="11000"/>
                            </p:stCondLst>
                            <p:childTnLst>
                              <p:par>
                                <p:cTn id="91" presetID="2" presetClass="entr" presetSubtype="4" fill="hold" grpId="0" nodeType="afterEffect">
                                  <p:stCondLst>
                                    <p:cond delay="0"/>
                                  </p:stCondLst>
                                  <p:childTnLst>
                                    <p:set>
                                      <p:cBhvr>
                                        <p:cTn id="92" dur="1" fill="hold">
                                          <p:stCondLst>
                                            <p:cond delay="0"/>
                                          </p:stCondLst>
                                        </p:cTn>
                                        <p:tgtEl>
                                          <p:spTgt spid="573452"/>
                                        </p:tgtEl>
                                        <p:attrNameLst>
                                          <p:attrName>style.visibility</p:attrName>
                                        </p:attrNameLst>
                                      </p:cBhvr>
                                      <p:to>
                                        <p:strVal val="visible"/>
                                      </p:to>
                                    </p:set>
                                    <p:anim calcmode="lin" valueType="num">
                                      <p:cBhvr additive="base">
                                        <p:cTn id="93" dur="500" fill="hold"/>
                                        <p:tgtEl>
                                          <p:spTgt spid="573452"/>
                                        </p:tgtEl>
                                        <p:attrNameLst>
                                          <p:attrName>ppt_x</p:attrName>
                                        </p:attrNameLst>
                                      </p:cBhvr>
                                      <p:tavLst>
                                        <p:tav tm="0">
                                          <p:val>
                                            <p:strVal val="#ppt_x"/>
                                          </p:val>
                                        </p:tav>
                                        <p:tav tm="100000">
                                          <p:val>
                                            <p:strVal val="#ppt_x"/>
                                          </p:val>
                                        </p:tav>
                                      </p:tavLst>
                                    </p:anim>
                                    <p:anim calcmode="lin" valueType="num">
                                      <p:cBhvr additive="base">
                                        <p:cTn id="94" dur="500" fill="hold"/>
                                        <p:tgtEl>
                                          <p:spTgt spid="573452"/>
                                        </p:tgtEl>
                                        <p:attrNameLst>
                                          <p:attrName>ppt_y</p:attrName>
                                        </p:attrNameLst>
                                      </p:cBhvr>
                                      <p:tavLst>
                                        <p:tav tm="0">
                                          <p:val>
                                            <p:strVal val="1+#ppt_h/2"/>
                                          </p:val>
                                        </p:tav>
                                        <p:tav tm="100000">
                                          <p:val>
                                            <p:strVal val="#ppt_y"/>
                                          </p:val>
                                        </p:tav>
                                      </p:tavLst>
                                    </p:anim>
                                  </p:childTnLst>
                                </p:cTn>
                              </p:par>
                            </p:childTnLst>
                          </p:cTn>
                        </p:par>
                        <p:par>
                          <p:cTn id="95" fill="hold">
                            <p:stCondLst>
                              <p:cond delay="11500"/>
                            </p:stCondLst>
                            <p:childTnLst>
                              <p:par>
                                <p:cTn id="96" presetID="2" presetClass="entr" presetSubtype="4" fill="hold" grpId="0" nodeType="afterEffect">
                                  <p:stCondLst>
                                    <p:cond delay="0"/>
                                  </p:stCondLst>
                                  <p:childTnLst>
                                    <p:set>
                                      <p:cBhvr>
                                        <p:cTn id="97" dur="1" fill="hold">
                                          <p:stCondLst>
                                            <p:cond delay="0"/>
                                          </p:stCondLst>
                                        </p:cTn>
                                        <p:tgtEl>
                                          <p:spTgt spid="573453"/>
                                        </p:tgtEl>
                                        <p:attrNameLst>
                                          <p:attrName>style.visibility</p:attrName>
                                        </p:attrNameLst>
                                      </p:cBhvr>
                                      <p:to>
                                        <p:strVal val="visible"/>
                                      </p:to>
                                    </p:set>
                                    <p:anim calcmode="lin" valueType="num">
                                      <p:cBhvr additive="base">
                                        <p:cTn id="98" dur="500" fill="hold"/>
                                        <p:tgtEl>
                                          <p:spTgt spid="573453"/>
                                        </p:tgtEl>
                                        <p:attrNameLst>
                                          <p:attrName>ppt_x</p:attrName>
                                        </p:attrNameLst>
                                      </p:cBhvr>
                                      <p:tavLst>
                                        <p:tav tm="0">
                                          <p:val>
                                            <p:strVal val="#ppt_x"/>
                                          </p:val>
                                        </p:tav>
                                        <p:tav tm="100000">
                                          <p:val>
                                            <p:strVal val="#ppt_x"/>
                                          </p:val>
                                        </p:tav>
                                      </p:tavLst>
                                    </p:anim>
                                    <p:anim calcmode="lin" valueType="num">
                                      <p:cBhvr additive="base">
                                        <p:cTn id="99" dur="500" fill="hold"/>
                                        <p:tgtEl>
                                          <p:spTgt spid="573453"/>
                                        </p:tgtEl>
                                        <p:attrNameLst>
                                          <p:attrName>ppt_y</p:attrName>
                                        </p:attrNameLst>
                                      </p:cBhvr>
                                      <p:tavLst>
                                        <p:tav tm="0">
                                          <p:val>
                                            <p:strVal val="1+#ppt_h/2"/>
                                          </p:val>
                                        </p:tav>
                                        <p:tav tm="100000">
                                          <p:val>
                                            <p:strVal val="#ppt_y"/>
                                          </p:val>
                                        </p:tav>
                                      </p:tavLst>
                                    </p:anim>
                                  </p:childTnLst>
                                </p:cTn>
                              </p:par>
                            </p:childTnLst>
                          </p:cTn>
                        </p:par>
                        <p:par>
                          <p:cTn id="100" fill="hold">
                            <p:stCondLst>
                              <p:cond delay="12000"/>
                            </p:stCondLst>
                            <p:childTnLst>
                              <p:par>
                                <p:cTn id="101" presetID="2" presetClass="entr" presetSubtype="4" fill="hold" grpId="0" nodeType="afterEffect">
                                  <p:stCondLst>
                                    <p:cond delay="0"/>
                                  </p:stCondLst>
                                  <p:childTnLst>
                                    <p:set>
                                      <p:cBhvr>
                                        <p:cTn id="102" dur="1" fill="hold">
                                          <p:stCondLst>
                                            <p:cond delay="0"/>
                                          </p:stCondLst>
                                        </p:cTn>
                                        <p:tgtEl>
                                          <p:spTgt spid="573454"/>
                                        </p:tgtEl>
                                        <p:attrNameLst>
                                          <p:attrName>style.visibility</p:attrName>
                                        </p:attrNameLst>
                                      </p:cBhvr>
                                      <p:to>
                                        <p:strVal val="visible"/>
                                      </p:to>
                                    </p:set>
                                    <p:anim calcmode="lin" valueType="num">
                                      <p:cBhvr additive="base">
                                        <p:cTn id="103" dur="500" fill="hold"/>
                                        <p:tgtEl>
                                          <p:spTgt spid="573454"/>
                                        </p:tgtEl>
                                        <p:attrNameLst>
                                          <p:attrName>ppt_x</p:attrName>
                                        </p:attrNameLst>
                                      </p:cBhvr>
                                      <p:tavLst>
                                        <p:tav tm="0">
                                          <p:val>
                                            <p:strVal val="#ppt_x"/>
                                          </p:val>
                                        </p:tav>
                                        <p:tav tm="100000">
                                          <p:val>
                                            <p:strVal val="#ppt_x"/>
                                          </p:val>
                                        </p:tav>
                                      </p:tavLst>
                                    </p:anim>
                                    <p:anim calcmode="lin" valueType="num">
                                      <p:cBhvr additive="base">
                                        <p:cTn id="104" dur="500" fill="hold"/>
                                        <p:tgtEl>
                                          <p:spTgt spid="5734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bldLvl="0" animBg="1"/>
      <p:bldP spid="573443" grpId="0"/>
      <p:bldP spid="573444" grpId="0" bldLvl="0" animBg="1"/>
      <p:bldP spid="573445" grpId="0"/>
      <p:bldP spid="573446" grpId="0"/>
      <p:bldP spid="573447" grpId="0" bldLvl="0" animBg="1"/>
      <p:bldP spid="573448" grpId="0" bldLvl="0" animBg="1"/>
      <p:bldP spid="573449" grpId="0"/>
      <p:bldP spid="573450" grpId="0"/>
      <p:bldP spid="573451" grpId="0" bldLvl="0" animBg="1"/>
      <p:bldP spid="573452" grpId="0" bldLvl="0" animBg="1"/>
      <p:bldP spid="573453" grpId="0"/>
      <p:bldP spid="573454" grpId="0"/>
      <p:bldP spid="573455" grpId="0" bldLvl="0" animBg="1"/>
      <p:bldP spid="573456" grpId="0" bldLvl="0" animBg="1"/>
      <p:bldP spid="573457" grpId="0"/>
      <p:bldP spid="5734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文本占位符 411650"/>
          <p:cNvSpPr>
            <a:spLocks noGrp="1"/>
          </p:cNvSpPr>
          <p:nvPr>
            <p:ph type="body" idx="1"/>
          </p:nvPr>
        </p:nvSpPr>
        <p:spPr>
          <a:xfrm>
            <a:off x="1559496" y="2397972"/>
            <a:ext cx="9865096" cy="3816350"/>
          </a:xfrm>
          <a:noFill/>
          <a:ln>
            <a:noFill/>
          </a:ln>
        </p:spPr>
        <p:txBody>
          <a:bodyPr/>
          <a:lstStyle/>
          <a:p>
            <a:pPr lvl="1">
              <a:spcBef>
                <a:spcPts val="600"/>
              </a:spcBef>
              <a:spcAft>
                <a:spcPts val="0"/>
              </a:spcAft>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普通文件</a:t>
            </a:r>
            <a:r>
              <a:rPr lang="en-US" altLang="zh-CN" dirty="0">
                <a:solidFill>
                  <a:srgbClr val="0000FF"/>
                </a:solidFill>
                <a:latin typeface="宋体" panose="02010600030101010101" pitchFamily="2" charset="-122"/>
              </a:rPr>
              <a:t>(</a:t>
            </a:r>
            <a:r>
              <a:rPr lang="zh-CN" altLang="en-US" dirty="0">
                <a:solidFill>
                  <a:srgbClr val="0000FF"/>
                </a:solidFill>
                <a:latin typeface="宋体" panose="02010600030101010101" pitchFamily="2" charset="-122"/>
              </a:rPr>
              <a:t>常规文件</a:t>
            </a:r>
            <a:r>
              <a:rPr lang="en-US" altLang="zh-CN" dirty="0">
                <a:solidFill>
                  <a:srgbClr val="0000FF"/>
                </a:solidFill>
                <a:latin typeface="宋体" panose="02010600030101010101" pitchFamily="2" charset="-122"/>
              </a:rPr>
              <a:t>)</a:t>
            </a:r>
            <a:r>
              <a:rPr lang="en-US" altLang="zh-CN" dirty="0">
                <a:latin typeface="宋体" panose="02010600030101010101" pitchFamily="2" charset="-122"/>
              </a:rPr>
              <a:t> </a:t>
            </a:r>
          </a:p>
          <a:p>
            <a:pPr lvl="2">
              <a:spcBef>
                <a:spcPts val="600"/>
              </a:spcBef>
              <a:spcAft>
                <a:spcPts val="0"/>
              </a:spcAft>
              <a:buClr>
                <a:srgbClr val="CC0066"/>
              </a:buClr>
              <a:buFont typeface="Wingdings" panose="05000000000000000000" pitchFamily="2" charset="2"/>
              <a:buChar char="Ø"/>
            </a:pPr>
            <a:r>
              <a:rPr lang="zh-CN" altLang="en-US" sz="2400" dirty="0">
                <a:latin typeface="宋体" panose="02010600030101010101" pitchFamily="2" charset="-122"/>
              </a:rPr>
              <a:t>一般是字符流组成的无结构文件</a:t>
            </a:r>
          </a:p>
          <a:p>
            <a:pPr lvl="1">
              <a:spcBef>
                <a:spcPts val="600"/>
              </a:spcBef>
              <a:spcAft>
                <a:spcPts val="0"/>
              </a:spcAft>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目录文件</a:t>
            </a:r>
          </a:p>
          <a:p>
            <a:pPr lvl="2">
              <a:spcBef>
                <a:spcPts val="600"/>
              </a:spcBef>
              <a:spcAft>
                <a:spcPts val="0"/>
              </a:spcAft>
              <a:buClr>
                <a:srgbClr val="CC0066"/>
              </a:buClr>
              <a:buFont typeface="Wingdings" panose="05000000000000000000" pitchFamily="2" charset="2"/>
              <a:buChar char="Ø"/>
            </a:pPr>
            <a:r>
              <a:rPr lang="zh-CN" altLang="en-US" sz="2400" dirty="0">
                <a:latin typeface="宋体" panose="02010600030101010101" pitchFamily="2" charset="-122"/>
              </a:rPr>
              <a:t>是由文件的目录信息构成的特殊文件，便于操作系统统一管理</a:t>
            </a:r>
          </a:p>
          <a:p>
            <a:pPr lvl="1">
              <a:spcBef>
                <a:spcPts val="600"/>
              </a:spcBef>
              <a:spcAft>
                <a:spcPts val="0"/>
              </a:spcAft>
              <a:buClr>
                <a:srgbClr val="CC3300"/>
              </a:buClr>
              <a:buFont typeface="Wingdings" panose="05000000000000000000" pitchFamily="2" charset="2"/>
              <a:buChar char="n"/>
            </a:pPr>
            <a:r>
              <a:rPr lang="zh-CN" altLang="en-US" dirty="0">
                <a:solidFill>
                  <a:srgbClr val="0000FF"/>
                </a:solidFill>
                <a:latin typeface="宋体" panose="02010600030101010101" pitchFamily="2" charset="-122"/>
              </a:rPr>
              <a:t>特殊文件（设备驱动程序）</a:t>
            </a:r>
          </a:p>
          <a:p>
            <a:pPr lvl="2">
              <a:spcBef>
                <a:spcPts val="600"/>
              </a:spcBef>
              <a:spcAft>
                <a:spcPts val="0"/>
              </a:spcAft>
              <a:buClr>
                <a:srgbClr val="CC0066"/>
              </a:buClr>
              <a:buFont typeface="Wingdings" panose="05000000000000000000" pitchFamily="2" charset="2"/>
              <a:buChar char="Ø"/>
            </a:pPr>
            <a:r>
              <a:rPr lang="zh-CN" altLang="en-US" sz="2400" dirty="0">
                <a:latin typeface="宋体" panose="02010600030101010101" pitchFamily="2" charset="-122"/>
              </a:rPr>
              <a:t>输入输出外部设备被看作特殊文件便于统一管理</a:t>
            </a:r>
          </a:p>
          <a:p>
            <a:pPr lvl="2">
              <a:spcBef>
                <a:spcPts val="600"/>
              </a:spcBef>
              <a:spcAft>
                <a:spcPts val="0"/>
              </a:spcAft>
              <a:buClr>
                <a:srgbClr val="CC0066"/>
              </a:buClr>
              <a:buFont typeface="Wingdings" panose="05000000000000000000" pitchFamily="2" charset="2"/>
              <a:buChar char="Ø"/>
            </a:pPr>
            <a:r>
              <a:rPr lang="zh-CN" altLang="en-US" sz="2400" dirty="0">
                <a:latin typeface="宋体" panose="02010600030101010101" pitchFamily="2" charset="-122"/>
              </a:rPr>
              <a:t>操作系统把对特殊文件的操作转接指向相应的设备操作，真正的设备驱动程序不包含在这特殊文件中，而是指向与链接到操作系统核心中存放在内存高端部分</a:t>
            </a:r>
            <a:r>
              <a:rPr lang="en-US" altLang="zh-CN" sz="2400" dirty="0">
                <a:latin typeface="宋体" panose="02010600030101010101" pitchFamily="2" charset="-122"/>
              </a:rPr>
              <a:t>.</a:t>
            </a:r>
          </a:p>
        </p:txBody>
      </p:sp>
      <p:sp>
        <p:nvSpPr>
          <p:cNvPr id="411654" name="AutoShape 5"/>
          <p:cNvSpPr/>
          <p:nvPr/>
        </p:nvSpPr>
        <p:spPr>
          <a:xfrm>
            <a:off x="995685" y="953741"/>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11655"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文件分类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11657" name="矩形 411656"/>
          <p:cNvSpPr/>
          <p:nvPr/>
        </p:nvSpPr>
        <p:spPr>
          <a:xfrm>
            <a:off x="1438598" y="1763683"/>
            <a:ext cx="3576637" cy="521970"/>
          </a:xfrm>
          <a:prstGeom prst="rect">
            <a:avLst/>
          </a:prstGeom>
          <a:noFill/>
          <a:ln w="28575">
            <a:noFill/>
          </a:ln>
        </p:spPr>
        <p:txBody>
          <a:bodyPr>
            <a:spAutoFit/>
          </a:bodyPr>
          <a:lstStyle/>
          <a:p>
            <a:pPr marL="342900" indent="-342900">
              <a:buSzPct val="80000"/>
            </a:pPr>
            <a:r>
              <a:rPr lang="en-US" altLang="zh-CN" dirty="0">
                <a:solidFill>
                  <a:srgbClr val="800000"/>
                </a:solidFill>
                <a:effectLst>
                  <a:outerShdw blurRad="38100" dist="38100" dir="2700000">
                    <a:srgbClr val="C0C0C0"/>
                  </a:outerShdw>
                </a:effectLst>
                <a:latin typeface="Times New Roman" panose="02020603050405020304" pitchFamily="18" charset="0"/>
              </a:rPr>
              <a:t>4</a:t>
            </a:r>
            <a:r>
              <a:rPr lang="zh-CN" altLang="en-US" dirty="0">
                <a:solidFill>
                  <a:srgbClr val="800000"/>
                </a:solidFill>
                <a:effectLst>
                  <a:outerShdw blurRad="38100" dist="38100" dir="2700000">
                    <a:srgbClr val="C0C0C0"/>
                  </a:outerShdw>
                </a:effectLst>
                <a:latin typeface="Times New Roman" panose="02020603050405020304" pitchFamily="18" charset="0"/>
              </a:rPr>
              <a:t>、按用户观点分类</a:t>
            </a:r>
          </a:p>
        </p:txBody>
      </p:sp>
      <p:sp>
        <p:nvSpPr>
          <p:cNvPr id="7" name="矩形 6">
            <a:extLst>
              <a:ext uri="{FF2B5EF4-FFF2-40B4-BE49-F238E27FC236}">
                <a16:creationId xmlns:a16="http://schemas.microsoft.com/office/drawing/2014/main" id="{17CDAD31-9C48-4ADF-BA83-141B7CDCB591}"/>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1654"/>
                                        </p:tgtEl>
                                        <p:attrNameLst>
                                          <p:attrName>style.visibility</p:attrName>
                                        </p:attrNameLst>
                                      </p:cBhvr>
                                      <p:to>
                                        <p:strVal val="visible"/>
                                      </p:to>
                                    </p:set>
                                    <p:anim calcmode="lin" valueType="num">
                                      <p:cBhvr additive="base">
                                        <p:cTn id="7" dur="500" fill="hold"/>
                                        <p:tgtEl>
                                          <p:spTgt spid="411654"/>
                                        </p:tgtEl>
                                        <p:attrNameLst>
                                          <p:attrName>ppt_x</p:attrName>
                                        </p:attrNameLst>
                                      </p:cBhvr>
                                      <p:tavLst>
                                        <p:tav tm="0">
                                          <p:val>
                                            <p:strVal val="#ppt_x"/>
                                          </p:val>
                                        </p:tav>
                                        <p:tav tm="100000">
                                          <p:val>
                                            <p:strVal val="#ppt_x"/>
                                          </p:val>
                                        </p:tav>
                                      </p:tavLst>
                                    </p:anim>
                                    <p:anim calcmode="lin" valueType="num">
                                      <p:cBhvr additive="base">
                                        <p:cTn id="8" dur="500" fill="hold"/>
                                        <p:tgtEl>
                                          <p:spTgt spid="41165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1655"/>
                                        </p:tgtEl>
                                        <p:attrNameLst>
                                          <p:attrName>style.visibility</p:attrName>
                                        </p:attrNameLst>
                                      </p:cBhvr>
                                      <p:to>
                                        <p:strVal val="visible"/>
                                      </p:to>
                                    </p:set>
                                    <p:anim calcmode="lin" valueType="num">
                                      <p:cBhvr additive="base">
                                        <p:cTn id="12" dur="500" fill="hold"/>
                                        <p:tgtEl>
                                          <p:spTgt spid="411655"/>
                                        </p:tgtEl>
                                        <p:attrNameLst>
                                          <p:attrName>ppt_x</p:attrName>
                                        </p:attrNameLst>
                                      </p:cBhvr>
                                      <p:tavLst>
                                        <p:tav tm="0">
                                          <p:val>
                                            <p:strVal val="#ppt_x"/>
                                          </p:val>
                                        </p:tav>
                                        <p:tav tm="100000">
                                          <p:val>
                                            <p:strVal val="#ppt_x"/>
                                          </p:val>
                                        </p:tav>
                                      </p:tavLst>
                                    </p:anim>
                                    <p:anim calcmode="lin" valueType="num">
                                      <p:cBhvr additive="base">
                                        <p:cTn id="13" dur="500" fill="hold"/>
                                        <p:tgtEl>
                                          <p:spTgt spid="41165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1657"/>
                                        </p:tgtEl>
                                        <p:attrNameLst>
                                          <p:attrName>style.visibility</p:attrName>
                                        </p:attrNameLst>
                                      </p:cBhvr>
                                      <p:to>
                                        <p:strVal val="visible"/>
                                      </p:to>
                                    </p:set>
                                    <p:anim calcmode="lin" valueType="num">
                                      <p:cBhvr additive="base">
                                        <p:cTn id="17" dur="500" fill="hold"/>
                                        <p:tgtEl>
                                          <p:spTgt spid="411657"/>
                                        </p:tgtEl>
                                        <p:attrNameLst>
                                          <p:attrName>ppt_x</p:attrName>
                                        </p:attrNameLst>
                                      </p:cBhvr>
                                      <p:tavLst>
                                        <p:tav tm="0">
                                          <p:val>
                                            <p:strVal val="#ppt_x"/>
                                          </p:val>
                                        </p:tav>
                                        <p:tav tm="100000">
                                          <p:val>
                                            <p:strVal val="#ppt_x"/>
                                          </p:val>
                                        </p:tav>
                                      </p:tavLst>
                                    </p:anim>
                                    <p:anim calcmode="lin" valueType="num">
                                      <p:cBhvr additive="base">
                                        <p:cTn id="18" dur="500" fill="hold"/>
                                        <p:tgtEl>
                                          <p:spTgt spid="41165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11651">
                                            <p:txEl>
                                              <p:pRg st="0" end="0"/>
                                            </p:txEl>
                                          </p:spTgt>
                                        </p:tgtEl>
                                        <p:attrNameLst>
                                          <p:attrName>style.visibility</p:attrName>
                                        </p:attrNameLst>
                                      </p:cBhvr>
                                      <p:to>
                                        <p:strVal val="visible"/>
                                      </p:to>
                                    </p:set>
                                    <p:anim calcmode="lin" valueType="num">
                                      <p:cBhvr additive="base">
                                        <p:cTn id="22"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11651">
                                            <p:txEl>
                                              <p:pRg st="1" end="1"/>
                                            </p:txEl>
                                          </p:spTgt>
                                        </p:tgtEl>
                                        <p:attrNameLst>
                                          <p:attrName>style.visibility</p:attrName>
                                        </p:attrNameLst>
                                      </p:cBhvr>
                                      <p:to>
                                        <p:strVal val="visible"/>
                                      </p:to>
                                    </p:set>
                                    <p:anim calcmode="lin" valueType="num">
                                      <p:cBhvr additive="base">
                                        <p:cTn id="26"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411651">
                                            <p:txEl>
                                              <p:pRg st="2" end="2"/>
                                            </p:txEl>
                                          </p:spTgt>
                                        </p:tgtEl>
                                        <p:attrNameLst>
                                          <p:attrName>style.visibility</p:attrName>
                                        </p:attrNameLst>
                                      </p:cBhvr>
                                      <p:to>
                                        <p:strVal val="visible"/>
                                      </p:to>
                                    </p:set>
                                    <p:anim calcmode="lin" valueType="num">
                                      <p:cBhvr additive="base">
                                        <p:cTn id="31"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11651">
                                            <p:txEl>
                                              <p:pRg st="3" end="3"/>
                                            </p:txEl>
                                          </p:spTgt>
                                        </p:tgtEl>
                                        <p:attrNameLst>
                                          <p:attrName>style.visibility</p:attrName>
                                        </p:attrNameLst>
                                      </p:cBhvr>
                                      <p:to>
                                        <p:strVal val="visible"/>
                                      </p:to>
                                    </p:set>
                                    <p:anim calcmode="lin" valueType="num">
                                      <p:cBhvr additive="base">
                                        <p:cTn id="35"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1651">
                                            <p:txEl>
                                              <p:pRg st="3" end="3"/>
                                            </p:tx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nodeType="afterEffect">
                                  <p:stCondLst>
                                    <p:cond delay="0"/>
                                  </p:stCondLst>
                                  <p:childTnLst>
                                    <p:set>
                                      <p:cBhvr>
                                        <p:cTn id="39" dur="1" fill="hold">
                                          <p:stCondLst>
                                            <p:cond delay="0"/>
                                          </p:stCondLst>
                                        </p:cTn>
                                        <p:tgtEl>
                                          <p:spTgt spid="411651">
                                            <p:txEl>
                                              <p:pRg st="4" end="4"/>
                                            </p:txEl>
                                          </p:spTgt>
                                        </p:tgtEl>
                                        <p:attrNameLst>
                                          <p:attrName>style.visibility</p:attrName>
                                        </p:attrNameLst>
                                      </p:cBhvr>
                                      <p:to>
                                        <p:strVal val="visible"/>
                                      </p:to>
                                    </p:set>
                                    <p:anim calcmode="lin" valueType="num">
                                      <p:cBhvr additive="base">
                                        <p:cTn id="40"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11651">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11651">
                                            <p:txEl>
                                              <p:pRg st="5" end="5"/>
                                            </p:txEl>
                                          </p:spTgt>
                                        </p:tgtEl>
                                        <p:attrNameLst>
                                          <p:attrName>style.visibility</p:attrName>
                                        </p:attrNameLst>
                                      </p:cBhvr>
                                      <p:to>
                                        <p:strVal val="visible"/>
                                      </p:to>
                                    </p:set>
                                    <p:anim calcmode="lin" valueType="num">
                                      <p:cBhvr additive="base">
                                        <p:cTn id="44"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11651">
                                            <p:txEl>
                                              <p:pRg st="6" end="6"/>
                                            </p:txEl>
                                          </p:spTgt>
                                        </p:tgtEl>
                                        <p:attrNameLst>
                                          <p:attrName>style.visibility</p:attrName>
                                        </p:attrNameLst>
                                      </p:cBhvr>
                                      <p:to>
                                        <p:strVal val="visible"/>
                                      </p:to>
                                    </p:set>
                                    <p:anim calcmode="lin" valueType="num">
                                      <p:cBhvr additive="base">
                                        <p:cTn id="48"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11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4" grpId="0" bldLvl="0" animBg="1"/>
      <p:bldP spid="411655" grpId="0"/>
      <p:bldP spid="4116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文本占位符 414722"/>
          <p:cNvSpPr>
            <a:spLocks noGrp="1"/>
          </p:cNvSpPr>
          <p:nvPr>
            <p:ph type="body" idx="1"/>
          </p:nvPr>
        </p:nvSpPr>
        <p:spPr>
          <a:xfrm>
            <a:off x="1631504" y="2466161"/>
            <a:ext cx="10009112" cy="3816350"/>
          </a:xfrm>
          <a:noFill/>
          <a:ln>
            <a:noFill/>
          </a:ln>
        </p:spPr>
        <p:txBody>
          <a:bodyPr/>
          <a:lstStyle/>
          <a:p>
            <a:pPr lvl="1">
              <a:lnSpc>
                <a:spcPct val="80000"/>
              </a:lnSpc>
              <a:spcBef>
                <a:spcPts val="600"/>
              </a:spcBef>
              <a:spcAft>
                <a:spcPts val="600"/>
              </a:spcAft>
              <a:buClr>
                <a:srgbClr val="CC3300"/>
              </a:buClr>
              <a:buFont typeface="Wingdings" panose="05000000000000000000" pitchFamily="2" charset="2"/>
              <a:buChar char="n"/>
            </a:pPr>
            <a:r>
              <a:rPr lang="zh-CN" altLang="en-US" dirty="0">
                <a:solidFill>
                  <a:srgbClr val="0000FF"/>
                </a:solidFill>
              </a:rPr>
              <a:t>源文件</a:t>
            </a:r>
          </a:p>
          <a:p>
            <a:pPr lvl="2">
              <a:lnSpc>
                <a:spcPct val="80000"/>
              </a:lnSpc>
              <a:spcBef>
                <a:spcPts val="600"/>
              </a:spcBef>
              <a:spcAft>
                <a:spcPts val="600"/>
              </a:spcAft>
              <a:buClr>
                <a:srgbClr val="CC0066"/>
              </a:buClr>
              <a:buFont typeface="Wingdings" panose="05000000000000000000" pitchFamily="2" charset="2"/>
              <a:buChar char="Ø"/>
            </a:pPr>
            <a:r>
              <a:rPr lang="zh-CN" altLang="en-US" sz="2400" dirty="0">
                <a:latin typeface="宋体" panose="02010600030101010101" pitchFamily="2" charset="-122"/>
              </a:rPr>
              <a:t>由源程序和数据构成的文件</a:t>
            </a:r>
          </a:p>
          <a:p>
            <a:pPr lvl="1" algn="just">
              <a:lnSpc>
                <a:spcPct val="80000"/>
              </a:lnSpc>
              <a:spcBef>
                <a:spcPts val="600"/>
              </a:spcBef>
              <a:spcAft>
                <a:spcPts val="600"/>
              </a:spcAft>
              <a:buClr>
                <a:srgbClr val="CC3300"/>
              </a:buClr>
              <a:buFont typeface="Wingdings" panose="05000000000000000000" pitchFamily="2" charset="2"/>
              <a:buChar char="n"/>
            </a:pPr>
            <a:r>
              <a:rPr lang="zh-CN" altLang="en-US" dirty="0">
                <a:solidFill>
                  <a:srgbClr val="0000FF"/>
                </a:solidFill>
              </a:rPr>
              <a:t>目标文件</a:t>
            </a:r>
          </a:p>
          <a:p>
            <a:pPr lvl="2">
              <a:lnSpc>
                <a:spcPct val="80000"/>
              </a:lnSpc>
              <a:spcBef>
                <a:spcPts val="600"/>
              </a:spcBef>
              <a:spcAft>
                <a:spcPts val="600"/>
              </a:spcAft>
              <a:buClr>
                <a:srgbClr val="CC0066"/>
              </a:buClr>
              <a:buFont typeface="Wingdings" panose="05000000000000000000" pitchFamily="2" charset="2"/>
              <a:buChar char="Ø"/>
            </a:pPr>
            <a:r>
              <a:rPr lang="zh-CN" altLang="en-US" sz="2400" dirty="0">
                <a:latin typeface="宋体" panose="02010600030101010101" pitchFamily="2" charset="-122"/>
              </a:rPr>
              <a:t>由源程序经过编译，但尚未经过链接程序链接的目标代码</a:t>
            </a:r>
          </a:p>
          <a:p>
            <a:pPr lvl="2">
              <a:lnSpc>
                <a:spcPct val="80000"/>
              </a:lnSpc>
              <a:spcBef>
                <a:spcPts val="600"/>
              </a:spcBef>
              <a:spcAft>
                <a:spcPts val="600"/>
              </a:spcAft>
              <a:buClr>
                <a:srgbClr val="CC0066"/>
              </a:buClr>
              <a:buFont typeface="Wingdings" panose="05000000000000000000" pitchFamily="2" charset="2"/>
              <a:buChar char="Ø"/>
            </a:pPr>
            <a:r>
              <a:rPr lang="zh-CN" altLang="en-US" sz="2400" dirty="0">
                <a:latin typeface="宋体" panose="02010600030101010101" pitchFamily="2" charset="-122"/>
              </a:rPr>
              <a:t>后缀名为“</a:t>
            </a:r>
            <a:r>
              <a:rPr lang="en-US" altLang="zh-CN" sz="2400" dirty="0">
                <a:latin typeface="宋体" panose="02010600030101010101" pitchFamily="2" charset="-122"/>
              </a:rPr>
              <a:t>.OBJ”</a:t>
            </a:r>
            <a:r>
              <a:rPr lang="zh-CN" altLang="en-US" sz="2400" dirty="0">
                <a:latin typeface="宋体" panose="02010600030101010101" pitchFamily="2" charset="-122"/>
              </a:rPr>
              <a:t>（</a:t>
            </a:r>
            <a:r>
              <a:rPr lang="en-US" altLang="zh-CN" sz="2400" dirty="0">
                <a:latin typeface="宋体" panose="02010600030101010101" pitchFamily="2" charset="-122"/>
              </a:rPr>
              <a:t>DOS</a:t>
            </a:r>
            <a:r>
              <a:rPr lang="zh-CN" altLang="en-US" sz="2400" dirty="0">
                <a:latin typeface="宋体" panose="02010600030101010101" pitchFamily="2" charset="-122"/>
              </a:rPr>
              <a:t>系统）或“</a:t>
            </a:r>
            <a:r>
              <a:rPr lang="en-US" altLang="zh-CN" sz="2400" dirty="0">
                <a:latin typeface="宋体" panose="02010600030101010101" pitchFamily="2" charset="-122"/>
              </a:rPr>
              <a:t>.o”</a:t>
            </a:r>
            <a:r>
              <a:rPr lang="zh-CN" altLang="en-US" sz="2400" dirty="0">
                <a:latin typeface="宋体" panose="02010600030101010101" pitchFamily="2" charset="-122"/>
              </a:rPr>
              <a:t>（</a:t>
            </a:r>
            <a:r>
              <a:rPr lang="en-US" altLang="zh-CN" sz="2400" dirty="0">
                <a:latin typeface="宋体" panose="02010600030101010101" pitchFamily="2" charset="-122"/>
              </a:rPr>
              <a:t>UNIX</a:t>
            </a:r>
            <a:r>
              <a:rPr lang="zh-CN" altLang="en-US" sz="2400" dirty="0">
                <a:latin typeface="宋体" panose="02010600030101010101" pitchFamily="2" charset="-122"/>
              </a:rPr>
              <a:t>或</a:t>
            </a:r>
            <a:r>
              <a:rPr lang="en-US" altLang="zh-CN" sz="2400" dirty="0">
                <a:latin typeface="宋体" panose="02010600030101010101" pitchFamily="2" charset="-122"/>
              </a:rPr>
              <a:t>Linux</a:t>
            </a:r>
            <a:r>
              <a:rPr lang="zh-CN" altLang="en-US" sz="2400" dirty="0">
                <a:latin typeface="宋体" panose="02010600030101010101" pitchFamily="2" charset="-122"/>
              </a:rPr>
              <a:t>操作系统）</a:t>
            </a:r>
          </a:p>
          <a:p>
            <a:pPr lvl="1" algn="just">
              <a:lnSpc>
                <a:spcPct val="80000"/>
              </a:lnSpc>
              <a:spcBef>
                <a:spcPts val="600"/>
              </a:spcBef>
              <a:spcAft>
                <a:spcPts val="600"/>
              </a:spcAft>
              <a:buClr>
                <a:srgbClr val="CC3300"/>
              </a:buClr>
              <a:buFont typeface="Wingdings" panose="05000000000000000000" pitchFamily="2" charset="2"/>
              <a:buChar char="n"/>
            </a:pPr>
            <a:r>
              <a:rPr lang="zh-CN" altLang="en-US" dirty="0">
                <a:solidFill>
                  <a:srgbClr val="0000FF"/>
                </a:solidFill>
              </a:rPr>
              <a:t>可执行文件</a:t>
            </a:r>
            <a:r>
              <a:rPr lang="zh-CN" altLang="en-US" dirty="0"/>
              <a:t> </a:t>
            </a:r>
          </a:p>
          <a:p>
            <a:pPr lvl="2" algn="just">
              <a:lnSpc>
                <a:spcPct val="80000"/>
              </a:lnSpc>
              <a:spcBef>
                <a:spcPts val="600"/>
              </a:spcBef>
              <a:spcAft>
                <a:spcPts val="600"/>
              </a:spcAft>
              <a:buClr>
                <a:srgbClr val="CC0066"/>
              </a:buClr>
              <a:buFont typeface="Wingdings" panose="05000000000000000000" pitchFamily="2" charset="2"/>
              <a:buChar char="Ø"/>
            </a:pPr>
            <a:r>
              <a:rPr lang="zh-CN" altLang="en-US" sz="2400" dirty="0"/>
              <a:t>目标代码经链接程序链接后形成的可以运行的文件</a:t>
            </a:r>
          </a:p>
          <a:p>
            <a:pPr lvl="2">
              <a:lnSpc>
                <a:spcPct val="80000"/>
              </a:lnSpc>
              <a:spcBef>
                <a:spcPts val="600"/>
              </a:spcBef>
              <a:spcAft>
                <a:spcPts val="600"/>
              </a:spcAft>
              <a:buClr>
                <a:srgbClr val="CC0066"/>
              </a:buClr>
              <a:buFont typeface="Wingdings" panose="05000000000000000000" pitchFamily="2" charset="2"/>
              <a:buChar char="Ø"/>
            </a:pPr>
            <a:r>
              <a:rPr lang="zh-CN" altLang="en-US" sz="2400" dirty="0">
                <a:latin typeface="宋体" panose="02010600030101010101" pitchFamily="2" charset="-122"/>
              </a:rPr>
              <a:t>编译默认可运行文件：</a:t>
            </a:r>
            <a:r>
              <a:rPr lang="en-US" altLang="zh-CN" sz="2400" dirty="0" err="1">
                <a:latin typeface="宋体" panose="02010600030101010101" pitchFamily="2" charset="-122"/>
              </a:rPr>
              <a:t>a.out</a:t>
            </a:r>
            <a:r>
              <a:rPr lang="zh-CN" altLang="en-US" sz="2400" dirty="0">
                <a:latin typeface="宋体" panose="02010600030101010101" pitchFamily="2" charset="-122"/>
              </a:rPr>
              <a:t>（</a:t>
            </a:r>
            <a:r>
              <a:rPr lang="en-US" altLang="zh-CN" sz="2400" dirty="0">
                <a:latin typeface="宋体" panose="02010600030101010101" pitchFamily="2" charset="-122"/>
              </a:rPr>
              <a:t>UNIX</a:t>
            </a:r>
            <a:r>
              <a:rPr lang="zh-CN" altLang="en-US" sz="2400" dirty="0">
                <a:latin typeface="宋体" panose="02010600030101010101" pitchFamily="2" charset="-122"/>
              </a:rPr>
              <a:t>或</a:t>
            </a:r>
            <a:r>
              <a:rPr lang="en-US" altLang="zh-CN" sz="2400" dirty="0">
                <a:latin typeface="宋体" panose="02010600030101010101" pitchFamily="2" charset="-122"/>
              </a:rPr>
              <a:t>Linux</a:t>
            </a:r>
            <a:r>
              <a:rPr lang="zh-CN" altLang="en-US" sz="2400" dirty="0">
                <a:latin typeface="宋体" panose="02010600030101010101" pitchFamily="2" charset="-122"/>
              </a:rPr>
              <a:t>操作系统）或</a:t>
            </a:r>
            <a:r>
              <a:rPr lang="en-US" altLang="zh-CN" sz="2400" dirty="0"/>
              <a:t>.exe</a:t>
            </a:r>
            <a:r>
              <a:rPr lang="zh-CN" altLang="en-US" sz="2400" dirty="0"/>
              <a:t>（</a:t>
            </a:r>
            <a:r>
              <a:rPr lang="en-US" altLang="zh-CN" sz="2400" dirty="0"/>
              <a:t>windows</a:t>
            </a:r>
            <a:r>
              <a:rPr lang="zh-CN" altLang="en-US" sz="2400" dirty="0"/>
              <a:t>） </a:t>
            </a:r>
          </a:p>
        </p:txBody>
      </p:sp>
      <p:sp>
        <p:nvSpPr>
          <p:cNvPr id="414726" name="AutoShape 5"/>
          <p:cNvSpPr/>
          <p:nvPr/>
        </p:nvSpPr>
        <p:spPr>
          <a:xfrm>
            <a:off x="923677" y="953741"/>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14727" name="Text Box 38"/>
          <p:cNvSpPr txBox="1"/>
          <p:nvPr/>
        </p:nvSpPr>
        <p:spPr>
          <a:xfrm>
            <a:off x="1055440"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文件分类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14729" name="矩形 414728"/>
          <p:cNvSpPr/>
          <p:nvPr/>
        </p:nvSpPr>
        <p:spPr>
          <a:xfrm>
            <a:off x="1487488" y="1772816"/>
            <a:ext cx="3576637" cy="521970"/>
          </a:xfrm>
          <a:prstGeom prst="rect">
            <a:avLst/>
          </a:prstGeom>
          <a:noFill/>
          <a:ln w="28575">
            <a:noFill/>
          </a:ln>
        </p:spPr>
        <p:txBody>
          <a:bodyPr>
            <a:spAutoFit/>
          </a:bodyPr>
          <a:lstStyle/>
          <a:p>
            <a:pPr marL="342900" indent="-342900">
              <a:buSzPct val="80000"/>
            </a:pPr>
            <a:r>
              <a:rPr lang="en-US" altLang="zh-CN">
                <a:solidFill>
                  <a:srgbClr val="800000"/>
                </a:solidFill>
                <a:effectLst>
                  <a:outerShdw blurRad="38100" dist="38100" dir="2700000">
                    <a:srgbClr val="C0C0C0"/>
                  </a:outerShdw>
                </a:effectLst>
                <a:latin typeface="Times New Roman" panose="02020603050405020304" pitchFamily="18" charset="0"/>
              </a:rPr>
              <a:t>5</a:t>
            </a:r>
            <a:r>
              <a:rPr lang="zh-CN" altLang="en-US" dirty="0">
                <a:solidFill>
                  <a:srgbClr val="800000"/>
                </a:solidFill>
                <a:effectLst>
                  <a:outerShdw blurRad="38100" dist="38100" dir="2700000">
                    <a:srgbClr val="C0C0C0"/>
                  </a:outerShdw>
                </a:effectLst>
                <a:latin typeface="Times New Roman" panose="02020603050405020304" pitchFamily="18" charset="0"/>
              </a:rPr>
              <a:t>、按数据形式分类</a:t>
            </a:r>
          </a:p>
        </p:txBody>
      </p:sp>
      <p:sp>
        <p:nvSpPr>
          <p:cNvPr id="7" name="矩形 6">
            <a:extLst>
              <a:ext uri="{FF2B5EF4-FFF2-40B4-BE49-F238E27FC236}">
                <a16:creationId xmlns:a16="http://schemas.microsoft.com/office/drawing/2014/main" id="{326C01A6-09FB-456D-8F21-714DDE17DC12}"/>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4726"/>
                                        </p:tgtEl>
                                        <p:attrNameLst>
                                          <p:attrName>style.visibility</p:attrName>
                                        </p:attrNameLst>
                                      </p:cBhvr>
                                      <p:to>
                                        <p:strVal val="visible"/>
                                      </p:to>
                                    </p:set>
                                    <p:anim calcmode="lin" valueType="num">
                                      <p:cBhvr additive="base">
                                        <p:cTn id="7" dur="500" fill="hold"/>
                                        <p:tgtEl>
                                          <p:spTgt spid="414726"/>
                                        </p:tgtEl>
                                        <p:attrNameLst>
                                          <p:attrName>ppt_x</p:attrName>
                                        </p:attrNameLst>
                                      </p:cBhvr>
                                      <p:tavLst>
                                        <p:tav tm="0">
                                          <p:val>
                                            <p:strVal val="#ppt_x"/>
                                          </p:val>
                                        </p:tav>
                                        <p:tav tm="100000">
                                          <p:val>
                                            <p:strVal val="#ppt_x"/>
                                          </p:val>
                                        </p:tav>
                                      </p:tavLst>
                                    </p:anim>
                                    <p:anim calcmode="lin" valueType="num">
                                      <p:cBhvr additive="base">
                                        <p:cTn id="8" dur="500" fill="hold"/>
                                        <p:tgtEl>
                                          <p:spTgt spid="4147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4727"/>
                                        </p:tgtEl>
                                        <p:attrNameLst>
                                          <p:attrName>style.visibility</p:attrName>
                                        </p:attrNameLst>
                                      </p:cBhvr>
                                      <p:to>
                                        <p:strVal val="visible"/>
                                      </p:to>
                                    </p:set>
                                    <p:anim calcmode="lin" valueType="num">
                                      <p:cBhvr additive="base">
                                        <p:cTn id="12" dur="500" fill="hold"/>
                                        <p:tgtEl>
                                          <p:spTgt spid="414727"/>
                                        </p:tgtEl>
                                        <p:attrNameLst>
                                          <p:attrName>ppt_x</p:attrName>
                                        </p:attrNameLst>
                                      </p:cBhvr>
                                      <p:tavLst>
                                        <p:tav tm="0">
                                          <p:val>
                                            <p:strVal val="#ppt_x"/>
                                          </p:val>
                                        </p:tav>
                                        <p:tav tm="100000">
                                          <p:val>
                                            <p:strVal val="#ppt_x"/>
                                          </p:val>
                                        </p:tav>
                                      </p:tavLst>
                                    </p:anim>
                                    <p:anim calcmode="lin" valueType="num">
                                      <p:cBhvr additive="base">
                                        <p:cTn id="13" dur="500" fill="hold"/>
                                        <p:tgtEl>
                                          <p:spTgt spid="4147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4729"/>
                                        </p:tgtEl>
                                        <p:attrNameLst>
                                          <p:attrName>style.visibility</p:attrName>
                                        </p:attrNameLst>
                                      </p:cBhvr>
                                      <p:to>
                                        <p:strVal val="visible"/>
                                      </p:to>
                                    </p:set>
                                    <p:anim calcmode="lin" valueType="num">
                                      <p:cBhvr additive="base">
                                        <p:cTn id="17" dur="500" fill="hold"/>
                                        <p:tgtEl>
                                          <p:spTgt spid="414729"/>
                                        </p:tgtEl>
                                        <p:attrNameLst>
                                          <p:attrName>ppt_x</p:attrName>
                                        </p:attrNameLst>
                                      </p:cBhvr>
                                      <p:tavLst>
                                        <p:tav tm="0">
                                          <p:val>
                                            <p:strVal val="#ppt_x"/>
                                          </p:val>
                                        </p:tav>
                                        <p:tav tm="100000">
                                          <p:val>
                                            <p:strVal val="#ppt_x"/>
                                          </p:val>
                                        </p:tav>
                                      </p:tavLst>
                                    </p:anim>
                                    <p:anim calcmode="lin" valueType="num">
                                      <p:cBhvr additive="base">
                                        <p:cTn id="18" dur="500" fill="hold"/>
                                        <p:tgtEl>
                                          <p:spTgt spid="41472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14723">
                                            <p:txEl>
                                              <p:pRg st="0" end="0"/>
                                            </p:txEl>
                                          </p:spTgt>
                                        </p:tgtEl>
                                        <p:attrNameLst>
                                          <p:attrName>style.visibility</p:attrName>
                                        </p:attrNameLst>
                                      </p:cBhvr>
                                      <p:to>
                                        <p:strVal val="visible"/>
                                      </p:to>
                                    </p:set>
                                    <p:anim calcmode="lin" valueType="num">
                                      <p:cBhvr additive="base">
                                        <p:cTn id="22" dur="500" fill="hold"/>
                                        <p:tgtEl>
                                          <p:spTgt spid="41472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14723">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14723">
                                            <p:txEl>
                                              <p:pRg st="1" end="1"/>
                                            </p:txEl>
                                          </p:spTgt>
                                        </p:tgtEl>
                                        <p:attrNameLst>
                                          <p:attrName>style.visibility</p:attrName>
                                        </p:attrNameLst>
                                      </p:cBhvr>
                                      <p:to>
                                        <p:strVal val="visible"/>
                                      </p:to>
                                    </p:set>
                                    <p:anim calcmode="lin" valueType="num">
                                      <p:cBhvr additive="base">
                                        <p:cTn id="26" dur="500" fill="hold"/>
                                        <p:tgtEl>
                                          <p:spTgt spid="41472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14723">
                                            <p:txEl>
                                              <p:pRg st="1" end="1"/>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414723">
                                            <p:txEl>
                                              <p:pRg st="2" end="2"/>
                                            </p:txEl>
                                          </p:spTgt>
                                        </p:tgtEl>
                                        <p:attrNameLst>
                                          <p:attrName>style.visibility</p:attrName>
                                        </p:attrNameLst>
                                      </p:cBhvr>
                                      <p:to>
                                        <p:strVal val="visible"/>
                                      </p:to>
                                    </p:set>
                                    <p:anim calcmode="lin" valueType="num">
                                      <p:cBhvr additive="base">
                                        <p:cTn id="31" dur="500" fill="hold"/>
                                        <p:tgtEl>
                                          <p:spTgt spid="41472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4723">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14723">
                                            <p:txEl>
                                              <p:pRg st="3" end="3"/>
                                            </p:txEl>
                                          </p:spTgt>
                                        </p:tgtEl>
                                        <p:attrNameLst>
                                          <p:attrName>style.visibility</p:attrName>
                                        </p:attrNameLst>
                                      </p:cBhvr>
                                      <p:to>
                                        <p:strVal val="visible"/>
                                      </p:to>
                                    </p:set>
                                    <p:anim calcmode="lin" valueType="num">
                                      <p:cBhvr additive="base">
                                        <p:cTn id="35" dur="500" fill="hold"/>
                                        <p:tgtEl>
                                          <p:spTgt spid="41472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472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14723">
                                            <p:txEl>
                                              <p:pRg st="4" end="4"/>
                                            </p:txEl>
                                          </p:spTgt>
                                        </p:tgtEl>
                                        <p:attrNameLst>
                                          <p:attrName>style.visibility</p:attrName>
                                        </p:attrNameLst>
                                      </p:cBhvr>
                                      <p:to>
                                        <p:strVal val="visible"/>
                                      </p:to>
                                    </p:set>
                                    <p:anim calcmode="lin" valueType="num">
                                      <p:cBhvr additive="base">
                                        <p:cTn id="39" dur="500" fill="hold"/>
                                        <p:tgtEl>
                                          <p:spTgt spid="41472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4723">
                                            <p:txEl>
                                              <p:pRg st="4" end="4"/>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414723">
                                            <p:txEl>
                                              <p:pRg st="5" end="5"/>
                                            </p:txEl>
                                          </p:spTgt>
                                        </p:tgtEl>
                                        <p:attrNameLst>
                                          <p:attrName>style.visibility</p:attrName>
                                        </p:attrNameLst>
                                      </p:cBhvr>
                                      <p:to>
                                        <p:strVal val="visible"/>
                                      </p:to>
                                    </p:set>
                                    <p:anim calcmode="lin" valueType="num">
                                      <p:cBhvr additive="base">
                                        <p:cTn id="44" dur="500" fill="hold"/>
                                        <p:tgtEl>
                                          <p:spTgt spid="41472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14723">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14723">
                                            <p:txEl>
                                              <p:pRg st="6" end="6"/>
                                            </p:txEl>
                                          </p:spTgt>
                                        </p:tgtEl>
                                        <p:attrNameLst>
                                          <p:attrName>style.visibility</p:attrName>
                                        </p:attrNameLst>
                                      </p:cBhvr>
                                      <p:to>
                                        <p:strVal val="visible"/>
                                      </p:to>
                                    </p:set>
                                    <p:anim calcmode="lin" valueType="num">
                                      <p:cBhvr additive="base">
                                        <p:cTn id="48" dur="500" fill="hold"/>
                                        <p:tgtEl>
                                          <p:spTgt spid="41472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14723">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414723">
                                            <p:txEl>
                                              <p:pRg st="7" end="7"/>
                                            </p:txEl>
                                          </p:spTgt>
                                        </p:tgtEl>
                                        <p:attrNameLst>
                                          <p:attrName>style.visibility</p:attrName>
                                        </p:attrNameLst>
                                      </p:cBhvr>
                                      <p:to>
                                        <p:strVal val="visible"/>
                                      </p:to>
                                    </p:set>
                                    <p:anim calcmode="lin" valueType="num">
                                      <p:cBhvr additive="base">
                                        <p:cTn id="52" dur="500" fill="hold"/>
                                        <p:tgtEl>
                                          <p:spTgt spid="414723">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147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6" grpId="0" bldLvl="0" animBg="1"/>
      <p:bldP spid="414727" grpId="0"/>
      <p:bldP spid="4147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文本占位符 415746"/>
          <p:cNvSpPr>
            <a:spLocks noGrp="1"/>
          </p:cNvSpPr>
          <p:nvPr>
            <p:ph type="body" idx="1"/>
          </p:nvPr>
        </p:nvSpPr>
        <p:spPr>
          <a:xfrm>
            <a:off x="1416050" y="2419374"/>
            <a:ext cx="9864526" cy="3817938"/>
          </a:xfrm>
          <a:solidFill>
            <a:srgbClr val="FFFFFF"/>
          </a:solidFill>
          <a:ln>
            <a:noFill/>
          </a:ln>
        </p:spPr>
        <p:txBody>
          <a:bodyPr/>
          <a:lstStyle/>
          <a:p>
            <a:pPr lvl="1">
              <a:lnSpc>
                <a:spcPct val="150000"/>
              </a:lnSpc>
              <a:buClr>
                <a:srgbClr val="CC3300"/>
              </a:buClr>
              <a:buFont typeface="Wingdings" panose="05000000000000000000" pitchFamily="2" charset="2"/>
              <a:buChar char="n"/>
            </a:pPr>
            <a:r>
              <a:rPr lang="zh-CN" altLang="en-US" dirty="0">
                <a:solidFill>
                  <a:srgbClr val="0000FF"/>
                </a:solidFill>
              </a:rPr>
              <a:t>建立文件（</a:t>
            </a:r>
            <a:r>
              <a:rPr lang="en-US" altLang="zh-CN" dirty="0">
                <a:solidFill>
                  <a:srgbClr val="0000FF"/>
                </a:solidFill>
              </a:rPr>
              <a:t>Create</a:t>
            </a:r>
            <a:r>
              <a:rPr lang="zh-CN" altLang="en-US" dirty="0">
                <a:solidFill>
                  <a:srgbClr val="0000FF"/>
                </a:solidFill>
              </a:rPr>
              <a:t>）</a:t>
            </a:r>
            <a:r>
              <a:rPr lang="zh-CN" altLang="en-US" dirty="0"/>
              <a:t>：系统为新文件分配必要的外存空间，并为之建立一个目录项。目录项中记录文件名及其在外存的地址等属性。 </a:t>
            </a:r>
          </a:p>
          <a:p>
            <a:pPr lvl="1">
              <a:lnSpc>
                <a:spcPct val="150000"/>
              </a:lnSpc>
              <a:buClr>
                <a:srgbClr val="CC3300"/>
              </a:buClr>
              <a:buFont typeface="Wingdings" panose="05000000000000000000" pitchFamily="2" charset="2"/>
              <a:buChar char="n"/>
            </a:pPr>
            <a:r>
              <a:rPr lang="zh-CN" altLang="en-US" dirty="0">
                <a:solidFill>
                  <a:srgbClr val="0000FF"/>
                </a:solidFill>
              </a:rPr>
              <a:t>删除文件（</a:t>
            </a:r>
            <a:r>
              <a:rPr lang="en-US" altLang="zh-CN" dirty="0">
                <a:solidFill>
                  <a:srgbClr val="0000FF"/>
                </a:solidFill>
              </a:rPr>
              <a:t>Delete</a:t>
            </a:r>
            <a:r>
              <a:rPr lang="zh-CN" altLang="en-US" dirty="0">
                <a:solidFill>
                  <a:srgbClr val="0000FF"/>
                </a:solidFill>
              </a:rPr>
              <a:t>）</a:t>
            </a:r>
            <a:r>
              <a:rPr lang="zh-CN" altLang="en-US" dirty="0"/>
              <a:t>：系统从目录中找到要删除文件的目录项，使之成为空闲目录项，然后回收文件占用的存储空间。 </a:t>
            </a:r>
          </a:p>
          <a:p>
            <a:pPr lvl="1">
              <a:lnSpc>
                <a:spcPct val="150000"/>
              </a:lnSpc>
              <a:buClr>
                <a:srgbClr val="CC3300"/>
              </a:buClr>
              <a:buFont typeface="Wingdings" panose="05000000000000000000" pitchFamily="2" charset="2"/>
              <a:buChar char="n"/>
            </a:pPr>
            <a:r>
              <a:rPr lang="zh-CN" altLang="en-US" dirty="0">
                <a:solidFill>
                  <a:srgbClr val="0000FF"/>
                </a:solidFill>
              </a:rPr>
              <a:t>打开文件（</a:t>
            </a:r>
            <a:r>
              <a:rPr lang="en-US" altLang="zh-CN" dirty="0">
                <a:solidFill>
                  <a:srgbClr val="0000FF"/>
                </a:solidFill>
              </a:rPr>
              <a:t>Open</a:t>
            </a:r>
            <a:r>
              <a:rPr lang="zh-CN" altLang="en-US" dirty="0">
                <a:solidFill>
                  <a:srgbClr val="0000FF"/>
                </a:solidFill>
              </a:rPr>
              <a:t>）</a:t>
            </a:r>
            <a:r>
              <a:rPr lang="zh-CN" altLang="en-US" dirty="0"/>
              <a:t>：将待访问文件的目录信息读入内存活动文件表中，文件被打开就可以多次使用，直到文件被关闭为止。 </a:t>
            </a:r>
          </a:p>
        </p:txBody>
      </p:sp>
      <p:sp>
        <p:nvSpPr>
          <p:cNvPr id="415748" name="AutoShape 5"/>
          <p:cNvSpPr/>
          <p:nvPr/>
        </p:nvSpPr>
        <p:spPr>
          <a:xfrm>
            <a:off x="923677" y="1025749"/>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15749" name="Text Box 38"/>
          <p:cNvSpPr txBox="1"/>
          <p:nvPr/>
        </p:nvSpPr>
        <p:spPr>
          <a:xfrm>
            <a:off x="1055440"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文件的操作</a:t>
            </a:r>
            <a:r>
              <a:rPr lang="en-US" altLang="zh-CN">
                <a:solidFill>
                  <a:srgbClr val="FF0000"/>
                </a:solidFill>
                <a:effectLst>
                  <a:outerShdw blurRad="38100" dist="38100" dir="2700000">
                    <a:srgbClr val="C0C0C0"/>
                  </a:outerShdw>
                </a:effectLst>
                <a:latin typeface="Times New Roman" panose="02020603050405020304" pitchFamily="18" charset="0"/>
              </a:rPr>
              <a:t> </a:t>
            </a:r>
          </a:p>
        </p:txBody>
      </p:sp>
      <p:sp>
        <p:nvSpPr>
          <p:cNvPr id="415751" name="矩形 415750"/>
          <p:cNvSpPr/>
          <p:nvPr/>
        </p:nvSpPr>
        <p:spPr>
          <a:xfrm>
            <a:off x="1487488" y="1830473"/>
            <a:ext cx="4192562" cy="656846"/>
          </a:xfrm>
          <a:prstGeom prst="rect">
            <a:avLst/>
          </a:prstGeom>
          <a:noFill/>
          <a:ln w="28575">
            <a:noFill/>
          </a:ln>
        </p:spPr>
        <p:txBody>
          <a:bodyPr wrap="square">
            <a:spAutoFit/>
          </a:bodyPr>
          <a:lstStyle/>
          <a:p>
            <a:pPr marL="342900" indent="-342900">
              <a:lnSpc>
                <a:spcPct val="150000"/>
              </a:lnSpc>
              <a:buSzPct val="80000"/>
            </a:pPr>
            <a:r>
              <a:rPr lang="en-US" altLang="zh-CN">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、最基本文件操作</a:t>
            </a:r>
          </a:p>
        </p:txBody>
      </p:sp>
      <p:sp>
        <p:nvSpPr>
          <p:cNvPr id="7" name="矩形 6">
            <a:extLst>
              <a:ext uri="{FF2B5EF4-FFF2-40B4-BE49-F238E27FC236}">
                <a16:creationId xmlns:a16="http://schemas.microsoft.com/office/drawing/2014/main" id="{48F037AF-6405-459C-ACDE-CEC68A710BD1}"/>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5748"/>
                                        </p:tgtEl>
                                        <p:attrNameLst>
                                          <p:attrName>style.visibility</p:attrName>
                                        </p:attrNameLst>
                                      </p:cBhvr>
                                      <p:to>
                                        <p:strVal val="visible"/>
                                      </p:to>
                                    </p:set>
                                    <p:anim calcmode="lin" valueType="num">
                                      <p:cBhvr additive="base">
                                        <p:cTn id="7" dur="500" fill="hold"/>
                                        <p:tgtEl>
                                          <p:spTgt spid="415748"/>
                                        </p:tgtEl>
                                        <p:attrNameLst>
                                          <p:attrName>ppt_x</p:attrName>
                                        </p:attrNameLst>
                                      </p:cBhvr>
                                      <p:tavLst>
                                        <p:tav tm="0">
                                          <p:val>
                                            <p:strVal val="#ppt_x"/>
                                          </p:val>
                                        </p:tav>
                                        <p:tav tm="100000">
                                          <p:val>
                                            <p:strVal val="#ppt_x"/>
                                          </p:val>
                                        </p:tav>
                                      </p:tavLst>
                                    </p:anim>
                                    <p:anim calcmode="lin" valueType="num">
                                      <p:cBhvr additive="base">
                                        <p:cTn id="8" dur="500" fill="hold"/>
                                        <p:tgtEl>
                                          <p:spTgt spid="4157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5749"/>
                                        </p:tgtEl>
                                        <p:attrNameLst>
                                          <p:attrName>style.visibility</p:attrName>
                                        </p:attrNameLst>
                                      </p:cBhvr>
                                      <p:to>
                                        <p:strVal val="visible"/>
                                      </p:to>
                                    </p:set>
                                    <p:anim calcmode="lin" valueType="num">
                                      <p:cBhvr additive="base">
                                        <p:cTn id="12" dur="500" fill="hold"/>
                                        <p:tgtEl>
                                          <p:spTgt spid="415749"/>
                                        </p:tgtEl>
                                        <p:attrNameLst>
                                          <p:attrName>ppt_x</p:attrName>
                                        </p:attrNameLst>
                                      </p:cBhvr>
                                      <p:tavLst>
                                        <p:tav tm="0">
                                          <p:val>
                                            <p:strVal val="#ppt_x"/>
                                          </p:val>
                                        </p:tav>
                                        <p:tav tm="100000">
                                          <p:val>
                                            <p:strVal val="#ppt_x"/>
                                          </p:val>
                                        </p:tav>
                                      </p:tavLst>
                                    </p:anim>
                                    <p:anim calcmode="lin" valueType="num">
                                      <p:cBhvr additive="base">
                                        <p:cTn id="13" dur="500" fill="hold"/>
                                        <p:tgtEl>
                                          <p:spTgt spid="41574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5751"/>
                                        </p:tgtEl>
                                        <p:attrNameLst>
                                          <p:attrName>style.visibility</p:attrName>
                                        </p:attrNameLst>
                                      </p:cBhvr>
                                      <p:to>
                                        <p:strVal val="visible"/>
                                      </p:to>
                                    </p:set>
                                    <p:anim calcmode="lin" valueType="num">
                                      <p:cBhvr additive="base">
                                        <p:cTn id="17" dur="500" fill="hold"/>
                                        <p:tgtEl>
                                          <p:spTgt spid="415751"/>
                                        </p:tgtEl>
                                        <p:attrNameLst>
                                          <p:attrName>ppt_x</p:attrName>
                                        </p:attrNameLst>
                                      </p:cBhvr>
                                      <p:tavLst>
                                        <p:tav tm="0">
                                          <p:val>
                                            <p:strVal val="#ppt_x"/>
                                          </p:val>
                                        </p:tav>
                                        <p:tav tm="100000">
                                          <p:val>
                                            <p:strVal val="#ppt_x"/>
                                          </p:val>
                                        </p:tav>
                                      </p:tavLst>
                                    </p:anim>
                                    <p:anim calcmode="lin" valueType="num">
                                      <p:cBhvr additive="base">
                                        <p:cTn id="18" dur="500" fill="hold"/>
                                        <p:tgtEl>
                                          <p:spTgt spid="41575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15747">
                                            <p:txEl>
                                              <p:pRg st="0" end="0"/>
                                            </p:txEl>
                                          </p:spTgt>
                                        </p:tgtEl>
                                        <p:attrNameLst>
                                          <p:attrName>style.visibility</p:attrName>
                                        </p:attrNameLst>
                                      </p:cBhvr>
                                      <p:to>
                                        <p:strVal val="visible"/>
                                      </p:to>
                                    </p:set>
                                    <p:anim calcmode="lin" valueType="num">
                                      <p:cBhvr additive="base">
                                        <p:cTn id="22" dur="500" fill="hold"/>
                                        <p:tgtEl>
                                          <p:spTgt spid="41574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1574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15747">
                                            <p:txEl>
                                              <p:pRg st="1" end="1"/>
                                            </p:txEl>
                                          </p:spTgt>
                                        </p:tgtEl>
                                        <p:attrNameLst>
                                          <p:attrName>style.visibility</p:attrName>
                                        </p:attrNameLst>
                                      </p:cBhvr>
                                      <p:to>
                                        <p:strVal val="visible"/>
                                      </p:to>
                                    </p:set>
                                    <p:anim calcmode="lin" valueType="num">
                                      <p:cBhvr additive="base">
                                        <p:cTn id="27" dur="500" fill="hold"/>
                                        <p:tgtEl>
                                          <p:spTgt spid="41574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5747">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15747">
                                            <p:txEl>
                                              <p:pRg st="2" end="2"/>
                                            </p:txEl>
                                          </p:spTgt>
                                        </p:tgtEl>
                                        <p:attrNameLst>
                                          <p:attrName>style.visibility</p:attrName>
                                        </p:attrNameLst>
                                      </p:cBhvr>
                                      <p:to>
                                        <p:strVal val="visible"/>
                                      </p:to>
                                    </p:set>
                                    <p:anim calcmode="lin" valueType="num">
                                      <p:cBhvr additive="base">
                                        <p:cTn id="32" dur="500" fill="hold"/>
                                        <p:tgtEl>
                                          <p:spTgt spid="41574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157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bldLvl="0" animBg="1"/>
      <p:bldP spid="415749" grpId="0"/>
      <p:bldP spid="4157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文本占位符 419842"/>
          <p:cNvSpPr>
            <a:spLocks noGrp="1"/>
          </p:cNvSpPr>
          <p:nvPr>
            <p:ph type="body" idx="1"/>
          </p:nvPr>
        </p:nvSpPr>
        <p:spPr>
          <a:xfrm>
            <a:off x="1558676" y="2502341"/>
            <a:ext cx="9289851" cy="3455988"/>
          </a:xfrm>
          <a:solidFill>
            <a:srgbClr val="FFFFFF"/>
          </a:solidFill>
          <a:ln>
            <a:noFill/>
          </a:ln>
        </p:spPr>
        <p:txBody>
          <a:bodyPr/>
          <a:lstStyle/>
          <a:p>
            <a:pPr lvl="1">
              <a:lnSpc>
                <a:spcPct val="150000"/>
              </a:lnSpc>
              <a:spcBef>
                <a:spcPct val="30000"/>
              </a:spcBef>
              <a:buClr>
                <a:srgbClr val="CC3300"/>
              </a:buClr>
              <a:buFont typeface="Wingdings" panose="05000000000000000000" pitchFamily="2" charset="2"/>
              <a:buChar char="n"/>
            </a:pPr>
            <a:r>
              <a:rPr lang="zh-CN" altLang="en-US" dirty="0">
                <a:solidFill>
                  <a:srgbClr val="0000FF"/>
                </a:solidFill>
              </a:rPr>
              <a:t>关闭文件（</a:t>
            </a:r>
            <a:r>
              <a:rPr lang="en-US" altLang="zh-CN" dirty="0">
                <a:solidFill>
                  <a:srgbClr val="0000FF"/>
                </a:solidFill>
              </a:rPr>
              <a:t>Close</a:t>
            </a:r>
            <a:r>
              <a:rPr lang="zh-CN" altLang="en-US" dirty="0">
                <a:solidFill>
                  <a:srgbClr val="0000FF"/>
                </a:solidFill>
              </a:rPr>
              <a:t>）</a:t>
            </a:r>
            <a:r>
              <a:rPr lang="en-US" altLang="zh-CN" dirty="0">
                <a:solidFill>
                  <a:srgbClr val="0000FF"/>
                </a:solidFill>
              </a:rPr>
              <a:t>:</a:t>
            </a:r>
            <a:r>
              <a:rPr lang="zh-CN" altLang="en-US" b="0" dirty="0"/>
              <a:t>撤消主存中该文件的目录信息，若文件打开期间，该文件作过修改，则应将其写回辅存。</a:t>
            </a:r>
            <a:endParaRPr lang="en-US" altLang="zh-CN" b="0" dirty="0"/>
          </a:p>
          <a:p>
            <a:pPr lvl="1">
              <a:lnSpc>
                <a:spcPct val="150000"/>
              </a:lnSpc>
              <a:spcBef>
                <a:spcPct val="30000"/>
              </a:spcBef>
              <a:buClr>
                <a:srgbClr val="CC3300"/>
              </a:buClr>
              <a:buFont typeface="Wingdings" panose="05000000000000000000" pitchFamily="2" charset="2"/>
              <a:buChar char="n"/>
            </a:pPr>
            <a:r>
              <a:rPr lang="zh-CN" altLang="en-US" dirty="0">
                <a:solidFill>
                  <a:srgbClr val="0000FF"/>
                </a:solidFill>
              </a:rPr>
              <a:t>读文件（</a:t>
            </a:r>
            <a:r>
              <a:rPr lang="en-US" altLang="zh-CN" dirty="0">
                <a:solidFill>
                  <a:srgbClr val="0000FF"/>
                </a:solidFill>
              </a:rPr>
              <a:t>Read</a:t>
            </a:r>
            <a:r>
              <a:rPr lang="zh-CN" altLang="en-US" dirty="0">
                <a:solidFill>
                  <a:srgbClr val="0000FF"/>
                </a:solidFill>
              </a:rPr>
              <a:t>）</a:t>
            </a:r>
            <a:r>
              <a:rPr lang="en-US" altLang="zh-CN" dirty="0">
                <a:solidFill>
                  <a:srgbClr val="0000FF"/>
                </a:solidFill>
              </a:rPr>
              <a:t>:</a:t>
            </a:r>
            <a:r>
              <a:rPr lang="zh-CN" altLang="en-US" b="0" dirty="0"/>
              <a:t>系统查找目录，找到指定文件的目录项，从中得到被读文件在外存的地址，然后从外存将数据读入内存。</a:t>
            </a:r>
            <a:r>
              <a:rPr lang="zh-CN" altLang="en-US" dirty="0"/>
              <a:t> </a:t>
            </a:r>
            <a:endParaRPr lang="en-US" altLang="zh-CN" dirty="0"/>
          </a:p>
          <a:p>
            <a:pPr lvl="1">
              <a:lnSpc>
                <a:spcPct val="150000"/>
              </a:lnSpc>
              <a:spcBef>
                <a:spcPct val="30000"/>
              </a:spcBef>
              <a:buClr>
                <a:srgbClr val="CC3300"/>
              </a:buClr>
              <a:buFont typeface="Wingdings" panose="05000000000000000000" pitchFamily="2" charset="2"/>
              <a:buChar char="n"/>
            </a:pPr>
            <a:r>
              <a:rPr lang="zh-CN" altLang="en-US" dirty="0">
                <a:solidFill>
                  <a:srgbClr val="0000FF"/>
                </a:solidFill>
              </a:rPr>
              <a:t>写文件（</a:t>
            </a:r>
            <a:r>
              <a:rPr lang="en-US" altLang="zh-CN" dirty="0">
                <a:solidFill>
                  <a:srgbClr val="0000FF"/>
                </a:solidFill>
              </a:rPr>
              <a:t>Write</a:t>
            </a:r>
            <a:r>
              <a:rPr lang="zh-CN" altLang="en-US" dirty="0">
                <a:solidFill>
                  <a:srgbClr val="0000FF"/>
                </a:solidFill>
              </a:rPr>
              <a:t>）</a:t>
            </a:r>
            <a:r>
              <a:rPr lang="en-US" altLang="zh-CN" dirty="0">
                <a:solidFill>
                  <a:srgbClr val="0000FF"/>
                </a:solidFill>
              </a:rPr>
              <a:t>:</a:t>
            </a:r>
            <a:r>
              <a:rPr lang="zh-CN" altLang="en-US" b="0" dirty="0"/>
              <a:t>系统查找目录，找到指定文件的目录项，再利用目录中的文件指针将信息写入文件。</a:t>
            </a:r>
            <a:r>
              <a:rPr lang="zh-CN" altLang="en-US" sz="2000" b="0" dirty="0">
                <a:solidFill>
                  <a:schemeClr val="tx1"/>
                </a:solidFill>
              </a:rPr>
              <a:t> </a:t>
            </a:r>
            <a:r>
              <a:rPr lang="en-US" altLang="zh-CN" sz="2000" b="0" dirty="0">
                <a:solidFill>
                  <a:schemeClr val="tx1"/>
                </a:solidFill>
              </a:rPr>
              <a:t> </a:t>
            </a:r>
          </a:p>
        </p:txBody>
      </p:sp>
      <p:sp>
        <p:nvSpPr>
          <p:cNvPr id="419845" name="AutoShape 5"/>
          <p:cNvSpPr/>
          <p:nvPr/>
        </p:nvSpPr>
        <p:spPr>
          <a:xfrm>
            <a:off x="923677" y="1025749"/>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19846" name="Text Box 38"/>
          <p:cNvSpPr txBox="1"/>
          <p:nvPr/>
        </p:nvSpPr>
        <p:spPr>
          <a:xfrm>
            <a:off x="1055440"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文件的操作</a:t>
            </a:r>
            <a:r>
              <a:rPr lang="en-US" altLang="zh-CN">
                <a:solidFill>
                  <a:srgbClr val="FF0000"/>
                </a:solidFill>
                <a:effectLst>
                  <a:outerShdw blurRad="38100" dist="38100" dir="2700000">
                    <a:srgbClr val="C0C0C0"/>
                  </a:outerShdw>
                </a:effectLst>
                <a:latin typeface="Times New Roman" panose="02020603050405020304" pitchFamily="18" charset="0"/>
              </a:rPr>
              <a:t> </a:t>
            </a:r>
          </a:p>
        </p:txBody>
      </p:sp>
      <p:sp>
        <p:nvSpPr>
          <p:cNvPr id="419848" name="矩形 419847"/>
          <p:cNvSpPr/>
          <p:nvPr/>
        </p:nvSpPr>
        <p:spPr>
          <a:xfrm>
            <a:off x="1395208" y="1826910"/>
            <a:ext cx="3576637" cy="521970"/>
          </a:xfrm>
          <a:prstGeom prst="rect">
            <a:avLst/>
          </a:prstGeom>
          <a:noFill/>
          <a:ln w="28575">
            <a:noFill/>
          </a:ln>
        </p:spPr>
        <p:txBody>
          <a:bodyPr>
            <a:spAutoFit/>
          </a:bodyPr>
          <a:lstStyle/>
          <a:p>
            <a:pPr marL="342900" indent="-342900">
              <a:buSzPct val="80000"/>
            </a:pPr>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、最基本文件操作</a:t>
            </a:r>
          </a:p>
        </p:txBody>
      </p:sp>
      <p:sp>
        <p:nvSpPr>
          <p:cNvPr id="7" name="矩形 6">
            <a:extLst>
              <a:ext uri="{FF2B5EF4-FFF2-40B4-BE49-F238E27FC236}">
                <a16:creationId xmlns:a16="http://schemas.microsoft.com/office/drawing/2014/main" id="{106A7D95-348B-4E5E-B8A2-210AFC76EDFC}"/>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845"/>
                                        </p:tgtEl>
                                        <p:attrNameLst>
                                          <p:attrName>style.visibility</p:attrName>
                                        </p:attrNameLst>
                                      </p:cBhvr>
                                      <p:to>
                                        <p:strVal val="visible"/>
                                      </p:to>
                                    </p:set>
                                    <p:anim calcmode="lin" valueType="num">
                                      <p:cBhvr additive="base">
                                        <p:cTn id="7" dur="500" fill="hold"/>
                                        <p:tgtEl>
                                          <p:spTgt spid="419845"/>
                                        </p:tgtEl>
                                        <p:attrNameLst>
                                          <p:attrName>ppt_x</p:attrName>
                                        </p:attrNameLst>
                                      </p:cBhvr>
                                      <p:tavLst>
                                        <p:tav tm="0">
                                          <p:val>
                                            <p:strVal val="#ppt_x"/>
                                          </p:val>
                                        </p:tav>
                                        <p:tav tm="100000">
                                          <p:val>
                                            <p:strVal val="#ppt_x"/>
                                          </p:val>
                                        </p:tav>
                                      </p:tavLst>
                                    </p:anim>
                                    <p:anim calcmode="lin" valueType="num">
                                      <p:cBhvr additive="base">
                                        <p:cTn id="8" dur="500" fill="hold"/>
                                        <p:tgtEl>
                                          <p:spTgt spid="41984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9846"/>
                                        </p:tgtEl>
                                        <p:attrNameLst>
                                          <p:attrName>style.visibility</p:attrName>
                                        </p:attrNameLst>
                                      </p:cBhvr>
                                      <p:to>
                                        <p:strVal val="visible"/>
                                      </p:to>
                                    </p:set>
                                    <p:anim calcmode="lin" valueType="num">
                                      <p:cBhvr additive="base">
                                        <p:cTn id="12" dur="500" fill="hold"/>
                                        <p:tgtEl>
                                          <p:spTgt spid="419846"/>
                                        </p:tgtEl>
                                        <p:attrNameLst>
                                          <p:attrName>ppt_x</p:attrName>
                                        </p:attrNameLst>
                                      </p:cBhvr>
                                      <p:tavLst>
                                        <p:tav tm="0">
                                          <p:val>
                                            <p:strVal val="#ppt_x"/>
                                          </p:val>
                                        </p:tav>
                                        <p:tav tm="100000">
                                          <p:val>
                                            <p:strVal val="#ppt_x"/>
                                          </p:val>
                                        </p:tav>
                                      </p:tavLst>
                                    </p:anim>
                                    <p:anim calcmode="lin" valueType="num">
                                      <p:cBhvr additive="base">
                                        <p:cTn id="13" dur="500" fill="hold"/>
                                        <p:tgtEl>
                                          <p:spTgt spid="41984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9848"/>
                                        </p:tgtEl>
                                        <p:attrNameLst>
                                          <p:attrName>style.visibility</p:attrName>
                                        </p:attrNameLst>
                                      </p:cBhvr>
                                      <p:to>
                                        <p:strVal val="visible"/>
                                      </p:to>
                                    </p:set>
                                    <p:anim calcmode="lin" valueType="num">
                                      <p:cBhvr additive="base">
                                        <p:cTn id="17" dur="500" fill="hold"/>
                                        <p:tgtEl>
                                          <p:spTgt spid="419848"/>
                                        </p:tgtEl>
                                        <p:attrNameLst>
                                          <p:attrName>ppt_x</p:attrName>
                                        </p:attrNameLst>
                                      </p:cBhvr>
                                      <p:tavLst>
                                        <p:tav tm="0">
                                          <p:val>
                                            <p:strVal val="#ppt_x"/>
                                          </p:val>
                                        </p:tav>
                                        <p:tav tm="100000">
                                          <p:val>
                                            <p:strVal val="#ppt_x"/>
                                          </p:val>
                                        </p:tav>
                                      </p:tavLst>
                                    </p:anim>
                                    <p:anim calcmode="lin" valueType="num">
                                      <p:cBhvr additive="base">
                                        <p:cTn id="18" dur="500" fill="hold"/>
                                        <p:tgtEl>
                                          <p:spTgt spid="41984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19843">
                                            <p:txEl>
                                              <p:pRg st="0" end="0"/>
                                            </p:txEl>
                                          </p:spTgt>
                                        </p:tgtEl>
                                        <p:attrNameLst>
                                          <p:attrName>style.visibility</p:attrName>
                                        </p:attrNameLst>
                                      </p:cBhvr>
                                      <p:to>
                                        <p:strVal val="visible"/>
                                      </p:to>
                                    </p:set>
                                    <p:anim calcmode="lin" valueType="num">
                                      <p:cBhvr additive="base">
                                        <p:cTn id="22" dur="1000" fill="hold"/>
                                        <p:tgtEl>
                                          <p:spTgt spid="419843">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1984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419843">
                                            <p:txEl>
                                              <p:pRg st="1" end="1"/>
                                            </p:txEl>
                                          </p:spTgt>
                                        </p:tgtEl>
                                        <p:attrNameLst>
                                          <p:attrName>style.visibility</p:attrName>
                                        </p:attrNameLst>
                                      </p:cBhvr>
                                      <p:to>
                                        <p:strVal val="visible"/>
                                      </p:to>
                                    </p:set>
                                    <p:anim calcmode="lin" valueType="num">
                                      <p:cBhvr additive="base">
                                        <p:cTn id="27" dur="1000" fill="hold"/>
                                        <p:tgtEl>
                                          <p:spTgt spid="419843">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19843">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nodeType="afterEffect">
                                  <p:stCondLst>
                                    <p:cond delay="0"/>
                                  </p:stCondLst>
                                  <p:childTnLst>
                                    <p:set>
                                      <p:cBhvr>
                                        <p:cTn id="31" dur="1" fill="hold">
                                          <p:stCondLst>
                                            <p:cond delay="0"/>
                                          </p:stCondLst>
                                        </p:cTn>
                                        <p:tgtEl>
                                          <p:spTgt spid="419843">
                                            <p:txEl>
                                              <p:pRg st="2" end="2"/>
                                            </p:txEl>
                                          </p:spTgt>
                                        </p:tgtEl>
                                        <p:attrNameLst>
                                          <p:attrName>style.visibility</p:attrName>
                                        </p:attrNameLst>
                                      </p:cBhvr>
                                      <p:to>
                                        <p:strVal val="visible"/>
                                      </p:to>
                                    </p:set>
                                    <p:anim calcmode="lin" valueType="num">
                                      <p:cBhvr additive="base">
                                        <p:cTn id="32" dur="1000" fill="hold"/>
                                        <p:tgtEl>
                                          <p:spTgt spid="419843">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19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bldLvl="0" animBg="1"/>
      <p:bldP spid="419846" grpId="0"/>
      <p:bldP spid="4198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文本占位符 416770"/>
          <p:cNvSpPr>
            <a:spLocks noGrp="1"/>
          </p:cNvSpPr>
          <p:nvPr>
            <p:ph type="body" idx="1"/>
          </p:nvPr>
        </p:nvSpPr>
        <p:spPr>
          <a:xfrm>
            <a:off x="2063552" y="2285653"/>
            <a:ext cx="8858373" cy="3816350"/>
          </a:xfrm>
          <a:solidFill>
            <a:srgbClr val="FFFFFF"/>
          </a:solidFill>
          <a:ln>
            <a:noFill/>
          </a:ln>
        </p:spPr>
        <p:txBody>
          <a:bodyPr/>
          <a:lstStyle/>
          <a:p>
            <a:pPr>
              <a:spcBef>
                <a:spcPts val="600"/>
              </a:spcBef>
              <a:spcAft>
                <a:spcPts val="600"/>
              </a:spcAft>
              <a:buNone/>
            </a:pPr>
            <a:r>
              <a:rPr lang="zh-CN" altLang="en-US" sz="2400" dirty="0">
                <a:solidFill>
                  <a:srgbClr val="0000FF"/>
                </a:solidFill>
              </a:rPr>
              <a:t>一类是有关对文件属性进行操作的</a:t>
            </a:r>
          </a:p>
          <a:p>
            <a:pPr lvl="1">
              <a:spcBef>
                <a:spcPts val="600"/>
              </a:spcBef>
              <a:spcAft>
                <a:spcPts val="600"/>
              </a:spcAft>
              <a:buClr>
                <a:srgbClr val="CC0066"/>
              </a:buClr>
              <a:buFont typeface="Wingdings" panose="05000000000000000000" pitchFamily="2" charset="2"/>
              <a:buChar char="Ø"/>
            </a:pPr>
            <a:r>
              <a:rPr lang="zh-CN" altLang="en-US" sz="2000" dirty="0"/>
              <a:t>改变文件的文件名       </a:t>
            </a:r>
          </a:p>
          <a:p>
            <a:pPr lvl="1">
              <a:spcBef>
                <a:spcPts val="600"/>
              </a:spcBef>
              <a:spcAft>
                <a:spcPts val="600"/>
              </a:spcAft>
              <a:buClr>
                <a:srgbClr val="CC0066"/>
              </a:buClr>
              <a:buFont typeface="Wingdings" panose="05000000000000000000" pitchFamily="2" charset="2"/>
              <a:buChar char="Ø"/>
            </a:pPr>
            <a:r>
              <a:rPr lang="zh-CN" altLang="en-US" sz="2000" dirty="0"/>
              <a:t>改变对文件的拥有者和访问权</a:t>
            </a:r>
          </a:p>
          <a:p>
            <a:pPr lvl="1">
              <a:spcBef>
                <a:spcPts val="600"/>
              </a:spcBef>
              <a:spcAft>
                <a:spcPts val="600"/>
              </a:spcAft>
              <a:buClr>
                <a:srgbClr val="CC0066"/>
              </a:buClr>
              <a:buFont typeface="Wingdings" panose="05000000000000000000" pitchFamily="2" charset="2"/>
              <a:buChar char="Ø"/>
            </a:pPr>
            <a:r>
              <a:rPr lang="zh-CN" altLang="en-US" sz="2000" dirty="0"/>
              <a:t>查询文件的状态</a:t>
            </a:r>
            <a:r>
              <a:rPr lang="en-US" altLang="zh-CN" sz="2000" dirty="0"/>
              <a:t>(</a:t>
            </a:r>
            <a:r>
              <a:rPr lang="zh-CN" altLang="en-US" sz="2000" dirty="0"/>
              <a:t>包括文件类型、大小和拥有者以及对文件的访问权等</a:t>
            </a:r>
            <a:r>
              <a:rPr lang="en-US" altLang="zh-CN" sz="2000" dirty="0"/>
              <a:t>)</a:t>
            </a:r>
          </a:p>
          <a:p>
            <a:pPr>
              <a:spcBef>
                <a:spcPts val="600"/>
              </a:spcBef>
              <a:spcAft>
                <a:spcPts val="600"/>
              </a:spcAft>
              <a:buNone/>
            </a:pPr>
            <a:r>
              <a:rPr lang="zh-CN" altLang="en-US" sz="2400" dirty="0">
                <a:solidFill>
                  <a:srgbClr val="0000FF"/>
                </a:solidFill>
              </a:rPr>
              <a:t>另一类是有关目录的</a:t>
            </a:r>
          </a:p>
          <a:p>
            <a:pPr lvl="1">
              <a:spcBef>
                <a:spcPts val="600"/>
              </a:spcBef>
              <a:spcAft>
                <a:spcPts val="600"/>
              </a:spcAft>
              <a:buClr>
                <a:srgbClr val="CC0066"/>
              </a:buClr>
              <a:buFont typeface="Wingdings" panose="05000000000000000000" pitchFamily="2" charset="2"/>
              <a:buChar char="Ø"/>
            </a:pPr>
            <a:r>
              <a:rPr lang="zh-CN" altLang="en-US" sz="2000" dirty="0"/>
              <a:t>创建和删除一个目录</a:t>
            </a:r>
          </a:p>
          <a:p>
            <a:pPr lvl="1">
              <a:spcBef>
                <a:spcPts val="600"/>
              </a:spcBef>
              <a:spcAft>
                <a:spcPts val="600"/>
              </a:spcAft>
              <a:buClr>
                <a:srgbClr val="CC0066"/>
              </a:buClr>
              <a:buFont typeface="Wingdings" panose="05000000000000000000" pitchFamily="2" charset="2"/>
              <a:buChar char="Ø"/>
            </a:pPr>
            <a:r>
              <a:rPr lang="zh-CN" altLang="en-US" sz="2000" dirty="0"/>
              <a:t>改变当前目录和工作目录</a:t>
            </a:r>
          </a:p>
          <a:p>
            <a:pPr lvl="1">
              <a:spcBef>
                <a:spcPts val="600"/>
              </a:spcBef>
              <a:spcAft>
                <a:spcPts val="600"/>
              </a:spcAft>
              <a:buClr>
                <a:srgbClr val="CC0066"/>
              </a:buClr>
              <a:buFont typeface="Wingdings" panose="05000000000000000000" pitchFamily="2" charset="2"/>
              <a:buChar char="Ø"/>
            </a:pPr>
            <a:r>
              <a:rPr lang="zh-CN" altLang="en-US" sz="2000" dirty="0"/>
              <a:t>实现文件共享的系统调用和对文件系统进行操作的系统调用等。</a:t>
            </a:r>
          </a:p>
        </p:txBody>
      </p:sp>
      <p:sp>
        <p:nvSpPr>
          <p:cNvPr id="416773" name="AutoShape 5"/>
          <p:cNvSpPr/>
          <p:nvPr/>
        </p:nvSpPr>
        <p:spPr>
          <a:xfrm>
            <a:off x="995685" y="953741"/>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16774"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文件的操作</a:t>
            </a:r>
            <a:r>
              <a:rPr lang="en-US" altLang="zh-CN">
                <a:solidFill>
                  <a:srgbClr val="FF0000"/>
                </a:solidFill>
                <a:effectLst>
                  <a:outerShdw blurRad="38100" dist="38100" dir="2700000">
                    <a:srgbClr val="C0C0C0"/>
                  </a:outerShdw>
                </a:effectLst>
                <a:latin typeface="Times New Roman" panose="02020603050405020304" pitchFamily="18" charset="0"/>
              </a:rPr>
              <a:t> </a:t>
            </a:r>
          </a:p>
        </p:txBody>
      </p:sp>
      <p:sp>
        <p:nvSpPr>
          <p:cNvPr id="416776" name="矩形 416775"/>
          <p:cNvSpPr/>
          <p:nvPr/>
        </p:nvSpPr>
        <p:spPr>
          <a:xfrm>
            <a:off x="1438597" y="1763683"/>
            <a:ext cx="3576638" cy="521970"/>
          </a:xfrm>
          <a:prstGeom prst="rect">
            <a:avLst/>
          </a:prstGeom>
          <a:noFill/>
          <a:ln w="28575">
            <a:noFill/>
          </a:ln>
        </p:spPr>
        <p:txBody>
          <a:bodyPr>
            <a:spAutoFit/>
          </a:bodyPr>
          <a:lstStyle/>
          <a:p>
            <a:pPr marL="342900" indent="-342900">
              <a:buSzPct val="80000"/>
            </a:pPr>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、其它文件操作</a:t>
            </a:r>
          </a:p>
        </p:txBody>
      </p:sp>
      <p:sp>
        <p:nvSpPr>
          <p:cNvPr id="7" name="矩形 6">
            <a:extLst>
              <a:ext uri="{FF2B5EF4-FFF2-40B4-BE49-F238E27FC236}">
                <a16:creationId xmlns:a16="http://schemas.microsoft.com/office/drawing/2014/main" id="{1275EEEA-252E-48B2-B086-082C8505E787}"/>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6773"/>
                                        </p:tgtEl>
                                        <p:attrNameLst>
                                          <p:attrName>style.visibility</p:attrName>
                                        </p:attrNameLst>
                                      </p:cBhvr>
                                      <p:to>
                                        <p:strVal val="visible"/>
                                      </p:to>
                                    </p:set>
                                    <p:anim calcmode="lin" valueType="num">
                                      <p:cBhvr additive="base">
                                        <p:cTn id="7" dur="500" fill="hold"/>
                                        <p:tgtEl>
                                          <p:spTgt spid="416773"/>
                                        </p:tgtEl>
                                        <p:attrNameLst>
                                          <p:attrName>ppt_x</p:attrName>
                                        </p:attrNameLst>
                                      </p:cBhvr>
                                      <p:tavLst>
                                        <p:tav tm="0">
                                          <p:val>
                                            <p:strVal val="#ppt_x"/>
                                          </p:val>
                                        </p:tav>
                                        <p:tav tm="100000">
                                          <p:val>
                                            <p:strVal val="#ppt_x"/>
                                          </p:val>
                                        </p:tav>
                                      </p:tavLst>
                                    </p:anim>
                                    <p:anim calcmode="lin" valueType="num">
                                      <p:cBhvr additive="base">
                                        <p:cTn id="8" dur="500" fill="hold"/>
                                        <p:tgtEl>
                                          <p:spTgt spid="4167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6774"/>
                                        </p:tgtEl>
                                        <p:attrNameLst>
                                          <p:attrName>style.visibility</p:attrName>
                                        </p:attrNameLst>
                                      </p:cBhvr>
                                      <p:to>
                                        <p:strVal val="visible"/>
                                      </p:to>
                                    </p:set>
                                    <p:anim calcmode="lin" valueType="num">
                                      <p:cBhvr additive="base">
                                        <p:cTn id="12" dur="500" fill="hold"/>
                                        <p:tgtEl>
                                          <p:spTgt spid="416774"/>
                                        </p:tgtEl>
                                        <p:attrNameLst>
                                          <p:attrName>ppt_x</p:attrName>
                                        </p:attrNameLst>
                                      </p:cBhvr>
                                      <p:tavLst>
                                        <p:tav tm="0">
                                          <p:val>
                                            <p:strVal val="#ppt_x"/>
                                          </p:val>
                                        </p:tav>
                                        <p:tav tm="100000">
                                          <p:val>
                                            <p:strVal val="#ppt_x"/>
                                          </p:val>
                                        </p:tav>
                                      </p:tavLst>
                                    </p:anim>
                                    <p:anim calcmode="lin" valueType="num">
                                      <p:cBhvr additive="base">
                                        <p:cTn id="13" dur="500" fill="hold"/>
                                        <p:tgtEl>
                                          <p:spTgt spid="41677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6776"/>
                                        </p:tgtEl>
                                        <p:attrNameLst>
                                          <p:attrName>style.visibility</p:attrName>
                                        </p:attrNameLst>
                                      </p:cBhvr>
                                      <p:to>
                                        <p:strVal val="visible"/>
                                      </p:to>
                                    </p:set>
                                    <p:anim calcmode="lin" valueType="num">
                                      <p:cBhvr additive="base">
                                        <p:cTn id="17" dur="500" fill="hold"/>
                                        <p:tgtEl>
                                          <p:spTgt spid="416776"/>
                                        </p:tgtEl>
                                        <p:attrNameLst>
                                          <p:attrName>ppt_x</p:attrName>
                                        </p:attrNameLst>
                                      </p:cBhvr>
                                      <p:tavLst>
                                        <p:tav tm="0">
                                          <p:val>
                                            <p:strVal val="#ppt_x"/>
                                          </p:val>
                                        </p:tav>
                                        <p:tav tm="100000">
                                          <p:val>
                                            <p:strVal val="#ppt_x"/>
                                          </p:val>
                                        </p:tav>
                                      </p:tavLst>
                                    </p:anim>
                                    <p:anim calcmode="lin" valueType="num">
                                      <p:cBhvr additive="base">
                                        <p:cTn id="18" dur="500" fill="hold"/>
                                        <p:tgtEl>
                                          <p:spTgt spid="41677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16771">
                                            <p:txEl>
                                              <p:pRg st="0" end="0"/>
                                            </p:txEl>
                                          </p:spTgt>
                                        </p:tgtEl>
                                        <p:attrNameLst>
                                          <p:attrName>style.visibility</p:attrName>
                                        </p:attrNameLst>
                                      </p:cBhvr>
                                      <p:to>
                                        <p:strVal val="visible"/>
                                      </p:to>
                                    </p:set>
                                    <p:anim calcmode="lin" valueType="num">
                                      <p:cBhvr additive="base">
                                        <p:cTn id="22" dur="500" fill="hold"/>
                                        <p:tgtEl>
                                          <p:spTgt spid="41677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1677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16771">
                                            <p:txEl>
                                              <p:pRg st="1" end="1"/>
                                            </p:txEl>
                                          </p:spTgt>
                                        </p:tgtEl>
                                        <p:attrNameLst>
                                          <p:attrName>style.visibility</p:attrName>
                                        </p:attrNameLst>
                                      </p:cBhvr>
                                      <p:to>
                                        <p:strVal val="visible"/>
                                      </p:to>
                                    </p:set>
                                    <p:anim calcmode="lin" valueType="num">
                                      <p:cBhvr additive="base">
                                        <p:cTn id="27" dur="1000" fill="hold"/>
                                        <p:tgtEl>
                                          <p:spTgt spid="416771">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16771">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416771">
                                            <p:txEl>
                                              <p:pRg st="2" end="2"/>
                                            </p:txEl>
                                          </p:spTgt>
                                        </p:tgtEl>
                                        <p:attrNameLst>
                                          <p:attrName>style.visibility</p:attrName>
                                        </p:attrNameLst>
                                      </p:cBhvr>
                                      <p:to>
                                        <p:strVal val="visible"/>
                                      </p:to>
                                    </p:set>
                                    <p:anim calcmode="lin" valueType="num">
                                      <p:cBhvr additive="base">
                                        <p:cTn id="32" dur="1000" fill="hold"/>
                                        <p:tgtEl>
                                          <p:spTgt spid="416771">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16771">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4000"/>
                            </p:stCondLst>
                            <p:childTnLst>
                              <p:par>
                                <p:cTn id="35" presetID="2" presetClass="entr" presetSubtype="4" fill="hold" nodeType="afterEffect">
                                  <p:stCondLst>
                                    <p:cond delay="0"/>
                                  </p:stCondLst>
                                  <p:childTnLst>
                                    <p:set>
                                      <p:cBhvr>
                                        <p:cTn id="36" dur="1" fill="hold">
                                          <p:stCondLst>
                                            <p:cond delay="0"/>
                                          </p:stCondLst>
                                        </p:cTn>
                                        <p:tgtEl>
                                          <p:spTgt spid="416771">
                                            <p:txEl>
                                              <p:pRg st="3" end="3"/>
                                            </p:txEl>
                                          </p:spTgt>
                                        </p:tgtEl>
                                        <p:attrNameLst>
                                          <p:attrName>style.visibility</p:attrName>
                                        </p:attrNameLst>
                                      </p:cBhvr>
                                      <p:to>
                                        <p:strVal val="visible"/>
                                      </p:to>
                                    </p:set>
                                    <p:anim calcmode="lin" valueType="num">
                                      <p:cBhvr additive="base">
                                        <p:cTn id="37" dur="1000" fill="hold"/>
                                        <p:tgtEl>
                                          <p:spTgt spid="416771">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16771">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0"/>
                            </p:stCondLst>
                            <p:childTnLst>
                              <p:par>
                                <p:cTn id="40" presetID="2" presetClass="entr" presetSubtype="4" fill="hold" nodeType="afterEffect">
                                  <p:stCondLst>
                                    <p:cond delay="0"/>
                                  </p:stCondLst>
                                  <p:childTnLst>
                                    <p:set>
                                      <p:cBhvr>
                                        <p:cTn id="41" dur="1" fill="hold">
                                          <p:stCondLst>
                                            <p:cond delay="0"/>
                                          </p:stCondLst>
                                        </p:cTn>
                                        <p:tgtEl>
                                          <p:spTgt spid="416771">
                                            <p:txEl>
                                              <p:pRg st="4" end="4"/>
                                            </p:txEl>
                                          </p:spTgt>
                                        </p:tgtEl>
                                        <p:attrNameLst>
                                          <p:attrName>style.visibility</p:attrName>
                                        </p:attrNameLst>
                                      </p:cBhvr>
                                      <p:to>
                                        <p:strVal val="visible"/>
                                      </p:to>
                                    </p:set>
                                    <p:anim calcmode="lin" valueType="num">
                                      <p:cBhvr additive="base">
                                        <p:cTn id="42" dur="1000" fill="hold"/>
                                        <p:tgtEl>
                                          <p:spTgt spid="416771">
                                            <p:txEl>
                                              <p:pRg st="4" end="4"/>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416771">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6000"/>
                            </p:stCondLst>
                            <p:childTnLst>
                              <p:par>
                                <p:cTn id="45" presetID="2" presetClass="entr" presetSubtype="4" fill="hold" nodeType="afterEffect">
                                  <p:stCondLst>
                                    <p:cond delay="0"/>
                                  </p:stCondLst>
                                  <p:childTnLst>
                                    <p:set>
                                      <p:cBhvr>
                                        <p:cTn id="46" dur="1" fill="hold">
                                          <p:stCondLst>
                                            <p:cond delay="0"/>
                                          </p:stCondLst>
                                        </p:cTn>
                                        <p:tgtEl>
                                          <p:spTgt spid="416771">
                                            <p:txEl>
                                              <p:pRg st="5" end="5"/>
                                            </p:txEl>
                                          </p:spTgt>
                                        </p:tgtEl>
                                        <p:attrNameLst>
                                          <p:attrName>style.visibility</p:attrName>
                                        </p:attrNameLst>
                                      </p:cBhvr>
                                      <p:to>
                                        <p:strVal val="visible"/>
                                      </p:to>
                                    </p:set>
                                    <p:anim calcmode="lin" valueType="num">
                                      <p:cBhvr additive="base">
                                        <p:cTn id="47" dur="1000" fill="hold"/>
                                        <p:tgtEl>
                                          <p:spTgt spid="416771">
                                            <p:txEl>
                                              <p:pRg st="5" end="5"/>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416771">
                                            <p:txEl>
                                              <p:pRg st="5" end="5"/>
                                            </p:txEl>
                                          </p:spTgt>
                                        </p:tgtEl>
                                        <p:attrNameLst>
                                          <p:attrName>ppt_y</p:attrName>
                                        </p:attrNameLst>
                                      </p:cBhvr>
                                      <p:tavLst>
                                        <p:tav tm="0">
                                          <p:val>
                                            <p:strVal val="1+#ppt_h/2"/>
                                          </p:val>
                                        </p:tav>
                                        <p:tav tm="100000">
                                          <p:val>
                                            <p:strVal val="#ppt_y"/>
                                          </p:val>
                                        </p:tav>
                                      </p:tavLst>
                                    </p:anim>
                                  </p:childTnLst>
                                </p:cTn>
                              </p:par>
                            </p:childTnLst>
                          </p:cTn>
                        </p:par>
                        <p:par>
                          <p:cTn id="49" fill="hold">
                            <p:stCondLst>
                              <p:cond delay="7000"/>
                            </p:stCondLst>
                            <p:childTnLst>
                              <p:par>
                                <p:cTn id="50" presetID="2" presetClass="entr" presetSubtype="4" fill="hold" nodeType="afterEffect">
                                  <p:stCondLst>
                                    <p:cond delay="0"/>
                                  </p:stCondLst>
                                  <p:childTnLst>
                                    <p:set>
                                      <p:cBhvr>
                                        <p:cTn id="51" dur="1" fill="hold">
                                          <p:stCondLst>
                                            <p:cond delay="0"/>
                                          </p:stCondLst>
                                        </p:cTn>
                                        <p:tgtEl>
                                          <p:spTgt spid="416771">
                                            <p:txEl>
                                              <p:pRg st="6" end="6"/>
                                            </p:txEl>
                                          </p:spTgt>
                                        </p:tgtEl>
                                        <p:attrNameLst>
                                          <p:attrName>style.visibility</p:attrName>
                                        </p:attrNameLst>
                                      </p:cBhvr>
                                      <p:to>
                                        <p:strVal val="visible"/>
                                      </p:to>
                                    </p:set>
                                    <p:anim calcmode="lin" valueType="num">
                                      <p:cBhvr additive="base">
                                        <p:cTn id="52" dur="1000" fill="hold"/>
                                        <p:tgtEl>
                                          <p:spTgt spid="416771">
                                            <p:txEl>
                                              <p:pRg st="6" end="6"/>
                                            </p:txEl>
                                          </p:spTgt>
                                        </p:tgtEl>
                                        <p:attrNameLst>
                                          <p:attrName>ppt_x</p:attrName>
                                        </p:attrNameLst>
                                      </p:cBhvr>
                                      <p:tavLst>
                                        <p:tav tm="0">
                                          <p:val>
                                            <p:strVal val="#ppt_x"/>
                                          </p:val>
                                        </p:tav>
                                        <p:tav tm="100000">
                                          <p:val>
                                            <p:strVal val="#ppt_x"/>
                                          </p:val>
                                        </p:tav>
                                      </p:tavLst>
                                    </p:anim>
                                    <p:anim calcmode="lin" valueType="num">
                                      <p:cBhvr additive="base">
                                        <p:cTn id="53" dur="1000" fill="hold"/>
                                        <p:tgtEl>
                                          <p:spTgt spid="416771">
                                            <p:txEl>
                                              <p:pRg st="6" end="6"/>
                                            </p:txEl>
                                          </p:spTgt>
                                        </p:tgtEl>
                                        <p:attrNameLst>
                                          <p:attrName>ppt_y</p:attrName>
                                        </p:attrNameLst>
                                      </p:cBhvr>
                                      <p:tavLst>
                                        <p:tav tm="0">
                                          <p:val>
                                            <p:strVal val="1+#ppt_h/2"/>
                                          </p:val>
                                        </p:tav>
                                        <p:tav tm="100000">
                                          <p:val>
                                            <p:strVal val="#ppt_y"/>
                                          </p:val>
                                        </p:tav>
                                      </p:tavLst>
                                    </p:anim>
                                  </p:childTnLst>
                                </p:cTn>
                              </p:par>
                            </p:childTnLst>
                          </p:cTn>
                        </p:par>
                        <p:par>
                          <p:cTn id="54" fill="hold">
                            <p:stCondLst>
                              <p:cond delay="8000"/>
                            </p:stCondLst>
                            <p:childTnLst>
                              <p:par>
                                <p:cTn id="55" presetID="2" presetClass="entr" presetSubtype="4" fill="hold" nodeType="afterEffect">
                                  <p:stCondLst>
                                    <p:cond delay="0"/>
                                  </p:stCondLst>
                                  <p:childTnLst>
                                    <p:set>
                                      <p:cBhvr>
                                        <p:cTn id="56" dur="1" fill="hold">
                                          <p:stCondLst>
                                            <p:cond delay="0"/>
                                          </p:stCondLst>
                                        </p:cTn>
                                        <p:tgtEl>
                                          <p:spTgt spid="416771">
                                            <p:txEl>
                                              <p:pRg st="7" end="7"/>
                                            </p:txEl>
                                          </p:spTgt>
                                        </p:tgtEl>
                                        <p:attrNameLst>
                                          <p:attrName>style.visibility</p:attrName>
                                        </p:attrNameLst>
                                      </p:cBhvr>
                                      <p:to>
                                        <p:strVal val="visible"/>
                                      </p:to>
                                    </p:set>
                                    <p:anim calcmode="lin" valueType="num">
                                      <p:cBhvr additive="base">
                                        <p:cTn id="57" dur="1000" fill="hold"/>
                                        <p:tgtEl>
                                          <p:spTgt spid="416771">
                                            <p:txEl>
                                              <p:pRg st="7" end="7"/>
                                            </p:txEl>
                                          </p:spTgt>
                                        </p:tgtEl>
                                        <p:attrNameLst>
                                          <p:attrName>ppt_x</p:attrName>
                                        </p:attrNameLst>
                                      </p:cBhvr>
                                      <p:tavLst>
                                        <p:tav tm="0">
                                          <p:val>
                                            <p:strVal val="#ppt_x"/>
                                          </p:val>
                                        </p:tav>
                                        <p:tav tm="100000">
                                          <p:val>
                                            <p:strVal val="#ppt_x"/>
                                          </p:val>
                                        </p:tav>
                                      </p:tavLst>
                                    </p:anim>
                                    <p:anim calcmode="lin" valueType="num">
                                      <p:cBhvr additive="base">
                                        <p:cTn id="58" dur="1000" fill="hold"/>
                                        <p:tgtEl>
                                          <p:spTgt spid="4167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bldLvl="0" animBg="1"/>
      <p:bldP spid="416774" grpId="0"/>
      <p:bldP spid="4167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cxnSp>
        <p:nvCxnSpPr>
          <p:cNvPr id="683011" name="AutoShape 3"/>
          <p:cNvCxnSpPr>
            <a:cxnSpLocks/>
            <a:endCxn id="683010" idx="1"/>
          </p:cNvCxnSpPr>
          <p:nvPr/>
        </p:nvCxnSpPr>
        <p:spPr>
          <a:xfrm>
            <a:off x="1890566" y="4304929"/>
            <a:ext cx="1846409" cy="1371178"/>
          </a:xfrm>
          <a:prstGeom prst="bentConnector3">
            <a:avLst>
              <a:gd name="adj1" fmla="val -29356"/>
            </a:avLst>
          </a:prstGeom>
          <a:ln w="28575" cap="rnd" cmpd="sng">
            <a:solidFill>
              <a:srgbClr val="336699"/>
            </a:solidFill>
            <a:prstDash val="sysDot"/>
            <a:miter/>
            <a:headEnd type="none" w="med" len="med"/>
            <a:tailEnd type="none" w="med" len="med"/>
          </a:ln>
        </p:spPr>
      </p:cxnSp>
      <p:cxnSp>
        <p:nvCxnSpPr>
          <p:cNvPr id="683012" name="AutoShape 4"/>
          <p:cNvCxnSpPr>
            <a:cxnSpLocks/>
            <a:endCxn id="683010" idx="3"/>
          </p:cNvCxnSpPr>
          <p:nvPr/>
        </p:nvCxnSpPr>
        <p:spPr>
          <a:xfrm rot="10800000" flipV="1">
            <a:off x="8347075" y="4292599"/>
            <a:ext cx="1903414" cy="1383508"/>
          </a:xfrm>
          <a:prstGeom prst="bentConnector3">
            <a:avLst>
              <a:gd name="adj1" fmla="val -26401"/>
            </a:avLst>
          </a:prstGeom>
          <a:ln w="28575" cap="rnd" cmpd="sng">
            <a:solidFill>
              <a:srgbClr val="336699"/>
            </a:solidFill>
            <a:prstDash val="sysDot"/>
            <a:miter/>
            <a:headEnd type="none" w="med" len="med"/>
            <a:tailEnd type="none" w="med" len="med"/>
          </a:ln>
        </p:spPr>
      </p:cxnSp>
      <p:sp>
        <p:nvSpPr>
          <p:cNvPr id="683013"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dirty="0">
                <a:ln>
                  <a:solidFill>
                    <a:srgbClr val="FF0000"/>
                  </a:solidFill>
                </a:ln>
                <a:solidFill>
                  <a:srgbClr val="FF0066"/>
                </a:solidFill>
                <a:effectLst>
                  <a:outerShdw blurRad="38100" dist="38100" dir="2700000">
                    <a:srgbClr val="C0C0C0"/>
                  </a:outerShdw>
                </a:effectLst>
                <a:latin typeface="Arial" panose="020B0604020202020204" pitchFamily="34" charset="0"/>
              </a:rPr>
              <a:t>本节小结</a:t>
            </a:r>
          </a:p>
        </p:txBody>
      </p:sp>
      <p:sp>
        <p:nvSpPr>
          <p:cNvPr id="683014" name="AutoShape 6"/>
          <p:cNvSpPr/>
          <p:nvPr/>
        </p:nvSpPr>
        <p:spPr>
          <a:xfrm>
            <a:off x="1890566" y="3788992"/>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3015" name="Oval 7"/>
          <p:cNvSpPr/>
          <p:nvPr/>
        </p:nvSpPr>
        <p:spPr>
          <a:xfrm>
            <a:off x="1890566" y="3812804"/>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3016" name="Oval 8"/>
          <p:cNvSpPr/>
          <p:nvPr/>
        </p:nvSpPr>
        <p:spPr>
          <a:xfrm>
            <a:off x="1984228" y="3817567"/>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3017" name="Rectangle 9"/>
          <p:cNvSpPr/>
          <p:nvPr/>
        </p:nvSpPr>
        <p:spPr>
          <a:xfrm>
            <a:off x="1993753" y="1491879"/>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3018" name="Rectangle 10"/>
          <p:cNvSpPr/>
          <p:nvPr/>
        </p:nvSpPr>
        <p:spPr>
          <a:xfrm>
            <a:off x="2133453" y="2006229"/>
            <a:ext cx="1873250" cy="1814830"/>
          </a:xfrm>
          <a:prstGeom prst="rect">
            <a:avLst/>
          </a:prstGeom>
          <a:noFill/>
          <a:ln w="9525">
            <a:noFill/>
          </a:ln>
        </p:spPr>
        <p:txBody>
          <a:bodyPr wrap="square">
            <a:spAutoFit/>
          </a:bodyPr>
          <a:lstStyle/>
          <a:p>
            <a:pPr marL="116205" indent="-116205">
              <a:lnSpc>
                <a:spcPct val="80000"/>
              </a:lnSpc>
              <a:spcBef>
                <a:spcPct val="0"/>
              </a:spcBef>
              <a:buAutoNum type="arabicPeriod"/>
            </a:pPr>
            <a:r>
              <a:rPr lang="zh-CN" altLang="en-US" sz="2000" dirty="0">
                <a:solidFill>
                  <a:schemeClr val="tx2">
                    <a:lumMod val="50000"/>
                  </a:schemeClr>
                </a:solidFill>
                <a:effectLst>
                  <a:outerShdw blurRad="38100" dist="38100" dir="2700000">
                    <a:srgbClr val="C0C0C0"/>
                  </a:outerShdw>
                </a:effectLst>
                <a:latin typeface="Arial" panose="020B0604020202020204" pitchFamily="34" charset="0"/>
              </a:rPr>
              <a:t>文件的概念。</a:t>
            </a:r>
          </a:p>
          <a:p>
            <a:pPr marL="116205" indent="-116205">
              <a:lnSpc>
                <a:spcPct val="80000"/>
              </a:lnSpc>
              <a:spcBef>
                <a:spcPct val="0"/>
              </a:spcBef>
              <a:buAutoNum type="arabicPeriod"/>
            </a:pPr>
            <a:endParaRPr lang="zh-CN" altLang="en-US" sz="2000" dirty="0">
              <a:solidFill>
                <a:schemeClr val="tx2">
                  <a:lumMod val="50000"/>
                </a:schemeClr>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chemeClr val="tx2">
                    <a:lumMod val="50000"/>
                  </a:schemeClr>
                </a:solidFill>
                <a:effectLst>
                  <a:outerShdw blurRad="38100" dist="38100" dir="2700000">
                    <a:srgbClr val="C0C0C0"/>
                  </a:outerShdw>
                </a:effectLst>
                <a:latin typeface="Arial" panose="020B0604020202020204" pitchFamily="34" charset="0"/>
              </a:rPr>
              <a:t>文件的主要作用。</a:t>
            </a:r>
          </a:p>
          <a:p>
            <a:pPr marL="116205" indent="-116205">
              <a:lnSpc>
                <a:spcPct val="80000"/>
              </a:lnSpc>
              <a:spcBef>
                <a:spcPct val="0"/>
              </a:spcBef>
              <a:buAutoNum type="arabicPeriod"/>
            </a:pPr>
            <a:endParaRPr lang="zh-CN" altLang="en-US" sz="2000" dirty="0">
              <a:solidFill>
                <a:schemeClr val="tx2">
                  <a:lumMod val="50000"/>
                </a:schemeClr>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chemeClr val="tx2">
                    <a:lumMod val="50000"/>
                  </a:schemeClr>
                </a:solidFill>
                <a:effectLst>
                  <a:outerShdw blurRad="38100" dist="38100" dir="2700000">
                    <a:srgbClr val="C0C0C0"/>
                  </a:outerShdw>
                </a:effectLst>
                <a:latin typeface="Arial" panose="020B0604020202020204" pitchFamily="34" charset="0"/>
              </a:rPr>
              <a:t>文件系统模型。</a:t>
            </a:r>
          </a:p>
        </p:txBody>
      </p:sp>
      <p:sp>
        <p:nvSpPr>
          <p:cNvPr id="683019"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83020" name="Group 12"/>
          <p:cNvGrpSpPr/>
          <p:nvPr/>
        </p:nvGrpSpPr>
        <p:grpSpPr>
          <a:xfrm>
            <a:off x="4927600" y="3835400"/>
            <a:ext cx="2303463" cy="412750"/>
            <a:chOff x="2029" y="2178"/>
            <a:chExt cx="1600" cy="474"/>
          </a:xfrm>
        </p:grpSpPr>
        <p:sp>
          <p:nvSpPr>
            <p:cNvPr id="683021"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3022"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83023"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3024" name="Rectangle 16"/>
          <p:cNvSpPr/>
          <p:nvPr/>
        </p:nvSpPr>
        <p:spPr>
          <a:xfrm>
            <a:off x="5181600" y="1957388"/>
            <a:ext cx="1922463" cy="156845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文件的分类标准。</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不同的分类情况。</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p:txBody>
      </p:sp>
      <p:sp>
        <p:nvSpPr>
          <p:cNvPr id="683025" name="AutoShape 17"/>
          <p:cNvSpPr/>
          <p:nvPr/>
        </p:nvSpPr>
        <p:spPr>
          <a:xfrm>
            <a:off x="8016876"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3026" name="Oval 18"/>
          <p:cNvSpPr/>
          <p:nvPr/>
        </p:nvSpPr>
        <p:spPr>
          <a:xfrm>
            <a:off x="8016876"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83027" name="Group 19"/>
          <p:cNvGrpSpPr/>
          <p:nvPr/>
        </p:nvGrpSpPr>
        <p:grpSpPr>
          <a:xfrm>
            <a:off x="8169276" y="1449388"/>
            <a:ext cx="1952625" cy="2765425"/>
            <a:chOff x="3017" y="856"/>
            <a:chExt cx="1052" cy="1906"/>
          </a:xfrm>
        </p:grpSpPr>
        <p:sp>
          <p:nvSpPr>
            <p:cNvPr id="683028"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3029"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83030" name="Rectangle 22"/>
          <p:cNvSpPr/>
          <p:nvPr/>
        </p:nvSpPr>
        <p:spPr>
          <a:xfrm>
            <a:off x="8318501" y="1989138"/>
            <a:ext cx="1835150" cy="181483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基本的文件操作。</a:t>
            </a:r>
          </a:p>
          <a:p>
            <a:pPr marL="116205" indent="-116205">
              <a:lnSpc>
                <a:spcPct val="80000"/>
              </a:lnSpc>
              <a:spcBef>
                <a:spcPct val="0"/>
              </a:spcBef>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其它的文件操作。</a:t>
            </a:r>
          </a:p>
          <a:p>
            <a:pPr marL="116205" indent="-116205">
              <a:lnSpc>
                <a:spcPct val="80000"/>
              </a:lnSpc>
              <a:spcBef>
                <a:spcPct val="0"/>
              </a:spcBef>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p:txBody>
      </p:sp>
      <p:sp>
        <p:nvSpPr>
          <p:cNvPr id="683031" name="Text Box 29"/>
          <p:cNvSpPr txBox="1"/>
          <p:nvPr/>
        </p:nvSpPr>
        <p:spPr>
          <a:xfrm>
            <a:off x="1846116" y="4414467"/>
            <a:ext cx="2232025" cy="398780"/>
          </a:xfrm>
          <a:prstGeom prst="rect">
            <a:avLst/>
          </a:prstGeom>
          <a:noFill/>
          <a:ln w="9525">
            <a:noFill/>
          </a:ln>
        </p:spPr>
        <p:txBody>
          <a:bodyPr wrap="square">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文件与文件系统</a:t>
            </a:r>
          </a:p>
        </p:txBody>
      </p:sp>
      <p:sp>
        <p:nvSpPr>
          <p:cNvPr id="683032" name="Text Box 30"/>
          <p:cNvSpPr txBox="1"/>
          <p:nvPr/>
        </p:nvSpPr>
        <p:spPr>
          <a:xfrm>
            <a:off x="4656138" y="4437063"/>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文件的类型</a:t>
            </a:r>
          </a:p>
        </p:txBody>
      </p:sp>
      <p:sp>
        <p:nvSpPr>
          <p:cNvPr id="683033" name="Text Box 31"/>
          <p:cNvSpPr txBox="1"/>
          <p:nvPr/>
        </p:nvSpPr>
        <p:spPr>
          <a:xfrm>
            <a:off x="7931151" y="4437063"/>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文件操作</a:t>
            </a:r>
          </a:p>
        </p:txBody>
      </p:sp>
      <p:sp>
        <p:nvSpPr>
          <p:cNvPr id="27" name="矩形 26">
            <a:extLst>
              <a:ext uri="{FF2B5EF4-FFF2-40B4-BE49-F238E27FC236}">
                <a16:creationId xmlns:a16="http://schemas.microsoft.com/office/drawing/2014/main" id="{A656355D-801D-4235-9FD1-9927E32B6AF1}"/>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83012"/>
                                        </p:tgtEl>
                                        <p:attrNameLst>
                                          <p:attrName>style.visibility</p:attrName>
                                        </p:attrNameLst>
                                      </p:cBhvr>
                                      <p:to>
                                        <p:strVal val="visible"/>
                                      </p:to>
                                    </p:set>
                                    <p:anim calcmode="lin" valueType="num">
                                      <p:cBhvr additive="base">
                                        <p:cTn id="7" dur="500" fill="hold"/>
                                        <p:tgtEl>
                                          <p:spTgt spid="683012"/>
                                        </p:tgtEl>
                                        <p:attrNameLst>
                                          <p:attrName>ppt_x</p:attrName>
                                        </p:attrNameLst>
                                      </p:cBhvr>
                                      <p:tavLst>
                                        <p:tav tm="0">
                                          <p:val>
                                            <p:strVal val="#ppt_x"/>
                                          </p:val>
                                        </p:tav>
                                        <p:tav tm="100000">
                                          <p:val>
                                            <p:strVal val="#ppt_x"/>
                                          </p:val>
                                        </p:tav>
                                      </p:tavLst>
                                    </p:anim>
                                    <p:anim calcmode="lin" valueType="num">
                                      <p:cBhvr additive="base">
                                        <p:cTn id="8" dur="500" fill="hold"/>
                                        <p:tgtEl>
                                          <p:spTgt spid="6830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83010"/>
                                        </p:tgtEl>
                                        <p:attrNameLst>
                                          <p:attrName>style.visibility</p:attrName>
                                        </p:attrNameLst>
                                      </p:cBhvr>
                                      <p:to>
                                        <p:strVal val="visible"/>
                                      </p:to>
                                    </p:set>
                                    <p:anim calcmode="lin" valueType="num">
                                      <p:cBhvr additive="base">
                                        <p:cTn id="12" dur="500" fill="hold"/>
                                        <p:tgtEl>
                                          <p:spTgt spid="683010"/>
                                        </p:tgtEl>
                                        <p:attrNameLst>
                                          <p:attrName>ppt_x</p:attrName>
                                        </p:attrNameLst>
                                      </p:cBhvr>
                                      <p:tavLst>
                                        <p:tav tm="0">
                                          <p:val>
                                            <p:strVal val="#ppt_x"/>
                                          </p:val>
                                        </p:tav>
                                        <p:tav tm="100000">
                                          <p:val>
                                            <p:strVal val="#ppt_x"/>
                                          </p:val>
                                        </p:tav>
                                      </p:tavLst>
                                    </p:anim>
                                    <p:anim calcmode="lin" valueType="num">
                                      <p:cBhvr additive="base">
                                        <p:cTn id="13" dur="500" fill="hold"/>
                                        <p:tgtEl>
                                          <p:spTgt spid="6830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83011"/>
                                        </p:tgtEl>
                                        <p:attrNameLst>
                                          <p:attrName>style.visibility</p:attrName>
                                        </p:attrNameLst>
                                      </p:cBhvr>
                                      <p:to>
                                        <p:strVal val="visible"/>
                                      </p:to>
                                    </p:set>
                                    <p:anim calcmode="lin" valueType="num">
                                      <p:cBhvr additive="base">
                                        <p:cTn id="17" dur="500" fill="hold"/>
                                        <p:tgtEl>
                                          <p:spTgt spid="683011"/>
                                        </p:tgtEl>
                                        <p:attrNameLst>
                                          <p:attrName>ppt_x</p:attrName>
                                        </p:attrNameLst>
                                      </p:cBhvr>
                                      <p:tavLst>
                                        <p:tav tm="0">
                                          <p:val>
                                            <p:strVal val="#ppt_x"/>
                                          </p:val>
                                        </p:tav>
                                        <p:tav tm="100000">
                                          <p:val>
                                            <p:strVal val="#ppt_x"/>
                                          </p:val>
                                        </p:tav>
                                      </p:tavLst>
                                    </p:anim>
                                    <p:anim calcmode="lin" valueType="num">
                                      <p:cBhvr additive="base">
                                        <p:cTn id="18" dur="500" fill="hold"/>
                                        <p:tgtEl>
                                          <p:spTgt spid="6830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83013"/>
                                        </p:tgtEl>
                                        <p:attrNameLst>
                                          <p:attrName>style.visibility</p:attrName>
                                        </p:attrNameLst>
                                      </p:cBhvr>
                                      <p:to>
                                        <p:strVal val="visible"/>
                                      </p:to>
                                    </p:set>
                                    <p:anim calcmode="lin" valueType="num">
                                      <p:cBhvr additive="base">
                                        <p:cTn id="22" dur="500" fill="hold"/>
                                        <p:tgtEl>
                                          <p:spTgt spid="683013"/>
                                        </p:tgtEl>
                                        <p:attrNameLst>
                                          <p:attrName>ppt_x</p:attrName>
                                        </p:attrNameLst>
                                      </p:cBhvr>
                                      <p:tavLst>
                                        <p:tav tm="0">
                                          <p:val>
                                            <p:strVal val="#ppt_x"/>
                                          </p:val>
                                        </p:tav>
                                        <p:tav tm="100000">
                                          <p:val>
                                            <p:strVal val="#ppt_x"/>
                                          </p:val>
                                        </p:tav>
                                      </p:tavLst>
                                    </p:anim>
                                    <p:anim calcmode="lin" valueType="num">
                                      <p:cBhvr additive="base">
                                        <p:cTn id="23" dur="500" fill="hold"/>
                                        <p:tgtEl>
                                          <p:spTgt spid="6830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83014"/>
                                        </p:tgtEl>
                                        <p:attrNameLst>
                                          <p:attrName>style.visibility</p:attrName>
                                        </p:attrNameLst>
                                      </p:cBhvr>
                                      <p:to>
                                        <p:strVal val="visible"/>
                                      </p:to>
                                    </p:set>
                                    <p:anim calcmode="lin" valueType="num">
                                      <p:cBhvr additive="base">
                                        <p:cTn id="27" dur="500" fill="hold"/>
                                        <p:tgtEl>
                                          <p:spTgt spid="683014"/>
                                        </p:tgtEl>
                                        <p:attrNameLst>
                                          <p:attrName>ppt_x</p:attrName>
                                        </p:attrNameLst>
                                      </p:cBhvr>
                                      <p:tavLst>
                                        <p:tav tm="0">
                                          <p:val>
                                            <p:strVal val="#ppt_x"/>
                                          </p:val>
                                        </p:tav>
                                        <p:tav tm="100000">
                                          <p:val>
                                            <p:strVal val="#ppt_x"/>
                                          </p:val>
                                        </p:tav>
                                      </p:tavLst>
                                    </p:anim>
                                    <p:anim calcmode="lin" valueType="num">
                                      <p:cBhvr additive="base">
                                        <p:cTn id="28" dur="500" fill="hold"/>
                                        <p:tgtEl>
                                          <p:spTgt spid="6830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83031"/>
                                        </p:tgtEl>
                                        <p:attrNameLst>
                                          <p:attrName>style.visibility</p:attrName>
                                        </p:attrNameLst>
                                      </p:cBhvr>
                                      <p:to>
                                        <p:strVal val="visible"/>
                                      </p:to>
                                    </p:set>
                                    <p:anim calcmode="lin" valueType="num">
                                      <p:cBhvr additive="base">
                                        <p:cTn id="32" dur="500" fill="hold"/>
                                        <p:tgtEl>
                                          <p:spTgt spid="683031"/>
                                        </p:tgtEl>
                                        <p:attrNameLst>
                                          <p:attrName>ppt_x</p:attrName>
                                        </p:attrNameLst>
                                      </p:cBhvr>
                                      <p:tavLst>
                                        <p:tav tm="0">
                                          <p:val>
                                            <p:strVal val="#ppt_x"/>
                                          </p:val>
                                        </p:tav>
                                        <p:tav tm="100000">
                                          <p:val>
                                            <p:strVal val="#ppt_x"/>
                                          </p:val>
                                        </p:tav>
                                      </p:tavLst>
                                    </p:anim>
                                    <p:anim calcmode="lin" valueType="num">
                                      <p:cBhvr additive="base">
                                        <p:cTn id="33" dur="500" fill="hold"/>
                                        <p:tgtEl>
                                          <p:spTgt spid="68303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83015"/>
                                        </p:tgtEl>
                                        <p:attrNameLst>
                                          <p:attrName>style.visibility</p:attrName>
                                        </p:attrNameLst>
                                      </p:cBhvr>
                                      <p:to>
                                        <p:strVal val="visible"/>
                                      </p:to>
                                    </p:set>
                                    <p:anim calcmode="lin" valueType="num">
                                      <p:cBhvr additive="base">
                                        <p:cTn id="37" dur="500" fill="hold"/>
                                        <p:tgtEl>
                                          <p:spTgt spid="683015"/>
                                        </p:tgtEl>
                                        <p:attrNameLst>
                                          <p:attrName>ppt_x</p:attrName>
                                        </p:attrNameLst>
                                      </p:cBhvr>
                                      <p:tavLst>
                                        <p:tav tm="0">
                                          <p:val>
                                            <p:strVal val="#ppt_x"/>
                                          </p:val>
                                        </p:tav>
                                        <p:tav tm="100000">
                                          <p:val>
                                            <p:strVal val="#ppt_x"/>
                                          </p:val>
                                        </p:tav>
                                      </p:tavLst>
                                    </p:anim>
                                    <p:anim calcmode="lin" valueType="num">
                                      <p:cBhvr additive="base">
                                        <p:cTn id="38" dur="500" fill="hold"/>
                                        <p:tgtEl>
                                          <p:spTgt spid="68301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83016"/>
                                        </p:tgtEl>
                                        <p:attrNameLst>
                                          <p:attrName>style.visibility</p:attrName>
                                        </p:attrNameLst>
                                      </p:cBhvr>
                                      <p:to>
                                        <p:strVal val="visible"/>
                                      </p:to>
                                    </p:set>
                                    <p:anim calcmode="lin" valueType="num">
                                      <p:cBhvr additive="base">
                                        <p:cTn id="42" dur="500" fill="hold"/>
                                        <p:tgtEl>
                                          <p:spTgt spid="683016"/>
                                        </p:tgtEl>
                                        <p:attrNameLst>
                                          <p:attrName>ppt_x</p:attrName>
                                        </p:attrNameLst>
                                      </p:cBhvr>
                                      <p:tavLst>
                                        <p:tav tm="0">
                                          <p:val>
                                            <p:strVal val="#ppt_x"/>
                                          </p:val>
                                        </p:tav>
                                        <p:tav tm="100000">
                                          <p:val>
                                            <p:strVal val="#ppt_x"/>
                                          </p:val>
                                        </p:tav>
                                      </p:tavLst>
                                    </p:anim>
                                    <p:anim calcmode="lin" valueType="num">
                                      <p:cBhvr additive="base">
                                        <p:cTn id="43" dur="500" fill="hold"/>
                                        <p:tgtEl>
                                          <p:spTgt spid="68301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83017"/>
                                        </p:tgtEl>
                                        <p:attrNameLst>
                                          <p:attrName>style.visibility</p:attrName>
                                        </p:attrNameLst>
                                      </p:cBhvr>
                                      <p:to>
                                        <p:strVal val="visible"/>
                                      </p:to>
                                    </p:set>
                                    <p:anim calcmode="lin" valueType="num">
                                      <p:cBhvr additive="base">
                                        <p:cTn id="47" dur="500" fill="hold"/>
                                        <p:tgtEl>
                                          <p:spTgt spid="683017"/>
                                        </p:tgtEl>
                                        <p:attrNameLst>
                                          <p:attrName>ppt_x</p:attrName>
                                        </p:attrNameLst>
                                      </p:cBhvr>
                                      <p:tavLst>
                                        <p:tav tm="0">
                                          <p:val>
                                            <p:strVal val="#ppt_x"/>
                                          </p:val>
                                        </p:tav>
                                        <p:tav tm="100000">
                                          <p:val>
                                            <p:strVal val="#ppt_x"/>
                                          </p:val>
                                        </p:tav>
                                      </p:tavLst>
                                    </p:anim>
                                    <p:anim calcmode="lin" valueType="num">
                                      <p:cBhvr additive="base">
                                        <p:cTn id="48" dur="500" fill="hold"/>
                                        <p:tgtEl>
                                          <p:spTgt spid="68301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83018"/>
                                        </p:tgtEl>
                                        <p:attrNameLst>
                                          <p:attrName>style.visibility</p:attrName>
                                        </p:attrNameLst>
                                      </p:cBhvr>
                                      <p:to>
                                        <p:strVal val="visible"/>
                                      </p:to>
                                    </p:set>
                                    <p:anim calcmode="lin" valueType="num">
                                      <p:cBhvr additive="base">
                                        <p:cTn id="52" dur="500" fill="hold"/>
                                        <p:tgtEl>
                                          <p:spTgt spid="683018"/>
                                        </p:tgtEl>
                                        <p:attrNameLst>
                                          <p:attrName>ppt_x</p:attrName>
                                        </p:attrNameLst>
                                      </p:cBhvr>
                                      <p:tavLst>
                                        <p:tav tm="0">
                                          <p:val>
                                            <p:strVal val="#ppt_x"/>
                                          </p:val>
                                        </p:tav>
                                        <p:tav tm="100000">
                                          <p:val>
                                            <p:strVal val="#ppt_x"/>
                                          </p:val>
                                        </p:tav>
                                      </p:tavLst>
                                    </p:anim>
                                    <p:anim calcmode="lin" valueType="num">
                                      <p:cBhvr additive="base">
                                        <p:cTn id="53" dur="500" fill="hold"/>
                                        <p:tgtEl>
                                          <p:spTgt spid="683018"/>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83019"/>
                                        </p:tgtEl>
                                        <p:attrNameLst>
                                          <p:attrName>style.visibility</p:attrName>
                                        </p:attrNameLst>
                                      </p:cBhvr>
                                      <p:to>
                                        <p:strVal val="visible"/>
                                      </p:to>
                                    </p:set>
                                    <p:anim calcmode="lin" valueType="num">
                                      <p:cBhvr additive="base">
                                        <p:cTn id="57" dur="500" fill="hold"/>
                                        <p:tgtEl>
                                          <p:spTgt spid="683019"/>
                                        </p:tgtEl>
                                        <p:attrNameLst>
                                          <p:attrName>ppt_x</p:attrName>
                                        </p:attrNameLst>
                                      </p:cBhvr>
                                      <p:tavLst>
                                        <p:tav tm="0">
                                          <p:val>
                                            <p:strVal val="#ppt_x"/>
                                          </p:val>
                                        </p:tav>
                                        <p:tav tm="100000">
                                          <p:val>
                                            <p:strVal val="#ppt_x"/>
                                          </p:val>
                                        </p:tav>
                                      </p:tavLst>
                                    </p:anim>
                                    <p:anim calcmode="lin" valueType="num">
                                      <p:cBhvr additive="base">
                                        <p:cTn id="58" dur="500" fill="hold"/>
                                        <p:tgtEl>
                                          <p:spTgt spid="683019"/>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683032"/>
                                        </p:tgtEl>
                                        <p:attrNameLst>
                                          <p:attrName>style.visibility</p:attrName>
                                        </p:attrNameLst>
                                      </p:cBhvr>
                                      <p:to>
                                        <p:strVal val="visible"/>
                                      </p:to>
                                    </p:set>
                                    <p:anim calcmode="lin" valueType="num">
                                      <p:cBhvr additive="base">
                                        <p:cTn id="62" dur="500" fill="hold"/>
                                        <p:tgtEl>
                                          <p:spTgt spid="683032"/>
                                        </p:tgtEl>
                                        <p:attrNameLst>
                                          <p:attrName>ppt_x</p:attrName>
                                        </p:attrNameLst>
                                      </p:cBhvr>
                                      <p:tavLst>
                                        <p:tav tm="0">
                                          <p:val>
                                            <p:strVal val="#ppt_x"/>
                                          </p:val>
                                        </p:tav>
                                        <p:tav tm="100000">
                                          <p:val>
                                            <p:strVal val="#ppt_x"/>
                                          </p:val>
                                        </p:tav>
                                      </p:tavLst>
                                    </p:anim>
                                    <p:anim calcmode="lin" valueType="num">
                                      <p:cBhvr additive="base">
                                        <p:cTn id="63" dur="500" fill="hold"/>
                                        <p:tgtEl>
                                          <p:spTgt spid="68303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683020"/>
                                        </p:tgtEl>
                                        <p:attrNameLst>
                                          <p:attrName>style.visibility</p:attrName>
                                        </p:attrNameLst>
                                      </p:cBhvr>
                                      <p:to>
                                        <p:strVal val="visible"/>
                                      </p:to>
                                    </p:set>
                                    <p:anim calcmode="lin" valueType="num">
                                      <p:cBhvr additive="base">
                                        <p:cTn id="67" dur="500" fill="hold"/>
                                        <p:tgtEl>
                                          <p:spTgt spid="683020"/>
                                        </p:tgtEl>
                                        <p:attrNameLst>
                                          <p:attrName>ppt_x</p:attrName>
                                        </p:attrNameLst>
                                      </p:cBhvr>
                                      <p:tavLst>
                                        <p:tav tm="0">
                                          <p:val>
                                            <p:strVal val="#ppt_x"/>
                                          </p:val>
                                        </p:tav>
                                        <p:tav tm="100000">
                                          <p:val>
                                            <p:strVal val="#ppt_x"/>
                                          </p:val>
                                        </p:tav>
                                      </p:tavLst>
                                    </p:anim>
                                    <p:anim calcmode="lin" valueType="num">
                                      <p:cBhvr additive="base">
                                        <p:cTn id="68" dur="500" fill="hold"/>
                                        <p:tgtEl>
                                          <p:spTgt spid="683020"/>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683023"/>
                                        </p:tgtEl>
                                        <p:attrNameLst>
                                          <p:attrName>style.visibility</p:attrName>
                                        </p:attrNameLst>
                                      </p:cBhvr>
                                      <p:to>
                                        <p:strVal val="visible"/>
                                      </p:to>
                                    </p:set>
                                    <p:anim calcmode="lin" valueType="num">
                                      <p:cBhvr additive="base">
                                        <p:cTn id="72" dur="500" fill="hold"/>
                                        <p:tgtEl>
                                          <p:spTgt spid="683023"/>
                                        </p:tgtEl>
                                        <p:attrNameLst>
                                          <p:attrName>ppt_x</p:attrName>
                                        </p:attrNameLst>
                                      </p:cBhvr>
                                      <p:tavLst>
                                        <p:tav tm="0">
                                          <p:val>
                                            <p:strVal val="#ppt_x"/>
                                          </p:val>
                                        </p:tav>
                                        <p:tav tm="100000">
                                          <p:val>
                                            <p:strVal val="#ppt_x"/>
                                          </p:val>
                                        </p:tav>
                                      </p:tavLst>
                                    </p:anim>
                                    <p:anim calcmode="lin" valueType="num">
                                      <p:cBhvr additive="base">
                                        <p:cTn id="73" dur="500" fill="hold"/>
                                        <p:tgtEl>
                                          <p:spTgt spid="68302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683024"/>
                                        </p:tgtEl>
                                        <p:attrNameLst>
                                          <p:attrName>style.visibility</p:attrName>
                                        </p:attrNameLst>
                                      </p:cBhvr>
                                      <p:to>
                                        <p:strVal val="visible"/>
                                      </p:to>
                                    </p:set>
                                    <p:anim calcmode="lin" valueType="num">
                                      <p:cBhvr additive="base">
                                        <p:cTn id="77" dur="500" fill="hold"/>
                                        <p:tgtEl>
                                          <p:spTgt spid="683024"/>
                                        </p:tgtEl>
                                        <p:attrNameLst>
                                          <p:attrName>ppt_x</p:attrName>
                                        </p:attrNameLst>
                                      </p:cBhvr>
                                      <p:tavLst>
                                        <p:tav tm="0">
                                          <p:val>
                                            <p:strVal val="#ppt_x"/>
                                          </p:val>
                                        </p:tav>
                                        <p:tav tm="100000">
                                          <p:val>
                                            <p:strVal val="#ppt_x"/>
                                          </p:val>
                                        </p:tav>
                                      </p:tavLst>
                                    </p:anim>
                                    <p:anim calcmode="lin" valueType="num">
                                      <p:cBhvr additive="base">
                                        <p:cTn id="78" dur="500" fill="hold"/>
                                        <p:tgtEl>
                                          <p:spTgt spid="683024"/>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683025"/>
                                        </p:tgtEl>
                                        <p:attrNameLst>
                                          <p:attrName>style.visibility</p:attrName>
                                        </p:attrNameLst>
                                      </p:cBhvr>
                                      <p:to>
                                        <p:strVal val="visible"/>
                                      </p:to>
                                    </p:set>
                                    <p:anim calcmode="lin" valueType="num">
                                      <p:cBhvr additive="base">
                                        <p:cTn id="82" dur="500" fill="hold"/>
                                        <p:tgtEl>
                                          <p:spTgt spid="683025"/>
                                        </p:tgtEl>
                                        <p:attrNameLst>
                                          <p:attrName>ppt_x</p:attrName>
                                        </p:attrNameLst>
                                      </p:cBhvr>
                                      <p:tavLst>
                                        <p:tav tm="0">
                                          <p:val>
                                            <p:strVal val="#ppt_x"/>
                                          </p:val>
                                        </p:tav>
                                        <p:tav tm="100000">
                                          <p:val>
                                            <p:strVal val="#ppt_x"/>
                                          </p:val>
                                        </p:tav>
                                      </p:tavLst>
                                    </p:anim>
                                    <p:anim calcmode="lin" valueType="num">
                                      <p:cBhvr additive="base">
                                        <p:cTn id="83" dur="500" fill="hold"/>
                                        <p:tgtEl>
                                          <p:spTgt spid="68302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683033"/>
                                        </p:tgtEl>
                                        <p:attrNameLst>
                                          <p:attrName>style.visibility</p:attrName>
                                        </p:attrNameLst>
                                      </p:cBhvr>
                                      <p:to>
                                        <p:strVal val="visible"/>
                                      </p:to>
                                    </p:set>
                                    <p:anim calcmode="lin" valueType="num">
                                      <p:cBhvr additive="base">
                                        <p:cTn id="87" dur="500" fill="hold"/>
                                        <p:tgtEl>
                                          <p:spTgt spid="683033"/>
                                        </p:tgtEl>
                                        <p:attrNameLst>
                                          <p:attrName>ppt_x</p:attrName>
                                        </p:attrNameLst>
                                      </p:cBhvr>
                                      <p:tavLst>
                                        <p:tav tm="0">
                                          <p:val>
                                            <p:strVal val="#ppt_x"/>
                                          </p:val>
                                        </p:tav>
                                        <p:tav tm="100000">
                                          <p:val>
                                            <p:strVal val="#ppt_x"/>
                                          </p:val>
                                        </p:tav>
                                      </p:tavLst>
                                    </p:anim>
                                    <p:anim calcmode="lin" valueType="num">
                                      <p:cBhvr additive="base">
                                        <p:cTn id="88" dur="500" fill="hold"/>
                                        <p:tgtEl>
                                          <p:spTgt spid="683033"/>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683026"/>
                                        </p:tgtEl>
                                        <p:attrNameLst>
                                          <p:attrName>style.visibility</p:attrName>
                                        </p:attrNameLst>
                                      </p:cBhvr>
                                      <p:to>
                                        <p:strVal val="visible"/>
                                      </p:to>
                                    </p:set>
                                    <p:anim calcmode="lin" valueType="num">
                                      <p:cBhvr additive="base">
                                        <p:cTn id="92" dur="500" fill="hold"/>
                                        <p:tgtEl>
                                          <p:spTgt spid="683026"/>
                                        </p:tgtEl>
                                        <p:attrNameLst>
                                          <p:attrName>ppt_x</p:attrName>
                                        </p:attrNameLst>
                                      </p:cBhvr>
                                      <p:tavLst>
                                        <p:tav tm="0">
                                          <p:val>
                                            <p:strVal val="#ppt_x"/>
                                          </p:val>
                                        </p:tav>
                                        <p:tav tm="100000">
                                          <p:val>
                                            <p:strVal val="#ppt_x"/>
                                          </p:val>
                                        </p:tav>
                                      </p:tavLst>
                                    </p:anim>
                                    <p:anim calcmode="lin" valueType="num">
                                      <p:cBhvr additive="base">
                                        <p:cTn id="93" dur="500" fill="hold"/>
                                        <p:tgtEl>
                                          <p:spTgt spid="683026"/>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683027"/>
                                        </p:tgtEl>
                                        <p:attrNameLst>
                                          <p:attrName>style.visibility</p:attrName>
                                        </p:attrNameLst>
                                      </p:cBhvr>
                                      <p:to>
                                        <p:strVal val="visible"/>
                                      </p:to>
                                    </p:set>
                                    <p:anim calcmode="lin" valueType="num">
                                      <p:cBhvr additive="base">
                                        <p:cTn id="97" dur="500" fill="hold"/>
                                        <p:tgtEl>
                                          <p:spTgt spid="683027"/>
                                        </p:tgtEl>
                                        <p:attrNameLst>
                                          <p:attrName>ppt_x</p:attrName>
                                        </p:attrNameLst>
                                      </p:cBhvr>
                                      <p:tavLst>
                                        <p:tav tm="0">
                                          <p:val>
                                            <p:strVal val="#ppt_x"/>
                                          </p:val>
                                        </p:tav>
                                        <p:tav tm="100000">
                                          <p:val>
                                            <p:strVal val="#ppt_x"/>
                                          </p:val>
                                        </p:tav>
                                      </p:tavLst>
                                    </p:anim>
                                    <p:anim calcmode="lin" valueType="num">
                                      <p:cBhvr additive="base">
                                        <p:cTn id="98" dur="500" fill="hold"/>
                                        <p:tgtEl>
                                          <p:spTgt spid="683027"/>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683030"/>
                                        </p:tgtEl>
                                        <p:attrNameLst>
                                          <p:attrName>style.visibility</p:attrName>
                                        </p:attrNameLst>
                                      </p:cBhvr>
                                      <p:to>
                                        <p:strVal val="visible"/>
                                      </p:to>
                                    </p:set>
                                    <p:anim calcmode="lin" valueType="num">
                                      <p:cBhvr additive="base">
                                        <p:cTn id="102" dur="500" fill="hold"/>
                                        <p:tgtEl>
                                          <p:spTgt spid="683030"/>
                                        </p:tgtEl>
                                        <p:attrNameLst>
                                          <p:attrName>ppt_x</p:attrName>
                                        </p:attrNameLst>
                                      </p:cBhvr>
                                      <p:tavLst>
                                        <p:tav tm="0">
                                          <p:val>
                                            <p:strVal val="#ppt_x"/>
                                          </p:val>
                                        </p:tav>
                                        <p:tav tm="100000">
                                          <p:val>
                                            <p:strVal val="#ppt_x"/>
                                          </p:val>
                                        </p:tav>
                                      </p:tavLst>
                                    </p:anim>
                                    <p:anim calcmode="lin" valueType="num">
                                      <p:cBhvr additive="base">
                                        <p:cTn id="103" dur="500" fill="hold"/>
                                        <p:tgtEl>
                                          <p:spTgt spid="683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0" grpId="0" bldLvl="0" animBg="1"/>
      <p:bldP spid="683013" grpId="0"/>
      <p:bldP spid="683014" grpId="0" bldLvl="0" animBg="1"/>
      <p:bldP spid="683015" grpId="0" bldLvl="0" animBg="1"/>
      <p:bldP spid="683016" grpId="0" bldLvl="0" animBg="1"/>
      <p:bldP spid="683017" grpId="0" bldLvl="0" animBg="1"/>
      <p:bldP spid="683018" grpId="0"/>
      <p:bldP spid="683019" grpId="0" bldLvl="0" animBg="1"/>
      <p:bldP spid="683023" grpId="0" bldLvl="0" animBg="1"/>
      <p:bldP spid="683024" grpId="0"/>
      <p:bldP spid="683025" grpId="0" bldLvl="0" animBg="1"/>
      <p:bldP spid="683026" grpId="0" bldLvl="0" animBg="1"/>
      <p:bldP spid="683030" grpId="0"/>
      <p:bldP spid="683031" grpId="0"/>
      <p:bldP spid="683032" grpId="0"/>
      <p:bldP spid="6830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任意多边形 561153"/>
          <p:cNvSpPr/>
          <p:nvPr/>
        </p:nvSpPr>
        <p:spPr>
          <a:xfrm rot="5400000">
            <a:off x="-2413000" y="1244403"/>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561155" name="组合 561154"/>
          <p:cNvGrpSpPr/>
          <p:nvPr/>
        </p:nvGrpSpPr>
        <p:grpSpPr>
          <a:xfrm>
            <a:off x="2195513" y="3449441"/>
            <a:ext cx="3979862" cy="385762"/>
            <a:chOff x="1338" y="2387"/>
            <a:chExt cx="2790" cy="320"/>
          </a:xfrm>
        </p:grpSpPr>
        <p:sp>
          <p:nvSpPr>
            <p:cNvPr id="561156" name="圆角矩形 561155">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008000"/>
                  </a:solidFill>
                  <a:effectLst>
                    <a:outerShdw blurRad="38100" dist="38100" dir="2700000">
                      <a:srgbClr val="C0C0C0"/>
                    </a:outerShdw>
                  </a:effectLst>
                  <a:latin typeface="Arial" panose="020B0604020202020204" pitchFamily="34" charset="0"/>
                  <a:ea typeface="华文新魏" pitchFamily="2" charset="-122"/>
                </a:rPr>
                <a:t>三、索引文件</a:t>
              </a:r>
              <a:r>
                <a:rPr lang="zh-CN" altLang="en-US" dirty="0">
                  <a:effectLst>
                    <a:outerShdw blurRad="38100" dist="38100" dir="2700000">
                      <a:srgbClr val="C0C0C0"/>
                    </a:outerShdw>
                  </a:effectLst>
                  <a:latin typeface="Times New Roman" panose="02020603050405020304" pitchFamily="18" charset="0"/>
                </a:rPr>
                <a:t> </a:t>
              </a:r>
              <a:endParaRPr lang="zh-CN" altLang="en-US">
                <a:effectLst>
                  <a:outerShdw blurRad="38100" dist="38100" dir="2700000">
                    <a:srgbClr val="C0C0C0"/>
                  </a:outerShdw>
                </a:effectLst>
                <a:latin typeface="Times New Roman" panose="02020603050405020304" pitchFamily="18" charset="0"/>
              </a:endParaRPr>
            </a:p>
          </p:txBody>
        </p:sp>
        <p:grpSp>
          <p:nvGrpSpPr>
            <p:cNvPr id="561157" name="组合 561156"/>
            <p:cNvGrpSpPr/>
            <p:nvPr/>
          </p:nvGrpSpPr>
          <p:grpSpPr>
            <a:xfrm>
              <a:off x="1338" y="2432"/>
              <a:ext cx="240" cy="240"/>
              <a:chOff x="2078" y="1680"/>
              <a:chExt cx="1615" cy="1615"/>
            </a:xfrm>
          </p:grpSpPr>
          <p:sp>
            <p:nvSpPr>
              <p:cNvPr id="561158" name="椭圆 56115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1159" name="椭圆 56115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1160" name="椭圆 56115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1161" name="椭圆 56116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1162" name="椭圆 56116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1163" name="椭圆 561162"/>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561164" name="组合 561163"/>
          <p:cNvGrpSpPr/>
          <p:nvPr/>
        </p:nvGrpSpPr>
        <p:grpSpPr>
          <a:xfrm>
            <a:off x="2051050" y="4260653"/>
            <a:ext cx="4051300" cy="390525"/>
            <a:chOff x="1092" y="3168"/>
            <a:chExt cx="3084" cy="320"/>
          </a:xfrm>
        </p:grpSpPr>
        <p:sp>
          <p:nvSpPr>
            <p:cNvPr id="561165" name="圆角矩形 561164">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四、索引顺序文件</a:t>
              </a:r>
            </a:p>
          </p:txBody>
        </p:sp>
        <p:grpSp>
          <p:nvGrpSpPr>
            <p:cNvPr id="561166" name="组合 561165"/>
            <p:cNvGrpSpPr/>
            <p:nvPr/>
          </p:nvGrpSpPr>
          <p:grpSpPr>
            <a:xfrm>
              <a:off x="1092" y="3232"/>
              <a:ext cx="240" cy="240"/>
              <a:chOff x="2078" y="1680"/>
              <a:chExt cx="1615" cy="1615"/>
            </a:xfrm>
          </p:grpSpPr>
          <p:sp>
            <p:nvSpPr>
              <p:cNvPr id="561167" name="椭圆 56116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1168" name="椭圆 56116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1169" name="椭圆 56116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1170" name="椭圆 561169"/>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561171" name="椭圆 56117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1172" name="椭圆 561171"/>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561173" name="任意多边形 561172"/>
          <p:cNvSpPr/>
          <p:nvPr/>
        </p:nvSpPr>
        <p:spPr>
          <a:xfrm rot="-16200000" flipH="1">
            <a:off x="-2016125" y="1752403"/>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561174" name="组合 561173"/>
          <p:cNvGrpSpPr/>
          <p:nvPr/>
        </p:nvGrpSpPr>
        <p:grpSpPr>
          <a:xfrm>
            <a:off x="1547813" y="5062341"/>
            <a:ext cx="3810000" cy="403225"/>
            <a:chOff x="1338" y="2387"/>
            <a:chExt cx="2790" cy="320"/>
          </a:xfrm>
        </p:grpSpPr>
        <p:sp>
          <p:nvSpPr>
            <p:cNvPr id="561175" name="圆角矩形 561174">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669900"/>
                  </a:solidFill>
                  <a:effectLst>
                    <a:outerShdw blurRad="38100" dist="38100" dir="2700000">
                      <a:srgbClr val="C0C0C0"/>
                    </a:outerShdw>
                  </a:effectLst>
                  <a:latin typeface="Arial" panose="020B0604020202020204" pitchFamily="34" charset="0"/>
                  <a:ea typeface="华文新魏" pitchFamily="2" charset="-122"/>
                </a:rPr>
                <a:t>五、直接文件和散列文件</a:t>
              </a:r>
              <a:r>
                <a:rPr lang="zh-CN" altLang="en-US" dirty="0">
                  <a:effectLst>
                    <a:outerShdw blurRad="38100" dist="38100" dir="2700000">
                      <a:srgbClr val="C0C0C0"/>
                    </a:outerShdw>
                  </a:effectLst>
                  <a:latin typeface="Times New Roman" panose="02020603050405020304" pitchFamily="18" charset="0"/>
                </a:rPr>
                <a:t> </a:t>
              </a:r>
            </a:p>
          </p:txBody>
        </p:sp>
        <p:grpSp>
          <p:nvGrpSpPr>
            <p:cNvPr id="561176" name="组合 561175"/>
            <p:cNvGrpSpPr/>
            <p:nvPr/>
          </p:nvGrpSpPr>
          <p:grpSpPr>
            <a:xfrm>
              <a:off x="1338" y="2432"/>
              <a:ext cx="240" cy="240"/>
              <a:chOff x="2078" y="1680"/>
              <a:chExt cx="1615" cy="1615"/>
            </a:xfrm>
          </p:grpSpPr>
          <p:sp>
            <p:nvSpPr>
              <p:cNvPr id="561177" name="椭圆 56117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1178" name="椭圆 56117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1179" name="椭圆 56117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1180" name="椭圆 561179"/>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1181" name="椭圆 56118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1182" name="椭圆 561181"/>
              <p:cNvSpPr/>
              <p:nvPr/>
            </p:nvSpPr>
            <p:spPr>
              <a:xfrm>
                <a:off x="2337" y="1939"/>
                <a:ext cx="1096" cy="1098"/>
              </a:xfrm>
              <a:prstGeom prst="ellipse">
                <a:avLst/>
              </a:prstGeom>
              <a:gradFill rotWithShape="1">
                <a:gsLst>
                  <a:gs pos="0">
                    <a:srgbClr val="48BE67"/>
                  </a:gs>
                  <a:gs pos="100000">
                    <a:srgbClr val="48BE67">
                      <a:gamma/>
                      <a:shade val="48627"/>
                      <a:invGamma/>
                    </a:srgbClr>
                  </a:gs>
                </a:gsLst>
                <a:lin ang="2700000" scaled="1"/>
                <a:tileRect/>
              </a:gradFill>
              <a:ln w="38100">
                <a:noFill/>
              </a:ln>
            </p:spPr>
            <p:txBody>
              <a:bodyPr/>
              <a:lstStyle/>
              <a:p>
                <a:endParaRPr lang="zh-CN" altLang="en-US"/>
              </a:p>
            </p:txBody>
          </p:sp>
        </p:grpSp>
      </p:grpSp>
      <p:grpSp>
        <p:nvGrpSpPr>
          <p:cNvPr id="561183" name="组合 561182"/>
          <p:cNvGrpSpPr/>
          <p:nvPr/>
        </p:nvGrpSpPr>
        <p:grpSpPr>
          <a:xfrm>
            <a:off x="1566863" y="1779391"/>
            <a:ext cx="3979862" cy="385762"/>
            <a:chOff x="1338" y="2387"/>
            <a:chExt cx="2790" cy="320"/>
          </a:xfrm>
        </p:grpSpPr>
        <p:sp>
          <p:nvSpPr>
            <p:cNvPr id="561184" name="圆角矩形 561183">
              <a:hlinkClick r:id="rId6"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一、文件逻辑结构的类型</a:t>
              </a:r>
              <a:endParaRPr lang="en-US" altLang="zh-CN" sz="2400">
                <a:solidFill>
                  <a:srgbClr val="CC00CC"/>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1185" name="组合 561184"/>
            <p:cNvGrpSpPr/>
            <p:nvPr/>
          </p:nvGrpSpPr>
          <p:grpSpPr>
            <a:xfrm>
              <a:off x="1338" y="2432"/>
              <a:ext cx="240" cy="240"/>
              <a:chOff x="2078" y="1680"/>
              <a:chExt cx="1615" cy="1615"/>
            </a:xfrm>
          </p:grpSpPr>
          <p:sp>
            <p:nvSpPr>
              <p:cNvPr id="561186" name="椭圆 561185"/>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1187" name="椭圆 561186"/>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1188" name="椭圆 561187"/>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1189" name="椭圆 561188"/>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1190" name="椭圆 561189"/>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1191" name="椭圆 561190"/>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561192" name="组合 561191"/>
          <p:cNvGrpSpPr/>
          <p:nvPr/>
        </p:nvGrpSpPr>
        <p:grpSpPr>
          <a:xfrm>
            <a:off x="2033588" y="2627116"/>
            <a:ext cx="4051300" cy="390525"/>
            <a:chOff x="1092" y="3168"/>
            <a:chExt cx="3084" cy="320"/>
          </a:xfrm>
        </p:grpSpPr>
        <p:sp>
          <p:nvSpPr>
            <p:cNvPr id="561193" name="圆角矩形 561192">
              <a:hlinkClick r:id="rId7"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spcBef>
                  <a:spcPct val="0"/>
                </a:spcBef>
              </a:pPr>
              <a:r>
                <a:rPr lang="zh-CN" altLang="en-US" sz="2400" dirty="0">
                  <a:solidFill>
                    <a:srgbClr val="000099"/>
                  </a:solidFill>
                  <a:effectLst>
                    <a:outerShdw blurRad="38100" dist="38100" dir="2700000">
                      <a:srgbClr val="C0C0C0"/>
                    </a:outerShdw>
                  </a:effectLst>
                  <a:latin typeface="Arial" panose="020B0604020202020204" pitchFamily="34" charset="0"/>
                  <a:ea typeface="华文新魏" pitchFamily="2" charset="-122"/>
                </a:rPr>
                <a:t>二、顺序文件</a:t>
              </a:r>
              <a:r>
                <a:rPr lang="zh-CN" altLang="en-US" dirty="0">
                  <a:effectLst>
                    <a:outerShdw blurRad="38100" dist="38100" dir="2700000">
                      <a:srgbClr val="C0C0C0"/>
                    </a:outerShdw>
                  </a:effectLst>
                  <a:latin typeface="Times New Roman" panose="02020603050405020304" pitchFamily="18" charset="0"/>
                </a:rPr>
                <a:t> </a:t>
              </a:r>
            </a:p>
          </p:txBody>
        </p:sp>
        <p:grpSp>
          <p:nvGrpSpPr>
            <p:cNvPr id="561194" name="组合 561193"/>
            <p:cNvGrpSpPr/>
            <p:nvPr/>
          </p:nvGrpSpPr>
          <p:grpSpPr>
            <a:xfrm>
              <a:off x="1092" y="3232"/>
              <a:ext cx="240" cy="240"/>
              <a:chOff x="2078" y="1680"/>
              <a:chExt cx="1615" cy="1615"/>
            </a:xfrm>
          </p:grpSpPr>
          <p:sp>
            <p:nvSpPr>
              <p:cNvPr id="561195" name="椭圆 561194"/>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1196" name="椭圆 561195"/>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1197" name="椭圆 561196"/>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1198" name="椭圆 561197"/>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561199" name="椭圆 561198"/>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1200" name="椭圆 561199"/>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561202" name="矩形 561201"/>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文本占位符 421890"/>
          <p:cNvSpPr>
            <a:spLocks noGrp="1"/>
          </p:cNvSpPr>
          <p:nvPr>
            <p:ph type="body" idx="1"/>
          </p:nvPr>
        </p:nvSpPr>
        <p:spPr>
          <a:xfrm>
            <a:off x="911424" y="1052736"/>
            <a:ext cx="10297144" cy="4271963"/>
          </a:xfrm>
          <a:solidFill>
            <a:srgbClr val="FFFFFF"/>
          </a:solidFill>
          <a:ln>
            <a:noFill/>
          </a:ln>
        </p:spPr>
        <p:txBody>
          <a:bodyPr/>
          <a:lstStyle/>
          <a:p>
            <a:pPr>
              <a:lnSpc>
                <a:spcPct val="150000"/>
              </a:lnSpc>
              <a:buNone/>
            </a:pPr>
            <a:r>
              <a:rPr lang="zh-CN" altLang="en-US" sz="2400" dirty="0">
                <a:solidFill>
                  <a:srgbClr val="0000FF"/>
                </a:solidFill>
                <a:effectLst>
                  <a:outerShdw blurRad="38100" dist="38100" dir="2700000">
                    <a:srgbClr val="C0C0C0"/>
                  </a:outerShdw>
                </a:effectLst>
                <a:latin typeface="宋体" panose="02010600030101010101" pitchFamily="2" charset="-122"/>
              </a:rPr>
              <a:t>  文件组织的两种观点：</a:t>
            </a:r>
          </a:p>
          <a:p>
            <a:pPr lvl="1" algn="just">
              <a:lnSpc>
                <a:spcPct val="150000"/>
              </a:lnSpc>
              <a:spcBef>
                <a:spcPct val="30000"/>
              </a:spcBef>
              <a:buClr>
                <a:srgbClr val="CC3300"/>
              </a:buClr>
              <a:buFont typeface="Wingdings" panose="05000000000000000000" pitchFamily="2" charset="2"/>
              <a:buChar char="n"/>
            </a:pPr>
            <a:r>
              <a:rPr lang="zh-CN" altLang="en-US" dirty="0">
                <a:solidFill>
                  <a:srgbClr val="0000FF"/>
                </a:solidFill>
                <a:effectLst>
                  <a:outerShdw blurRad="38100" dist="38100" dir="2700000">
                    <a:srgbClr val="C0C0C0"/>
                  </a:outerShdw>
                </a:effectLst>
                <a:latin typeface="宋体" panose="02010600030101010101" pitchFamily="2" charset="-122"/>
              </a:rPr>
              <a:t>用户观点（逻辑结构）：</a:t>
            </a:r>
            <a:r>
              <a:rPr lang="zh-CN" altLang="en-US" dirty="0">
                <a:effectLst>
                  <a:outerShdw blurRad="38100" dist="38100" dir="2700000">
                    <a:srgbClr val="C0C0C0"/>
                  </a:outerShdw>
                </a:effectLst>
                <a:latin typeface="宋体" panose="02010600030101010101" pitchFamily="2" charset="-122"/>
              </a:rPr>
              <a:t>研究的是用户思维中的抽象文件，也叫逻辑文件。其目的是为用户提供一种结构清晰、使用简便的逻辑组织。用户按此去存储、检索和加工处理有关文件信息。</a:t>
            </a:r>
          </a:p>
          <a:p>
            <a:pPr lvl="1" algn="just">
              <a:lnSpc>
                <a:spcPct val="150000"/>
              </a:lnSpc>
              <a:spcBef>
                <a:spcPct val="30000"/>
              </a:spcBef>
              <a:buClr>
                <a:srgbClr val="CC3300"/>
              </a:buClr>
              <a:buFont typeface="Wingdings" panose="05000000000000000000" pitchFamily="2" charset="2"/>
              <a:buChar char="n"/>
            </a:pPr>
            <a:r>
              <a:rPr lang="zh-CN" altLang="en-US" dirty="0">
                <a:solidFill>
                  <a:srgbClr val="0000FF"/>
                </a:solidFill>
                <a:effectLst>
                  <a:outerShdw blurRad="38100" dist="38100" dir="2700000">
                    <a:srgbClr val="C0C0C0"/>
                  </a:outerShdw>
                </a:effectLst>
                <a:latin typeface="宋体" panose="02010600030101010101" pitchFamily="2" charset="-122"/>
              </a:rPr>
              <a:t>实现观点（物理结构）：</a:t>
            </a:r>
            <a:r>
              <a:rPr lang="zh-CN" altLang="en-US" dirty="0">
                <a:effectLst>
                  <a:outerShdw blurRad="38100" dist="38100" dir="2700000">
                    <a:srgbClr val="C0C0C0"/>
                  </a:outerShdw>
                </a:effectLst>
                <a:latin typeface="宋体" panose="02010600030101010101" pitchFamily="2" charset="-122"/>
              </a:rPr>
              <a:t>研究的是存储在物理设备介质上的实际文件，即物理文件。其目的是选择一些性能良好、设备利用率高的物理结构。系统按此和外部设备打交道，控制信息的传输。</a:t>
            </a:r>
            <a:endParaRPr lang="zh-CN" altLang="en-US" dirty="0">
              <a:effectLst>
                <a:outerShdw blurRad="38100" dist="38100" dir="2700000">
                  <a:srgbClr val="C0C0C0"/>
                </a:outerShdw>
              </a:effectLst>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84823D7-5FAD-4EBC-8633-DA587EBA2C3C}"/>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 calcmode="lin" valueType="num">
                                      <p:cBhvr additive="base">
                                        <p:cTn id="7" dur="500" fill="hold"/>
                                        <p:tgtEl>
                                          <p:spTgt spid="421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18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21891">
                                            <p:txEl>
                                              <p:pRg st="1" end="1"/>
                                            </p:txEl>
                                          </p:spTgt>
                                        </p:tgtEl>
                                        <p:attrNameLst>
                                          <p:attrName>style.visibility</p:attrName>
                                        </p:attrNameLst>
                                      </p:cBhvr>
                                      <p:to>
                                        <p:strVal val="visible"/>
                                      </p:to>
                                    </p:set>
                                    <p:anim calcmode="lin" valueType="num">
                                      <p:cBhvr additive="base">
                                        <p:cTn id="12" dur="1000" fill="hold"/>
                                        <p:tgtEl>
                                          <p:spTgt spid="421891">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2189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421891">
                                            <p:txEl>
                                              <p:pRg st="2" end="2"/>
                                            </p:txEl>
                                          </p:spTgt>
                                        </p:tgtEl>
                                        <p:attrNameLst>
                                          <p:attrName>style.visibility</p:attrName>
                                        </p:attrNameLst>
                                      </p:cBhvr>
                                      <p:to>
                                        <p:strVal val="visible"/>
                                      </p:to>
                                    </p:set>
                                    <p:anim calcmode="lin" valueType="num">
                                      <p:cBhvr additive="base">
                                        <p:cTn id="17" dur="1000" fill="hold"/>
                                        <p:tgtEl>
                                          <p:spTgt spid="421891">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218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954" name="Group 3"/>
          <p:cNvGrpSpPr/>
          <p:nvPr/>
        </p:nvGrpSpPr>
        <p:grpSpPr>
          <a:xfrm>
            <a:off x="4159250" y="2420938"/>
            <a:ext cx="4619625" cy="403225"/>
            <a:chOff x="720" y="1392"/>
            <a:chExt cx="4058" cy="480"/>
          </a:xfrm>
        </p:grpSpPr>
        <p:sp>
          <p:nvSpPr>
            <p:cNvPr id="547955"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grpSp>
          <p:nvGrpSpPr>
            <p:cNvPr id="547956" name="Group 5"/>
            <p:cNvGrpSpPr/>
            <p:nvPr/>
          </p:nvGrpSpPr>
          <p:grpSpPr>
            <a:xfrm>
              <a:off x="730" y="1407"/>
              <a:ext cx="4043" cy="444"/>
              <a:chOff x="744" y="1407"/>
              <a:chExt cx="3988" cy="444"/>
            </a:xfrm>
          </p:grpSpPr>
          <p:sp>
            <p:nvSpPr>
              <p:cNvPr id="547957"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sp>
            <p:nvSpPr>
              <p:cNvPr id="547958"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547959" name="Group 3"/>
          <p:cNvGrpSpPr/>
          <p:nvPr/>
        </p:nvGrpSpPr>
        <p:grpSpPr>
          <a:xfrm>
            <a:off x="4151313" y="4941888"/>
            <a:ext cx="4619625" cy="403225"/>
            <a:chOff x="720" y="1392"/>
            <a:chExt cx="4058" cy="480"/>
          </a:xfrm>
        </p:grpSpPr>
        <p:sp>
          <p:nvSpPr>
            <p:cNvPr id="547960"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grpSp>
          <p:nvGrpSpPr>
            <p:cNvPr id="547961" name="Group 5"/>
            <p:cNvGrpSpPr/>
            <p:nvPr/>
          </p:nvGrpSpPr>
          <p:grpSpPr>
            <a:xfrm>
              <a:off x="730" y="1407"/>
              <a:ext cx="4043" cy="444"/>
              <a:chOff x="744" y="1407"/>
              <a:chExt cx="3988" cy="444"/>
            </a:xfrm>
          </p:grpSpPr>
          <p:sp>
            <p:nvSpPr>
              <p:cNvPr id="547962"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sp>
            <p:nvSpPr>
              <p:cNvPr id="547963"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547943" name="Group 3"/>
          <p:cNvGrpSpPr/>
          <p:nvPr/>
        </p:nvGrpSpPr>
        <p:grpSpPr>
          <a:xfrm>
            <a:off x="4159250" y="3716338"/>
            <a:ext cx="4619625" cy="403225"/>
            <a:chOff x="720" y="1392"/>
            <a:chExt cx="4058" cy="480"/>
          </a:xfrm>
        </p:grpSpPr>
        <p:sp>
          <p:nvSpPr>
            <p:cNvPr id="547944"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grpSp>
          <p:nvGrpSpPr>
            <p:cNvPr id="547945" name="Group 5"/>
            <p:cNvGrpSpPr/>
            <p:nvPr/>
          </p:nvGrpSpPr>
          <p:grpSpPr>
            <a:xfrm>
              <a:off x="730" y="1407"/>
              <a:ext cx="4043" cy="444"/>
              <a:chOff x="744" y="1407"/>
              <a:chExt cx="3988" cy="444"/>
            </a:xfrm>
          </p:grpSpPr>
          <p:sp>
            <p:nvSpPr>
              <p:cNvPr id="547946"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sp>
            <p:nvSpPr>
              <p:cNvPr id="547947"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pPr>
                  <a:spcBef>
                    <a:spcPct val="0"/>
                  </a:spcBef>
                </a:pPr>
                <a:endParaRPr lang="zh-CN" altLang="en-US" sz="2200"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547928" name="Group 18"/>
          <p:cNvGrpSpPr/>
          <p:nvPr/>
        </p:nvGrpSpPr>
        <p:grpSpPr>
          <a:xfrm>
            <a:off x="4151313" y="5607050"/>
            <a:ext cx="4619625" cy="40322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grpSp>
          <p:nvGrpSpPr>
            <p:cNvPr id="547930"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grpSp>
      </p:grpSp>
      <p:grpSp>
        <p:nvGrpSpPr>
          <p:cNvPr id="547938" name="Group 18"/>
          <p:cNvGrpSpPr/>
          <p:nvPr/>
        </p:nvGrpSpPr>
        <p:grpSpPr>
          <a:xfrm>
            <a:off x="4171950" y="4346575"/>
            <a:ext cx="4619625" cy="403225"/>
            <a:chOff x="720" y="1392"/>
            <a:chExt cx="4058" cy="480"/>
          </a:xfrm>
        </p:grpSpPr>
        <p:sp>
          <p:nvSpPr>
            <p:cNvPr id="2"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grpSp>
          <p:nvGrpSpPr>
            <p:cNvPr id="547940" name="Group 20"/>
            <p:cNvGrpSpPr/>
            <p:nvPr/>
          </p:nvGrpSpPr>
          <p:grpSpPr>
            <a:xfrm>
              <a:off x="730" y="1407"/>
              <a:ext cx="4043" cy="444"/>
              <a:chOff x="744" y="1407"/>
              <a:chExt cx="3988" cy="444"/>
            </a:xfrm>
          </p:grpSpPr>
          <p:sp>
            <p:nvSpPr>
              <p:cNvPr id="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sp>
            <p:nvSpPr>
              <p:cNvPr id="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grpSp>
      </p:grpSp>
      <p:grpSp>
        <p:nvGrpSpPr>
          <p:cNvPr id="547913" name="Group 18"/>
          <p:cNvGrpSpPr/>
          <p:nvPr/>
        </p:nvGrpSpPr>
        <p:grpSpPr>
          <a:xfrm>
            <a:off x="4151313" y="3035300"/>
            <a:ext cx="4619625" cy="403225"/>
            <a:chOff x="720" y="1392"/>
            <a:chExt cx="4058" cy="480"/>
          </a:xfrm>
        </p:grpSpPr>
        <p:sp>
          <p:nvSpPr>
            <p:cNvPr id="5"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grpSp>
          <p:nvGrpSpPr>
            <p:cNvPr id="547915" name="Group 20"/>
            <p:cNvGrpSpPr/>
            <p:nvPr/>
          </p:nvGrpSpPr>
          <p:grpSpPr>
            <a:xfrm>
              <a:off x="730" y="1407"/>
              <a:ext cx="4043" cy="444"/>
              <a:chOff x="744" y="1407"/>
              <a:chExt cx="3988" cy="444"/>
            </a:xfrm>
          </p:grpSpPr>
          <p:sp>
            <p:nvSpPr>
              <p:cNvPr id="6"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sp>
            <p:nvSpPr>
              <p:cNvPr id="7"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grpSp>
      </p:grpSp>
      <p:grpSp>
        <p:nvGrpSpPr>
          <p:cNvPr id="547857" name="Group 18"/>
          <p:cNvGrpSpPr/>
          <p:nvPr/>
        </p:nvGrpSpPr>
        <p:grpSpPr>
          <a:xfrm>
            <a:off x="4159250" y="1779588"/>
            <a:ext cx="4619625" cy="403225"/>
            <a:chOff x="720" y="1392"/>
            <a:chExt cx="4058" cy="480"/>
          </a:xfrm>
        </p:grpSpPr>
        <p:sp>
          <p:nvSpPr>
            <p:cNvPr id="8"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grpSp>
          <p:nvGrpSpPr>
            <p:cNvPr id="547859" name="Group 20"/>
            <p:cNvGrpSpPr/>
            <p:nvPr/>
          </p:nvGrpSpPr>
          <p:grpSpPr>
            <a:xfrm>
              <a:off x="730" y="1407"/>
              <a:ext cx="4043" cy="444"/>
              <a:chOff x="744" y="1407"/>
              <a:chExt cx="3988" cy="444"/>
            </a:xfrm>
          </p:grpSpPr>
          <p:sp>
            <p:nvSpPr>
              <p:cNvPr id="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sp>
            <p:nvSpPr>
              <p:cNvPr id="1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pPr>
                  <a:spcBef>
                    <a:spcPct val="0"/>
                  </a:spcBef>
                </a:pPr>
                <a:endParaRPr lang="zh-CN" altLang="en-US" sz="2200" b="0" dirty="0">
                  <a:solidFill>
                    <a:schemeClr val="tx1"/>
                  </a:solidFill>
                  <a:latin typeface="Arial" panose="020B0604020202020204" pitchFamily="34" charset="0"/>
                </a:endParaRPr>
              </a:p>
            </p:txBody>
          </p:sp>
        </p:grpSp>
      </p:grpSp>
      <p:sp>
        <p:nvSpPr>
          <p:cNvPr id="547862" name="Text Box 23">
            <a:hlinkClick r:id="rId4" action="ppaction://hlinksldjump"/>
          </p:cNvPr>
          <p:cNvSpPr txBox="1"/>
          <p:nvPr/>
        </p:nvSpPr>
        <p:spPr>
          <a:xfrm>
            <a:off x="4511675" y="1747838"/>
            <a:ext cx="3910013"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002060"/>
                  </a:solidFill>
                </a:ln>
                <a:solidFill>
                  <a:srgbClr val="000066"/>
                </a:solidFill>
                <a:effectLst>
                  <a:outerShdw blurRad="38100" dist="38100" dir="2700000">
                    <a:srgbClr val="C0C0C0"/>
                  </a:outerShdw>
                </a:effectLst>
                <a:latin typeface="Arial" panose="020B0604020202020204" pitchFamily="34" charset="0"/>
                <a:cs typeface="Arial" panose="020B0604020202020204" pitchFamily="34" charset="0"/>
              </a:rPr>
              <a:t>文件系统的概念</a:t>
            </a:r>
            <a:endParaRPr lang="zh-CN" altLang="en-US" sz="2200" dirty="0">
              <a:ln>
                <a:solidFill>
                  <a:srgbClr val="002060"/>
                </a:solidFill>
              </a:ln>
              <a:solidFill>
                <a:srgbClr val="000066"/>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863" name="Text Box 24">
            <a:hlinkClick r:id="rId5" action="ppaction://hlinksldjump"/>
          </p:cNvPr>
          <p:cNvSpPr txBox="1"/>
          <p:nvPr/>
        </p:nvSpPr>
        <p:spPr>
          <a:xfrm>
            <a:off x="4514850" y="2384425"/>
            <a:ext cx="3910013"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文件的逻辑结构</a:t>
            </a:r>
            <a:endPar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864" name="Text Box 25">
            <a:hlinkClick r:id="rId6" action="ppaction://hlinksldjump"/>
          </p:cNvPr>
          <p:cNvSpPr txBox="1"/>
          <p:nvPr/>
        </p:nvSpPr>
        <p:spPr>
          <a:xfrm>
            <a:off x="4564063" y="3665538"/>
            <a:ext cx="3910012"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文件的存取方法</a:t>
            </a:r>
            <a:endPar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865" name="Text Box 26">
            <a:hlinkClick r:id="rId7" action="ppaction://hlinksldjump"/>
          </p:cNvPr>
          <p:cNvSpPr txBox="1"/>
          <p:nvPr/>
        </p:nvSpPr>
        <p:spPr>
          <a:xfrm>
            <a:off x="4633913" y="4321175"/>
            <a:ext cx="3910012"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002060"/>
                  </a:solidFill>
                </a:ln>
                <a:solidFill>
                  <a:srgbClr val="000066"/>
                </a:solidFill>
                <a:effectLst>
                  <a:outerShdw blurRad="38100" dist="38100" dir="2700000">
                    <a:srgbClr val="C0C0C0"/>
                  </a:outerShdw>
                </a:effectLst>
                <a:latin typeface="Arial" panose="020B0604020202020204" pitchFamily="34" charset="0"/>
                <a:cs typeface="Arial" panose="020B0604020202020204" pitchFamily="34" charset="0"/>
              </a:rPr>
              <a:t>文件目录</a:t>
            </a:r>
            <a:endParaRPr lang="zh-CN" altLang="en-US" sz="2200" dirty="0">
              <a:ln>
                <a:solidFill>
                  <a:srgbClr val="002060"/>
                </a:solidFill>
              </a:ln>
              <a:solidFill>
                <a:srgbClr val="000066"/>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547866" name="Picture 27" descr="1"/>
          <p:cNvPicPr>
            <a:picLocks noChangeAspect="1"/>
          </p:cNvPicPr>
          <p:nvPr/>
        </p:nvPicPr>
        <p:blipFill>
          <a:blip r:embed="rId8">
            <a:lum bright="-6000" contrast="24000"/>
          </a:blip>
          <a:srcRect l="42606" t="64474" r="19473"/>
          <a:stretch>
            <a:fillRect/>
          </a:stretch>
        </p:blipFill>
        <p:spPr>
          <a:xfrm>
            <a:off x="3257550" y="4357688"/>
            <a:ext cx="688975" cy="557212"/>
          </a:xfrm>
          <a:prstGeom prst="rect">
            <a:avLst/>
          </a:prstGeom>
          <a:noFill/>
          <a:ln w="9525">
            <a:noFill/>
          </a:ln>
        </p:spPr>
      </p:pic>
      <p:pic>
        <p:nvPicPr>
          <p:cNvPr id="547867" name="Picture 28" descr="1"/>
          <p:cNvPicPr>
            <a:picLocks noChangeAspect="1"/>
          </p:cNvPicPr>
          <p:nvPr/>
        </p:nvPicPr>
        <p:blipFill>
          <a:blip r:embed="rId8">
            <a:lum bright="-6000" contrast="24000"/>
          </a:blip>
          <a:srcRect l="42606" t="64474" r="19473"/>
          <a:stretch>
            <a:fillRect/>
          </a:stretch>
        </p:blipFill>
        <p:spPr>
          <a:xfrm>
            <a:off x="3273425" y="3684588"/>
            <a:ext cx="688975" cy="557212"/>
          </a:xfrm>
          <a:prstGeom prst="rect">
            <a:avLst/>
          </a:prstGeom>
          <a:noFill/>
          <a:ln w="9525">
            <a:noFill/>
          </a:ln>
        </p:spPr>
      </p:pic>
      <p:pic>
        <p:nvPicPr>
          <p:cNvPr id="547868" name="Picture 29" descr="1"/>
          <p:cNvPicPr>
            <a:picLocks noChangeAspect="1"/>
          </p:cNvPicPr>
          <p:nvPr/>
        </p:nvPicPr>
        <p:blipFill>
          <a:blip r:embed="rId8">
            <a:lum bright="-6000" contrast="24000"/>
          </a:blip>
          <a:srcRect l="42606" t="64474" r="19473"/>
          <a:stretch>
            <a:fillRect/>
          </a:stretch>
        </p:blipFill>
        <p:spPr>
          <a:xfrm>
            <a:off x="3275013" y="2397125"/>
            <a:ext cx="688975" cy="557213"/>
          </a:xfrm>
          <a:prstGeom prst="rect">
            <a:avLst/>
          </a:prstGeom>
          <a:noFill/>
          <a:ln w="9525">
            <a:noFill/>
          </a:ln>
        </p:spPr>
      </p:pic>
      <p:pic>
        <p:nvPicPr>
          <p:cNvPr id="547869" name="Picture 30" descr="1"/>
          <p:cNvPicPr>
            <a:picLocks noChangeAspect="1"/>
          </p:cNvPicPr>
          <p:nvPr/>
        </p:nvPicPr>
        <p:blipFill>
          <a:blip r:embed="rId8">
            <a:lum bright="-6000" contrast="24000"/>
          </a:blip>
          <a:srcRect l="42606" t="64474" r="19473"/>
          <a:stretch>
            <a:fillRect/>
          </a:stretch>
        </p:blipFill>
        <p:spPr>
          <a:xfrm>
            <a:off x="3276600" y="1779588"/>
            <a:ext cx="688975" cy="557212"/>
          </a:xfrm>
          <a:prstGeom prst="rect">
            <a:avLst/>
          </a:prstGeom>
          <a:noFill/>
          <a:ln w="9525">
            <a:noFill/>
          </a:ln>
        </p:spPr>
      </p:pic>
      <p:sp>
        <p:nvSpPr>
          <p:cNvPr id="547870" name="Text Box 31"/>
          <p:cNvSpPr txBox="1"/>
          <p:nvPr/>
        </p:nvSpPr>
        <p:spPr>
          <a:xfrm>
            <a:off x="3549650" y="4346575"/>
            <a:ext cx="331788" cy="460375"/>
          </a:xfrm>
          <a:prstGeom prst="rect">
            <a:avLst/>
          </a:prstGeom>
          <a:noFill/>
          <a:ln w="9525">
            <a:noFill/>
          </a:ln>
        </p:spPr>
        <p:txBody>
          <a:bodyPr>
            <a:spAutoFit/>
          </a:bodyPr>
          <a:lstStyle/>
          <a:p>
            <a:pPr algn="ctr">
              <a:spcBef>
                <a:spcPct val="50000"/>
              </a:spcBef>
            </a:pPr>
            <a:r>
              <a:rPr lang="en-US" altLang="zh-CN" sz="24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5</a:t>
            </a:r>
            <a:endParaRPr lang="en-US" altLang="zh-CN" sz="24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871" name="Text Box 32"/>
          <p:cNvSpPr txBox="1"/>
          <p:nvPr/>
        </p:nvSpPr>
        <p:spPr>
          <a:xfrm>
            <a:off x="3543300" y="1778000"/>
            <a:ext cx="331788" cy="460375"/>
          </a:xfrm>
          <a:prstGeom prst="rect">
            <a:avLst/>
          </a:prstGeom>
          <a:noFill/>
          <a:ln w="9525">
            <a:noFill/>
          </a:ln>
        </p:spPr>
        <p:txBody>
          <a:bodyPr>
            <a:spAutoFit/>
          </a:bodyPr>
          <a:lstStyle/>
          <a:p>
            <a:pPr algn="ctr">
              <a:spcBef>
                <a:spcPct val="50000"/>
              </a:spcBef>
            </a:pPr>
            <a:r>
              <a:rPr lang="en-US" altLang="zh-CN" sz="24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1</a:t>
            </a:r>
            <a:endParaRPr lang="en-US" altLang="zh-CN" sz="24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872" name="Text Box 33"/>
          <p:cNvSpPr txBox="1"/>
          <p:nvPr/>
        </p:nvSpPr>
        <p:spPr>
          <a:xfrm>
            <a:off x="3543300" y="2408238"/>
            <a:ext cx="331788" cy="460375"/>
          </a:xfrm>
          <a:prstGeom prst="rect">
            <a:avLst/>
          </a:prstGeom>
          <a:noFill/>
          <a:ln w="9525">
            <a:noFill/>
          </a:ln>
        </p:spPr>
        <p:txBody>
          <a:bodyPr>
            <a:spAutoFit/>
          </a:bodyPr>
          <a:lstStyle/>
          <a:p>
            <a:pPr algn="ctr">
              <a:spcBef>
                <a:spcPct val="50000"/>
              </a:spcBef>
            </a:pPr>
            <a:r>
              <a:rPr lang="en-US" altLang="zh-CN" sz="24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2</a:t>
            </a:r>
            <a:endParaRPr lang="en-US" altLang="zh-CN" sz="24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873" name="Text Box 34"/>
          <p:cNvSpPr txBox="1"/>
          <p:nvPr/>
        </p:nvSpPr>
        <p:spPr>
          <a:xfrm>
            <a:off x="3541713" y="3684588"/>
            <a:ext cx="331787" cy="460375"/>
          </a:xfrm>
          <a:prstGeom prst="rect">
            <a:avLst/>
          </a:prstGeom>
          <a:noFill/>
          <a:ln w="9525">
            <a:noFill/>
          </a:ln>
        </p:spPr>
        <p:txBody>
          <a:bodyPr>
            <a:spAutoFit/>
          </a:bodyPr>
          <a:lstStyle/>
          <a:p>
            <a:pPr algn="ctr">
              <a:spcBef>
                <a:spcPct val="50000"/>
              </a:spcBef>
            </a:pPr>
            <a:r>
              <a:rPr lang="en-US" altLang="zh-CN" sz="24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4</a:t>
            </a:r>
            <a:endParaRPr lang="en-US" altLang="zh-CN" sz="24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874" name="矩形 547873"/>
          <p:cNvSpPr/>
          <p:nvPr/>
        </p:nvSpPr>
        <p:spPr>
          <a:xfrm>
            <a:off x="5664200" y="1154113"/>
            <a:ext cx="1511300" cy="330200"/>
          </a:xfrm>
          <a:prstGeom prst="rect">
            <a:avLst/>
          </a:prstGeom>
        </p:spPr>
        <p:txBody>
          <a:bodyPr wrap="none" fromWordArt="1">
            <a:prstTxWarp prst="textPlain">
              <a:avLst>
                <a:gd name="adj" fmla="val 50000"/>
              </a:avLst>
            </a:prstTxWarp>
            <a:normAutofit fontScale="55000" lnSpcReduction="20000"/>
          </a:bodyPr>
          <a:lstStyle/>
          <a:p>
            <a:pPr algn="ctr"/>
            <a:r>
              <a:rPr lang="zh-CN" altLang="en-US" sz="3600">
                <a:gradFill rotWithShape="1">
                  <a:gsLst>
                    <a:gs pos="0">
                      <a:srgbClr val="FF0000">
                        <a:gamma/>
                        <a:shade val="46275"/>
                        <a:invGamma/>
                      </a:srgbClr>
                    </a:gs>
                    <a:gs pos="100000">
                      <a:srgbClr val="FF0000"/>
                    </a:gs>
                  </a:gsLst>
                  <a:lin ang="5400000" scaled="1"/>
                  <a:tileRect/>
                </a:gradFill>
                <a:effectLst>
                  <a:outerShdw dist="35921" dir="2699999" algn="ctr" rotWithShape="0">
                    <a:srgbClr val="C0C0C0">
                      <a:alpha val="80000"/>
                    </a:srgbClr>
                  </a:outerShdw>
                </a:effectLst>
                <a:latin typeface="宋体" panose="02010600030101010101" pitchFamily="2" charset="-122"/>
                <a:ea typeface="宋体" panose="02010600030101010101" pitchFamily="2" charset="-122"/>
              </a:rPr>
              <a:t>内容提要</a:t>
            </a:r>
          </a:p>
        </p:txBody>
      </p:sp>
      <p:sp>
        <p:nvSpPr>
          <p:cNvPr id="547880" name="Text Box 26">
            <a:hlinkClick r:id="rId9" action="ppaction://hlinksldjump"/>
          </p:cNvPr>
          <p:cNvSpPr txBox="1"/>
          <p:nvPr/>
        </p:nvSpPr>
        <p:spPr>
          <a:xfrm>
            <a:off x="4583113" y="3003550"/>
            <a:ext cx="3910012"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002060"/>
                  </a:solidFill>
                </a:ln>
                <a:solidFill>
                  <a:srgbClr val="000066"/>
                </a:solidFill>
                <a:effectLst>
                  <a:outerShdw blurRad="38100" dist="38100" dir="2700000">
                    <a:srgbClr val="C0C0C0"/>
                  </a:outerShdw>
                </a:effectLst>
                <a:latin typeface="Arial" panose="020B0604020202020204" pitchFamily="34" charset="0"/>
                <a:cs typeface="Arial" panose="020B0604020202020204" pitchFamily="34" charset="0"/>
              </a:rPr>
              <a:t>文件的物理结构</a:t>
            </a:r>
            <a:endParaRPr lang="zh-CN" altLang="en-US" sz="2200" dirty="0">
              <a:ln>
                <a:solidFill>
                  <a:srgbClr val="002060"/>
                </a:solidFill>
              </a:ln>
              <a:solidFill>
                <a:srgbClr val="000066"/>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547881" name="Picture 27" descr="1"/>
          <p:cNvPicPr>
            <a:picLocks noChangeAspect="1"/>
          </p:cNvPicPr>
          <p:nvPr/>
        </p:nvPicPr>
        <p:blipFill>
          <a:blip r:embed="rId8">
            <a:lum bright="-6000" contrast="24000"/>
          </a:blip>
          <a:srcRect l="42606" t="64474" r="19473"/>
          <a:stretch>
            <a:fillRect/>
          </a:stretch>
        </p:blipFill>
        <p:spPr>
          <a:xfrm>
            <a:off x="3251200" y="3054350"/>
            <a:ext cx="688975" cy="557213"/>
          </a:xfrm>
          <a:prstGeom prst="rect">
            <a:avLst/>
          </a:prstGeom>
          <a:noFill/>
          <a:ln w="9525">
            <a:noFill/>
          </a:ln>
        </p:spPr>
      </p:pic>
      <p:sp>
        <p:nvSpPr>
          <p:cNvPr id="547882" name="Text Box 31"/>
          <p:cNvSpPr txBox="1"/>
          <p:nvPr/>
        </p:nvSpPr>
        <p:spPr>
          <a:xfrm>
            <a:off x="3543300" y="3038475"/>
            <a:ext cx="331788" cy="460375"/>
          </a:xfrm>
          <a:prstGeom prst="rect">
            <a:avLst/>
          </a:prstGeom>
          <a:noFill/>
          <a:ln w="9525">
            <a:noFill/>
          </a:ln>
        </p:spPr>
        <p:txBody>
          <a:bodyPr>
            <a:spAutoFit/>
          </a:bodyPr>
          <a:lstStyle/>
          <a:p>
            <a:pPr algn="ctr">
              <a:spcBef>
                <a:spcPct val="50000"/>
              </a:spcBef>
            </a:pPr>
            <a:r>
              <a:rPr lang="en-US" altLang="zh-CN" sz="24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3</a:t>
            </a:r>
            <a:endParaRPr lang="en-US" altLang="zh-CN" sz="24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888" name="Text Box 24">
            <a:hlinkClick r:id="rId7" action="ppaction://hlinksldjump"/>
          </p:cNvPr>
          <p:cNvSpPr txBox="1"/>
          <p:nvPr/>
        </p:nvSpPr>
        <p:spPr>
          <a:xfrm>
            <a:off x="4635500" y="4910138"/>
            <a:ext cx="3910013"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文件存储空间管理</a:t>
            </a:r>
            <a:endPar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547889" name="Picture 29" descr="1"/>
          <p:cNvPicPr>
            <a:picLocks noChangeAspect="1"/>
          </p:cNvPicPr>
          <p:nvPr/>
        </p:nvPicPr>
        <p:blipFill>
          <a:blip r:embed="rId8">
            <a:lum bright="-6000" contrast="24000"/>
          </a:blip>
          <a:srcRect l="42606" t="64474" r="19473"/>
          <a:stretch>
            <a:fillRect/>
          </a:stretch>
        </p:blipFill>
        <p:spPr>
          <a:xfrm>
            <a:off x="3243263" y="5027613"/>
            <a:ext cx="688975" cy="557212"/>
          </a:xfrm>
          <a:prstGeom prst="rect">
            <a:avLst/>
          </a:prstGeom>
          <a:noFill/>
          <a:ln w="9525">
            <a:noFill/>
          </a:ln>
        </p:spPr>
      </p:pic>
      <p:sp>
        <p:nvSpPr>
          <p:cNvPr id="547890" name="Text Box 33"/>
          <p:cNvSpPr txBox="1"/>
          <p:nvPr/>
        </p:nvSpPr>
        <p:spPr>
          <a:xfrm>
            <a:off x="3511550" y="5008563"/>
            <a:ext cx="331788" cy="460375"/>
          </a:xfrm>
          <a:prstGeom prst="rect">
            <a:avLst/>
          </a:prstGeom>
          <a:noFill/>
          <a:ln w="9525">
            <a:noFill/>
          </a:ln>
        </p:spPr>
        <p:txBody>
          <a:bodyPr>
            <a:spAutoFit/>
          </a:bodyPr>
          <a:lstStyle/>
          <a:p>
            <a:pPr algn="ctr">
              <a:spcBef>
                <a:spcPct val="50000"/>
              </a:spcBef>
            </a:pPr>
            <a:r>
              <a:rPr lang="en-US" altLang="zh-CN" sz="24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6</a:t>
            </a:r>
            <a:endParaRPr lang="en-US" altLang="zh-CN" sz="24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47901" name="Text Box 23">
            <a:hlinkClick r:id="rId10" action="ppaction://hlinksldjump"/>
          </p:cNvPr>
          <p:cNvSpPr txBox="1"/>
          <p:nvPr/>
        </p:nvSpPr>
        <p:spPr>
          <a:xfrm>
            <a:off x="4648200" y="5576888"/>
            <a:ext cx="3910013"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002060"/>
                  </a:solidFill>
                </a:ln>
                <a:solidFill>
                  <a:srgbClr val="000066"/>
                </a:solidFill>
                <a:effectLst>
                  <a:outerShdw blurRad="38100" dist="38100" dir="2700000">
                    <a:srgbClr val="C0C0C0"/>
                  </a:outerShdw>
                </a:effectLst>
                <a:latin typeface="Arial" panose="020B0604020202020204" pitchFamily="34" charset="0"/>
                <a:cs typeface="Arial" panose="020B0604020202020204" pitchFamily="34" charset="0"/>
              </a:rPr>
              <a:t>文件共享和保护</a:t>
            </a:r>
            <a:endParaRPr lang="zh-CN" altLang="en-US" sz="2200" dirty="0">
              <a:ln>
                <a:solidFill>
                  <a:srgbClr val="002060"/>
                </a:solidFill>
              </a:ln>
              <a:solidFill>
                <a:srgbClr val="000066"/>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547904" name="Picture 30" descr="1"/>
          <p:cNvPicPr>
            <a:picLocks noChangeAspect="1"/>
          </p:cNvPicPr>
          <p:nvPr/>
        </p:nvPicPr>
        <p:blipFill>
          <a:blip r:embed="rId8">
            <a:lum bright="-6000" contrast="24000"/>
          </a:blip>
          <a:srcRect l="42606" t="64474" r="19473"/>
          <a:stretch>
            <a:fillRect/>
          </a:stretch>
        </p:blipFill>
        <p:spPr>
          <a:xfrm>
            <a:off x="3251200" y="5629275"/>
            <a:ext cx="688975" cy="557213"/>
          </a:xfrm>
          <a:prstGeom prst="rect">
            <a:avLst/>
          </a:prstGeom>
          <a:noFill/>
          <a:ln w="9525">
            <a:noFill/>
          </a:ln>
        </p:spPr>
      </p:pic>
      <p:sp>
        <p:nvSpPr>
          <p:cNvPr id="547905" name="Text Box 32"/>
          <p:cNvSpPr txBox="1"/>
          <p:nvPr/>
        </p:nvSpPr>
        <p:spPr>
          <a:xfrm>
            <a:off x="3521075" y="5608638"/>
            <a:ext cx="331788" cy="460375"/>
          </a:xfrm>
          <a:prstGeom prst="rect">
            <a:avLst/>
          </a:prstGeom>
          <a:noFill/>
          <a:ln w="9525">
            <a:noFill/>
          </a:ln>
        </p:spPr>
        <p:txBody>
          <a:bodyPr>
            <a:spAutoFit/>
          </a:bodyPr>
          <a:lstStyle/>
          <a:p>
            <a:pPr algn="ctr">
              <a:spcBef>
                <a:spcPct val="50000"/>
              </a:spcBef>
            </a:pPr>
            <a:r>
              <a:rPr lang="en-US" altLang="zh-CN" sz="24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7</a:t>
            </a:r>
            <a:endParaRPr lang="en-US" altLang="zh-CN" sz="24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60" name="矩形 59">
            <a:extLst>
              <a:ext uri="{FF2B5EF4-FFF2-40B4-BE49-F238E27FC236}">
                <a16:creationId xmlns:a16="http://schemas.microsoft.com/office/drawing/2014/main" id="{4F30BC62-AE94-45DC-AA36-D95478CC5540}"/>
              </a:ext>
            </a:extLst>
          </p:cNvPr>
          <p:cNvSpPr/>
          <p:nvPr/>
        </p:nvSpPr>
        <p:spPr>
          <a:xfrm>
            <a:off x="334169" y="116632"/>
            <a:ext cx="3457575" cy="504825"/>
          </a:xfrm>
          <a:prstGeom prst="rect">
            <a:avLst/>
          </a:prstGeom>
        </p:spPr>
        <p:txBody>
          <a:bodyPr wrap="none" fromWordArt="1">
            <a:prstTxWarp prst="textPlain">
              <a:avLst>
                <a:gd name="adj" fmla="val 50000"/>
              </a:avLst>
            </a:prstTxWarp>
            <a:normAutofit fontScale="850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第6章 文件管理</a:t>
            </a:r>
          </a:p>
        </p:txBody>
      </p:sp>
    </p:spTree>
    <p:custDataLst>
      <p:tags r:id="rId1"/>
    </p:custDataLst>
  </p:cSld>
  <p:clrMapOvr>
    <a:masterClrMapping/>
  </p:clrMapOvr>
  <p:transition>
    <p:diamon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文本占位符 420866"/>
          <p:cNvSpPr>
            <a:spLocks noGrp="1"/>
          </p:cNvSpPr>
          <p:nvPr>
            <p:ph type="body" idx="1"/>
          </p:nvPr>
        </p:nvSpPr>
        <p:spPr>
          <a:xfrm>
            <a:off x="1269182" y="2337052"/>
            <a:ext cx="4393753" cy="3168650"/>
          </a:xfrm>
          <a:solidFill>
            <a:srgbClr val="FFFFFF"/>
          </a:solidFill>
          <a:ln>
            <a:noFill/>
          </a:ln>
        </p:spPr>
        <p:txBody>
          <a:bodyPr/>
          <a:lstStyle/>
          <a:p>
            <a:pPr marL="1408430" lvl="1" indent="-609600">
              <a:lnSpc>
                <a:spcPct val="150000"/>
              </a:lnSpc>
              <a:buFontTx/>
              <a:buAutoNum type="circleNumDbPlain"/>
            </a:pPr>
            <a:r>
              <a:rPr lang="zh-CN" altLang="en-US" dirty="0">
                <a:solidFill>
                  <a:srgbClr val="0000FF"/>
                </a:solidFill>
              </a:rPr>
              <a:t>定长记录</a:t>
            </a:r>
          </a:p>
          <a:p>
            <a:pPr marL="1408430" lvl="1" indent="-609600">
              <a:lnSpc>
                <a:spcPct val="150000"/>
              </a:lnSpc>
              <a:buFontTx/>
              <a:buAutoNum type="circleNumDbPlain"/>
            </a:pPr>
            <a:r>
              <a:rPr lang="zh-CN" altLang="en-US" dirty="0">
                <a:solidFill>
                  <a:srgbClr val="0000FF"/>
                </a:solidFill>
              </a:rPr>
              <a:t>变长记录  </a:t>
            </a:r>
          </a:p>
          <a:p>
            <a:pPr marL="1408430" lvl="1" indent="-609600">
              <a:lnSpc>
                <a:spcPct val="150000"/>
              </a:lnSpc>
              <a:buNone/>
            </a:pPr>
            <a:r>
              <a:rPr lang="zh-CN" altLang="en-US" dirty="0"/>
              <a:t>根据记录的组织方式分类：</a:t>
            </a:r>
          </a:p>
          <a:p>
            <a:pPr marL="2120900" lvl="2" indent="-533400">
              <a:lnSpc>
                <a:spcPct val="150000"/>
              </a:lnSpc>
              <a:buClr>
                <a:srgbClr val="CC3300"/>
              </a:buClr>
              <a:buFont typeface="Wingdings" panose="05000000000000000000" pitchFamily="2" charset="2"/>
              <a:buChar char="n"/>
            </a:pPr>
            <a:r>
              <a:rPr lang="zh-CN" altLang="en-US" sz="2400" dirty="0"/>
              <a:t>顺序文件 </a:t>
            </a:r>
          </a:p>
          <a:p>
            <a:pPr marL="2120900" lvl="2" indent="-533400">
              <a:lnSpc>
                <a:spcPct val="150000"/>
              </a:lnSpc>
              <a:buClr>
                <a:srgbClr val="CC3300"/>
              </a:buClr>
              <a:buFont typeface="Wingdings" panose="05000000000000000000" pitchFamily="2" charset="2"/>
              <a:buChar char="n"/>
            </a:pPr>
            <a:r>
              <a:rPr lang="zh-CN" altLang="en-US" sz="2400" dirty="0"/>
              <a:t>索引文件 </a:t>
            </a:r>
          </a:p>
          <a:p>
            <a:pPr marL="2120900" lvl="2" indent="-533400">
              <a:lnSpc>
                <a:spcPct val="150000"/>
              </a:lnSpc>
              <a:buClr>
                <a:srgbClr val="CC3300"/>
              </a:buClr>
              <a:buFont typeface="Wingdings" panose="05000000000000000000" pitchFamily="2" charset="2"/>
              <a:buChar char="n"/>
            </a:pPr>
            <a:r>
              <a:rPr lang="zh-CN" altLang="en-US" sz="2400" dirty="0"/>
              <a:t>索引顺序文件</a:t>
            </a:r>
            <a:r>
              <a:rPr lang="zh-CN" altLang="en-US" b="0" dirty="0"/>
              <a:t> </a:t>
            </a:r>
          </a:p>
        </p:txBody>
      </p:sp>
      <p:sp>
        <p:nvSpPr>
          <p:cNvPr id="420871" name="AutoShape 5"/>
          <p:cNvSpPr/>
          <p:nvPr/>
        </p:nvSpPr>
        <p:spPr>
          <a:xfrm>
            <a:off x="995685" y="95374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20872"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文件逻辑结构的类型</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20873" name="矩形 420872"/>
          <p:cNvSpPr/>
          <p:nvPr/>
        </p:nvSpPr>
        <p:spPr>
          <a:xfrm>
            <a:off x="1414785" y="1772891"/>
            <a:ext cx="4968875" cy="521970"/>
          </a:xfrm>
          <a:prstGeom prst="rect">
            <a:avLst/>
          </a:prstGeom>
          <a:noFill/>
          <a:ln w="28575">
            <a:noFill/>
          </a:ln>
        </p:spPr>
        <p:txBody>
          <a:bodyPr>
            <a:spAutoFit/>
          </a:bodyPr>
          <a:lstStyle/>
          <a:p>
            <a:pPr marL="342900" indent="-342900">
              <a:buSzPct val="80000"/>
            </a:pPr>
            <a:r>
              <a:rPr lang="en-US" altLang="zh-CN">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、有结构文件</a:t>
            </a:r>
            <a:r>
              <a:rPr lang="en-US" altLang="zh-CN">
                <a:solidFill>
                  <a:srgbClr val="800000"/>
                </a:solidFill>
                <a:effectLst>
                  <a:outerShdw blurRad="38100" dist="38100" dir="2700000">
                    <a:srgbClr val="C0C0C0"/>
                  </a:outerShdw>
                </a:effectLst>
                <a:latin typeface="Times New Roman" panose="02020603050405020304" pitchFamily="18" charset="0"/>
              </a:rPr>
              <a:t>--</a:t>
            </a:r>
            <a:r>
              <a:rPr lang="zh-CN" altLang="en-US" dirty="0">
                <a:solidFill>
                  <a:srgbClr val="800000"/>
                </a:solidFill>
                <a:effectLst>
                  <a:outerShdw blurRad="38100" dist="38100" dir="2700000">
                    <a:srgbClr val="C0C0C0"/>
                  </a:outerShdw>
                </a:effectLst>
                <a:latin typeface="Times New Roman" panose="02020603050405020304" pitchFamily="18" charset="0"/>
              </a:rPr>
              <a:t>记录式文件</a:t>
            </a:r>
          </a:p>
        </p:txBody>
      </p:sp>
      <p:sp>
        <p:nvSpPr>
          <p:cNvPr id="7" name="矩形 6">
            <a:extLst>
              <a:ext uri="{FF2B5EF4-FFF2-40B4-BE49-F238E27FC236}">
                <a16:creationId xmlns:a16="http://schemas.microsoft.com/office/drawing/2014/main" id="{AC5107E4-96FA-4725-B7B1-853B96F1DE47}"/>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
        <p:nvSpPr>
          <p:cNvPr id="8" name="文本占位符 422914">
            <a:extLst>
              <a:ext uri="{FF2B5EF4-FFF2-40B4-BE49-F238E27FC236}">
                <a16:creationId xmlns:a16="http://schemas.microsoft.com/office/drawing/2014/main" id="{9F4D5F94-197F-4248-9701-46B5BD549299}"/>
              </a:ext>
            </a:extLst>
          </p:cNvPr>
          <p:cNvSpPr txBox="1">
            <a:spLocks/>
          </p:cNvSpPr>
          <p:nvPr/>
        </p:nvSpPr>
        <p:spPr>
          <a:xfrm>
            <a:off x="6383660" y="2337052"/>
            <a:ext cx="4968875" cy="3529013"/>
          </a:xfrm>
          <a:prstGeom prst="rect">
            <a:avLst/>
          </a:prstGeom>
          <a:solidFill>
            <a:srgbClr val="FFFFFF"/>
          </a:solidFill>
          <a:ln>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i="0" u="none" kern="1200" baseline="0">
                <a:solidFill>
                  <a:srgbClr val="000000"/>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9pPr>
          </a:lstStyle>
          <a:p>
            <a:pPr marL="1408430" lvl="1" indent="-609600">
              <a:lnSpc>
                <a:spcPct val="120000"/>
              </a:lnSpc>
              <a:buClr>
                <a:srgbClr val="CC3300"/>
              </a:buClr>
              <a:buFont typeface="Wingdings" panose="05000000000000000000" pitchFamily="2" charset="2"/>
              <a:buChar char="n"/>
            </a:pPr>
            <a:r>
              <a:rPr lang="zh-CN" altLang="en-US" dirty="0">
                <a:solidFill>
                  <a:srgbClr val="0000FF"/>
                </a:solidFill>
              </a:rPr>
              <a:t>即流式文件，其长度以字节为单位。采用读写指针来访问的字符，可以把流式文件看作是记录式文件的一个特例。</a:t>
            </a:r>
          </a:p>
          <a:p>
            <a:pPr marL="1408430" lvl="1" indent="-609600">
              <a:lnSpc>
                <a:spcPct val="120000"/>
              </a:lnSpc>
              <a:buClr>
                <a:srgbClr val="CC3300"/>
              </a:buClr>
              <a:buFont typeface="Wingdings" panose="05000000000000000000" pitchFamily="2" charset="2"/>
              <a:buChar char="n"/>
            </a:pPr>
            <a:r>
              <a:rPr lang="zh-CN" altLang="en-US" dirty="0">
                <a:solidFill>
                  <a:srgbClr val="0000FF"/>
                </a:solidFill>
              </a:rPr>
              <a:t>在</a:t>
            </a:r>
            <a:r>
              <a:rPr lang="en-US" altLang="zh-CN" dirty="0">
                <a:solidFill>
                  <a:srgbClr val="0000FF"/>
                </a:solidFill>
              </a:rPr>
              <a:t>UNIX</a:t>
            </a:r>
            <a:r>
              <a:rPr lang="zh-CN" altLang="en-US" dirty="0">
                <a:solidFill>
                  <a:srgbClr val="0000FF"/>
                </a:solidFill>
              </a:rPr>
              <a:t>系统中，所有的文件都被看作是流式文件；系统不对文件进行格式处理</a:t>
            </a:r>
            <a:r>
              <a:rPr lang="zh-CN" altLang="en-US" sz="2000" dirty="0">
                <a:solidFill>
                  <a:srgbClr val="0000FF"/>
                </a:solidFill>
              </a:rPr>
              <a:t>。 </a:t>
            </a:r>
          </a:p>
        </p:txBody>
      </p:sp>
      <p:sp>
        <p:nvSpPr>
          <p:cNvPr id="9" name="矩形 8">
            <a:extLst>
              <a:ext uri="{FF2B5EF4-FFF2-40B4-BE49-F238E27FC236}">
                <a16:creationId xmlns:a16="http://schemas.microsoft.com/office/drawing/2014/main" id="{71C283EA-A12C-4073-80B3-6FE520B70A6B}"/>
              </a:ext>
            </a:extLst>
          </p:cNvPr>
          <p:cNvSpPr/>
          <p:nvPr/>
        </p:nvSpPr>
        <p:spPr>
          <a:xfrm>
            <a:off x="6672064" y="1772891"/>
            <a:ext cx="2505710" cy="521970"/>
          </a:xfrm>
          <a:prstGeom prst="rect">
            <a:avLst/>
          </a:prstGeom>
          <a:noFill/>
          <a:ln w="28575">
            <a:noFill/>
          </a:ln>
        </p:spPr>
        <p:txBody>
          <a:bodyPr wrap="none" anchor="t">
            <a:spAutoFit/>
          </a:bodyPr>
          <a:lstStyle/>
          <a:p>
            <a:pPr marL="342900" indent="-342900">
              <a:buSzPct val="80000"/>
            </a:pPr>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、无结构文件</a:t>
            </a:r>
            <a:r>
              <a:rPr lang="en-US" altLang="zh-CN" dirty="0">
                <a:solidFill>
                  <a:srgbClr val="800000"/>
                </a:solidFill>
                <a:effectLst>
                  <a:outerShdw blurRad="38100" dist="38100" dir="2700000">
                    <a:srgbClr val="C0C0C0"/>
                  </a:outerShdw>
                </a:effectLst>
                <a:latin typeface="Times New Roman" panose="02020603050405020304" pitchFamily="18" charset="0"/>
              </a:rPr>
              <a:t>  </a:t>
            </a:r>
            <a:endParaRPr lang="zh-CN" altLang="en-US" dirty="0">
              <a:solidFill>
                <a:srgbClr val="800000"/>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0871"/>
                                        </p:tgtEl>
                                        <p:attrNameLst>
                                          <p:attrName>style.visibility</p:attrName>
                                        </p:attrNameLst>
                                      </p:cBhvr>
                                      <p:to>
                                        <p:strVal val="visible"/>
                                      </p:to>
                                    </p:set>
                                    <p:anim calcmode="lin" valueType="num">
                                      <p:cBhvr additive="base">
                                        <p:cTn id="7" dur="500" fill="hold"/>
                                        <p:tgtEl>
                                          <p:spTgt spid="420871"/>
                                        </p:tgtEl>
                                        <p:attrNameLst>
                                          <p:attrName>ppt_x</p:attrName>
                                        </p:attrNameLst>
                                      </p:cBhvr>
                                      <p:tavLst>
                                        <p:tav tm="0">
                                          <p:val>
                                            <p:strVal val="#ppt_x"/>
                                          </p:val>
                                        </p:tav>
                                        <p:tav tm="100000">
                                          <p:val>
                                            <p:strVal val="#ppt_x"/>
                                          </p:val>
                                        </p:tav>
                                      </p:tavLst>
                                    </p:anim>
                                    <p:anim calcmode="lin" valueType="num">
                                      <p:cBhvr additive="base">
                                        <p:cTn id="8" dur="500" fill="hold"/>
                                        <p:tgtEl>
                                          <p:spTgt spid="42087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0872"/>
                                        </p:tgtEl>
                                        <p:attrNameLst>
                                          <p:attrName>style.visibility</p:attrName>
                                        </p:attrNameLst>
                                      </p:cBhvr>
                                      <p:to>
                                        <p:strVal val="visible"/>
                                      </p:to>
                                    </p:set>
                                    <p:anim calcmode="lin" valueType="num">
                                      <p:cBhvr additive="base">
                                        <p:cTn id="12" dur="500" fill="hold"/>
                                        <p:tgtEl>
                                          <p:spTgt spid="420872"/>
                                        </p:tgtEl>
                                        <p:attrNameLst>
                                          <p:attrName>ppt_x</p:attrName>
                                        </p:attrNameLst>
                                      </p:cBhvr>
                                      <p:tavLst>
                                        <p:tav tm="0">
                                          <p:val>
                                            <p:strVal val="#ppt_x"/>
                                          </p:val>
                                        </p:tav>
                                        <p:tav tm="100000">
                                          <p:val>
                                            <p:strVal val="#ppt_x"/>
                                          </p:val>
                                        </p:tav>
                                      </p:tavLst>
                                    </p:anim>
                                    <p:anim calcmode="lin" valueType="num">
                                      <p:cBhvr additive="base">
                                        <p:cTn id="13" dur="500" fill="hold"/>
                                        <p:tgtEl>
                                          <p:spTgt spid="42087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0873"/>
                                        </p:tgtEl>
                                        <p:attrNameLst>
                                          <p:attrName>style.visibility</p:attrName>
                                        </p:attrNameLst>
                                      </p:cBhvr>
                                      <p:to>
                                        <p:strVal val="visible"/>
                                      </p:to>
                                    </p:set>
                                    <p:anim calcmode="lin" valueType="num">
                                      <p:cBhvr additive="base">
                                        <p:cTn id="17" dur="500" fill="hold"/>
                                        <p:tgtEl>
                                          <p:spTgt spid="420873"/>
                                        </p:tgtEl>
                                        <p:attrNameLst>
                                          <p:attrName>ppt_x</p:attrName>
                                        </p:attrNameLst>
                                      </p:cBhvr>
                                      <p:tavLst>
                                        <p:tav tm="0">
                                          <p:val>
                                            <p:strVal val="#ppt_x"/>
                                          </p:val>
                                        </p:tav>
                                        <p:tav tm="100000">
                                          <p:val>
                                            <p:strVal val="#ppt_x"/>
                                          </p:val>
                                        </p:tav>
                                      </p:tavLst>
                                    </p:anim>
                                    <p:anim calcmode="lin" valueType="num">
                                      <p:cBhvr additive="base">
                                        <p:cTn id="18" dur="500" fill="hold"/>
                                        <p:tgtEl>
                                          <p:spTgt spid="42087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20867">
                                            <p:bg/>
                                          </p:spTgt>
                                        </p:tgtEl>
                                        <p:attrNameLst>
                                          <p:attrName>style.visibility</p:attrName>
                                        </p:attrNameLst>
                                      </p:cBhvr>
                                      <p:to>
                                        <p:strVal val="visible"/>
                                      </p:to>
                                    </p:set>
                                    <p:anim calcmode="lin" valueType="num">
                                      <p:cBhvr additive="base">
                                        <p:cTn id="22" dur="500" fill="hold"/>
                                        <p:tgtEl>
                                          <p:spTgt spid="420867">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420867">
                                            <p:bg/>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20867">
                                            <p:txEl>
                                              <p:pRg st="0" end="0"/>
                                            </p:txEl>
                                          </p:spTgt>
                                        </p:tgtEl>
                                        <p:attrNameLst>
                                          <p:attrName>style.visibility</p:attrName>
                                        </p:attrNameLst>
                                      </p:cBhvr>
                                      <p:to>
                                        <p:strVal val="visible"/>
                                      </p:to>
                                    </p:set>
                                    <p:anim calcmode="lin" valueType="num">
                                      <p:cBhvr additive="base">
                                        <p:cTn id="27" dur="500" fill="hold"/>
                                        <p:tgtEl>
                                          <p:spTgt spid="42086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20867">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20867">
                                            <p:txEl>
                                              <p:pRg st="1" end="1"/>
                                            </p:txEl>
                                          </p:spTgt>
                                        </p:tgtEl>
                                        <p:attrNameLst>
                                          <p:attrName>style.visibility</p:attrName>
                                        </p:attrNameLst>
                                      </p:cBhvr>
                                      <p:to>
                                        <p:strVal val="visible"/>
                                      </p:to>
                                    </p:set>
                                    <p:anim calcmode="lin" valueType="num">
                                      <p:cBhvr additive="base">
                                        <p:cTn id="32" dur="500" fill="hold"/>
                                        <p:tgtEl>
                                          <p:spTgt spid="420867">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20867">
                                            <p:txEl>
                                              <p:pRg st="1" end="1"/>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20867">
                                            <p:txEl>
                                              <p:pRg st="2" end="2"/>
                                            </p:txEl>
                                          </p:spTgt>
                                        </p:tgtEl>
                                        <p:attrNameLst>
                                          <p:attrName>style.visibility</p:attrName>
                                        </p:attrNameLst>
                                      </p:cBhvr>
                                      <p:to>
                                        <p:strVal val="visible"/>
                                      </p:to>
                                    </p:set>
                                    <p:anim calcmode="lin" valueType="num">
                                      <p:cBhvr additive="base">
                                        <p:cTn id="37" dur="500" fill="hold"/>
                                        <p:tgtEl>
                                          <p:spTgt spid="42086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20867">
                                            <p:txEl>
                                              <p:pRg st="2" end="2"/>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20867">
                                            <p:txEl>
                                              <p:pRg st="3" end="3"/>
                                            </p:txEl>
                                          </p:spTgt>
                                        </p:tgtEl>
                                        <p:attrNameLst>
                                          <p:attrName>style.visibility</p:attrName>
                                        </p:attrNameLst>
                                      </p:cBhvr>
                                      <p:to>
                                        <p:strVal val="visible"/>
                                      </p:to>
                                    </p:set>
                                    <p:anim calcmode="lin" valueType="num">
                                      <p:cBhvr additive="base">
                                        <p:cTn id="42" dur="500" fill="hold"/>
                                        <p:tgtEl>
                                          <p:spTgt spid="420867">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20867">
                                            <p:txEl>
                                              <p:pRg st="3" end="3"/>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20867">
                                            <p:txEl>
                                              <p:pRg st="4" end="4"/>
                                            </p:txEl>
                                          </p:spTgt>
                                        </p:tgtEl>
                                        <p:attrNameLst>
                                          <p:attrName>style.visibility</p:attrName>
                                        </p:attrNameLst>
                                      </p:cBhvr>
                                      <p:to>
                                        <p:strVal val="visible"/>
                                      </p:to>
                                    </p:set>
                                    <p:anim calcmode="lin" valueType="num">
                                      <p:cBhvr additive="base">
                                        <p:cTn id="47" dur="500" fill="hold"/>
                                        <p:tgtEl>
                                          <p:spTgt spid="420867">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20867">
                                            <p:txEl>
                                              <p:pRg st="4" end="4"/>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20867">
                                            <p:txEl>
                                              <p:pRg st="5" end="5"/>
                                            </p:txEl>
                                          </p:spTgt>
                                        </p:tgtEl>
                                        <p:attrNameLst>
                                          <p:attrName>style.visibility</p:attrName>
                                        </p:attrNameLst>
                                      </p:cBhvr>
                                      <p:to>
                                        <p:strVal val="visible"/>
                                      </p:to>
                                    </p:set>
                                    <p:anim calcmode="lin" valueType="num">
                                      <p:cBhvr additive="base">
                                        <p:cTn id="52" dur="500" fill="hold"/>
                                        <p:tgtEl>
                                          <p:spTgt spid="420867">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20867">
                                            <p:txEl>
                                              <p:pRg st="5" end="5"/>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 calcmode="lin" valueType="num">
                                      <p:cBhvr additive="base">
                                        <p:cTn id="6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8">
                                            <p:txEl>
                                              <p:pRg st="1" end="1"/>
                                            </p:txEl>
                                          </p:spTgt>
                                        </p:tgtEl>
                                        <p:attrNameLst>
                                          <p:attrName>style.visibility</p:attrName>
                                        </p:attrNameLst>
                                      </p:cBhvr>
                                      <p:to>
                                        <p:strVal val="visible"/>
                                      </p:to>
                                    </p:set>
                                    <p:anim calcmode="lin" valueType="num">
                                      <p:cBhvr additive="base">
                                        <p:cTn id="6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67" dur="10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animBg="1"/>
      <p:bldP spid="420871" grpId="0" bldLvl="0" animBg="1"/>
      <p:bldP spid="420872" grpId="0"/>
      <p:bldP spid="420873"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矩形 423939"/>
          <p:cNvSpPr/>
          <p:nvPr/>
        </p:nvSpPr>
        <p:spPr>
          <a:xfrm>
            <a:off x="1991544" y="1734877"/>
            <a:ext cx="7848600" cy="86518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buClr>
                <a:srgbClr val="CC3300"/>
              </a:buClr>
              <a:buFont typeface="Wingdings" panose="05000000000000000000" pitchFamily="2" charset="2"/>
              <a:buNone/>
            </a:pPr>
            <a:r>
              <a:rPr lang="en-US" altLang="zh-CN">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、定长记录： 所有记录长度相等</a:t>
            </a:r>
          </a:p>
          <a:p>
            <a:pPr lvl="0">
              <a:buClr>
                <a:srgbClr val="CC3300"/>
              </a:buClr>
              <a:buFont typeface="Wingdings" panose="05000000000000000000" pitchFamily="2" charset="2"/>
              <a:buNone/>
            </a:pPr>
            <a:r>
              <a:rPr lang="en-US" altLang="zh-CN">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、变长记录</a:t>
            </a:r>
            <a:r>
              <a:rPr lang="en-US" altLang="zh-CN">
                <a:solidFill>
                  <a:srgbClr val="800000"/>
                </a:solidFill>
                <a:effectLst>
                  <a:outerShdw blurRad="38100" dist="38100" dir="2700000">
                    <a:srgbClr val="C0C0C0"/>
                  </a:outerShdw>
                </a:effectLst>
                <a:latin typeface="Times New Roman" panose="02020603050405020304" pitchFamily="18" charset="0"/>
              </a:rPr>
              <a:t>: </a:t>
            </a:r>
            <a:r>
              <a:rPr lang="zh-CN" altLang="en-US" dirty="0">
                <a:solidFill>
                  <a:srgbClr val="800000"/>
                </a:solidFill>
                <a:effectLst>
                  <a:outerShdw blurRad="38100" dist="38100" dir="2700000">
                    <a:srgbClr val="C0C0C0"/>
                  </a:outerShdw>
                </a:effectLst>
                <a:latin typeface="Times New Roman" panose="02020603050405020304" pitchFamily="18" charset="0"/>
              </a:rPr>
              <a:t>记录长度不固定。</a:t>
            </a:r>
          </a:p>
        </p:txBody>
      </p:sp>
      <p:graphicFrame>
        <p:nvGraphicFramePr>
          <p:cNvPr id="423941" name="对象 423940"/>
          <p:cNvGraphicFramePr/>
          <p:nvPr>
            <p:extLst>
              <p:ext uri="{D42A27DB-BD31-4B8C-83A1-F6EECF244321}">
                <p14:modId xmlns:p14="http://schemas.microsoft.com/office/powerpoint/2010/main" val="2073313533"/>
              </p:ext>
            </p:extLst>
          </p:nvPr>
        </p:nvGraphicFramePr>
        <p:xfrm>
          <a:off x="2529657" y="2928590"/>
          <a:ext cx="2760663" cy="2832100"/>
        </p:xfrm>
        <a:graphic>
          <a:graphicData uri="http://schemas.openxmlformats.org/presentationml/2006/ole">
            <mc:AlternateContent xmlns:mc="http://schemas.openxmlformats.org/markup-compatibility/2006">
              <mc:Choice xmlns:v="urn:schemas-microsoft-com:vml" Requires="v">
                <p:oleObj spid="_x0000_s3109" r:id="rId5" imgW="1895475" imgH="1657350" progId="MSPhotoEd.3">
                  <p:embed/>
                </p:oleObj>
              </mc:Choice>
              <mc:Fallback>
                <p:oleObj r:id="rId5" imgW="1895475" imgH="1657350" progId="MSPhotoEd.3">
                  <p:embed/>
                  <p:pic>
                    <p:nvPicPr>
                      <p:cNvPr id="0" name="图片 3076"/>
                      <p:cNvPicPr/>
                      <p:nvPr/>
                    </p:nvPicPr>
                    <p:blipFill>
                      <a:blip r:embed="rId6"/>
                      <a:stretch>
                        <a:fillRect/>
                      </a:stretch>
                    </p:blipFill>
                    <p:spPr>
                      <a:xfrm>
                        <a:off x="2529657" y="2928590"/>
                        <a:ext cx="2760663" cy="2832100"/>
                      </a:xfrm>
                      <a:prstGeom prst="rect">
                        <a:avLst/>
                      </a:prstGeom>
                      <a:solidFill>
                        <a:schemeClr val="accent1"/>
                      </a:solidFill>
                      <a:ln w="38100">
                        <a:noFill/>
                        <a:miter/>
                      </a:ln>
                    </p:spPr>
                  </p:pic>
                </p:oleObj>
              </mc:Fallback>
            </mc:AlternateContent>
          </a:graphicData>
        </a:graphic>
      </p:graphicFrame>
      <p:graphicFrame>
        <p:nvGraphicFramePr>
          <p:cNvPr id="423942" name="对象 423941"/>
          <p:cNvGraphicFramePr/>
          <p:nvPr>
            <p:extLst>
              <p:ext uri="{D42A27DB-BD31-4B8C-83A1-F6EECF244321}">
                <p14:modId xmlns:p14="http://schemas.microsoft.com/office/powerpoint/2010/main" val="3952049845"/>
              </p:ext>
            </p:extLst>
          </p:nvPr>
        </p:nvGraphicFramePr>
        <p:xfrm>
          <a:off x="7087529" y="3162905"/>
          <a:ext cx="2760662" cy="2832100"/>
        </p:xfrm>
        <a:graphic>
          <a:graphicData uri="http://schemas.openxmlformats.org/presentationml/2006/ole">
            <mc:AlternateContent xmlns:mc="http://schemas.openxmlformats.org/markup-compatibility/2006">
              <mc:Choice xmlns:v="urn:schemas-microsoft-com:vml" Requires="v">
                <p:oleObj spid="_x0000_s3110" r:id="rId7" imgW="2133600" imgH="1762125" progId="MSPhotoEd.3">
                  <p:embed/>
                </p:oleObj>
              </mc:Choice>
              <mc:Fallback>
                <p:oleObj r:id="rId7" imgW="2133600" imgH="1762125" progId="MSPhotoEd.3">
                  <p:embed/>
                  <p:pic>
                    <p:nvPicPr>
                      <p:cNvPr id="0" name="图片 3077"/>
                      <p:cNvPicPr/>
                      <p:nvPr/>
                    </p:nvPicPr>
                    <p:blipFill>
                      <a:blip r:embed="rId8"/>
                      <a:stretch>
                        <a:fillRect/>
                      </a:stretch>
                    </p:blipFill>
                    <p:spPr>
                      <a:xfrm>
                        <a:off x="7087529" y="3162905"/>
                        <a:ext cx="2760662" cy="2832100"/>
                      </a:xfrm>
                      <a:prstGeom prst="rect">
                        <a:avLst/>
                      </a:prstGeom>
                      <a:noFill/>
                      <a:ln w="38100">
                        <a:noFill/>
                        <a:miter/>
                      </a:ln>
                    </p:spPr>
                  </p:pic>
                </p:oleObj>
              </mc:Fallback>
            </mc:AlternateContent>
          </a:graphicData>
        </a:graphic>
      </p:graphicFrame>
      <p:sp>
        <p:nvSpPr>
          <p:cNvPr id="423943" name="矩形 423942"/>
          <p:cNvSpPr/>
          <p:nvPr/>
        </p:nvSpPr>
        <p:spPr>
          <a:xfrm>
            <a:off x="2528070" y="5877271"/>
            <a:ext cx="6880298" cy="400110"/>
          </a:xfrm>
          <a:prstGeom prst="rect">
            <a:avLst/>
          </a:prstGeom>
          <a:noFill/>
          <a:ln w="12700">
            <a:noFill/>
          </a:ln>
        </p:spPr>
        <p:txBody>
          <a:bodyPr wrap="square" anchor="t">
            <a:spAutoFit/>
          </a:bodyPr>
          <a:lstStyle/>
          <a:p>
            <a:pPr>
              <a:spcBef>
                <a:spcPct val="0"/>
              </a:spcBef>
            </a:pPr>
            <a:r>
              <a:rPr lang="en-US" altLang="zh-CN" sz="2000" dirty="0">
                <a:solidFill>
                  <a:schemeClr val="tx2"/>
                </a:solidFill>
                <a:effectLst>
                  <a:outerShdw blurRad="38100" dist="38100" dir="2700000">
                    <a:srgbClr val="C0C0C0"/>
                  </a:outerShdw>
                </a:effectLst>
                <a:latin typeface="宋体" panose="02010600030101010101" pitchFamily="2" charset="-122"/>
              </a:rPr>
              <a:t>(a)</a:t>
            </a:r>
            <a:r>
              <a:rPr lang="zh-CN" altLang="en-US" sz="2000" dirty="0">
                <a:solidFill>
                  <a:schemeClr val="tx2"/>
                </a:solidFill>
                <a:effectLst>
                  <a:outerShdw blurRad="38100" dist="38100" dir="2700000">
                    <a:srgbClr val="C0C0C0"/>
                  </a:outerShdw>
                </a:effectLst>
                <a:latin typeface="宋体" panose="02010600030101010101" pitchFamily="2" charset="-122"/>
              </a:rPr>
              <a:t>固定长度记录                     </a:t>
            </a:r>
            <a:r>
              <a:rPr lang="en-US" altLang="zh-CN" sz="2000" dirty="0">
                <a:solidFill>
                  <a:schemeClr val="tx2"/>
                </a:solidFill>
                <a:effectLst>
                  <a:outerShdw blurRad="38100" dist="38100" dir="2700000">
                    <a:srgbClr val="C0C0C0"/>
                  </a:outerShdw>
                </a:effectLst>
                <a:latin typeface="宋体" panose="02010600030101010101" pitchFamily="2" charset="-122"/>
              </a:rPr>
              <a:t>(b)</a:t>
            </a:r>
            <a:r>
              <a:rPr lang="zh-CN" altLang="en-US" sz="2000" dirty="0">
                <a:solidFill>
                  <a:schemeClr val="tx2"/>
                </a:solidFill>
                <a:effectLst>
                  <a:outerShdw blurRad="38100" dist="38100" dir="2700000">
                    <a:srgbClr val="C0C0C0"/>
                  </a:outerShdw>
                </a:effectLst>
                <a:latin typeface="宋体" panose="02010600030101010101" pitchFamily="2" charset="-122"/>
              </a:rPr>
              <a:t>可变长度记录</a:t>
            </a:r>
          </a:p>
        </p:txBody>
      </p:sp>
      <p:sp>
        <p:nvSpPr>
          <p:cNvPr id="423946" name="AutoShape 5"/>
          <p:cNvSpPr/>
          <p:nvPr/>
        </p:nvSpPr>
        <p:spPr>
          <a:xfrm>
            <a:off x="983432" y="980728"/>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23947" name="Text Box 38"/>
          <p:cNvSpPr txBox="1"/>
          <p:nvPr/>
        </p:nvSpPr>
        <p:spPr>
          <a:xfrm>
            <a:off x="1115195" y="1007715"/>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顺序文件</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9" name="矩形 8">
            <a:extLst>
              <a:ext uri="{FF2B5EF4-FFF2-40B4-BE49-F238E27FC236}">
                <a16:creationId xmlns:a16="http://schemas.microsoft.com/office/drawing/2014/main" id="{2A84F94B-E0D7-457D-8854-B277B908E8F3}"/>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3946"/>
                                        </p:tgtEl>
                                        <p:attrNameLst>
                                          <p:attrName>style.visibility</p:attrName>
                                        </p:attrNameLst>
                                      </p:cBhvr>
                                      <p:to>
                                        <p:strVal val="visible"/>
                                      </p:to>
                                    </p:set>
                                    <p:anim calcmode="lin" valueType="num">
                                      <p:cBhvr additive="base">
                                        <p:cTn id="7" dur="500" fill="hold"/>
                                        <p:tgtEl>
                                          <p:spTgt spid="423946"/>
                                        </p:tgtEl>
                                        <p:attrNameLst>
                                          <p:attrName>ppt_x</p:attrName>
                                        </p:attrNameLst>
                                      </p:cBhvr>
                                      <p:tavLst>
                                        <p:tav tm="0">
                                          <p:val>
                                            <p:strVal val="#ppt_x"/>
                                          </p:val>
                                        </p:tav>
                                        <p:tav tm="100000">
                                          <p:val>
                                            <p:strVal val="#ppt_x"/>
                                          </p:val>
                                        </p:tav>
                                      </p:tavLst>
                                    </p:anim>
                                    <p:anim calcmode="lin" valueType="num">
                                      <p:cBhvr additive="base">
                                        <p:cTn id="8" dur="500" fill="hold"/>
                                        <p:tgtEl>
                                          <p:spTgt spid="4239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3947"/>
                                        </p:tgtEl>
                                        <p:attrNameLst>
                                          <p:attrName>style.visibility</p:attrName>
                                        </p:attrNameLst>
                                      </p:cBhvr>
                                      <p:to>
                                        <p:strVal val="visible"/>
                                      </p:to>
                                    </p:set>
                                    <p:anim calcmode="lin" valueType="num">
                                      <p:cBhvr additive="base">
                                        <p:cTn id="12" dur="500" fill="hold"/>
                                        <p:tgtEl>
                                          <p:spTgt spid="423947"/>
                                        </p:tgtEl>
                                        <p:attrNameLst>
                                          <p:attrName>ppt_x</p:attrName>
                                        </p:attrNameLst>
                                      </p:cBhvr>
                                      <p:tavLst>
                                        <p:tav tm="0">
                                          <p:val>
                                            <p:strVal val="#ppt_x"/>
                                          </p:val>
                                        </p:tav>
                                        <p:tav tm="100000">
                                          <p:val>
                                            <p:strVal val="#ppt_x"/>
                                          </p:val>
                                        </p:tav>
                                      </p:tavLst>
                                    </p:anim>
                                    <p:anim calcmode="lin" valueType="num">
                                      <p:cBhvr additive="base">
                                        <p:cTn id="13" dur="500" fill="hold"/>
                                        <p:tgtEl>
                                          <p:spTgt spid="42394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23940">
                                            <p:txEl>
                                              <p:pRg st="0" end="0"/>
                                            </p:txEl>
                                          </p:spTgt>
                                        </p:tgtEl>
                                        <p:attrNameLst>
                                          <p:attrName>style.visibility</p:attrName>
                                        </p:attrNameLst>
                                      </p:cBhvr>
                                      <p:to>
                                        <p:strVal val="visible"/>
                                      </p:to>
                                    </p:set>
                                    <p:anim calcmode="lin" valueType="num">
                                      <p:cBhvr additive="base">
                                        <p:cTn id="17" dur="500" fill="hold"/>
                                        <p:tgtEl>
                                          <p:spTgt spid="423940">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239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23940">
                                            <p:txEl>
                                              <p:pRg st="1" end="1"/>
                                            </p:txEl>
                                          </p:spTgt>
                                        </p:tgtEl>
                                        <p:attrNameLst>
                                          <p:attrName>style.visibility</p:attrName>
                                        </p:attrNameLst>
                                      </p:cBhvr>
                                      <p:to>
                                        <p:strVal val="visible"/>
                                      </p:to>
                                    </p:set>
                                    <p:anim calcmode="lin" valueType="num">
                                      <p:cBhvr additive="base">
                                        <p:cTn id="22" dur="500" fill="hold"/>
                                        <p:tgtEl>
                                          <p:spTgt spid="423940">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2394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423941"/>
                                        </p:tgtEl>
                                        <p:attrNameLst>
                                          <p:attrName>style.visibility</p:attrName>
                                        </p:attrNameLst>
                                      </p:cBhvr>
                                      <p:to>
                                        <p:strVal val="visible"/>
                                      </p:to>
                                    </p:set>
                                    <p:anim calcmode="lin" valueType="num">
                                      <p:cBhvr additive="base">
                                        <p:cTn id="27" dur="500" fill="hold"/>
                                        <p:tgtEl>
                                          <p:spTgt spid="423941"/>
                                        </p:tgtEl>
                                        <p:attrNameLst>
                                          <p:attrName>ppt_x</p:attrName>
                                        </p:attrNameLst>
                                      </p:cBhvr>
                                      <p:tavLst>
                                        <p:tav tm="0">
                                          <p:val>
                                            <p:strVal val="0-#ppt_w/2"/>
                                          </p:val>
                                        </p:tav>
                                        <p:tav tm="100000">
                                          <p:val>
                                            <p:strVal val="#ppt_x"/>
                                          </p:val>
                                        </p:tav>
                                      </p:tavLst>
                                    </p:anim>
                                    <p:anim calcmode="lin" valueType="num">
                                      <p:cBhvr additive="base">
                                        <p:cTn id="28" dur="500" fill="hold"/>
                                        <p:tgtEl>
                                          <p:spTgt spid="42394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423942"/>
                                        </p:tgtEl>
                                        <p:attrNameLst>
                                          <p:attrName>style.visibility</p:attrName>
                                        </p:attrNameLst>
                                      </p:cBhvr>
                                      <p:to>
                                        <p:strVal val="visible"/>
                                      </p:to>
                                    </p:set>
                                    <p:anim calcmode="lin" valueType="num">
                                      <p:cBhvr additive="base">
                                        <p:cTn id="32" dur="500" fill="hold"/>
                                        <p:tgtEl>
                                          <p:spTgt spid="423942"/>
                                        </p:tgtEl>
                                        <p:attrNameLst>
                                          <p:attrName>ppt_x</p:attrName>
                                        </p:attrNameLst>
                                      </p:cBhvr>
                                      <p:tavLst>
                                        <p:tav tm="0">
                                          <p:val>
                                            <p:strVal val="1+#ppt_w/2"/>
                                          </p:val>
                                        </p:tav>
                                        <p:tav tm="100000">
                                          <p:val>
                                            <p:strVal val="#ppt_x"/>
                                          </p:val>
                                        </p:tav>
                                      </p:tavLst>
                                    </p:anim>
                                    <p:anim calcmode="lin" valueType="num">
                                      <p:cBhvr additive="base">
                                        <p:cTn id="33" dur="500" fill="hold"/>
                                        <p:tgtEl>
                                          <p:spTgt spid="42394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23943"/>
                                        </p:tgtEl>
                                        <p:attrNameLst>
                                          <p:attrName>style.visibility</p:attrName>
                                        </p:attrNameLst>
                                      </p:cBhvr>
                                      <p:to>
                                        <p:strVal val="visible"/>
                                      </p:to>
                                    </p:set>
                                    <p:anim calcmode="lin" valueType="num">
                                      <p:cBhvr additive="base">
                                        <p:cTn id="37" dur="500" fill="hold"/>
                                        <p:tgtEl>
                                          <p:spTgt spid="423943"/>
                                        </p:tgtEl>
                                        <p:attrNameLst>
                                          <p:attrName>ppt_x</p:attrName>
                                        </p:attrNameLst>
                                      </p:cBhvr>
                                      <p:tavLst>
                                        <p:tav tm="0">
                                          <p:val>
                                            <p:strVal val="#ppt_x"/>
                                          </p:val>
                                        </p:tav>
                                        <p:tav tm="100000">
                                          <p:val>
                                            <p:strVal val="#ppt_x"/>
                                          </p:val>
                                        </p:tav>
                                      </p:tavLst>
                                    </p:anim>
                                    <p:anim calcmode="lin" valueType="num">
                                      <p:cBhvr additive="base">
                                        <p:cTn id="38" dur="500" fill="hold"/>
                                        <p:tgtEl>
                                          <p:spTgt spid="4239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build="p"/>
      <p:bldP spid="423943" grpId="0"/>
      <p:bldP spid="423946" grpId="0" bldLvl="0" animBg="1"/>
      <p:bldP spid="4239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矩形 424962"/>
          <p:cNvSpPr/>
          <p:nvPr/>
        </p:nvSpPr>
        <p:spPr>
          <a:xfrm>
            <a:off x="1559496" y="1700808"/>
            <a:ext cx="8930257" cy="3987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spcBef>
                <a:spcPts val="1200"/>
              </a:spcBef>
              <a:spcAft>
                <a:spcPts val="600"/>
              </a:spcAft>
              <a:buNone/>
            </a:pPr>
            <a:r>
              <a:rPr lang="en-US" altLang="zh-CN" dirty="0">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、顺序文件的优缺点：</a:t>
            </a:r>
          </a:p>
          <a:p>
            <a:pPr lvl="1">
              <a:lnSpc>
                <a:spcPct val="130000"/>
              </a:lnSpc>
              <a:spcBef>
                <a:spcPts val="1200"/>
              </a:spcBef>
              <a:spcAft>
                <a:spcPts val="600"/>
              </a:spcAft>
              <a:buClr>
                <a:srgbClr val="CC3300"/>
              </a:buClr>
              <a:buFont typeface="Wingdings" panose="05000000000000000000" pitchFamily="2" charset="2"/>
              <a:buChar char="n"/>
            </a:pPr>
            <a:r>
              <a:rPr lang="zh-CN" altLang="en-US" dirty="0">
                <a:solidFill>
                  <a:srgbClr val="0000FF"/>
                </a:solidFill>
              </a:rPr>
              <a:t>优点：要读或写一大批记录时，对顺序文件的存取效率是所有逻辑文件中最高的；只有顺序文件才能存储在磁带上，并能有效地工作。</a:t>
            </a:r>
          </a:p>
          <a:p>
            <a:pPr lvl="1">
              <a:lnSpc>
                <a:spcPct val="130000"/>
              </a:lnSpc>
              <a:spcBef>
                <a:spcPts val="1200"/>
              </a:spcBef>
              <a:spcAft>
                <a:spcPts val="600"/>
              </a:spcAft>
              <a:buClr>
                <a:srgbClr val="CC3300"/>
              </a:buClr>
              <a:buFont typeface="Wingdings" panose="05000000000000000000" pitchFamily="2" charset="2"/>
              <a:buChar char="n"/>
            </a:pPr>
            <a:r>
              <a:rPr lang="zh-CN" altLang="en-US" dirty="0">
                <a:solidFill>
                  <a:srgbClr val="0000FF"/>
                </a:solidFill>
              </a:rPr>
              <a:t>缺点：</a:t>
            </a:r>
            <a:r>
              <a:rPr lang="zh-CN" altLang="en-US" dirty="0">
                <a:solidFill>
                  <a:srgbClr val="0000FF"/>
                </a:solidFill>
                <a:latin typeface="宋体" panose="02010600030101010101" pitchFamily="2" charset="-122"/>
              </a:rPr>
              <a:t>如果用户要求查找或修改单个记录，系统要逐个地查找诸记录</a:t>
            </a:r>
            <a:r>
              <a:rPr lang="en-US" altLang="zh-CN" dirty="0">
                <a:solidFill>
                  <a:srgbClr val="0000FF"/>
                </a:solidFill>
                <a:latin typeface="宋体" panose="02010600030101010101" pitchFamily="2" charset="-122"/>
              </a:rPr>
              <a:t>,</a:t>
            </a:r>
            <a:r>
              <a:rPr lang="zh-CN" altLang="en-US" dirty="0">
                <a:solidFill>
                  <a:srgbClr val="0000FF"/>
                </a:solidFill>
                <a:latin typeface="宋体" panose="02010600030101010101" pitchFamily="2" charset="-122"/>
              </a:rPr>
              <a:t> 效率很差，尤其是当文件较大时，情况更为严重。</a:t>
            </a:r>
            <a:r>
              <a:rPr lang="zh-CN" altLang="en-US" dirty="0">
                <a:solidFill>
                  <a:srgbClr val="0000FF"/>
                </a:solidFill>
              </a:rPr>
              <a:t>增加或删除一个记录较困难。</a:t>
            </a:r>
            <a:endParaRPr lang="zh-CN" altLang="en-US" dirty="0">
              <a:solidFill>
                <a:srgbClr val="0000FF"/>
              </a:solidFill>
              <a:latin typeface="宋体" panose="02010600030101010101" pitchFamily="2" charset="-122"/>
            </a:endParaRPr>
          </a:p>
        </p:txBody>
      </p:sp>
      <p:sp>
        <p:nvSpPr>
          <p:cNvPr id="424969" name="AutoShape 5"/>
          <p:cNvSpPr/>
          <p:nvPr/>
        </p:nvSpPr>
        <p:spPr>
          <a:xfrm>
            <a:off x="995685" y="95374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24970"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顺序文件</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54C0F8D6-3C49-4628-9198-C388729555C0}"/>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4969"/>
                                        </p:tgtEl>
                                        <p:attrNameLst>
                                          <p:attrName>style.visibility</p:attrName>
                                        </p:attrNameLst>
                                      </p:cBhvr>
                                      <p:to>
                                        <p:strVal val="visible"/>
                                      </p:to>
                                    </p:set>
                                    <p:anim calcmode="lin" valueType="num">
                                      <p:cBhvr additive="base">
                                        <p:cTn id="7" dur="500" fill="hold"/>
                                        <p:tgtEl>
                                          <p:spTgt spid="424969"/>
                                        </p:tgtEl>
                                        <p:attrNameLst>
                                          <p:attrName>ppt_x</p:attrName>
                                        </p:attrNameLst>
                                      </p:cBhvr>
                                      <p:tavLst>
                                        <p:tav tm="0">
                                          <p:val>
                                            <p:strVal val="#ppt_x"/>
                                          </p:val>
                                        </p:tav>
                                        <p:tav tm="100000">
                                          <p:val>
                                            <p:strVal val="#ppt_x"/>
                                          </p:val>
                                        </p:tav>
                                      </p:tavLst>
                                    </p:anim>
                                    <p:anim calcmode="lin" valueType="num">
                                      <p:cBhvr additive="base">
                                        <p:cTn id="8" dur="500" fill="hold"/>
                                        <p:tgtEl>
                                          <p:spTgt spid="42496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4970"/>
                                        </p:tgtEl>
                                        <p:attrNameLst>
                                          <p:attrName>style.visibility</p:attrName>
                                        </p:attrNameLst>
                                      </p:cBhvr>
                                      <p:to>
                                        <p:strVal val="visible"/>
                                      </p:to>
                                    </p:set>
                                    <p:anim calcmode="lin" valueType="num">
                                      <p:cBhvr additive="base">
                                        <p:cTn id="12" dur="500" fill="hold"/>
                                        <p:tgtEl>
                                          <p:spTgt spid="424970"/>
                                        </p:tgtEl>
                                        <p:attrNameLst>
                                          <p:attrName>ppt_x</p:attrName>
                                        </p:attrNameLst>
                                      </p:cBhvr>
                                      <p:tavLst>
                                        <p:tav tm="0">
                                          <p:val>
                                            <p:strVal val="#ppt_x"/>
                                          </p:val>
                                        </p:tav>
                                        <p:tav tm="100000">
                                          <p:val>
                                            <p:strVal val="#ppt_x"/>
                                          </p:val>
                                        </p:tav>
                                      </p:tavLst>
                                    </p:anim>
                                    <p:anim calcmode="lin" valueType="num">
                                      <p:cBhvr additive="base">
                                        <p:cTn id="13" dur="500" fill="hold"/>
                                        <p:tgtEl>
                                          <p:spTgt spid="42497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24963">
                                            <p:txEl>
                                              <p:pRg st="0" end="0"/>
                                            </p:txEl>
                                          </p:spTgt>
                                        </p:tgtEl>
                                        <p:attrNameLst>
                                          <p:attrName>style.visibility</p:attrName>
                                        </p:attrNameLst>
                                      </p:cBhvr>
                                      <p:to>
                                        <p:strVal val="visible"/>
                                      </p:to>
                                    </p:set>
                                    <p:anim calcmode="lin" valueType="num">
                                      <p:cBhvr additive="base">
                                        <p:cTn id="17" dur="500" fill="hold"/>
                                        <p:tgtEl>
                                          <p:spTgt spid="42496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249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24963">
                                            <p:txEl>
                                              <p:pRg st="1" end="1"/>
                                            </p:txEl>
                                          </p:spTgt>
                                        </p:tgtEl>
                                        <p:attrNameLst>
                                          <p:attrName>style.visibility</p:attrName>
                                        </p:attrNameLst>
                                      </p:cBhvr>
                                      <p:to>
                                        <p:strVal val="visible"/>
                                      </p:to>
                                    </p:set>
                                    <p:anim calcmode="lin" valueType="num">
                                      <p:cBhvr additive="base">
                                        <p:cTn id="22" dur="500" fill="hold"/>
                                        <p:tgtEl>
                                          <p:spTgt spid="42496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249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24963">
                                            <p:txEl>
                                              <p:pRg st="2" end="2"/>
                                            </p:txEl>
                                          </p:spTgt>
                                        </p:tgtEl>
                                        <p:attrNameLst>
                                          <p:attrName>style.visibility</p:attrName>
                                        </p:attrNameLst>
                                      </p:cBhvr>
                                      <p:to>
                                        <p:strVal val="visible"/>
                                      </p:to>
                                    </p:set>
                                    <p:anim calcmode="lin" valueType="num">
                                      <p:cBhvr additive="base">
                                        <p:cTn id="27" dur="500" fill="hold"/>
                                        <p:tgtEl>
                                          <p:spTgt spid="42496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249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P spid="424969" grpId="0" bldLvl="0" animBg="1"/>
      <p:bldP spid="4249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文本占位符 425986"/>
          <p:cNvSpPr>
            <a:spLocks noGrp="1"/>
          </p:cNvSpPr>
          <p:nvPr>
            <p:ph type="body" idx="1"/>
          </p:nvPr>
        </p:nvSpPr>
        <p:spPr>
          <a:xfrm>
            <a:off x="5015880" y="5957188"/>
            <a:ext cx="3384550" cy="576263"/>
          </a:xfrm>
          <a:noFill/>
          <a:ln>
            <a:noFill/>
          </a:ln>
        </p:spPr>
        <p:txBody>
          <a:bodyPr/>
          <a:lstStyle/>
          <a:p>
            <a:pPr algn="ctr">
              <a:lnSpc>
                <a:spcPct val="90000"/>
              </a:lnSpc>
              <a:buNone/>
            </a:pPr>
            <a:r>
              <a:rPr lang="zh-CN" altLang="en-US" sz="2000" dirty="0">
                <a:solidFill>
                  <a:schemeClr val="tx2"/>
                </a:solidFill>
                <a:effectLst>
                  <a:outerShdw blurRad="38100" dist="38100" dir="2700000">
                    <a:srgbClr val="C0C0C0"/>
                  </a:outerShdw>
                </a:effectLst>
              </a:rPr>
              <a:t>索引文件的组织 </a:t>
            </a:r>
          </a:p>
        </p:txBody>
      </p:sp>
      <p:sp>
        <p:nvSpPr>
          <p:cNvPr id="425992" name="文本框 425991"/>
          <p:cNvSpPr txBox="1"/>
          <p:nvPr/>
        </p:nvSpPr>
        <p:spPr>
          <a:xfrm>
            <a:off x="1197298" y="1817911"/>
            <a:ext cx="10371310" cy="902970"/>
          </a:xfrm>
          <a:prstGeom prst="rect">
            <a:avLst/>
          </a:prstGeom>
          <a:noFill/>
          <a:ln w="9525">
            <a:noFill/>
          </a:ln>
        </p:spPr>
        <p:txBody>
          <a:bodyPr wrap="square">
            <a:spAutoFit/>
          </a:bodyPr>
          <a:lstStyle/>
          <a:p>
            <a:pPr marL="342900" indent="-342900">
              <a:lnSpc>
                <a:spcPct val="110000"/>
              </a:lnSpc>
              <a:spcBef>
                <a:spcPct val="50000"/>
              </a:spcBef>
              <a:buSzPct val="80000"/>
            </a:pPr>
            <a:r>
              <a:rPr lang="zh-CN" altLang="en-US" sz="2400" dirty="0">
                <a:solidFill>
                  <a:srgbClr val="0000FF"/>
                </a:solidFill>
                <a:effectLst>
                  <a:outerShdw blurRad="38100" dist="38100" dir="2700000">
                    <a:srgbClr val="C0C0C0"/>
                  </a:outerShdw>
                </a:effectLst>
                <a:latin typeface="Times New Roman" panose="02020603050405020304" pitchFamily="18" charset="0"/>
              </a:rPr>
              <a:t>            变长记录的文件，如果组织为顺序文件，要实现直接存取，效率将非常低。可将其组织为索引文件。</a:t>
            </a:r>
            <a:r>
              <a:rPr lang="zh-CN" altLang="en-US" sz="2400" b="0" dirty="0">
                <a:solidFill>
                  <a:srgbClr val="0000FF"/>
                </a:solidFill>
                <a:effectLst>
                  <a:outerShdw blurRad="38100" dist="38100" dir="2700000">
                    <a:srgbClr val="C0C0C0"/>
                  </a:outerShdw>
                </a:effectLst>
                <a:latin typeface="Times New Roman" panose="02020603050405020304" pitchFamily="18" charset="0"/>
              </a:rPr>
              <a:t> </a:t>
            </a:r>
          </a:p>
        </p:txBody>
      </p:sp>
      <p:pic>
        <p:nvPicPr>
          <p:cNvPr id="425994" name="图片 425993"/>
          <p:cNvPicPr>
            <a:picLocks noChangeAspect="1"/>
          </p:cNvPicPr>
          <p:nvPr/>
        </p:nvPicPr>
        <p:blipFill>
          <a:blip r:embed="rId3"/>
          <a:stretch>
            <a:fillRect/>
          </a:stretch>
        </p:blipFill>
        <p:spPr>
          <a:xfrm>
            <a:off x="2695984" y="2720881"/>
            <a:ext cx="7373937" cy="3260725"/>
          </a:xfrm>
          <a:prstGeom prst="rect">
            <a:avLst/>
          </a:prstGeom>
          <a:noFill/>
          <a:ln w="9525">
            <a:noFill/>
          </a:ln>
        </p:spPr>
      </p:pic>
      <p:sp>
        <p:nvSpPr>
          <p:cNvPr id="425997" name="AutoShape 5"/>
          <p:cNvSpPr/>
          <p:nvPr/>
        </p:nvSpPr>
        <p:spPr>
          <a:xfrm>
            <a:off x="995685" y="1025749"/>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25998"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索引文件</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9" name="矩形 8">
            <a:extLst>
              <a:ext uri="{FF2B5EF4-FFF2-40B4-BE49-F238E27FC236}">
                <a16:creationId xmlns:a16="http://schemas.microsoft.com/office/drawing/2014/main" id="{12C2F66D-5B8A-4D9E-B3FC-72A153F8729A}"/>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5997"/>
                                        </p:tgtEl>
                                        <p:attrNameLst>
                                          <p:attrName>style.visibility</p:attrName>
                                        </p:attrNameLst>
                                      </p:cBhvr>
                                      <p:to>
                                        <p:strVal val="visible"/>
                                      </p:to>
                                    </p:set>
                                    <p:anim calcmode="lin" valueType="num">
                                      <p:cBhvr additive="base">
                                        <p:cTn id="7" dur="500" fill="hold"/>
                                        <p:tgtEl>
                                          <p:spTgt spid="425997"/>
                                        </p:tgtEl>
                                        <p:attrNameLst>
                                          <p:attrName>ppt_x</p:attrName>
                                        </p:attrNameLst>
                                      </p:cBhvr>
                                      <p:tavLst>
                                        <p:tav tm="0">
                                          <p:val>
                                            <p:strVal val="#ppt_x"/>
                                          </p:val>
                                        </p:tav>
                                        <p:tav tm="100000">
                                          <p:val>
                                            <p:strVal val="#ppt_x"/>
                                          </p:val>
                                        </p:tav>
                                      </p:tavLst>
                                    </p:anim>
                                    <p:anim calcmode="lin" valueType="num">
                                      <p:cBhvr additive="base">
                                        <p:cTn id="8" dur="500" fill="hold"/>
                                        <p:tgtEl>
                                          <p:spTgt spid="42599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5998"/>
                                        </p:tgtEl>
                                        <p:attrNameLst>
                                          <p:attrName>style.visibility</p:attrName>
                                        </p:attrNameLst>
                                      </p:cBhvr>
                                      <p:to>
                                        <p:strVal val="visible"/>
                                      </p:to>
                                    </p:set>
                                    <p:anim calcmode="lin" valueType="num">
                                      <p:cBhvr additive="base">
                                        <p:cTn id="12" dur="500" fill="hold"/>
                                        <p:tgtEl>
                                          <p:spTgt spid="425998"/>
                                        </p:tgtEl>
                                        <p:attrNameLst>
                                          <p:attrName>ppt_x</p:attrName>
                                        </p:attrNameLst>
                                      </p:cBhvr>
                                      <p:tavLst>
                                        <p:tav tm="0">
                                          <p:val>
                                            <p:strVal val="#ppt_x"/>
                                          </p:val>
                                        </p:tav>
                                        <p:tav tm="100000">
                                          <p:val>
                                            <p:strVal val="#ppt_x"/>
                                          </p:val>
                                        </p:tav>
                                      </p:tavLst>
                                    </p:anim>
                                    <p:anim calcmode="lin" valueType="num">
                                      <p:cBhvr additive="base">
                                        <p:cTn id="13" dur="500" fill="hold"/>
                                        <p:tgtEl>
                                          <p:spTgt spid="4259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5992"/>
                                        </p:tgtEl>
                                        <p:attrNameLst>
                                          <p:attrName>style.visibility</p:attrName>
                                        </p:attrNameLst>
                                      </p:cBhvr>
                                      <p:to>
                                        <p:strVal val="visible"/>
                                      </p:to>
                                    </p:set>
                                    <p:anim calcmode="lin" valueType="num">
                                      <p:cBhvr additive="base">
                                        <p:cTn id="17" dur="500" fill="hold"/>
                                        <p:tgtEl>
                                          <p:spTgt spid="425992"/>
                                        </p:tgtEl>
                                        <p:attrNameLst>
                                          <p:attrName>ppt_x</p:attrName>
                                        </p:attrNameLst>
                                      </p:cBhvr>
                                      <p:tavLst>
                                        <p:tav tm="0">
                                          <p:val>
                                            <p:strVal val="#ppt_x"/>
                                          </p:val>
                                        </p:tav>
                                        <p:tav tm="100000">
                                          <p:val>
                                            <p:strVal val="#ppt_x"/>
                                          </p:val>
                                        </p:tav>
                                      </p:tavLst>
                                    </p:anim>
                                    <p:anim calcmode="lin" valueType="num">
                                      <p:cBhvr additive="base">
                                        <p:cTn id="18" dur="500" fill="hold"/>
                                        <p:tgtEl>
                                          <p:spTgt spid="42599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425994"/>
                                        </p:tgtEl>
                                        <p:attrNameLst>
                                          <p:attrName>style.visibility</p:attrName>
                                        </p:attrNameLst>
                                      </p:cBhvr>
                                      <p:to>
                                        <p:strVal val="visible"/>
                                      </p:to>
                                    </p:set>
                                    <p:anim calcmode="lin" valueType="num">
                                      <p:cBhvr additive="base">
                                        <p:cTn id="22" dur="1000" fill="hold"/>
                                        <p:tgtEl>
                                          <p:spTgt spid="425994"/>
                                        </p:tgtEl>
                                        <p:attrNameLst>
                                          <p:attrName>ppt_x</p:attrName>
                                        </p:attrNameLst>
                                      </p:cBhvr>
                                      <p:tavLst>
                                        <p:tav tm="0">
                                          <p:val>
                                            <p:strVal val="1+#ppt_w/2"/>
                                          </p:val>
                                        </p:tav>
                                        <p:tav tm="100000">
                                          <p:val>
                                            <p:strVal val="#ppt_x"/>
                                          </p:val>
                                        </p:tav>
                                      </p:tavLst>
                                    </p:anim>
                                    <p:anim calcmode="lin" valueType="num">
                                      <p:cBhvr additive="base">
                                        <p:cTn id="23" dur="1000" fill="hold"/>
                                        <p:tgtEl>
                                          <p:spTgt spid="425994"/>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425987">
                                            <p:txEl>
                                              <p:pRg st="0" end="0"/>
                                            </p:txEl>
                                          </p:spTgt>
                                        </p:tgtEl>
                                        <p:attrNameLst>
                                          <p:attrName>style.visibility</p:attrName>
                                        </p:attrNameLst>
                                      </p:cBhvr>
                                      <p:to>
                                        <p:strVal val="visible"/>
                                      </p:to>
                                    </p:set>
                                    <p:anim calcmode="lin" valueType="num">
                                      <p:cBhvr additive="base">
                                        <p:cTn id="27" dur="500" fill="hold"/>
                                        <p:tgtEl>
                                          <p:spTgt spid="42598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259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P spid="425992" grpId="0"/>
      <p:bldP spid="425997" grpId="0" bldLvl="0" animBg="1"/>
      <p:bldP spid="4259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文本占位符 428034"/>
          <p:cNvSpPr>
            <a:spLocks noGrp="1"/>
          </p:cNvSpPr>
          <p:nvPr>
            <p:ph type="body" sz="half" idx="1"/>
          </p:nvPr>
        </p:nvSpPr>
        <p:spPr>
          <a:xfrm>
            <a:off x="1127448" y="1693739"/>
            <a:ext cx="10164289" cy="1519237"/>
          </a:xfrm>
          <a:solidFill>
            <a:srgbClr val="FFFFFF"/>
          </a:solidFill>
          <a:ln>
            <a:noFill/>
          </a:ln>
        </p:spPr>
        <p:txBody>
          <a:bodyPr/>
          <a:lstStyle/>
          <a:p>
            <a:pPr>
              <a:buClrTx/>
              <a:buSzTx/>
              <a:buFontTx/>
              <a:buNone/>
            </a:pPr>
            <a:r>
              <a:rPr lang="zh-CN" altLang="en-US" sz="2400" dirty="0"/>
              <a:t>           将顺序文件中的所有</a:t>
            </a:r>
            <a:r>
              <a:rPr lang="zh-CN" altLang="en-US" sz="2400" dirty="0">
                <a:solidFill>
                  <a:srgbClr val="0000FF"/>
                </a:solidFill>
              </a:rPr>
              <a:t>记录分为若干个组</a:t>
            </a:r>
            <a:r>
              <a:rPr lang="en-US" altLang="zh-CN" sz="2400" dirty="0"/>
              <a:t>(</a:t>
            </a:r>
            <a:r>
              <a:rPr lang="zh-CN" altLang="en-US" sz="2400" dirty="0"/>
              <a:t>例如，</a:t>
            </a:r>
            <a:r>
              <a:rPr lang="en-US" altLang="zh-CN" sz="2400" dirty="0"/>
              <a:t>50</a:t>
            </a:r>
            <a:r>
              <a:rPr lang="zh-CN" altLang="en-US" sz="2400" dirty="0"/>
              <a:t>个记录为一个组</a:t>
            </a:r>
            <a:r>
              <a:rPr lang="en-US" altLang="zh-CN" sz="2400" dirty="0"/>
              <a:t>)</a:t>
            </a:r>
            <a:r>
              <a:rPr lang="zh-CN" altLang="en-US" sz="2400" dirty="0"/>
              <a:t>；为顺序文件建立一张索引表，在</a:t>
            </a:r>
            <a:r>
              <a:rPr lang="zh-CN" altLang="en-US" sz="2400" dirty="0">
                <a:solidFill>
                  <a:srgbClr val="0000FF"/>
                </a:solidFill>
              </a:rPr>
              <a:t>索引表中为每组</a:t>
            </a:r>
            <a:r>
              <a:rPr lang="zh-CN" altLang="en-US" sz="2400" dirty="0"/>
              <a:t>中的</a:t>
            </a:r>
            <a:r>
              <a:rPr lang="zh-CN" altLang="en-US" sz="2400" dirty="0">
                <a:solidFill>
                  <a:srgbClr val="0000FF"/>
                </a:solidFill>
              </a:rPr>
              <a:t>第一个记录建立一个索引项</a:t>
            </a:r>
            <a:r>
              <a:rPr lang="zh-CN" altLang="en-US" sz="2400" dirty="0"/>
              <a:t>，其中含有该记录的键值和指向该记录的指针。 </a:t>
            </a:r>
          </a:p>
        </p:txBody>
      </p:sp>
      <p:sp>
        <p:nvSpPr>
          <p:cNvPr id="428038" name="AutoShape 5"/>
          <p:cNvSpPr/>
          <p:nvPr/>
        </p:nvSpPr>
        <p:spPr>
          <a:xfrm>
            <a:off x="986682" y="88766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28039" name="Text Box 38"/>
          <p:cNvSpPr txBox="1"/>
          <p:nvPr/>
        </p:nvSpPr>
        <p:spPr>
          <a:xfrm>
            <a:off x="1118445" y="91464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四、  索引顺序文件</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grpSp>
        <p:nvGrpSpPr>
          <p:cNvPr id="428044" name="组合 428043"/>
          <p:cNvGrpSpPr>
            <a:grpSpLocks noChangeAspect="1"/>
          </p:cNvGrpSpPr>
          <p:nvPr/>
        </p:nvGrpSpPr>
        <p:grpSpPr>
          <a:xfrm>
            <a:off x="3071018" y="3212976"/>
            <a:ext cx="6049963" cy="3024188"/>
            <a:chOff x="1338" y="2160"/>
            <a:chExt cx="3492" cy="1741"/>
          </a:xfrm>
        </p:grpSpPr>
        <p:sp>
          <p:nvSpPr>
            <p:cNvPr id="428043" name="矩形 428042"/>
            <p:cNvSpPr>
              <a:spLocks noChangeAspect="1" noTextEdit="1"/>
            </p:cNvSpPr>
            <p:nvPr/>
          </p:nvSpPr>
          <p:spPr>
            <a:xfrm>
              <a:off x="1338" y="2160"/>
              <a:ext cx="3492" cy="1741"/>
            </a:xfrm>
            <a:prstGeom prst="rect">
              <a:avLst/>
            </a:prstGeom>
            <a:noFill/>
            <a:ln w="9525">
              <a:noFill/>
            </a:ln>
          </p:spPr>
          <p:txBody>
            <a:bodyPr/>
            <a:lstStyle/>
            <a:p>
              <a:endParaRPr lang="zh-CN" altLang="en-US"/>
            </a:p>
          </p:txBody>
        </p:sp>
        <p:sp>
          <p:nvSpPr>
            <p:cNvPr id="428045" name="矩形 428044"/>
            <p:cNvSpPr/>
            <p:nvPr/>
          </p:nvSpPr>
          <p:spPr>
            <a:xfrm>
              <a:off x="1374" y="2196"/>
              <a:ext cx="716" cy="159"/>
            </a:xfrm>
            <a:prstGeom prst="rect">
              <a:avLst/>
            </a:prstGeom>
            <a:solidFill>
              <a:srgbClr val="99CCFF"/>
            </a:solidFill>
            <a:ln w="9525">
              <a:noFill/>
            </a:ln>
          </p:spPr>
          <p:txBody>
            <a:bodyPr/>
            <a:lstStyle/>
            <a:p>
              <a:endParaRPr lang="zh-CN" altLang="en-US"/>
            </a:p>
          </p:txBody>
        </p:sp>
        <p:sp>
          <p:nvSpPr>
            <p:cNvPr id="428046" name="矩形 428045"/>
            <p:cNvSpPr/>
            <p:nvPr/>
          </p:nvSpPr>
          <p:spPr>
            <a:xfrm>
              <a:off x="1374" y="2196"/>
              <a:ext cx="716" cy="159"/>
            </a:xfrm>
            <a:prstGeom prst="rect">
              <a:avLst/>
            </a:prstGeom>
            <a:noFill/>
            <a:ln w="15875" cap="rnd" cmpd="sng">
              <a:solidFill>
                <a:srgbClr val="000000"/>
              </a:solidFill>
              <a:prstDash val="solid"/>
              <a:round/>
              <a:headEnd type="none" w="med" len="med"/>
              <a:tailEnd type="none" w="med" len="med"/>
            </a:ln>
          </p:spPr>
          <p:txBody>
            <a:bodyPr/>
            <a:lstStyle/>
            <a:p>
              <a:pPr marL="342900" indent="-342900">
                <a:buSzPct val="80000"/>
              </a:pPr>
              <a:endParaRPr lang="zh-CN" altLang="en-US" dirty="0">
                <a:solidFill>
                  <a:srgbClr val="CC0066"/>
                </a:solidFill>
                <a:latin typeface="Times New Roman" panose="02020603050405020304" pitchFamily="18" charset="0"/>
              </a:endParaRPr>
            </a:p>
          </p:txBody>
        </p:sp>
        <p:sp>
          <p:nvSpPr>
            <p:cNvPr id="428047" name="矩形 428046"/>
            <p:cNvSpPr/>
            <p:nvPr/>
          </p:nvSpPr>
          <p:spPr>
            <a:xfrm>
              <a:off x="1664" y="2207"/>
              <a:ext cx="133" cy="159"/>
            </a:xfrm>
            <a:prstGeom prst="rect">
              <a:avLst/>
            </a:prstGeom>
            <a:noFill/>
            <a:ln w="9525">
              <a:noFill/>
            </a:ln>
          </p:spPr>
          <p:txBody>
            <a:bodyPr wrap="none" lIns="0" tIns="0" rIns="0" bIns="0">
              <a:spAutoFit/>
            </a:bodyPr>
            <a:lstStyle/>
            <a:p>
              <a:pPr marL="342900" indent="-342900">
                <a:buSzPct val="80000"/>
              </a:pPr>
              <a:r>
                <a:rPr lang="zh-CN" altLang="en-US" sz="1800" dirty="0">
                  <a:solidFill>
                    <a:srgbClr val="CC0066"/>
                  </a:solidFill>
                  <a:effectLst>
                    <a:outerShdw blurRad="38100" dist="38100" dir="2700000">
                      <a:srgbClr val="C0C0C0"/>
                    </a:outerShdw>
                  </a:effectLst>
                  <a:latin typeface="宋体" panose="02010600030101010101" pitchFamily="2" charset="-122"/>
                </a:rPr>
                <a:t>键</a:t>
              </a:r>
              <a:endParaRPr lang="zh-CN" altLang="en-US" dirty="0">
                <a:solidFill>
                  <a:srgbClr val="CC0066"/>
                </a:solidFill>
                <a:effectLst>
                  <a:outerShdw blurRad="38100" dist="38100" dir="2700000">
                    <a:srgbClr val="C0C0C0"/>
                  </a:outerShdw>
                </a:effectLst>
                <a:latin typeface="Times New Roman" panose="02020603050405020304" pitchFamily="18" charset="0"/>
              </a:endParaRPr>
            </a:p>
          </p:txBody>
        </p:sp>
        <p:sp>
          <p:nvSpPr>
            <p:cNvPr id="428048" name="矩形 428047"/>
            <p:cNvSpPr/>
            <p:nvPr/>
          </p:nvSpPr>
          <p:spPr>
            <a:xfrm>
              <a:off x="1374" y="2355"/>
              <a:ext cx="716" cy="159"/>
            </a:xfrm>
            <a:prstGeom prst="rect">
              <a:avLst/>
            </a:prstGeom>
            <a:solidFill>
              <a:srgbClr val="99CCFF"/>
            </a:solidFill>
            <a:ln w="9525">
              <a:noFill/>
            </a:ln>
          </p:spPr>
          <p:txBody>
            <a:bodyPr/>
            <a:lstStyle/>
            <a:p>
              <a:endParaRPr lang="zh-CN" altLang="en-US"/>
            </a:p>
          </p:txBody>
        </p:sp>
        <p:sp>
          <p:nvSpPr>
            <p:cNvPr id="428049" name="矩形 428048"/>
            <p:cNvSpPr/>
            <p:nvPr/>
          </p:nvSpPr>
          <p:spPr>
            <a:xfrm>
              <a:off x="1374" y="2355"/>
              <a:ext cx="716" cy="159"/>
            </a:xfrm>
            <a:prstGeom prst="rect">
              <a:avLst/>
            </a:prstGeom>
            <a:solidFill>
              <a:schemeClr val="tx1"/>
            </a:solidFill>
            <a:ln w="15875" cap="rnd" cmpd="sng">
              <a:solidFill>
                <a:srgbClr val="000000"/>
              </a:solidFill>
              <a:prstDash val="solid"/>
              <a:round/>
              <a:headEnd type="none" w="med" len="med"/>
              <a:tailEnd type="none" w="med" len="med"/>
            </a:ln>
          </p:spPr>
          <p:txBody>
            <a:bodyPr/>
            <a:lstStyle/>
            <a:p>
              <a:endParaRPr lang="zh-CN" altLang="en-US"/>
            </a:p>
          </p:txBody>
        </p:sp>
        <p:sp>
          <p:nvSpPr>
            <p:cNvPr id="428050" name="矩形 428049"/>
            <p:cNvSpPr/>
            <p:nvPr/>
          </p:nvSpPr>
          <p:spPr>
            <a:xfrm>
              <a:off x="1559" y="2346"/>
              <a:ext cx="343" cy="159"/>
            </a:xfrm>
            <a:prstGeom prst="rect">
              <a:avLst/>
            </a:prstGeom>
            <a:noFill/>
            <a:ln w="9525">
              <a:noFill/>
            </a:ln>
          </p:spPr>
          <p:txBody>
            <a:bodyPr lIns="0" tIns="0" rIns="0" bIns="0">
              <a:spAutoFit/>
            </a:bodyPr>
            <a:lstStyle/>
            <a:p>
              <a:pPr marL="342900" indent="-342900">
                <a:buSzPct val="80000"/>
              </a:pPr>
              <a:r>
                <a:rPr lang="en-US" altLang="zh-CN" sz="1800" b="0">
                  <a:solidFill>
                    <a:srgbClr val="FF0000"/>
                  </a:solidFill>
                  <a:latin typeface="Times New Roman" panose="02020603050405020304" pitchFamily="18" charset="0"/>
                </a:rPr>
                <a:t>An </a:t>
              </a:r>
              <a:r>
                <a:rPr lang="en-US" altLang="zh-CN" sz="1800" b="0" err="1">
                  <a:solidFill>
                    <a:srgbClr val="FF0000"/>
                  </a:solidFill>
                  <a:latin typeface="Times New Roman" panose="02020603050405020304" pitchFamily="18" charset="0"/>
                </a:rPr>
                <a:t>Qi</a:t>
              </a:r>
              <a:endParaRPr lang="en-US" altLang="zh-CN">
                <a:solidFill>
                  <a:srgbClr val="FF0000"/>
                </a:solidFill>
                <a:latin typeface="Times New Roman" panose="02020603050405020304" pitchFamily="18" charset="0"/>
              </a:endParaRPr>
            </a:p>
          </p:txBody>
        </p:sp>
        <p:sp>
          <p:nvSpPr>
            <p:cNvPr id="428051" name="矩形 428050"/>
            <p:cNvSpPr/>
            <p:nvPr/>
          </p:nvSpPr>
          <p:spPr>
            <a:xfrm>
              <a:off x="1374" y="2514"/>
              <a:ext cx="716" cy="159"/>
            </a:xfrm>
            <a:prstGeom prst="rect">
              <a:avLst/>
            </a:prstGeom>
            <a:solidFill>
              <a:srgbClr val="99CCFF"/>
            </a:solidFill>
            <a:ln w="9525">
              <a:noFill/>
            </a:ln>
          </p:spPr>
          <p:txBody>
            <a:bodyPr/>
            <a:lstStyle/>
            <a:p>
              <a:endParaRPr lang="zh-CN" altLang="en-US"/>
            </a:p>
          </p:txBody>
        </p:sp>
        <p:sp>
          <p:nvSpPr>
            <p:cNvPr id="428052" name="矩形 428051"/>
            <p:cNvSpPr/>
            <p:nvPr/>
          </p:nvSpPr>
          <p:spPr>
            <a:xfrm>
              <a:off x="1374" y="2514"/>
              <a:ext cx="716" cy="159"/>
            </a:xfrm>
            <a:prstGeom prst="rect">
              <a:avLst/>
            </a:prstGeom>
            <a:solidFill>
              <a:schemeClr val="tx1"/>
            </a:solidFill>
            <a:ln w="15875" cap="rnd" cmpd="sng">
              <a:solidFill>
                <a:srgbClr val="000000"/>
              </a:solidFill>
              <a:prstDash val="solid"/>
              <a:round/>
              <a:headEnd type="none" w="med" len="med"/>
              <a:tailEnd type="none" w="med" len="med"/>
            </a:ln>
          </p:spPr>
          <p:txBody>
            <a:bodyPr/>
            <a:lstStyle/>
            <a:p>
              <a:endParaRPr lang="zh-CN" altLang="en-US"/>
            </a:p>
          </p:txBody>
        </p:sp>
        <p:sp>
          <p:nvSpPr>
            <p:cNvPr id="428053" name="矩形 428052"/>
            <p:cNvSpPr/>
            <p:nvPr/>
          </p:nvSpPr>
          <p:spPr>
            <a:xfrm>
              <a:off x="1455" y="2509"/>
              <a:ext cx="531" cy="159"/>
            </a:xfrm>
            <a:prstGeom prst="rect">
              <a:avLst/>
            </a:prstGeom>
            <a:noFill/>
            <a:ln w="9525">
              <a:noFill/>
            </a:ln>
          </p:spPr>
          <p:txBody>
            <a:bodyPr wrap="none" lIns="0" tIns="0" rIns="0" bIns="0">
              <a:spAutoFit/>
            </a:bodyPr>
            <a:lstStyle/>
            <a:p>
              <a:pPr marL="342900" indent="-342900">
                <a:buSzPct val="80000"/>
              </a:pPr>
              <a:r>
                <a:rPr lang="en-US" altLang="zh-CN" sz="1800" b="0" err="1">
                  <a:solidFill>
                    <a:srgbClr val="FF0000"/>
                  </a:solidFill>
                  <a:latin typeface="Times New Roman" panose="02020603050405020304" pitchFamily="18" charset="0"/>
                </a:rPr>
                <a:t>Bao</a:t>
              </a:r>
              <a:r>
                <a:rPr lang="en-US" altLang="zh-CN" sz="1800" b="0">
                  <a:solidFill>
                    <a:srgbClr val="FF0000"/>
                  </a:solidFill>
                  <a:latin typeface="Times New Roman" panose="02020603050405020304" pitchFamily="18" charset="0"/>
                </a:rPr>
                <a:t> </a:t>
              </a:r>
              <a:r>
                <a:rPr lang="en-US" altLang="zh-CN" sz="1800" b="0" err="1">
                  <a:solidFill>
                    <a:srgbClr val="FF0000"/>
                  </a:solidFill>
                  <a:latin typeface="Times New Roman" panose="02020603050405020304" pitchFamily="18" charset="0"/>
                </a:rPr>
                <a:t>Rong</a:t>
              </a:r>
              <a:endParaRPr lang="en-US" altLang="zh-CN">
                <a:solidFill>
                  <a:srgbClr val="FF0000"/>
                </a:solidFill>
                <a:latin typeface="Times New Roman" panose="02020603050405020304" pitchFamily="18" charset="0"/>
              </a:endParaRPr>
            </a:p>
          </p:txBody>
        </p:sp>
        <p:sp>
          <p:nvSpPr>
            <p:cNvPr id="428054" name="矩形 428053"/>
            <p:cNvSpPr/>
            <p:nvPr/>
          </p:nvSpPr>
          <p:spPr>
            <a:xfrm>
              <a:off x="1374" y="2673"/>
              <a:ext cx="716" cy="159"/>
            </a:xfrm>
            <a:prstGeom prst="rect">
              <a:avLst/>
            </a:prstGeom>
            <a:solidFill>
              <a:srgbClr val="99CCFF"/>
            </a:solidFill>
            <a:ln w="9525">
              <a:noFill/>
            </a:ln>
          </p:spPr>
          <p:txBody>
            <a:bodyPr/>
            <a:lstStyle/>
            <a:p>
              <a:pPr marL="342900" indent="-342900">
                <a:buSzPct val="80000"/>
              </a:pPr>
              <a:endParaRPr lang="zh-CN" altLang="en-US" dirty="0">
                <a:solidFill>
                  <a:srgbClr val="FF0000"/>
                </a:solidFill>
                <a:latin typeface="Times New Roman" panose="02020603050405020304" pitchFamily="18" charset="0"/>
              </a:endParaRPr>
            </a:p>
          </p:txBody>
        </p:sp>
        <p:sp>
          <p:nvSpPr>
            <p:cNvPr id="428055" name="矩形 428054"/>
            <p:cNvSpPr/>
            <p:nvPr/>
          </p:nvSpPr>
          <p:spPr>
            <a:xfrm>
              <a:off x="1374" y="2673"/>
              <a:ext cx="716" cy="159"/>
            </a:xfrm>
            <a:prstGeom prst="rect">
              <a:avLst/>
            </a:prstGeom>
            <a:solidFill>
              <a:schemeClr val="tx1"/>
            </a:solidFill>
            <a:ln w="15875" cap="rnd" cmpd="sng">
              <a:solidFill>
                <a:srgbClr val="000000"/>
              </a:solidFill>
              <a:prstDash val="solid"/>
              <a:round/>
              <a:headEnd type="none" w="med" len="med"/>
              <a:tailEnd type="none" w="med" len="med"/>
            </a:ln>
          </p:spPr>
          <p:txBody>
            <a:bodyPr/>
            <a:lstStyle/>
            <a:p>
              <a:endParaRPr lang="zh-CN" altLang="en-US"/>
            </a:p>
          </p:txBody>
        </p:sp>
        <p:sp>
          <p:nvSpPr>
            <p:cNvPr id="428056" name="矩形 428055"/>
            <p:cNvSpPr/>
            <p:nvPr/>
          </p:nvSpPr>
          <p:spPr>
            <a:xfrm>
              <a:off x="1466" y="2661"/>
              <a:ext cx="495" cy="159"/>
            </a:xfrm>
            <a:prstGeom prst="rect">
              <a:avLst/>
            </a:prstGeom>
            <a:noFill/>
            <a:ln w="9525">
              <a:noFill/>
            </a:ln>
          </p:spPr>
          <p:txBody>
            <a:bodyPr wrap="none" lIns="0" tIns="0" rIns="0" bIns="0">
              <a:spAutoFit/>
            </a:bodyPr>
            <a:lstStyle/>
            <a:p>
              <a:pPr marL="342900" indent="-342900">
                <a:buSzPct val="80000"/>
              </a:pPr>
              <a:r>
                <a:rPr lang="en-US" altLang="zh-CN" sz="1800" b="0">
                  <a:solidFill>
                    <a:srgbClr val="FF0000"/>
                  </a:solidFill>
                  <a:latin typeface="Times New Roman" panose="02020603050405020304" pitchFamily="18" charset="0"/>
                </a:rPr>
                <a:t>Chen Lin</a:t>
              </a:r>
              <a:endParaRPr lang="en-US" altLang="zh-CN">
                <a:solidFill>
                  <a:srgbClr val="FF0000"/>
                </a:solidFill>
                <a:latin typeface="Times New Roman" panose="02020603050405020304" pitchFamily="18" charset="0"/>
              </a:endParaRPr>
            </a:p>
          </p:txBody>
        </p:sp>
        <p:sp>
          <p:nvSpPr>
            <p:cNvPr id="428057" name="矩形 428056"/>
            <p:cNvSpPr/>
            <p:nvPr/>
          </p:nvSpPr>
          <p:spPr>
            <a:xfrm>
              <a:off x="2090" y="2196"/>
              <a:ext cx="716" cy="159"/>
            </a:xfrm>
            <a:prstGeom prst="rect">
              <a:avLst/>
            </a:prstGeom>
            <a:solidFill>
              <a:srgbClr val="99CCFF"/>
            </a:solidFill>
            <a:ln w="9525">
              <a:noFill/>
            </a:ln>
          </p:spPr>
          <p:txBody>
            <a:bodyPr/>
            <a:lstStyle/>
            <a:p>
              <a:endParaRPr lang="zh-CN" altLang="en-US"/>
            </a:p>
          </p:txBody>
        </p:sp>
        <p:sp>
          <p:nvSpPr>
            <p:cNvPr id="428058" name="矩形 428057"/>
            <p:cNvSpPr/>
            <p:nvPr/>
          </p:nvSpPr>
          <p:spPr>
            <a:xfrm>
              <a:off x="2090" y="2196"/>
              <a:ext cx="716" cy="159"/>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59" name="矩形 428058"/>
            <p:cNvSpPr/>
            <p:nvPr/>
          </p:nvSpPr>
          <p:spPr>
            <a:xfrm>
              <a:off x="2165" y="2207"/>
              <a:ext cx="580" cy="159"/>
            </a:xfrm>
            <a:prstGeom prst="rect">
              <a:avLst/>
            </a:prstGeom>
            <a:noFill/>
            <a:ln w="9525">
              <a:noFill/>
            </a:ln>
          </p:spPr>
          <p:txBody>
            <a:bodyPr lIns="0" tIns="0" rIns="0" bIns="0">
              <a:spAutoFit/>
            </a:bodyPr>
            <a:lstStyle/>
            <a:p>
              <a:pPr marL="342900" indent="-342900">
                <a:buSzPct val="80000"/>
              </a:pPr>
              <a:r>
                <a:rPr lang="zh-CN" altLang="en-US" sz="1800" dirty="0">
                  <a:solidFill>
                    <a:srgbClr val="CC0066"/>
                  </a:solidFill>
                  <a:latin typeface="宋体" panose="02010600030101010101" pitchFamily="2" charset="-122"/>
                </a:rPr>
                <a:t>逻辑地址</a:t>
              </a:r>
              <a:endParaRPr lang="zh-CN" altLang="en-US" dirty="0">
                <a:solidFill>
                  <a:srgbClr val="CC0066"/>
                </a:solidFill>
                <a:latin typeface="Times New Roman" panose="02020603050405020304" pitchFamily="18" charset="0"/>
              </a:endParaRPr>
            </a:p>
          </p:txBody>
        </p:sp>
        <p:sp>
          <p:nvSpPr>
            <p:cNvPr id="428060" name="矩形 428059"/>
            <p:cNvSpPr/>
            <p:nvPr/>
          </p:nvSpPr>
          <p:spPr>
            <a:xfrm>
              <a:off x="2090" y="2355"/>
              <a:ext cx="716" cy="159"/>
            </a:xfrm>
            <a:prstGeom prst="rect">
              <a:avLst/>
            </a:prstGeom>
            <a:solidFill>
              <a:schemeClr val="tx1"/>
            </a:solidFill>
            <a:ln w="9525">
              <a:noFill/>
            </a:ln>
          </p:spPr>
          <p:txBody>
            <a:bodyPr/>
            <a:lstStyle/>
            <a:p>
              <a:endParaRPr lang="zh-CN" altLang="en-US"/>
            </a:p>
          </p:txBody>
        </p:sp>
        <p:sp>
          <p:nvSpPr>
            <p:cNvPr id="428061" name="矩形 428060"/>
            <p:cNvSpPr/>
            <p:nvPr/>
          </p:nvSpPr>
          <p:spPr>
            <a:xfrm>
              <a:off x="2090" y="2355"/>
              <a:ext cx="716" cy="159"/>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62" name="矩形 428061"/>
            <p:cNvSpPr/>
            <p:nvPr/>
          </p:nvSpPr>
          <p:spPr>
            <a:xfrm>
              <a:off x="2090" y="2514"/>
              <a:ext cx="716" cy="159"/>
            </a:xfrm>
            <a:prstGeom prst="rect">
              <a:avLst/>
            </a:prstGeom>
            <a:solidFill>
              <a:srgbClr val="99CCFF"/>
            </a:solidFill>
            <a:ln w="9525">
              <a:noFill/>
            </a:ln>
          </p:spPr>
          <p:txBody>
            <a:bodyPr/>
            <a:lstStyle/>
            <a:p>
              <a:endParaRPr lang="zh-CN" altLang="en-US"/>
            </a:p>
          </p:txBody>
        </p:sp>
        <p:sp>
          <p:nvSpPr>
            <p:cNvPr id="428063" name="矩形 428062"/>
            <p:cNvSpPr/>
            <p:nvPr/>
          </p:nvSpPr>
          <p:spPr>
            <a:xfrm>
              <a:off x="2090" y="2514"/>
              <a:ext cx="716" cy="159"/>
            </a:xfrm>
            <a:prstGeom prst="rect">
              <a:avLst/>
            </a:prstGeom>
            <a:solidFill>
              <a:schemeClr val="tx1"/>
            </a:solidFill>
            <a:ln w="15875" cap="rnd" cmpd="sng">
              <a:solidFill>
                <a:srgbClr val="000000"/>
              </a:solidFill>
              <a:prstDash val="solid"/>
              <a:round/>
              <a:headEnd type="none" w="med" len="med"/>
              <a:tailEnd type="none" w="med" len="med"/>
            </a:ln>
          </p:spPr>
          <p:txBody>
            <a:bodyPr/>
            <a:lstStyle/>
            <a:p>
              <a:endParaRPr lang="zh-CN" altLang="en-US"/>
            </a:p>
          </p:txBody>
        </p:sp>
        <p:sp>
          <p:nvSpPr>
            <p:cNvPr id="428064" name="矩形 428063"/>
            <p:cNvSpPr/>
            <p:nvPr/>
          </p:nvSpPr>
          <p:spPr>
            <a:xfrm>
              <a:off x="2090" y="2673"/>
              <a:ext cx="716" cy="159"/>
            </a:xfrm>
            <a:prstGeom prst="rect">
              <a:avLst/>
            </a:prstGeom>
            <a:solidFill>
              <a:schemeClr val="tx1"/>
            </a:solidFill>
            <a:ln w="9525">
              <a:noFill/>
            </a:ln>
          </p:spPr>
          <p:txBody>
            <a:bodyPr/>
            <a:lstStyle/>
            <a:p>
              <a:endParaRPr lang="zh-CN" altLang="en-US"/>
            </a:p>
          </p:txBody>
        </p:sp>
        <p:sp>
          <p:nvSpPr>
            <p:cNvPr id="428065" name="矩形 428064"/>
            <p:cNvSpPr/>
            <p:nvPr/>
          </p:nvSpPr>
          <p:spPr>
            <a:xfrm>
              <a:off x="2090" y="2673"/>
              <a:ext cx="716" cy="159"/>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66" name="矩形 428065"/>
            <p:cNvSpPr/>
            <p:nvPr/>
          </p:nvSpPr>
          <p:spPr>
            <a:xfrm>
              <a:off x="1374" y="2832"/>
              <a:ext cx="716" cy="477"/>
            </a:xfrm>
            <a:prstGeom prst="rect">
              <a:avLst/>
            </a:prstGeom>
            <a:solidFill>
              <a:srgbClr val="99CCFF"/>
            </a:solidFill>
            <a:ln w="9525">
              <a:noFill/>
            </a:ln>
          </p:spPr>
          <p:txBody>
            <a:bodyPr/>
            <a:lstStyle/>
            <a:p>
              <a:endParaRPr lang="zh-CN" altLang="en-US"/>
            </a:p>
          </p:txBody>
        </p:sp>
        <p:sp>
          <p:nvSpPr>
            <p:cNvPr id="428067" name="矩形 428066"/>
            <p:cNvSpPr/>
            <p:nvPr/>
          </p:nvSpPr>
          <p:spPr>
            <a:xfrm>
              <a:off x="1374" y="2832"/>
              <a:ext cx="716" cy="477"/>
            </a:xfrm>
            <a:prstGeom prst="rect">
              <a:avLst/>
            </a:prstGeom>
            <a:solidFill>
              <a:schemeClr val="tx1"/>
            </a:solidFill>
            <a:ln w="15875" cap="rnd" cmpd="sng">
              <a:solidFill>
                <a:srgbClr val="000000"/>
              </a:solidFill>
              <a:prstDash val="solid"/>
              <a:round/>
              <a:headEnd type="none" w="med" len="med"/>
              <a:tailEnd type="none" w="med" len="med"/>
            </a:ln>
          </p:spPr>
          <p:txBody>
            <a:bodyPr/>
            <a:lstStyle/>
            <a:p>
              <a:endParaRPr lang="zh-CN" altLang="en-US"/>
            </a:p>
          </p:txBody>
        </p:sp>
        <p:sp>
          <p:nvSpPr>
            <p:cNvPr id="428068" name="矩形 428067"/>
            <p:cNvSpPr/>
            <p:nvPr/>
          </p:nvSpPr>
          <p:spPr>
            <a:xfrm>
              <a:off x="2090" y="2832"/>
              <a:ext cx="716" cy="477"/>
            </a:xfrm>
            <a:prstGeom prst="rect">
              <a:avLst/>
            </a:prstGeom>
            <a:solidFill>
              <a:schemeClr val="tx1"/>
            </a:solidFill>
            <a:ln w="9525">
              <a:noFill/>
            </a:ln>
          </p:spPr>
          <p:txBody>
            <a:bodyPr/>
            <a:lstStyle/>
            <a:p>
              <a:endParaRPr lang="zh-CN" altLang="en-US"/>
            </a:p>
          </p:txBody>
        </p:sp>
        <p:sp>
          <p:nvSpPr>
            <p:cNvPr id="428069" name="矩形 428068"/>
            <p:cNvSpPr/>
            <p:nvPr/>
          </p:nvSpPr>
          <p:spPr>
            <a:xfrm>
              <a:off x="2090" y="2832"/>
              <a:ext cx="716" cy="477"/>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70" name="矩形 428069"/>
            <p:cNvSpPr/>
            <p:nvPr/>
          </p:nvSpPr>
          <p:spPr>
            <a:xfrm>
              <a:off x="3363" y="2196"/>
              <a:ext cx="716" cy="159"/>
            </a:xfrm>
            <a:prstGeom prst="rect">
              <a:avLst/>
            </a:prstGeom>
            <a:solidFill>
              <a:srgbClr val="99CCFF"/>
            </a:solidFill>
            <a:ln w="9525">
              <a:noFill/>
            </a:ln>
          </p:spPr>
          <p:txBody>
            <a:bodyPr/>
            <a:lstStyle/>
            <a:p>
              <a:endParaRPr lang="zh-CN" altLang="en-US"/>
            </a:p>
          </p:txBody>
        </p:sp>
        <p:sp>
          <p:nvSpPr>
            <p:cNvPr id="428071" name="矩形 428070"/>
            <p:cNvSpPr/>
            <p:nvPr/>
          </p:nvSpPr>
          <p:spPr>
            <a:xfrm>
              <a:off x="3363" y="2196"/>
              <a:ext cx="716" cy="159"/>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72" name="矩形 428071"/>
            <p:cNvSpPr/>
            <p:nvPr/>
          </p:nvSpPr>
          <p:spPr>
            <a:xfrm>
              <a:off x="3540" y="2207"/>
              <a:ext cx="332" cy="159"/>
            </a:xfrm>
            <a:prstGeom prst="rect">
              <a:avLst/>
            </a:prstGeom>
            <a:noFill/>
            <a:ln w="9525">
              <a:noFill/>
            </a:ln>
          </p:spPr>
          <p:txBody>
            <a:bodyPr wrap="none" lIns="0" tIns="0" rIns="0" bIns="0">
              <a:spAutoFit/>
            </a:bodyPr>
            <a:lstStyle/>
            <a:p>
              <a:pPr marL="342900" indent="-342900">
                <a:buSzPct val="80000"/>
              </a:pPr>
              <a:r>
                <a:rPr lang="zh-CN" altLang="en-US" sz="1800" dirty="0">
                  <a:solidFill>
                    <a:srgbClr val="CC0066"/>
                  </a:solidFill>
                  <a:effectLst>
                    <a:outerShdw blurRad="38100" dist="38100" dir="2700000">
                      <a:srgbClr val="C0C0C0"/>
                    </a:outerShdw>
                  </a:effectLst>
                  <a:latin typeface="宋体" panose="02010600030101010101" pitchFamily="2" charset="-122"/>
                </a:rPr>
                <a:t>姓 名</a:t>
              </a:r>
              <a:endParaRPr lang="zh-CN" altLang="en-US" dirty="0">
                <a:solidFill>
                  <a:srgbClr val="CC0066"/>
                </a:solidFill>
                <a:effectLst>
                  <a:outerShdw blurRad="38100" dist="38100" dir="2700000">
                    <a:srgbClr val="C0C0C0"/>
                  </a:outerShdw>
                </a:effectLst>
                <a:latin typeface="Times New Roman" panose="02020603050405020304" pitchFamily="18" charset="0"/>
              </a:endParaRPr>
            </a:p>
          </p:txBody>
        </p:sp>
        <p:sp>
          <p:nvSpPr>
            <p:cNvPr id="428073" name="矩形 428072"/>
            <p:cNvSpPr/>
            <p:nvPr/>
          </p:nvSpPr>
          <p:spPr>
            <a:xfrm>
              <a:off x="3363" y="2355"/>
              <a:ext cx="716" cy="159"/>
            </a:xfrm>
            <a:prstGeom prst="rect">
              <a:avLst/>
            </a:prstGeom>
            <a:solidFill>
              <a:srgbClr val="99CCFF"/>
            </a:solidFill>
            <a:ln w="9525">
              <a:noFill/>
            </a:ln>
          </p:spPr>
          <p:txBody>
            <a:bodyPr/>
            <a:lstStyle/>
            <a:p>
              <a:endParaRPr lang="zh-CN" altLang="en-US"/>
            </a:p>
          </p:txBody>
        </p:sp>
        <p:sp>
          <p:nvSpPr>
            <p:cNvPr id="428074" name="矩形 428073"/>
            <p:cNvSpPr/>
            <p:nvPr/>
          </p:nvSpPr>
          <p:spPr>
            <a:xfrm>
              <a:off x="3363" y="2355"/>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075" name="矩形 428074"/>
            <p:cNvSpPr/>
            <p:nvPr/>
          </p:nvSpPr>
          <p:spPr>
            <a:xfrm>
              <a:off x="3552" y="2346"/>
              <a:ext cx="326" cy="159"/>
            </a:xfrm>
            <a:prstGeom prst="rect">
              <a:avLst/>
            </a:prstGeom>
            <a:noFill/>
            <a:ln w="9525">
              <a:noFill/>
            </a:ln>
          </p:spPr>
          <p:txBody>
            <a:bodyPr wrap="none" lIns="0" tIns="0" rIns="0" bIns="0">
              <a:spAutoFit/>
            </a:bodyPr>
            <a:lstStyle/>
            <a:p>
              <a:pPr marL="342900" indent="-342900">
                <a:buSzPct val="80000"/>
              </a:pPr>
              <a:r>
                <a:rPr lang="en-US" altLang="zh-CN" sz="1800" b="0">
                  <a:solidFill>
                    <a:srgbClr val="FF0000"/>
                  </a:solidFill>
                  <a:latin typeface="Times New Roman" panose="02020603050405020304" pitchFamily="18" charset="0"/>
                </a:rPr>
                <a:t>An </a:t>
              </a:r>
              <a:r>
                <a:rPr lang="en-US" altLang="zh-CN" sz="1800" b="0" err="1">
                  <a:solidFill>
                    <a:srgbClr val="FF0000"/>
                  </a:solidFill>
                  <a:latin typeface="Times New Roman" panose="02020603050405020304" pitchFamily="18" charset="0"/>
                </a:rPr>
                <a:t>Qi</a:t>
              </a:r>
              <a:endParaRPr lang="en-US" altLang="zh-CN">
                <a:solidFill>
                  <a:srgbClr val="FF0000"/>
                </a:solidFill>
                <a:latin typeface="Times New Roman" panose="02020603050405020304" pitchFamily="18" charset="0"/>
              </a:endParaRPr>
            </a:p>
          </p:txBody>
        </p:sp>
        <p:sp>
          <p:nvSpPr>
            <p:cNvPr id="428076" name="矩形 428075"/>
            <p:cNvSpPr/>
            <p:nvPr/>
          </p:nvSpPr>
          <p:spPr>
            <a:xfrm>
              <a:off x="3363" y="2514"/>
              <a:ext cx="716" cy="159"/>
            </a:xfrm>
            <a:prstGeom prst="rect">
              <a:avLst/>
            </a:prstGeom>
            <a:solidFill>
              <a:srgbClr val="99CCFF"/>
            </a:solidFill>
            <a:ln w="9525">
              <a:noFill/>
            </a:ln>
          </p:spPr>
          <p:txBody>
            <a:bodyPr/>
            <a:lstStyle/>
            <a:p>
              <a:endParaRPr lang="zh-CN" altLang="en-US"/>
            </a:p>
          </p:txBody>
        </p:sp>
        <p:sp>
          <p:nvSpPr>
            <p:cNvPr id="428077" name="矩形 428076"/>
            <p:cNvSpPr/>
            <p:nvPr/>
          </p:nvSpPr>
          <p:spPr>
            <a:xfrm>
              <a:off x="3363" y="2514"/>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078" name="矩形 428077"/>
            <p:cNvSpPr/>
            <p:nvPr/>
          </p:nvSpPr>
          <p:spPr>
            <a:xfrm>
              <a:off x="3470" y="2509"/>
              <a:ext cx="480" cy="159"/>
            </a:xfrm>
            <a:prstGeom prst="rect">
              <a:avLst/>
            </a:prstGeom>
            <a:noFill/>
            <a:ln w="9525">
              <a:noFill/>
            </a:ln>
          </p:spPr>
          <p:txBody>
            <a:bodyPr wrap="none" lIns="0" tIns="0" rIns="0" bIns="0">
              <a:spAutoFit/>
            </a:bodyPr>
            <a:lstStyle/>
            <a:p>
              <a:pPr marL="342900" indent="-342900">
                <a:buSzPct val="80000"/>
              </a:pPr>
              <a:r>
                <a:rPr lang="en-US" altLang="zh-CN" sz="1800" b="0">
                  <a:solidFill>
                    <a:srgbClr val="FF0000"/>
                  </a:solidFill>
                  <a:latin typeface="Times New Roman" panose="02020603050405020304" pitchFamily="18" charset="0"/>
                </a:rPr>
                <a:t>An Kang</a:t>
              </a:r>
              <a:endParaRPr lang="en-US" altLang="zh-CN">
                <a:solidFill>
                  <a:srgbClr val="FF0000"/>
                </a:solidFill>
                <a:latin typeface="Times New Roman" panose="02020603050405020304" pitchFamily="18" charset="0"/>
              </a:endParaRPr>
            </a:p>
          </p:txBody>
        </p:sp>
        <p:sp>
          <p:nvSpPr>
            <p:cNvPr id="428079" name="矩形 428078"/>
            <p:cNvSpPr/>
            <p:nvPr/>
          </p:nvSpPr>
          <p:spPr>
            <a:xfrm>
              <a:off x="3363" y="2673"/>
              <a:ext cx="716" cy="159"/>
            </a:xfrm>
            <a:prstGeom prst="rect">
              <a:avLst/>
            </a:prstGeom>
            <a:solidFill>
              <a:schemeClr val="accent1"/>
            </a:solidFill>
            <a:ln w="9525">
              <a:noFill/>
            </a:ln>
          </p:spPr>
          <p:txBody>
            <a:bodyPr/>
            <a:lstStyle/>
            <a:p>
              <a:endParaRPr lang="zh-CN" altLang="en-US"/>
            </a:p>
          </p:txBody>
        </p:sp>
        <p:sp>
          <p:nvSpPr>
            <p:cNvPr id="428080" name="矩形 428079"/>
            <p:cNvSpPr/>
            <p:nvPr/>
          </p:nvSpPr>
          <p:spPr>
            <a:xfrm>
              <a:off x="3363" y="2673"/>
              <a:ext cx="716" cy="159"/>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81" name="矩形 428080"/>
            <p:cNvSpPr/>
            <p:nvPr/>
          </p:nvSpPr>
          <p:spPr>
            <a:xfrm>
              <a:off x="4079" y="2196"/>
              <a:ext cx="716" cy="159"/>
            </a:xfrm>
            <a:prstGeom prst="rect">
              <a:avLst/>
            </a:prstGeom>
            <a:solidFill>
              <a:srgbClr val="99CCFF"/>
            </a:solidFill>
            <a:ln w="9525">
              <a:noFill/>
            </a:ln>
          </p:spPr>
          <p:txBody>
            <a:bodyPr/>
            <a:lstStyle/>
            <a:p>
              <a:endParaRPr lang="zh-CN" altLang="en-US"/>
            </a:p>
          </p:txBody>
        </p:sp>
        <p:sp>
          <p:nvSpPr>
            <p:cNvPr id="428082" name="矩形 428081"/>
            <p:cNvSpPr/>
            <p:nvPr/>
          </p:nvSpPr>
          <p:spPr>
            <a:xfrm>
              <a:off x="4079" y="2196"/>
              <a:ext cx="716" cy="159"/>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83" name="矩形 428082"/>
            <p:cNvSpPr/>
            <p:nvPr/>
          </p:nvSpPr>
          <p:spPr>
            <a:xfrm>
              <a:off x="4157" y="2207"/>
              <a:ext cx="531" cy="159"/>
            </a:xfrm>
            <a:prstGeom prst="rect">
              <a:avLst/>
            </a:prstGeom>
            <a:noFill/>
            <a:ln w="9525">
              <a:noFill/>
            </a:ln>
          </p:spPr>
          <p:txBody>
            <a:bodyPr wrap="none" lIns="0" tIns="0" rIns="0" bIns="0">
              <a:spAutoFit/>
            </a:bodyPr>
            <a:lstStyle/>
            <a:p>
              <a:pPr marL="342900" indent="-342900">
                <a:buSzPct val="80000"/>
              </a:pPr>
              <a:r>
                <a:rPr lang="zh-CN" altLang="en-US" sz="1800" dirty="0">
                  <a:solidFill>
                    <a:srgbClr val="CC0066"/>
                  </a:solidFill>
                  <a:effectLst>
                    <a:outerShdw blurRad="38100" dist="38100" dir="2700000">
                      <a:srgbClr val="C0C0C0"/>
                    </a:outerShdw>
                  </a:effectLst>
                  <a:latin typeface="宋体" panose="02010600030101010101" pitchFamily="2" charset="-122"/>
                </a:rPr>
                <a:t>其它属性</a:t>
              </a:r>
              <a:endParaRPr lang="zh-CN" altLang="en-US" dirty="0">
                <a:solidFill>
                  <a:srgbClr val="CC0066"/>
                </a:solidFill>
                <a:effectLst>
                  <a:outerShdw blurRad="38100" dist="38100" dir="2700000">
                    <a:srgbClr val="C0C0C0"/>
                  </a:outerShdw>
                </a:effectLst>
                <a:latin typeface="Times New Roman" panose="02020603050405020304" pitchFamily="18" charset="0"/>
              </a:endParaRPr>
            </a:p>
          </p:txBody>
        </p:sp>
        <p:sp>
          <p:nvSpPr>
            <p:cNvPr id="428084" name="矩形 428083"/>
            <p:cNvSpPr/>
            <p:nvPr/>
          </p:nvSpPr>
          <p:spPr>
            <a:xfrm>
              <a:off x="4079" y="2355"/>
              <a:ext cx="716" cy="159"/>
            </a:xfrm>
            <a:prstGeom prst="rect">
              <a:avLst/>
            </a:prstGeom>
            <a:solidFill>
              <a:schemeClr val="accent1"/>
            </a:solidFill>
            <a:ln w="9525">
              <a:noFill/>
            </a:ln>
          </p:spPr>
          <p:txBody>
            <a:bodyPr/>
            <a:lstStyle/>
            <a:p>
              <a:endParaRPr lang="zh-CN" altLang="en-US"/>
            </a:p>
          </p:txBody>
        </p:sp>
        <p:sp>
          <p:nvSpPr>
            <p:cNvPr id="428085" name="矩形 428084"/>
            <p:cNvSpPr/>
            <p:nvPr/>
          </p:nvSpPr>
          <p:spPr>
            <a:xfrm>
              <a:off x="4079" y="2355"/>
              <a:ext cx="716" cy="159"/>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86" name="矩形 428085"/>
            <p:cNvSpPr/>
            <p:nvPr/>
          </p:nvSpPr>
          <p:spPr>
            <a:xfrm>
              <a:off x="4079" y="2514"/>
              <a:ext cx="716" cy="159"/>
            </a:xfrm>
            <a:prstGeom prst="rect">
              <a:avLst/>
            </a:prstGeom>
            <a:solidFill>
              <a:srgbClr val="99CCFF"/>
            </a:solidFill>
            <a:ln w="9525">
              <a:noFill/>
            </a:ln>
          </p:spPr>
          <p:txBody>
            <a:bodyPr/>
            <a:lstStyle/>
            <a:p>
              <a:endParaRPr lang="zh-CN" altLang="en-US"/>
            </a:p>
          </p:txBody>
        </p:sp>
        <p:sp>
          <p:nvSpPr>
            <p:cNvPr id="428087" name="矩形 428086"/>
            <p:cNvSpPr/>
            <p:nvPr/>
          </p:nvSpPr>
          <p:spPr>
            <a:xfrm>
              <a:off x="4079" y="2514"/>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088" name="矩形 428087"/>
            <p:cNvSpPr/>
            <p:nvPr/>
          </p:nvSpPr>
          <p:spPr>
            <a:xfrm>
              <a:off x="4079" y="2673"/>
              <a:ext cx="716" cy="159"/>
            </a:xfrm>
            <a:prstGeom prst="rect">
              <a:avLst/>
            </a:prstGeom>
            <a:solidFill>
              <a:schemeClr val="accent1"/>
            </a:solidFill>
            <a:ln w="9525">
              <a:noFill/>
            </a:ln>
          </p:spPr>
          <p:txBody>
            <a:bodyPr/>
            <a:lstStyle/>
            <a:p>
              <a:endParaRPr lang="zh-CN" altLang="en-US"/>
            </a:p>
          </p:txBody>
        </p:sp>
        <p:sp>
          <p:nvSpPr>
            <p:cNvPr id="428089" name="矩形 428088"/>
            <p:cNvSpPr/>
            <p:nvPr/>
          </p:nvSpPr>
          <p:spPr>
            <a:xfrm>
              <a:off x="4079" y="2673"/>
              <a:ext cx="716" cy="159"/>
            </a:xfrm>
            <a:prstGeom prst="rect">
              <a:avLst/>
            </a:prstGeom>
            <a:noFill/>
            <a:ln w="15875" cap="rnd" cmpd="sng">
              <a:solidFill>
                <a:srgbClr val="000000"/>
              </a:solidFill>
              <a:prstDash val="solid"/>
              <a:round/>
              <a:headEnd type="none" w="med" len="med"/>
              <a:tailEnd type="none" w="med" len="med"/>
            </a:ln>
          </p:spPr>
          <p:txBody>
            <a:bodyPr/>
            <a:lstStyle/>
            <a:p>
              <a:endParaRPr lang="zh-CN" altLang="en-US"/>
            </a:p>
          </p:txBody>
        </p:sp>
        <p:sp>
          <p:nvSpPr>
            <p:cNvPr id="428090" name="矩形 428089"/>
            <p:cNvSpPr/>
            <p:nvPr/>
          </p:nvSpPr>
          <p:spPr>
            <a:xfrm>
              <a:off x="3363" y="3309"/>
              <a:ext cx="716" cy="318"/>
            </a:xfrm>
            <a:prstGeom prst="rect">
              <a:avLst/>
            </a:prstGeom>
            <a:solidFill>
              <a:srgbClr val="99CCFF"/>
            </a:solidFill>
            <a:ln w="9525">
              <a:noFill/>
            </a:ln>
          </p:spPr>
          <p:txBody>
            <a:bodyPr/>
            <a:lstStyle/>
            <a:p>
              <a:endParaRPr lang="zh-CN" altLang="en-US"/>
            </a:p>
          </p:txBody>
        </p:sp>
        <p:sp>
          <p:nvSpPr>
            <p:cNvPr id="428091" name="矩形 428090"/>
            <p:cNvSpPr/>
            <p:nvPr/>
          </p:nvSpPr>
          <p:spPr>
            <a:xfrm>
              <a:off x="3363" y="3309"/>
              <a:ext cx="716" cy="318"/>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pPr marL="342900" indent="-342900">
                <a:buSzPct val="80000"/>
              </a:pPr>
              <a:endParaRPr lang="zh-CN" altLang="en-US" dirty="0">
                <a:solidFill>
                  <a:srgbClr val="FF0000"/>
                </a:solidFill>
                <a:latin typeface="Times New Roman" panose="02020603050405020304" pitchFamily="18" charset="0"/>
              </a:endParaRPr>
            </a:p>
          </p:txBody>
        </p:sp>
        <p:sp>
          <p:nvSpPr>
            <p:cNvPr id="428092" name="矩形 428091"/>
            <p:cNvSpPr/>
            <p:nvPr/>
          </p:nvSpPr>
          <p:spPr>
            <a:xfrm>
              <a:off x="4079" y="3309"/>
              <a:ext cx="716" cy="318"/>
            </a:xfrm>
            <a:prstGeom prst="rect">
              <a:avLst/>
            </a:prstGeom>
            <a:solidFill>
              <a:srgbClr val="99CCFF"/>
            </a:solidFill>
            <a:ln w="9525">
              <a:noFill/>
            </a:ln>
          </p:spPr>
          <p:txBody>
            <a:bodyPr/>
            <a:lstStyle/>
            <a:p>
              <a:endParaRPr lang="zh-CN" altLang="en-US"/>
            </a:p>
          </p:txBody>
        </p:sp>
        <p:sp>
          <p:nvSpPr>
            <p:cNvPr id="428093" name="矩形 428092"/>
            <p:cNvSpPr/>
            <p:nvPr/>
          </p:nvSpPr>
          <p:spPr>
            <a:xfrm>
              <a:off x="4079" y="3309"/>
              <a:ext cx="716" cy="318"/>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094" name="矩形 428093"/>
            <p:cNvSpPr/>
            <p:nvPr/>
          </p:nvSpPr>
          <p:spPr>
            <a:xfrm>
              <a:off x="3363" y="2832"/>
              <a:ext cx="716" cy="159"/>
            </a:xfrm>
            <a:prstGeom prst="rect">
              <a:avLst/>
            </a:prstGeom>
            <a:solidFill>
              <a:srgbClr val="99CCFF"/>
            </a:solidFill>
            <a:ln w="9525">
              <a:noFill/>
            </a:ln>
          </p:spPr>
          <p:txBody>
            <a:bodyPr/>
            <a:lstStyle/>
            <a:p>
              <a:endParaRPr lang="zh-CN" altLang="en-US"/>
            </a:p>
          </p:txBody>
        </p:sp>
        <p:sp>
          <p:nvSpPr>
            <p:cNvPr id="428095" name="矩形 428094"/>
            <p:cNvSpPr/>
            <p:nvPr/>
          </p:nvSpPr>
          <p:spPr>
            <a:xfrm>
              <a:off x="3363" y="2832"/>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096" name="矩形 428095"/>
            <p:cNvSpPr/>
            <p:nvPr/>
          </p:nvSpPr>
          <p:spPr>
            <a:xfrm>
              <a:off x="4079" y="2832"/>
              <a:ext cx="716" cy="159"/>
            </a:xfrm>
            <a:prstGeom prst="rect">
              <a:avLst/>
            </a:prstGeom>
            <a:solidFill>
              <a:srgbClr val="99CCFF"/>
            </a:solidFill>
            <a:ln w="9525">
              <a:noFill/>
            </a:ln>
          </p:spPr>
          <p:txBody>
            <a:bodyPr/>
            <a:lstStyle/>
            <a:p>
              <a:endParaRPr lang="zh-CN" altLang="en-US"/>
            </a:p>
          </p:txBody>
        </p:sp>
        <p:sp>
          <p:nvSpPr>
            <p:cNvPr id="428097" name="矩形 428096"/>
            <p:cNvSpPr/>
            <p:nvPr/>
          </p:nvSpPr>
          <p:spPr>
            <a:xfrm>
              <a:off x="4079" y="2832"/>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098" name="矩形 428097"/>
            <p:cNvSpPr/>
            <p:nvPr/>
          </p:nvSpPr>
          <p:spPr>
            <a:xfrm>
              <a:off x="3363" y="2991"/>
              <a:ext cx="716" cy="159"/>
            </a:xfrm>
            <a:prstGeom prst="rect">
              <a:avLst/>
            </a:prstGeom>
            <a:solidFill>
              <a:srgbClr val="99CCFF"/>
            </a:solidFill>
            <a:ln w="9525">
              <a:noFill/>
            </a:ln>
          </p:spPr>
          <p:txBody>
            <a:bodyPr/>
            <a:lstStyle/>
            <a:p>
              <a:endParaRPr lang="zh-CN" altLang="en-US"/>
            </a:p>
          </p:txBody>
        </p:sp>
        <p:sp>
          <p:nvSpPr>
            <p:cNvPr id="428099" name="矩形 428098"/>
            <p:cNvSpPr/>
            <p:nvPr/>
          </p:nvSpPr>
          <p:spPr>
            <a:xfrm>
              <a:off x="3363" y="2991"/>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100" name="矩形 428099"/>
            <p:cNvSpPr/>
            <p:nvPr/>
          </p:nvSpPr>
          <p:spPr>
            <a:xfrm>
              <a:off x="3435" y="2987"/>
              <a:ext cx="531" cy="159"/>
            </a:xfrm>
            <a:prstGeom prst="rect">
              <a:avLst/>
            </a:prstGeom>
            <a:noFill/>
            <a:ln w="9525">
              <a:noFill/>
            </a:ln>
          </p:spPr>
          <p:txBody>
            <a:bodyPr wrap="none" lIns="0" tIns="0" rIns="0" bIns="0">
              <a:spAutoFit/>
            </a:bodyPr>
            <a:lstStyle/>
            <a:p>
              <a:pPr marL="342900" indent="-342900">
                <a:buSzPct val="80000"/>
              </a:pPr>
              <a:r>
                <a:rPr lang="en-US" altLang="zh-CN" sz="1800" b="0" err="1">
                  <a:solidFill>
                    <a:srgbClr val="FF0000"/>
                  </a:solidFill>
                  <a:latin typeface="Times New Roman" panose="02020603050405020304" pitchFamily="18" charset="0"/>
                </a:rPr>
                <a:t>Bao</a:t>
              </a:r>
              <a:r>
                <a:rPr lang="en-US" altLang="zh-CN" sz="1800" b="0">
                  <a:solidFill>
                    <a:srgbClr val="FF0000"/>
                  </a:solidFill>
                  <a:latin typeface="Times New Roman" panose="02020603050405020304" pitchFamily="18" charset="0"/>
                </a:rPr>
                <a:t> </a:t>
              </a:r>
              <a:r>
                <a:rPr lang="en-US" altLang="zh-CN" sz="1800" b="0" err="1">
                  <a:solidFill>
                    <a:srgbClr val="FF0000"/>
                  </a:solidFill>
                  <a:latin typeface="Times New Roman" panose="02020603050405020304" pitchFamily="18" charset="0"/>
                </a:rPr>
                <a:t>Rong</a:t>
              </a:r>
              <a:endParaRPr lang="en-US" altLang="zh-CN">
                <a:solidFill>
                  <a:srgbClr val="FF0000"/>
                </a:solidFill>
                <a:latin typeface="Times New Roman" panose="02020603050405020304" pitchFamily="18" charset="0"/>
              </a:endParaRPr>
            </a:p>
          </p:txBody>
        </p:sp>
        <p:sp>
          <p:nvSpPr>
            <p:cNvPr id="428101" name="矩形 428100"/>
            <p:cNvSpPr/>
            <p:nvPr/>
          </p:nvSpPr>
          <p:spPr>
            <a:xfrm>
              <a:off x="4079" y="2991"/>
              <a:ext cx="716" cy="159"/>
            </a:xfrm>
            <a:prstGeom prst="rect">
              <a:avLst/>
            </a:prstGeom>
            <a:solidFill>
              <a:srgbClr val="99CCFF"/>
            </a:solidFill>
            <a:ln w="9525">
              <a:noFill/>
            </a:ln>
          </p:spPr>
          <p:txBody>
            <a:bodyPr/>
            <a:lstStyle/>
            <a:p>
              <a:endParaRPr lang="zh-CN" altLang="en-US"/>
            </a:p>
          </p:txBody>
        </p:sp>
        <p:sp>
          <p:nvSpPr>
            <p:cNvPr id="428102" name="矩形 428101"/>
            <p:cNvSpPr/>
            <p:nvPr/>
          </p:nvSpPr>
          <p:spPr>
            <a:xfrm>
              <a:off x="4079" y="2991"/>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103" name="矩形 428102"/>
            <p:cNvSpPr/>
            <p:nvPr/>
          </p:nvSpPr>
          <p:spPr>
            <a:xfrm>
              <a:off x="3363" y="3150"/>
              <a:ext cx="716" cy="159"/>
            </a:xfrm>
            <a:prstGeom prst="rect">
              <a:avLst/>
            </a:prstGeom>
            <a:solidFill>
              <a:srgbClr val="99CCFF"/>
            </a:solidFill>
            <a:ln w="9525">
              <a:noFill/>
            </a:ln>
          </p:spPr>
          <p:txBody>
            <a:bodyPr/>
            <a:lstStyle/>
            <a:p>
              <a:endParaRPr lang="zh-CN" altLang="en-US"/>
            </a:p>
          </p:txBody>
        </p:sp>
        <p:sp>
          <p:nvSpPr>
            <p:cNvPr id="428104" name="矩形 428103"/>
            <p:cNvSpPr/>
            <p:nvPr/>
          </p:nvSpPr>
          <p:spPr>
            <a:xfrm>
              <a:off x="3363" y="3150"/>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105" name="矩形 428104"/>
            <p:cNvSpPr/>
            <p:nvPr/>
          </p:nvSpPr>
          <p:spPr>
            <a:xfrm>
              <a:off x="4079" y="3150"/>
              <a:ext cx="716" cy="159"/>
            </a:xfrm>
            <a:prstGeom prst="rect">
              <a:avLst/>
            </a:prstGeom>
            <a:solidFill>
              <a:srgbClr val="99CCFF"/>
            </a:solidFill>
            <a:ln w="9525">
              <a:noFill/>
            </a:ln>
          </p:spPr>
          <p:txBody>
            <a:bodyPr/>
            <a:lstStyle/>
            <a:p>
              <a:endParaRPr lang="zh-CN" altLang="en-US"/>
            </a:p>
          </p:txBody>
        </p:sp>
        <p:sp>
          <p:nvSpPr>
            <p:cNvPr id="428106" name="矩形 428105"/>
            <p:cNvSpPr/>
            <p:nvPr/>
          </p:nvSpPr>
          <p:spPr>
            <a:xfrm>
              <a:off x="4079" y="3150"/>
              <a:ext cx="716" cy="159"/>
            </a:xfrm>
            <a:prstGeom prst="rect">
              <a:avLst/>
            </a:prstGeom>
            <a:solidFill>
              <a:schemeClr val="accent1"/>
            </a:solidFill>
            <a:ln w="15875" cap="rnd" cmpd="sng">
              <a:solidFill>
                <a:srgbClr val="000000"/>
              </a:solidFill>
              <a:prstDash val="solid"/>
              <a:round/>
              <a:headEnd type="none" w="med" len="med"/>
              <a:tailEnd type="none" w="med" len="med"/>
            </a:ln>
          </p:spPr>
          <p:txBody>
            <a:bodyPr/>
            <a:lstStyle/>
            <a:p>
              <a:endParaRPr lang="zh-CN" altLang="en-US"/>
            </a:p>
          </p:txBody>
        </p:sp>
        <p:sp>
          <p:nvSpPr>
            <p:cNvPr id="428107" name="矩形 428106"/>
            <p:cNvSpPr/>
            <p:nvPr/>
          </p:nvSpPr>
          <p:spPr>
            <a:xfrm rot="5400000">
              <a:off x="3662" y="3381"/>
              <a:ext cx="132" cy="160"/>
            </a:xfrm>
            <a:prstGeom prst="rect">
              <a:avLst/>
            </a:prstGeom>
            <a:noFill/>
            <a:ln w="9525">
              <a:noFill/>
            </a:ln>
          </p:spPr>
          <p:txBody>
            <a:bodyPr wrap="none" lIns="0" tIns="0" rIns="0" bIns="0">
              <a:spAutoFit/>
            </a:bodyPr>
            <a:lstStyle/>
            <a:p>
              <a:pPr marL="342900" indent="-342900">
                <a:buSzPct val="80000"/>
              </a:pPr>
              <a:r>
                <a:rPr lang="en-US" altLang="zh-CN" sz="1800">
                  <a:solidFill>
                    <a:srgbClr val="FF0000"/>
                  </a:solidFill>
                  <a:latin typeface="Arial" panose="020B0604020202020204" pitchFamily="34" charset="0"/>
                </a:rPr>
                <a:t>…</a:t>
              </a:r>
              <a:endParaRPr lang="en-US" altLang="zh-CN">
                <a:solidFill>
                  <a:srgbClr val="FF0000"/>
                </a:solidFill>
                <a:latin typeface="Times New Roman" panose="02020603050405020304" pitchFamily="18" charset="0"/>
              </a:endParaRPr>
            </a:p>
          </p:txBody>
        </p:sp>
        <p:sp>
          <p:nvSpPr>
            <p:cNvPr id="428108" name="任意多边形 428107"/>
            <p:cNvSpPr/>
            <p:nvPr/>
          </p:nvSpPr>
          <p:spPr>
            <a:xfrm>
              <a:off x="2706" y="2415"/>
              <a:ext cx="40" cy="40"/>
            </a:xfrm>
            <a:custGeom>
              <a:avLst/>
              <a:gdLst/>
              <a:ahLst/>
              <a:cxnLst/>
              <a:rect l="0" t="0" r="0" b="0"/>
              <a:pathLst>
                <a:path w="55" h="55">
                  <a:moveTo>
                    <a:pt x="0" y="28"/>
                  </a:moveTo>
                  <a:cubicBezTo>
                    <a:pt x="0" y="12"/>
                    <a:pt x="13" y="0"/>
                    <a:pt x="28" y="0"/>
                  </a:cubicBezTo>
                  <a:cubicBezTo>
                    <a:pt x="43" y="0"/>
                    <a:pt x="55" y="12"/>
                    <a:pt x="55" y="28"/>
                  </a:cubicBezTo>
                  <a:cubicBezTo>
                    <a:pt x="55" y="28"/>
                    <a:pt x="55" y="28"/>
                    <a:pt x="55" y="28"/>
                  </a:cubicBezTo>
                  <a:cubicBezTo>
                    <a:pt x="55" y="43"/>
                    <a:pt x="43" y="55"/>
                    <a:pt x="28" y="55"/>
                  </a:cubicBezTo>
                  <a:cubicBezTo>
                    <a:pt x="13" y="55"/>
                    <a:pt x="0" y="43"/>
                    <a:pt x="0" y="28"/>
                  </a:cubicBezTo>
                </a:path>
              </a:pathLst>
            </a:custGeom>
            <a:solidFill>
              <a:srgbClr val="99CCFF"/>
            </a:solidFill>
            <a:ln w="0" cap="flat" cmpd="sng">
              <a:solidFill>
                <a:srgbClr val="000000"/>
              </a:solidFill>
              <a:prstDash val="solid"/>
              <a:headEnd type="none" w="med" len="med"/>
              <a:tailEnd type="none" w="med" len="med"/>
            </a:ln>
          </p:spPr>
          <p:txBody>
            <a:bodyPr/>
            <a:lstStyle/>
            <a:p>
              <a:endParaRPr lang="zh-CN" altLang="en-US"/>
            </a:p>
          </p:txBody>
        </p:sp>
        <p:sp>
          <p:nvSpPr>
            <p:cNvPr id="428109" name="任意多边形 428108"/>
            <p:cNvSpPr/>
            <p:nvPr/>
          </p:nvSpPr>
          <p:spPr>
            <a:xfrm>
              <a:off x="2706" y="2415"/>
              <a:ext cx="40" cy="40"/>
            </a:xfrm>
            <a:custGeom>
              <a:avLst/>
              <a:gdLst/>
              <a:ahLst/>
              <a:cxnLst/>
              <a:rect l="0" t="0" r="0" b="0"/>
              <a:pathLst>
                <a:path w="40" h="40">
                  <a:moveTo>
                    <a:pt x="0" y="20"/>
                  </a:moveTo>
                  <a:cubicBezTo>
                    <a:pt x="0" y="8"/>
                    <a:pt x="10" y="0"/>
                    <a:pt x="21" y="0"/>
                  </a:cubicBezTo>
                  <a:cubicBezTo>
                    <a:pt x="32" y="0"/>
                    <a:pt x="40" y="8"/>
                    <a:pt x="40" y="20"/>
                  </a:cubicBezTo>
                  <a:cubicBezTo>
                    <a:pt x="40" y="20"/>
                    <a:pt x="40" y="20"/>
                    <a:pt x="40" y="20"/>
                  </a:cubicBezTo>
                  <a:cubicBezTo>
                    <a:pt x="40" y="31"/>
                    <a:pt x="32" y="40"/>
                    <a:pt x="21" y="40"/>
                  </a:cubicBezTo>
                  <a:cubicBezTo>
                    <a:pt x="10" y="40"/>
                    <a:pt x="0" y="31"/>
                    <a:pt x="0" y="20"/>
                  </a:cubicBezTo>
                </a:path>
              </a:pathLst>
            </a:custGeom>
            <a:noFill/>
            <a:ln w="6350" cap="rnd" cmpd="sng">
              <a:solidFill>
                <a:srgbClr val="000000"/>
              </a:solidFill>
              <a:prstDash val="solid"/>
              <a:round/>
              <a:headEnd type="none" w="med" len="med"/>
              <a:tailEnd type="none" w="med" len="med"/>
            </a:ln>
          </p:spPr>
          <p:txBody>
            <a:bodyPr/>
            <a:lstStyle/>
            <a:p>
              <a:endParaRPr lang="zh-CN" altLang="en-US"/>
            </a:p>
          </p:txBody>
        </p:sp>
        <p:sp>
          <p:nvSpPr>
            <p:cNvPr id="428110" name="任意多边形 428109"/>
            <p:cNvSpPr/>
            <p:nvPr/>
          </p:nvSpPr>
          <p:spPr>
            <a:xfrm>
              <a:off x="2706" y="2574"/>
              <a:ext cx="40" cy="39"/>
            </a:xfrm>
            <a:custGeom>
              <a:avLst/>
              <a:gdLst/>
              <a:ahLst/>
              <a:cxnLst/>
              <a:rect l="0" t="0" r="0" b="0"/>
              <a:pathLst>
                <a:path w="55" h="54">
                  <a:moveTo>
                    <a:pt x="0" y="27"/>
                  </a:moveTo>
                  <a:cubicBezTo>
                    <a:pt x="0" y="12"/>
                    <a:pt x="13" y="0"/>
                    <a:pt x="28" y="0"/>
                  </a:cubicBezTo>
                  <a:cubicBezTo>
                    <a:pt x="43" y="0"/>
                    <a:pt x="55" y="12"/>
                    <a:pt x="55" y="27"/>
                  </a:cubicBezTo>
                  <a:cubicBezTo>
                    <a:pt x="55" y="27"/>
                    <a:pt x="55" y="27"/>
                    <a:pt x="55" y="27"/>
                  </a:cubicBezTo>
                  <a:cubicBezTo>
                    <a:pt x="55" y="42"/>
                    <a:pt x="43" y="54"/>
                    <a:pt x="28" y="54"/>
                  </a:cubicBezTo>
                  <a:cubicBezTo>
                    <a:pt x="13" y="54"/>
                    <a:pt x="0" y="42"/>
                    <a:pt x="0" y="27"/>
                  </a:cubicBezTo>
                </a:path>
              </a:pathLst>
            </a:custGeom>
            <a:solidFill>
              <a:srgbClr val="99CCFF"/>
            </a:solidFill>
            <a:ln w="0" cap="flat" cmpd="sng">
              <a:solidFill>
                <a:srgbClr val="000000"/>
              </a:solidFill>
              <a:prstDash val="solid"/>
              <a:headEnd type="none" w="med" len="med"/>
              <a:tailEnd type="none" w="med" len="med"/>
            </a:ln>
          </p:spPr>
          <p:txBody>
            <a:bodyPr/>
            <a:lstStyle/>
            <a:p>
              <a:endParaRPr lang="zh-CN" altLang="en-US"/>
            </a:p>
          </p:txBody>
        </p:sp>
        <p:sp>
          <p:nvSpPr>
            <p:cNvPr id="428111" name="任意多边形 428110"/>
            <p:cNvSpPr/>
            <p:nvPr/>
          </p:nvSpPr>
          <p:spPr>
            <a:xfrm>
              <a:off x="2706" y="2574"/>
              <a:ext cx="40" cy="39"/>
            </a:xfrm>
            <a:custGeom>
              <a:avLst/>
              <a:gdLst/>
              <a:ahLst/>
              <a:cxnLst/>
              <a:rect l="0" t="0" r="0" b="0"/>
              <a:pathLst>
                <a:path w="40" h="39">
                  <a:moveTo>
                    <a:pt x="0" y="20"/>
                  </a:moveTo>
                  <a:cubicBezTo>
                    <a:pt x="0" y="9"/>
                    <a:pt x="10" y="0"/>
                    <a:pt x="21" y="0"/>
                  </a:cubicBezTo>
                  <a:cubicBezTo>
                    <a:pt x="32" y="0"/>
                    <a:pt x="40" y="9"/>
                    <a:pt x="40" y="20"/>
                  </a:cubicBezTo>
                  <a:cubicBezTo>
                    <a:pt x="40" y="20"/>
                    <a:pt x="40" y="20"/>
                    <a:pt x="40" y="20"/>
                  </a:cubicBezTo>
                  <a:cubicBezTo>
                    <a:pt x="40" y="31"/>
                    <a:pt x="32" y="39"/>
                    <a:pt x="21" y="39"/>
                  </a:cubicBezTo>
                  <a:cubicBezTo>
                    <a:pt x="10" y="39"/>
                    <a:pt x="0" y="31"/>
                    <a:pt x="0" y="20"/>
                  </a:cubicBezTo>
                </a:path>
              </a:pathLst>
            </a:custGeom>
            <a:noFill/>
            <a:ln w="6350" cap="rnd" cmpd="sng">
              <a:solidFill>
                <a:srgbClr val="000000"/>
              </a:solidFill>
              <a:prstDash val="solid"/>
              <a:round/>
              <a:headEnd type="none" w="med" len="med"/>
              <a:tailEnd type="none" w="med" len="med"/>
            </a:ln>
          </p:spPr>
          <p:txBody>
            <a:bodyPr/>
            <a:lstStyle/>
            <a:p>
              <a:endParaRPr lang="zh-CN" altLang="en-US"/>
            </a:p>
          </p:txBody>
        </p:sp>
        <p:sp>
          <p:nvSpPr>
            <p:cNvPr id="428112" name="直接连接符 428111"/>
            <p:cNvSpPr/>
            <p:nvPr/>
          </p:nvSpPr>
          <p:spPr>
            <a:xfrm flipV="1">
              <a:off x="2727" y="2355"/>
              <a:ext cx="636" cy="80"/>
            </a:xfrm>
            <a:prstGeom prst="line">
              <a:avLst/>
            </a:prstGeom>
            <a:ln w="9525" cap="rnd" cmpd="sng">
              <a:solidFill>
                <a:srgbClr val="000000"/>
              </a:solidFill>
              <a:prstDash val="solid"/>
              <a:headEnd type="none" w="med" len="med"/>
              <a:tailEnd type="none" w="med" len="med"/>
            </a:ln>
          </p:spPr>
        </p:sp>
        <p:sp>
          <p:nvSpPr>
            <p:cNvPr id="428113" name="直接连接符 428112"/>
            <p:cNvSpPr/>
            <p:nvPr/>
          </p:nvSpPr>
          <p:spPr>
            <a:xfrm>
              <a:off x="2727" y="2594"/>
              <a:ext cx="636" cy="397"/>
            </a:xfrm>
            <a:prstGeom prst="line">
              <a:avLst/>
            </a:prstGeom>
            <a:ln w="9525" cap="rnd" cmpd="sng">
              <a:solidFill>
                <a:srgbClr val="000000"/>
              </a:solidFill>
              <a:prstDash val="solid"/>
              <a:headEnd type="none" w="med" len="med"/>
              <a:tailEnd type="none" w="med" len="med"/>
            </a:ln>
          </p:spPr>
        </p:sp>
        <p:sp>
          <p:nvSpPr>
            <p:cNvPr id="428114" name="任意多边形 428113"/>
            <p:cNvSpPr/>
            <p:nvPr/>
          </p:nvSpPr>
          <p:spPr>
            <a:xfrm>
              <a:off x="3263" y="2348"/>
              <a:ext cx="104" cy="39"/>
            </a:xfrm>
            <a:custGeom>
              <a:avLst/>
              <a:gdLst/>
              <a:ahLst/>
              <a:cxnLst/>
              <a:rect l="0" t="0" r="0" b="0"/>
              <a:pathLst>
                <a:path w="104" h="39">
                  <a:moveTo>
                    <a:pt x="0" y="0"/>
                  </a:moveTo>
                  <a:lnTo>
                    <a:pt x="21" y="16"/>
                  </a:lnTo>
                  <a:lnTo>
                    <a:pt x="6" y="39"/>
                  </a:lnTo>
                  <a:lnTo>
                    <a:pt x="104" y="1"/>
                  </a:lnTo>
                  <a:lnTo>
                    <a:pt x="0" y="0"/>
                  </a:lnTo>
                  <a:close/>
                </a:path>
              </a:pathLst>
            </a:custGeom>
            <a:solidFill>
              <a:srgbClr val="99CCFF"/>
            </a:solidFill>
            <a:ln w="9525">
              <a:noFill/>
            </a:ln>
          </p:spPr>
          <p:txBody>
            <a:bodyPr/>
            <a:lstStyle/>
            <a:p>
              <a:endParaRPr lang="zh-CN" altLang="en-US"/>
            </a:p>
          </p:txBody>
        </p:sp>
        <p:sp>
          <p:nvSpPr>
            <p:cNvPr id="428115" name="任意多边形 428114"/>
            <p:cNvSpPr/>
            <p:nvPr/>
          </p:nvSpPr>
          <p:spPr>
            <a:xfrm>
              <a:off x="3263" y="2348"/>
              <a:ext cx="104" cy="39"/>
            </a:xfrm>
            <a:custGeom>
              <a:avLst/>
              <a:gdLst/>
              <a:ahLst/>
              <a:cxnLst/>
              <a:rect l="0" t="0" r="0" b="0"/>
              <a:pathLst>
                <a:path w="104" h="39">
                  <a:moveTo>
                    <a:pt x="0" y="0"/>
                  </a:moveTo>
                  <a:lnTo>
                    <a:pt x="21" y="16"/>
                  </a:lnTo>
                  <a:lnTo>
                    <a:pt x="6" y="39"/>
                  </a:lnTo>
                  <a:lnTo>
                    <a:pt x="104" y="1"/>
                  </a:lnTo>
                  <a:lnTo>
                    <a:pt x="0" y="0"/>
                  </a:lnTo>
                  <a:close/>
                </a:path>
              </a:pathLst>
            </a:custGeom>
            <a:noFill/>
            <a:ln w="6350" cap="rnd" cmpd="sng">
              <a:solidFill>
                <a:srgbClr val="000000"/>
              </a:solidFill>
              <a:prstDash val="solid"/>
              <a:round/>
              <a:headEnd type="none" w="med" len="med"/>
              <a:tailEnd type="none" w="med" len="med"/>
            </a:ln>
          </p:spPr>
          <p:txBody>
            <a:bodyPr/>
            <a:lstStyle/>
            <a:p>
              <a:endParaRPr lang="zh-CN" altLang="en-US"/>
            </a:p>
          </p:txBody>
        </p:sp>
        <p:sp>
          <p:nvSpPr>
            <p:cNvPr id="428116" name="任意多边形 428115"/>
            <p:cNvSpPr/>
            <p:nvPr/>
          </p:nvSpPr>
          <p:spPr>
            <a:xfrm>
              <a:off x="3265" y="2918"/>
              <a:ext cx="96" cy="75"/>
            </a:xfrm>
            <a:custGeom>
              <a:avLst/>
              <a:gdLst/>
              <a:ahLst/>
              <a:cxnLst/>
              <a:rect l="0" t="0" r="0" b="0"/>
              <a:pathLst>
                <a:path w="96" h="75">
                  <a:moveTo>
                    <a:pt x="22" y="0"/>
                  </a:moveTo>
                  <a:lnTo>
                    <a:pt x="27" y="27"/>
                  </a:lnTo>
                  <a:lnTo>
                    <a:pt x="0" y="32"/>
                  </a:lnTo>
                  <a:lnTo>
                    <a:pt x="96" y="75"/>
                  </a:lnTo>
                  <a:lnTo>
                    <a:pt x="22" y="0"/>
                  </a:lnTo>
                  <a:close/>
                </a:path>
              </a:pathLst>
            </a:custGeom>
            <a:solidFill>
              <a:srgbClr val="99CCFF"/>
            </a:solidFill>
            <a:ln w="9525">
              <a:noFill/>
            </a:ln>
          </p:spPr>
          <p:txBody>
            <a:bodyPr/>
            <a:lstStyle/>
            <a:p>
              <a:endParaRPr lang="zh-CN" altLang="en-US"/>
            </a:p>
          </p:txBody>
        </p:sp>
        <p:sp>
          <p:nvSpPr>
            <p:cNvPr id="428117" name="任意多边形 428116"/>
            <p:cNvSpPr/>
            <p:nvPr/>
          </p:nvSpPr>
          <p:spPr>
            <a:xfrm>
              <a:off x="3265" y="2918"/>
              <a:ext cx="96" cy="75"/>
            </a:xfrm>
            <a:custGeom>
              <a:avLst/>
              <a:gdLst/>
              <a:ahLst/>
              <a:cxnLst/>
              <a:rect l="0" t="0" r="0" b="0"/>
              <a:pathLst>
                <a:path w="96" h="75">
                  <a:moveTo>
                    <a:pt x="22" y="0"/>
                  </a:moveTo>
                  <a:lnTo>
                    <a:pt x="27" y="27"/>
                  </a:lnTo>
                  <a:lnTo>
                    <a:pt x="0" y="32"/>
                  </a:lnTo>
                  <a:lnTo>
                    <a:pt x="96" y="75"/>
                  </a:lnTo>
                  <a:lnTo>
                    <a:pt x="22" y="0"/>
                  </a:lnTo>
                  <a:close/>
                </a:path>
              </a:pathLst>
            </a:custGeom>
            <a:noFill/>
            <a:ln w="6350" cap="rnd" cmpd="sng">
              <a:solidFill>
                <a:srgbClr val="000000"/>
              </a:solidFill>
              <a:prstDash val="solid"/>
              <a:round/>
              <a:headEnd type="none" w="med" len="med"/>
              <a:tailEnd type="none" w="med" len="med"/>
            </a:ln>
          </p:spPr>
          <p:txBody>
            <a:bodyPr/>
            <a:lstStyle/>
            <a:p>
              <a:endParaRPr lang="zh-CN" altLang="en-US"/>
            </a:p>
          </p:txBody>
        </p:sp>
        <p:sp>
          <p:nvSpPr>
            <p:cNvPr id="428118" name="矩形 428117"/>
            <p:cNvSpPr/>
            <p:nvPr/>
          </p:nvSpPr>
          <p:spPr>
            <a:xfrm>
              <a:off x="3843" y="3709"/>
              <a:ext cx="580" cy="159"/>
            </a:xfrm>
            <a:prstGeom prst="rect">
              <a:avLst/>
            </a:prstGeom>
            <a:noFill/>
            <a:ln w="9525">
              <a:noFill/>
            </a:ln>
          </p:spPr>
          <p:txBody>
            <a:bodyPr lIns="0" tIns="0" rIns="0" bIns="0">
              <a:spAutoFit/>
            </a:bodyPr>
            <a:lstStyle/>
            <a:p>
              <a:pPr marL="342900" indent="-342900">
                <a:buSzPct val="80000"/>
              </a:pPr>
              <a:r>
                <a:rPr lang="zh-CN" altLang="en-US" sz="1800" dirty="0">
                  <a:solidFill>
                    <a:srgbClr val="0000FF"/>
                  </a:solidFill>
                  <a:effectLst>
                    <a:outerShdw blurRad="38100" dist="38100" dir="2700000">
                      <a:srgbClr val="C0C0C0"/>
                    </a:outerShdw>
                  </a:effectLst>
                  <a:latin typeface="宋体" panose="02010600030101010101" pitchFamily="2" charset="-122"/>
                </a:rPr>
                <a:t>逻辑文件</a:t>
              </a:r>
              <a:endParaRPr lang="zh-CN" altLang="en-US" dirty="0">
                <a:solidFill>
                  <a:srgbClr val="0000FF"/>
                </a:solidFill>
                <a:effectLst>
                  <a:outerShdw blurRad="38100" dist="38100" dir="2700000">
                    <a:srgbClr val="C0C0C0"/>
                  </a:outerShdw>
                </a:effectLst>
                <a:latin typeface="Times New Roman" panose="02020603050405020304" pitchFamily="18" charset="0"/>
              </a:endParaRPr>
            </a:p>
          </p:txBody>
        </p:sp>
      </p:grpSp>
      <p:sp>
        <p:nvSpPr>
          <p:cNvPr id="428119" name="矩形 428118"/>
          <p:cNvSpPr/>
          <p:nvPr/>
        </p:nvSpPr>
        <p:spPr>
          <a:xfrm>
            <a:off x="4732237" y="6070551"/>
            <a:ext cx="2592387" cy="2873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90000"/>
              </a:lnSpc>
              <a:buNone/>
            </a:pPr>
            <a:r>
              <a:rPr lang="zh-CN" altLang="en-US" sz="2000" dirty="0">
                <a:solidFill>
                  <a:schemeClr val="tx2"/>
                </a:solidFill>
                <a:effectLst>
                  <a:outerShdw blurRad="38100" dist="38100" dir="2700000">
                    <a:srgbClr val="C0C0C0"/>
                  </a:outerShdw>
                </a:effectLst>
                <a:latin typeface="华文新魏" pitchFamily="2" charset="-122"/>
                <a:ea typeface="华文新魏" pitchFamily="2" charset="-122"/>
              </a:rPr>
              <a:t>图</a:t>
            </a:r>
            <a:r>
              <a:rPr lang="en-US" altLang="zh-CN" sz="2000" dirty="0">
                <a:solidFill>
                  <a:schemeClr val="tx2"/>
                </a:solidFill>
                <a:effectLst>
                  <a:outerShdw blurRad="38100" dist="38100" dir="2700000">
                    <a:srgbClr val="C0C0C0"/>
                  </a:outerShdw>
                </a:effectLst>
                <a:latin typeface="华文新魏" pitchFamily="2" charset="-122"/>
                <a:ea typeface="华文新魏" pitchFamily="2" charset="-122"/>
              </a:rPr>
              <a:t>6.3  </a:t>
            </a:r>
            <a:r>
              <a:rPr lang="zh-CN" altLang="en-US" sz="2000" dirty="0">
                <a:solidFill>
                  <a:schemeClr val="tx2"/>
                </a:solidFill>
                <a:effectLst>
                  <a:outerShdw blurRad="38100" dist="38100" dir="2700000">
                    <a:srgbClr val="C0C0C0"/>
                  </a:outerShdw>
                </a:effectLst>
                <a:latin typeface="华文新魏" pitchFamily="2" charset="-122"/>
                <a:ea typeface="华文新魏" pitchFamily="2" charset="-122"/>
              </a:rPr>
              <a:t>索引顺序文件 </a:t>
            </a:r>
          </a:p>
        </p:txBody>
      </p:sp>
      <p:sp>
        <p:nvSpPr>
          <p:cNvPr id="83" name="矩形 82">
            <a:extLst>
              <a:ext uri="{FF2B5EF4-FFF2-40B4-BE49-F238E27FC236}">
                <a16:creationId xmlns:a16="http://schemas.microsoft.com/office/drawing/2014/main" id="{AB3485A8-0E52-48BE-A467-9E09A1DA233D}"/>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8038"/>
                                        </p:tgtEl>
                                        <p:attrNameLst>
                                          <p:attrName>style.visibility</p:attrName>
                                        </p:attrNameLst>
                                      </p:cBhvr>
                                      <p:to>
                                        <p:strVal val="visible"/>
                                      </p:to>
                                    </p:set>
                                    <p:anim calcmode="lin" valueType="num">
                                      <p:cBhvr additive="base">
                                        <p:cTn id="7" dur="500" fill="hold"/>
                                        <p:tgtEl>
                                          <p:spTgt spid="428038"/>
                                        </p:tgtEl>
                                        <p:attrNameLst>
                                          <p:attrName>ppt_x</p:attrName>
                                        </p:attrNameLst>
                                      </p:cBhvr>
                                      <p:tavLst>
                                        <p:tav tm="0">
                                          <p:val>
                                            <p:strVal val="#ppt_x"/>
                                          </p:val>
                                        </p:tav>
                                        <p:tav tm="100000">
                                          <p:val>
                                            <p:strVal val="#ppt_x"/>
                                          </p:val>
                                        </p:tav>
                                      </p:tavLst>
                                    </p:anim>
                                    <p:anim calcmode="lin" valueType="num">
                                      <p:cBhvr additive="base">
                                        <p:cTn id="8" dur="500" fill="hold"/>
                                        <p:tgtEl>
                                          <p:spTgt spid="4280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8039"/>
                                        </p:tgtEl>
                                        <p:attrNameLst>
                                          <p:attrName>style.visibility</p:attrName>
                                        </p:attrNameLst>
                                      </p:cBhvr>
                                      <p:to>
                                        <p:strVal val="visible"/>
                                      </p:to>
                                    </p:set>
                                    <p:anim calcmode="lin" valueType="num">
                                      <p:cBhvr additive="base">
                                        <p:cTn id="12" dur="500" fill="hold"/>
                                        <p:tgtEl>
                                          <p:spTgt spid="428039"/>
                                        </p:tgtEl>
                                        <p:attrNameLst>
                                          <p:attrName>ppt_x</p:attrName>
                                        </p:attrNameLst>
                                      </p:cBhvr>
                                      <p:tavLst>
                                        <p:tav tm="0">
                                          <p:val>
                                            <p:strVal val="#ppt_x"/>
                                          </p:val>
                                        </p:tav>
                                        <p:tav tm="100000">
                                          <p:val>
                                            <p:strVal val="#ppt_x"/>
                                          </p:val>
                                        </p:tav>
                                      </p:tavLst>
                                    </p:anim>
                                    <p:anim calcmode="lin" valueType="num">
                                      <p:cBhvr additive="base">
                                        <p:cTn id="13" dur="500" fill="hold"/>
                                        <p:tgtEl>
                                          <p:spTgt spid="4280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8035">
                                            <p:bg/>
                                          </p:spTgt>
                                        </p:tgtEl>
                                        <p:attrNameLst>
                                          <p:attrName>style.visibility</p:attrName>
                                        </p:attrNameLst>
                                      </p:cBhvr>
                                      <p:to>
                                        <p:strVal val="visible"/>
                                      </p:to>
                                    </p:set>
                                    <p:anim calcmode="lin" valueType="num">
                                      <p:cBhvr additive="base">
                                        <p:cTn id="17" dur="500" fill="hold"/>
                                        <p:tgtEl>
                                          <p:spTgt spid="42803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28035">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28035">
                                            <p:txEl>
                                              <p:pRg st="0" end="0"/>
                                            </p:txEl>
                                          </p:spTgt>
                                        </p:tgtEl>
                                        <p:attrNameLst>
                                          <p:attrName>style.visibility</p:attrName>
                                        </p:attrNameLst>
                                      </p:cBhvr>
                                      <p:to>
                                        <p:strVal val="visible"/>
                                      </p:to>
                                    </p:set>
                                    <p:anim calcmode="lin" valueType="num">
                                      <p:cBhvr additive="base">
                                        <p:cTn id="22" dur="500" fill="hold"/>
                                        <p:tgtEl>
                                          <p:spTgt spid="42803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28035">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28044"/>
                                        </p:tgtEl>
                                        <p:attrNameLst>
                                          <p:attrName>style.visibility</p:attrName>
                                        </p:attrNameLst>
                                      </p:cBhvr>
                                      <p:to>
                                        <p:strVal val="visible"/>
                                      </p:to>
                                    </p:set>
                                    <p:anim calcmode="lin" valueType="num">
                                      <p:cBhvr additive="base">
                                        <p:cTn id="27" dur="500" fill="hold"/>
                                        <p:tgtEl>
                                          <p:spTgt spid="428044"/>
                                        </p:tgtEl>
                                        <p:attrNameLst>
                                          <p:attrName>ppt_x</p:attrName>
                                        </p:attrNameLst>
                                      </p:cBhvr>
                                      <p:tavLst>
                                        <p:tav tm="0">
                                          <p:val>
                                            <p:strVal val="#ppt_x"/>
                                          </p:val>
                                        </p:tav>
                                        <p:tav tm="100000">
                                          <p:val>
                                            <p:strVal val="#ppt_x"/>
                                          </p:val>
                                        </p:tav>
                                      </p:tavLst>
                                    </p:anim>
                                    <p:anim calcmode="lin" valueType="num">
                                      <p:cBhvr additive="base">
                                        <p:cTn id="28" dur="500" fill="hold"/>
                                        <p:tgtEl>
                                          <p:spTgt spid="42804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28119"/>
                                        </p:tgtEl>
                                        <p:attrNameLst>
                                          <p:attrName>style.visibility</p:attrName>
                                        </p:attrNameLst>
                                      </p:cBhvr>
                                      <p:to>
                                        <p:strVal val="visible"/>
                                      </p:to>
                                    </p:set>
                                    <p:anim calcmode="lin" valueType="num">
                                      <p:cBhvr additive="base">
                                        <p:cTn id="32" dur="500" fill="hold"/>
                                        <p:tgtEl>
                                          <p:spTgt spid="428119"/>
                                        </p:tgtEl>
                                        <p:attrNameLst>
                                          <p:attrName>ppt_x</p:attrName>
                                        </p:attrNameLst>
                                      </p:cBhvr>
                                      <p:tavLst>
                                        <p:tav tm="0">
                                          <p:val>
                                            <p:strVal val="#ppt_x"/>
                                          </p:val>
                                        </p:tav>
                                        <p:tav tm="100000">
                                          <p:val>
                                            <p:strVal val="#ppt_x"/>
                                          </p:val>
                                        </p:tav>
                                      </p:tavLst>
                                    </p:anim>
                                    <p:anim calcmode="lin" valueType="num">
                                      <p:cBhvr additive="base">
                                        <p:cTn id="33" dur="500" fill="hold"/>
                                        <p:tgtEl>
                                          <p:spTgt spid="428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animBg="1"/>
      <p:bldP spid="428038" grpId="0" bldLvl="0" animBg="1"/>
      <p:bldP spid="428039" grpId="0"/>
      <p:bldP spid="4281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文本占位符 429058"/>
          <p:cNvSpPr>
            <a:spLocks noGrp="1"/>
          </p:cNvSpPr>
          <p:nvPr>
            <p:ph type="body" idx="1"/>
          </p:nvPr>
        </p:nvSpPr>
        <p:spPr>
          <a:xfrm>
            <a:off x="1631504" y="1700808"/>
            <a:ext cx="9506892" cy="3960812"/>
          </a:xfrm>
          <a:solidFill>
            <a:srgbClr val="FFFFFF"/>
          </a:solidFill>
          <a:ln>
            <a:noFill/>
          </a:ln>
        </p:spPr>
        <p:txBody>
          <a:bodyPr/>
          <a:lstStyle/>
          <a:p>
            <a:pPr>
              <a:lnSpc>
                <a:spcPct val="150000"/>
              </a:lnSpc>
              <a:spcBef>
                <a:spcPct val="35000"/>
              </a:spcBef>
              <a:buNone/>
            </a:pPr>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、直接文件</a:t>
            </a:r>
            <a:r>
              <a:rPr lang="zh-CN" altLang="en-US" dirty="0"/>
              <a:t> </a:t>
            </a:r>
          </a:p>
          <a:p>
            <a:pPr>
              <a:lnSpc>
                <a:spcPct val="150000"/>
              </a:lnSpc>
              <a:spcBef>
                <a:spcPct val="35000"/>
              </a:spcBef>
              <a:buNone/>
            </a:pPr>
            <a:r>
              <a:rPr lang="zh-CN" altLang="en-US" dirty="0"/>
              <a:t>    </a:t>
            </a:r>
            <a:r>
              <a:rPr lang="zh-CN" altLang="en-US" sz="2400" dirty="0">
                <a:solidFill>
                  <a:srgbClr val="0000FF"/>
                </a:solidFill>
              </a:rPr>
              <a:t>根据给定的记录键值，直接获得指定记录的物理地址。 </a:t>
            </a:r>
          </a:p>
          <a:p>
            <a:pPr>
              <a:lnSpc>
                <a:spcPct val="150000"/>
              </a:lnSpc>
              <a:spcBef>
                <a:spcPct val="35000"/>
              </a:spcBef>
              <a:buNone/>
            </a:pPr>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、散列文件</a:t>
            </a:r>
            <a:r>
              <a:rPr lang="en-US" altLang="zh-CN" dirty="0">
                <a:solidFill>
                  <a:srgbClr val="800000"/>
                </a:solidFill>
                <a:effectLst>
                  <a:outerShdw blurRad="38100" dist="38100" dir="2700000">
                    <a:srgbClr val="C0C0C0"/>
                  </a:outerShdw>
                </a:effectLst>
                <a:latin typeface="Times New Roman" panose="02020603050405020304" pitchFamily="18" charset="0"/>
              </a:rPr>
              <a:t>/</a:t>
            </a:r>
            <a:r>
              <a:rPr lang="zh-CN" altLang="en-US" dirty="0">
                <a:solidFill>
                  <a:srgbClr val="800000"/>
                </a:solidFill>
                <a:effectLst>
                  <a:outerShdw blurRad="38100" dist="38100" dir="2700000">
                    <a:srgbClr val="C0C0C0"/>
                  </a:outerShdw>
                </a:effectLst>
                <a:latin typeface="Times New Roman" panose="02020603050405020304" pitchFamily="18" charset="0"/>
              </a:rPr>
              <a:t>哈希</a:t>
            </a:r>
            <a:r>
              <a:rPr lang="en-US" altLang="zh-CN" dirty="0">
                <a:solidFill>
                  <a:srgbClr val="800000"/>
                </a:solidFill>
                <a:effectLst>
                  <a:outerShdw blurRad="38100" dist="38100" dir="2700000">
                    <a:srgbClr val="C0C0C0"/>
                  </a:outerShdw>
                </a:effectLst>
                <a:latin typeface="Times New Roman" panose="02020603050405020304" pitchFamily="18" charset="0"/>
              </a:rPr>
              <a:t>(Hash)</a:t>
            </a:r>
            <a:r>
              <a:rPr lang="zh-CN" altLang="en-US" dirty="0">
                <a:solidFill>
                  <a:srgbClr val="800000"/>
                </a:solidFill>
                <a:effectLst>
                  <a:outerShdw blurRad="38100" dist="38100" dir="2700000">
                    <a:srgbClr val="C0C0C0"/>
                  </a:outerShdw>
                </a:effectLst>
                <a:latin typeface="Times New Roman" panose="02020603050405020304" pitchFamily="18" charset="0"/>
              </a:rPr>
              <a:t>文件 </a:t>
            </a:r>
            <a:endParaRPr lang="en-US" altLang="zh-CN" dirty="0">
              <a:solidFill>
                <a:srgbClr val="800000"/>
              </a:solidFill>
              <a:effectLst>
                <a:outerShdw blurRad="38100" dist="38100" dir="2700000">
                  <a:srgbClr val="C0C0C0"/>
                </a:outerShdw>
              </a:effectLst>
              <a:latin typeface="Times New Roman" panose="02020603050405020304" pitchFamily="18" charset="0"/>
            </a:endParaRPr>
          </a:p>
          <a:p>
            <a:pPr>
              <a:lnSpc>
                <a:spcPct val="150000"/>
              </a:lnSpc>
              <a:spcBef>
                <a:spcPct val="35000"/>
              </a:spcBef>
              <a:buNone/>
            </a:pPr>
            <a:r>
              <a:rPr lang="zh-CN" altLang="en-US" dirty="0"/>
              <a:t>    </a:t>
            </a:r>
            <a:r>
              <a:rPr lang="zh-CN" altLang="en-US" sz="2400" dirty="0">
                <a:solidFill>
                  <a:srgbClr val="0000FF"/>
                </a:solidFill>
              </a:rPr>
              <a:t>应用最为广泛的一种直接文件。利用</a:t>
            </a:r>
            <a:r>
              <a:rPr lang="en-US" altLang="zh-CN" sz="2400" dirty="0">
                <a:solidFill>
                  <a:srgbClr val="0000FF"/>
                </a:solidFill>
              </a:rPr>
              <a:t>Hash</a:t>
            </a:r>
            <a:r>
              <a:rPr lang="zh-CN" altLang="en-US" sz="2400" dirty="0">
                <a:solidFill>
                  <a:srgbClr val="0000FF"/>
                </a:solidFill>
              </a:rPr>
              <a:t>函数</a:t>
            </a:r>
            <a:r>
              <a:rPr lang="en-US" altLang="zh-CN" sz="2400" dirty="0">
                <a:solidFill>
                  <a:srgbClr val="0000FF"/>
                </a:solidFill>
              </a:rPr>
              <a:t>(</a:t>
            </a:r>
            <a:r>
              <a:rPr lang="zh-CN" altLang="en-US" sz="2400" dirty="0">
                <a:solidFill>
                  <a:srgbClr val="0000FF"/>
                </a:solidFill>
              </a:rPr>
              <a:t>或称散列函数</a:t>
            </a:r>
            <a:r>
              <a:rPr lang="en-US" altLang="zh-CN" sz="2400" dirty="0">
                <a:solidFill>
                  <a:srgbClr val="0000FF"/>
                </a:solidFill>
              </a:rPr>
              <a:t>)</a:t>
            </a:r>
            <a:r>
              <a:rPr lang="zh-CN" altLang="en-US" sz="2400" dirty="0">
                <a:solidFill>
                  <a:srgbClr val="0000FF"/>
                </a:solidFill>
              </a:rPr>
              <a:t>，可将记录键值转换为相应记录的地址</a:t>
            </a:r>
            <a:r>
              <a:rPr lang="zh-CN" altLang="en-US" dirty="0"/>
              <a:t>。  </a:t>
            </a:r>
          </a:p>
        </p:txBody>
      </p:sp>
      <p:sp>
        <p:nvSpPr>
          <p:cNvPr id="429062" name="AutoShape 5"/>
          <p:cNvSpPr/>
          <p:nvPr/>
        </p:nvSpPr>
        <p:spPr>
          <a:xfrm>
            <a:off x="995685" y="881733"/>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29063" name="Text Box 38"/>
          <p:cNvSpPr txBox="1"/>
          <p:nvPr/>
        </p:nvSpPr>
        <p:spPr>
          <a:xfrm>
            <a:off x="1127448" y="908720"/>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五、  直接文件和散列文件</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13C77221-8DDF-406D-8650-662DCC41F176}"/>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9062"/>
                                        </p:tgtEl>
                                        <p:attrNameLst>
                                          <p:attrName>style.visibility</p:attrName>
                                        </p:attrNameLst>
                                      </p:cBhvr>
                                      <p:to>
                                        <p:strVal val="visible"/>
                                      </p:to>
                                    </p:set>
                                    <p:anim calcmode="lin" valueType="num">
                                      <p:cBhvr additive="base">
                                        <p:cTn id="7" dur="500" fill="hold"/>
                                        <p:tgtEl>
                                          <p:spTgt spid="429062"/>
                                        </p:tgtEl>
                                        <p:attrNameLst>
                                          <p:attrName>ppt_x</p:attrName>
                                        </p:attrNameLst>
                                      </p:cBhvr>
                                      <p:tavLst>
                                        <p:tav tm="0">
                                          <p:val>
                                            <p:strVal val="#ppt_x"/>
                                          </p:val>
                                        </p:tav>
                                        <p:tav tm="100000">
                                          <p:val>
                                            <p:strVal val="#ppt_x"/>
                                          </p:val>
                                        </p:tav>
                                      </p:tavLst>
                                    </p:anim>
                                    <p:anim calcmode="lin" valueType="num">
                                      <p:cBhvr additive="base">
                                        <p:cTn id="8" dur="500" fill="hold"/>
                                        <p:tgtEl>
                                          <p:spTgt spid="4290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9063"/>
                                        </p:tgtEl>
                                        <p:attrNameLst>
                                          <p:attrName>style.visibility</p:attrName>
                                        </p:attrNameLst>
                                      </p:cBhvr>
                                      <p:to>
                                        <p:strVal val="visible"/>
                                      </p:to>
                                    </p:set>
                                    <p:anim calcmode="lin" valueType="num">
                                      <p:cBhvr additive="base">
                                        <p:cTn id="12" dur="500" fill="hold"/>
                                        <p:tgtEl>
                                          <p:spTgt spid="429063"/>
                                        </p:tgtEl>
                                        <p:attrNameLst>
                                          <p:attrName>ppt_x</p:attrName>
                                        </p:attrNameLst>
                                      </p:cBhvr>
                                      <p:tavLst>
                                        <p:tav tm="0">
                                          <p:val>
                                            <p:strVal val="#ppt_x"/>
                                          </p:val>
                                        </p:tav>
                                        <p:tav tm="100000">
                                          <p:val>
                                            <p:strVal val="#ppt_x"/>
                                          </p:val>
                                        </p:tav>
                                      </p:tavLst>
                                    </p:anim>
                                    <p:anim calcmode="lin" valueType="num">
                                      <p:cBhvr additive="base">
                                        <p:cTn id="13" dur="500" fill="hold"/>
                                        <p:tgtEl>
                                          <p:spTgt spid="42906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9059">
                                            <p:bg/>
                                          </p:spTgt>
                                        </p:tgtEl>
                                        <p:attrNameLst>
                                          <p:attrName>style.visibility</p:attrName>
                                        </p:attrNameLst>
                                      </p:cBhvr>
                                      <p:to>
                                        <p:strVal val="visible"/>
                                      </p:to>
                                    </p:set>
                                    <p:anim calcmode="lin" valueType="num">
                                      <p:cBhvr additive="base">
                                        <p:cTn id="17" dur="1000" fill="hold"/>
                                        <p:tgtEl>
                                          <p:spTgt spid="429059">
                                            <p:bg/>
                                          </p:spTgt>
                                        </p:tgtEl>
                                        <p:attrNameLst>
                                          <p:attrName>ppt_x</p:attrName>
                                        </p:attrNameLst>
                                      </p:cBhvr>
                                      <p:tavLst>
                                        <p:tav tm="0">
                                          <p:val>
                                            <p:strVal val="#ppt_x"/>
                                          </p:val>
                                        </p:tav>
                                        <p:tav tm="100000">
                                          <p:val>
                                            <p:strVal val="#ppt_x"/>
                                          </p:val>
                                        </p:tav>
                                      </p:tavLst>
                                    </p:anim>
                                    <p:anim calcmode="lin" valueType="num">
                                      <p:cBhvr additive="base">
                                        <p:cTn id="18" dur="1000" fill="hold"/>
                                        <p:tgtEl>
                                          <p:spTgt spid="429059">
                                            <p:bg/>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429059">
                                            <p:txEl>
                                              <p:pRg st="0" end="0"/>
                                            </p:txEl>
                                          </p:spTgt>
                                        </p:tgtEl>
                                        <p:attrNameLst>
                                          <p:attrName>style.visibility</p:attrName>
                                        </p:attrNameLst>
                                      </p:cBhvr>
                                      <p:to>
                                        <p:strVal val="visible"/>
                                      </p:to>
                                    </p:set>
                                    <p:anim calcmode="lin" valueType="num">
                                      <p:cBhvr additive="base">
                                        <p:cTn id="22" dur="1000" fill="hold"/>
                                        <p:tgtEl>
                                          <p:spTgt spid="429059">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2905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2" fill="hold" grpId="0" nodeType="afterEffect">
                                  <p:stCondLst>
                                    <p:cond delay="0"/>
                                  </p:stCondLst>
                                  <p:childTnLst>
                                    <p:set>
                                      <p:cBhvr>
                                        <p:cTn id="26" dur="1" fill="hold">
                                          <p:stCondLst>
                                            <p:cond delay="0"/>
                                          </p:stCondLst>
                                        </p:cTn>
                                        <p:tgtEl>
                                          <p:spTgt spid="429059">
                                            <p:txEl>
                                              <p:pRg st="1" end="1"/>
                                            </p:txEl>
                                          </p:spTgt>
                                        </p:tgtEl>
                                        <p:attrNameLst>
                                          <p:attrName>style.visibility</p:attrName>
                                        </p:attrNameLst>
                                      </p:cBhvr>
                                      <p:to>
                                        <p:strVal val="visible"/>
                                      </p:to>
                                    </p:set>
                                    <p:anim calcmode="lin" valueType="num">
                                      <p:cBhvr additive="base">
                                        <p:cTn id="27" dur="1000" fill="hold"/>
                                        <p:tgtEl>
                                          <p:spTgt spid="429059">
                                            <p:txEl>
                                              <p:pRg st="1" end="1"/>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429059">
                                            <p:txEl>
                                              <p:pRg st="1" end="1"/>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429059">
                                            <p:txEl>
                                              <p:pRg st="2" end="2"/>
                                            </p:txEl>
                                          </p:spTgt>
                                        </p:tgtEl>
                                        <p:attrNameLst>
                                          <p:attrName>style.visibility</p:attrName>
                                        </p:attrNameLst>
                                      </p:cBhvr>
                                      <p:to>
                                        <p:strVal val="visible"/>
                                      </p:to>
                                    </p:set>
                                    <p:anim calcmode="lin" valueType="num">
                                      <p:cBhvr additive="base">
                                        <p:cTn id="32" dur="1000" fill="hold"/>
                                        <p:tgtEl>
                                          <p:spTgt spid="429059">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29059">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ID="2" presetClass="entr" presetSubtype="2" fill="hold" grpId="0" nodeType="afterEffect">
                                  <p:stCondLst>
                                    <p:cond delay="0"/>
                                  </p:stCondLst>
                                  <p:childTnLst>
                                    <p:set>
                                      <p:cBhvr>
                                        <p:cTn id="36" dur="1" fill="hold">
                                          <p:stCondLst>
                                            <p:cond delay="0"/>
                                          </p:stCondLst>
                                        </p:cTn>
                                        <p:tgtEl>
                                          <p:spTgt spid="429059">
                                            <p:txEl>
                                              <p:pRg st="3" end="3"/>
                                            </p:txEl>
                                          </p:spTgt>
                                        </p:tgtEl>
                                        <p:attrNameLst>
                                          <p:attrName>style.visibility</p:attrName>
                                        </p:attrNameLst>
                                      </p:cBhvr>
                                      <p:to>
                                        <p:strVal val="visible"/>
                                      </p:to>
                                    </p:set>
                                    <p:anim calcmode="lin" valueType="num">
                                      <p:cBhvr additive="base">
                                        <p:cTn id="37" dur="1000" fill="hold"/>
                                        <p:tgtEl>
                                          <p:spTgt spid="429059">
                                            <p:txEl>
                                              <p:pRg st="3" end="3"/>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4290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uiExpand="1" build="p" animBg="1"/>
      <p:bldP spid="429062" grpId="0" bldLvl="0" animBg="1"/>
      <p:bldP spid="4290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文本占位符 430082"/>
          <p:cNvSpPr>
            <a:spLocks noGrp="1"/>
          </p:cNvSpPr>
          <p:nvPr>
            <p:ph type="body" idx="1"/>
          </p:nvPr>
        </p:nvSpPr>
        <p:spPr>
          <a:xfrm>
            <a:off x="3935413" y="6021388"/>
            <a:ext cx="4752975" cy="431800"/>
          </a:xfrm>
          <a:solidFill>
            <a:srgbClr val="FFFFFF"/>
          </a:solidFill>
          <a:ln>
            <a:noFill/>
          </a:ln>
        </p:spPr>
        <p:txBody>
          <a:bodyPr/>
          <a:lstStyle/>
          <a:p>
            <a:pPr algn="ctr">
              <a:buNone/>
            </a:pPr>
            <a:r>
              <a:rPr lang="zh-CN" altLang="en-US" sz="2000" dirty="0">
                <a:solidFill>
                  <a:srgbClr val="003300"/>
                </a:solidFill>
                <a:effectLst>
                  <a:outerShdw blurRad="38100" dist="38100" dir="2700000">
                    <a:srgbClr val="C0C0C0"/>
                  </a:outerShdw>
                </a:effectLst>
              </a:rPr>
              <a:t>图</a:t>
            </a:r>
            <a:r>
              <a:rPr lang="en-US" altLang="zh-CN" sz="2000">
                <a:solidFill>
                  <a:srgbClr val="003300"/>
                </a:solidFill>
                <a:effectLst>
                  <a:outerShdw blurRad="38100" dist="38100" dir="2700000">
                    <a:srgbClr val="C0C0C0"/>
                  </a:outerShdw>
                </a:effectLst>
              </a:rPr>
              <a:t>6.4 </a:t>
            </a:r>
            <a:r>
              <a:rPr lang="zh-CN" altLang="en-US" sz="2000" dirty="0">
                <a:solidFill>
                  <a:srgbClr val="003300"/>
                </a:solidFill>
                <a:effectLst>
                  <a:outerShdw blurRad="38100" dist="38100" dir="2700000">
                    <a:srgbClr val="C0C0C0"/>
                  </a:outerShdw>
                </a:effectLst>
              </a:rPr>
              <a:t>散列文件的逻辑结构</a:t>
            </a:r>
          </a:p>
        </p:txBody>
      </p:sp>
      <p:sp>
        <p:nvSpPr>
          <p:cNvPr id="430085" name="矩形 430084"/>
          <p:cNvSpPr/>
          <p:nvPr/>
        </p:nvSpPr>
        <p:spPr>
          <a:xfrm>
            <a:off x="1524000" y="2333625"/>
            <a:ext cx="9144000" cy="0"/>
          </a:xfrm>
          <a:prstGeom prst="rect">
            <a:avLst/>
          </a:prstGeom>
          <a:noFill/>
          <a:ln w="9525">
            <a:noFill/>
          </a:ln>
        </p:spPr>
        <p:txBody>
          <a:bodyPr/>
          <a:lstStyle/>
          <a:p>
            <a:endParaRPr lang="zh-CN" altLang="en-US"/>
          </a:p>
        </p:txBody>
      </p:sp>
      <p:graphicFrame>
        <p:nvGraphicFramePr>
          <p:cNvPr id="430084" name="对象 430083"/>
          <p:cNvGraphicFramePr/>
          <p:nvPr/>
        </p:nvGraphicFramePr>
        <p:xfrm>
          <a:off x="2927350" y="1125538"/>
          <a:ext cx="6408738" cy="4889500"/>
        </p:xfrm>
        <a:graphic>
          <a:graphicData uri="http://schemas.openxmlformats.org/presentationml/2006/ole">
            <mc:AlternateContent xmlns:mc="http://schemas.openxmlformats.org/markup-compatibility/2006">
              <mc:Choice xmlns:v="urn:schemas-microsoft-com:vml" Requires="v">
                <p:oleObj spid="_x0000_s540688" r:id="rId4" imgW="2332990" imgH="2080895" progId="Visio.Drawing.6">
                  <p:embed/>
                </p:oleObj>
              </mc:Choice>
              <mc:Fallback>
                <p:oleObj r:id="rId4" imgW="2332990" imgH="2080895" progId="Visio.Drawing.6">
                  <p:embed/>
                  <p:pic>
                    <p:nvPicPr>
                      <p:cNvPr id="0" name="图片 3078"/>
                      <p:cNvPicPr/>
                      <p:nvPr/>
                    </p:nvPicPr>
                    <p:blipFill>
                      <a:blip r:embed="rId5"/>
                      <a:stretch>
                        <a:fillRect/>
                      </a:stretch>
                    </p:blipFill>
                    <p:spPr>
                      <a:xfrm>
                        <a:off x="2927350" y="1125538"/>
                        <a:ext cx="6408738" cy="4889500"/>
                      </a:xfrm>
                      <a:prstGeom prst="rect">
                        <a:avLst/>
                      </a:prstGeom>
                      <a:noFill/>
                      <a:ln w="38100">
                        <a:noFill/>
                        <a:miter/>
                      </a:ln>
                    </p:spPr>
                  </p:pic>
                </p:oleObj>
              </mc:Fallback>
            </mc:AlternateContent>
          </a:graphicData>
        </a:graphic>
      </p:graphicFrame>
      <p:sp>
        <p:nvSpPr>
          <p:cNvPr id="430088" name="AutoShape 5"/>
          <p:cNvSpPr/>
          <p:nvPr/>
        </p:nvSpPr>
        <p:spPr>
          <a:xfrm>
            <a:off x="995685" y="888847"/>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30089" name="Text Box 38"/>
          <p:cNvSpPr txBox="1"/>
          <p:nvPr/>
        </p:nvSpPr>
        <p:spPr>
          <a:xfrm>
            <a:off x="1127448" y="915834"/>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五、  直接文件和散列文件</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814AE99F-404D-4B58-B485-080441E7B336}"/>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0088"/>
                                        </p:tgtEl>
                                        <p:attrNameLst>
                                          <p:attrName>style.visibility</p:attrName>
                                        </p:attrNameLst>
                                      </p:cBhvr>
                                      <p:to>
                                        <p:strVal val="visible"/>
                                      </p:to>
                                    </p:set>
                                    <p:anim calcmode="lin" valueType="num">
                                      <p:cBhvr additive="base">
                                        <p:cTn id="7" dur="500" fill="hold"/>
                                        <p:tgtEl>
                                          <p:spTgt spid="430088"/>
                                        </p:tgtEl>
                                        <p:attrNameLst>
                                          <p:attrName>ppt_x</p:attrName>
                                        </p:attrNameLst>
                                      </p:cBhvr>
                                      <p:tavLst>
                                        <p:tav tm="0">
                                          <p:val>
                                            <p:strVal val="#ppt_x"/>
                                          </p:val>
                                        </p:tav>
                                        <p:tav tm="100000">
                                          <p:val>
                                            <p:strVal val="#ppt_x"/>
                                          </p:val>
                                        </p:tav>
                                      </p:tavLst>
                                    </p:anim>
                                    <p:anim calcmode="lin" valueType="num">
                                      <p:cBhvr additive="base">
                                        <p:cTn id="8" dur="500" fill="hold"/>
                                        <p:tgtEl>
                                          <p:spTgt spid="4300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0089"/>
                                        </p:tgtEl>
                                        <p:attrNameLst>
                                          <p:attrName>style.visibility</p:attrName>
                                        </p:attrNameLst>
                                      </p:cBhvr>
                                      <p:to>
                                        <p:strVal val="visible"/>
                                      </p:to>
                                    </p:set>
                                    <p:anim calcmode="lin" valueType="num">
                                      <p:cBhvr additive="base">
                                        <p:cTn id="12" dur="500" fill="hold"/>
                                        <p:tgtEl>
                                          <p:spTgt spid="430089"/>
                                        </p:tgtEl>
                                        <p:attrNameLst>
                                          <p:attrName>ppt_x</p:attrName>
                                        </p:attrNameLst>
                                      </p:cBhvr>
                                      <p:tavLst>
                                        <p:tav tm="0">
                                          <p:val>
                                            <p:strVal val="#ppt_x"/>
                                          </p:val>
                                        </p:tav>
                                        <p:tav tm="100000">
                                          <p:val>
                                            <p:strVal val="#ppt_x"/>
                                          </p:val>
                                        </p:tav>
                                      </p:tavLst>
                                    </p:anim>
                                    <p:anim calcmode="lin" valueType="num">
                                      <p:cBhvr additive="base">
                                        <p:cTn id="13" dur="500" fill="hold"/>
                                        <p:tgtEl>
                                          <p:spTgt spid="4300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0084"/>
                                        </p:tgtEl>
                                        <p:attrNameLst>
                                          <p:attrName>style.visibility</p:attrName>
                                        </p:attrNameLst>
                                      </p:cBhvr>
                                      <p:to>
                                        <p:strVal val="visible"/>
                                      </p:to>
                                    </p:set>
                                    <p:anim calcmode="lin" valueType="num">
                                      <p:cBhvr additive="base">
                                        <p:cTn id="17" dur="500" fill="hold"/>
                                        <p:tgtEl>
                                          <p:spTgt spid="430084"/>
                                        </p:tgtEl>
                                        <p:attrNameLst>
                                          <p:attrName>ppt_x</p:attrName>
                                        </p:attrNameLst>
                                      </p:cBhvr>
                                      <p:tavLst>
                                        <p:tav tm="0">
                                          <p:val>
                                            <p:strVal val="#ppt_x"/>
                                          </p:val>
                                        </p:tav>
                                        <p:tav tm="100000">
                                          <p:val>
                                            <p:strVal val="#ppt_x"/>
                                          </p:val>
                                        </p:tav>
                                      </p:tavLst>
                                    </p:anim>
                                    <p:anim calcmode="lin" valueType="num">
                                      <p:cBhvr additive="base">
                                        <p:cTn id="18" dur="500" fill="hold"/>
                                        <p:tgtEl>
                                          <p:spTgt spid="43008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30083">
                                            <p:bg/>
                                          </p:spTgt>
                                        </p:tgtEl>
                                        <p:attrNameLst>
                                          <p:attrName>style.visibility</p:attrName>
                                        </p:attrNameLst>
                                      </p:cBhvr>
                                      <p:to>
                                        <p:strVal val="visible"/>
                                      </p:to>
                                    </p:set>
                                    <p:anim calcmode="lin" valueType="num">
                                      <p:cBhvr additive="base">
                                        <p:cTn id="22" dur="1000" fill="hold"/>
                                        <p:tgtEl>
                                          <p:spTgt spid="430083">
                                            <p:bg/>
                                          </p:spTgt>
                                        </p:tgtEl>
                                        <p:attrNameLst>
                                          <p:attrName>ppt_x</p:attrName>
                                        </p:attrNameLst>
                                      </p:cBhvr>
                                      <p:tavLst>
                                        <p:tav tm="0">
                                          <p:val>
                                            <p:strVal val="#ppt_x"/>
                                          </p:val>
                                        </p:tav>
                                        <p:tav tm="100000">
                                          <p:val>
                                            <p:strVal val="#ppt_x"/>
                                          </p:val>
                                        </p:tav>
                                      </p:tavLst>
                                    </p:anim>
                                    <p:anim calcmode="lin" valueType="num">
                                      <p:cBhvr additive="base">
                                        <p:cTn id="23" dur="1000" fill="hold"/>
                                        <p:tgtEl>
                                          <p:spTgt spid="430083">
                                            <p:bg/>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430083">
                                            <p:txEl>
                                              <p:pRg st="0" end="0"/>
                                            </p:txEl>
                                          </p:spTgt>
                                        </p:tgtEl>
                                        <p:attrNameLst>
                                          <p:attrName>style.visibility</p:attrName>
                                        </p:attrNameLst>
                                      </p:cBhvr>
                                      <p:to>
                                        <p:strVal val="visible"/>
                                      </p:to>
                                    </p:set>
                                    <p:anim calcmode="lin" valueType="num">
                                      <p:cBhvr additive="base">
                                        <p:cTn id="27" dur="1000" fill="hold"/>
                                        <p:tgtEl>
                                          <p:spTgt spid="43008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300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animBg="1"/>
      <p:bldP spid="430088" grpId="0" bldLvl="0" animBg="1"/>
      <p:bldP spid="4300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文本占位符 397315"/>
          <p:cNvSpPr>
            <a:spLocks noGrp="1"/>
          </p:cNvSpPr>
          <p:nvPr>
            <p:ph type="body" idx="1"/>
          </p:nvPr>
        </p:nvSpPr>
        <p:spPr>
          <a:xfrm>
            <a:off x="1271464" y="1161256"/>
            <a:ext cx="9865096" cy="4535488"/>
          </a:xfrm>
          <a:noFill/>
          <a:ln>
            <a:noFill/>
          </a:ln>
        </p:spPr>
        <p:txBody>
          <a:bodyPr/>
          <a:lstStyle/>
          <a:p>
            <a:pPr>
              <a:lnSpc>
                <a:spcPct val="150000"/>
              </a:lnSpc>
              <a:spcBef>
                <a:spcPct val="50000"/>
              </a:spcBef>
              <a:buClr>
                <a:srgbClr val="CC3300"/>
              </a:buClr>
              <a:buFont typeface="Wingdings" panose="05000000000000000000" pitchFamily="2" charset="2"/>
              <a:buChar char="n"/>
            </a:pPr>
            <a:r>
              <a:rPr lang="zh-CN" altLang="en-US" dirty="0">
                <a:solidFill>
                  <a:srgbClr val="0000FF"/>
                </a:solidFill>
              </a:rPr>
              <a:t>物理结构指一个文件在外存上的存储组织形式，</a:t>
            </a:r>
            <a:r>
              <a:rPr lang="zh-CN" altLang="en-US" dirty="0">
                <a:solidFill>
                  <a:srgbClr val="0000FF"/>
                </a:solidFill>
                <a:latin typeface="宋体" panose="02010600030101010101" pitchFamily="2" charset="-122"/>
              </a:rPr>
              <a:t>是从系统的角度来看文件。</a:t>
            </a:r>
            <a:endParaRPr lang="zh-CN" altLang="en-US" dirty="0">
              <a:solidFill>
                <a:srgbClr val="0000FF"/>
              </a:solidFill>
            </a:endParaRPr>
          </a:p>
          <a:p>
            <a:pPr>
              <a:lnSpc>
                <a:spcPct val="150000"/>
              </a:lnSpc>
              <a:spcBef>
                <a:spcPct val="50000"/>
              </a:spcBef>
              <a:buClr>
                <a:srgbClr val="CC3300"/>
              </a:buClr>
              <a:buFont typeface="Wingdings" panose="05000000000000000000" pitchFamily="2" charset="2"/>
              <a:buChar char="n"/>
            </a:pPr>
            <a:r>
              <a:rPr lang="zh-CN" altLang="en-US" dirty="0">
                <a:solidFill>
                  <a:srgbClr val="0000FF"/>
                </a:solidFill>
              </a:rPr>
              <a:t>采用不同的外存分配方式时，将形成不同的文件物理结构。例如，在采用连续分配方式时的文件物理结构，将是顺序式的文件结构；链接分配方式将形成链接式文件结构；而索引分配方式则将形成索引式文件结构。  </a:t>
            </a:r>
          </a:p>
        </p:txBody>
      </p:sp>
      <p:sp>
        <p:nvSpPr>
          <p:cNvPr id="4" name="矩形 3">
            <a:extLst>
              <a:ext uri="{FF2B5EF4-FFF2-40B4-BE49-F238E27FC236}">
                <a16:creationId xmlns:a16="http://schemas.microsoft.com/office/drawing/2014/main" id="{85286056-8511-469F-A5F7-5F2764CCC4CA}"/>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7316">
                                            <p:txEl>
                                              <p:pRg st="0" end="0"/>
                                            </p:txEl>
                                          </p:spTgt>
                                        </p:tgtEl>
                                        <p:attrNameLst>
                                          <p:attrName>style.visibility</p:attrName>
                                        </p:attrNameLst>
                                      </p:cBhvr>
                                      <p:to>
                                        <p:strVal val="visible"/>
                                      </p:to>
                                    </p:set>
                                    <p:anim calcmode="lin" valueType="num">
                                      <p:cBhvr additive="base">
                                        <p:cTn id="7" dur="1000" fill="hold"/>
                                        <p:tgtEl>
                                          <p:spTgt spid="39731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9731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397316">
                                            <p:txEl>
                                              <p:pRg st="1" end="1"/>
                                            </p:txEl>
                                          </p:spTgt>
                                        </p:tgtEl>
                                        <p:attrNameLst>
                                          <p:attrName>style.visibility</p:attrName>
                                        </p:attrNameLst>
                                      </p:cBhvr>
                                      <p:to>
                                        <p:strVal val="visible"/>
                                      </p:to>
                                    </p:set>
                                    <p:anim calcmode="lin" valueType="num">
                                      <p:cBhvr additive="base">
                                        <p:cTn id="12" dur="1000" fill="hold"/>
                                        <p:tgtEl>
                                          <p:spTgt spid="397316">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9731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cxnSp>
        <p:nvCxnSpPr>
          <p:cNvPr id="685059" name="AutoShape 3"/>
          <p:cNvCxnSpPr>
            <a:cxnSpLocks/>
            <a:endCxn id="685058" idx="1"/>
          </p:cNvCxnSpPr>
          <p:nvPr/>
        </p:nvCxnSpPr>
        <p:spPr>
          <a:xfrm>
            <a:off x="1837913" y="4327525"/>
            <a:ext cx="1899062" cy="1348582"/>
          </a:xfrm>
          <a:prstGeom prst="bentConnector3">
            <a:avLst>
              <a:gd name="adj1" fmla="val -35278"/>
            </a:avLst>
          </a:prstGeom>
          <a:ln w="28575" cap="rnd" cmpd="sng">
            <a:solidFill>
              <a:srgbClr val="336699"/>
            </a:solidFill>
            <a:prstDash val="sysDot"/>
            <a:miter/>
            <a:headEnd type="none" w="med" len="med"/>
            <a:tailEnd type="none" w="med" len="med"/>
          </a:ln>
        </p:spPr>
      </p:cxnSp>
      <p:cxnSp>
        <p:nvCxnSpPr>
          <p:cNvPr id="685060" name="AutoShape 4"/>
          <p:cNvCxnSpPr>
            <a:cxnSpLocks/>
            <a:endCxn id="685058" idx="3"/>
          </p:cNvCxnSpPr>
          <p:nvPr/>
        </p:nvCxnSpPr>
        <p:spPr>
          <a:xfrm rot="10800000" flipV="1">
            <a:off x="8347075" y="4292599"/>
            <a:ext cx="1951158" cy="1383508"/>
          </a:xfrm>
          <a:prstGeom prst="bentConnector3">
            <a:avLst>
              <a:gd name="adj1" fmla="val -33001"/>
            </a:avLst>
          </a:prstGeom>
          <a:ln w="28575" cap="rnd" cmpd="sng">
            <a:solidFill>
              <a:srgbClr val="336699"/>
            </a:solidFill>
            <a:prstDash val="sysDot"/>
            <a:miter/>
            <a:headEnd type="none" w="med" len="med"/>
            <a:tailEnd type="none" w="med" len="med"/>
          </a:ln>
        </p:spPr>
      </p:cxnSp>
      <p:sp>
        <p:nvSpPr>
          <p:cNvPr id="685061"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dirty="0">
                <a:ln>
                  <a:solidFill>
                    <a:srgbClr val="FF0000"/>
                  </a:solidFill>
                </a:ln>
                <a:solidFill>
                  <a:srgbClr val="FF0066"/>
                </a:solidFill>
                <a:effectLst>
                  <a:outerShdw blurRad="38100" dist="38100" dir="2700000">
                    <a:srgbClr val="C0C0C0"/>
                  </a:outerShdw>
                </a:effectLst>
                <a:latin typeface="Arial" panose="020B0604020202020204" pitchFamily="34" charset="0"/>
              </a:rPr>
              <a:t>本节小结</a:t>
            </a:r>
          </a:p>
        </p:txBody>
      </p:sp>
      <p:sp>
        <p:nvSpPr>
          <p:cNvPr id="685062" name="AutoShape 6"/>
          <p:cNvSpPr/>
          <p:nvPr/>
        </p:nvSpPr>
        <p:spPr>
          <a:xfrm>
            <a:off x="1837913" y="3811588"/>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5063" name="Oval 7"/>
          <p:cNvSpPr/>
          <p:nvPr/>
        </p:nvSpPr>
        <p:spPr>
          <a:xfrm>
            <a:off x="1837913" y="3835400"/>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5064" name="Oval 8"/>
          <p:cNvSpPr/>
          <p:nvPr/>
        </p:nvSpPr>
        <p:spPr>
          <a:xfrm>
            <a:off x="1931575" y="3840163"/>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5065" name="Rectangle 9"/>
          <p:cNvSpPr/>
          <p:nvPr/>
        </p:nvSpPr>
        <p:spPr>
          <a:xfrm>
            <a:off x="1941100" y="1514475"/>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5066" name="Rectangle 10"/>
          <p:cNvSpPr/>
          <p:nvPr/>
        </p:nvSpPr>
        <p:spPr>
          <a:xfrm>
            <a:off x="2080800" y="2028825"/>
            <a:ext cx="1873250" cy="181483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文件逻辑结构的概念。</a:t>
            </a:r>
          </a:p>
          <a:p>
            <a:pPr marL="116205" indent="-116205">
              <a:lnSpc>
                <a:spcPct val="80000"/>
              </a:lnSpc>
              <a:spcBef>
                <a:spcPct val="0"/>
              </a:spcBef>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无结构文件与顺序文件。</a:t>
            </a:r>
          </a:p>
          <a:p>
            <a:pPr marL="116205" indent="-116205">
              <a:lnSpc>
                <a:spcPct val="80000"/>
              </a:lnSpc>
              <a:spcBef>
                <a:spcPct val="0"/>
              </a:spcBef>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685067"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85068" name="Group 12"/>
          <p:cNvGrpSpPr/>
          <p:nvPr/>
        </p:nvGrpSpPr>
        <p:grpSpPr>
          <a:xfrm>
            <a:off x="4927600" y="3835400"/>
            <a:ext cx="2303463" cy="412750"/>
            <a:chOff x="2029" y="2178"/>
            <a:chExt cx="1600" cy="474"/>
          </a:xfrm>
        </p:grpSpPr>
        <p:sp>
          <p:nvSpPr>
            <p:cNvPr id="685069"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5070"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85071"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5072" name="Rectangle 16"/>
          <p:cNvSpPr/>
          <p:nvPr/>
        </p:nvSpPr>
        <p:spPr>
          <a:xfrm>
            <a:off x="5181600" y="2060575"/>
            <a:ext cx="1922463" cy="132207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索引文件。</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索引顺序文件。</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p:txBody>
      </p:sp>
      <p:sp>
        <p:nvSpPr>
          <p:cNvPr id="685073" name="AutoShape 17"/>
          <p:cNvSpPr/>
          <p:nvPr/>
        </p:nvSpPr>
        <p:spPr>
          <a:xfrm>
            <a:off x="8064620"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5074" name="Oval 18"/>
          <p:cNvSpPr/>
          <p:nvPr/>
        </p:nvSpPr>
        <p:spPr>
          <a:xfrm>
            <a:off x="8064620"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85075" name="Group 19"/>
          <p:cNvGrpSpPr/>
          <p:nvPr/>
        </p:nvGrpSpPr>
        <p:grpSpPr>
          <a:xfrm>
            <a:off x="8217020" y="1449388"/>
            <a:ext cx="1952625" cy="2765425"/>
            <a:chOff x="3017" y="856"/>
            <a:chExt cx="1052" cy="1906"/>
          </a:xfrm>
        </p:grpSpPr>
        <p:sp>
          <p:nvSpPr>
            <p:cNvPr id="685076"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5077"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85078" name="Rectangle 22"/>
          <p:cNvSpPr/>
          <p:nvPr/>
        </p:nvSpPr>
        <p:spPr>
          <a:xfrm>
            <a:off x="8366245" y="2043113"/>
            <a:ext cx="1730375" cy="132207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直接文件。</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散列文件。</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p:txBody>
      </p:sp>
      <p:sp>
        <p:nvSpPr>
          <p:cNvPr id="685079" name="Text Box 29"/>
          <p:cNvSpPr txBox="1"/>
          <p:nvPr/>
        </p:nvSpPr>
        <p:spPr>
          <a:xfrm>
            <a:off x="2009363" y="4365625"/>
            <a:ext cx="1873250" cy="706755"/>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文件逻辑结构基本概念</a:t>
            </a:r>
          </a:p>
        </p:txBody>
      </p:sp>
      <p:sp>
        <p:nvSpPr>
          <p:cNvPr id="685080"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索引文件</a:t>
            </a:r>
          </a:p>
        </p:txBody>
      </p:sp>
      <p:sp>
        <p:nvSpPr>
          <p:cNvPr id="685081" name="Text Box 31"/>
          <p:cNvSpPr txBox="1"/>
          <p:nvPr/>
        </p:nvSpPr>
        <p:spPr>
          <a:xfrm>
            <a:off x="8153520" y="4365625"/>
            <a:ext cx="1943100" cy="706755"/>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直接文件与散列文件</a:t>
            </a:r>
          </a:p>
        </p:txBody>
      </p:sp>
      <p:sp>
        <p:nvSpPr>
          <p:cNvPr id="27" name="矩形 26">
            <a:extLst>
              <a:ext uri="{FF2B5EF4-FFF2-40B4-BE49-F238E27FC236}">
                <a16:creationId xmlns:a16="http://schemas.microsoft.com/office/drawing/2014/main" id="{F90615C4-FF10-4E2A-86B1-715303DDE1A1}"/>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85060"/>
                                        </p:tgtEl>
                                        <p:attrNameLst>
                                          <p:attrName>style.visibility</p:attrName>
                                        </p:attrNameLst>
                                      </p:cBhvr>
                                      <p:to>
                                        <p:strVal val="visible"/>
                                      </p:to>
                                    </p:set>
                                    <p:anim calcmode="lin" valueType="num">
                                      <p:cBhvr additive="base">
                                        <p:cTn id="7" dur="500" fill="hold"/>
                                        <p:tgtEl>
                                          <p:spTgt spid="685060"/>
                                        </p:tgtEl>
                                        <p:attrNameLst>
                                          <p:attrName>ppt_x</p:attrName>
                                        </p:attrNameLst>
                                      </p:cBhvr>
                                      <p:tavLst>
                                        <p:tav tm="0">
                                          <p:val>
                                            <p:strVal val="#ppt_x"/>
                                          </p:val>
                                        </p:tav>
                                        <p:tav tm="100000">
                                          <p:val>
                                            <p:strVal val="#ppt_x"/>
                                          </p:val>
                                        </p:tav>
                                      </p:tavLst>
                                    </p:anim>
                                    <p:anim calcmode="lin" valueType="num">
                                      <p:cBhvr additive="base">
                                        <p:cTn id="8" dur="500" fill="hold"/>
                                        <p:tgtEl>
                                          <p:spTgt spid="68506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85058"/>
                                        </p:tgtEl>
                                        <p:attrNameLst>
                                          <p:attrName>style.visibility</p:attrName>
                                        </p:attrNameLst>
                                      </p:cBhvr>
                                      <p:to>
                                        <p:strVal val="visible"/>
                                      </p:to>
                                    </p:set>
                                    <p:anim calcmode="lin" valueType="num">
                                      <p:cBhvr additive="base">
                                        <p:cTn id="12" dur="500" fill="hold"/>
                                        <p:tgtEl>
                                          <p:spTgt spid="685058"/>
                                        </p:tgtEl>
                                        <p:attrNameLst>
                                          <p:attrName>ppt_x</p:attrName>
                                        </p:attrNameLst>
                                      </p:cBhvr>
                                      <p:tavLst>
                                        <p:tav tm="0">
                                          <p:val>
                                            <p:strVal val="#ppt_x"/>
                                          </p:val>
                                        </p:tav>
                                        <p:tav tm="100000">
                                          <p:val>
                                            <p:strVal val="#ppt_x"/>
                                          </p:val>
                                        </p:tav>
                                      </p:tavLst>
                                    </p:anim>
                                    <p:anim calcmode="lin" valueType="num">
                                      <p:cBhvr additive="base">
                                        <p:cTn id="13" dur="500" fill="hold"/>
                                        <p:tgtEl>
                                          <p:spTgt spid="6850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85059"/>
                                        </p:tgtEl>
                                        <p:attrNameLst>
                                          <p:attrName>style.visibility</p:attrName>
                                        </p:attrNameLst>
                                      </p:cBhvr>
                                      <p:to>
                                        <p:strVal val="visible"/>
                                      </p:to>
                                    </p:set>
                                    <p:anim calcmode="lin" valueType="num">
                                      <p:cBhvr additive="base">
                                        <p:cTn id="17" dur="500" fill="hold"/>
                                        <p:tgtEl>
                                          <p:spTgt spid="685059"/>
                                        </p:tgtEl>
                                        <p:attrNameLst>
                                          <p:attrName>ppt_x</p:attrName>
                                        </p:attrNameLst>
                                      </p:cBhvr>
                                      <p:tavLst>
                                        <p:tav tm="0">
                                          <p:val>
                                            <p:strVal val="#ppt_x"/>
                                          </p:val>
                                        </p:tav>
                                        <p:tav tm="100000">
                                          <p:val>
                                            <p:strVal val="#ppt_x"/>
                                          </p:val>
                                        </p:tav>
                                      </p:tavLst>
                                    </p:anim>
                                    <p:anim calcmode="lin" valueType="num">
                                      <p:cBhvr additive="base">
                                        <p:cTn id="18" dur="500" fill="hold"/>
                                        <p:tgtEl>
                                          <p:spTgt spid="68505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85061"/>
                                        </p:tgtEl>
                                        <p:attrNameLst>
                                          <p:attrName>style.visibility</p:attrName>
                                        </p:attrNameLst>
                                      </p:cBhvr>
                                      <p:to>
                                        <p:strVal val="visible"/>
                                      </p:to>
                                    </p:set>
                                    <p:anim calcmode="lin" valueType="num">
                                      <p:cBhvr additive="base">
                                        <p:cTn id="22" dur="500" fill="hold"/>
                                        <p:tgtEl>
                                          <p:spTgt spid="685061"/>
                                        </p:tgtEl>
                                        <p:attrNameLst>
                                          <p:attrName>ppt_x</p:attrName>
                                        </p:attrNameLst>
                                      </p:cBhvr>
                                      <p:tavLst>
                                        <p:tav tm="0">
                                          <p:val>
                                            <p:strVal val="#ppt_x"/>
                                          </p:val>
                                        </p:tav>
                                        <p:tav tm="100000">
                                          <p:val>
                                            <p:strVal val="#ppt_x"/>
                                          </p:val>
                                        </p:tav>
                                      </p:tavLst>
                                    </p:anim>
                                    <p:anim calcmode="lin" valueType="num">
                                      <p:cBhvr additive="base">
                                        <p:cTn id="23" dur="500" fill="hold"/>
                                        <p:tgtEl>
                                          <p:spTgt spid="68506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85062"/>
                                        </p:tgtEl>
                                        <p:attrNameLst>
                                          <p:attrName>style.visibility</p:attrName>
                                        </p:attrNameLst>
                                      </p:cBhvr>
                                      <p:to>
                                        <p:strVal val="visible"/>
                                      </p:to>
                                    </p:set>
                                    <p:anim calcmode="lin" valueType="num">
                                      <p:cBhvr additive="base">
                                        <p:cTn id="27" dur="500" fill="hold"/>
                                        <p:tgtEl>
                                          <p:spTgt spid="685062"/>
                                        </p:tgtEl>
                                        <p:attrNameLst>
                                          <p:attrName>ppt_x</p:attrName>
                                        </p:attrNameLst>
                                      </p:cBhvr>
                                      <p:tavLst>
                                        <p:tav tm="0">
                                          <p:val>
                                            <p:strVal val="#ppt_x"/>
                                          </p:val>
                                        </p:tav>
                                        <p:tav tm="100000">
                                          <p:val>
                                            <p:strVal val="#ppt_x"/>
                                          </p:val>
                                        </p:tav>
                                      </p:tavLst>
                                    </p:anim>
                                    <p:anim calcmode="lin" valueType="num">
                                      <p:cBhvr additive="base">
                                        <p:cTn id="28" dur="500" fill="hold"/>
                                        <p:tgtEl>
                                          <p:spTgt spid="68506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85079"/>
                                        </p:tgtEl>
                                        <p:attrNameLst>
                                          <p:attrName>style.visibility</p:attrName>
                                        </p:attrNameLst>
                                      </p:cBhvr>
                                      <p:to>
                                        <p:strVal val="visible"/>
                                      </p:to>
                                    </p:set>
                                    <p:anim calcmode="lin" valueType="num">
                                      <p:cBhvr additive="base">
                                        <p:cTn id="32" dur="500" fill="hold"/>
                                        <p:tgtEl>
                                          <p:spTgt spid="685079"/>
                                        </p:tgtEl>
                                        <p:attrNameLst>
                                          <p:attrName>ppt_x</p:attrName>
                                        </p:attrNameLst>
                                      </p:cBhvr>
                                      <p:tavLst>
                                        <p:tav tm="0">
                                          <p:val>
                                            <p:strVal val="#ppt_x"/>
                                          </p:val>
                                        </p:tav>
                                        <p:tav tm="100000">
                                          <p:val>
                                            <p:strVal val="#ppt_x"/>
                                          </p:val>
                                        </p:tav>
                                      </p:tavLst>
                                    </p:anim>
                                    <p:anim calcmode="lin" valueType="num">
                                      <p:cBhvr additive="base">
                                        <p:cTn id="33" dur="500" fill="hold"/>
                                        <p:tgtEl>
                                          <p:spTgt spid="68507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85063"/>
                                        </p:tgtEl>
                                        <p:attrNameLst>
                                          <p:attrName>style.visibility</p:attrName>
                                        </p:attrNameLst>
                                      </p:cBhvr>
                                      <p:to>
                                        <p:strVal val="visible"/>
                                      </p:to>
                                    </p:set>
                                    <p:anim calcmode="lin" valueType="num">
                                      <p:cBhvr additive="base">
                                        <p:cTn id="37" dur="500" fill="hold"/>
                                        <p:tgtEl>
                                          <p:spTgt spid="685063"/>
                                        </p:tgtEl>
                                        <p:attrNameLst>
                                          <p:attrName>ppt_x</p:attrName>
                                        </p:attrNameLst>
                                      </p:cBhvr>
                                      <p:tavLst>
                                        <p:tav tm="0">
                                          <p:val>
                                            <p:strVal val="#ppt_x"/>
                                          </p:val>
                                        </p:tav>
                                        <p:tav tm="100000">
                                          <p:val>
                                            <p:strVal val="#ppt_x"/>
                                          </p:val>
                                        </p:tav>
                                      </p:tavLst>
                                    </p:anim>
                                    <p:anim calcmode="lin" valueType="num">
                                      <p:cBhvr additive="base">
                                        <p:cTn id="38" dur="500" fill="hold"/>
                                        <p:tgtEl>
                                          <p:spTgt spid="68506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85064"/>
                                        </p:tgtEl>
                                        <p:attrNameLst>
                                          <p:attrName>style.visibility</p:attrName>
                                        </p:attrNameLst>
                                      </p:cBhvr>
                                      <p:to>
                                        <p:strVal val="visible"/>
                                      </p:to>
                                    </p:set>
                                    <p:anim calcmode="lin" valueType="num">
                                      <p:cBhvr additive="base">
                                        <p:cTn id="42" dur="500" fill="hold"/>
                                        <p:tgtEl>
                                          <p:spTgt spid="685064"/>
                                        </p:tgtEl>
                                        <p:attrNameLst>
                                          <p:attrName>ppt_x</p:attrName>
                                        </p:attrNameLst>
                                      </p:cBhvr>
                                      <p:tavLst>
                                        <p:tav tm="0">
                                          <p:val>
                                            <p:strVal val="#ppt_x"/>
                                          </p:val>
                                        </p:tav>
                                        <p:tav tm="100000">
                                          <p:val>
                                            <p:strVal val="#ppt_x"/>
                                          </p:val>
                                        </p:tav>
                                      </p:tavLst>
                                    </p:anim>
                                    <p:anim calcmode="lin" valueType="num">
                                      <p:cBhvr additive="base">
                                        <p:cTn id="43" dur="500" fill="hold"/>
                                        <p:tgtEl>
                                          <p:spTgt spid="68506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85065"/>
                                        </p:tgtEl>
                                        <p:attrNameLst>
                                          <p:attrName>style.visibility</p:attrName>
                                        </p:attrNameLst>
                                      </p:cBhvr>
                                      <p:to>
                                        <p:strVal val="visible"/>
                                      </p:to>
                                    </p:set>
                                    <p:anim calcmode="lin" valueType="num">
                                      <p:cBhvr additive="base">
                                        <p:cTn id="47" dur="500" fill="hold"/>
                                        <p:tgtEl>
                                          <p:spTgt spid="685065"/>
                                        </p:tgtEl>
                                        <p:attrNameLst>
                                          <p:attrName>ppt_x</p:attrName>
                                        </p:attrNameLst>
                                      </p:cBhvr>
                                      <p:tavLst>
                                        <p:tav tm="0">
                                          <p:val>
                                            <p:strVal val="#ppt_x"/>
                                          </p:val>
                                        </p:tav>
                                        <p:tav tm="100000">
                                          <p:val>
                                            <p:strVal val="#ppt_x"/>
                                          </p:val>
                                        </p:tav>
                                      </p:tavLst>
                                    </p:anim>
                                    <p:anim calcmode="lin" valueType="num">
                                      <p:cBhvr additive="base">
                                        <p:cTn id="48" dur="500" fill="hold"/>
                                        <p:tgtEl>
                                          <p:spTgt spid="68506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85066"/>
                                        </p:tgtEl>
                                        <p:attrNameLst>
                                          <p:attrName>style.visibility</p:attrName>
                                        </p:attrNameLst>
                                      </p:cBhvr>
                                      <p:to>
                                        <p:strVal val="visible"/>
                                      </p:to>
                                    </p:set>
                                    <p:anim calcmode="lin" valueType="num">
                                      <p:cBhvr additive="base">
                                        <p:cTn id="52" dur="500" fill="hold"/>
                                        <p:tgtEl>
                                          <p:spTgt spid="685066"/>
                                        </p:tgtEl>
                                        <p:attrNameLst>
                                          <p:attrName>ppt_x</p:attrName>
                                        </p:attrNameLst>
                                      </p:cBhvr>
                                      <p:tavLst>
                                        <p:tav tm="0">
                                          <p:val>
                                            <p:strVal val="#ppt_x"/>
                                          </p:val>
                                        </p:tav>
                                        <p:tav tm="100000">
                                          <p:val>
                                            <p:strVal val="#ppt_x"/>
                                          </p:val>
                                        </p:tav>
                                      </p:tavLst>
                                    </p:anim>
                                    <p:anim calcmode="lin" valueType="num">
                                      <p:cBhvr additive="base">
                                        <p:cTn id="53" dur="500" fill="hold"/>
                                        <p:tgtEl>
                                          <p:spTgt spid="68506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85067"/>
                                        </p:tgtEl>
                                        <p:attrNameLst>
                                          <p:attrName>style.visibility</p:attrName>
                                        </p:attrNameLst>
                                      </p:cBhvr>
                                      <p:to>
                                        <p:strVal val="visible"/>
                                      </p:to>
                                    </p:set>
                                    <p:anim calcmode="lin" valueType="num">
                                      <p:cBhvr additive="base">
                                        <p:cTn id="57" dur="500" fill="hold"/>
                                        <p:tgtEl>
                                          <p:spTgt spid="685067"/>
                                        </p:tgtEl>
                                        <p:attrNameLst>
                                          <p:attrName>ppt_x</p:attrName>
                                        </p:attrNameLst>
                                      </p:cBhvr>
                                      <p:tavLst>
                                        <p:tav tm="0">
                                          <p:val>
                                            <p:strVal val="#ppt_x"/>
                                          </p:val>
                                        </p:tav>
                                        <p:tav tm="100000">
                                          <p:val>
                                            <p:strVal val="#ppt_x"/>
                                          </p:val>
                                        </p:tav>
                                      </p:tavLst>
                                    </p:anim>
                                    <p:anim calcmode="lin" valueType="num">
                                      <p:cBhvr additive="base">
                                        <p:cTn id="58" dur="500" fill="hold"/>
                                        <p:tgtEl>
                                          <p:spTgt spid="685067"/>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685080"/>
                                        </p:tgtEl>
                                        <p:attrNameLst>
                                          <p:attrName>style.visibility</p:attrName>
                                        </p:attrNameLst>
                                      </p:cBhvr>
                                      <p:to>
                                        <p:strVal val="visible"/>
                                      </p:to>
                                    </p:set>
                                    <p:anim calcmode="lin" valueType="num">
                                      <p:cBhvr additive="base">
                                        <p:cTn id="62" dur="500" fill="hold"/>
                                        <p:tgtEl>
                                          <p:spTgt spid="685080"/>
                                        </p:tgtEl>
                                        <p:attrNameLst>
                                          <p:attrName>ppt_x</p:attrName>
                                        </p:attrNameLst>
                                      </p:cBhvr>
                                      <p:tavLst>
                                        <p:tav tm="0">
                                          <p:val>
                                            <p:strVal val="#ppt_x"/>
                                          </p:val>
                                        </p:tav>
                                        <p:tav tm="100000">
                                          <p:val>
                                            <p:strVal val="#ppt_x"/>
                                          </p:val>
                                        </p:tav>
                                      </p:tavLst>
                                    </p:anim>
                                    <p:anim calcmode="lin" valueType="num">
                                      <p:cBhvr additive="base">
                                        <p:cTn id="63" dur="500" fill="hold"/>
                                        <p:tgtEl>
                                          <p:spTgt spid="685080"/>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685068"/>
                                        </p:tgtEl>
                                        <p:attrNameLst>
                                          <p:attrName>style.visibility</p:attrName>
                                        </p:attrNameLst>
                                      </p:cBhvr>
                                      <p:to>
                                        <p:strVal val="visible"/>
                                      </p:to>
                                    </p:set>
                                    <p:anim calcmode="lin" valueType="num">
                                      <p:cBhvr additive="base">
                                        <p:cTn id="67" dur="500" fill="hold"/>
                                        <p:tgtEl>
                                          <p:spTgt spid="685068"/>
                                        </p:tgtEl>
                                        <p:attrNameLst>
                                          <p:attrName>ppt_x</p:attrName>
                                        </p:attrNameLst>
                                      </p:cBhvr>
                                      <p:tavLst>
                                        <p:tav tm="0">
                                          <p:val>
                                            <p:strVal val="#ppt_x"/>
                                          </p:val>
                                        </p:tav>
                                        <p:tav tm="100000">
                                          <p:val>
                                            <p:strVal val="#ppt_x"/>
                                          </p:val>
                                        </p:tav>
                                      </p:tavLst>
                                    </p:anim>
                                    <p:anim calcmode="lin" valueType="num">
                                      <p:cBhvr additive="base">
                                        <p:cTn id="68" dur="500" fill="hold"/>
                                        <p:tgtEl>
                                          <p:spTgt spid="685068"/>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685071"/>
                                        </p:tgtEl>
                                        <p:attrNameLst>
                                          <p:attrName>style.visibility</p:attrName>
                                        </p:attrNameLst>
                                      </p:cBhvr>
                                      <p:to>
                                        <p:strVal val="visible"/>
                                      </p:to>
                                    </p:set>
                                    <p:anim calcmode="lin" valueType="num">
                                      <p:cBhvr additive="base">
                                        <p:cTn id="72" dur="500" fill="hold"/>
                                        <p:tgtEl>
                                          <p:spTgt spid="685071"/>
                                        </p:tgtEl>
                                        <p:attrNameLst>
                                          <p:attrName>ppt_x</p:attrName>
                                        </p:attrNameLst>
                                      </p:cBhvr>
                                      <p:tavLst>
                                        <p:tav tm="0">
                                          <p:val>
                                            <p:strVal val="#ppt_x"/>
                                          </p:val>
                                        </p:tav>
                                        <p:tav tm="100000">
                                          <p:val>
                                            <p:strVal val="#ppt_x"/>
                                          </p:val>
                                        </p:tav>
                                      </p:tavLst>
                                    </p:anim>
                                    <p:anim calcmode="lin" valueType="num">
                                      <p:cBhvr additive="base">
                                        <p:cTn id="73" dur="500" fill="hold"/>
                                        <p:tgtEl>
                                          <p:spTgt spid="685071"/>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685072"/>
                                        </p:tgtEl>
                                        <p:attrNameLst>
                                          <p:attrName>style.visibility</p:attrName>
                                        </p:attrNameLst>
                                      </p:cBhvr>
                                      <p:to>
                                        <p:strVal val="visible"/>
                                      </p:to>
                                    </p:set>
                                    <p:anim calcmode="lin" valueType="num">
                                      <p:cBhvr additive="base">
                                        <p:cTn id="77" dur="500" fill="hold"/>
                                        <p:tgtEl>
                                          <p:spTgt spid="685072"/>
                                        </p:tgtEl>
                                        <p:attrNameLst>
                                          <p:attrName>ppt_x</p:attrName>
                                        </p:attrNameLst>
                                      </p:cBhvr>
                                      <p:tavLst>
                                        <p:tav tm="0">
                                          <p:val>
                                            <p:strVal val="#ppt_x"/>
                                          </p:val>
                                        </p:tav>
                                        <p:tav tm="100000">
                                          <p:val>
                                            <p:strVal val="#ppt_x"/>
                                          </p:val>
                                        </p:tav>
                                      </p:tavLst>
                                    </p:anim>
                                    <p:anim calcmode="lin" valueType="num">
                                      <p:cBhvr additive="base">
                                        <p:cTn id="78" dur="500" fill="hold"/>
                                        <p:tgtEl>
                                          <p:spTgt spid="685072"/>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685073"/>
                                        </p:tgtEl>
                                        <p:attrNameLst>
                                          <p:attrName>style.visibility</p:attrName>
                                        </p:attrNameLst>
                                      </p:cBhvr>
                                      <p:to>
                                        <p:strVal val="visible"/>
                                      </p:to>
                                    </p:set>
                                    <p:anim calcmode="lin" valueType="num">
                                      <p:cBhvr additive="base">
                                        <p:cTn id="82" dur="500" fill="hold"/>
                                        <p:tgtEl>
                                          <p:spTgt spid="685073"/>
                                        </p:tgtEl>
                                        <p:attrNameLst>
                                          <p:attrName>ppt_x</p:attrName>
                                        </p:attrNameLst>
                                      </p:cBhvr>
                                      <p:tavLst>
                                        <p:tav tm="0">
                                          <p:val>
                                            <p:strVal val="#ppt_x"/>
                                          </p:val>
                                        </p:tav>
                                        <p:tav tm="100000">
                                          <p:val>
                                            <p:strVal val="#ppt_x"/>
                                          </p:val>
                                        </p:tav>
                                      </p:tavLst>
                                    </p:anim>
                                    <p:anim calcmode="lin" valueType="num">
                                      <p:cBhvr additive="base">
                                        <p:cTn id="83" dur="500" fill="hold"/>
                                        <p:tgtEl>
                                          <p:spTgt spid="685073"/>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685081"/>
                                        </p:tgtEl>
                                        <p:attrNameLst>
                                          <p:attrName>style.visibility</p:attrName>
                                        </p:attrNameLst>
                                      </p:cBhvr>
                                      <p:to>
                                        <p:strVal val="visible"/>
                                      </p:to>
                                    </p:set>
                                    <p:anim calcmode="lin" valueType="num">
                                      <p:cBhvr additive="base">
                                        <p:cTn id="87" dur="500" fill="hold"/>
                                        <p:tgtEl>
                                          <p:spTgt spid="685081"/>
                                        </p:tgtEl>
                                        <p:attrNameLst>
                                          <p:attrName>ppt_x</p:attrName>
                                        </p:attrNameLst>
                                      </p:cBhvr>
                                      <p:tavLst>
                                        <p:tav tm="0">
                                          <p:val>
                                            <p:strVal val="#ppt_x"/>
                                          </p:val>
                                        </p:tav>
                                        <p:tav tm="100000">
                                          <p:val>
                                            <p:strVal val="#ppt_x"/>
                                          </p:val>
                                        </p:tav>
                                      </p:tavLst>
                                    </p:anim>
                                    <p:anim calcmode="lin" valueType="num">
                                      <p:cBhvr additive="base">
                                        <p:cTn id="88" dur="500" fill="hold"/>
                                        <p:tgtEl>
                                          <p:spTgt spid="685081"/>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685074"/>
                                        </p:tgtEl>
                                        <p:attrNameLst>
                                          <p:attrName>style.visibility</p:attrName>
                                        </p:attrNameLst>
                                      </p:cBhvr>
                                      <p:to>
                                        <p:strVal val="visible"/>
                                      </p:to>
                                    </p:set>
                                    <p:anim calcmode="lin" valueType="num">
                                      <p:cBhvr additive="base">
                                        <p:cTn id="92" dur="500" fill="hold"/>
                                        <p:tgtEl>
                                          <p:spTgt spid="685074"/>
                                        </p:tgtEl>
                                        <p:attrNameLst>
                                          <p:attrName>ppt_x</p:attrName>
                                        </p:attrNameLst>
                                      </p:cBhvr>
                                      <p:tavLst>
                                        <p:tav tm="0">
                                          <p:val>
                                            <p:strVal val="#ppt_x"/>
                                          </p:val>
                                        </p:tav>
                                        <p:tav tm="100000">
                                          <p:val>
                                            <p:strVal val="#ppt_x"/>
                                          </p:val>
                                        </p:tav>
                                      </p:tavLst>
                                    </p:anim>
                                    <p:anim calcmode="lin" valueType="num">
                                      <p:cBhvr additive="base">
                                        <p:cTn id="93" dur="500" fill="hold"/>
                                        <p:tgtEl>
                                          <p:spTgt spid="685074"/>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685075"/>
                                        </p:tgtEl>
                                        <p:attrNameLst>
                                          <p:attrName>style.visibility</p:attrName>
                                        </p:attrNameLst>
                                      </p:cBhvr>
                                      <p:to>
                                        <p:strVal val="visible"/>
                                      </p:to>
                                    </p:set>
                                    <p:anim calcmode="lin" valueType="num">
                                      <p:cBhvr additive="base">
                                        <p:cTn id="97" dur="500" fill="hold"/>
                                        <p:tgtEl>
                                          <p:spTgt spid="685075"/>
                                        </p:tgtEl>
                                        <p:attrNameLst>
                                          <p:attrName>ppt_x</p:attrName>
                                        </p:attrNameLst>
                                      </p:cBhvr>
                                      <p:tavLst>
                                        <p:tav tm="0">
                                          <p:val>
                                            <p:strVal val="#ppt_x"/>
                                          </p:val>
                                        </p:tav>
                                        <p:tav tm="100000">
                                          <p:val>
                                            <p:strVal val="#ppt_x"/>
                                          </p:val>
                                        </p:tav>
                                      </p:tavLst>
                                    </p:anim>
                                    <p:anim calcmode="lin" valueType="num">
                                      <p:cBhvr additive="base">
                                        <p:cTn id="98" dur="500" fill="hold"/>
                                        <p:tgtEl>
                                          <p:spTgt spid="685075"/>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685078"/>
                                        </p:tgtEl>
                                        <p:attrNameLst>
                                          <p:attrName>style.visibility</p:attrName>
                                        </p:attrNameLst>
                                      </p:cBhvr>
                                      <p:to>
                                        <p:strVal val="visible"/>
                                      </p:to>
                                    </p:set>
                                    <p:anim calcmode="lin" valueType="num">
                                      <p:cBhvr additive="base">
                                        <p:cTn id="102" dur="500" fill="hold"/>
                                        <p:tgtEl>
                                          <p:spTgt spid="685078"/>
                                        </p:tgtEl>
                                        <p:attrNameLst>
                                          <p:attrName>ppt_x</p:attrName>
                                        </p:attrNameLst>
                                      </p:cBhvr>
                                      <p:tavLst>
                                        <p:tav tm="0">
                                          <p:val>
                                            <p:strVal val="#ppt_x"/>
                                          </p:val>
                                        </p:tav>
                                        <p:tav tm="100000">
                                          <p:val>
                                            <p:strVal val="#ppt_x"/>
                                          </p:val>
                                        </p:tav>
                                      </p:tavLst>
                                    </p:anim>
                                    <p:anim calcmode="lin" valueType="num">
                                      <p:cBhvr additive="base">
                                        <p:cTn id="103" dur="500" fill="hold"/>
                                        <p:tgtEl>
                                          <p:spTgt spid="685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8" grpId="0" bldLvl="0" animBg="1"/>
      <p:bldP spid="685061" grpId="0"/>
      <p:bldP spid="685062" grpId="0" bldLvl="0" animBg="1"/>
      <p:bldP spid="685063" grpId="0" bldLvl="0" animBg="1"/>
      <p:bldP spid="685064" grpId="0" bldLvl="0" animBg="1"/>
      <p:bldP spid="685065" grpId="0" bldLvl="0" animBg="1"/>
      <p:bldP spid="685066" grpId="0"/>
      <p:bldP spid="685067" grpId="0" bldLvl="0" animBg="1"/>
      <p:bldP spid="685071" grpId="0" bldLvl="0" animBg="1"/>
      <p:bldP spid="685072" grpId="0"/>
      <p:bldP spid="685073" grpId="0" bldLvl="0" animBg="1"/>
      <p:bldP spid="685074" grpId="0" bldLvl="0" animBg="1"/>
      <p:bldP spid="685078" grpId="0"/>
      <p:bldP spid="685079" grpId="0"/>
      <p:bldP spid="685080" grpId="0"/>
      <p:bldP spid="6850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任意多边形 563201"/>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563203" name="组合 563202"/>
          <p:cNvGrpSpPr/>
          <p:nvPr/>
        </p:nvGrpSpPr>
        <p:grpSpPr>
          <a:xfrm>
            <a:off x="1760070" y="4800159"/>
            <a:ext cx="3979863" cy="385763"/>
            <a:chOff x="1338" y="2387"/>
            <a:chExt cx="2790" cy="320"/>
          </a:xfrm>
        </p:grpSpPr>
        <p:sp>
          <p:nvSpPr>
            <p:cNvPr id="563204" name="圆角矩形 563203">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008000"/>
                  </a:solidFill>
                  <a:effectLst>
                    <a:outerShdw blurRad="38100" dist="38100" dir="2700000">
                      <a:srgbClr val="C0C0C0"/>
                    </a:outerShdw>
                  </a:effectLst>
                  <a:latin typeface="Arial" panose="020B0604020202020204" pitchFamily="34" charset="0"/>
                  <a:ea typeface="华文新魏" pitchFamily="2" charset="-122"/>
                </a:rPr>
                <a:t>三、索引结构 </a:t>
              </a:r>
              <a:endParaRPr lang="zh-CN" altLang="en-US" sz="2400">
                <a:solidFill>
                  <a:srgbClr val="008000"/>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3205" name="组合 563204"/>
            <p:cNvGrpSpPr/>
            <p:nvPr/>
          </p:nvGrpSpPr>
          <p:grpSpPr>
            <a:xfrm>
              <a:off x="1338" y="2432"/>
              <a:ext cx="240" cy="240"/>
              <a:chOff x="2078" y="1680"/>
              <a:chExt cx="1615" cy="1615"/>
            </a:xfrm>
          </p:grpSpPr>
          <p:sp>
            <p:nvSpPr>
              <p:cNvPr id="563206" name="椭圆 563205"/>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3207" name="椭圆 563206"/>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3208" name="椭圆 563207"/>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3209" name="椭圆 563208"/>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3210" name="椭圆 563209"/>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3211" name="椭圆 563210"/>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sp>
        <p:nvSpPr>
          <p:cNvPr id="563212" name="任意多边形 563211"/>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563213" name="组合 563212"/>
          <p:cNvGrpSpPr/>
          <p:nvPr/>
        </p:nvGrpSpPr>
        <p:grpSpPr>
          <a:xfrm>
            <a:off x="1775520" y="1959469"/>
            <a:ext cx="3979862" cy="385763"/>
            <a:chOff x="1338" y="2387"/>
            <a:chExt cx="2790" cy="320"/>
          </a:xfrm>
        </p:grpSpPr>
        <p:sp>
          <p:nvSpPr>
            <p:cNvPr id="563214" name="圆角矩形 563213">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一、顺序结构 </a:t>
              </a:r>
              <a:endParaRPr lang="en-US" altLang="zh-CN" sz="2400">
                <a:solidFill>
                  <a:srgbClr val="CC00CC"/>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3215" name="组合 563214"/>
            <p:cNvGrpSpPr/>
            <p:nvPr/>
          </p:nvGrpSpPr>
          <p:grpSpPr>
            <a:xfrm>
              <a:off x="1338" y="2432"/>
              <a:ext cx="240" cy="240"/>
              <a:chOff x="2078" y="1680"/>
              <a:chExt cx="1615" cy="1615"/>
            </a:xfrm>
          </p:grpSpPr>
          <p:sp>
            <p:nvSpPr>
              <p:cNvPr id="563216" name="椭圆 563215"/>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3217" name="椭圆 563216"/>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3218" name="椭圆 563217"/>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3219" name="椭圆 563218"/>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3220" name="椭圆 563219"/>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3221" name="椭圆 563220"/>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563222" name="组合 563221"/>
          <p:cNvGrpSpPr/>
          <p:nvPr/>
        </p:nvGrpSpPr>
        <p:grpSpPr>
          <a:xfrm>
            <a:off x="2195513" y="3377433"/>
            <a:ext cx="4051300" cy="390525"/>
            <a:chOff x="1092" y="3168"/>
            <a:chExt cx="3084" cy="320"/>
          </a:xfrm>
        </p:grpSpPr>
        <p:sp>
          <p:nvSpPr>
            <p:cNvPr id="563223" name="圆角矩形 563222">
              <a:hlinkClick r:id="rId5"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spcBef>
                  <a:spcPct val="0"/>
                </a:spcBef>
              </a:pPr>
              <a:r>
                <a:rPr lang="zh-CN" altLang="en-US" sz="2400" dirty="0">
                  <a:solidFill>
                    <a:srgbClr val="000099"/>
                  </a:solidFill>
                  <a:effectLst>
                    <a:outerShdw blurRad="38100" dist="38100" dir="2700000">
                      <a:srgbClr val="C0C0C0"/>
                    </a:outerShdw>
                  </a:effectLst>
                  <a:latin typeface="Arial" panose="020B0604020202020204" pitchFamily="34" charset="0"/>
                  <a:ea typeface="华文新魏" pitchFamily="2" charset="-122"/>
                </a:rPr>
                <a:t>二、链接结构</a:t>
              </a: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563224" name="组合 563223"/>
            <p:cNvGrpSpPr/>
            <p:nvPr/>
          </p:nvGrpSpPr>
          <p:grpSpPr>
            <a:xfrm>
              <a:off x="1092" y="3232"/>
              <a:ext cx="240" cy="240"/>
              <a:chOff x="2078" y="1680"/>
              <a:chExt cx="1615" cy="1615"/>
            </a:xfrm>
          </p:grpSpPr>
          <p:sp>
            <p:nvSpPr>
              <p:cNvPr id="563225" name="椭圆 563224"/>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3226" name="椭圆 563225"/>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3227" name="椭圆 563226"/>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3228" name="椭圆 563227"/>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563229" name="椭圆 563228"/>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3230" name="椭圆 563229"/>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563232" name="矩形 563231"/>
          <p:cNvSpPr/>
          <p:nvPr/>
        </p:nvSpPr>
        <p:spPr>
          <a:xfrm>
            <a:off x="407368" y="161098"/>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6.3 文件的物理结构</a:t>
            </a:r>
          </a:p>
        </p:txBody>
      </p:sp>
    </p:spTree>
  </p:cSld>
  <p:clrMapOvr>
    <a:masterClrMapping/>
  </p:clrMapOvr>
  <p:transition>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任意多边形 551937"/>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551939" name="组合 551938"/>
          <p:cNvGrpSpPr/>
          <p:nvPr/>
        </p:nvGrpSpPr>
        <p:grpSpPr>
          <a:xfrm>
            <a:off x="1756097" y="4729379"/>
            <a:ext cx="3979863" cy="385763"/>
            <a:chOff x="1338" y="2387"/>
            <a:chExt cx="2790" cy="320"/>
          </a:xfrm>
        </p:grpSpPr>
        <p:sp>
          <p:nvSpPr>
            <p:cNvPr id="551940" name="圆角矩形 551939">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008000"/>
                  </a:solidFill>
                  <a:effectLst>
                    <a:outerShdw blurRad="38100" dist="38100" dir="2700000">
                      <a:srgbClr val="C0C0C0"/>
                    </a:outerShdw>
                  </a:effectLst>
                  <a:latin typeface="Arial" panose="020B0604020202020204" pitchFamily="34" charset="0"/>
                  <a:ea typeface="华文新魏" pitchFamily="2" charset="-122"/>
                </a:rPr>
                <a:t>三、文件操作</a:t>
              </a:r>
              <a:endParaRPr lang="zh-CN" altLang="en-US" sz="2400">
                <a:solidFill>
                  <a:srgbClr val="008000"/>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51941" name="组合 551940"/>
            <p:cNvGrpSpPr/>
            <p:nvPr/>
          </p:nvGrpSpPr>
          <p:grpSpPr>
            <a:xfrm>
              <a:off x="1338" y="2432"/>
              <a:ext cx="240" cy="240"/>
              <a:chOff x="2078" y="1680"/>
              <a:chExt cx="1615" cy="1615"/>
            </a:xfrm>
          </p:grpSpPr>
          <p:sp>
            <p:nvSpPr>
              <p:cNvPr id="551942" name="椭圆 55194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51943" name="椭圆 55194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51944" name="椭圆 55194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51945" name="椭圆 55194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51946" name="椭圆 55194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51947" name="椭圆 551946"/>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sp>
        <p:nvSpPr>
          <p:cNvPr id="551948" name="任意多边形 551947"/>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551949" name="组合 551948"/>
          <p:cNvGrpSpPr/>
          <p:nvPr/>
        </p:nvGrpSpPr>
        <p:grpSpPr>
          <a:xfrm>
            <a:off x="1847528" y="1944812"/>
            <a:ext cx="3979862" cy="385763"/>
            <a:chOff x="1338" y="2387"/>
            <a:chExt cx="2790" cy="320"/>
          </a:xfrm>
        </p:grpSpPr>
        <p:sp>
          <p:nvSpPr>
            <p:cNvPr id="551950" name="圆角矩形 551949">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一、文件和文件系统</a:t>
              </a:r>
              <a:r>
                <a:rPr lang="zh-CN" altLang="en-US" dirty="0">
                  <a:effectLst>
                    <a:outerShdw blurRad="38100" dist="38100" dir="2700000">
                      <a:srgbClr val="C0C0C0"/>
                    </a:outerShdw>
                  </a:effectLst>
                  <a:latin typeface="Times New Roman" panose="02020603050405020304" pitchFamily="18" charset="0"/>
                </a:rPr>
                <a:t> </a:t>
              </a:r>
              <a:endParaRPr lang="en-US" altLang="zh-CN">
                <a:effectLst>
                  <a:outerShdw blurRad="38100" dist="38100" dir="2700000">
                    <a:srgbClr val="C0C0C0"/>
                  </a:outerShdw>
                </a:effectLst>
                <a:latin typeface="Times New Roman" panose="02020603050405020304" pitchFamily="18" charset="0"/>
              </a:endParaRPr>
            </a:p>
          </p:txBody>
        </p:sp>
        <p:grpSp>
          <p:nvGrpSpPr>
            <p:cNvPr id="551951" name="组合 551950"/>
            <p:cNvGrpSpPr/>
            <p:nvPr/>
          </p:nvGrpSpPr>
          <p:grpSpPr>
            <a:xfrm>
              <a:off x="1338" y="2432"/>
              <a:ext cx="240" cy="240"/>
              <a:chOff x="2078" y="1680"/>
              <a:chExt cx="1615" cy="1615"/>
            </a:xfrm>
          </p:grpSpPr>
          <p:sp>
            <p:nvSpPr>
              <p:cNvPr id="551952" name="椭圆 55195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51953" name="椭圆 55195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51954" name="椭圆 55195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51955" name="椭圆 55195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51956" name="椭圆 55195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51957" name="椭圆 551956"/>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551958" name="组合 551957"/>
          <p:cNvGrpSpPr/>
          <p:nvPr/>
        </p:nvGrpSpPr>
        <p:grpSpPr>
          <a:xfrm>
            <a:off x="2195513" y="3305425"/>
            <a:ext cx="4051300" cy="390525"/>
            <a:chOff x="1092" y="3168"/>
            <a:chExt cx="3084" cy="320"/>
          </a:xfrm>
        </p:grpSpPr>
        <p:sp>
          <p:nvSpPr>
            <p:cNvPr id="551959" name="圆角矩形 551958">
              <a:hlinkClick r:id="rId5"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spcBef>
                  <a:spcPct val="0"/>
                </a:spcBef>
              </a:pPr>
              <a:r>
                <a:rPr lang="zh-CN" altLang="en-US" sz="2400" dirty="0">
                  <a:solidFill>
                    <a:srgbClr val="000099"/>
                  </a:solidFill>
                  <a:effectLst>
                    <a:outerShdw blurRad="38100" dist="38100" dir="2700000">
                      <a:srgbClr val="C0C0C0"/>
                    </a:outerShdw>
                  </a:effectLst>
                  <a:latin typeface="Arial" panose="020B0604020202020204" pitchFamily="34" charset="0"/>
                  <a:ea typeface="华文新魏" pitchFamily="2" charset="-122"/>
                </a:rPr>
                <a:t>二、文件分类</a:t>
              </a:r>
              <a:r>
                <a:rPr lang="zh-CN" altLang="en-US" dirty="0">
                  <a:effectLst>
                    <a:outerShdw blurRad="38100" dist="38100" dir="2700000">
                      <a:srgbClr val="C0C0C0"/>
                    </a:outerShdw>
                  </a:effectLst>
                  <a:latin typeface="Times New Roman" panose="02020603050405020304" pitchFamily="18" charset="0"/>
                </a:rPr>
                <a:t> </a:t>
              </a:r>
            </a:p>
          </p:txBody>
        </p:sp>
        <p:grpSp>
          <p:nvGrpSpPr>
            <p:cNvPr id="551960" name="组合 551959"/>
            <p:cNvGrpSpPr/>
            <p:nvPr/>
          </p:nvGrpSpPr>
          <p:grpSpPr>
            <a:xfrm>
              <a:off x="1092" y="3232"/>
              <a:ext cx="240" cy="240"/>
              <a:chOff x="2078" y="1680"/>
              <a:chExt cx="1615" cy="1615"/>
            </a:xfrm>
          </p:grpSpPr>
          <p:sp>
            <p:nvSpPr>
              <p:cNvPr id="551961" name="椭圆 55196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51962" name="椭圆 55196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51963" name="椭圆 55196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51964" name="椭圆 551963"/>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551965" name="椭圆 55196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51966" name="椭圆 551965"/>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551968" name="矩形 551967"/>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3" name="文本占位符 432132"/>
          <p:cNvSpPr>
            <a:spLocks noGrp="1"/>
          </p:cNvSpPr>
          <p:nvPr>
            <p:ph type="body" sz="half" idx="1"/>
          </p:nvPr>
        </p:nvSpPr>
        <p:spPr>
          <a:xfrm>
            <a:off x="1847528" y="1700808"/>
            <a:ext cx="9001000" cy="2592388"/>
          </a:xfrm>
          <a:solidFill>
            <a:srgbClr val="FFFFFF"/>
          </a:solidFill>
          <a:ln>
            <a:noFill/>
          </a:ln>
        </p:spPr>
        <p:txBody>
          <a:bodyPr/>
          <a:lstStyle/>
          <a:p>
            <a:pPr>
              <a:spcBef>
                <a:spcPct val="15000"/>
              </a:spcBef>
              <a:buClr>
                <a:srgbClr val="CC3300"/>
              </a:buClr>
              <a:buSzTx/>
              <a:buFont typeface="Wingdings" panose="05000000000000000000" pitchFamily="2" charset="2"/>
              <a:buChar char="n"/>
            </a:pPr>
            <a:r>
              <a:rPr lang="zh-CN" altLang="en-US" sz="2400" dirty="0">
                <a:solidFill>
                  <a:srgbClr val="0000FF"/>
                </a:solidFill>
              </a:rPr>
              <a:t>又称连续结构，是一种最简单的物理文件结构，它将</a:t>
            </a:r>
            <a:r>
              <a:rPr lang="zh-CN" altLang="en-US" sz="2400" dirty="0">
                <a:solidFill>
                  <a:srgbClr val="0000FF"/>
                </a:solidFill>
                <a:latin typeface="宋体" panose="02010600030101010101" pitchFamily="2" charset="-122"/>
              </a:rPr>
              <a:t>一个文件的信息存放在若干连续的物理块中</a:t>
            </a:r>
          </a:p>
          <a:p>
            <a:pPr>
              <a:spcBef>
                <a:spcPct val="15000"/>
              </a:spcBef>
              <a:buClr>
                <a:srgbClr val="CC3300"/>
              </a:buClr>
              <a:buSzTx/>
              <a:buFont typeface="Wingdings" panose="05000000000000000000" pitchFamily="2" charset="2"/>
              <a:buChar char="n"/>
            </a:pPr>
            <a:r>
              <a:rPr lang="zh-CN" altLang="en-US" sz="2400" dirty="0">
                <a:solidFill>
                  <a:srgbClr val="0000FF"/>
                </a:solidFill>
                <a:latin typeface="宋体" panose="02010600030101010101" pitchFamily="2" charset="-122"/>
              </a:rPr>
              <a:t>由一组相邻的物理块组成，是对记录式文件取连续区分配而构成的文件。</a:t>
            </a:r>
          </a:p>
          <a:p>
            <a:pPr>
              <a:spcBef>
                <a:spcPct val="15000"/>
              </a:spcBef>
              <a:buClr>
                <a:srgbClr val="CC3300"/>
              </a:buClr>
              <a:buSzTx/>
              <a:buFont typeface="Wingdings" panose="05000000000000000000" pitchFamily="2" charset="2"/>
              <a:buChar char="n"/>
            </a:pPr>
            <a:r>
              <a:rPr lang="zh-CN" altLang="en-US" sz="2400" dirty="0">
                <a:solidFill>
                  <a:srgbClr val="0000FF"/>
                </a:solidFill>
              </a:rPr>
              <a:t>特点 ： </a:t>
            </a:r>
            <a:r>
              <a:rPr lang="zh-CN" altLang="en-US" sz="2400" dirty="0">
                <a:solidFill>
                  <a:srgbClr val="0000FF"/>
                </a:solidFill>
                <a:latin typeface="楷体_GB2312" pitchFamily="49" charset="-122"/>
                <a:ea typeface="楷体_GB2312" pitchFamily="49" charset="-122"/>
              </a:rPr>
              <a:t>顺序存取速度快，所需的磁盘寻道次数和寻道时间最少。</a:t>
            </a:r>
            <a:endParaRPr lang="en-US" altLang="zh-CN" sz="2400" dirty="0">
              <a:solidFill>
                <a:srgbClr val="0000FF"/>
              </a:solidFill>
              <a:latin typeface="楷体_GB2312" pitchFamily="49" charset="-122"/>
              <a:ea typeface="楷体_GB2312" pitchFamily="49" charset="-122"/>
            </a:endParaRPr>
          </a:p>
        </p:txBody>
      </p:sp>
      <p:sp>
        <p:nvSpPr>
          <p:cNvPr id="432135" name="AutoShape 5"/>
          <p:cNvSpPr/>
          <p:nvPr/>
        </p:nvSpPr>
        <p:spPr>
          <a:xfrm>
            <a:off x="923677" y="95374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32136" name="Text Box 38"/>
          <p:cNvSpPr txBox="1"/>
          <p:nvPr/>
        </p:nvSpPr>
        <p:spPr>
          <a:xfrm>
            <a:off x="1055440"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顺序结构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graphicFrame>
        <p:nvGraphicFramePr>
          <p:cNvPr id="432138" name="内容占位符 432137"/>
          <p:cNvGraphicFramePr>
            <a:graphicFrameLocks noGrp="1"/>
          </p:cNvGraphicFramePr>
          <p:nvPr>
            <p:ph sz="half" idx="2"/>
            <p:extLst>
              <p:ext uri="{D42A27DB-BD31-4B8C-83A1-F6EECF244321}">
                <p14:modId xmlns:p14="http://schemas.microsoft.com/office/powerpoint/2010/main" val="4069288578"/>
              </p:ext>
            </p:extLst>
          </p:nvPr>
        </p:nvGraphicFramePr>
        <p:xfrm>
          <a:off x="3287390" y="4005858"/>
          <a:ext cx="6903469" cy="2100263"/>
        </p:xfrm>
        <a:graphic>
          <a:graphicData uri="http://schemas.openxmlformats.org/presentationml/2006/ole">
            <mc:AlternateContent xmlns:mc="http://schemas.openxmlformats.org/markup-compatibility/2006">
              <mc:Choice xmlns:v="urn:schemas-microsoft-com:vml" Requires="v">
                <p:oleObj spid="_x0000_s541712" r:id="rId4" imgW="4762500" imgH="1724025" progId="MSPhotoEd.3">
                  <p:embed/>
                </p:oleObj>
              </mc:Choice>
              <mc:Fallback>
                <p:oleObj r:id="rId4" imgW="4762500" imgH="1724025" progId="MSPhotoEd.3">
                  <p:embed/>
                  <p:pic>
                    <p:nvPicPr>
                      <p:cNvPr id="0" name="图片 3079"/>
                      <p:cNvPicPr/>
                      <p:nvPr/>
                    </p:nvPicPr>
                    <p:blipFill>
                      <a:blip r:embed="rId5"/>
                      <a:stretch>
                        <a:fillRect/>
                      </a:stretch>
                    </p:blipFill>
                    <p:spPr>
                      <a:xfrm>
                        <a:off x="3287390" y="4005858"/>
                        <a:ext cx="6903469" cy="2100263"/>
                      </a:xfrm>
                      <a:prstGeom prst="rect">
                        <a:avLst/>
                      </a:prstGeom>
                      <a:noFill/>
                      <a:ln w="38100">
                        <a:noFill/>
                        <a:miter/>
                      </a:ln>
                    </p:spPr>
                  </p:pic>
                </p:oleObj>
              </mc:Fallback>
            </mc:AlternateContent>
          </a:graphicData>
        </a:graphic>
      </p:graphicFrame>
      <p:sp>
        <p:nvSpPr>
          <p:cNvPr id="7" name="矩形 6">
            <a:extLst>
              <a:ext uri="{FF2B5EF4-FFF2-40B4-BE49-F238E27FC236}">
                <a16:creationId xmlns:a16="http://schemas.microsoft.com/office/drawing/2014/main" id="{BA13ADA0-32A2-4AFB-8AE4-F6D748ADFFED}"/>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2135"/>
                                        </p:tgtEl>
                                        <p:attrNameLst>
                                          <p:attrName>style.visibility</p:attrName>
                                        </p:attrNameLst>
                                      </p:cBhvr>
                                      <p:to>
                                        <p:strVal val="visible"/>
                                      </p:to>
                                    </p:set>
                                    <p:anim calcmode="lin" valueType="num">
                                      <p:cBhvr additive="base">
                                        <p:cTn id="7" dur="500" fill="hold"/>
                                        <p:tgtEl>
                                          <p:spTgt spid="432135"/>
                                        </p:tgtEl>
                                        <p:attrNameLst>
                                          <p:attrName>ppt_x</p:attrName>
                                        </p:attrNameLst>
                                      </p:cBhvr>
                                      <p:tavLst>
                                        <p:tav tm="0">
                                          <p:val>
                                            <p:strVal val="#ppt_x"/>
                                          </p:val>
                                        </p:tav>
                                        <p:tav tm="100000">
                                          <p:val>
                                            <p:strVal val="#ppt_x"/>
                                          </p:val>
                                        </p:tav>
                                      </p:tavLst>
                                    </p:anim>
                                    <p:anim calcmode="lin" valueType="num">
                                      <p:cBhvr additive="base">
                                        <p:cTn id="8" dur="500" fill="hold"/>
                                        <p:tgtEl>
                                          <p:spTgt spid="4321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2136"/>
                                        </p:tgtEl>
                                        <p:attrNameLst>
                                          <p:attrName>style.visibility</p:attrName>
                                        </p:attrNameLst>
                                      </p:cBhvr>
                                      <p:to>
                                        <p:strVal val="visible"/>
                                      </p:to>
                                    </p:set>
                                    <p:anim calcmode="lin" valueType="num">
                                      <p:cBhvr additive="base">
                                        <p:cTn id="12" dur="500" fill="hold"/>
                                        <p:tgtEl>
                                          <p:spTgt spid="432136"/>
                                        </p:tgtEl>
                                        <p:attrNameLst>
                                          <p:attrName>ppt_x</p:attrName>
                                        </p:attrNameLst>
                                      </p:cBhvr>
                                      <p:tavLst>
                                        <p:tav tm="0">
                                          <p:val>
                                            <p:strVal val="#ppt_x"/>
                                          </p:val>
                                        </p:tav>
                                        <p:tav tm="100000">
                                          <p:val>
                                            <p:strVal val="#ppt_x"/>
                                          </p:val>
                                        </p:tav>
                                      </p:tavLst>
                                    </p:anim>
                                    <p:anim calcmode="lin" valueType="num">
                                      <p:cBhvr additive="base">
                                        <p:cTn id="13" dur="500" fill="hold"/>
                                        <p:tgtEl>
                                          <p:spTgt spid="4321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32133">
                                            <p:bg/>
                                          </p:spTgt>
                                        </p:tgtEl>
                                        <p:attrNameLst>
                                          <p:attrName>style.visibility</p:attrName>
                                        </p:attrNameLst>
                                      </p:cBhvr>
                                      <p:to>
                                        <p:strVal val="visible"/>
                                      </p:to>
                                    </p:set>
                                    <p:anim calcmode="lin" valueType="num">
                                      <p:cBhvr additive="base">
                                        <p:cTn id="17" dur="500" fill="hold"/>
                                        <p:tgtEl>
                                          <p:spTgt spid="43213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3213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32133">
                                            <p:txEl>
                                              <p:pRg st="0" end="0"/>
                                            </p:txEl>
                                          </p:spTgt>
                                        </p:tgtEl>
                                        <p:attrNameLst>
                                          <p:attrName>style.visibility</p:attrName>
                                        </p:attrNameLst>
                                      </p:cBhvr>
                                      <p:to>
                                        <p:strVal val="visible"/>
                                      </p:to>
                                    </p:set>
                                    <p:anim calcmode="lin" valueType="num">
                                      <p:cBhvr additive="base">
                                        <p:cTn id="22" dur="500" fill="hold"/>
                                        <p:tgtEl>
                                          <p:spTgt spid="43213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3213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32133">
                                            <p:txEl>
                                              <p:pRg st="1" end="1"/>
                                            </p:txEl>
                                          </p:spTgt>
                                        </p:tgtEl>
                                        <p:attrNameLst>
                                          <p:attrName>style.visibility</p:attrName>
                                        </p:attrNameLst>
                                      </p:cBhvr>
                                      <p:to>
                                        <p:strVal val="visible"/>
                                      </p:to>
                                    </p:set>
                                    <p:anim calcmode="lin" valueType="num">
                                      <p:cBhvr additive="base">
                                        <p:cTn id="27" dur="500" fill="hold"/>
                                        <p:tgtEl>
                                          <p:spTgt spid="43213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2133">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32133">
                                            <p:txEl>
                                              <p:pRg st="2" end="2"/>
                                            </p:txEl>
                                          </p:spTgt>
                                        </p:tgtEl>
                                        <p:attrNameLst>
                                          <p:attrName>style.visibility</p:attrName>
                                        </p:attrNameLst>
                                      </p:cBhvr>
                                      <p:to>
                                        <p:strVal val="visible"/>
                                      </p:to>
                                    </p:set>
                                    <p:anim calcmode="lin" valueType="num">
                                      <p:cBhvr additive="base">
                                        <p:cTn id="32" dur="500" fill="hold"/>
                                        <p:tgtEl>
                                          <p:spTgt spid="43213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2133">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432138"/>
                                        </p:tgtEl>
                                        <p:attrNameLst>
                                          <p:attrName>style.visibility</p:attrName>
                                        </p:attrNameLst>
                                      </p:cBhvr>
                                      <p:to>
                                        <p:strVal val="visible"/>
                                      </p:to>
                                    </p:set>
                                    <p:anim calcmode="lin" valueType="num">
                                      <p:cBhvr additive="base">
                                        <p:cTn id="37" dur="500" fill="hold"/>
                                        <p:tgtEl>
                                          <p:spTgt spid="432138"/>
                                        </p:tgtEl>
                                        <p:attrNameLst>
                                          <p:attrName>ppt_x</p:attrName>
                                        </p:attrNameLst>
                                      </p:cBhvr>
                                      <p:tavLst>
                                        <p:tav tm="0">
                                          <p:val>
                                            <p:strVal val="0-#ppt_w/2"/>
                                          </p:val>
                                        </p:tav>
                                        <p:tav tm="100000">
                                          <p:val>
                                            <p:strVal val="#ppt_x"/>
                                          </p:val>
                                        </p:tav>
                                      </p:tavLst>
                                    </p:anim>
                                    <p:anim calcmode="lin" valueType="num">
                                      <p:cBhvr additive="base">
                                        <p:cTn id="38" dur="500" fill="hold"/>
                                        <p:tgtEl>
                                          <p:spTgt spid="432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3" grpId="0" uiExpand="1" build="p" animBg="1"/>
      <p:bldP spid="432135" grpId="0" bldLvl="0" animBg="1"/>
      <p:bldP spid="4321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4" name="矩形 437253"/>
          <p:cNvSpPr/>
          <p:nvPr/>
        </p:nvSpPr>
        <p:spPr>
          <a:xfrm>
            <a:off x="1524000" y="0"/>
            <a:ext cx="9144000" cy="0"/>
          </a:xfrm>
          <a:prstGeom prst="rect">
            <a:avLst/>
          </a:prstGeom>
          <a:noFill/>
          <a:ln w="9525">
            <a:noFill/>
          </a:ln>
        </p:spPr>
        <p:txBody>
          <a:bodyPr/>
          <a:lstStyle/>
          <a:p>
            <a:endParaRPr lang="zh-CN" altLang="en-US"/>
          </a:p>
        </p:txBody>
      </p:sp>
      <p:graphicFrame>
        <p:nvGraphicFramePr>
          <p:cNvPr id="437253" name="对象 437252"/>
          <p:cNvGraphicFramePr/>
          <p:nvPr>
            <p:extLst>
              <p:ext uri="{D42A27DB-BD31-4B8C-83A1-F6EECF244321}">
                <p14:modId xmlns:p14="http://schemas.microsoft.com/office/powerpoint/2010/main" val="2266632502"/>
              </p:ext>
            </p:extLst>
          </p:nvPr>
        </p:nvGraphicFramePr>
        <p:xfrm>
          <a:off x="2782888" y="1773238"/>
          <a:ext cx="6769496" cy="4274496"/>
        </p:xfrm>
        <a:graphic>
          <a:graphicData uri="http://schemas.openxmlformats.org/presentationml/2006/ole">
            <mc:AlternateContent xmlns:mc="http://schemas.openxmlformats.org/markup-compatibility/2006">
              <mc:Choice xmlns:v="urn:schemas-microsoft-com:vml" Requires="v">
                <p:oleObj spid="_x0000_s542736" r:id="rId4" imgW="3110865" imgH="2322830" progId="Visio.Drawing.6">
                  <p:embed/>
                </p:oleObj>
              </mc:Choice>
              <mc:Fallback>
                <p:oleObj r:id="rId4" imgW="3110865" imgH="2322830" progId="Visio.Drawing.6">
                  <p:embed/>
                  <p:pic>
                    <p:nvPicPr>
                      <p:cNvPr id="0" name="图片 3080"/>
                      <p:cNvPicPr/>
                      <p:nvPr/>
                    </p:nvPicPr>
                    <p:blipFill>
                      <a:blip r:embed="rId5"/>
                      <a:stretch>
                        <a:fillRect/>
                      </a:stretch>
                    </p:blipFill>
                    <p:spPr>
                      <a:xfrm>
                        <a:off x="2782888" y="1773238"/>
                        <a:ext cx="6769496" cy="4274496"/>
                      </a:xfrm>
                      <a:prstGeom prst="rect">
                        <a:avLst/>
                      </a:prstGeom>
                      <a:noFill/>
                      <a:ln w="38100">
                        <a:noFill/>
                        <a:miter/>
                      </a:ln>
                    </p:spPr>
                  </p:pic>
                </p:oleObj>
              </mc:Fallback>
            </mc:AlternateContent>
          </a:graphicData>
        </a:graphic>
      </p:graphicFrame>
      <p:sp>
        <p:nvSpPr>
          <p:cNvPr id="437255" name="矩形 437254"/>
          <p:cNvSpPr/>
          <p:nvPr/>
        </p:nvSpPr>
        <p:spPr>
          <a:xfrm>
            <a:off x="5015880" y="6042670"/>
            <a:ext cx="3817620" cy="398780"/>
          </a:xfrm>
          <a:prstGeom prst="rect">
            <a:avLst/>
          </a:prstGeom>
          <a:noFill/>
          <a:ln w="9525">
            <a:noFill/>
          </a:ln>
        </p:spPr>
        <p:txBody>
          <a:bodyPr wrap="none" anchor="ctr">
            <a:spAutoFit/>
          </a:bodyPr>
          <a:lstStyle/>
          <a:p>
            <a:pPr algn="ctr">
              <a:spcBef>
                <a:spcPct val="0"/>
              </a:spcBef>
            </a:pPr>
            <a:r>
              <a:rPr lang="zh-CN" altLang="en-US" sz="2000" dirty="0">
                <a:solidFill>
                  <a:srgbClr val="003300"/>
                </a:solidFill>
                <a:effectLst>
                  <a:outerShdw blurRad="38100" dist="38100" dir="2700000">
                    <a:srgbClr val="C0C0C0"/>
                  </a:outerShdw>
                </a:effectLst>
                <a:latin typeface="Times New Roman" panose="02020603050405020304" pitchFamily="18" charset="0"/>
              </a:rPr>
              <a:t>图</a:t>
            </a:r>
            <a:r>
              <a:rPr lang="en-US" altLang="zh-CN" sz="2000" dirty="0">
                <a:solidFill>
                  <a:srgbClr val="003300"/>
                </a:solidFill>
                <a:effectLst>
                  <a:outerShdw blurRad="38100" dist="38100" dir="2700000">
                    <a:srgbClr val="C0C0C0"/>
                  </a:outerShdw>
                </a:effectLst>
                <a:latin typeface="Times New Roman" panose="02020603050405020304" pitchFamily="18" charset="0"/>
              </a:rPr>
              <a:t>6.5    </a:t>
            </a:r>
            <a:r>
              <a:rPr lang="zh-CN" altLang="en-US" sz="2000" dirty="0">
                <a:solidFill>
                  <a:srgbClr val="003300"/>
                </a:solidFill>
                <a:effectLst>
                  <a:outerShdw blurRad="38100" dist="38100" dir="2700000">
                    <a:srgbClr val="C0C0C0"/>
                  </a:outerShdw>
                </a:effectLst>
                <a:latin typeface="Times New Roman" panose="02020603050405020304" pitchFamily="18" charset="0"/>
              </a:rPr>
              <a:t>顺序文件的连续空间分配 </a:t>
            </a:r>
          </a:p>
        </p:txBody>
      </p:sp>
      <p:sp>
        <p:nvSpPr>
          <p:cNvPr id="437257" name="AutoShape 5"/>
          <p:cNvSpPr/>
          <p:nvPr/>
        </p:nvSpPr>
        <p:spPr>
          <a:xfrm>
            <a:off x="995685" y="924972"/>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37258" name="Text Box 38"/>
          <p:cNvSpPr txBox="1"/>
          <p:nvPr/>
        </p:nvSpPr>
        <p:spPr>
          <a:xfrm>
            <a:off x="1127448" y="951959"/>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顺序结构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E6D7E2A7-560C-477A-BD43-9FCEBEB63EC0}"/>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7257"/>
                                        </p:tgtEl>
                                        <p:attrNameLst>
                                          <p:attrName>style.visibility</p:attrName>
                                        </p:attrNameLst>
                                      </p:cBhvr>
                                      <p:to>
                                        <p:strVal val="visible"/>
                                      </p:to>
                                    </p:set>
                                    <p:anim calcmode="lin" valueType="num">
                                      <p:cBhvr additive="base">
                                        <p:cTn id="7" dur="500" fill="hold"/>
                                        <p:tgtEl>
                                          <p:spTgt spid="437257"/>
                                        </p:tgtEl>
                                        <p:attrNameLst>
                                          <p:attrName>ppt_x</p:attrName>
                                        </p:attrNameLst>
                                      </p:cBhvr>
                                      <p:tavLst>
                                        <p:tav tm="0">
                                          <p:val>
                                            <p:strVal val="#ppt_x"/>
                                          </p:val>
                                        </p:tav>
                                        <p:tav tm="100000">
                                          <p:val>
                                            <p:strVal val="#ppt_x"/>
                                          </p:val>
                                        </p:tav>
                                      </p:tavLst>
                                    </p:anim>
                                    <p:anim calcmode="lin" valueType="num">
                                      <p:cBhvr additive="base">
                                        <p:cTn id="8" dur="500" fill="hold"/>
                                        <p:tgtEl>
                                          <p:spTgt spid="4372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7258"/>
                                        </p:tgtEl>
                                        <p:attrNameLst>
                                          <p:attrName>style.visibility</p:attrName>
                                        </p:attrNameLst>
                                      </p:cBhvr>
                                      <p:to>
                                        <p:strVal val="visible"/>
                                      </p:to>
                                    </p:set>
                                    <p:anim calcmode="lin" valueType="num">
                                      <p:cBhvr additive="base">
                                        <p:cTn id="12" dur="500" fill="hold"/>
                                        <p:tgtEl>
                                          <p:spTgt spid="437258"/>
                                        </p:tgtEl>
                                        <p:attrNameLst>
                                          <p:attrName>ppt_x</p:attrName>
                                        </p:attrNameLst>
                                      </p:cBhvr>
                                      <p:tavLst>
                                        <p:tav tm="0">
                                          <p:val>
                                            <p:strVal val="#ppt_x"/>
                                          </p:val>
                                        </p:tav>
                                        <p:tav tm="100000">
                                          <p:val>
                                            <p:strVal val="#ppt_x"/>
                                          </p:val>
                                        </p:tav>
                                      </p:tavLst>
                                    </p:anim>
                                    <p:anim calcmode="lin" valueType="num">
                                      <p:cBhvr additive="base">
                                        <p:cTn id="13" dur="500" fill="hold"/>
                                        <p:tgtEl>
                                          <p:spTgt spid="4372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7253"/>
                                        </p:tgtEl>
                                        <p:attrNameLst>
                                          <p:attrName>style.visibility</p:attrName>
                                        </p:attrNameLst>
                                      </p:cBhvr>
                                      <p:to>
                                        <p:strVal val="visible"/>
                                      </p:to>
                                    </p:set>
                                    <p:anim calcmode="lin" valueType="num">
                                      <p:cBhvr additive="base">
                                        <p:cTn id="17" dur="500" fill="hold"/>
                                        <p:tgtEl>
                                          <p:spTgt spid="437253"/>
                                        </p:tgtEl>
                                        <p:attrNameLst>
                                          <p:attrName>ppt_x</p:attrName>
                                        </p:attrNameLst>
                                      </p:cBhvr>
                                      <p:tavLst>
                                        <p:tav tm="0">
                                          <p:val>
                                            <p:strVal val="#ppt_x"/>
                                          </p:val>
                                        </p:tav>
                                        <p:tav tm="100000">
                                          <p:val>
                                            <p:strVal val="#ppt_x"/>
                                          </p:val>
                                        </p:tav>
                                      </p:tavLst>
                                    </p:anim>
                                    <p:anim calcmode="lin" valueType="num">
                                      <p:cBhvr additive="base">
                                        <p:cTn id="18" dur="500" fill="hold"/>
                                        <p:tgtEl>
                                          <p:spTgt spid="43725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37255"/>
                                        </p:tgtEl>
                                        <p:attrNameLst>
                                          <p:attrName>style.visibility</p:attrName>
                                        </p:attrNameLst>
                                      </p:cBhvr>
                                      <p:to>
                                        <p:strVal val="visible"/>
                                      </p:to>
                                    </p:set>
                                    <p:anim calcmode="lin" valueType="num">
                                      <p:cBhvr additive="base">
                                        <p:cTn id="22" dur="500" fill="hold"/>
                                        <p:tgtEl>
                                          <p:spTgt spid="437255"/>
                                        </p:tgtEl>
                                        <p:attrNameLst>
                                          <p:attrName>ppt_x</p:attrName>
                                        </p:attrNameLst>
                                      </p:cBhvr>
                                      <p:tavLst>
                                        <p:tav tm="0">
                                          <p:val>
                                            <p:strVal val="#ppt_x"/>
                                          </p:val>
                                        </p:tav>
                                        <p:tav tm="100000">
                                          <p:val>
                                            <p:strVal val="#ppt_x"/>
                                          </p:val>
                                        </p:tav>
                                      </p:tavLst>
                                    </p:anim>
                                    <p:anim calcmode="lin" valueType="num">
                                      <p:cBhvr additive="base">
                                        <p:cTn id="23" dur="500" fill="hold"/>
                                        <p:tgtEl>
                                          <p:spTgt spid="4372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5" grpId="0"/>
      <p:bldP spid="437257" grpId="0" bldLvl="0" animBg="1"/>
      <p:bldP spid="43725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1" name="文本占位符 439300"/>
          <p:cNvSpPr>
            <a:spLocks noGrp="1"/>
          </p:cNvSpPr>
          <p:nvPr>
            <p:ph type="body" idx="1"/>
          </p:nvPr>
        </p:nvSpPr>
        <p:spPr>
          <a:xfrm>
            <a:off x="1991544" y="1628428"/>
            <a:ext cx="8424936" cy="3816350"/>
          </a:xfrm>
          <a:solidFill>
            <a:srgbClr val="FFFFFF"/>
          </a:solidFill>
          <a:ln>
            <a:noFill/>
          </a:ln>
        </p:spPr>
        <p:txBody>
          <a:bodyPr/>
          <a:lstStyle/>
          <a:p>
            <a:pPr marL="685800" indent="-685800">
              <a:lnSpc>
                <a:spcPct val="150000"/>
              </a:lnSpc>
              <a:spcBef>
                <a:spcPct val="30000"/>
              </a:spcBef>
              <a:buClr>
                <a:srgbClr val="CC3300"/>
              </a:buClr>
              <a:buFont typeface="Wingdings" panose="05000000000000000000" pitchFamily="2" charset="2"/>
              <a:buChar char="n"/>
            </a:pPr>
            <a:r>
              <a:rPr lang="zh-CN" altLang="en-US" sz="2400" dirty="0">
                <a:solidFill>
                  <a:srgbClr val="0000FF"/>
                </a:solidFill>
              </a:rPr>
              <a:t>连续分配的主要优点如下：</a:t>
            </a:r>
          </a:p>
          <a:p>
            <a:pPr marL="1447800" lvl="2" indent="-533400">
              <a:lnSpc>
                <a:spcPct val="150000"/>
              </a:lnSpc>
              <a:spcBef>
                <a:spcPct val="30000"/>
              </a:spcBef>
              <a:buClr>
                <a:srgbClr val="CC3300"/>
              </a:buClr>
              <a:buFont typeface="Wingdings" panose="05000000000000000000" pitchFamily="2" charset="2"/>
              <a:buNone/>
            </a:pPr>
            <a:r>
              <a:rPr lang="en-US" altLang="zh-CN" sz="2400" dirty="0"/>
              <a:t>  (1) </a:t>
            </a:r>
            <a:r>
              <a:rPr lang="zh-CN" altLang="en-US" sz="2400" dirty="0"/>
              <a:t>顺序访问容易 </a:t>
            </a:r>
          </a:p>
          <a:p>
            <a:pPr marL="1447800" lvl="2" indent="-533400">
              <a:lnSpc>
                <a:spcPct val="150000"/>
              </a:lnSpc>
              <a:spcBef>
                <a:spcPct val="30000"/>
              </a:spcBef>
              <a:buClr>
                <a:srgbClr val="CC3300"/>
              </a:buClr>
              <a:buFont typeface="Wingdings" panose="05000000000000000000" pitchFamily="2" charset="2"/>
              <a:buNone/>
            </a:pPr>
            <a:r>
              <a:rPr lang="en-US" altLang="zh-CN" sz="2400" dirty="0"/>
              <a:t>  (2) </a:t>
            </a:r>
            <a:r>
              <a:rPr lang="zh-CN" altLang="en-US" sz="2400" dirty="0"/>
              <a:t>顺序访问速度快</a:t>
            </a:r>
          </a:p>
          <a:p>
            <a:pPr marL="685800" indent="-685800">
              <a:lnSpc>
                <a:spcPct val="150000"/>
              </a:lnSpc>
              <a:spcBef>
                <a:spcPct val="30000"/>
              </a:spcBef>
              <a:buClr>
                <a:srgbClr val="CC3300"/>
              </a:buClr>
              <a:buFont typeface="Wingdings" panose="05000000000000000000" pitchFamily="2" charset="2"/>
              <a:buChar char="n"/>
            </a:pPr>
            <a:r>
              <a:rPr lang="zh-CN" altLang="en-US" sz="2400" dirty="0">
                <a:solidFill>
                  <a:srgbClr val="0000FF"/>
                </a:solidFill>
              </a:rPr>
              <a:t>连续分配的主要缺点如下：</a:t>
            </a:r>
          </a:p>
          <a:p>
            <a:pPr marL="1447800" lvl="2" indent="-533400">
              <a:lnSpc>
                <a:spcPct val="150000"/>
              </a:lnSpc>
              <a:spcBef>
                <a:spcPct val="30000"/>
              </a:spcBef>
              <a:buClr>
                <a:srgbClr val="CC3300"/>
              </a:buClr>
              <a:buFont typeface="Wingdings" panose="05000000000000000000" pitchFamily="2" charset="2"/>
              <a:buNone/>
            </a:pPr>
            <a:r>
              <a:rPr lang="en-US" altLang="zh-CN" sz="2400" dirty="0"/>
              <a:t>  (1) </a:t>
            </a:r>
            <a:r>
              <a:rPr lang="zh-CN" altLang="en-US" sz="2400" dirty="0"/>
              <a:t>要求有连续的存储空间 </a:t>
            </a:r>
          </a:p>
          <a:p>
            <a:pPr marL="1447800" lvl="2" indent="-533400">
              <a:lnSpc>
                <a:spcPct val="150000"/>
              </a:lnSpc>
              <a:spcBef>
                <a:spcPct val="30000"/>
              </a:spcBef>
              <a:buClr>
                <a:srgbClr val="CC3300"/>
              </a:buClr>
              <a:buFont typeface="Wingdings" panose="05000000000000000000" pitchFamily="2" charset="2"/>
              <a:buNone/>
            </a:pPr>
            <a:r>
              <a:rPr lang="en-US" altLang="zh-CN" sz="2400" dirty="0"/>
              <a:t>  (2) </a:t>
            </a:r>
            <a:r>
              <a:rPr lang="zh-CN" altLang="en-US" sz="2400" dirty="0"/>
              <a:t>必须事先知道文件的长度 </a:t>
            </a:r>
          </a:p>
          <a:p>
            <a:pPr marL="685800" indent="-685800">
              <a:lnSpc>
                <a:spcPct val="150000"/>
              </a:lnSpc>
              <a:spcBef>
                <a:spcPct val="30000"/>
              </a:spcBef>
              <a:buClr>
                <a:srgbClr val="CC3300"/>
              </a:buClr>
              <a:buFont typeface="Wingdings" panose="05000000000000000000" pitchFamily="2" charset="2"/>
              <a:buNone/>
            </a:pPr>
            <a:r>
              <a:rPr lang="zh-CN" altLang="en-US" sz="2400" dirty="0">
                <a:solidFill>
                  <a:srgbClr val="CC0066"/>
                </a:solidFill>
                <a:effectLst>
                  <a:outerShdw blurRad="38100" dist="38100" dir="2700000">
                    <a:srgbClr val="C0C0C0"/>
                  </a:outerShdw>
                </a:effectLst>
              </a:rPr>
              <a:t>思考：程序文件、数据库文件是否适合连续分配？</a:t>
            </a:r>
          </a:p>
        </p:txBody>
      </p:sp>
      <p:sp>
        <p:nvSpPr>
          <p:cNvPr id="439305" name="AutoShape 5"/>
          <p:cNvSpPr/>
          <p:nvPr/>
        </p:nvSpPr>
        <p:spPr>
          <a:xfrm>
            <a:off x="923677" y="95374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39306" name="Text Box 38"/>
          <p:cNvSpPr txBox="1"/>
          <p:nvPr/>
        </p:nvSpPr>
        <p:spPr>
          <a:xfrm>
            <a:off x="1055440"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顺序结构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ED08C9EF-709C-4258-82CC-D16F5D6F825B}"/>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9305"/>
                                        </p:tgtEl>
                                        <p:attrNameLst>
                                          <p:attrName>style.visibility</p:attrName>
                                        </p:attrNameLst>
                                      </p:cBhvr>
                                      <p:to>
                                        <p:strVal val="visible"/>
                                      </p:to>
                                    </p:set>
                                    <p:anim calcmode="lin" valueType="num">
                                      <p:cBhvr additive="base">
                                        <p:cTn id="7" dur="500" fill="hold"/>
                                        <p:tgtEl>
                                          <p:spTgt spid="439305"/>
                                        </p:tgtEl>
                                        <p:attrNameLst>
                                          <p:attrName>ppt_x</p:attrName>
                                        </p:attrNameLst>
                                      </p:cBhvr>
                                      <p:tavLst>
                                        <p:tav tm="0">
                                          <p:val>
                                            <p:strVal val="#ppt_x"/>
                                          </p:val>
                                        </p:tav>
                                        <p:tav tm="100000">
                                          <p:val>
                                            <p:strVal val="#ppt_x"/>
                                          </p:val>
                                        </p:tav>
                                      </p:tavLst>
                                    </p:anim>
                                    <p:anim calcmode="lin" valueType="num">
                                      <p:cBhvr additive="base">
                                        <p:cTn id="8" dur="500" fill="hold"/>
                                        <p:tgtEl>
                                          <p:spTgt spid="43930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9306"/>
                                        </p:tgtEl>
                                        <p:attrNameLst>
                                          <p:attrName>style.visibility</p:attrName>
                                        </p:attrNameLst>
                                      </p:cBhvr>
                                      <p:to>
                                        <p:strVal val="visible"/>
                                      </p:to>
                                    </p:set>
                                    <p:anim calcmode="lin" valueType="num">
                                      <p:cBhvr additive="base">
                                        <p:cTn id="12" dur="500" fill="hold"/>
                                        <p:tgtEl>
                                          <p:spTgt spid="439306"/>
                                        </p:tgtEl>
                                        <p:attrNameLst>
                                          <p:attrName>ppt_x</p:attrName>
                                        </p:attrNameLst>
                                      </p:cBhvr>
                                      <p:tavLst>
                                        <p:tav tm="0">
                                          <p:val>
                                            <p:strVal val="#ppt_x"/>
                                          </p:val>
                                        </p:tav>
                                        <p:tav tm="100000">
                                          <p:val>
                                            <p:strVal val="#ppt_x"/>
                                          </p:val>
                                        </p:tav>
                                      </p:tavLst>
                                    </p:anim>
                                    <p:anim calcmode="lin" valueType="num">
                                      <p:cBhvr additive="base">
                                        <p:cTn id="13" dur="500" fill="hold"/>
                                        <p:tgtEl>
                                          <p:spTgt spid="43930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9301">
                                            <p:txEl>
                                              <p:pRg st="0" end="0"/>
                                            </p:txEl>
                                          </p:spTgt>
                                        </p:tgtEl>
                                        <p:attrNameLst>
                                          <p:attrName>style.visibility</p:attrName>
                                        </p:attrNameLst>
                                      </p:cBhvr>
                                      <p:to>
                                        <p:strVal val="visible"/>
                                      </p:to>
                                    </p:set>
                                    <p:anim calcmode="lin" valueType="num">
                                      <p:cBhvr additive="base">
                                        <p:cTn id="17" dur="1000" fill="hold"/>
                                        <p:tgtEl>
                                          <p:spTgt spid="439301">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39301">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nodeType="afterEffect">
                                  <p:stCondLst>
                                    <p:cond delay="0"/>
                                  </p:stCondLst>
                                  <p:childTnLst>
                                    <p:set>
                                      <p:cBhvr>
                                        <p:cTn id="21" dur="1" fill="hold">
                                          <p:stCondLst>
                                            <p:cond delay="0"/>
                                          </p:stCondLst>
                                        </p:cTn>
                                        <p:tgtEl>
                                          <p:spTgt spid="439301">
                                            <p:txEl>
                                              <p:pRg st="1" end="1"/>
                                            </p:txEl>
                                          </p:spTgt>
                                        </p:tgtEl>
                                        <p:attrNameLst>
                                          <p:attrName>style.visibility</p:attrName>
                                        </p:attrNameLst>
                                      </p:cBhvr>
                                      <p:to>
                                        <p:strVal val="visible"/>
                                      </p:to>
                                    </p:set>
                                    <p:anim calcmode="lin" valueType="num">
                                      <p:cBhvr additive="base">
                                        <p:cTn id="22" dur="1000" fill="hold"/>
                                        <p:tgtEl>
                                          <p:spTgt spid="439301">
                                            <p:txEl>
                                              <p:pRg st="1" end="1"/>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39301">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nodeType="afterEffect">
                                  <p:stCondLst>
                                    <p:cond delay="0"/>
                                  </p:stCondLst>
                                  <p:childTnLst>
                                    <p:set>
                                      <p:cBhvr>
                                        <p:cTn id="26" dur="1" fill="hold">
                                          <p:stCondLst>
                                            <p:cond delay="0"/>
                                          </p:stCondLst>
                                        </p:cTn>
                                        <p:tgtEl>
                                          <p:spTgt spid="439301">
                                            <p:txEl>
                                              <p:pRg st="2" end="2"/>
                                            </p:txEl>
                                          </p:spTgt>
                                        </p:tgtEl>
                                        <p:attrNameLst>
                                          <p:attrName>style.visibility</p:attrName>
                                        </p:attrNameLst>
                                      </p:cBhvr>
                                      <p:to>
                                        <p:strVal val="visible"/>
                                      </p:to>
                                    </p:set>
                                    <p:anim calcmode="lin" valueType="num">
                                      <p:cBhvr additive="base">
                                        <p:cTn id="27" dur="1000" fill="hold"/>
                                        <p:tgtEl>
                                          <p:spTgt spid="439301">
                                            <p:txEl>
                                              <p:pRg st="2" end="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39301">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4000"/>
                            </p:stCondLst>
                            <p:childTnLst>
                              <p:par>
                                <p:cTn id="30" presetID="2" presetClass="entr" presetSubtype="4" fill="hold" nodeType="afterEffect">
                                  <p:stCondLst>
                                    <p:cond delay="0"/>
                                  </p:stCondLst>
                                  <p:childTnLst>
                                    <p:set>
                                      <p:cBhvr>
                                        <p:cTn id="31" dur="1" fill="hold">
                                          <p:stCondLst>
                                            <p:cond delay="0"/>
                                          </p:stCondLst>
                                        </p:cTn>
                                        <p:tgtEl>
                                          <p:spTgt spid="439301">
                                            <p:txEl>
                                              <p:pRg st="3" end="3"/>
                                            </p:txEl>
                                          </p:spTgt>
                                        </p:tgtEl>
                                        <p:attrNameLst>
                                          <p:attrName>style.visibility</p:attrName>
                                        </p:attrNameLst>
                                      </p:cBhvr>
                                      <p:to>
                                        <p:strVal val="visible"/>
                                      </p:to>
                                    </p:set>
                                    <p:anim calcmode="lin" valueType="num">
                                      <p:cBhvr additive="base">
                                        <p:cTn id="32" dur="1000" fill="hold"/>
                                        <p:tgtEl>
                                          <p:spTgt spid="439301">
                                            <p:txEl>
                                              <p:pRg st="3" end="3"/>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39301">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ID="2" presetClass="entr" presetSubtype="4" fill="hold" nodeType="afterEffect">
                                  <p:stCondLst>
                                    <p:cond delay="0"/>
                                  </p:stCondLst>
                                  <p:childTnLst>
                                    <p:set>
                                      <p:cBhvr>
                                        <p:cTn id="36" dur="1" fill="hold">
                                          <p:stCondLst>
                                            <p:cond delay="0"/>
                                          </p:stCondLst>
                                        </p:cTn>
                                        <p:tgtEl>
                                          <p:spTgt spid="439301">
                                            <p:txEl>
                                              <p:pRg st="4" end="4"/>
                                            </p:txEl>
                                          </p:spTgt>
                                        </p:tgtEl>
                                        <p:attrNameLst>
                                          <p:attrName>style.visibility</p:attrName>
                                        </p:attrNameLst>
                                      </p:cBhvr>
                                      <p:to>
                                        <p:strVal val="visible"/>
                                      </p:to>
                                    </p:set>
                                    <p:anim calcmode="lin" valueType="num">
                                      <p:cBhvr additive="base">
                                        <p:cTn id="37" dur="1000" fill="hold"/>
                                        <p:tgtEl>
                                          <p:spTgt spid="439301">
                                            <p:txEl>
                                              <p:pRg st="4" end="4"/>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39301">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6000"/>
                            </p:stCondLst>
                            <p:childTnLst>
                              <p:par>
                                <p:cTn id="40" presetID="2" presetClass="entr" presetSubtype="4" fill="hold" nodeType="afterEffect">
                                  <p:stCondLst>
                                    <p:cond delay="0"/>
                                  </p:stCondLst>
                                  <p:childTnLst>
                                    <p:set>
                                      <p:cBhvr>
                                        <p:cTn id="41" dur="1" fill="hold">
                                          <p:stCondLst>
                                            <p:cond delay="0"/>
                                          </p:stCondLst>
                                        </p:cTn>
                                        <p:tgtEl>
                                          <p:spTgt spid="439301">
                                            <p:txEl>
                                              <p:pRg st="5" end="5"/>
                                            </p:txEl>
                                          </p:spTgt>
                                        </p:tgtEl>
                                        <p:attrNameLst>
                                          <p:attrName>style.visibility</p:attrName>
                                        </p:attrNameLst>
                                      </p:cBhvr>
                                      <p:to>
                                        <p:strVal val="visible"/>
                                      </p:to>
                                    </p:set>
                                    <p:anim calcmode="lin" valueType="num">
                                      <p:cBhvr additive="base">
                                        <p:cTn id="42" dur="1000" fill="hold"/>
                                        <p:tgtEl>
                                          <p:spTgt spid="439301">
                                            <p:txEl>
                                              <p:pRg st="5" end="5"/>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439301">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7000"/>
                            </p:stCondLst>
                            <p:childTnLst>
                              <p:par>
                                <p:cTn id="45" presetID="2" presetClass="entr" presetSubtype="4" fill="hold" nodeType="afterEffect">
                                  <p:stCondLst>
                                    <p:cond delay="0"/>
                                  </p:stCondLst>
                                  <p:childTnLst>
                                    <p:set>
                                      <p:cBhvr>
                                        <p:cTn id="46" dur="1" fill="hold">
                                          <p:stCondLst>
                                            <p:cond delay="0"/>
                                          </p:stCondLst>
                                        </p:cTn>
                                        <p:tgtEl>
                                          <p:spTgt spid="439301">
                                            <p:txEl>
                                              <p:pRg st="6" end="6"/>
                                            </p:txEl>
                                          </p:spTgt>
                                        </p:tgtEl>
                                        <p:attrNameLst>
                                          <p:attrName>style.visibility</p:attrName>
                                        </p:attrNameLst>
                                      </p:cBhvr>
                                      <p:to>
                                        <p:strVal val="visible"/>
                                      </p:to>
                                    </p:set>
                                    <p:anim calcmode="lin" valueType="num">
                                      <p:cBhvr additive="base">
                                        <p:cTn id="47" dur="1000" fill="hold"/>
                                        <p:tgtEl>
                                          <p:spTgt spid="439301">
                                            <p:txEl>
                                              <p:pRg st="6" end="6"/>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43930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5" grpId="0" bldLvl="0" animBg="1"/>
      <p:bldP spid="43930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7" name="文本占位符 433156"/>
          <p:cNvSpPr>
            <a:spLocks noGrp="1"/>
          </p:cNvSpPr>
          <p:nvPr>
            <p:ph type="body" idx="1"/>
          </p:nvPr>
        </p:nvSpPr>
        <p:spPr>
          <a:xfrm>
            <a:off x="1991544" y="1772816"/>
            <a:ext cx="8352928" cy="4249737"/>
          </a:xfrm>
          <a:solidFill>
            <a:srgbClr val="FFFFFF"/>
          </a:solidFill>
          <a:ln>
            <a:noFill/>
          </a:ln>
        </p:spPr>
        <p:txBody>
          <a:bodyPr/>
          <a:lstStyle/>
          <a:p>
            <a:pPr>
              <a:lnSpc>
                <a:spcPct val="105000"/>
              </a:lnSpc>
              <a:spcAft>
                <a:spcPts val="600"/>
              </a:spcAft>
              <a:buClr>
                <a:srgbClr val="CC3300"/>
              </a:buClr>
              <a:buFont typeface="Wingdings" panose="05000000000000000000" pitchFamily="2" charset="2"/>
              <a:buChar char="n"/>
            </a:pPr>
            <a:r>
              <a:rPr lang="zh-CN" altLang="en-US" sz="2400" dirty="0">
                <a:solidFill>
                  <a:srgbClr val="0000FF"/>
                </a:solidFill>
              </a:rPr>
              <a:t>又称</a:t>
            </a:r>
            <a:r>
              <a:rPr lang="zh-CN" altLang="en-US" sz="2400" b="0" dirty="0">
                <a:solidFill>
                  <a:srgbClr val="0000FF"/>
                </a:solidFill>
              </a:rPr>
              <a:t>串联结构</a:t>
            </a:r>
            <a:r>
              <a:rPr lang="zh-CN" altLang="en-US" sz="2400" dirty="0">
                <a:solidFill>
                  <a:srgbClr val="0000FF"/>
                </a:solidFill>
              </a:rPr>
              <a:t>，将一个逻辑上连续的文件信息存放在外存的不连续</a:t>
            </a:r>
            <a:r>
              <a:rPr lang="en-US" altLang="zh-CN" sz="2400" dirty="0">
                <a:solidFill>
                  <a:srgbClr val="0000FF"/>
                </a:solidFill>
              </a:rPr>
              <a:t>(</a:t>
            </a:r>
            <a:r>
              <a:rPr lang="zh-CN" altLang="en-US" sz="2400" dirty="0">
                <a:solidFill>
                  <a:srgbClr val="0000FF"/>
                </a:solidFill>
              </a:rPr>
              <a:t>或连续</a:t>
            </a:r>
            <a:r>
              <a:rPr lang="en-US" altLang="zh-CN" sz="2400" dirty="0">
                <a:solidFill>
                  <a:srgbClr val="0000FF"/>
                </a:solidFill>
              </a:rPr>
              <a:t>)</a:t>
            </a:r>
            <a:r>
              <a:rPr lang="zh-CN" altLang="en-US" sz="2400" dirty="0">
                <a:solidFill>
                  <a:srgbClr val="0000FF"/>
                </a:solidFill>
              </a:rPr>
              <a:t>物理块中。在采用链接分配</a:t>
            </a:r>
            <a:r>
              <a:rPr lang="en-US" altLang="zh-CN" sz="2400" dirty="0">
                <a:solidFill>
                  <a:srgbClr val="0000FF"/>
                </a:solidFill>
              </a:rPr>
              <a:t>(Chained Allocation)</a:t>
            </a:r>
            <a:r>
              <a:rPr lang="zh-CN" altLang="en-US" sz="2400" dirty="0">
                <a:solidFill>
                  <a:srgbClr val="0000FF"/>
                </a:solidFill>
              </a:rPr>
              <a:t>方式时，可通过在每个盘块上的链接指针，将同属于一个文件的多个离散的盘块链接成一个链表 。</a:t>
            </a:r>
          </a:p>
          <a:p>
            <a:pPr>
              <a:lnSpc>
                <a:spcPct val="105000"/>
              </a:lnSpc>
              <a:spcAft>
                <a:spcPts val="600"/>
              </a:spcAft>
              <a:buClr>
                <a:srgbClr val="CC3300"/>
              </a:buClr>
              <a:buFont typeface="Wingdings" panose="05000000000000000000" pitchFamily="2" charset="2"/>
              <a:buChar char="n"/>
            </a:pPr>
            <a:r>
              <a:rPr lang="zh-CN" altLang="en-US" sz="2400" dirty="0">
                <a:solidFill>
                  <a:srgbClr val="0000FF"/>
                </a:solidFill>
              </a:rPr>
              <a:t>优点：提高了磁盘空间利用率；不存在外部碎片问题；有利于文件插入和删除；有利于文件动态扩充。</a:t>
            </a:r>
          </a:p>
          <a:p>
            <a:pPr>
              <a:lnSpc>
                <a:spcPct val="105000"/>
              </a:lnSpc>
              <a:spcAft>
                <a:spcPts val="600"/>
              </a:spcAft>
              <a:buClr>
                <a:srgbClr val="CC3300"/>
              </a:buClr>
              <a:buFont typeface="Wingdings" panose="05000000000000000000" pitchFamily="2" charset="2"/>
              <a:buChar char="n"/>
            </a:pPr>
            <a:r>
              <a:rPr lang="zh-CN" altLang="en-US" sz="2400" dirty="0">
                <a:solidFill>
                  <a:srgbClr val="0000FF"/>
                </a:solidFill>
              </a:rPr>
              <a:t>缺点：存取速度慢，不适于随机存取；可靠性问题，如指针出错；更多的寻道次数和寻道时间；接指针占用一定的空间。</a:t>
            </a:r>
          </a:p>
        </p:txBody>
      </p:sp>
      <p:sp>
        <p:nvSpPr>
          <p:cNvPr id="433159" name="AutoShape 5"/>
          <p:cNvSpPr/>
          <p:nvPr/>
        </p:nvSpPr>
        <p:spPr>
          <a:xfrm>
            <a:off x="995685" y="95374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33160"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链接结构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C19BC64A-277C-4B7F-BE81-C1F500BEBAF3}"/>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3159"/>
                                        </p:tgtEl>
                                        <p:attrNameLst>
                                          <p:attrName>style.visibility</p:attrName>
                                        </p:attrNameLst>
                                      </p:cBhvr>
                                      <p:to>
                                        <p:strVal val="visible"/>
                                      </p:to>
                                    </p:set>
                                    <p:anim calcmode="lin" valueType="num">
                                      <p:cBhvr additive="base">
                                        <p:cTn id="7" dur="500" fill="hold"/>
                                        <p:tgtEl>
                                          <p:spTgt spid="433159"/>
                                        </p:tgtEl>
                                        <p:attrNameLst>
                                          <p:attrName>ppt_x</p:attrName>
                                        </p:attrNameLst>
                                      </p:cBhvr>
                                      <p:tavLst>
                                        <p:tav tm="0">
                                          <p:val>
                                            <p:strVal val="#ppt_x"/>
                                          </p:val>
                                        </p:tav>
                                        <p:tav tm="100000">
                                          <p:val>
                                            <p:strVal val="#ppt_x"/>
                                          </p:val>
                                        </p:tav>
                                      </p:tavLst>
                                    </p:anim>
                                    <p:anim calcmode="lin" valueType="num">
                                      <p:cBhvr additive="base">
                                        <p:cTn id="8" dur="500" fill="hold"/>
                                        <p:tgtEl>
                                          <p:spTgt spid="43315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3160"/>
                                        </p:tgtEl>
                                        <p:attrNameLst>
                                          <p:attrName>style.visibility</p:attrName>
                                        </p:attrNameLst>
                                      </p:cBhvr>
                                      <p:to>
                                        <p:strVal val="visible"/>
                                      </p:to>
                                    </p:set>
                                    <p:anim calcmode="lin" valueType="num">
                                      <p:cBhvr additive="base">
                                        <p:cTn id="12" dur="500" fill="hold"/>
                                        <p:tgtEl>
                                          <p:spTgt spid="433160"/>
                                        </p:tgtEl>
                                        <p:attrNameLst>
                                          <p:attrName>ppt_x</p:attrName>
                                        </p:attrNameLst>
                                      </p:cBhvr>
                                      <p:tavLst>
                                        <p:tav tm="0">
                                          <p:val>
                                            <p:strVal val="#ppt_x"/>
                                          </p:val>
                                        </p:tav>
                                        <p:tav tm="100000">
                                          <p:val>
                                            <p:strVal val="#ppt_x"/>
                                          </p:val>
                                        </p:tav>
                                      </p:tavLst>
                                    </p:anim>
                                    <p:anim calcmode="lin" valueType="num">
                                      <p:cBhvr additive="base">
                                        <p:cTn id="13" dur="500" fill="hold"/>
                                        <p:tgtEl>
                                          <p:spTgt spid="43316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33157">
                                            <p:bg/>
                                          </p:spTgt>
                                        </p:tgtEl>
                                        <p:attrNameLst>
                                          <p:attrName>style.visibility</p:attrName>
                                        </p:attrNameLst>
                                      </p:cBhvr>
                                      <p:to>
                                        <p:strVal val="visible"/>
                                      </p:to>
                                    </p:set>
                                    <p:anim calcmode="lin" valueType="num">
                                      <p:cBhvr additive="base">
                                        <p:cTn id="17" dur="500" fill="hold"/>
                                        <p:tgtEl>
                                          <p:spTgt spid="43315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3315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33157">
                                            <p:txEl>
                                              <p:pRg st="0" end="0"/>
                                            </p:txEl>
                                          </p:spTgt>
                                        </p:tgtEl>
                                        <p:attrNameLst>
                                          <p:attrName>style.visibility</p:attrName>
                                        </p:attrNameLst>
                                      </p:cBhvr>
                                      <p:to>
                                        <p:strVal val="visible"/>
                                      </p:to>
                                    </p:set>
                                    <p:anim calcmode="lin" valueType="num">
                                      <p:cBhvr additive="base">
                                        <p:cTn id="22" dur="500" fill="hold"/>
                                        <p:tgtEl>
                                          <p:spTgt spid="43315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3315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33157">
                                            <p:txEl>
                                              <p:pRg st="1" end="1"/>
                                            </p:txEl>
                                          </p:spTgt>
                                        </p:tgtEl>
                                        <p:attrNameLst>
                                          <p:attrName>style.visibility</p:attrName>
                                        </p:attrNameLst>
                                      </p:cBhvr>
                                      <p:to>
                                        <p:strVal val="visible"/>
                                      </p:to>
                                    </p:set>
                                    <p:anim calcmode="lin" valueType="num">
                                      <p:cBhvr additive="base">
                                        <p:cTn id="27" dur="500" fill="hold"/>
                                        <p:tgtEl>
                                          <p:spTgt spid="43315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3157">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33157">
                                            <p:txEl>
                                              <p:pRg st="2" end="2"/>
                                            </p:txEl>
                                          </p:spTgt>
                                        </p:tgtEl>
                                        <p:attrNameLst>
                                          <p:attrName>style.visibility</p:attrName>
                                        </p:attrNameLst>
                                      </p:cBhvr>
                                      <p:to>
                                        <p:strVal val="visible"/>
                                      </p:to>
                                    </p:set>
                                    <p:anim calcmode="lin" valueType="num">
                                      <p:cBhvr additive="base">
                                        <p:cTn id="32" dur="500" fill="hold"/>
                                        <p:tgtEl>
                                          <p:spTgt spid="43315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315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7" grpId="0" build="p" animBg="1"/>
      <p:bldP spid="433159" grpId="0" bldLvl="0" animBg="1"/>
      <p:bldP spid="43316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圆柱形 447489"/>
          <p:cNvSpPr/>
          <p:nvPr/>
        </p:nvSpPr>
        <p:spPr>
          <a:xfrm>
            <a:off x="2495550" y="2492375"/>
            <a:ext cx="2922588" cy="3889375"/>
          </a:xfrm>
          <a:prstGeom prst="can">
            <a:avLst>
              <a:gd name="adj" fmla="val 23338"/>
            </a:avLst>
          </a:prstGeom>
          <a:noFill/>
          <a:ln w="28575" cap="flat" cmpd="sng">
            <a:solidFill>
              <a:srgbClr val="66CCFF"/>
            </a:solidFill>
            <a:prstDash val="solid"/>
            <a:headEnd type="none" w="med" len="med"/>
            <a:tailEnd type="none" w="med" len="med"/>
          </a:ln>
        </p:spPr>
        <p:txBody>
          <a:bodyPr/>
          <a:lstStyle/>
          <a:p>
            <a:endParaRPr lang="zh-CN" altLang="en-US"/>
          </a:p>
        </p:txBody>
      </p:sp>
      <p:sp>
        <p:nvSpPr>
          <p:cNvPr id="447491" name="文本框 447490"/>
          <p:cNvSpPr txBox="1"/>
          <p:nvPr/>
        </p:nvSpPr>
        <p:spPr>
          <a:xfrm>
            <a:off x="6705600" y="2466975"/>
            <a:ext cx="3200400" cy="460375"/>
          </a:xfrm>
          <a:prstGeom prst="rect">
            <a:avLst/>
          </a:prstGeom>
          <a:noFill/>
          <a:ln w="28575" cap="flat" cmpd="sng">
            <a:solidFill>
              <a:schemeClr val="accent2"/>
            </a:solidFill>
            <a:prstDash val="solid"/>
            <a:miter/>
            <a:headEnd type="none" w="med" len="med"/>
            <a:tailEnd type="none" w="med" len="med"/>
          </a:ln>
        </p:spPr>
        <p:txBody>
          <a:bodyPr>
            <a:spAutoFit/>
          </a:bodyPr>
          <a:lstStyle/>
          <a:p>
            <a:pPr>
              <a:spcBef>
                <a:spcPct val="50000"/>
              </a:spcBef>
            </a:pPr>
            <a:r>
              <a:rPr lang="zh-CN" altLang="en-US" sz="2400" dirty="0">
                <a:solidFill>
                  <a:srgbClr val="CC0066"/>
                </a:solidFill>
                <a:effectLst>
                  <a:outerShdw blurRad="38100" dist="38100" dir="2700000">
                    <a:srgbClr val="C0C0C0"/>
                  </a:outerShdw>
                </a:effectLst>
                <a:latin typeface="Times New Roman" panose="02020603050405020304" pitchFamily="18" charset="0"/>
              </a:rPr>
              <a:t>文件名     始址     末址</a:t>
            </a:r>
            <a:endParaRPr lang="zh-CN" altLang="en-US" sz="2400">
              <a:solidFill>
                <a:srgbClr val="CC0066"/>
              </a:solidFill>
              <a:effectLst>
                <a:outerShdw blurRad="38100" dist="38100" dir="2700000">
                  <a:srgbClr val="C0C0C0"/>
                </a:outerShdw>
              </a:effectLst>
              <a:latin typeface="Times New Roman" panose="02020603050405020304" pitchFamily="18" charset="0"/>
            </a:endParaRPr>
          </a:p>
        </p:txBody>
      </p:sp>
      <p:sp>
        <p:nvSpPr>
          <p:cNvPr id="447492" name="矩形 447491"/>
          <p:cNvSpPr/>
          <p:nvPr/>
        </p:nvSpPr>
        <p:spPr>
          <a:xfrm>
            <a:off x="6705600" y="2962275"/>
            <a:ext cx="3200400" cy="685800"/>
          </a:xfrm>
          <a:prstGeom prst="rect">
            <a:avLst/>
          </a:prstGeom>
          <a:noFill/>
          <a:ln w="28575" cap="flat" cmpd="sng">
            <a:solidFill>
              <a:schemeClr val="accent2"/>
            </a:solidFill>
            <a:prstDash val="solid"/>
            <a:miter/>
            <a:headEnd type="none" w="med" len="med"/>
            <a:tailEnd type="none" w="med" len="med"/>
          </a:ln>
        </p:spPr>
        <p:txBody>
          <a:bodyPr/>
          <a:lstStyle/>
          <a:p>
            <a:endParaRPr lang="zh-CN" altLang="en-US"/>
          </a:p>
        </p:txBody>
      </p:sp>
      <p:sp>
        <p:nvSpPr>
          <p:cNvPr id="447493" name="文本框 447492"/>
          <p:cNvSpPr txBox="1"/>
          <p:nvPr/>
        </p:nvSpPr>
        <p:spPr>
          <a:xfrm>
            <a:off x="6934200" y="3101975"/>
            <a:ext cx="2747963" cy="460375"/>
          </a:xfrm>
          <a:prstGeom prst="rect">
            <a:avLst/>
          </a:prstGeom>
          <a:noFill/>
          <a:ln w="9525">
            <a:noFill/>
          </a:ln>
        </p:spPr>
        <p:txBody>
          <a:bodyPr>
            <a:spAutoFit/>
          </a:bodyPr>
          <a:lstStyle/>
          <a:p>
            <a:pPr>
              <a:spcBef>
                <a:spcPct val="0"/>
              </a:spcBef>
            </a:pPr>
            <a:r>
              <a:rPr lang="en-US" altLang="zh-CN" sz="2400">
                <a:solidFill>
                  <a:srgbClr val="0000FF"/>
                </a:solidFill>
                <a:latin typeface="Times New Roman" panose="02020603050405020304" pitchFamily="18" charset="0"/>
              </a:rPr>
              <a:t>jeep         9           25</a:t>
            </a:r>
          </a:p>
        </p:txBody>
      </p:sp>
      <p:sp>
        <p:nvSpPr>
          <p:cNvPr id="447494" name="文本框 447493"/>
          <p:cNvSpPr txBox="1"/>
          <p:nvPr/>
        </p:nvSpPr>
        <p:spPr>
          <a:xfrm>
            <a:off x="7391400" y="1916113"/>
            <a:ext cx="2017713" cy="460375"/>
          </a:xfrm>
          <a:prstGeom prst="rect">
            <a:avLst/>
          </a:prstGeom>
          <a:noFill/>
          <a:ln w="9525">
            <a:noFill/>
          </a:ln>
        </p:spPr>
        <p:txBody>
          <a:bodyPr>
            <a:spAutoFit/>
          </a:bodyPr>
          <a:lstStyle/>
          <a:p>
            <a:pPr algn="ctr">
              <a:spcBef>
                <a:spcPct val="0"/>
              </a:spcBef>
            </a:pPr>
            <a:r>
              <a:rPr lang="zh-CN" altLang="en-US" sz="2400" dirty="0">
                <a:solidFill>
                  <a:srgbClr val="0000FF"/>
                </a:solidFill>
                <a:effectLst>
                  <a:outerShdw blurRad="38100" dist="38100" dir="2700000">
                    <a:srgbClr val="C0C0C0"/>
                  </a:outerShdw>
                </a:effectLst>
                <a:latin typeface="Times New Roman" panose="02020603050405020304" pitchFamily="18" charset="0"/>
              </a:rPr>
              <a:t>文件目录</a:t>
            </a:r>
          </a:p>
        </p:txBody>
      </p:sp>
      <p:sp>
        <p:nvSpPr>
          <p:cNvPr id="447495" name="矩形 447494"/>
          <p:cNvSpPr/>
          <p:nvPr/>
        </p:nvSpPr>
        <p:spPr>
          <a:xfrm>
            <a:off x="2590800" y="3284538"/>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0</a:t>
            </a:r>
          </a:p>
        </p:txBody>
      </p:sp>
      <p:sp>
        <p:nvSpPr>
          <p:cNvPr id="447496" name="矩形 447495"/>
          <p:cNvSpPr/>
          <p:nvPr/>
        </p:nvSpPr>
        <p:spPr>
          <a:xfrm>
            <a:off x="3249613" y="3284538"/>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a:t>
            </a:r>
          </a:p>
        </p:txBody>
      </p:sp>
      <p:sp>
        <p:nvSpPr>
          <p:cNvPr id="447497" name="矩形 447496"/>
          <p:cNvSpPr/>
          <p:nvPr/>
        </p:nvSpPr>
        <p:spPr>
          <a:xfrm>
            <a:off x="3906838" y="3284538"/>
            <a:ext cx="439737"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a:t>
            </a:r>
          </a:p>
        </p:txBody>
      </p:sp>
      <p:sp>
        <p:nvSpPr>
          <p:cNvPr id="447498" name="矩形 447497"/>
          <p:cNvSpPr/>
          <p:nvPr/>
        </p:nvSpPr>
        <p:spPr>
          <a:xfrm>
            <a:off x="4565650" y="3284538"/>
            <a:ext cx="439738"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3</a:t>
            </a:r>
          </a:p>
        </p:txBody>
      </p:sp>
      <p:sp>
        <p:nvSpPr>
          <p:cNvPr id="447499" name="矩形 447498"/>
          <p:cNvSpPr/>
          <p:nvPr/>
        </p:nvSpPr>
        <p:spPr>
          <a:xfrm>
            <a:off x="2590800" y="3644900"/>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4</a:t>
            </a:r>
          </a:p>
        </p:txBody>
      </p:sp>
      <p:sp>
        <p:nvSpPr>
          <p:cNvPr id="447500" name="矩形 447499"/>
          <p:cNvSpPr/>
          <p:nvPr/>
        </p:nvSpPr>
        <p:spPr>
          <a:xfrm>
            <a:off x="3249613" y="3644900"/>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5</a:t>
            </a:r>
          </a:p>
        </p:txBody>
      </p:sp>
      <p:sp>
        <p:nvSpPr>
          <p:cNvPr id="447501" name="矩形 447500"/>
          <p:cNvSpPr/>
          <p:nvPr/>
        </p:nvSpPr>
        <p:spPr>
          <a:xfrm>
            <a:off x="3906838" y="3644900"/>
            <a:ext cx="439737"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6</a:t>
            </a:r>
          </a:p>
        </p:txBody>
      </p:sp>
      <p:sp>
        <p:nvSpPr>
          <p:cNvPr id="447502" name="矩形 447501"/>
          <p:cNvSpPr/>
          <p:nvPr/>
        </p:nvSpPr>
        <p:spPr>
          <a:xfrm>
            <a:off x="4565650" y="3644900"/>
            <a:ext cx="439738"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7</a:t>
            </a:r>
          </a:p>
        </p:txBody>
      </p:sp>
      <p:sp>
        <p:nvSpPr>
          <p:cNvPr id="447503" name="矩形 447502"/>
          <p:cNvSpPr/>
          <p:nvPr/>
        </p:nvSpPr>
        <p:spPr>
          <a:xfrm>
            <a:off x="2590800" y="4005263"/>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8</a:t>
            </a:r>
          </a:p>
        </p:txBody>
      </p:sp>
      <p:sp>
        <p:nvSpPr>
          <p:cNvPr id="447504" name="矩形 447503"/>
          <p:cNvSpPr/>
          <p:nvPr/>
        </p:nvSpPr>
        <p:spPr>
          <a:xfrm>
            <a:off x="3249613" y="4005263"/>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9</a:t>
            </a:r>
          </a:p>
        </p:txBody>
      </p:sp>
      <p:sp>
        <p:nvSpPr>
          <p:cNvPr id="447505" name="矩形 447504"/>
          <p:cNvSpPr/>
          <p:nvPr/>
        </p:nvSpPr>
        <p:spPr>
          <a:xfrm>
            <a:off x="3906838" y="4005263"/>
            <a:ext cx="439737"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10</a:t>
            </a:r>
          </a:p>
        </p:txBody>
      </p:sp>
      <p:sp>
        <p:nvSpPr>
          <p:cNvPr id="447506" name="矩形 447505"/>
          <p:cNvSpPr/>
          <p:nvPr/>
        </p:nvSpPr>
        <p:spPr>
          <a:xfrm>
            <a:off x="4565650" y="4005263"/>
            <a:ext cx="439738"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11</a:t>
            </a:r>
          </a:p>
        </p:txBody>
      </p:sp>
      <p:sp>
        <p:nvSpPr>
          <p:cNvPr id="447507" name="矩形 447506"/>
          <p:cNvSpPr/>
          <p:nvPr/>
        </p:nvSpPr>
        <p:spPr>
          <a:xfrm>
            <a:off x="2590800" y="4365625"/>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12</a:t>
            </a:r>
          </a:p>
        </p:txBody>
      </p:sp>
      <p:sp>
        <p:nvSpPr>
          <p:cNvPr id="447508" name="矩形 447507"/>
          <p:cNvSpPr/>
          <p:nvPr/>
        </p:nvSpPr>
        <p:spPr>
          <a:xfrm>
            <a:off x="3249613" y="4365625"/>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13</a:t>
            </a:r>
          </a:p>
        </p:txBody>
      </p:sp>
      <p:sp>
        <p:nvSpPr>
          <p:cNvPr id="447509" name="矩形 447508"/>
          <p:cNvSpPr/>
          <p:nvPr/>
        </p:nvSpPr>
        <p:spPr>
          <a:xfrm>
            <a:off x="3906838" y="4365625"/>
            <a:ext cx="439737"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14</a:t>
            </a:r>
          </a:p>
        </p:txBody>
      </p:sp>
      <p:sp>
        <p:nvSpPr>
          <p:cNvPr id="447510" name="矩形 447509"/>
          <p:cNvSpPr/>
          <p:nvPr/>
        </p:nvSpPr>
        <p:spPr>
          <a:xfrm>
            <a:off x="4565650" y="4365625"/>
            <a:ext cx="439738"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15</a:t>
            </a:r>
          </a:p>
        </p:txBody>
      </p:sp>
      <p:sp>
        <p:nvSpPr>
          <p:cNvPr id="447511" name="矩形 447510"/>
          <p:cNvSpPr/>
          <p:nvPr/>
        </p:nvSpPr>
        <p:spPr>
          <a:xfrm>
            <a:off x="2590800" y="4754563"/>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16</a:t>
            </a:r>
          </a:p>
        </p:txBody>
      </p:sp>
      <p:sp>
        <p:nvSpPr>
          <p:cNvPr id="447512" name="矩形 447511"/>
          <p:cNvSpPr/>
          <p:nvPr/>
        </p:nvSpPr>
        <p:spPr>
          <a:xfrm>
            <a:off x="3249613" y="4754563"/>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17</a:t>
            </a:r>
          </a:p>
        </p:txBody>
      </p:sp>
      <p:sp>
        <p:nvSpPr>
          <p:cNvPr id="447513" name="矩形 447512"/>
          <p:cNvSpPr/>
          <p:nvPr/>
        </p:nvSpPr>
        <p:spPr>
          <a:xfrm>
            <a:off x="3906838" y="4754563"/>
            <a:ext cx="439737"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18</a:t>
            </a:r>
          </a:p>
        </p:txBody>
      </p:sp>
      <p:sp>
        <p:nvSpPr>
          <p:cNvPr id="447514" name="矩形 447513"/>
          <p:cNvSpPr/>
          <p:nvPr/>
        </p:nvSpPr>
        <p:spPr>
          <a:xfrm>
            <a:off x="4565650" y="4754563"/>
            <a:ext cx="439738"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19</a:t>
            </a:r>
          </a:p>
        </p:txBody>
      </p:sp>
      <p:sp>
        <p:nvSpPr>
          <p:cNvPr id="447515" name="矩形 447514"/>
          <p:cNvSpPr/>
          <p:nvPr/>
        </p:nvSpPr>
        <p:spPr>
          <a:xfrm>
            <a:off x="2590800" y="5140325"/>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20</a:t>
            </a:r>
          </a:p>
        </p:txBody>
      </p:sp>
      <p:sp>
        <p:nvSpPr>
          <p:cNvPr id="447516" name="矩形 447515"/>
          <p:cNvSpPr/>
          <p:nvPr/>
        </p:nvSpPr>
        <p:spPr>
          <a:xfrm>
            <a:off x="3249613" y="5140325"/>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21</a:t>
            </a:r>
          </a:p>
        </p:txBody>
      </p:sp>
      <p:sp>
        <p:nvSpPr>
          <p:cNvPr id="447517" name="矩形 447516"/>
          <p:cNvSpPr/>
          <p:nvPr/>
        </p:nvSpPr>
        <p:spPr>
          <a:xfrm>
            <a:off x="3906838" y="5140325"/>
            <a:ext cx="439737"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22</a:t>
            </a:r>
          </a:p>
        </p:txBody>
      </p:sp>
      <p:sp>
        <p:nvSpPr>
          <p:cNvPr id="447518" name="矩形 447517"/>
          <p:cNvSpPr/>
          <p:nvPr/>
        </p:nvSpPr>
        <p:spPr>
          <a:xfrm>
            <a:off x="4565650" y="5140325"/>
            <a:ext cx="439738"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23</a:t>
            </a:r>
          </a:p>
        </p:txBody>
      </p:sp>
      <p:sp>
        <p:nvSpPr>
          <p:cNvPr id="447519" name="矩形 447518"/>
          <p:cNvSpPr/>
          <p:nvPr/>
        </p:nvSpPr>
        <p:spPr>
          <a:xfrm>
            <a:off x="2590800" y="5505450"/>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24</a:t>
            </a:r>
          </a:p>
        </p:txBody>
      </p:sp>
      <p:sp>
        <p:nvSpPr>
          <p:cNvPr id="447520" name="矩形 447519"/>
          <p:cNvSpPr/>
          <p:nvPr/>
        </p:nvSpPr>
        <p:spPr>
          <a:xfrm>
            <a:off x="3249613" y="5505450"/>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25</a:t>
            </a:r>
          </a:p>
        </p:txBody>
      </p:sp>
      <p:sp>
        <p:nvSpPr>
          <p:cNvPr id="447521" name="矩形 447520"/>
          <p:cNvSpPr/>
          <p:nvPr/>
        </p:nvSpPr>
        <p:spPr>
          <a:xfrm>
            <a:off x="3906838" y="5505450"/>
            <a:ext cx="439737"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26</a:t>
            </a:r>
          </a:p>
        </p:txBody>
      </p:sp>
      <p:sp>
        <p:nvSpPr>
          <p:cNvPr id="447522" name="矩形 447521"/>
          <p:cNvSpPr/>
          <p:nvPr/>
        </p:nvSpPr>
        <p:spPr>
          <a:xfrm>
            <a:off x="4565650" y="5505450"/>
            <a:ext cx="439738"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27</a:t>
            </a:r>
          </a:p>
        </p:txBody>
      </p:sp>
      <p:sp>
        <p:nvSpPr>
          <p:cNvPr id="447523" name="矩形 447522"/>
          <p:cNvSpPr/>
          <p:nvPr/>
        </p:nvSpPr>
        <p:spPr>
          <a:xfrm>
            <a:off x="2590800" y="5867400"/>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28</a:t>
            </a:r>
          </a:p>
        </p:txBody>
      </p:sp>
      <p:sp>
        <p:nvSpPr>
          <p:cNvPr id="447524" name="矩形 447523"/>
          <p:cNvSpPr/>
          <p:nvPr/>
        </p:nvSpPr>
        <p:spPr>
          <a:xfrm>
            <a:off x="3249613" y="5867400"/>
            <a:ext cx="43815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29</a:t>
            </a:r>
          </a:p>
        </p:txBody>
      </p:sp>
      <p:sp>
        <p:nvSpPr>
          <p:cNvPr id="447525" name="矩形 447524"/>
          <p:cNvSpPr/>
          <p:nvPr/>
        </p:nvSpPr>
        <p:spPr>
          <a:xfrm>
            <a:off x="3906838" y="5867400"/>
            <a:ext cx="439737"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30</a:t>
            </a:r>
          </a:p>
        </p:txBody>
      </p:sp>
      <p:sp>
        <p:nvSpPr>
          <p:cNvPr id="447526" name="矩形 447525"/>
          <p:cNvSpPr/>
          <p:nvPr/>
        </p:nvSpPr>
        <p:spPr>
          <a:xfrm>
            <a:off x="4565650" y="5867400"/>
            <a:ext cx="439738"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31</a:t>
            </a:r>
          </a:p>
        </p:txBody>
      </p:sp>
      <p:sp>
        <p:nvSpPr>
          <p:cNvPr id="447527" name="矩形 447526"/>
          <p:cNvSpPr/>
          <p:nvPr/>
        </p:nvSpPr>
        <p:spPr>
          <a:xfrm>
            <a:off x="2971800" y="3284538"/>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28" name="矩形 447527"/>
          <p:cNvSpPr/>
          <p:nvPr/>
        </p:nvSpPr>
        <p:spPr>
          <a:xfrm>
            <a:off x="2971800" y="364490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29" name="矩形 447528"/>
          <p:cNvSpPr/>
          <p:nvPr/>
        </p:nvSpPr>
        <p:spPr>
          <a:xfrm>
            <a:off x="2971800" y="4005263"/>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30" name="矩形 447529"/>
          <p:cNvSpPr/>
          <p:nvPr/>
        </p:nvSpPr>
        <p:spPr>
          <a:xfrm>
            <a:off x="2971800" y="4365625"/>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31" name="矩形 447530"/>
          <p:cNvSpPr/>
          <p:nvPr/>
        </p:nvSpPr>
        <p:spPr>
          <a:xfrm>
            <a:off x="2971800" y="4754563"/>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a:t>
            </a:r>
          </a:p>
        </p:txBody>
      </p:sp>
      <p:sp>
        <p:nvSpPr>
          <p:cNvPr id="447532" name="矩形 447531"/>
          <p:cNvSpPr/>
          <p:nvPr/>
        </p:nvSpPr>
        <p:spPr>
          <a:xfrm>
            <a:off x="2971800" y="5140325"/>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33" name="矩形 447532"/>
          <p:cNvSpPr/>
          <p:nvPr/>
        </p:nvSpPr>
        <p:spPr>
          <a:xfrm>
            <a:off x="2971800" y="550545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34" name="矩形 447533"/>
          <p:cNvSpPr/>
          <p:nvPr/>
        </p:nvSpPr>
        <p:spPr>
          <a:xfrm>
            <a:off x="2971800" y="586740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35" name="矩形 447534"/>
          <p:cNvSpPr/>
          <p:nvPr/>
        </p:nvSpPr>
        <p:spPr>
          <a:xfrm>
            <a:off x="3657600" y="3284538"/>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10</a:t>
            </a:r>
          </a:p>
        </p:txBody>
      </p:sp>
      <p:sp>
        <p:nvSpPr>
          <p:cNvPr id="447536" name="矩形 447535"/>
          <p:cNvSpPr/>
          <p:nvPr/>
        </p:nvSpPr>
        <p:spPr>
          <a:xfrm>
            <a:off x="3657600" y="364490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37" name="矩形 447536"/>
          <p:cNvSpPr/>
          <p:nvPr/>
        </p:nvSpPr>
        <p:spPr>
          <a:xfrm>
            <a:off x="3657600" y="4005263"/>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16</a:t>
            </a:r>
          </a:p>
        </p:txBody>
      </p:sp>
      <p:sp>
        <p:nvSpPr>
          <p:cNvPr id="447538" name="矩形 447537"/>
          <p:cNvSpPr/>
          <p:nvPr/>
        </p:nvSpPr>
        <p:spPr>
          <a:xfrm>
            <a:off x="3657600" y="4365625"/>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39" name="矩形 447538"/>
          <p:cNvSpPr/>
          <p:nvPr/>
        </p:nvSpPr>
        <p:spPr>
          <a:xfrm>
            <a:off x="3657600" y="4754563"/>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40" name="矩形 447539"/>
          <p:cNvSpPr/>
          <p:nvPr/>
        </p:nvSpPr>
        <p:spPr>
          <a:xfrm>
            <a:off x="3657600" y="5140325"/>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41" name="矩形 447540"/>
          <p:cNvSpPr/>
          <p:nvPr/>
        </p:nvSpPr>
        <p:spPr>
          <a:xfrm>
            <a:off x="3657600" y="550545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-1</a:t>
            </a:r>
          </a:p>
        </p:txBody>
      </p:sp>
      <p:sp>
        <p:nvSpPr>
          <p:cNvPr id="447542" name="矩形 447541"/>
          <p:cNvSpPr/>
          <p:nvPr/>
        </p:nvSpPr>
        <p:spPr>
          <a:xfrm>
            <a:off x="3657600" y="586740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43" name="矩形 447542"/>
          <p:cNvSpPr/>
          <p:nvPr/>
        </p:nvSpPr>
        <p:spPr>
          <a:xfrm>
            <a:off x="4267200" y="3284538"/>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44" name="矩形 447543"/>
          <p:cNvSpPr/>
          <p:nvPr/>
        </p:nvSpPr>
        <p:spPr>
          <a:xfrm>
            <a:off x="4267200" y="364490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45" name="矩形 447544"/>
          <p:cNvSpPr/>
          <p:nvPr/>
        </p:nvSpPr>
        <p:spPr>
          <a:xfrm>
            <a:off x="4267200" y="4005263"/>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r>
              <a:rPr lang="en-US" altLang="zh-CN" sz="1800">
                <a:solidFill>
                  <a:srgbClr val="000000"/>
                </a:solidFill>
                <a:latin typeface="Times New Roman" panose="02020603050405020304" pitchFamily="18" charset="0"/>
              </a:rPr>
              <a:t>25</a:t>
            </a:r>
          </a:p>
        </p:txBody>
      </p:sp>
      <p:sp>
        <p:nvSpPr>
          <p:cNvPr id="447546" name="矩形 447545"/>
          <p:cNvSpPr/>
          <p:nvPr/>
        </p:nvSpPr>
        <p:spPr>
          <a:xfrm>
            <a:off x="4267200" y="4365625"/>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47" name="矩形 447546"/>
          <p:cNvSpPr/>
          <p:nvPr/>
        </p:nvSpPr>
        <p:spPr>
          <a:xfrm>
            <a:off x="4267200" y="4754563"/>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48" name="矩形 447547"/>
          <p:cNvSpPr/>
          <p:nvPr/>
        </p:nvSpPr>
        <p:spPr>
          <a:xfrm>
            <a:off x="4267200" y="5140325"/>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49" name="矩形 447548"/>
          <p:cNvSpPr/>
          <p:nvPr/>
        </p:nvSpPr>
        <p:spPr>
          <a:xfrm>
            <a:off x="4267200" y="550545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0" name="矩形 447549"/>
          <p:cNvSpPr/>
          <p:nvPr/>
        </p:nvSpPr>
        <p:spPr>
          <a:xfrm>
            <a:off x="4267200" y="586740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1" name="矩形 447550"/>
          <p:cNvSpPr/>
          <p:nvPr/>
        </p:nvSpPr>
        <p:spPr>
          <a:xfrm>
            <a:off x="4953000" y="3284538"/>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2" name="矩形 447551"/>
          <p:cNvSpPr/>
          <p:nvPr/>
        </p:nvSpPr>
        <p:spPr>
          <a:xfrm>
            <a:off x="4953000" y="364490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3" name="矩形 447552"/>
          <p:cNvSpPr/>
          <p:nvPr/>
        </p:nvSpPr>
        <p:spPr>
          <a:xfrm>
            <a:off x="4953000" y="4005263"/>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4" name="矩形 447553"/>
          <p:cNvSpPr/>
          <p:nvPr/>
        </p:nvSpPr>
        <p:spPr>
          <a:xfrm>
            <a:off x="4953000" y="4365625"/>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5" name="矩形 447554"/>
          <p:cNvSpPr/>
          <p:nvPr/>
        </p:nvSpPr>
        <p:spPr>
          <a:xfrm>
            <a:off x="4953000" y="4754563"/>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6" name="矩形 447555"/>
          <p:cNvSpPr/>
          <p:nvPr/>
        </p:nvSpPr>
        <p:spPr>
          <a:xfrm>
            <a:off x="4953000" y="5140325"/>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7" name="矩形 447556"/>
          <p:cNvSpPr/>
          <p:nvPr/>
        </p:nvSpPr>
        <p:spPr>
          <a:xfrm>
            <a:off x="4953000" y="550545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8" name="矩形 447557"/>
          <p:cNvSpPr/>
          <p:nvPr/>
        </p:nvSpPr>
        <p:spPr>
          <a:xfrm>
            <a:off x="4953000" y="5867400"/>
            <a:ext cx="304800" cy="228600"/>
          </a:xfrm>
          <a:prstGeom prst="rect">
            <a:avLst/>
          </a:prstGeom>
          <a:noFill/>
          <a:ln w="9525" cap="flat" cmpd="sng">
            <a:solidFill>
              <a:srgbClr val="800000"/>
            </a:solidFill>
            <a:prstDash val="solid"/>
            <a:miter/>
            <a:headEnd type="none" w="med" len="med"/>
            <a:tailEnd type="none" w="med" len="med"/>
          </a:ln>
        </p:spPr>
        <p:txBody>
          <a:bodyPr wrap="none" anchor="ctr"/>
          <a:lstStyle/>
          <a:p>
            <a:pPr algn="ctr">
              <a:spcBef>
                <a:spcPct val="0"/>
              </a:spcBef>
            </a:pPr>
            <a:endParaRPr lang="zh-CN" altLang="en-US" sz="1800" dirty="0">
              <a:solidFill>
                <a:srgbClr val="000000"/>
              </a:solidFill>
              <a:latin typeface="Times New Roman" panose="02020603050405020304" pitchFamily="18" charset="0"/>
            </a:endParaRPr>
          </a:p>
        </p:txBody>
      </p:sp>
      <p:sp>
        <p:nvSpPr>
          <p:cNvPr id="447559" name="直接连接符 447558"/>
          <p:cNvSpPr/>
          <p:nvPr/>
        </p:nvSpPr>
        <p:spPr>
          <a:xfrm>
            <a:off x="8326438" y="3573463"/>
            <a:ext cx="1587" cy="287337"/>
          </a:xfrm>
          <a:prstGeom prst="line">
            <a:avLst/>
          </a:prstGeom>
          <a:ln w="28575" cap="flat" cmpd="sng">
            <a:solidFill>
              <a:schemeClr val="bg1"/>
            </a:solidFill>
            <a:prstDash val="solid"/>
            <a:headEnd type="none" w="med" len="med"/>
            <a:tailEnd type="none" w="med" len="med"/>
          </a:ln>
        </p:spPr>
      </p:sp>
      <p:sp>
        <p:nvSpPr>
          <p:cNvPr id="447560" name="直接连接符 447559"/>
          <p:cNvSpPr/>
          <p:nvPr/>
        </p:nvSpPr>
        <p:spPr>
          <a:xfrm flipV="1">
            <a:off x="3648075" y="3860800"/>
            <a:ext cx="4694238" cy="25400"/>
          </a:xfrm>
          <a:prstGeom prst="line">
            <a:avLst/>
          </a:prstGeom>
          <a:ln w="28575" cap="flat" cmpd="sng">
            <a:solidFill>
              <a:schemeClr val="bg1"/>
            </a:solidFill>
            <a:prstDash val="solid"/>
            <a:headEnd type="none" w="med" len="med"/>
            <a:tailEnd type="none" w="med" len="med"/>
          </a:ln>
        </p:spPr>
      </p:sp>
      <p:sp>
        <p:nvSpPr>
          <p:cNvPr id="447561" name="直接连接符 447560"/>
          <p:cNvSpPr/>
          <p:nvPr/>
        </p:nvSpPr>
        <p:spPr>
          <a:xfrm flipH="1">
            <a:off x="3503613" y="3875088"/>
            <a:ext cx="160337" cy="201612"/>
          </a:xfrm>
          <a:prstGeom prst="line">
            <a:avLst/>
          </a:prstGeom>
          <a:ln w="28575" cap="flat" cmpd="sng">
            <a:solidFill>
              <a:schemeClr val="bg1"/>
            </a:solidFill>
            <a:prstDash val="solid"/>
            <a:headEnd type="none" w="med" len="med"/>
            <a:tailEnd type="triangle" w="med" len="med"/>
          </a:ln>
        </p:spPr>
      </p:sp>
      <p:sp>
        <p:nvSpPr>
          <p:cNvPr id="447562" name="直接连接符 447561"/>
          <p:cNvSpPr/>
          <p:nvPr/>
        </p:nvSpPr>
        <p:spPr>
          <a:xfrm flipH="1">
            <a:off x="2782888" y="4149725"/>
            <a:ext cx="974725" cy="647700"/>
          </a:xfrm>
          <a:prstGeom prst="line">
            <a:avLst/>
          </a:prstGeom>
          <a:ln w="28575" cap="flat" cmpd="sng">
            <a:solidFill>
              <a:schemeClr val="bg1"/>
            </a:solidFill>
            <a:prstDash val="solid"/>
            <a:headEnd type="none" w="med" len="med"/>
            <a:tailEnd type="triangle" w="med" len="med"/>
          </a:ln>
        </p:spPr>
      </p:sp>
      <p:sp>
        <p:nvSpPr>
          <p:cNvPr id="447563" name="直接连接符 447562"/>
          <p:cNvSpPr/>
          <p:nvPr/>
        </p:nvSpPr>
        <p:spPr>
          <a:xfrm flipV="1">
            <a:off x="3071813" y="3500438"/>
            <a:ext cx="360362" cy="1296987"/>
          </a:xfrm>
          <a:prstGeom prst="line">
            <a:avLst/>
          </a:prstGeom>
          <a:ln w="28575" cap="flat" cmpd="sng">
            <a:solidFill>
              <a:schemeClr val="bg1"/>
            </a:solidFill>
            <a:prstDash val="solid"/>
            <a:headEnd type="none" w="med" len="med"/>
            <a:tailEnd type="triangle" w="med" len="med"/>
          </a:ln>
        </p:spPr>
      </p:sp>
      <p:sp>
        <p:nvSpPr>
          <p:cNvPr id="447564" name="任意多边形 447563"/>
          <p:cNvSpPr/>
          <p:nvPr/>
        </p:nvSpPr>
        <p:spPr>
          <a:xfrm>
            <a:off x="3503613" y="3514725"/>
            <a:ext cx="576262" cy="576263"/>
          </a:xfrm>
          <a:custGeom>
            <a:avLst/>
            <a:gdLst/>
            <a:ahLst/>
            <a:cxnLst/>
            <a:rect l="0" t="0" r="0" b="0"/>
            <a:pathLst>
              <a:path w="344" h="480">
                <a:moveTo>
                  <a:pt x="0" y="0"/>
                </a:moveTo>
                <a:cubicBezTo>
                  <a:pt x="116" y="80"/>
                  <a:pt x="232" y="160"/>
                  <a:pt x="288" y="240"/>
                </a:cubicBezTo>
                <a:cubicBezTo>
                  <a:pt x="344" y="320"/>
                  <a:pt x="340" y="400"/>
                  <a:pt x="336" y="480"/>
                </a:cubicBezTo>
              </a:path>
            </a:pathLst>
          </a:custGeom>
          <a:noFill/>
          <a:ln w="28575" cap="flat" cmpd="sng">
            <a:solidFill>
              <a:schemeClr val="bg1"/>
            </a:solidFill>
            <a:prstDash val="solid"/>
            <a:headEnd type="none" w="med" len="med"/>
            <a:tailEnd type="triangle" w="med" len="med"/>
          </a:ln>
        </p:spPr>
        <p:txBody>
          <a:bodyPr/>
          <a:lstStyle/>
          <a:p>
            <a:endParaRPr lang="zh-CN" altLang="en-US"/>
          </a:p>
        </p:txBody>
      </p:sp>
      <p:sp>
        <p:nvSpPr>
          <p:cNvPr id="447565" name="直接连接符 447564"/>
          <p:cNvSpPr/>
          <p:nvPr/>
        </p:nvSpPr>
        <p:spPr>
          <a:xfrm flipH="1">
            <a:off x="3503613" y="4149725"/>
            <a:ext cx="863600" cy="1512888"/>
          </a:xfrm>
          <a:prstGeom prst="line">
            <a:avLst/>
          </a:prstGeom>
          <a:ln w="28575" cap="flat" cmpd="sng">
            <a:solidFill>
              <a:schemeClr val="bg1"/>
            </a:solidFill>
            <a:prstDash val="solid"/>
            <a:headEnd type="none" w="med" len="med"/>
            <a:tailEnd type="triangle" w="med" len="med"/>
          </a:ln>
        </p:spPr>
      </p:sp>
      <p:sp>
        <p:nvSpPr>
          <p:cNvPr id="447566" name="直接连接符 447565"/>
          <p:cNvSpPr/>
          <p:nvPr/>
        </p:nvSpPr>
        <p:spPr>
          <a:xfrm>
            <a:off x="9409113" y="3644900"/>
            <a:ext cx="1587" cy="1800225"/>
          </a:xfrm>
          <a:prstGeom prst="line">
            <a:avLst/>
          </a:prstGeom>
          <a:ln w="28575" cap="flat" cmpd="sng">
            <a:solidFill>
              <a:schemeClr val="bg1"/>
            </a:solidFill>
            <a:prstDash val="solid"/>
            <a:headEnd type="none" w="med" len="med"/>
            <a:tailEnd type="none" w="med" len="med"/>
          </a:ln>
        </p:spPr>
      </p:sp>
      <p:sp>
        <p:nvSpPr>
          <p:cNvPr id="447567" name="直接连接符 447566"/>
          <p:cNvSpPr/>
          <p:nvPr/>
        </p:nvSpPr>
        <p:spPr>
          <a:xfrm>
            <a:off x="4008438" y="5445125"/>
            <a:ext cx="5400675" cy="0"/>
          </a:xfrm>
          <a:prstGeom prst="line">
            <a:avLst/>
          </a:prstGeom>
          <a:ln w="28575" cap="flat" cmpd="sng">
            <a:solidFill>
              <a:schemeClr val="bg1"/>
            </a:solidFill>
            <a:prstDash val="solid"/>
            <a:headEnd type="none" w="med" len="med"/>
            <a:tailEnd type="none" w="med" len="med"/>
          </a:ln>
        </p:spPr>
      </p:sp>
      <p:sp>
        <p:nvSpPr>
          <p:cNvPr id="447568" name="直接连接符 447567"/>
          <p:cNvSpPr/>
          <p:nvPr/>
        </p:nvSpPr>
        <p:spPr>
          <a:xfrm flipH="1">
            <a:off x="3792538" y="5445125"/>
            <a:ext cx="231775" cy="144463"/>
          </a:xfrm>
          <a:prstGeom prst="line">
            <a:avLst/>
          </a:prstGeom>
          <a:ln w="28575" cap="flat" cmpd="sng">
            <a:solidFill>
              <a:schemeClr val="bg1"/>
            </a:solidFill>
            <a:prstDash val="solid"/>
            <a:headEnd type="none" w="med" len="med"/>
            <a:tailEnd type="triangle" w="med" len="med"/>
          </a:ln>
        </p:spPr>
      </p:sp>
      <p:sp>
        <p:nvSpPr>
          <p:cNvPr id="447571" name="文本框 447570"/>
          <p:cNvSpPr txBox="1"/>
          <p:nvPr/>
        </p:nvSpPr>
        <p:spPr>
          <a:xfrm>
            <a:off x="1516697" y="1708626"/>
            <a:ext cx="2148205" cy="521970"/>
          </a:xfrm>
          <a:prstGeom prst="rect">
            <a:avLst/>
          </a:prstGeom>
          <a:noFill/>
          <a:ln w="9525">
            <a:noFill/>
          </a:ln>
        </p:spPr>
        <p:txBody>
          <a:bodyPr wrap="none" anchor="t">
            <a:spAutoFit/>
          </a:bodyPr>
          <a:lstStyle/>
          <a:p>
            <a:pPr>
              <a:spcBef>
                <a:spcPct val="0"/>
              </a:spcBef>
            </a:pPr>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、隐式链接</a:t>
            </a:r>
            <a:r>
              <a:rPr lang="zh-CN" altLang="en-US" sz="2400" dirty="0">
                <a:solidFill>
                  <a:schemeClr val="tx1"/>
                </a:solidFill>
                <a:latin typeface="Times New Roman" panose="02020603050405020304" pitchFamily="18" charset="0"/>
              </a:rPr>
              <a:t> </a:t>
            </a:r>
          </a:p>
        </p:txBody>
      </p:sp>
      <p:sp>
        <p:nvSpPr>
          <p:cNvPr id="447572" name="矩形 447571"/>
          <p:cNvSpPr/>
          <p:nvPr/>
        </p:nvSpPr>
        <p:spPr>
          <a:xfrm>
            <a:off x="6451600" y="6002338"/>
            <a:ext cx="2735580" cy="398780"/>
          </a:xfrm>
          <a:prstGeom prst="rect">
            <a:avLst/>
          </a:prstGeom>
          <a:noFill/>
          <a:ln w="12700">
            <a:noFill/>
          </a:ln>
        </p:spPr>
        <p:txBody>
          <a:bodyPr wrap="none" anchor="t">
            <a:spAutoFit/>
          </a:bodyPr>
          <a:lstStyle/>
          <a:p>
            <a:pPr>
              <a:spcBef>
                <a:spcPct val="0"/>
              </a:spcBef>
            </a:pPr>
            <a:r>
              <a:rPr lang="zh-CN" altLang="en-US" sz="2000" dirty="0">
                <a:solidFill>
                  <a:srgbClr val="003300"/>
                </a:solidFill>
                <a:effectLst>
                  <a:outerShdw blurRad="38100" dist="38100" dir="2700000">
                    <a:srgbClr val="C0C0C0"/>
                  </a:outerShdw>
                </a:effectLst>
                <a:latin typeface="Times New Roman" panose="02020603050405020304" pitchFamily="18" charset="0"/>
              </a:rPr>
              <a:t>磁盘空间的链接式分配</a:t>
            </a:r>
          </a:p>
        </p:txBody>
      </p:sp>
      <p:sp>
        <p:nvSpPr>
          <p:cNvPr id="447574" name="AutoShape 5"/>
          <p:cNvSpPr/>
          <p:nvPr/>
        </p:nvSpPr>
        <p:spPr>
          <a:xfrm>
            <a:off x="1032668" y="955713"/>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47575" name="Text Box 38"/>
          <p:cNvSpPr txBox="1"/>
          <p:nvPr/>
        </p:nvSpPr>
        <p:spPr>
          <a:xfrm>
            <a:off x="1164431" y="982700"/>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链接结构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6" name="矩形 85">
            <a:extLst>
              <a:ext uri="{FF2B5EF4-FFF2-40B4-BE49-F238E27FC236}">
                <a16:creationId xmlns:a16="http://schemas.microsoft.com/office/drawing/2014/main" id="{87DECA6B-DD32-438B-B81F-0CAE8C6691E3}"/>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7574"/>
                                        </p:tgtEl>
                                        <p:attrNameLst>
                                          <p:attrName>style.visibility</p:attrName>
                                        </p:attrNameLst>
                                      </p:cBhvr>
                                      <p:to>
                                        <p:strVal val="visible"/>
                                      </p:to>
                                    </p:set>
                                    <p:anim calcmode="lin" valueType="num">
                                      <p:cBhvr additive="base">
                                        <p:cTn id="7" dur="500" fill="hold"/>
                                        <p:tgtEl>
                                          <p:spTgt spid="447574"/>
                                        </p:tgtEl>
                                        <p:attrNameLst>
                                          <p:attrName>ppt_x</p:attrName>
                                        </p:attrNameLst>
                                      </p:cBhvr>
                                      <p:tavLst>
                                        <p:tav tm="0">
                                          <p:val>
                                            <p:strVal val="#ppt_x"/>
                                          </p:val>
                                        </p:tav>
                                        <p:tav tm="100000">
                                          <p:val>
                                            <p:strVal val="#ppt_x"/>
                                          </p:val>
                                        </p:tav>
                                      </p:tavLst>
                                    </p:anim>
                                    <p:anim calcmode="lin" valueType="num">
                                      <p:cBhvr additive="base">
                                        <p:cTn id="8" dur="500" fill="hold"/>
                                        <p:tgtEl>
                                          <p:spTgt spid="4475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47575"/>
                                        </p:tgtEl>
                                        <p:attrNameLst>
                                          <p:attrName>style.visibility</p:attrName>
                                        </p:attrNameLst>
                                      </p:cBhvr>
                                      <p:to>
                                        <p:strVal val="visible"/>
                                      </p:to>
                                    </p:set>
                                    <p:anim calcmode="lin" valueType="num">
                                      <p:cBhvr additive="base">
                                        <p:cTn id="12" dur="500" fill="hold"/>
                                        <p:tgtEl>
                                          <p:spTgt spid="447575"/>
                                        </p:tgtEl>
                                        <p:attrNameLst>
                                          <p:attrName>ppt_x</p:attrName>
                                        </p:attrNameLst>
                                      </p:cBhvr>
                                      <p:tavLst>
                                        <p:tav tm="0">
                                          <p:val>
                                            <p:strVal val="#ppt_x"/>
                                          </p:val>
                                        </p:tav>
                                        <p:tav tm="100000">
                                          <p:val>
                                            <p:strVal val="#ppt_x"/>
                                          </p:val>
                                        </p:tav>
                                      </p:tavLst>
                                    </p:anim>
                                    <p:anim calcmode="lin" valueType="num">
                                      <p:cBhvr additive="base">
                                        <p:cTn id="13" dur="500" fill="hold"/>
                                        <p:tgtEl>
                                          <p:spTgt spid="4475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47490"/>
                                        </p:tgtEl>
                                        <p:attrNameLst>
                                          <p:attrName>style.visibility</p:attrName>
                                        </p:attrNameLst>
                                      </p:cBhvr>
                                      <p:to>
                                        <p:strVal val="visible"/>
                                      </p:to>
                                    </p:set>
                                    <p:anim calcmode="lin" valueType="num">
                                      <p:cBhvr additive="base">
                                        <p:cTn id="17" dur="500" fill="hold"/>
                                        <p:tgtEl>
                                          <p:spTgt spid="447490"/>
                                        </p:tgtEl>
                                        <p:attrNameLst>
                                          <p:attrName>ppt_x</p:attrName>
                                        </p:attrNameLst>
                                      </p:cBhvr>
                                      <p:tavLst>
                                        <p:tav tm="0">
                                          <p:val>
                                            <p:strVal val="#ppt_x"/>
                                          </p:val>
                                        </p:tav>
                                        <p:tav tm="100000">
                                          <p:val>
                                            <p:strVal val="#ppt_x"/>
                                          </p:val>
                                        </p:tav>
                                      </p:tavLst>
                                    </p:anim>
                                    <p:anim calcmode="lin" valueType="num">
                                      <p:cBhvr additive="base">
                                        <p:cTn id="18" dur="500" fill="hold"/>
                                        <p:tgtEl>
                                          <p:spTgt spid="44749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47491"/>
                                        </p:tgtEl>
                                        <p:attrNameLst>
                                          <p:attrName>style.visibility</p:attrName>
                                        </p:attrNameLst>
                                      </p:cBhvr>
                                      <p:to>
                                        <p:strVal val="visible"/>
                                      </p:to>
                                    </p:set>
                                    <p:anim calcmode="lin" valueType="num">
                                      <p:cBhvr additive="base">
                                        <p:cTn id="21" dur="500" fill="hold"/>
                                        <p:tgtEl>
                                          <p:spTgt spid="447491"/>
                                        </p:tgtEl>
                                        <p:attrNameLst>
                                          <p:attrName>ppt_x</p:attrName>
                                        </p:attrNameLst>
                                      </p:cBhvr>
                                      <p:tavLst>
                                        <p:tav tm="0">
                                          <p:val>
                                            <p:strVal val="#ppt_x"/>
                                          </p:val>
                                        </p:tav>
                                        <p:tav tm="100000">
                                          <p:val>
                                            <p:strVal val="#ppt_x"/>
                                          </p:val>
                                        </p:tav>
                                      </p:tavLst>
                                    </p:anim>
                                    <p:anim calcmode="lin" valueType="num">
                                      <p:cBhvr additive="base">
                                        <p:cTn id="22" dur="500" fill="hold"/>
                                        <p:tgtEl>
                                          <p:spTgt spid="44749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47492"/>
                                        </p:tgtEl>
                                        <p:attrNameLst>
                                          <p:attrName>style.visibility</p:attrName>
                                        </p:attrNameLst>
                                      </p:cBhvr>
                                      <p:to>
                                        <p:strVal val="visible"/>
                                      </p:to>
                                    </p:set>
                                    <p:anim calcmode="lin" valueType="num">
                                      <p:cBhvr additive="base">
                                        <p:cTn id="25" dur="500" fill="hold"/>
                                        <p:tgtEl>
                                          <p:spTgt spid="447492"/>
                                        </p:tgtEl>
                                        <p:attrNameLst>
                                          <p:attrName>ppt_x</p:attrName>
                                        </p:attrNameLst>
                                      </p:cBhvr>
                                      <p:tavLst>
                                        <p:tav tm="0">
                                          <p:val>
                                            <p:strVal val="#ppt_x"/>
                                          </p:val>
                                        </p:tav>
                                        <p:tav tm="100000">
                                          <p:val>
                                            <p:strVal val="#ppt_x"/>
                                          </p:val>
                                        </p:tav>
                                      </p:tavLst>
                                    </p:anim>
                                    <p:anim calcmode="lin" valueType="num">
                                      <p:cBhvr additive="base">
                                        <p:cTn id="26" dur="500" fill="hold"/>
                                        <p:tgtEl>
                                          <p:spTgt spid="44749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47493"/>
                                        </p:tgtEl>
                                        <p:attrNameLst>
                                          <p:attrName>style.visibility</p:attrName>
                                        </p:attrNameLst>
                                      </p:cBhvr>
                                      <p:to>
                                        <p:strVal val="visible"/>
                                      </p:to>
                                    </p:set>
                                    <p:anim calcmode="lin" valueType="num">
                                      <p:cBhvr additive="base">
                                        <p:cTn id="29" dur="500" fill="hold"/>
                                        <p:tgtEl>
                                          <p:spTgt spid="447493"/>
                                        </p:tgtEl>
                                        <p:attrNameLst>
                                          <p:attrName>ppt_x</p:attrName>
                                        </p:attrNameLst>
                                      </p:cBhvr>
                                      <p:tavLst>
                                        <p:tav tm="0">
                                          <p:val>
                                            <p:strVal val="#ppt_x"/>
                                          </p:val>
                                        </p:tav>
                                        <p:tav tm="100000">
                                          <p:val>
                                            <p:strVal val="#ppt_x"/>
                                          </p:val>
                                        </p:tav>
                                      </p:tavLst>
                                    </p:anim>
                                    <p:anim calcmode="lin" valueType="num">
                                      <p:cBhvr additive="base">
                                        <p:cTn id="30" dur="500" fill="hold"/>
                                        <p:tgtEl>
                                          <p:spTgt spid="44749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47494"/>
                                        </p:tgtEl>
                                        <p:attrNameLst>
                                          <p:attrName>style.visibility</p:attrName>
                                        </p:attrNameLst>
                                      </p:cBhvr>
                                      <p:to>
                                        <p:strVal val="visible"/>
                                      </p:to>
                                    </p:set>
                                    <p:anim calcmode="lin" valueType="num">
                                      <p:cBhvr additive="base">
                                        <p:cTn id="33" dur="500" fill="hold"/>
                                        <p:tgtEl>
                                          <p:spTgt spid="447494"/>
                                        </p:tgtEl>
                                        <p:attrNameLst>
                                          <p:attrName>ppt_x</p:attrName>
                                        </p:attrNameLst>
                                      </p:cBhvr>
                                      <p:tavLst>
                                        <p:tav tm="0">
                                          <p:val>
                                            <p:strVal val="#ppt_x"/>
                                          </p:val>
                                        </p:tav>
                                        <p:tav tm="100000">
                                          <p:val>
                                            <p:strVal val="#ppt_x"/>
                                          </p:val>
                                        </p:tav>
                                      </p:tavLst>
                                    </p:anim>
                                    <p:anim calcmode="lin" valueType="num">
                                      <p:cBhvr additive="base">
                                        <p:cTn id="34" dur="500" fill="hold"/>
                                        <p:tgtEl>
                                          <p:spTgt spid="44749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47495"/>
                                        </p:tgtEl>
                                        <p:attrNameLst>
                                          <p:attrName>style.visibility</p:attrName>
                                        </p:attrNameLst>
                                      </p:cBhvr>
                                      <p:to>
                                        <p:strVal val="visible"/>
                                      </p:to>
                                    </p:set>
                                    <p:anim calcmode="lin" valueType="num">
                                      <p:cBhvr additive="base">
                                        <p:cTn id="37" dur="500" fill="hold"/>
                                        <p:tgtEl>
                                          <p:spTgt spid="447495"/>
                                        </p:tgtEl>
                                        <p:attrNameLst>
                                          <p:attrName>ppt_x</p:attrName>
                                        </p:attrNameLst>
                                      </p:cBhvr>
                                      <p:tavLst>
                                        <p:tav tm="0">
                                          <p:val>
                                            <p:strVal val="#ppt_x"/>
                                          </p:val>
                                        </p:tav>
                                        <p:tav tm="100000">
                                          <p:val>
                                            <p:strVal val="#ppt_x"/>
                                          </p:val>
                                        </p:tav>
                                      </p:tavLst>
                                    </p:anim>
                                    <p:anim calcmode="lin" valueType="num">
                                      <p:cBhvr additive="base">
                                        <p:cTn id="38" dur="500" fill="hold"/>
                                        <p:tgtEl>
                                          <p:spTgt spid="44749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47496"/>
                                        </p:tgtEl>
                                        <p:attrNameLst>
                                          <p:attrName>style.visibility</p:attrName>
                                        </p:attrNameLst>
                                      </p:cBhvr>
                                      <p:to>
                                        <p:strVal val="visible"/>
                                      </p:to>
                                    </p:set>
                                    <p:anim calcmode="lin" valueType="num">
                                      <p:cBhvr additive="base">
                                        <p:cTn id="41" dur="500" fill="hold"/>
                                        <p:tgtEl>
                                          <p:spTgt spid="447496"/>
                                        </p:tgtEl>
                                        <p:attrNameLst>
                                          <p:attrName>ppt_x</p:attrName>
                                        </p:attrNameLst>
                                      </p:cBhvr>
                                      <p:tavLst>
                                        <p:tav tm="0">
                                          <p:val>
                                            <p:strVal val="#ppt_x"/>
                                          </p:val>
                                        </p:tav>
                                        <p:tav tm="100000">
                                          <p:val>
                                            <p:strVal val="#ppt_x"/>
                                          </p:val>
                                        </p:tav>
                                      </p:tavLst>
                                    </p:anim>
                                    <p:anim calcmode="lin" valueType="num">
                                      <p:cBhvr additive="base">
                                        <p:cTn id="42" dur="500" fill="hold"/>
                                        <p:tgtEl>
                                          <p:spTgt spid="44749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47497"/>
                                        </p:tgtEl>
                                        <p:attrNameLst>
                                          <p:attrName>style.visibility</p:attrName>
                                        </p:attrNameLst>
                                      </p:cBhvr>
                                      <p:to>
                                        <p:strVal val="visible"/>
                                      </p:to>
                                    </p:set>
                                    <p:anim calcmode="lin" valueType="num">
                                      <p:cBhvr additive="base">
                                        <p:cTn id="45" dur="500" fill="hold"/>
                                        <p:tgtEl>
                                          <p:spTgt spid="447497"/>
                                        </p:tgtEl>
                                        <p:attrNameLst>
                                          <p:attrName>ppt_x</p:attrName>
                                        </p:attrNameLst>
                                      </p:cBhvr>
                                      <p:tavLst>
                                        <p:tav tm="0">
                                          <p:val>
                                            <p:strVal val="#ppt_x"/>
                                          </p:val>
                                        </p:tav>
                                        <p:tav tm="100000">
                                          <p:val>
                                            <p:strVal val="#ppt_x"/>
                                          </p:val>
                                        </p:tav>
                                      </p:tavLst>
                                    </p:anim>
                                    <p:anim calcmode="lin" valueType="num">
                                      <p:cBhvr additive="base">
                                        <p:cTn id="46" dur="500" fill="hold"/>
                                        <p:tgtEl>
                                          <p:spTgt spid="44749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47498"/>
                                        </p:tgtEl>
                                        <p:attrNameLst>
                                          <p:attrName>style.visibility</p:attrName>
                                        </p:attrNameLst>
                                      </p:cBhvr>
                                      <p:to>
                                        <p:strVal val="visible"/>
                                      </p:to>
                                    </p:set>
                                    <p:anim calcmode="lin" valueType="num">
                                      <p:cBhvr additive="base">
                                        <p:cTn id="49" dur="500" fill="hold"/>
                                        <p:tgtEl>
                                          <p:spTgt spid="447498"/>
                                        </p:tgtEl>
                                        <p:attrNameLst>
                                          <p:attrName>ppt_x</p:attrName>
                                        </p:attrNameLst>
                                      </p:cBhvr>
                                      <p:tavLst>
                                        <p:tav tm="0">
                                          <p:val>
                                            <p:strVal val="#ppt_x"/>
                                          </p:val>
                                        </p:tav>
                                        <p:tav tm="100000">
                                          <p:val>
                                            <p:strVal val="#ppt_x"/>
                                          </p:val>
                                        </p:tav>
                                      </p:tavLst>
                                    </p:anim>
                                    <p:anim calcmode="lin" valueType="num">
                                      <p:cBhvr additive="base">
                                        <p:cTn id="50" dur="500" fill="hold"/>
                                        <p:tgtEl>
                                          <p:spTgt spid="44749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47499"/>
                                        </p:tgtEl>
                                        <p:attrNameLst>
                                          <p:attrName>style.visibility</p:attrName>
                                        </p:attrNameLst>
                                      </p:cBhvr>
                                      <p:to>
                                        <p:strVal val="visible"/>
                                      </p:to>
                                    </p:set>
                                    <p:anim calcmode="lin" valueType="num">
                                      <p:cBhvr additive="base">
                                        <p:cTn id="53" dur="500" fill="hold"/>
                                        <p:tgtEl>
                                          <p:spTgt spid="447499"/>
                                        </p:tgtEl>
                                        <p:attrNameLst>
                                          <p:attrName>ppt_x</p:attrName>
                                        </p:attrNameLst>
                                      </p:cBhvr>
                                      <p:tavLst>
                                        <p:tav tm="0">
                                          <p:val>
                                            <p:strVal val="#ppt_x"/>
                                          </p:val>
                                        </p:tav>
                                        <p:tav tm="100000">
                                          <p:val>
                                            <p:strVal val="#ppt_x"/>
                                          </p:val>
                                        </p:tav>
                                      </p:tavLst>
                                    </p:anim>
                                    <p:anim calcmode="lin" valueType="num">
                                      <p:cBhvr additive="base">
                                        <p:cTn id="54" dur="500" fill="hold"/>
                                        <p:tgtEl>
                                          <p:spTgt spid="44749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47500"/>
                                        </p:tgtEl>
                                        <p:attrNameLst>
                                          <p:attrName>style.visibility</p:attrName>
                                        </p:attrNameLst>
                                      </p:cBhvr>
                                      <p:to>
                                        <p:strVal val="visible"/>
                                      </p:to>
                                    </p:set>
                                    <p:anim calcmode="lin" valueType="num">
                                      <p:cBhvr additive="base">
                                        <p:cTn id="57" dur="500" fill="hold"/>
                                        <p:tgtEl>
                                          <p:spTgt spid="447500"/>
                                        </p:tgtEl>
                                        <p:attrNameLst>
                                          <p:attrName>ppt_x</p:attrName>
                                        </p:attrNameLst>
                                      </p:cBhvr>
                                      <p:tavLst>
                                        <p:tav tm="0">
                                          <p:val>
                                            <p:strVal val="#ppt_x"/>
                                          </p:val>
                                        </p:tav>
                                        <p:tav tm="100000">
                                          <p:val>
                                            <p:strVal val="#ppt_x"/>
                                          </p:val>
                                        </p:tav>
                                      </p:tavLst>
                                    </p:anim>
                                    <p:anim calcmode="lin" valueType="num">
                                      <p:cBhvr additive="base">
                                        <p:cTn id="58" dur="500" fill="hold"/>
                                        <p:tgtEl>
                                          <p:spTgt spid="44750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47501"/>
                                        </p:tgtEl>
                                        <p:attrNameLst>
                                          <p:attrName>style.visibility</p:attrName>
                                        </p:attrNameLst>
                                      </p:cBhvr>
                                      <p:to>
                                        <p:strVal val="visible"/>
                                      </p:to>
                                    </p:set>
                                    <p:anim calcmode="lin" valueType="num">
                                      <p:cBhvr additive="base">
                                        <p:cTn id="61" dur="500" fill="hold"/>
                                        <p:tgtEl>
                                          <p:spTgt spid="447501"/>
                                        </p:tgtEl>
                                        <p:attrNameLst>
                                          <p:attrName>ppt_x</p:attrName>
                                        </p:attrNameLst>
                                      </p:cBhvr>
                                      <p:tavLst>
                                        <p:tav tm="0">
                                          <p:val>
                                            <p:strVal val="#ppt_x"/>
                                          </p:val>
                                        </p:tav>
                                        <p:tav tm="100000">
                                          <p:val>
                                            <p:strVal val="#ppt_x"/>
                                          </p:val>
                                        </p:tav>
                                      </p:tavLst>
                                    </p:anim>
                                    <p:anim calcmode="lin" valueType="num">
                                      <p:cBhvr additive="base">
                                        <p:cTn id="62" dur="500" fill="hold"/>
                                        <p:tgtEl>
                                          <p:spTgt spid="44750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47502"/>
                                        </p:tgtEl>
                                        <p:attrNameLst>
                                          <p:attrName>style.visibility</p:attrName>
                                        </p:attrNameLst>
                                      </p:cBhvr>
                                      <p:to>
                                        <p:strVal val="visible"/>
                                      </p:to>
                                    </p:set>
                                    <p:anim calcmode="lin" valueType="num">
                                      <p:cBhvr additive="base">
                                        <p:cTn id="65" dur="500" fill="hold"/>
                                        <p:tgtEl>
                                          <p:spTgt spid="447502"/>
                                        </p:tgtEl>
                                        <p:attrNameLst>
                                          <p:attrName>ppt_x</p:attrName>
                                        </p:attrNameLst>
                                      </p:cBhvr>
                                      <p:tavLst>
                                        <p:tav tm="0">
                                          <p:val>
                                            <p:strVal val="#ppt_x"/>
                                          </p:val>
                                        </p:tav>
                                        <p:tav tm="100000">
                                          <p:val>
                                            <p:strVal val="#ppt_x"/>
                                          </p:val>
                                        </p:tav>
                                      </p:tavLst>
                                    </p:anim>
                                    <p:anim calcmode="lin" valueType="num">
                                      <p:cBhvr additive="base">
                                        <p:cTn id="66" dur="500" fill="hold"/>
                                        <p:tgtEl>
                                          <p:spTgt spid="44750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47503"/>
                                        </p:tgtEl>
                                        <p:attrNameLst>
                                          <p:attrName>style.visibility</p:attrName>
                                        </p:attrNameLst>
                                      </p:cBhvr>
                                      <p:to>
                                        <p:strVal val="visible"/>
                                      </p:to>
                                    </p:set>
                                    <p:anim calcmode="lin" valueType="num">
                                      <p:cBhvr additive="base">
                                        <p:cTn id="69" dur="500" fill="hold"/>
                                        <p:tgtEl>
                                          <p:spTgt spid="447503"/>
                                        </p:tgtEl>
                                        <p:attrNameLst>
                                          <p:attrName>ppt_x</p:attrName>
                                        </p:attrNameLst>
                                      </p:cBhvr>
                                      <p:tavLst>
                                        <p:tav tm="0">
                                          <p:val>
                                            <p:strVal val="#ppt_x"/>
                                          </p:val>
                                        </p:tav>
                                        <p:tav tm="100000">
                                          <p:val>
                                            <p:strVal val="#ppt_x"/>
                                          </p:val>
                                        </p:tav>
                                      </p:tavLst>
                                    </p:anim>
                                    <p:anim calcmode="lin" valueType="num">
                                      <p:cBhvr additive="base">
                                        <p:cTn id="70" dur="500" fill="hold"/>
                                        <p:tgtEl>
                                          <p:spTgt spid="44750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47504"/>
                                        </p:tgtEl>
                                        <p:attrNameLst>
                                          <p:attrName>style.visibility</p:attrName>
                                        </p:attrNameLst>
                                      </p:cBhvr>
                                      <p:to>
                                        <p:strVal val="visible"/>
                                      </p:to>
                                    </p:set>
                                    <p:anim calcmode="lin" valueType="num">
                                      <p:cBhvr additive="base">
                                        <p:cTn id="73" dur="500" fill="hold"/>
                                        <p:tgtEl>
                                          <p:spTgt spid="447504"/>
                                        </p:tgtEl>
                                        <p:attrNameLst>
                                          <p:attrName>ppt_x</p:attrName>
                                        </p:attrNameLst>
                                      </p:cBhvr>
                                      <p:tavLst>
                                        <p:tav tm="0">
                                          <p:val>
                                            <p:strVal val="#ppt_x"/>
                                          </p:val>
                                        </p:tav>
                                        <p:tav tm="100000">
                                          <p:val>
                                            <p:strVal val="#ppt_x"/>
                                          </p:val>
                                        </p:tav>
                                      </p:tavLst>
                                    </p:anim>
                                    <p:anim calcmode="lin" valueType="num">
                                      <p:cBhvr additive="base">
                                        <p:cTn id="74" dur="500" fill="hold"/>
                                        <p:tgtEl>
                                          <p:spTgt spid="44750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47505"/>
                                        </p:tgtEl>
                                        <p:attrNameLst>
                                          <p:attrName>style.visibility</p:attrName>
                                        </p:attrNameLst>
                                      </p:cBhvr>
                                      <p:to>
                                        <p:strVal val="visible"/>
                                      </p:to>
                                    </p:set>
                                    <p:anim calcmode="lin" valueType="num">
                                      <p:cBhvr additive="base">
                                        <p:cTn id="77" dur="500" fill="hold"/>
                                        <p:tgtEl>
                                          <p:spTgt spid="447505"/>
                                        </p:tgtEl>
                                        <p:attrNameLst>
                                          <p:attrName>ppt_x</p:attrName>
                                        </p:attrNameLst>
                                      </p:cBhvr>
                                      <p:tavLst>
                                        <p:tav tm="0">
                                          <p:val>
                                            <p:strVal val="#ppt_x"/>
                                          </p:val>
                                        </p:tav>
                                        <p:tav tm="100000">
                                          <p:val>
                                            <p:strVal val="#ppt_x"/>
                                          </p:val>
                                        </p:tav>
                                      </p:tavLst>
                                    </p:anim>
                                    <p:anim calcmode="lin" valueType="num">
                                      <p:cBhvr additive="base">
                                        <p:cTn id="78" dur="500" fill="hold"/>
                                        <p:tgtEl>
                                          <p:spTgt spid="44750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47506"/>
                                        </p:tgtEl>
                                        <p:attrNameLst>
                                          <p:attrName>style.visibility</p:attrName>
                                        </p:attrNameLst>
                                      </p:cBhvr>
                                      <p:to>
                                        <p:strVal val="visible"/>
                                      </p:to>
                                    </p:set>
                                    <p:anim calcmode="lin" valueType="num">
                                      <p:cBhvr additive="base">
                                        <p:cTn id="81" dur="500" fill="hold"/>
                                        <p:tgtEl>
                                          <p:spTgt spid="447506"/>
                                        </p:tgtEl>
                                        <p:attrNameLst>
                                          <p:attrName>ppt_x</p:attrName>
                                        </p:attrNameLst>
                                      </p:cBhvr>
                                      <p:tavLst>
                                        <p:tav tm="0">
                                          <p:val>
                                            <p:strVal val="#ppt_x"/>
                                          </p:val>
                                        </p:tav>
                                        <p:tav tm="100000">
                                          <p:val>
                                            <p:strVal val="#ppt_x"/>
                                          </p:val>
                                        </p:tav>
                                      </p:tavLst>
                                    </p:anim>
                                    <p:anim calcmode="lin" valueType="num">
                                      <p:cBhvr additive="base">
                                        <p:cTn id="82" dur="500" fill="hold"/>
                                        <p:tgtEl>
                                          <p:spTgt spid="44750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47507"/>
                                        </p:tgtEl>
                                        <p:attrNameLst>
                                          <p:attrName>style.visibility</p:attrName>
                                        </p:attrNameLst>
                                      </p:cBhvr>
                                      <p:to>
                                        <p:strVal val="visible"/>
                                      </p:to>
                                    </p:set>
                                    <p:anim calcmode="lin" valueType="num">
                                      <p:cBhvr additive="base">
                                        <p:cTn id="85" dur="500" fill="hold"/>
                                        <p:tgtEl>
                                          <p:spTgt spid="447507"/>
                                        </p:tgtEl>
                                        <p:attrNameLst>
                                          <p:attrName>ppt_x</p:attrName>
                                        </p:attrNameLst>
                                      </p:cBhvr>
                                      <p:tavLst>
                                        <p:tav tm="0">
                                          <p:val>
                                            <p:strVal val="#ppt_x"/>
                                          </p:val>
                                        </p:tav>
                                        <p:tav tm="100000">
                                          <p:val>
                                            <p:strVal val="#ppt_x"/>
                                          </p:val>
                                        </p:tav>
                                      </p:tavLst>
                                    </p:anim>
                                    <p:anim calcmode="lin" valueType="num">
                                      <p:cBhvr additive="base">
                                        <p:cTn id="86" dur="500" fill="hold"/>
                                        <p:tgtEl>
                                          <p:spTgt spid="44750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47508"/>
                                        </p:tgtEl>
                                        <p:attrNameLst>
                                          <p:attrName>style.visibility</p:attrName>
                                        </p:attrNameLst>
                                      </p:cBhvr>
                                      <p:to>
                                        <p:strVal val="visible"/>
                                      </p:to>
                                    </p:set>
                                    <p:anim calcmode="lin" valueType="num">
                                      <p:cBhvr additive="base">
                                        <p:cTn id="89" dur="500" fill="hold"/>
                                        <p:tgtEl>
                                          <p:spTgt spid="447508"/>
                                        </p:tgtEl>
                                        <p:attrNameLst>
                                          <p:attrName>ppt_x</p:attrName>
                                        </p:attrNameLst>
                                      </p:cBhvr>
                                      <p:tavLst>
                                        <p:tav tm="0">
                                          <p:val>
                                            <p:strVal val="#ppt_x"/>
                                          </p:val>
                                        </p:tav>
                                        <p:tav tm="100000">
                                          <p:val>
                                            <p:strVal val="#ppt_x"/>
                                          </p:val>
                                        </p:tav>
                                      </p:tavLst>
                                    </p:anim>
                                    <p:anim calcmode="lin" valueType="num">
                                      <p:cBhvr additive="base">
                                        <p:cTn id="90" dur="500" fill="hold"/>
                                        <p:tgtEl>
                                          <p:spTgt spid="44750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47509"/>
                                        </p:tgtEl>
                                        <p:attrNameLst>
                                          <p:attrName>style.visibility</p:attrName>
                                        </p:attrNameLst>
                                      </p:cBhvr>
                                      <p:to>
                                        <p:strVal val="visible"/>
                                      </p:to>
                                    </p:set>
                                    <p:anim calcmode="lin" valueType="num">
                                      <p:cBhvr additive="base">
                                        <p:cTn id="93" dur="500" fill="hold"/>
                                        <p:tgtEl>
                                          <p:spTgt spid="447509"/>
                                        </p:tgtEl>
                                        <p:attrNameLst>
                                          <p:attrName>ppt_x</p:attrName>
                                        </p:attrNameLst>
                                      </p:cBhvr>
                                      <p:tavLst>
                                        <p:tav tm="0">
                                          <p:val>
                                            <p:strVal val="#ppt_x"/>
                                          </p:val>
                                        </p:tav>
                                        <p:tav tm="100000">
                                          <p:val>
                                            <p:strVal val="#ppt_x"/>
                                          </p:val>
                                        </p:tav>
                                      </p:tavLst>
                                    </p:anim>
                                    <p:anim calcmode="lin" valueType="num">
                                      <p:cBhvr additive="base">
                                        <p:cTn id="94" dur="500" fill="hold"/>
                                        <p:tgtEl>
                                          <p:spTgt spid="44750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47510"/>
                                        </p:tgtEl>
                                        <p:attrNameLst>
                                          <p:attrName>style.visibility</p:attrName>
                                        </p:attrNameLst>
                                      </p:cBhvr>
                                      <p:to>
                                        <p:strVal val="visible"/>
                                      </p:to>
                                    </p:set>
                                    <p:anim calcmode="lin" valueType="num">
                                      <p:cBhvr additive="base">
                                        <p:cTn id="97" dur="500" fill="hold"/>
                                        <p:tgtEl>
                                          <p:spTgt spid="447510"/>
                                        </p:tgtEl>
                                        <p:attrNameLst>
                                          <p:attrName>ppt_x</p:attrName>
                                        </p:attrNameLst>
                                      </p:cBhvr>
                                      <p:tavLst>
                                        <p:tav tm="0">
                                          <p:val>
                                            <p:strVal val="#ppt_x"/>
                                          </p:val>
                                        </p:tav>
                                        <p:tav tm="100000">
                                          <p:val>
                                            <p:strVal val="#ppt_x"/>
                                          </p:val>
                                        </p:tav>
                                      </p:tavLst>
                                    </p:anim>
                                    <p:anim calcmode="lin" valueType="num">
                                      <p:cBhvr additive="base">
                                        <p:cTn id="98" dur="500" fill="hold"/>
                                        <p:tgtEl>
                                          <p:spTgt spid="44751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47511"/>
                                        </p:tgtEl>
                                        <p:attrNameLst>
                                          <p:attrName>style.visibility</p:attrName>
                                        </p:attrNameLst>
                                      </p:cBhvr>
                                      <p:to>
                                        <p:strVal val="visible"/>
                                      </p:to>
                                    </p:set>
                                    <p:anim calcmode="lin" valueType="num">
                                      <p:cBhvr additive="base">
                                        <p:cTn id="101" dur="500" fill="hold"/>
                                        <p:tgtEl>
                                          <p:spTgt spid="447511"/>
                                        </p:tgtEl>
                                        <p:attrNameLst>
                                          <p:attrName>ppt_x</p:attrName>
                                        </p:attrNameLst>
                                      </p:cBhvr>
                                      <p:tavLst>
                                        <p:tav tm="0">
                                          <p:val>
                                            <p:strVal val="#ppt_x"/>
                                          </p:val>
                                        </p:tav>
                                        <p:tav tm="100000">
                                          <p:val>
                                            <p:strVal val="#ppt_x"/>
                                          </p:val>
                                        </p:tav>
                                      </p:tavLst>
                                    </p:anim>
                                    <p:anim calcmode="lin" valueType="num">
                                      <p:cBhvr additive="base">
                                        <p:cTn id="102" dur="500" fill="hold"/>
                                        <p:tgtEl>
                                          <p:spTgt spid="44751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47512"/>
                                        </p:tgtEl>
                                        <p:attrNameLst>
                                          <p:attrName>style.visibility</p:attrName>
                                        </p:attrNameLst>
                                      </p:cBhvr>
                                      <p:to>
                                        <p:strVal val="visible"/>
                                      </p:to>
                                    </p:set>
                                    <p:anim calcmode="lin" valueType="num">
                                      <p:cBhvr additive="base">
                                        <p:cTn id="105" dur="500" fill="hold"/>
                                        <p:tgtEl>
                                          <p:spTgt spid="447512"/>
                                        </p:tgtEl>
                                        <p:attrNameLst>
                                          <p:attrName>ppt_x</p:attrName>
                                        </p:attrNameLst>
                                      </p:cBhvr>
                                      <p:tavLst>
                                        <p:tav tm="0">
                                          <p:val>
                                            <p:strVal val="#ppt_x"/>
                                          </p:val>
                                        </p:tav>
                                        <p:tav tm="100000">
                                          <p:val>
                                            <p:strVal val="#ppt_x"/>
                                          </p:val>
                                        </p:tav>
                                      </p:tavLst>
                                    </p:anim>
                                    <p:anim calcmode="lin" valueType="num">
                                      <p:cBhvr additive="base">
                                        <p:cTn id="106" dur="500" fill="hold"/>
                                        <p:tgtEl>
                                          <p:spTgt spid="44751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47513"/>
                                        </p:tgtEl>
                                        <p:attrNameLst>
                                          <p:attrName>style.visibility</p:attrName>
                                        </p:attrNameLst>
                                      </p:cBhvr>
                                      <p:to>
                                        <p:strVal val="visible"/>
                                      </p:to>
                                    </p:set>
                                    <p:anim calcmode="lin" valueType="num">
                                      <p:cBhvr additive="base">
                                        <p:cTn id="109" dur="500" fill="hold"/>
                                        <p:tgtEl>
                                          <p:spTgt spid="447513"/>
                                        </p:tgtEl>
                                        <p:attrNameLst>
                                          <p:attrName>ppt_x</p:attrName>
                                        </p:attrNameLst>
                                      </p:cBhvr>
                                      <p:tavLst>
                                        <p:tav tm="0">
                                          <p:val>
                                            <p:strVal val="#ppt_x"/>
                                          </p:val>
                                        </p:tav>
                                        <p:tav tm="100000">
                                          <p:val>
                                            <p:strVal val="#ppt_x"/>
                                          </p:val>
                                        </p:tav>
                                      </p:tavLst>
                                    </p:anim>
                                    <p:anim calcmode="lin" valueType="num">
                                      <p:cBhvr additive="base">
                                        <p:cTn id="110" dur="500" fill="hold"/>
                                        <p:tgtEl>
                                          <p:spTgt spid="44751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47514"/>
                                        </p:tgtEl>
                                        <p:attrNameLst>
                                          <p:attrName>style.visibility</p:attrName>
                                        </p:attrNameLst>
                                      </p:cBhvr>
                                      <p:to>
                                        <p:strVal val="visible"/>
                                      </p:to>
                                    </p:set>
                                    <p:anim calcmode="lin" valueType="num">
                                      <p:cBhvr additive="base">
                                        <p:cTn id="113" dur="500" fill="hold"/>
                                        <p:tgtEl>
                                          <p:spTgt spid="447514"/>
                                        </p:tgtEl>
                                        <p:attrNameLst>
                                          <p:attrName>ppt_x</p:attrName>
                                        </p:attrNameLst>
                                      </p:cBhvr>
                                      <p:tavLst>
                                        <p:tav tm="0">
                                          <p:val>
                                            <p:strVal val="#ppt_x"/>
                                          </p:val>
                                        </p:tav>
                                        <p:tav tm="100000">
                                          <p:val>
                                            <p:strVal val="#ppt_x"/>
                                          </p:val>
                                        </p:tav>
                                      </p:tavLst>
                                    </p:anim>
                                    <p:anim calcmode="lin" valueType="num">
                                      <p:cBhvr additive="base">
                                        <p:cTn id="114" dur="500" fill="hold"/>
                                        <p:tgtEl>
                                          <p:spTgt spid="44751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47515"/>
                                        </p:tgtEl>
                                        <p:attrNameLst>
                                          <p:attrName>style.visibility</p:attrName>
                                        </p:attrNameLst>
                                      </p:cBhvr>
                                      <p:to>
                                        <p:strVal val="visible"/>
                                      </p:to>
                                    </p:set>
                                    <p:anim calcmode="lin" valueType="num">
                                      <p:cBhvr additive="base">
                                        <p:cTn id="117" dur="500" fill="hold"/>
                                        <p:tgtEl>
                                          <p:spTgt spid="447515"/>
                                        </p:tgtEl>
                                        <p:attrNameLst>
                                          <p:attrName>ppt_x</p:attrName>
                                        </p:attrNameLst>
                                      </p:cBhvr>
                                      <p:tavLst>
                                        <p:tav tm="0">
                                          <p:val>
                                            <p:strVal val="#ppt_x"/>
                                          </p:val>
                                        </p:tav>
                                        <p:tav tm="100000">
                                          <p:val>
                                            <p:strVal val="#ppt_x"/>
                                          </p:val>
                                        </p:tav>
                                      </p:tavLst>
                                    </p:anim>
                                    <p:anim calcmode="lin" valueType="num">
                                      <p:cBhvr additive="base">
                                        <p:cTn id="118" dur="500" fill="hold"/>
                                        <p:tgtEl>
                                          <p:spTgt spid="44751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47516"/>
                                        </p:tgtEl>
                                        <p:attrNameLst>
                                          <p:attrName>style.visibility</p:attrName>
                                        </p:attrNameLst>
                                      </p:cBhvr>
                                      <p:to>
                                        <p:strVal val="visible"/>
                                      </p:to>
                                    </p:set>
                                    <p:anim calcmode="lin" valueType="num">
                                      <p:cBhvr additive="base">
                                        <p:cTn id="121" dur="500" fill="hold"/>
                                        <p:tgtEl>
                                          <p:spTgt spid="447516"/>
                                        </p:tgtEl>
                                        <p:attrNameLst>
                                          <p:attrName>ppt_x</p:attrName>
                                        </p:attrNameLst>
                                      </p:cBhvr>
                                      <p:tavLst>
                                        <p:tav tm="0">
                                          <p:val>
                                            <p:strVal val="#ppt_x"/>
                                          </p:val>
                                        </p:tav>
                                        <p:tav tm="100000">
                                          <p:val>
                                            <p:strVal val="#ppt_x"/>
                                          </p:val>
                                        </p:tav>
                                      </p:tavLst>
                                    </p:anim>
                                    <p:anim calcmode="lin" valueType="num">
                                      <p:cBhvr additive="base">
                                        <p:cTn id="122" dur="500" fill="hold"/>
                                        <p:tgtEl>
                                          <p:spTgt spid="44751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47517"/>
                                        </p:tgtEl>
                                        <p:attrNameLst>
                                          <p:attrName>style.visibility</p:attrName>
                                        </p:attrNameLst>
                                      </p:cBhvr>
                                      <p:to>
                                        <p:strVal val="visible"/>
                                      </p:to>
                                    </p:set>
                                    <p:anim calcmode="lin" valueType="num">
                                      <p:cBhvr additive="base">
                                        <p:cTn id="125" dur="500" fill="hold"/>
                                        <p:tgtEl>
                                          <p:spTgt spid="447517"/>
                                        </p:tgtEl>
                                        <p:attrNameLst>
                                          <p:attrName>ppt_x</p:attrName>
                                        </p:attrNameLst>
                                      </p:cBhvr>
                                      <p:tavLst>
                                        <p:tav tm="0">
                                          <p:val>
                                            <p:strVal val="#ppt_x"/>
                                          </p:val>
                                        </p:tav>
                                        <p:tav tm="100000">
                                          <p:val>
                                            <p:strVal val="#ppt_x"/>
                                          </p:val>
                                        </p:tav>
                                      </p:tavLst>
                                    </p:anim>
                                    <p:anim calcmode="lin" valueType="num">
                                      <p:cBhvr additive="base">
                                        <p:cTn id="126" dur="500" fill="hold"/>
                                        <p:tgtEl>
                                          <p:spTgt spid="44751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47518"/>
                                        </p:tgtEl>
                                        <p:attrNameLst>
                                          <p:attrName>style.visibility</p:attrName>
                                        </p:attrNameLst>
                                      </p:cBhvr>
                                      <p:to>
                                        <p:strVal val="visible"/>
                                      </p:to>
                                    </p:set>
                                    <p:anim calcmode="lin" valueType="num">
                                      <p:cBhvr additive="base">
                                        <p:cTn id="129" dur="500" fill="hold"/>
                                        <p:tgtEl>
                                          <p:spTgt spid="447518"/>
                                        </p:tgtEl>
                                        <p:attrNameLst>
                                          <p:attrName>ppt_x</p:attrName>
                                        </p:attrNameLst>
                                      </p:cBhvr>
                                      <p:tavLst>
                                        <p:tav tm="0">
                                          <p:val>
                                            <p:strVal val="#ppt_x"/>
                                          </p:val>
                                        </p:tav>
                                        <p:tav tm="100000">
                                          <p:val>
                                            <p:strVal val="#ppt_x"/>
                                          </p:val>
                                        </p:tav>
                                      </p:tavLst>
                                    </p:anim>
                                    <p:anim calcmode="lin" valueType="num">
                                      <p:cBhvr additive="base">
                                        <p:cTn id="130" dur="500" fill="hold"/>
                                        <p:tgtEl>
                                          <p:spTgt spid="447518"/>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47519"/>
                                        </p:tgtEl>
                                        <p:attrNameLst>
                                          <p:attrName>style.visibility</p:attrName>
                                        </p:attrNameLst>
                                      </p:cBhvr>
                                      <p:to>
                                        <p:strVal val="visible"/>
                                      </p:to>
                                    </p:set>
                                    <p:anim calcmode="lin" valueType="num">
                                      <p:cBhvr additive="base">
                                        <p:cTn id="133" dur="500" fill="hold"/>
                                        <p:tgtEl>
                                          <p:spTgt spid="447519"/>
                                        </p:tgtEl>
                                        <p:attrNameLst>
                                          <p:attrName>ppt_x</p:attrName>
                                        </p:attrNameLst>
                                      </p:cBhvr>
                                      <p:tavLst>
                                        <p:tav tm="0">
                                          <p:val>
                                            <p:strVal val="#ppt_x"/>
                                          </p:val>
                                        </p:tav>
                                        <p:tav tm="100000">
                                          <p:val>
                                            <p:strVal val="#ppt_x"/>
                                          </p:val>
                                        </p:tav>
                                      </p:tavLst>
                                    </p:anim>
                                    <p:anim calcmode="lin" valueType="num">
                                      <p:cBhvr additive="base">
                                        <p:cTn id="134" dur="500" fill="hold"/>
                                        <p:tgtEl>
                                          <p:spTgt spid="447519"/>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47520"/>
                                        </p:tgtEl>
                                        <p:attrNameLst>
                                          <p:attrName>style.visibility</p:attrName>
                                        </p:attrNameLst>
                                      </p:cBhvr>
                                      <p:to>
                                        <p:strVal val="visible"/>
                                      </p:to>
                                    </p:set>
                                    <p:anim calcmode="lin" valueType="num">
                                      <p:cBhvr additive="base">
                                        <p:cTn id="137" dur="500" fill="hold"/>
                                        <p:tgtEl>
                                          <p:spTgt spid="447520"/>
                                        </p:tgtEl>
                                        <p:attrNameLst>
                                          <p:attrName>ppt_x</p:attrName>
                                        </p:attrNameLst>
                                      </p:cBhvr>
                                      <p:tavLst>
                                        <p:tav tm="0">
                                          <p:val>
                                            <p:strVal val="#ppt_x"/>
                                          </p:val>
                                        </p:tav>
                                        <p:tav tm="100000">
                                          <p:val>
                                            <p:strVal val="#ppt_x"/>
                                          </p:val>
                                        </p:tav>
                                      </p:tavLst>
                                    </p:anim>
                                    <p:anim calcmode="lin" valueType="num">
                                      <p:cBhvr additive="base">
                                        <p:cTn id="138" dur="500" fill="hold"/>
                                        <p:tgtEl>
                                          <p:spTgt spid="44752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447521"/>
                                        </p:tgtEl>
                                        <p:attrNameLst>
                                          <p:attrName>style.visibility</p:attrName>
                                        </p:attrNameLst>
                                      </p:cBhvr>
                                      <p:to>
                                        <p:strVal val="visible"/>
                                      </p:to>
                                    </p:set>
                                    <p:anim calcmode="lin" valueType="num">
                                      <p:cBhvr additive="base">
                                        <p:cTn id="141" dur="500" fill="hold"/>
                                        <p:tgtEl>
                                          <p:spTgt spid="447521"/>
                                        </p:tgtEl>
                                        <p:attrNameLst>
                                          <p:attrName>ppt_x</p:attrName>
                                        </p:attrNameLst>
                                      </p:cBhvr>
                                      <p:tavLst>
                                        <p:tav tm="0">
                                          <p:val>
                                            <p:strVal val="#ppt_x"/>
                                          </p:val>
                                        </p:tav>
                                        <p:tav tm="100000">
                                          <p:val>
                                            <p:strVal val="#ppt_x"/>
                                          </p:val>
                                        </p:tav>
                                      </p:tavLst>
                                    </p:anim>
                                    <p:anim calcmode="lin" valueType="num">
                                      <p:cBhvr additive="base">
                                        <p:cTn id="142" dur="500" fill="hold"/>
                                        <p:tgtEl>
                                          <p:spTgt spid="447521"/>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447522"/>
                                        </p:tgtEl>
                                        <p:attrNameLst>
                                          <p:attrName>style.visibility</p:attrName>
                                        </p:attrNameLst>
                                      </p:cBhvr>
                                      <p:to>
                                        <p:strVal val="visible"/>
                                      </p:to>
                                    </p:set>
                                    <p:anim calcmode="lin" valueType="num">
                                      <p:cBhvr additive="base">
                                        <p:cTn id="145" dur="500" fill="hold"/>
                                        <p:tgtEl>
                                          <p:spTgt spid="447522"/>
                                        </p:tgtEl>
                                        <p:attrNameLst>
                                          <p:attrName>ppt_x</p:attrName>
                                        </p:attrNameLst>
                                      </p:cBhvr>
                                      <p:tavLst>
                                        <p:tav tm="0">
                                          <p:val>
                                            <p:strVal val="#ppt_x"/>
                                          </p:val>
                                        </p:tav>
                                        <p:tav tm="100000">
                                          <p:val>
                                            <p:strVal val="#ppt_x"/>
                                          </p:val>
                                        </p:tav>
                                      </p:tavLst>
                                    </p:anim>
                                    <p:anim calcmode="lin" valueType="num">
                                      <p:cBhvr additive="base">
                                        <p:cTn id="146" dur="500" fill="hold"/>
                                        <p:tgtEl>
                                          <p:spTgt spid="447522"/>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447523"/>
                                        </p:tgtEl>
                                        <p:attrNameLst>
                                          <p:attrName>style.visibility</p:attrName>
                                        </p:attrNameLst>
                                      </p:cBhvr>
                                      <p:to>
                                        <p:strVal val="visible"/>
                                      </p:to>
                                    </p:set>
                                    <p:anim calcmode="lin" valueType="num">
                                      <p:cBhvr additive="base">
                                        <p:cTn id="149" dur="500" fill="hold"/>
                                        <p:tgtEl>
                                          <p:spTgt spid="447523"/>
                                        </p:tgtEl>
                                        <p:attrNameLst>
                                          <p:attrName>ppt_x</p:attrName>
                                        </p:attrNameLst>
                                      </p:cBhvr>
                                      <p:tavLst>
                                        <p:tav tm="0">
                                          <p:val>
                                            <p:strVal val="#ppt_x"/>
                                          </p:val>
                                        </p:tav>
                                        <p:tav tm="100000">
                                          <p:val>
                                            <p:strVal val="#ppt_x"/>
                                          </p:val>
                                        </p:tav>
                                      </p:tavLst>
                                    </p:anim>
                                    <p:anim calcmode="lin" valueType="num">
                                      <p:cBhvr additive="base">
                                        <p:cTn id="150" dur="500" fill="hold"/>
                                        <p:tgtEl>
                                          <p:spTgt spid="447523"/>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447524"/>
                                        </p:tgtEl>
                                        <p:attrNameLst>
                                          <p:attrName>style.visibility</p:attrName>
                                        </p:attrNameLst>
                                      </p:cBhvr>
                                      <p:to>
                                        <p:strVal val="visible"/>
                                      </p:to>
                                    </p:set>
                                    <p:anim calcmode="lin" valueType="num">
                                      <p:cBhvr additive="base">
                                        <p:cTn id="153" dur="500" fill="hold"/>
                                        <p:tgtEl>
                                          <p:spTgt spid="447524"/>
                                        </p:tgtEl>
                                        <p:attrNameLst>
                                          <p:attrName>ppt_x</p:attrName>
                                        </p:attrNameLst>
                                      </p:cBhvr>
                                      <p:tavLst>
                                        <p:tav tm="0">
                                          <p:val>
                                            <p:strVal val="#ppt_x"/>
                                          </p:val>
                                        </p:tav>
                                        <p:tav tm="100000">
                                          <p:val>
                                            <p:strVal val="#ppt_x"/>
                                          </p:val>
                                        </p:tav>
                                      </p:tavLst>
                                    </p:anim>
                                    <p:anim calcmode="lin" valueType="num">
                                      <p:cBhvr additive="base">
                                        <p:cTn id="154" dur="500" fill="hold"/>
                                        <p:tgtEl>
                                          <p:spTgt spid="447524"/>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447525"/>
                                        </p:tgtEl>
                                        <p:attrNameLst>
                                          <p:attrName>style.visibility</p:attrName>
                                        </p:attrNameLst>
                                      </p:cBhvr>
                                      <p:to>
                                        <p:strVal val="visible"/>
                                      </p:to>
                                    </p:set>
                                    <p:anim calcmode="lin" valueType="num">
                                      <p:cBhvr additive="base">
                                        <p:cTn id="157" dur="500" fill="hold"/>
                                        <p:tgtEl>
                                          <p:spTgt spid="447525"/>
                                        </p:tgtEl>
                                        <p:attrNameLst>
                                          <p:attrName>ppt_x</p:attrName>
                                        </p:attrNameLst>
                                      </p:cBhvr>
                                      <p:tavLst>
                                        <p:tav tm="0">
                                          <p:val>
                                            <p:strVal val="#ppt_x"/>
                                          </p:val>
                                        </p:tav>
                                        <p:tav tm="100000">
                                          <p:val>
                                            <p:strVal val="#ppt_x"/>
                                          </p:val>
                                        </p:tav>
                                      </p:tavLst>
                                    </p:anim>
                                    <p:anim calcmode="lin" valueType="num">
                                      <p:cBhvr additive="base">
                                        <p:cTn id="158" dur="500" fill="hold"/>
                                        <p:tgtEl>
                                          <p:spTgt spid="447525"/>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47526"/>
                                        </p:tgtEl>
                                        <p:attrNameLst>
                                          <p:attrName>style.visibility</p:attrName>
                                        </p:attrNameLst>
                                      </p:cBhvr>
                                      <p:to>
                                        <p:strVal val="visible"/>
                                      </p:to>
                                    </p:set>
                                    <p:anim calcmode="lin" valueType="num">
                                      <p:cBhvr additive="base">
                                        <p:cTn id="161" dur="500" fill="hold"/>
                                        <p:tgtEl>
                                          <p:spTgt spid="447526"/>
                                        </p:tgtEl>
                                        <p:attrNameLst>
                                          <p:attrName>ppt_x</p:attrName>
                                        </p:attrNameLst>
                                      </p:cBhvr>
                                      <p:tavLst>
                                        <p:tav tm="0">
                                          <p:val>
                                            <p:strVal val="#ppt_x"/>
                                          </p:val>
                                        </p:tav>
                                        <p:tav tm="100000">
                                          <p:val>
                                            <p:strVal val="#ppt_x"/>
                                          </p:val>
                                        </p:tav>
                                      </p:tavLst>
                                    </p:anim>
                                    <p:anim calcmode="lin" valueType="num">
                                      <p:cBhvr additive="base">
                                        <p:cTn id="162" dur="500" fill="hold"/>
                                        <p:tgtEl>
                                          <p:spTgt spid="447526"/>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447527"/>
                                        </p:tgtEl>
                                        <p:attrNameLst>
                                          <p:attrName>style.visibility</p:attrName>
                                        </p:attrNameLst>
                                      </p:cBhvr>
                                      <p:to>
                                        <p:strVal val="visible"/>
                                      </p:to>
                                    </p:set>
                                    <p:anim calcmode="lin" valueType="num">
                                      <p:cBhvr additive="base">
                                        <p:cTn id="165" dur="500" fill="hold"/>
                                        <p:tgtEl>
                                          <p:spTgt spid="447527"/>
                                        </p:tgtEl>
                                        <p:attrNameLst>
                                          <p:attrName>ppt_x</p:attrName>
                                        </p:attrNameLst>
                                      </p:cBhvr>
                                      <p:tavLst>
                                        <p:tav tm="0">
                                          <p:val>
                                            <p:strVal val="#ppt_x"/>
                                          </p:val>
                                        </p:tav>
                                        <p:tav tm="100000">
                                          <p:val>
                                            <p:strVal val="#ppt_x"/>
                                          </p:val>
                                        </p:tav>
                                      </p:tavLst>
                                    </p:anim>
                                    <p:anim calcmode="lin" valueType="num">
                                      <p:cBhvr additive="base">
                                        <p:cTn id="166" dur="500" fill="hold"/>
                                        <p:tgtEl>
                                          <p:spTgt spid="447527"/>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447528"/>
                                        </p:tgtEl>
                                        <p:attrNameLst>
                                          <p:attrName>style.visibility</p:attrName>
                                        </p:attrNameLst>
                                      </p:cBhvr>
                                      <p:to>
                                        <p:strVal val="visible"/>
                                      </p:to>
                                    </p:set>
                                    <p:anim calcmode="lin" valueType="num">
                                      <p:cBhvr additive="base">
                                        <p:cTn id="169" dur="500" fill="hold"/>
                                        <p:tgtEl>
                                          <p:spTgt spid="447528"/>
                                        </p:tgtEl>
                                        <p:attrNameLst>
                                          <p:attrName>ppt_x</p:attrName>
                                        </p:attrNameLst>
                                      </p:cBhvr>
                                      <p:tavLst>
                                        <p:tav tm="0">
                                          <p:val>
                                            <p:strVal val="#ppt_x"/>
                                          </p:val>
                                        </p:tav>
                                        <p:tav tm="100000">
                                          <p:val>
                                            <p:strVal val="#ppt_x"/>
                                          </p:val>
                                        </p:tav>
                                      </p:tavLst>
                                    </p:anim>
                                    <p:anim calcmode="lin" valueType="num">
                                      <p:cBhvr additive="base">
                                        <p:cTn id="170" dur="500" fill="hold"/>
                                        <p:tgtEl>
                                          <p:spTgt spid="447528"/>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447529"/>
                                        </p:tgtEl>
                                        <p:attrNameLst>
                                          <p:attrName>style.visibility</p:attrName>
                                        </p:attrNameLst>
                                      </p:cBhvr>
                                      <p:to>
                                        <p:strVal val="visible"/>
                                      </p:to>
                                    </p:set>
                                    <p:anim calcmode="lin" valueType="num">
                                      <p:cBhvr additive="base">
                                        <p:cTn id="173" dur="500" fill="hold"/>
                                        <p:tgtEl>
                                          <p:spTgt spid="447529"/>
                                        </p:tgtEl>
                                        <p:attrNameLst>
                                          <p:attrName>ppt_x</p:attrName>
                                        </p:attrNameLst>
                                      </p:cBhvr>
                                      <p:tavLst>
                                        <p:tav tm="0">
                                          <p:val>
                                            <p:strVal val="#ppt_x"/>
                                          </p:val>
                                        </p:tav>
                                        <p:tav tm="100000">
                                          <p:val>
                                            <p:strVal val="#ppt_x"/>
                                          </p:val>
                                        </p:tav>
                                      </p:tavLst>
                                    </p:anim>
                                    <p:anim calcmode="lin" valueType="num">
                                      <p:cBhvr additive="base">
                                        <p:cTn id="174" dur="500" fill="hold"/>
                                        <p:tgtEl>
                                          <p:spTgt spid="447529"/>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47530"/>
                                        </p:tgtEl>
                                        <p:attrNameLst>
                                          <p:attrName>style.visibility</p:attrName>
                                        </p:attrNameLst>
                                      </p:cBhvr>
                                      <p:to>
                                        <p:strVal val="visible"/>
                                      </p:to>
                                    </p:set>
                                    <p:anim calcmode="lin" valueType="num">
                                      <p:cBhvr additive="base">
                                        <p:cTn id="177" dur="500" fill="hold"/>
                                        <p:tgtEl>
                                          <p:spTgt spid="447530"/>
                                        </p:tgtEl>
                                        <p:attrNameLst>
                                          <p:attrName>ppt_x</p:attrName>
                                        </p:attrNameLst>
                                      </p:cBhvr>
                                      <p:tavLst>
                                        <p:tav tm="0">
                                          <p:val>
                                            <p:strVal val="#ppt_x"/>
                                          </p:val>
                                        </p:tav>
                                        <p:tav tm="100000">
                                          <p:val>
                                            <p:strVal val="#ppt_x"/>
                                          </p:val>
                                        </p:tav>
                                      </p:tavLst>
                                    </p:anim>
                                    <p:anim calcmode="lin" valueType="num">
                                      <p:cBhvr additive="base">
                                        <p:cTn id="178" dur="500" fill="hold"/>
                                        <p:tgtEl>
                                          <p:spTgt spid="447530"/>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447531"/>
                                        </p:tgtEl>
                                        <p:attrNameLst>
                                          <p:attrName>style.visibility</p:attrName>
                                        </p:attrNameLst>
                                      </p:cBhvr>
                                      <p:to>
                                        <p:strVal val="visible"/>
                                      </p:to>
                                    </p:set>
                                    <p:anim calcmode="lin" valueType="num">
                                      <p:cBhvr additive="base">
                                        <p:cTn id="181" dur="500" fill="hold"/>
                                        <p:tgtEl>
                                          <p:spTgt spid="447531"/>
                                        </p:tgtEl>
                                        <p:attrNameLst>
                                          <p:attrName>ppt_x</p:attrName>
                                        </p:attrNameLst>
                                      </p:cBhvr>
                                      <p:tavLst>
                                        <p:tav tm="0">
                                          <p:val>
                                            <p:strVal val="#ppt_x"/>
                                          </p:val>
                                        </p:tav>
                                        <p:tav tm="100000">
                                          <p:val>
                                            <p:strVal val="#ppt_x"/>
                                          </p:val>
                                        </p:tav>
                                      </p:tavLst>
                                    </p:anim>
                                    <p:anim calcmode="lin" valueType="num">
                                      <p:cBhvr additive="base">
                                        <p:cTn id="182" dur="500" fill="hold"/>
                                        <p:tgtEl>
                                          <p:spTgt spid="447531"/>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447532"/>
                                        </p:tgtEl>
                                        <p:attrNameLst>
                                          <p:attrName>style.visibility</p:attrName>
                                        </p:attrNameLst>
                                      </p:cBhvr>
                                      <p:to>
                                        <p:strVal val="visible"/>
                                      </p:to>
                                    </p:set>
                                    <p:anim calcmode="lin" valueType="num">
                                      <p:cBhvr additive="base">
                                        <p:cTn id="185" dur="500" fill="hold"/>
                                        <p:tgtEl>
                                          <p:spTgt spid="447532"/>
                                        </p:tgtEl>
                                        <p:attrNameLst>
                                          <p:attrName>ppt_x</p:attrName>
                                        </p:attrNameLst>
                                      </p:cBhvr>
                                      <p:tavLst>
                                        <p:tav tm="0">
                                          <p:val>
                                            <p:strVal val="#ppt_x"/>
                                          </p:val>
                                        </p:tav>
                                        <p:tav tm="100000">
                                          <p:val>
                                            <p:strVal val="#ppt_x"/>
                                          </p:val>
                                        </p:tav>
                                      </p:tavLst>
                                    </p:anim>
                                    <p:anim calcmode="lin" valueType="num">
                                      <p:cBhvr additive="base">
                                        <p:cTn id="186" dur="500" fill="hold"/>
                                        <p:tgtEl>
                                          <p:spTgt spid="447532"/>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47533"/>
                                        </p:tgtEl>
                                        <p:attrNameLst>
                                          <p:attrName>style.visibility</p:attrName>
                                        </p:attrNameLst>
                                      </p:cBhvr>
                                      <p:to>
                                        <p:strVal val="visible"/>
                                      </p:to>
                                    </p:set>
                                    <p:anim calcmode="lin" valueType="num">
                                      <p:cBhvr additive="base">
                                        <p:cTn id="189" dur="500" fill="hold"/>
                                        <p:tgtEl>
                                          <p:spTgt spid="447533"/>
                                        </p:tgtEl>
                                        <p:attrNameLst>
                                          <p:attrName>ppt_x</p:attrName>
                                        </p:attrNameLst>
                                      </p:cBhvr>
                                      <p:tavLst>
                                        <p:tav tm="0">
                                          <p:val>
                                            <p:strVal val="#ppt_x"/>
                                          </p:val>
                                        </p:tav>
                                        <p:tav tm="100000">
                                          <p:val>
                                            <p:strVal val="#ppt_x"/>
                                          </p:val>
                                        </p:tav>
                                      </p:tavLst>
                                    </p:anim>
                                    <p:anim calcmode="lin" valueType="num">
                                      <p:cBhvr additive="base">
                                        <p:cTn id="190" dur="500" fill="hold"/>
                                        <p:tgtEl>
                                          <p:spTgt spid="447533"/>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447534"/>
                                        </p:tgtEl>
                                        <p:attrNameLst>
                                          <p:attrName>style.visibility</p:attrName>
                                        </p:attrNameLst>
                                      </p:cBhvr>
                                      <p:to>
                                        <p:strVal val="visible"/>
                                      </p:to>
                                    </p:set>
                                    <p:anim calcmode="lin" valueType="num">
                                      <p:cBhvr additive="base">
                                        <p:cTn id="193" dur="500" fill="hold"/>
                                        <p:tgtEl>
                                          <p:spTgt spid="447534"/>
                                        </p:tgtEl>
                                        <p:attrNameLst>
                                          <p:attrName>ppt_x</p:attrName>
                                        </p:attrNameLst>
                                      </p:cBhvr>
                                      <p:tavLst>
                                        <p:tav tm="0">
                                          <p:val>
                                            <p:strVal val="#ppt_x"/>
                                          </p:val>
                                        </p:tav>
                                        <p:tav tm="100000">
                                          <p:val>
                                            <p:strVal val="#ppt_x"/>
                                          </p:val>
                                        </p:tav>
                                      </p:tavLst>
                                    </p:anim>
                                    <p:anim calcmode="lin" valueType="num">
                                      <p:cBhvr additive="base">
                                        <p:cTn id="194" dur="500" fill="hold"/>
                                        <p:tgtEl>
                                          <p:spTgt spid="447534"/>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447535"/>
                                        </p:tgtEl>
                                        <p:attrNameLst>
                                          <p:attrName>style.visibility</p:attrName>
                                        </p:attrNameLst>
                                      </p:cBhvr>
                                      <p:to>
                                        <p:strVal val="visible"/>
                                      </p:to>
                                    </p:set>
                                    <p:anim calcmode="lin" valueType="num">
                                      <p:cBhvr additive="base">
                                        <p:cTn id="197" dur="500" fill="hold"/>
                                        <p:tgtEl>
                                          <p:spTgt spid="447535"/>
                                        </p:tgtEl>
                                        <p:attrNameLst>
                                          <p:attrName>ppt_x</p:attrName>
                                        </p:attrNameLst>
                                      </p:cBhvr>
                                      <p:tavLst>
                                        <p:tav tm="0">
                                          <p:val>
                                            <p:strVal val="#ppt_x"/>
                                          </p:val>
                                        </p:tav>
                                        <p:tav tm="100000">
                                          <p:val>
                                            <p:strVal val="#ppt_x"/>
                                          </p:val>
                                        </p:tav>
                                      </p:tavLst>
                                    </p:anim>
                                    <p:anim calcmode="lin" valueType="num">
                                      <p:cBhvr additive="base">
                                        <p:cTn id="198" dur="500" fill="hold"/>
                                        <p:tgtEl>
                                          <p:spTgt spid="447535"/>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447536"/>
                                        </p:tgtEl>
                                        <p:attrNameLst>
                                          <p:attrName>style.visibility</p:attrName>
                                        </p:attrNameLst>
                                      </p:cBhvr>
                                      <p:to>
                                        <p:strVal val="visible"/>
                                      </p:to>
                                    </p:set>
                                    <p:anim calcmode="lin" valueType="num">
                                      <p:cBhvr additive="base">
                                        <p:cTn id="201" dur="500" fill="hold"/>
                                        <p:tgtEl>
                                          <p:spTgt spid="447536"/>
                                        </p:tgtEl>
                                        <p:attrNameLst>
                                          <p:attrName>ppt_x</p:attrName>
                                        </p:attrNameLst>
                                      </p:cBhvr>
                                      <p:tavLst>
                                        <p:tav tm="0">
                                          <p:val>
                                            <p:strVal val="#ppt_x"/>
                                          </p:val>
                                        </p:tav>
                                        <p:tav tm="100000">
                                          <p:val>
                                            <p:strVal val="#ppt_x"/>
                                          </p:val>
                                        </p:tav>
                                      </p:tavLst>
                                    </p:anim>
                                    <p:anim calcmode="lin" valueType="num">
                                      <p:cBhvr additive="base">
                                        <p:cTn id="202" dur="500" fill="hold"/>
                                        <p:tgtEl>
                                          <p:spTgt spid="447536"/>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447537"/>
                                        </p:tgtEl>
                                        <p:attrNameLst>
                                          <p:attrName>style.visibility</p:attrName>
                                        </p:attrNameLst>
                                      </p:cBhvr>
                                      <p:to>
                                        <p:strVal val="visible"/>
                                      </p:to>
                                    </p:set>
                                    <p:anim calcmode="lin" valueType="num">
                                      <p:cBhvr additive="base">
                                        <p:cTn id="205" dur="500" fill="hold"/>
                                        <p:tgtEl>
                                          <p:spTgt spid="447537"/>
                                        </p:tgtEl>
                                        <p:attrNameLst>
                                          <p:attrName>ppt_x</p:attrName>
                                        </p:attrNameLst>
                                      </p:cBhvr>
                                      <p:tavLst>
                                        <p:tav tm="0">
                                          <p:val>
                                            <p:strVal val="#ppt_x"/>
                                          </p:val>
                                        </p:tav>
                                        <p:tav tm="100000">
                                          <p:val>
                                            <p:strVal val="#ppt_x"/>
                                          </p:val>
                                        </p:tav>
                                      </p:tavLst>
                                    </p:anim>
                                    <p:anim calcmode="lin" valueType="num">
                                      <p:cBhvr additive="base">
                                        <p:cTn id="206" dur="500" fill="hold"/>
                                        <p:tgtEl>
                                          <p:spTgt spid="447537"/>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447538"/>
                                        </p:tgtEl>
                                        <p:attrNameLst>
                                          <p:attrName>style.visibility</p:attrName>
                                        </p:attrNameLst>
                                      </p:cBhvr>
                                      <p:to>
                                        <p:strVal val="visible"/>
                                      </p:to>
                                    </p:set>
                                    <p:anim calcmode="lin" valueType="num">
                                      <p:cBhvr additive="base">
                                        <p:cTn id="209" dur="500" fill="hold"/>
                                        <p:tgtEl>
                                          <p:spTgt spid="447538"/>
                                        </p:tgtEl>
                                        <p:attrNameLst>
                                          <p:attrName>ppt_x</p:attrName>
                                        </p:attrNameLst>
                                      </p:cBhvr>
                                      <p:tavLst>
                                        <p:tav tm="0">
                                          <p:val>
                                            <p:strVal val="#ppt_x"/>
                                          </p:val>
                                        </p:tav>
                                        <p:tav tm="100000">
                                          <p:val>
                                            <p:strVal val="#ppt_x"/>
                                          </p:val>
                                        </p:tav>
                                      </p:tavLst>
                                    </p:anim>
                                    <p:anim calcmode="lin" valueType="num">
                                      <p:cBhvr additive="base">
                                        <p:cTn id="210" dur="500" fill="hold"/>
                                        <p:tgtEl>
                                          <p:spTgt spid="447538"/>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447539"/>
                                        </p:tgtEl>
                                        <p:attrNameLst>
                                          <p:attrName>style.visibility</p:attrName>
                                        </p:attrNameLst>
                                      </p:cBhvr>
                                      <p:to>
                                        <p:strVal val="visible"/>
                                      </p:to>
                                    </p:set>
                                    <p:anim calcmode="lin" valueType="num">
                                      <p:cBhvr additive="base">
                                        <p:cTn id="213" dur="500" fill="hold"/>
                                        <p:tgtEl>
                                          <p:spTgt spid="447539"/>
                                        </p:tgtEl>
                                        <p:attrNameLst>
                                          <p:attrName>ppt_x</p:attrName>
                                        </p:attrNameLst>
                                      </p:cBhvr>
                                      <p:tavLst>
                                        <p:tav tm="0">
                                          <p:val>
                                            <p:strVal val="#ppt_x"/>
                                          </p:val>
                                        </p:tav>
                                        <p:tav tm="100000">
                                          <p:val>
                                            <p:strVal val="#ppt_x"/>
                                          </p:val>
                                        </p:tav>
                                      </p:tavLst>
                                    </p:anim>
                                    <p:anim calcmode="lin" valueType="num">
                                      <p:cBhvr additive="base">
                                        <p:cTn id="214" dur="500" fill="hold"/>
                                        <p:tgtEl>
                                          <p:spTgt spid="447539"/>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447540"/>
                                        </p:tgtEl>
                                        <p:attrNameLst>
                                          <p:attrName>style.visibility</p:attrName>
                                        </p:attrNameLst>
                                      </p:cBhvr>
                                      <p:to>
                                        <p:strVal val="visible"/>
                                      </p:to>
                                    </p:set>
                                    <p:anim calcmode="lin" valueType="num">
                                      <p:cBhvr additive="base">
                                        <p:cTn id="217" dur="500" fill="hold"/>
                                        <p:tgtEl>
                                          <p:spTgt spid="447540"/>
                                        </p:tgtEl>
                                        <p:attrNameLst>
                                          <p:attrName>ppt_x</p:attrName>
                                        </p:attrNameLst>
                                      </p:cBhvr>
                                      <p:tavLst>
                                        <p:tav tm="0">
                                          <p:val>
                                            <p:strVal val="#ppt_x"/>
                                          </p:val>
                                        </p:tav>
                                        <p:tav tm="100000">
                                          <p:val>
                                            <p:strVal val="#ppt_x"/>
                                          </p:val>
                                        </p:tav>
                                      </p:tavLst>
                                    </p:anim>
                                    <p:anim calcmode="lin" valueType="num">
                                      <p:cBhvr additive="base">
                                        <p:cTn id="218" dur="500" fill="hold"/>
                                        <p:tgtEl>
                                          <p:spTgt spid="447540"/>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447541"/>
                                        </p:tgtEl>
                                        <p:attrNameLst>
                                          <p:attrName>style.visibility</p:attrName>
                                        </p:attrNameLst>
                                      </p:cBhvr>
                                      <p:to>
                                        <p:strVal val="visible"/>
                                      </p:to>
                                    </p:set>
                                    <p:anim calcmode="lin" valueType="num">
                                      <p:cBhvr additive="base">
                                        <p:cTn id="221" dur="500" fill="hold"/>
                                        <p:tgtEl>
                                          <p:spTgt spid="447541"/>
                                        </p:tgtEl>
                                        <p:attrNameLst>
                                          <p:attrName>ppt_x</p:attrName>
                                        </p:attrNameLst>
                                      </p:cBhvr>
                                      <p:tavLst>
                                        <p:tav tm="0">
                                          <p:val>
                                            <p:strVal val="#ppt_x"/>
                                          </p:val>
                                        </p:tav>
                                        <p:tav tm="100000">
                                          <p:val>
                                            <p:strVal val="#ppt_x"/>
                                          </p:val>
                                        </p:tav>
                                      </p:tavLst>
                                    </p:anim>
                                    <p:anim calcmode="lin" valueType="num">
                                      <p:cBhvr additive="base">
                                        <p:cTn id="222" dur="500" fill="hold"/>
                                        <p:tgtEl>
                                          <p:spTgt spid="447541"/>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447542"/>
                                        </p:tgtEl>
                                        <p:attrNameLst>
                                          <p:attrName>style.visibility</p:attrName>
                                        </p:attrNameLst>
                                      </p:cBhvr>
                                      <p:to>
                                        <p:strVal val="visible"/>
                                      </p:to>
                                    </p:set>
                                    <p:anim calcmode="lin" valueType="num">
                                      <p:cBhvr additive="base">
                                        <p:cTn id="225" dur="500" fill="hold"/>
                                        <p:tgtEl>
                                          <p:spTgt spid="447542"/>
                                        </p:tgtEl>
                                        <p:attrNameLst>
                                          <p:attrName>ppt_x</p:attrName>
                                        </p:attrNameLst>
                                      </p:cBhvr>
                                      <p:tavLst>
                                        <p:tav tm="0">
                                          <p:val>
                                            <p:strVal val="#ppt_x"/>
                                          </p:val>
                                        </p:tav>
                                        <p:tav tm="100000">
                                          <p:val>
                                            <p:strVal val="#ppt_x"/>
                                          </p:val>
                                        </p:tav>
                                      </p:tavLst>
                                    </p:anim>
                                    <p:anim calcmode="lin" valueType="num">
                                      <p:cBhvr additive="base">
                                        <p:cTn id="226" dur="500" fill="hold"/>
                                        <p:tgtEl>
                                          <p:spTgt spid="447542"/>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447543"/>
                                        </p:tgtEl>
                                        <p:attrNameLst>
                                          <p:attrName>style.visibility</p:attrName>
                                        </p:attrNameLst>
                                      </p:cBhvr>
                                      <p:to>
                                        <p:strVal val="visible"/>
                                      </p:to>
                                    </p:set>
                                    <p:anim calcmode="lin" valueType="num">
                                      <p:cBhvr additive="base">
                                        <p:cTn id="229" dur="500" fill="hold"/>
                                        <p:tgtEl>
                                          <p:spTgt spid="447543"/>
                                        </p:tgtEl>
                                        <p:attrNameLst>
                                          <p:attrName>ppt_x</p:attrName>
                                        </p:attrNameLst>
                                      </p:cBhvr>
                                      <p:tavLst>
                                        <p:tav tm="0">
                                          <p:val>
                                            <p:strVal val="#ppt_x"/>
                                          </p:val>
                                        </p:tav>
                                        <p:tav tm="100000">
                                          <p:val>
                                            <p:strVal val="#ppt_x"/>
                                          </p:val>
                                        </p:tav>
                                      </p:tavLst>
                                    </p:anim>
                                    <p:anim calcmode="lin" valueType="num">
                                      <p:cBhvr additive="base">
                                        <p:cTn id="230" dur="500" fill="hold"/>
                                        <p:tgtEl>
                                          <p:spTgt spid="447543"/>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447544"/>
                                        </p:tgtEl>
                                        <p:attrNameLst>
                                          <p:attrName>style.visibility</p:attrName>
                                        </p:attrNameLst>
                                      </p:cBhvr>
                                      <p:to>
                                        <p:strVal val="visible"/>
                                      </p:to>
                                    </p:set>
                                    <p:anim calcmode="lin" valueType="num">
                                      <p:cBhvr additive="base">
                                        <p:cTn id="233" dur="500" fill="hold"/>
                                        <p:tgtEl>
                                          <p:spTgt spid="447544"/>
                                        </p:tgtEl>
                                        <p:attrNameLst>
                                          <p:attrName>ppt_x</p:attrName>
                                        </p:attrNameLst>
                                      </p:cBhvr>
                                      <p:tavLst>
                                        <p:tav tm="0">
                                          <p:val>
                                            <p:strVal val="#ppt_x"/>
                                          </p:val>
                                        </p:tav>
                                        <p:tav tm="100000">
                                          <p:val>
                                            <p:strVal val="#ppt_x"/>
                                          </p:val>
                                        </p:tav>
                                      </p:tavLst>
                                    </p:anim>
                                    <p:anim calcmode="lin" valueType="num">
                                      <p:cBhvr additive="base">
                                        <p:cTn id="234" dur="500" fill="hold"/>
                                        <p:tgtEl>
                                          <p:spTgt spid="447544"/>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447545"/>
                                        </p:tgtEl>
                                        <p:attrNameLst>
                                          <p:attrName>style.visibility</p:attrName>
                                        </p:attrNameLst>
                                      </p:cBhvr>
                                      <p:to>
                                        <p:strVal val="visible"/>
                                      </p:to>
                                    </p:set>
                                    <p:anim calcmode="lin" valueType="num">
                                      <p:cBhvr additive="base">
                                        <p:cTn id="237" dur="500" fill="hold"/>
                                        <p:tgtEl>
                                          <p:spTgt spid="447545"/>
                                        </p:tgtEl>
                                        <p:attrNameLst>
                                          <p:attrName>ppt_x</p:attrName>
                                        </p:attrNameLst>
                                      </p:cBhvr>
                                      <p:tavLst>
                                        <p:tav tm="0">
                                          <p:val>
                                            <p:strVal val="#ppt_x"/>
                                          </p:val>
                                        </p:tav>
                                        <p:tav tm="100000">
                                          <p:val>
                                            <p:strVal val="#ppt_x"/>
                                          </p:val>
                                        </p:tav>
                                      </p:tavLst>
                                    </p:anim>
                                    <p:anim calcmode="lin" valueType="num">
                                      <p:cBhvr additive="base">
                                        <p:cTn id="238" dur="500" fill="hold"/>
                                        <p:tgtEl>
                                          <p:spTgt spid="447545"/>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447546"/>
                                        </p:tgtEl>
                                        <p:attrNameLst>
                                          <p:attrName>style.visibility</p:attrName>
                                        </p:attrNameLst>
                                      </p:cBhvr>
                                      <p:to>
                                        <p:strVal val="visible"/>
                                      </p:to>
                                    </p:set>
                                    <p:anim calcmode="lin" valueType="num">
                                      <p:cBhvr additive="base">
                                        <p:cTn id="241" dur="500" fill="hold"/>
                                        <p:tgtEl>
                                          <p:spTgt spid="447546"/>
                                        </p:tgtEl>
                                        <p:attrNameLst>
                                          <p:attrName>ppt_x</p:attrName>
                                        </p:attrNameLst>
                                      </p:cBhvr>
                                      <p:tavLst>
                                        <p:tav tm="0">
                                          <p:val>
                                            <p:strVal val="#ppt_x"/>
                                          </p:val>
                                        </p:tav>
                                        <p:tav tm="100000">
                                          <p:val>
                                            <p:strVal val="#ppt_x"/>
                                          </p:val>
                                        </p:tav>
                                      </p:tavLst>
                                    </p:anim>
                                    <p:anim calcmode="lin" valueType="num">
                                      <p:cBhvr additive="base">
                                        <p:cTn id="242" dur="500" fill="hold"/>
                                        <p:tgtEl>
                                          <p:spTgt spid="447546"/>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447547"/>
                                        </p:tgtEl>
                                        <p:attrNameLst>
                                          <p:attrName>style.visibility</p:attrName>
                                        </p:attrNameLst>
                                      </p:cBhvr>
                                      <p:to>
                                        <p:strVal val="visible"/>
                                      </p:to>
                                    </p:set>
                                    <p:anim calcmode="lin" valueType="num">
                                      <p:cBhvr additive="base">
                                        <p:cTn id="245" dur="500" fill="hold"/>
                                        <p:tgtEl>
                                          <p:spTgt spid="447547"/>
                                        </p:tgtEl>
                                        <p:attrNameLst>
                                          <p:attrName>ppt_x</p:attrName>
                                        </p:attrNameLst>
                                      </p:cBhvr>
                                      <p:tavLst>
                                        <p:tav tm="0">
                                          <p:val>
                                            <p:strVal val="#ppt_x"/>
                                          </p:val>
                                        </p:tav>
                                        <p:tav tm="100000">
                                          <p:val>
                                            <p:strVal val="#ppt_x"/>
                                          </p:val>
                                        </p:tav>
                                      </p:tavLst>
                                    </p:anim>
                                    <p:anim calcmode="lin" valueType="num">
                                      <p:cBhvr additive="base">
                                        <p:cTn id="246" dur="500" fill="hold"/>
                                        <p:tgtEl>
                                          <p:spTgt spid="447547"/>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447548"/>
                                        </p:tgtEl>
                                        <p:attrNameLst>
                                          <p:attrName>style.visibility</p:attrName>
                                        </p:attrNameLst>
                                      </p:cBhvr>
                                      <p:to>
                                        <p:strVal val="visible"/>
                                      </p:to>
                                    </p:set>
                                    <p:anim calcmode="lin" valueType="num">
                                      <p:cBhvr additive="base">
                                        <p:cTn id="249" dur="500" fill="hold"/>
                                        <p:tgtEl>
                                          <p:spTgt spid="447548"/>
                                        </p:tgtEl>
                                        <p:attrNameLst>
                                          <p:attrName>ppt_x</p:attrName>
                                        </p:attrNameLst>
                                      </p:cBhvr>
                                      <p:tavLst>
                                        <p:tav tm="0">
                                          <p:val>
                                            <p:strVal val="#ppt_x"/>
                                          </p:val>
                                        </p:tav>
                                        <p:tav tm="100000">
                                          <p:val>
                                            <p:strVal val="#ppt_x"/>
                                          </p:val>
                                        </p:tav>
                                      </p:tavLst>
                                    </p:anim>
                                    <p:anim calcmode="lin" valueType="num">
                                      <p:cBhvr additive="base">
                                        <p:cTn id="250" dur="500" fill="hold"/>
                                        <p:tgtEl>
                                          <p:spTgt spid="447548"/>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447549"/>
                                        </p:tgtEl>
                                        <p:attrNameLst>
                                          <p:attrName>style.visibility</p:attrName>
                                        </p:attrNameLst>
                                      </p:cBhvr>
                                      <p:to>
                                        <p:strVal val="visible"/>
                                      </p:to>
                                    </p:set>
                                    <p:anim calcmode="lin" valueType="num">
                                      <p:cBhvr additive="base">
                                        <p:cTn id="253" dur="500" fill="hold"/>
                                        <p:tgtEl>
                                          <p:spTgt spid="447549"/>
                                        </p:tgtEl>
                                        <p:attrNameLst>
                                          <p:attrName>ppt_x</p:attrName>
                                        </p:attrNameLst>
                                      </p:cBhvr>
                                      <p:tavLst>
                                        <p:tav tm="0">
                                          <p:val>
                                            <p:strVal val="#ppt_x"/>
                                          </p:val>
                                        </p:tav>
                                        <p:tav tm="100000">
                                          <p:val>
                                            <p:strVal val="#ppt_x"/>
                                          </p:val>
                                        </p:tav>
                                      </p:tavLst>
                                    </p:anim>
                                    <p:anim calcmode="lin" valueType="num">
                                      <p:cBhvr additive="base">
                                        <p:cTn id="254" dur="500" fill="hold"/>
                                        <p:tgtEl>
                                          <p:spTgt spid="447549"/>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447550"/>
                                        </p:tgtEl>
                                        <p:attrNameLst>
                                          <p:attrName>style.visibility</p:attrName>
                                        </p:attrNameLst>
                                      </p:cBhvr>
                                      <p:to>
                                        <p:strVal val="visible"/>
                                      </p:to>
                                    </p:set>
                                    <p:anim calcmode="lin" valueType="num">
                                      <p:cBhvr additive="base">
                                        <p:cTn id="257" dur="500" fill="hold"/>
                                        <p:tgtEl>
                                          <p:spTgt spid="447550"/>
                                        </p:tgtEl>
                                        <p:attrNameLst>
                                          <p:attrName>ppt_x</p:attrName>
                                        </p:attrNameLst>
                                      </p:cBhvr>
                                      <p:tavLst>
                                        <p:tav tm="0">
                                          <p:val>
                                            <p:strVal val="#ppt_x"/>
                                          </p:val>
                                        </p:tav>
                                        <p:tav tm="100000">
                                          <p:val>
                                            <p:strVal val="#ppt_x"/>
                                          </p:val>
                                        </p:tav>
                                      </p:tavLst>
                                    </p:anim>
                                    <p:anim calcmode="lin" valueType="num">
                                      <p:cBhvr additive="base">
                                        <p:cTn id="258" dur="500" fill="hold"/>
                                        <p:tgtEl>
                                          <p:spTgt spid="447550"/>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447551"/>
                                        </p:tgtEl>
                                        <p:attrNameLst>
                                          <p:attrName>style.visibility</p:attrName>
                                        </p:attrNameLst>
                                      </p:cBhvr>
                                      <p:to>
                                        <p:strVal val="visible"/>
                                      </p:to>
                                    </p:set>
                                    <p:anim calcmode="lin" valueType="num">
                                      <p:cBhvr additive="base">
                                        <p:cTn id="261" dur="500" fill="hold"/>
                                        <p:tgtEl>
                                          <p:spTgt spid="447551"/>
                                        </p:tgtEl>
                                        <p:attrNameLst>
                                          <p:attrName>ppt_x</p:attrName>
                                        </p:attrNameLst>
                                      </p:cBhvr>
                                      <p:tavLst>
                                        <p:tav tm="0">
                                          <p:val>
                                            <p:strVal val="#ppt_x"/>
                                          </p:val>
                                        </p:tav>
                                        <p:tav tm="100000">
                                          <p:val>
                                            <p:strVal val="#ppt_x"/>
                                          </p:val>
                                        </p:tav>
                                      </p:tavLst>
                                    </p:anim>
                                    <p:anim calcmode="lin" valueType="num">
                                      <p:cBhvr additive="base">
                                        <p:cTn id="262" dur="500" fill="hold"/>
                                        <p:tgtEl>
                                          <p:spTgt spid="447551"/>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447552"/>
                                        </p:tgtEl>
                                        <p:attrNameLst>
                                          <p:attrName>style.visibility</p:attrName>
                                        </p:attrNameLst>
                                      </p:cBhvr>
                                      <p:to>
                                        <p:strVal val="visible"/>
                                      </p:to>
                                    </p:set>
                                    <p:anim calcmode="lin" valueType="num">
                                      <p:cBhvr additive="base">
                                        <p:cTn id="265" dur="500" fill="hold"/>
                                        <p:tgtEl>
                                          <p:spTgt spid="447552"/>
                                        </p:tgtEl>
                                        <p:attrNameLst>
                                          <p:attrName>ppt_x</p:attrName>
                                        </p:attrNameLst>
                                      </p:cBhvr>
                                      <p:tavLst>
                                        <p:tav tm="0">
                                          <p:val>
                                            <p:strVal val="#ppt_x"/>
                                          </p:val>
                                        </p:tav>
                                        <p:tav tm="100000">
                                          <p:val>
                                            <p:strVal val="#ppt_x"/>
                                          </p:val>
                                        </p:tav>
                                      </p:tavLst>
                                    </p:anim>
                                    <p:anim calcmode="lin" valueType="num">
                                      <p:cBhvr additive="base">
                                        <p:cTn id="266" dur="500" fill="hold"/>
                                        <p:tgtEl>
                                          <p:spTgt spid="447552"/>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447553"/>
                                        </p:tgtEl>
                                        <p:attrNameLst>
                                          <p:attrName>style.visibility</p:attrName>
                                        </p:attrNameLst>
                                      </p:cBhvr>
                                      <p:to>
                                        <p:strVal val="visible"/>
                                      </p:to>
                                    </p:set>
                                    <p:anim calcmode="lin" valueType="num">
                                      <p:cBhvr additive="base">
                                        <p:cTn id="269" dur="500" fill="hold"/>
                                        <p:tgtEl>
                                          <p:spTgt spid="447553"/>
                                        </p:tgtEl>
                                        <p:attrNameLst>
                                          <p:attrName>ppt_x</p:attrName>
                                        </p:attrNameLst>
                                      </p:cBhvr>
                                      <p:tavLst>
                                        <p:tav tm="0">
                                          <p:val>
                                            <p:strVal val="#ppt_x"/>
                                          </p:val>
                                        </p:tav>
                                        <p:tav tm="100000">
                                          <p:val>
                                            <p:strVal val="#ppt_x"/>
                                          </p:val>
                                        </p:tav>
                                      </p:tavLst>
                                    </p:anim>
                                    <p:anim calcmode="lin" valueType="num">
                                      <p:cBhvr additive="base">
                                        <p:cTn id="270" dur="500" fill="hold"/>
                                        <p:tgtEl>
                                          <p:spTgt spid="447553"/>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447554"/>
                                        </p:tgtEl>
                                        <p:attrNameLst>
                                          <p:attrName>style.visibility</p:attrName>
                                        </p:attrNameLst>
                                      </p:cBhvr>
                                      <p:to>
                                        <p:strVal val="visible"/>
                                      </p:to>
                                    </p:set>
                                    <p:anim calcmode="lin" valueType="num">
                                      <p:cBhvr additive="base">
                                        <p:cTn id="273" dur="500" fill="hold"/>
                                        <p:tgtEl>
                                          <p:spTgt spid="447554"/>
                                        </p:tgtEl>
                                        <p:attrNameLst>
                                          <p:attrName>ppt_x</p:attrName>
                                        </p:attrNameLst>
                                      </p:cBhvr>
                                      <p:tavLst>
                                        <p:tav tm="0">
                                          <p:val>
                                            <p:strVal val="#ppt_x"/>
                                          </p:val>
                                        </p:tav>
                                        <p:tav tm="100000">
                                          <p:val>
                                            <p:strVal val="#ppt_x"/>
                                          </p:val>
                                        </p:tav>
                                      </p:tavLst>
                                    </p:anim>
                                    <p:anim calcmode="lin" valueType="num">
                                      <p:cBhvr additive="base">
                                        <p:cTn id="274" dur="500" fill="hold"/>
                                        <p:tgtEl>
                                          <p:spTgt spid="447554"/>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447555"/>
                                        </p:tgtEl>
                                        <p:attrNameLst>
                                          <p:attrName>style.visibility</p:attrName>
                                        </p:attrNameLst>
                                      </p:cBhvr>
                                      <p:to>
                                        <p:strVal val="visible"/>
                                      </p:to>
                                    </p:set>
                                    <p:anim calcmode="lin" valueType="num">
                                      <p:cBhvr additive="base">
                                        <p:cTn id="277" dur="500" fill="hold"/>
                                        <p:tgtEl>
                                          <p:spTgt spid="447555"/>
                                        </p:tgtEl>
                                        <p:attrNameLst>
                                          <p:attrName>ppt_x</p:attrName>
                                        </p:attrNameLst>
                                      </p:cBhvr>
                                      <p:tavLst>
                                        <p:tav tm="0">
                                          <p:val>
                                            <p:strVal val="#ppt_x"/>
                                          </p:val>
                                        </p:tav>
                                        <p:tav tm="100000">
                                          <p:val>
                                            <p:strVal val="#ppt_x"/>
                                          </p:val>
                                        </p:tav>
                                      </p:tavLst>
                                    </p:anim>
                                    <p:anim calcmode="lin" valueType="num">
                                      <p:cBhvr additive="base">
                                        <p:cTn id="278" dur="500" fill="hold"/>
                                        <p:tgtEl>
                                          <p:spTgt spid="447555"/>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447556"/>
                                        </p:tgtEl>
                                        <p:attrNameLst>
                                          <p:attrName>style.visibility</p:attrName>
                                        </p:attrNameLst>
                                      </p:cBhvr>
                                      <p:to>
                                        <p:strVal val="visible"/>
                                      </p:to>
                                    </p:set>
                                    <p:anim calcmode="lin" valueType="num">
                                      <p:cBhvr additive="base">
                                        <p:cTn id="281" dur="500" fill="hold"/>
                                        <p:tgtEl>
                                          <p:spTgt spid="447556"/>
                                        </p:tgtEl>
                                        <p:attrNameLst>
                                          <p:attrName>ppt_x</p:attrName>
                                        </p:attrNameLst>
                                      </p:cBhvr>
                                      <p:tavLst>
                                        <p:tav tm="0">
                                          <p:val>
                                            <p:strVal val="#ppt_x"/>
                                          </p:val>
                                        </p:tav>
                                        <p:tav tm="100000">
                                          <p:val>
                                            <p:strVal val="#ppt_x"/>
                                          </p:val>
                                        </p:tav>
                                      </p:tavLst>
                                    </p:anim>
                                    <p:anim calcmode="lin" valueType="num">
                                      <p:cBhvr additive="base">
                                        <p:cTn id="282" dur="500" fill="hold"/>
                                        <p:tgtEl>
                                          <p:spTgt spid="447556"/>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447557"/>
                                        </p:tgtEl>
                                        <p:attrNameLst>
                                          <p:attrName>style.visibility</p:attrName>
                                        </p:attrNameLst>
                                      </p:cBhvr>
                                      <p:to>
                                        <p:strVal val="visible"/>
                                      </p:to>
                                    </p:set>
                                    <p:anim calcmode="lin" valueType="num">
                                      <p:cBhvr additive="base">
                                        <p:cTn id="285" dur="500" fill="hold"/>
                                        <p:tgtEl>
                                          <p:spTgt spid="447557"/>
                                        </p:tgtEl>
                                        <p:attrNameLst>
                                          <p:attrName>ppt_x</p:attrName>
                                        </p:attrNameLst>
                                      </p:cBhvr>
                                      <p:tavLst>
                                        <p:tav tm="0">
                                          <p:val>
                                            <p:strVal val="#ppt_x"/>
                                          </p:val>
                                        </p:tav>
                                        <p:tav tm="100000">
                                          <p:val>
                                            <p:strVal val="#ppt_x"/>
                                          </p:val>
                                        </p:tav>
                                      </p:tavLst>
                                    </p:anim>
                                    <p:anim calcmode="lin" valueType="num">
                                      <p:cBhvr additive="base">
                                        <p:cTn id="286" dur="500" fill="hold"/>
                                        <p:tgtEl>
                                          <p:spTgt spid="447557"/>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447558"/>
                                        </p:tgtEl>
                                        <p:attrNameLst>
                                          <p:attrName>style.visibility</p:attrName>
                                        </p:attrNameLst>
                                      </p:cBhvr>
                                      <p:to>
                                        <p:strVal val="visible"/>
                                      </p:to>
                                    </p:set>
                                    <p:anim calcmode="lin" valueType="num">
                                      <p:cBhvr additive="base">
                                        <p:cTn id="289" dur="500" fill="hold"/>
                                        <p:tgtEl>
                                          <p:spTgt spid="447558"/>
                                        </p:tgtEl>
                                        <p:attrNameLst>
                                          <p:attrName>ppt_x</p:attrName>
                                        </p:attrNameLst>
                                      </p:cBhvr>
                                      <p:tavLst>
                                        <p:tav tm="0">
                                          <p:val>
                                            <p:strVal val="#ppt_x"/>
                                          </p:val>
                                        </p:tav>
                                        <p:tav tm="100000">
                                          <p:val>
                                            <p:strVal val="#ppt_x"/>
                                          </p:val>
                                        </p:tav>
                                      </p:tavLst>
                                    </p:anim>
                                    <p:anim calcmode="lin" valueType="num">
                                      <p:cBhvr additive="base">
                                        <p:cTn id="290" dur="500" fill="hold"/>
                                        <p:tgtEl>
                                          <p:spTgt spid="447558"/>
                                        </p:tgtEl>
                                        <p:attrNameLst>
                                          <p:attrName>ppt_y</p:attrName>
                                        </p:attrNameLst>
                                      </p:cBhvr>
                                      <p:tavLst>
                                        <p:tav tm="0">
                                          <p:val>
                                            <p:strVal val="1+#ppt_h/2"/>
                                          </p:val>
                                        </p:tav>
                                        <p:tav tm="100000">
                                          <p:val>
                                            <p:strVal val="#ppt_y"/>
                                          </p:val>
                                        </p:tav>
                                      </p:tavLst>
                                    </p:anim>
                                  </p:childTnLst>
                                </p:cTn>
                              </p:par>
                              <p:par>
                                <p:cTn id="291" presetID="2" presetClass="entr" presetSubtype="4" fill="hold" nodeType="withEffect">
                                  <p:stCondLst>
                                    <p:cond delay="0"/>
                                  </p:stCondLst>
                                  <p:childTnLst>
                                    <p:set>
                                      <p:cBhvr>
                                        <p:cTn id="292" dur="1" fill="hold">
                                          <p:stCondLst>
                                            <p:cond delay="0"/>
                                          </p:stCondLst>
                                        </p:cTn>
                                        <p:tgtEl>
                                          <p:spTgt spid="447559"/>
                                        </p:tgtEl>
                                        <p:attrNameLst>
                                          <p:attrName>style.visibility</p:attrName>
                                        </p:attrNameLst>
                                      </p:cBhvr>
                                      <p:to>
                                        <p:strVal val="visible"/>
                                      </p:to>
                                    </p:set>
                                    <p:anim calcmode="lin" valueType="num">
                                      <p:cBhvr additive="base">
                                        <p:cTn id="293" dur="500" fill="hold"/>
                                        <p:tgtEl>
                                          <p:spTgt spid="447559"/>
                                        </p:tgtEl>
                                        <p:attrNameLst>
                                          <p:attrName>ppt_x</p:attrName>
                                        </p:attrNameLst>
                                      </p:cBhvr>
                                      <p:tavLst>
                                        <p:tav tm="0">
                                          <p:val>
                                            <p:strVal val="#ppt_x"/>
                                          </p:val>
                                        </p:tav>
                                        <p:tav tm="100000">
                                          <p:val>
                                            <p:strVal val="#ppt_x"/>
                                          </p:val>
                                        </p:tav>
                                      </p:tavLst>
                                    </p:anim>
                                    <p:anim calcmode="lin" valueType="num">
                                      <p:cBhvr additive="base">
                                        <p:cTn id="294" dur="500" fill="hold"/>
                                        <p:tgtEl>
                                          <p:spTgt spid="447559"/>
                                        </p:tgtEl>
                                        <p:attrNameLst>
                                          <p:attrName>ppt_y</p:attrName>
                                        </p:attrNameLst>
                                      </p:cBhvr>
                                      <p:tavLst>
                                        <p:tav tm="0">
                                          <p:val>
                                            <p:strVal val="1+#ppt_h/2"/>
                                          </p:val>
                                        </p:tav>
                                        <p:tav tm="100000">
                                          <p:val>
                                            <p:strVal val="#ppt_y"/>
                                          </p:val>
                                        </p:tav>
                                      </p:tavLst>
                                    </p:anim>
                                  </p:childTnLst>
                                </p:cTn>
                              </p:par>
                              <p:par>
                                <p:cTn id="295" presetID="2" presetClass="entr" presetSubtype="4" fill="hold" nodeType="withEffect">
                                  <p:stCondLst>
                                    <p:cond delay="0"/>
                                  </p:stCondLst>
                                  <p:childTnLst>
                                    <p:set>
                                      <p:cBhvr>
                                        <p:cTn id="296" dur="1" fill="hold">
                                          <p:stCondLst>
                                            <p:cond delay="0"/>
                                          </p:stCondLst>
                                        </p:cTn>
                                        <p:tgtEl>
                                          <p:spTgt spid="447560"/>
                                        </p:tgtEl>
                                        <p:attrNameLst>
                                          <p:attrName>style.visibility</p:attrName>
                                        </p:attrNameLst>
                                      </p:cBhvr>
                                      <p:to>
                                        <p:strVal val="visible"/>
                                      </p:to>
                                    </p:set>
                                    <p:anim calcmode="lin" valueType="num">
                                      <p:cBhvr additive="base">
                                        <p:cTn id="297" dur="500" fill="hold"/>
                                        <p:tgtEl>
                                          <p:spTgt spid="447560"/>
                                        </p:tgtEl>
                                        <p:attrNameLst>
                                          <p:attrName>ppt_x</p:attrName>
                                        </p:attrNameLst>
                                      </p:cBhvr>
                                      <p:tavLst>
                                        <p:tav tm="0">
                                          <p:val>
                                            <p:strVal val="#ppt_x"/>
                                          </p:val>
                                        </p:tav>
                                        <p:tav tm="100000">
                                          <p:val>
                                            <p:strVal val="#ppt_x"/>
                                          </p:val>
                                        </p:tav>
                                      </p:tavLst>
                                    </p:anim>
                                    <p:anim calcmode="lin" valueType="num">
                                      <p:cBhvr additive="base">
                                        <p:cTn id="298" dur="500" fill="hold"/>
                                        <p:tgtEl>
                                          <p:spTgt spid="447560"/>
                                        </p:tgtEl>
                                        <p:attrNameLst>
                                          <p:attrName>ppt_y</p:attrName>
                                        </p:attrNameLst>
                                      </p:cBhvr>
                                      <p:tavLst>
                                        <p:tav tm="0">
                                          <p:val>
                                            <p:strVal val="1+#ppt_h/2"/>
                                          </p:val>
                                        </p:tav>
                                        <p:tav tm="100000">
                                          <p:val>
                                            <p:strVal val="#ppt_y"/>
                                          </p:val>
                                        </p:tav>
                                      </p:tavLst>
                                    </p:anim>
                                  </p:childTnLst>
                                </p:cTn>
                              </p:par>
                              <p:par>
                                <p:cTn id="299" presetID="2" presetClass="entr" presetSubtype="4" fill="hold" nodeType="withEffect">
                                  <p:stCondLst>
                                    <p:cond delay="0"/>
                                  </p:stCondLst>
                                  <p:childTnLst>
                                    <p:set>
                                      <p:cBhvr>
                                        <p:cTn id="300" dur="1" fill="hold">
                                          <p:stCondLst>
                                            <p:cond delay="0"/>
                                          </p:stCondLst>
                                        </p:cTn>
                                        <p:tgtEl>
                                          <p:spTgt spid="447561"/>
                                        </p:tgtEl>
                                        <p:attrNameLst>
                                          <p:attrName>style.visibility</p:attrName>
                                        </p:attrNameLst>
                                      </p:cBhvr>
                                      <p:to>
                                        <p:strVal val="visible"/>
                                      </p:to>
                                    </p:set>
                                    <p:anim calcmode="lin" valueType="num">
                                      <p:cBhvr additive="base">
                                        <p:cTn id="301" dur="500" fill="hold"/>
                                        <p:tgtEl>
                                          <p:spTgt spid="447561"/>
                                        </p:tgtEl>
                                        <p:attrNameLst>
                                          <p:attrName>ppt_x</p:attrName>
                                        </p:attrNameLst>
                                      </p:cBhvr>
                                      <p:tavLst>
                                        <p:tav tm="0">
                                          <p:val>
                                            <p:strVal val="#ppt_x"/>
                                          </p:val>
                                        </p:tav>
                                        <p:tav tm="100000">
                                          <p:val>
                                            <p:strVal val="#ppt_x"/>
                                          </p:val>
                                        </p:tav>
                                      </p:tavLst>
                                    </p:anim>
                                    <p:anim calcmode="lin" valueType="num">
                                      <p:cBhvr additive="base">
                                        <p:cTn id="302" dur="500" fill="hold"/>
                                        <p:tgtEl>
                                          <p:spTgt spid="447561"/>
                                        </p:tgtEl>
                                        <p:attrNameLst>
                                          <p:attrName>ppt_y</p:attrName>
                                        </p:attrNameLst>
                                      </p:cBhvr>
                                      <p:tavLst>
                                        <p:tav tm="0">
                                          <p:val>
                                            <p:strVal val="1+#ppt_h/2"/>
                                          </p:val>
                                        </p:tav>
                                        <p:tav tm="100000">
                                          <p:val>
                                            <p:strVal val="#ppt_y"/>
                                          </p:val>
                                        </p:tav>
                                      </p:tavLst>
                                    </p:anim>
                                  </p:childTnLst>
                                </p:cTn>
                              </p:par>
                              <p:par>
                                <p:cTn id="303" presetID="2" presetClass="entr" presetSubtype="4" fill="hold" nodeType="withEffect">
                                  <p:stCondLst>
                                    <p:cond delay="0"/>
                                  </p:stCondLst>
                                  <p:childTnLst>
                                    <p:set>
                                      <p:cBhvr>
                                        <p:cTn id="304" dur="1" fill="hold">
                                          <p:stCondLst>
                                            <p:cond delay="0"/>
                                          </p:stCondLst>
                                        </p:cTn>
                                        <p:tgtEl>
                                          <p:spTgt spid="447562"/>
                                        </p:tgtEl>
                                        <p:attrNameLst>
                                          <p:attrName>style.visibility</p:attrName>
                                        </p:attrNameLst>
                                      </p:cBhvr>
                                      <p:to>
                                        <p:strVal val="visible"/>
                                      </p:to>
                                    </p:set>
                                    <p:anim calcmode="lin" valueType="num">
                                      <p:cBhvr additive="base">
                                        <p:cTn id="305" dur="500" fill="hold"/>
                                        <p:tgtEl>
                                          <p:spTgt spid="447562"/>
                                        </p:tgtEl>
                                        <p:attrNameLst>
                                          <p:attrName>ppt_x</p:attrName>
                                        </p:attrNameLst>
                                      </p:cBhvr>
                                      <p:tavLst>
                                        <p:tav tm="0">
                                          <p:val>
                                            <p:strVal val="#ppt_x"/>
                                          </p:val>
                                        </p:tav>
                                        <p:tav tm="100000">
                                          <p:val>
                                            <p:strVal val="#ppt_x"/>
                                          </p:val>
                                        </p:tav>
                                      </p:tavLst>
                                    </p:anim>
                                    <p:anim calcmode="lin" valueType="num">
                                      <p:cBhvr additive="base">
                                        <p:cTn id="306" dur="500" fill="hold"/>
                                        <p:tgtEl>
                                          <p:spTgt spid="447562"/>
                                        </p:tgtEl>
                                        <p:attrNameLst>
                                          <p:attrName>ppt_y</p:attrName>
                                        </p:attrNameLst>
                                      </p:cBhvr>
                                      <p:tavLst>
                                        <p:tav tm="0">
                                          <p:val>
                                            <p:strVal val="1+#ppt_h/2"/>
                                          </p:val>
                                        </p:tav>
                                        <p:tav tm="100000">
                                          <p:val>
                                            <p:strVal val="#ppt_y"/>
                                          </p:val>
                                        </p:tav>
                                      </p:tavLst>
                                    </p:anim>
                                  </p:childTnLst>
                                </p:cTn>
                              </p:par>
                              <p:par>
                                <p:cTn id="307" presetID="2" presetClass="entr" presetSubtype="4" fill="hold" nodeType="withEffect">
                                  <p:stCondLst>
                                    <p:cond delay="0"/>
                                  </p:stCondLst>
                                  <p:childTnLst>
                                    <p:set>
                                      <p:cBhvr>
                                        <p:cTn id="308" dur="1" fill="hold">
                                          <p:stCondLst>
                                            <p:cond delay="0"/>
                                          </p:stCondLst>
                                        </p:cTn>
                                        <p:tgtEl>
                                          <p:spTgt spid="447563"/>
                                        </p:tgtEl>
                                        <p:attrNameLst>
                                          <p:attrName>style.visibility</p:attrName>
                                        </p:attrNameLst>
                                      </p:cBhvr>
                                      <p:to>
                                        <p:strVal val="visible"/>
                                      </p:to>
                                    </p:set>
                                    <p:anim calcmode="lin" valueType="num">
                                      <p:cBhvr additive="base">
                                        <p:cTn id="309" dur="500" fill="hold"/>
                                        <p:tgtEl>
                                          <p:spTgt spid="447563"/>
                                        </p:tgtEl>
                                        <p:attrNameLst>
                                          <p:attrName>ppt_x</p:attrName>
                                        </p:attrNameLst>
                                      </p:cBhvr>
                                      <p:tavLst>
                                        <p:tav tm="0">
                                          <p:val>
                                            <p:strVal val="#ppt_x"/>
                                          </p:val>
                                        </p:tav>
                                        <p:tav tm="100000">
                                          <p:val>
                                            <p:strVal val="#ppt_x"/>
                                          </p:val>
                                        </p:tav>
                                      </p:tavLst>
                                    </p:anim>
                                    <p:anim calcmode="lin" valueType="num">
                                      <p:cBhvr additive="base">
                                        <p:cTn id="310" dur="500" fill="hold"/>
                                        <p:tgtEl>
                                          <p:spTgt spid="447563"/>
                                        </p:tgtEl>
                                        <p:attrNameLst>
                                          <p:attrName>ppt_y</p:attrName>
                                        </p:attrNameLst>
                                      </p:cBhvr>
                                      <p:tavLst>
                                        <p:tav tm="0">
                                          <p:val>
                                            <p:strVal val="1+#ppt_h/2"/>
                                          </p:val>
                                        </p:tav>
                                        <p:tav tm="100000">
                                          <p:val>
                                            <p:strVal val="#ppt_y"/>
                                          </p:val>
                                        </p:tav>
                                      </p:tavLst>
                                    </p:anim>
                                  </p:childTnLst>
                                </p:cTn>
                              </p:par>
                              <p:par>
                                <p:cTn id="311" presetID="2" presetClass="entr" presetSubtype="4" fill="hold" nodeType="withEffect">
                                  <p:stCondLst>
                                    <p:cond delay="0"/>
                                  </p:stCondLst>
                                  <p:childTnLst>
                                    <p:set>
                                      <p:cBhvr>
                                        <p:cTn id="312" dur="1" fill="hold">
                                          <p:stCondLst>
                                            <p:cond delay="0"/>
                                          </p:stCondLst>
                                        </p:cTn>
                                        <p:tgtEl>
                                          <p:spTgt spid="447564"/>
                                        </p:tgtEl>
                                        <p:attrNameLst>
                                          <p:attrName>style.visibility</p:attrName>
                                        </p:attrNameLst>
                                      </p:cBhvr>
                                      <p:to>
                                        <p:strVal val="visible"/>
                                      </p:to>
                                    </p:set>
                                    <p:anim calcmode="lin" valueType="num">
                                      <p:cBhvr additive="base">
                                        <p:cTn id="313" dur="500" fill="hold"/>
                                        <p:tgtEl>
                                          <p:spTgt spid="447564"/>
                                        </p:tgtEl>
                                        <p:attrNameLst>
                                          <p:attrName>ppt_x</p:attrName>
                                        </p:attrNameLst>
                                      </p:cBhvr>
                                      <p:tavLst>
                                        <p:tav tm="0">
                                          <p:val>
                                            <p:strVal val="#ppt_x"/>
                                          </p:val>
                                        </p:tav>
                                        <p:tav tm="100000">
                                          <p:val>
                                            <p:strVal val="#ppt_x"/>
                                          </p:val>
                                        </p:tav>
                                      </p:tavLst>
                                    </p:anim>
                                    <p:anim calcmode="lin" valueType="num">
                                      <p:cBhvr additive="base">
                                        <p:cTn id="314" dur="500" fill="hold"/>
                                        <p:tgtEl>
                                          <p:spTgt spid="447564"/>
                                        </p:tgtEl>
                                        <p:attrNameLst>
                                          <p:attrName>ppt_y</p:attrName>
                                        </p:attrNameLst>
                                      </p:cBhvr>
                                      <p:tavLst>
                                        <p:tav tm="0">
                                          <p:val>
                                            <p:strVal val="1+#ppt_h/2"/>
                                          </p:val>
                                        </p:tav>
                                        <p:tav tm="100000">
                                          <p:val>
                                            <p:strVal val="#ppt_y"/>
                                          </p:val>
                                        </p:tav>
                                      </p:tavLst>
                                    </p:anim>
                                  </p:childTnLst>
                                </p:cTn>
                              </p:par>
                              <p:par>
                                <p:cTn id="315" presetID="2" presetClass="entr" presetSubtype="4" fill="hold" nodeType="withEffect">
                                  <p:stCondLst>
                                    <p:cond delay="0"/>
                                  </p:stCondLst>
                                  <p:childTnLst>
                                    <p:set>
                                      <p:cBhvr>
                                        <p:cTn id="316" dur="1" fill="hold">
                                          <p:stCondLst>
                                            <p:cond delay="0"/>
                                          </p:stCondLst>
                                        </p:cTn>
                                        <p:tgtEl>
                                          <p:spTgt spid="447565"/>
                                        </p:tgtEl>
                                        <p:attrNameLst>
                                          <p:attrName>style.visibility</p:attrName>
                                        </p:attrNameLst>
                                      </p:cBhvr>
                                      <p:to>
                                        <p:strVal val="visible"/>
                                      </p:to>
                                    </p:set>
                                    <p:anim calcmode="lin" valueType="num">
                                      <p:cBhvr additive="base">
                                        <p:cTn id="317" dur="500" fill="hold"/>
                                        <p:tgtEl>
                                          <p:spTgt spid="447565"/>
                                        </p:tgtEl>
                                        <p:attrNameLst>
                                          <p:attrName>ppt_x</p:attrName>
                                        </p:attrNameLst>
                                      </p:cBhvr>
                                      <p:tavLst>
                                        <p:tav tm="0">
                                          <p:val>
                                            <p:strVal val="#ppt_x"/>
                                          </p:val>
                                        </p:tav>
                                        <p:tav tm="100000">
                                          <p:val>
                                            <p:strVal val="#ppt_x"/>
                                          </p:val>
                                        </p:tav>
                                      </p:tavLst>
                                    </p:anim>
                                    <p:anim calcmode="lin" valueType="num">
                                      <p:cBhvr additive="base">
                                        <p:cTn id="318" dur="500" fill="hold"/>
                                        <p:tgtEl>
                                          <p:spTgt spid="447565"/>
                                        </p:tgtEl>
                                        <p:attrNameLst>
                                          <p:attrName>ppt_y</p:attrName>
                                        </p:attrNameLst>
                                      </p:cBhvr>
                                      <p:tavLst>
                                        <p:tav tm="0">
                                          <p:val>
                                            <p:strVal val="1+#ppt_h/2"/>
                                          </p:val>
                                        </p:tav>
                                        <p:tav tm="100000">
                                          <p:val>
                                            <p:strVal val="#ppt_y"/>
                                          </p:val>
                                        </p:tav>
                                      </p:tavLst>
                                    </p:anim>
                                  </p:childTnLst>
                                </p:cTn>
                              </p:par>
                              <p:par>
                                <p:cTn id="319" presetID="2" presetClass="entr" presetSubtype="4" fill="hold" nodeType="withEffect">
                                  <p:stCondLst>
                                    <p:cond delay="0"/>
                                  </p:stCondLst>
                                  <p:childTnLst>
                                    <p:set>
                                      <p:cBhvr>
                                        <p:cTn id="320" dur="1" fill="hold">
                                          <p:stCondLst>
                                            <p:cond delay="0"/>
                                          </p:stCondLst>
                                        </p:cTn>
                                        <p:tgtEl>
                                          <p:spTgt spid="447566"/>
                                        </p:tgtEl>
                                        <p:attrNameLst>
                                          <p:attrName>style.visibility</p:attrName>
                                        </p:attrNameLst>
                                      </p:cBhvr>
                                      <p:to>
                                        <p:strVal val="visible"/>
                                      </p:to>
                                    </p:set>
                                    <p:anim calcmode="lin" valueType="num">
                                      <p:cBhvr additive="base">
                                        <p:cTn id="321" dur="500" fill="hold"/>
                                        <p:tgtEl>
                                          <p:spTgt spid="447566"/>
                                        </p:tgtEl>
                                        <p:attrNameLst>
                                          <p:attrName>ppt_x</p:attrName>
                                        </p:attrNameLst>
                                      </p:cBhvr>
                                      <p:tavLst>
                                        <p:tav tm="0">
                                          <p:val>
                                            <p:strVal val="#ppt_x"/>
                                          </p:val>
                                        </p:tav>
                                        <p:tav tm="100000">
                                          <p:val>
                                            <p:strVal val="#ppt_x"/>
                                          </p:val>
                                        </p:tav>
                                      </p:tavLst>
                                    </p:anim>
                                    <p:anim calcmode="lin" valueType="num">
                                      <p:cBhvr additive="base">
                                        <p:cTn id="322" dur="500" fill="hold"/>
                                        <p:tgtEl>
                                          <p:spTgt spid="447566"/>
                                        </p:tgtEl>
                                        <p:attrNameLst>
                                          <p:attrName>ppt_y</p:attrName>
                                        </p:attrNameLst>
                                      </p:cBhvr>
                                      <p:tavLst>
                                        <p:tav tm="0">
                                          <p:val>
                                            <p:strVal val="1+#ppt_h/2"/>
                                          </p:val>
                                        </p:tav>
                                        <p:tav tm="100000">
                                          <p:val>
                                            <p:strVal val="#ppt_y"/>
                                          </p:val>
                                        </p:tav>
                                      </p:tavLst>
                                    </p:anim>
                                  </p:childTnLst>
                                </p:cTn>
                              </p:par>
                              <p:par>
                                <p:cTn id="323" presetID="2" presetClass="entr" presetSubtype="4" fill="hold" nodeType="withEffect">
                                  <p:stCondLst>
                                    <p:cond delay="0"/>
                                  </p:stCondLst>
                                  <p:childTnLst>
                                    <p:set>
                                      <p:cBhvr>
                                        <p:cTn id="324" dur="1" fill="hold">
                                          <p:stCondLst>
                                            <p:cond delay="0"/>
                                          </p:stCondLst>
                                        </p:cTn>
                                        <p:tgtEl>
                                          <p:spTgt spid="447567"/>
                                        </p:tgtEl>
                                        <p:attrNameLst>
                                          <p:attrName>style.visibility</p:attrName>
                                        </p:attrNameLst>
                                      </p:cBhvr>
                                      <p:to>
                                        <p:strVal val="visible"/>
                                      </p:to>
                                    </p:set>
                                    <p:anim calcmode="lin" valueType="num">
                                      <p:cBhvr additive="base">
                                        <p:cTn id="325" dur="500" fill="hold"/>
                                        <p:tgtEl>
                                          <p:spTgt spid="447567"/>
                                        </p:tgtEl>
                                        <p:attrNameLst>
                                          <p:attrName>ppt_x</p:attrName>
                                        </p:attrNameLst>
                                      </p:cBhvr>
                                      <p:tavLst>
                                        <p:tav tm="0">
                                          <p:val>
                                            <p:strVal val="#ppt_x"/>
                                          </p:val>
                                        </p:tav>
                                        <p:tav tm="100000">
                                          <p:val>
                                            <p:strVal val="#ppt_x"/>
                                          </p:val>
                                        </p:tav>
                                      </p:tavLst>
                                    </p:anim>
                                    <p:anim calcmode="lin" valueType="num">
                                      <p:cBhvr additive="base">
                                        <p:cTn id="326" dur="500" fill="hold"/>
                                        <p:tgtEl>
                                          <p:spTgt spid="447567"/>
                                        </p:tgtEl>
                                        <p:attrNameLst>
                                          <p:attrName>ppt_y</p:attrName>
                                        </p:attrNameLst>
                                      </p:cBhvr>
                                      <p:tavLst>
                                        <p:tav tm="0">
                                          <p:val>
                                            <p:strVal val="1+#ppt_h/2"/>
                                          </p:val>
                                        </p:tav>
                                        <p:tav tm="100000">
                                          <p:val>
                                            <p:strVal val="#ppt_y"/>
                                          </p:val>
                                        </p:tav>
                                      </p:tavLst>
                                    </p:anim>
                                  </p:childTnLst>
                                </p:cTn>
                              </p:par>
                              <p:par>
                                <p:cTn id="327" presetID="2" presetClass="entr" presetSubtype="4" fill="hold" nodeType="withEffect">
                                  <p:stCondLst>
                                    <p:cond delay="0"/>
                                  </p:stCondLst>
                                  <p:childTnLst>
                                    <p:set>
                                      <p:cBhvr>
                                        <p:cTn id="328" dur="1" fill="hold">
                                          <p:stCondLst>
                                            <p:cond delay="0"/>
                                          </p:stCondLst>
                                        </p:cTn>
                                        <p:tgtEl>
                                          <p:spTgt spid="447568"/>
                                        </p:tgtEl>
                                        <p:attrNameLst>
                                          <p:attrName>style.visibility</p:attrName>
                                        </p:attrNameLst>
                                      </p:cBhvr>
                                      <p:to>
                                        <p:strVal val="visible"/>
                                      </p:to>
                                    </p:set>
                                    <p:anim calcmode="lin" valueType="num">
                                      <p:cBhvr additive="base">
                                        <p:cTn id="329" dur="500" fill="hold"/>
                                        <p:tgtEl>
                                          <p:spTgt spid="447568"/>
                                        </p:tgtEl>
                                        <p:attrNameLst>
                                          <p:attrName>ppt_x</p:attrName>
                                        </p:attrNameLst>
                                      </p:cBhvr>
                                      <p:tavLst>
                                        <p:tav tm="0">
                                          <p:val>
                                            <p:strVal val="#ppt_x"/>
                                          </p:val>
                                        </p:tav>
                                        <p:tav tm="100000">
                                          <p:val>
                                            <p:strVal val="#ppt_x"/>
                                          </p:val>
                                        </p:tav>
                                      </p:tavLst>
                                    </p:anim>
                                    <p:anim calcmode="lin" valueType="num">
                                      <p:cBhvr additive="base">
                                        <p:cTn id="330" dur="500" fill="hold"/>
                                        <p:tgtEl>
                                          <p:spTgt spid="447568"/>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447571"/>
                                        </p:tgtEl>
                                        <p:attrNameLst>
                                          <p:attrName>style.visibility</p:attrName>
                                        </p:attrNameLst>
                                      </p:cBhvr>
                                      <p:to>
                                        <p:strVal val="visible"/>
                                      </p:to>
                                    </p:set>
                                    <p:anim calcmode="lin" valueType="num">
                                      <p:cBhvr additive="base">
                                        <p:cTn id="333" dur="500" fill="hold"/>
                                        <p:tgtEl>
                                          <p:spTgt spid="447571"/>
                                        </p:tgtEl>
                                        <p:attrNameLst>
                                          <p:attrName>ppt_x</p:attrName>
                                        </p:attrNameLst>
                                      </p:cBhvr>
                                      <p:tavLst>
                                        <p:tav tm="0">
                                          <p:val>
                                            <p:strVal val="#ppt_x"/>
                                          </p:val>
                                        </p:tav>
                                        <p:tav tm="100000">
                                          <p:val>
                                            <p:strVal val="#ppt_x"/>
                                          </p:val>
                                        </p:tav>
                                      </p:tavLst>
                                    </p:anim>
                                    <p:anim calcmode="lin" valueType="num">
                                      <p:cBhvr additive="base">
                                        <p:cTn id="334" dur="500" fill="hold"/>
                                        <p:tgtEl>
                                          <p:spTgt spid="447571"/>
                                        </p:tgtEl>
                                        <p:attrNameLst>
                                          <p:attrName>ppt_y</p:attrName>
                                        </p:attrNameLst>
                                      </p:cBhvr>
                                      <p:tavLst>
                                        <p:tav tm="0">
                                          <p:val>
                                            <p:strVal val="1+#ppt_h/2"/>
                                          </p:val>
                                        </p:tav>
                                        <p:tav tm="100000">
                                          <p:val>
                                            <p:strVal val="#ppt_y"/>
                                          </p:val>
                                        </p:tav>
                                      </p:tavLst>
                                    </p:anim>
                                  </p:childTnLst>
                                </p:cTn>
                              </p:par>
                              <p:par>
                                <p:cTn id="335" presetID="2" presetClass="entr" presetSubtype="4" fill="hold" grpId="0" nodeType="withEffect">
                                  <p:stCondLst>
                                    <p:cond delay="0"/>
                                  </p:stCondLst>
                                  <p:childTnLst>
                                    <p:set>
                                      <p:cBhvr>
                                        <p:cTn id="336" dur="1" fill="hold">
                                          <p:stCondLst>
                                            <p:cond delay="0"/>
                                          </p:stCondLst>
                                        </p:cTn>
                                        <p:tgtEl>
                                          <p:spTgt spid="447572"/>
                                        </p:tgtEl>
                                        <p:attrNameLst>
                                          <p:attrName>style.visibility</p:attrName>
                                        </p:attrNameLst>
                                      </p:cBhvr>
                                      <p:to>
                                        <p:strVal val="visible"/>
                                      </p:to>
                                    </p:set>
                                    <p:anim calcmode="lin" valueType="num">
                                      <p:cBhvr additive="base">
                                        <p:cTn id="337" dur="500" fill="hold"/>
                                        <p:tgtEl>
                                          <p:spTgt spid="447572"/>
                                        </p:tgtEl>
                                        <p:attrNameLst>
                                          <p:attrName>ppt_x</p:attrName>
                                        </p:attrNameLst>
                                      </p:cBhvr>
                                      <p:tavLst>
                                        <p:tav tm="0">
                                          <p:val>
                                            <p:strVal val="#ppt_x"/>
                                          </p:val>
                                        </p:tav>
                                        <p:tav tm="100000">
                                          <p:val>
                                            <p:strVal val="#ppt_x"/>
                                          </p:val>
                                        </p:tav>
                                      </p:tavLst>
                                    </p:anim>
                                    <p:anim calcmode="lin" valueType="num">
                                      <p:cBhvr additive="base">
                                        <p:cTn id="338" dur="500" fill="hold"/>
                                        <p:tgtEl>
                                          <p:spTgt spid="447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ldLvl="0" animBg="1"/>
      <p:bldP spid="447493" grpId="0"/>
      <p:bldP spid="447494" grpId="0"/>
      <p:bldP spid="447495" grpId="0" bldLvl="0" animBg="1"/>
      <p:bldP spid="447496" grpId="0" bldLvl="0" animBg="1"/>
      <p:bldP spid="447497" grpId="0" bldLvl="0" animBg="1"/>
      <p:bldP spid="447498" grpId="0" bldLvl="0" animBg="1"/>
      <p:bldP spid="447499" grpId="0" bldLvl="0" animBg="1"/>
      <p:bldP spid="447500" grpId="0" bldLvl="0" animBg="1"/>
      <p:bldP spid="447501" grpId="0" bldLvl="0" animBg="1"/>
      <p:bldP spid="447502" grpId="0" bldLvl="0" animBg="1"/>
      <p:bldP spid="447503" grpId="0" bldLvl="0" animBg="1"/>
      <p:bldP spid="447504" grpId="0" bldLvl="0" animBg="1"/>
      <p:bldP spid="447505" grpId="0" bldLvl="0" animBg="1"/>
      <p:bldP spid="447506" grpId="0" bldLvl="0" animBg="1"/>
      <p:bldP spid="447507" grpId="0" bldLvl="0" animBg="1"/>
      <p:bldP spid="447508" grpId="0" bldLvl="0" animBg="1"/>
      <p:bldP spid="447509" grpId="0" bldLvl="0" animBg="1"/>
      <p:bldP spid="447510" grpId="0" bldLvl="0" animBg="1"/>
      <p:bldP spid="447511" grpId="0" bldLvl="0" animBg="1"/>
      <p:bldP spid="447512" grpId="0" bldLvl="0" animBg="1"/>
      <p:bldP spid="447513" grpId="0" bldLvl="0" animBg="1"/>
      <p:bldP spid="447514" grpId="0" bldLvl="0" animBg="1"/>
      <p:bldP spid="447515" grpId="0" bldLvl="0" animBg="1"/>
      <p:bldP spid="447516" grpId="0" bldLvl="0" animBg="1"/>
      <p:bldP spid="447517" grpId="0" bldLvl="0" animBg="1"/>
      <p:bldP spid="447518" grpId="0" bldLvl="0" animBg="1"/>
      <p:bldP spid="447519" grpId="0" bldLvl="0" animBg="1"/>
      <p:bldP spid="447520" grpId="0" bldLvl="0" animBg="1"/>
      <p:bldP spid="447521" grpId="0" bldLvl="0" animBg="1"/>
      <p:bldP spid="447522" grpId="0" bldLvl="0" animBg="1"/>
      <p:bldP spid="447523" grpId="0" bldLvl="0" animBg="1"/>
      <p:bldP spid="447524" grpId="0" bldLvl="0" animBg="1"/>
      <p:bldP spid="447525" grpId="0" bldLvl="0" animBg="1"/>
      <p:bldP spid="447526" grpId="0" bldLvl="0" animBg="1"/>
      <p:bldP spid="447527" grpId="0" bldLvl="0" animBg="1"/>
      <p:bldP spid="447528" grpId="0" bldLvl="0" animBg="1"/>
      <p:bldP spid="447529" grpId="0" bldLvl="0" animBg="1"/>
      <p:bldP spid="447530" grpId="0" bldLvl="0" animBg="1"/>
      <p:bldP spid="447531" grpId="0" bldLvl="0" animBg="1"/>
      <p:bldP spid="447532" grpId="0" bldLvl="0" animBg="1"/>
      <p:bldP spid="447533" grpId="0" bldLvl="0" animBg="1"/>
      <p:bldP spid="447534" grpId="0" bldLvl="0" animBg="1"/>
      <p:bldP spid="447535" grpId="0" bldLvl="0" animBg="1"/>
      <p:bldP spid="447536" grpId="0" bldLvl="0" animBg="1"/>
      <p:bldP spid="447537" grpId="0" bldLvl="0" animBg="1"/>
      <p:bldP spid="447538" grpId="0" bldLvl="0" animBg="1"/>
      <p:bldP spid="447539" grpId="0" bldLvl="0" animBg="1"/>
      <p:bldP spid="447540" grpId="0" bldLvl="0" animBg="1"/>
      <p:bldP spid="447541" grpId="0" bldLvl="0" animBg="1"/>
      <p:bldP spid="447542" grpId="0" bldLvl="0" animBg="1"/>
      <p:bldP spid="447543" grpId="0" bldLvl="0" animBg="1"/>
      <p:bldP spid="447544" grpId="0" bldLvl="0" animBg="1"/>
      <p:bldP spid="447545" grpId="0" bldLvl="0" animBg="1"/>
      <p:bldP spid="447546" grpId="0" bldLvl="0" animBg="1"/>
      <p:bldP spid="447547" grpId="0" bldLvl="0" animBg="1"/>
      <p:bldP spid="447548" grpId="0" bldLvl="0" animBg="1"/>
      <p:bldP spid="447549" grpId="0" bldLvl="0" animBg="1"/>
      <p:bldP spid="447550" grpId="0" bldLvl="0" animBg="1"/>
      <p:bldP spid="447551" grpId="0" bldLvl="0" animBg="1"/>
      <p:bldP spid="447552" grpId="0" bldLvl="0" animBg="1"/>
      <p:bldP spid="447553" grpId="0" bldLvl="0" animBg="1"/>
      <p:bldP spid="447554" grpId="0" bldLvl="0" animBg="1"/>
      <p:bldP spid="447555" grpId="0" bldLvl="0" animBg="1"/>
      <p:bldP spid="447556" grpId="0" bldLvl="0" animBg="1"/>
      <p:bldP spid="447557" grpId="0" bldLvl="0" animBg="1"/>
      <p:bldP spid="447558" grpId="0" bldLvl="0" animBg="1"/>
      <p:bldP spid="447571" grpId="0"/>
      <p:bldP spid="447572" grpId="0"/>
      <p:bldP spid="447574" grpId="0" bldLvl="0" animBg="1"/>
      <p:bldP spid="44757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文本框 442369"/>
          <p:cNvSpPr txBox="1"/>
          <p:nvPr/>
        </p:nvSpPr>
        <p:spPr>
          <a:xfrm>
            <a:off x="1559496" y="1800122"/>
            <a:ext cx="8375650" cy="521970"/>
          </a:xfrm>
          <a:prstGeom prst="rect">
            <a:avLst/>
          </a:prstGeom>
          <a:noFill/>
          <a:ln w="9525">
            <a:noFill/>
          </a:ln>
        </p:spPr>
        <p:txBody>
          <a:bodyPr wrap="none" anchor="t">
            <a:spAutoFit/>
          </a:bodyPr>
          <a:lstStyle/>
          <a:p>
            <a:pPr>
              <a:spcBef>
                <a:spcPct val="0"/>
              </a:spcBef>
            </a:pPr>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、链接结构的一个变形</a:t>
            </a:r>
            <a:r>
              <a:rPr lang="en-US" altLang="zh-CN" dirty="0">
                <a:solidFill>
                  <a:srgbClr val="800000"/>
                </a:solidFill>
                <a:effectLst>
                  <a:outerShdw blurRad="38100" dist="38100" dir="2700000">
                    <a:srgbClr val="C0C0C0"/>
                  </a:outerShdw>
                </a:effectLst>
                <a:latin typeface="Times New Roman" panose="02020603050405020304" pitchFamily="18" charset="0"/>
              </a:rPr>
              <a:t>: </a:t>
            </a:r>
            <a:r>
              <a:rPr lang="zh-CN" altLang="en-US" dirty="0">
                <a:solidFill>
                  <a:srgbClr val="800000"/>
                </a:solidFill>
                <a:effectLst>
                  <a:outerShdw blurRad="38100" dist="38100" dir="2700000">
                    <a:srgbClr val="C0C0C0"/>
                  </a:outerShdw>
                </a:effectLst>
                <a:latin typeface="Times New Roman" panose="02020603050405020304" pitchFamily="18" charset="0"/>
              </a:rPr>
              <a:t>文件分配表</a:t>
            </a:r>
            <a:r>
              <a:rPr lang="en-US" altLang="zh-CN" dirty="0">
                <a:solidFill>
                  <a:srgbClr val="800000"/>
                </a:solidFill>
                <a:effectLst>
                  <a:outerShdw blurRad="38100" dist="38100" dir="2700000">
                    <a:srgbClr val="C0C0C0"/>
                  </a:outerShdw>
                </a:effectLst>
                <a:latin typeface="Times New Roman" panose="02020603050405020304" pitchFamily="18" charset="0"/>
              </a:rPr>
              <a:t>FAT</a:t>
            </a:r>
            <a:r>
              <a:rPr lang="zh-CN" altLang="en-US" dirty="0">
                <a:solidFill>
                  <a:srgbClr val="800000"/>
                </a:solidFill>
                <a:effectLst>
                  <a:outerShdw blurRad="38100" dist="38100" dir="2700000">
                    <a:srgbClr val="C0C0C0"/>
                  </a:outerShdw>
                </a:effectLst>
                <a:latin typeface="Times New Roman" panose="02020603050405020304" pitchFamily="18" charset="0"/>
              </a:rPr>
              <a:t>－显式链接</a:t>
            </a:r>
            <a:endParaRPr lang="en-US" altLang="zh-CN" dirty="0">
              <a:solidFill>
                <a:srgbClr val="800000"/>
              </a:solidFill>
              <a:effectLst>
                <a:outerShdw blurRad="38100" dist="38100" dir="2700000">
                  <a:srgbClr val="C0C0C0"/>
                </a:outerShdw>
              </a:effectLst>
              <a:latin typeface="Times New Roman" panose="02020603050405020304" pitchFamily="18" charset="0"/>
            </a:endParaRPr>
          </a:p>
        </p:txBody>
      </p:sp>
      <p:sp>
        <p:nvSpPr>
          <p:cNvPr id="442371" name="文本框 442370"/>
          <p:cNvSpPr txBox="1"/>
          <p:nvPr/>
        </p:nvSpPr>
        <p:spPr>
          <a:xfrm>
            <a:off x="4972050" y="6092825"/>
            <a:ext cx="1714500" cy="398780"/>
          </a:xfrm>
          <a:prstGeom prst="rect">
            <a:avLst/>
          </a:prstGeom>
          <a:noFill/>
          <a:ln w="9525">
            <a:noFill/>
          </a:ln>
        </p:spPr>
        <p:txBody>
          <a:bodyPr wrap="none" anchor="t">
            <a:spAutoFit/>
          </a:bodyPr>
          <a:lstStyle/>
          <a:p>
            <a:pPr algn="ctr">
              <a:spcBef>
                <a:spcPct val="0"/>
              </a:spcBef>
            </a:pPr>
            <a:r>
              <a:rPr lang="zh-CN" altLang="en-US" sz="2000" dirty="0">
                <a:solidFill>
                  <a:srgbClr val="003300"/>
                </a:solidFill>
                <a:effectLst>
                  <a:outerShdw blurRad="38100" dist="38100" dir="2700000">
                    <a:srgbClr val="C0C0C0"/>
                  </a:outerShdw>
                </a:effectLst>
                <a:latin typeface="Times New Roman" panose="02020603050405020304" pitchFamily="18" charset="0"/>
              </a:rPr>
              <a:t>显式链接结构 </a:t>
            </a:r>
            <a:endParaRPr lang="zh-CN" altLang="en-US" sz="2000">
              <a:solidFill>
                <a:srgbClr val="003300"/>
              </a:solidFill>
              <a:effectLst>
                <a:outerShdw blurRad="38100" dist="38100" dir="2700000">
                  <a:srgbClr val="C0C0C0"/>
                </a:outerShdw>
              </a:effectLst>
              <a:latin typeface="Times New Roman" panose="02020603050405020304" pitchFamily="18" charset="0"/>
            </a:endParaRPr>
          </a:p>
        </p:txBody>
      </p:sp>
      <p:graphicFrame>
        <p:nvGraphicFramePr>
          <p:cNvPr id="442373" name="对象 442372"/>
          <p:cNvGraphicFramePr/>
          <p:nvPr/>
        </p:nvGraphicFramePr>
        <p:xfrm>
          <a:off x="2855913" y="2420938"/>
          <a:ext cx="6656387" cy="3641725"/>
        </p:xfrm>
        <a:graphic>
          <a:graphicData uri="http://schemas.openxmlformats.org/presentationml/2006/ole">
            <mc:AlternateContent xmlns:mc="http://schemas.openxmlformats.org/markup-compatibility/2006">
              <mc:Choice xmlns:v="urn:schemas-microsoft-com:vml" Requires="v">
                <p:oleObj spid="_x0000_s543761" r:id="rId4" imgW="6819900" imgH="3857625" progId="Paint.Picture">
                  <p:embed/>
                </p:oleObj>
              </mc:Choice>
              <mc:Fallback>
                <p:oleObj r:id="rId4" imgW="6819900" imgH="3857625" progId="Paint.Picture">
                  <p:embed/>
                  <p:pic>
                    <p:nvPicPr>
                      <p:cNvPr id="0" name="图片 3081"/>
                      <p:cNvPicPr/>
                      <p:nvPr/>
                    </p:nvPicPr>
                    <p:blipFill>
                      <a:blip r:embed="rId5"/>
                      <a:stretch>
                        <a:fillRect/>
                      </a:stretch>
                    </p:blipFill>
                    <p:spPr>
                      <a:xfrm>
                        <a:off x="2855913" y="2420938"/>
                        <a:ext cx="6656387" cy="3641725"/>
                      </a:xfrm>
                      <a:prstGeom prst="rect">
                        <a:avLst/>
                      </a:prstGeom>
                      <a:solidFill>
                        <a:schemeClr val="accent1"/>
                      </a:solidFill>
                      <a:ln w="38100">
                        <a:noFill/>
                        <a:miter/>
                      </a:ln>
                    </p:spPr>
                  </p:pic>
                </p:oleObj>
              </mc:Fallback>
            </mc:AlternateContent>
          </a:graphicData>
        </a:graphic>
      </p:graphicFrame>
      <p:sp>
        <p:nvSpPr>
          <p:cNvPr id="442375" name="AutoShape 5"/>
          <p:cNvSpPr/>
          <p:nvPr/>
        </p:nvSpPr>
        <p:spPr>
          <a:xfrm>
            <a:off x="995685" y="1028225"/>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42376" name="Text Box 38"/>
          <p:cNvSpPr txBox="1"/>
          <p:nvPr/>
        </p:nvSpPr>
        <p:spPr>
          <a:xfrm>
            <a:off x="1127448" y="1055212"/>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链接结构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941DFC2C-2397-48CC-9EB9-BE56EC2A2634}"/>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2375"/>
                                        </p:tgtEl>
                                        <p:attrNameLst>
                                          <p:attrName>style.visibility</p:attrName>
                                        </p:attrNameLst>
                                      </p:cBhvr>
                                      <p:to>
                                        <p:strVal val="visible"/>
                                      </p:to>
                                    </p:set>
                                    <p:anim calcmode="lin" valueType="num">
                                      <p:cBhvr additive="base">
                                        <p:cTn id="7" dur="500" fill="hold"/>
                                        <p:tgtEl>
                                          <p:spTgt spid="442375"/>
                                        </p:tgtEl>
                                        <p:attrNameLst>
                                          <p:attrName>ppt_x</p:attrName>
                                        </p:attrNameLst>
                                      </p:cBhvr>
                                      <p:tavLst>
                                        <p:tav tm="0">
                                          <p:val>
                                            <p:strVal val="#ppt_x"/>
                                          </p:val>
                                        </p:tav>
                                        <p:tav tm="100000">
                                          <p:val>
                                            <p:strVal val="#ppt_x"/>
                                          </p:val>
                                        </p:tav>
                                      </p:tavLst>
                                    </p:anim>
                                    <p:anim calcmode="lin" valueType="num">
                                      <p:cBhvr additive="base">
                                        <p:cTn id="8" dur="500" fill="hold"/>
                                        <p:tgtEl>
                                          <p:spTgt spid="44237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42376"/>
                                        </p:tgtEl>
                                        <p:attrNameLst>
                                          <p:attrName>style.visibility</p:attrName>
                                        </p:attrNameLst>
                                      </p:cBhvr>
                                      <p:to>
                                        <p:strVal val="visible"/>
                                      </p:to>
                                    </p:set>
                                    <p:anim calcmode="lin" valueType="num">
                                      <p:cBhvr additive="base">
                                        <p:cTn id="12" dur="500" fill="hold"/>
                                        <p:tgtEl>
                                          <p:spTgt spid="442376"/>
                                        </p:tgtEl>
                                        <p:attrNameLst>
                                          <p:attrName>ppt_x</p:attrName>
                                        </p:attrNameLst>
                                      </p:cBhvr>
                                      <p:tavLst>
                                        <p:tav tm="0">
                                          <p:val>
                                            <p:strVal val="#ppt_x"/>
                                          </p:val>
                                        </p:tav>
                                        <p:tav tm="100000">
                                          <p:val>
                                            <p:strVal val="#ppt_x"/>
                                          </p:val>
                                        </p:tav>
                                      </p:tavLst>
                                    </p:anim>
                                    <p:anim calcmode="lin" valueType="num">
                                      <p:cBhvr additive="base">
                                        <p:cTn id="13" dur="500" fill="hold"/>
                                        <p:tgtEl>
                                          <p:spTgt spid="44237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42370"/>
                                        </p:tgtEl>
                                        <p:attrNameLst>
                                          <p:attrName>style.visibility</p:attrName>
                                        </p:attrNameLst>
                                      </p:cBhvr>
                                      <p:to>
                                        <p:strVal val="visible"/>
                                      </p:to>
                                    </p:set>
                                    <p:anim calcmode="lin" valueType="num">
                                      <p:cBhvr additive="base">
                                        <p:cTn id="17" dur="500" fill="hold"/>
                                        <p:tgtEl>
                                          <p:spTgt spid="442370"/>
                                        </p:tgtEl>
                                        <p:attrNameLst>
                                          <p:attrName>ppt_x</p:attrName>
                                        </p:attrNameLst>
                                      </p:cBhvr>
                                      <p:tavLst>
                                        <p:tav tm="0">
                                          <p:val>
                                            <p:strVal val="#ppt_x"/>
                                          </p:val>
                                        </p:tav>
                                        <p:tav tm="100000">
                                          <p:val>
                                            <p:strVal val="#ppt_x"/>
                                          </p:val>
                                        </p:tav>
                                      </p:tavLst>
                                    </p:anim>
                                    <p:anim calcmode="lin" valueType="num">
                                      <p:cBhvr additive="base">
                                        <p:cTn id="18" dur="500" fill="hold"/>
                                        <p:tgtEl>
                                          <p:spTgt spid="44237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42371"/>
                                        </p:tgtEl>
                                        <p:attrNameLst>
                                          <p:attrName>style.visibility</p:attrName>
                                        </p:attrNameLst>
                                      </p:cBhvr>
                                      <p:to>
                                        <p:strVal val="visible"/>
                                      </p:to>
                                    </p:set>
                                    <p:anim calcmode="lin" valueType="num">
                                      <p:cBhvr additive="base">
                                        <p:cTn id="22" dur="500" fill="hold"/>
                                        <p:tgtEl>
                                          <p:spTgt spid="442371"/>
                                        </p:tgtEl>
                                        <p:attrNameLst>
                                          <p:attrName>ppt_x</p:attrName>
                                        </p:attrNameLst>
                                      </p:cBhvr>
                                      <p:tavLst>
                                        <p:tav tm="0">
                                          <p:val>
                                            <p:strVal val="#ppt_x"/>
                                          </p:val>
                                        </p:tav>
                                        <p:tav tm="100000">
                                          <p:val>
                                            <p:strVal val="#ppt_x"/>
                                          </p:val>
                                        </p:tav>
                                      </p:tavLst>
                                    </p:anim>
                                    <p:anim calcmode="lin" valueType="num">
                                      <p:cBhvr additive="base">
                                        <p:cTn id="23" dur="500" fill="hold"/>
                                        <p:tgtEl>
                                          <p:spTgt spid="44237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42373"/>
                                        </p:tgtEl>
                                        <p:attrNameLst>
                                          <p:attrName>style.visibility</p:attrName>
                                        </p:attrNameLst>
                                      </p:cBhvr>
                                      <p:to>
                                        <p:strVal val="visible"/>
                                      </p:to>
                                    </p:set>
                                    <p:anim calcmode="lin" valueType="num">
                                      <p:cBhvr additive="base">
                                        <p:cTn id="27" dur="500" fill="hold"/>
                                        <p:tgtEl>
                                          <p:spTgt spid="442373"/>
                                        </p:tgtEl>
                                        <p:attrNameLst>
                                          <p:attrName>ppt_x</p:attrName>
                                        </p:attrNameLst>
                                      </p:cBhvr>
                                      <p:tavLst>
                                        <p:tav tm="0">
                                          <p:val>
                                            <p:strVal val="#ppt_x"/>
                                          </p:val>
                                        </p:tav>
                                        <p:tav tm="100000">
                                          <p:val>
                                            <p:strVal val="#ppt_x"/>
                                          </p:val>
                                        </p:tav>
                                      </p:tavLst>
                                    </p:anim>
                                    <p:anim calcmode="lin" valueType="num">
                                      <p:cBhvr additive="base">
                                        <p:cTn id="28" dur="500" fill="hold"/>
                                        <p:tgtEl>
                                          <p:spTgt spid="442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p:bldP spid="442371" grpId="0"/>
      <p:bldP spid="442375" grpId="0" bldLvl="0" animBg="1"/>
      <p:bldP spid="4423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文本占位符 443394"/>
          <p:cNvSpPr>
            <a:spLocks noGrp="1"/>
          </p:cNvSpPr>
          <p:nvPr>
            <p:ph type="body" idx="1"/>
          </p:nvPr>
        </p:nvSpPr>
        <p:spPr>
          <a:xfrm>
            <a:off x="1775520" y="1575848"/>
            <a:ext cx="8856984" cy="1223963"/>
          </a:xfrm>
          <a:solidFill>
            <a:srgbClr val="FFFFFF"/>
          </a:solidFill>
          <a:ln>
            <a:noFill/>
          </a:ln>
        </p:spPr>
        <p:txBody>
          <a:bodyPr/>
          <a:lstStyle/>
          <a:p>
            <a:pPr algn="just">
              <a:lnSpc>
                <a:spcPct val="150000"/>
              </a:lnSpc>
              <a:buClr>
                <a:srgbClr val="CC3300"/>
              </a:buClr>
              <a:buFont typeface="Wingdings" panose="05000000000000000000" pitchFamily="2" charset="2"/>
              <a:buChar char="n"/>
            </a:pPr>
            <a:r>
              <a:rPr lang="zh-CN" altLang="en-US" sz="2400" dirty="0">
                <a:effectLst>
                  <a:outerShdw blurRad="38100" dist="38100" dir="2700000">
                    <a:srgbClr val="C0C0C0"/>
                  </a:outerShdw>
                </a:effectLst>
                <a:latin typeface="宋体" panose="02010600030101010101" pitchFamily="2" charset="-122"/>
              </a:rPr>
              <a:t>将盘块中的链接字按盘块号的顺序集中起来，构成盘文件映射表</a:t>
            </a:r>
            <a:r>
              <a:rPr lang="en-US" altLang="zh-CN" sz="2400" dirty="0">
                <a:effectLst>
                  <a:outerShdw blurRad="38100" dist="38100" dir="2700000">
                    <a:srgbClr val="C0C0C0"/>
                  </a:outerShdw>
                </a:effectLst>
                <a:latin typeface="宋体" panose="02010600030101010101" pitchFamily="2" charset="-122"/>
              </a:rPr>
              <a:t>/</a:t>
            </a:r>
            <a:r>
              <a:rPr lang="zh-CN" altLang="en-US" sz="2400" dirty="0">
                <a:effectLst>
                  <a:outerShdw blurRad="38100" dist="38100" dir="2700000">
                    <a:srgbClr val="C0C0C0"/>
                  </a:outerShdw>
                </a:effectLst>
                <a:latin typeface="宋体" panose="02010600030101010101" pitchFamily="2" charset="-122"/>
              </a:rPr>
              <a:t>文件分配表 。利用</a:t>
            </a:r>
            <a:r>
              <a:rPr lang="en-US" altLang="zh-CN" sz="2400" dirty="0">
                <a:effectLst>
                  <a:outerShdw blurRad="38100" dist="38100" dir="2700000">
                    <a:srgbClr val="C0C0C0"/>
                  </a:outerShdw>
                </a:effectLst>
                <a:latin typeface="宋体" panose="02010600030101010101" pitchFamily="2" charset="-122"/>
              </a:rPr>
              <a:t>FAT</a:t>
            </a:r>
            <a:r>
              <a:rPr lang="zh-CN" altLang="en-US" sz="2400" dirty="0">
                <a:effectLst>
                  <a:outerShdw blurRad="38100" dist="38100" dir="2700000">
                    <a:srgbClr val="C0C0C0"/>
                  </a:outerShdw>
                </a:effectLst>
                <a:latin typeface="宋体" panose="02010600030101010101" pitchFamily="2" charset="-122"/>
              </a:rPr>
              <a:t>可方便地进行随机存取。</a:t>
            </a:r>
          </a:p>
          <a:p>
            <a:pPr>
              <a:lnSpc>
                <a:spcPct val="150000"/>
              </a:lnSpc>
            </a:pPr>
            <a:endParaRPr lang="zh-CN" altLang="en-US" sz="2400" dirty="0">
              <a:effectLst>
                <a:outerShdw blurRad="38100" dist="38100" dir="2700000">
                  <a:srgbClr val="C0C0C0"/>
                </a:outerShdw>
              </a:effectLst>
            </a:endParaRPr>
          </a:p>
        </p:txBody>
      </p:sp>
      <p:sp>
        <p:nvSpPr>
          <p:cNvPr id="443396" name="矩形 443395"/>
          <p:cNvSpPr/>
          <p:nvPr/>
        </p:nvSpPr>
        <p:spPr>
          <a:xfrm>
            <a:off x="1271464" y="980728"/>
            <a:ext cx="2937510" cy="460375"/>
          </a:xfrm>
          <a:prstGeom prst="rect">
            <a:avLst/>
          </a:prstGeom>
          <a:noFill/>
          <a:ln w="28575">
            <a:noFill/>
          </a:ln>
        </p:spPr>
        <p:txBody>
          <a:bodyPr wrap="none" anchor="t">
            <a:spAutoFit/>
          </a:bodyPr>
          <a:lstStyle/>
          <a:p>
            <a:pPr marL="457200" indent="-457200">
              <a:buSzPct val="105000"/>
              <a:buAutoNum type="circleNumDbPlain"/>
            </a:pPr>
            <a:r>
              <a:rPr lang="zh-CN" altLang="en-US" sz="2400" dirty="0">
                <a:solidFill>
                  <a:srgbClr val="0000FF"/>
                </a:solidFill>
                <a:effectLst>
                  <a:outerShdw blurRad="38100" dist="38100" dir="2700000">
                    <a:srgbClr val="C0C0C0"/>
                  </a:outerShdw>
                </a:effectLst>
                <a:latin typeface="Times New Roman" panose="02020603050405020304" pitchFamily="18" charset="0"/>
              </a:rPr>
              <a:t>文件分配表</a:t>
            </a:r>
            <a:r>
              <a:rPr lang="en-US" altLang="zh-CN" sz="2400">
                <a:solidFill>
                  <a:srgbClr val="0000FF"/>
                </a:solidFill>
                <a:effectLst>
                  <a:outerShdw blurRad="38100" dist="38100" dir="2700000">
                    <a:srgbClr val="C0C0C0"/>
                  </a:outerShdw>
                </a:effectLst>
                <a:latin typeface="Times New Roman" panose="02020603050405020304" pitchFamily="18" charset="0"/>
              </a:rPr>
              <a:t>(FAT)</a:t>
            </a:r>
            <a:endParaRPr lang="zh-CN" altLang="en-US" sz="2400" dirty="0">
              <a:solidFill>
                <a:srgbClr val="0000FF"/>
              </a:solidFill>
              <a:effectLst>
                <a:outerShdw blurRad="38100" dist="38100" dir="2700000">
                  <a:srgbClr val="C0C0C0"/>
                </a:outerShdw>
              </a:effectLst>
              <a:latin typeface="Times New Roman" panose="02020603050405020304" pitchFamily="18" charset="0"/>
            </a:endParaRPr>
          </a:p>
        </p:txBody>
      </p:sp>
      <p:pic>
        <p:nvPicPr>
          <p:cNvPr id="443398" name="图片 443397"/>
          <p:cNvPicPr>
            <a:picLocks noChangeAspect="1"/>
          </p:cNvPicPr>
          <p:nvPr/>
        </p:nvPicPr>
        <p:blipFill>
          <a:blip r:embed="rId3"/>
          <a:stretch>
            <a:fillRect/>
          </a:stretch>
        </p:blipFill>
        <p:spPr>
          <a:xfrm>
            <a:off x="3431705" y="3068638"/>
            <a:ext cx="5472584" cy="3204874"/>
          </a:xfrm>
          <a:prstGeom prst="rect">
            <a:avLst/>
          </a:prstGeom>
          <a:noFill/>
          <a:ln w="9525">
            <a:noFill/>
          </a:ln>
        </p:spPr>
      </p:pic>
      <p:sp>
        <p:nvSpPr>
          <p:cNvPr id="6" name="矩形 5">
            <a:extLst>
              <a:ext uri="{FF2B5EF4-FFF2-40B4-BE49-F238E27FC236}">
                <a16:creationId xmlns:a16="http://schemas.microsoft.com/office/drawing/2014/main" id="{31F8D06A-EFD5-46F1-AAB7-2E4FEFD16317}"/>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3396"/>
                                        </p:tgtEl>
                                        <p:attrNameLst>
                                          <p:attrName>style.visibility</p:attrName>
                                        </p:attrNameLst>
                                      </p:cBhvr>
                                      <p:to>
                                        <p:strVal val="visible"/>
                                      </p:to>
                                    </p:set>
                                    <p:anim calcmode="lin" valueType="num">
                                      <p:cBhvr additive="base">
                                        <p:cTn id="7" dur="500" fill="hold"/>
                                        <p:tgtEl>
                                          <p:spTgt spid="443396"/>
                                        </p:tgtEl>
                                        <p:attrNameLst>
                                          <p:attrName>ppt_x</p:attrName>
                                        </p:attrNameLst>
                                      </p:cBhvr>
                                      <p:tavLst>
                                        <p:tav tm="0">
                                          <p:val>
                                            <p:strVal val="#ppt_x"/>
                                          </p:val>
                                        </p:tav>
                                        <p:tav tm="100000">
                                          <p:val>
                                            <p:strVal val="#ppt_x"/>
                                          </p:val>
                                        </p:tav>
                                      </p:tavLst>
                                    </p:anim>
                                    <p:anim calcmode="lin" valueType="num">
                                      <p:cBhvr additive="base">
                                        <p:cTn id="8" dur="500" fill="hold"/>
                                        <p:tgtEl>
                                          <p:spTgt spid="44339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43395">
                                            <p:bg/>
                                          </p:spTgt>
                                        </p:tgtEl>
                                        <p:attrNameLst>
                                          <p:attrName>style.visibility</p:attrName>
                                        </p:attrNameLst>
                                      </p:cBhvr>
                                      <p:to>
                                        <p:strVal val="visible"/>
                                      </p:to>
                                    </p:set>
                                    <p:anim calcmode="lin" valueType="num">
                                      <p:cBhvr additive="base">
                                        <p:cTn id="12" dur="500" fill="hold"/>
                                        <p:tgtEl>
                                          <p:spTgt spid="443395">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443395">
                                            <p:bg/>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43395">
                                            <p:txEl>
                                              <p:pRg st="0" end="0"/>
                                            </p:txEl>
                                          </p:spTgt>
                                        </p:tgtEl>
                                        <p:attrNameLst>
                                          <p:attrName>style.visibility</p:attrName>
                                        </p:attrNameLst>
                                      </p:cBhvr>
                                      <p:to>
                                        <p:strVal val="visible"/>
                                      </p:to>
                                    </p:set>
                                    <p:anim calcmode="lin" valueType="num">
                                      <p:cBhvr additive="base">
                                        <p:cTn id="17" dur="500" fill="hold"/>
                                        <p:tgtEl>
                                          <p:spTgt spid="44339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3395">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43398"/>
                                        </p:tgtEl>
                                        <p:attrNameLst>
                                          <p:attrName>style.visibility</p:attrName>
                                        </p:attrNameLst>
                                      </p:cBhvr>
                                      <p:to>
                                        <p:strVal val="visible"/>
                                      </p:to>
                                    </p:set>
                                    <p:anim calcmode="lin" valueType="num">
                                      <p:cBhvr additive="base">
                                        <p:cTn id="22" dur="500" fill="hold"/>
                                        <p:tgtEl>
                                          <p:spTgt spid="443398"/>
                                        </p:tgtEl>
                                        <p:attrNameLst>
                                          <p:attrName>ppt_x</p:attrName>
                                        </p:attrNameLst>
                                      </p:cBhvr>
                                      <p:tavLst>
                                        <p:tav tm="0">
                                          <p:val>
                                            <p:strVal val="#ppt_x"/>
                                          </p:val>
                                        </p:tav>
                                        <p:tav tm="100000">
                                          <p:val>
                                            <p:strVal val="#ppt_x"/>
                                          </p:val>
                                        </p:tav>
                                      </p:tavLst>
                                    </p:anim>
                                    <p:anim calcmode="lin" valueType="num">
                                      <p:cBhvr additive="base">
                                        <p:cTn id="23" dur="500" fill="hold"/>
                                        <p:tgtEl>
                                          <p:spTgt spid="443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nimBg="1"/>
      <p:bldP spid="44339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文本占位符 445442"/>
          <p:cNvSpPr>
            <a:spLocks noGrp="1"/>
          </p:cNvSpPr>
          <p:nvPr>
            <p:ph type="body" idx="1"/>
          </p:nvPr>
        </p:nvSpPr>
        <p:spPr>
          <a:xfrm>
            <a:off x="1703997" y="1576611"/>
            <a:ext cx="9433296" cy="1657350"/>
          </a:xfrm>
          <a:solidFill>
            <a:srgbClr val="FFFFFF"/>
          </a:solidFill>
          <a:ln>
            <a:noFill/>
          </a:ln>
        </p:spPr>
        <p:txBody>
          <a:bodyPr/>
          <a:lstStyle/>
          <a:p>
            <a:pPr algn="just">
              <a:lnSpc>
                <a:spcPct val="150000"/>
              </a:lnSpc>
              <a:buClr>
                <a:srgbClr val="CC3300"/>
              </a:buClr>
              <a:buFont typeface="Wingdings" panose="05000000000000000000" pitchFamily="2" charset="2"/>
              <a:buChar char="n"/>
            </a:pPr>
            <a:r>
              <a:rPr lang="zh-CN" altLang="en-US" sz="2400" b="0" dirty="0">
                <a:effectLst>
                  <a:outerShdw blurRad="38100" dist="38100" dir="2700000">
                    <a:srgbClr val="C0C0C0"/>
                  </a:outerShdw>
                </a:effectLst>
                <a:latin typeface="宋体" panose="02010600030101010101" pitchFamily="2" charset="-122"/>
              </a:rPr>
              <a:t>缺点：</a:t>
            </a:r>
            <a:r>
              <a:rPr lang="en-US" altLang="zh-CN" sz="2400" dirty="0">
                <a:effectLst>
                  <a:outerShdw blurRad="38100" dist="38100" dir="2700000">
                    <a:srgbClr val="C0C0C0"/>
                  </a:outerShdw>
                </a:effectLst>
                <a:latin typeface="宋体" panose="02010600030101010101" pitchFamily="2" charset="-122"/>
              </a:rPr>
              <a:t>FAT</a:t>
            </a:r>
            <a:r>
              <a:rPr lang="zh-CN" altLang="en-US" sz="2400" dirty="0">
                <a:effectLst>
                  <a:outerShdw blurRad="38100" dist="38100" dir="2700000">
                    <a:srgbClr val="C0C0C0"/>
                  </a:outerShdw>
                </a:effectLst>
                <a:latin typeface="宋体" panose="02010600030101010101" pitchFamily="2" charset="-122"/>
              </a:rPr>
              <a:t>也要占用一定的存储空间，若盘的容量较大，也可能占用较多的存储空间。在进行文件访问时，可能在内存中装不下整个</a:t>
            </a:r>
            <a:r>
              <a:rPr lang="en-US" altLang="zh-CN" sz="2400" dirty="0">
                <a:effectLst>
                  <a:outerShdw blurRad="38100" dist="38100" dir="2700000">
                    <a:srgbClr val="C0C0C0"/>
                  </a:outerShdw>
                </a:effectLst>
                <a:latin typeface="宋体" panose="02010600030101010101" pitchFamily="2" charset="-122"/>
              </a:rPr>
              <a:t>FAT</a:t>
            </a:r>
            <a:r>
              <a:rPr lang="zh-CN" altLang="en-US" sz="2400" dirty="0">
                <a:effectLst>
                  <a:outerShdw blurRad="38100" dist="38100" dir="2700000">
                    <a:srgbClr val="C0C0C0"/>
                  </a:outerShdw>
                </a:effectLst>
                <a:latin typeface="宋体" panose="02010600030101010101" pitchFamily="2" charset="-122"/>
              </a:rPr>
              <a:t>，这样就会造成若要读某块文件信息时，还要读盘块映射表的操作，影响使用效率。</a:t>
            </a:r>
          </a:p>
        </p:txBody>
      </p:sp>
      <p:sp>
        <p:nvSpPr>
          <p:cNvPr id="445444" name="矩形 445443"/>
          <p:cNvSpPr/>
          <p:nvPr/>
        </p:nvSpPr>
        <p:spPr>
          <a:xfrm>
            <a:off x="1199456" y="1052736"/>
            <a:ext cx="2937510" cy="460375"/>
          </a:xfrm>
          <a:prstGeom prst="rect">
            <a:avLst/>
          </a:prstGeom>
          <a:noFill/>
          <a:ln w="28575">
            <a:noFill/>
          </a:ln>
        </p:spPr>
        <p:txBody>
          <a:bodyPr wrap="none" anchor="t">
            <a:spAutoFit/>
          </a:bodyPr>
          <a:lstStyle/>
          <a:p>
            <a:pPr marL="457200" indent="-457200">
              <a:buSzPct val="105000"/>
              <a:buAutoNum type="circleNumDbPlain"/>
            </a:pPr>
            <a:r>
              <a:rPr lang="zh-CN" altLang="en-US" sz="2400" dirty="0">
                <a:solidFill>
                  <a:srgbClr val="0000FF"/>
                </a:solidFill>
                <a:effectLst>
                  <a:outerShdw blurRad="38100" dist="38100" dir="2700000">
                    <a:srgbClr val="C0C0C0"/>
                  </a:outerShdw>
                </a:effectLst>
                <a:latin typeface="Times New Roman" panose="02020603050405020304" pitchFamily="18" charset="0"/>
              </a:rPr>
              <a:t>文件分配表</a:t>
            </a:r>
            <a:r>
              <a:rPr lang="en-US" altLang="zh-CN" sz="2400">
                <a:solidFill>
                  <a:srgbClr val="0000FF"/>
                </a:solidFill>
                <a:effectLst>
                  <a:outerShdw blurRad="38100" dist="38100" dir="2700000">
                    <a:srgbClr val="C0C0C0"/>
                  </a:outerShdw>
                </a:effectLst>
                <a:latin typeface="Times New Roman" panose="02020603050405020304" pitchFamily="18" charset="0"/>
              </a:rPr>
              <a:t>(FAT)</a:t>
            </a:r>
            <a:endParaRPr lang="zh-CN" altLang="en-US" sz="2400" dirty="0">
              <a:solidFill>
                <a:srgbClr val="0000FF"/>
              </a:solidFill>
              <a:effectLst>
                <a:outerShdw blurRad="38100" dist="38100" dir="2700000">
                  <a:srgbClr val="C0C0C0"/>
                </a:outerShdw>
              </a:effectLst>
              <a:latin typeface="Times New Roman" panose="02020603050405020304" pitchFamily="18" charset="0"/>
            </a:endParaRPr>
          </a:p>
        </p:txBody>
      </p:sp>
      <p:sp>
        <p:nvSpPr>
          <p:cNvPr id="445447" name="矩形 445446"/>
          <p:cNvSpPr/>
          <p:nvPr/>
        </p:nvSpPr>
        <p:spPr>
          <a:xfrm>
            <a:off x="1207167" y="3789140"/>
            <a:ext cx="2122170" cy="460375"/>
          </a:xfrm>
          <a:prstGeom prst="rect">
            <a:avLst/>
          </a:prstGeom>
          <a:noFill/>
          <a:ln w="28575">
            <a:noFill/>
          </a:ln>
        </p:spPr>
        <p:txBody>
          <a:bodyPr wrap="none" anchor="t">
            <a:spAutoFit/>
          </a:bodyPr>
          <a:lstStyle/>
          <a:p>
            <a:pPr marL="457200" indent="-457200">
              <a:buSzPct val="105000"/>
              <a:buAutoNum type="circleNumDbPlain" startAt="2"/>
            </a:pPr>
            <a:r>
              <a:rPr lang="en-US" altLang="zh-CN" sz="2400" dirty="0">
                <a:solidFill>
                  <a:srgbClr val="0000FF"/>
                </a:solidFill>
                <a:effectLst>
                  <a:outerShdw blurRad="38100" dist="38100" dir="2700000">
                    <a:srgbClr val="C0C0C0"/>
                  </a:outerShdw>
                </a:effectLst>
                <a:latin typeface="Times New Roman" panose="02020603050405020304" pitchFamily="18" charset="0"/>
              </a:rPr>
              <a:t>FAT</a:t>
            </a:r>
            <a:r>
              <a:rPr lang="zh-CN" altLang="en-US" sz="2400" dirty="0">
                <a:solidFill>
                  <a:srgbClr val="0000FF"/>
                </a:solidFill>
                <a:effectLst>
                  <a:outerShdw blurRad="38100" dist="38100" dir="2700000">
                    <a:srgbClr val="C0C0C0"/>
                  </a:outerShdw>
                </a:effectLst>
                <a:latin typeface="Times New Roman" panose="02020603050405020304" pitchFamily="18" charset="0"/>
              </a:rPr>
              <a:t>的实例</a:t>
            </a:r>
          </a:p>
        </p:txBody>
      </p:sp>
      <p:sp>
        <p:nvSpPr>
          <p:cNvPr id="445448" name="矩形 445447"/>
          <p:cNvSpPr/>
          <p:nvPr/>
        </p:nvSpPr>
        <p:spPr>
          <a:xfrm>
            <a:off x="1703997" y="4277799"/>
            <a:ext cx="9433296" cy="1815497"/>
          </a:xfrm>
          <a:prstGeom prst="rect">
            <a:avLst/>
          </a:prstGeom>
          <a:noFill/>
          <a:ln w="28575">
            <a:noFill/>
          </a:ln>
        </p:spPr>
        <p:txBody>
          <a:bodyPr wrap="square">
            <a:spAutoFit/>
          </a:bodyPr>
          <a:lstStyle/>
          <a:p>
            <a:pPr marL="342900" indent="-342900">
              <a:buClr>
                <a:srgbClr val="CC3300"/>
              </a:buClr>
              <a:buFont typeface="Wingdings" panose="05000000000000000000" pitchFamily="2" charset="2"/>
              <a:buChar char="n"/>
            </a:pPr>
            <a:r>
              <a:rPr lang="zh-CN" altLang="en-US" sz="2400" dirty="0">
                <a:solidFill>
                  <a:srgbClr val="000000"/>
                </a:solidFill>
                <a:effectLst>
                  <a:outerShdw blurRad="38100" dist="38100" dir="2700000">
                    <a:srgbClr val="C0C0C0"/>
                  </a:outerShdw>
                </a:effectLst>
                <a:latin typeface="宋体" panose="02010600030101010101" pitchFamily="2" charset="-122"/>
              </a:rPr>
              <a:t>在</a:t>
            </a:r>
            <a:r>
              <a:rPr lang="en-US" altLang="zh-CN" sz="2400" dirty="0">
                <a:solidFill>
                  <a:srgbClr val="000000"/>
                </a:solidFill>
                <a:effectLst>
                  <a:outerShdw blurRad="38100" dist="38100" dir="2700000">
                    <a:srgbClr val="C0C0C0"/>
                  </a:outerShdw>
                </a:effectLst>
                <a:latin typeface="宋体" panose="02010600030101010101" pitchFamily="2" charset="-122"/>
              </a:rPr>
              <a:t>MS-DOS</a:t>
            </a:r>
            <a:r>
              <a:rPr lang="zh-CN" altLang="en-US" sz="2400" dirty="0">
                <a:solidFill>
                  <a:srgbClr val="000000"/>
                </a:solidFill>
                <a:effectLst>
                  <a:outerShdw blurRad="38100" dist="38100" dir="2700000">
                    <a:srgbClr val="C0C0C0"/>
                  </a:outerShdw>
                </a:effectLst>
                <a:latin typeface="宋体" panose="02010600030101010101" pitchFamily="2" charset="-122"/>
              </a:rPr>
              <a:t>和</a:t>
            </a:r>
            <a:r>
              <a:rPr lang="en-US" altLang="zh-CN" sz="2400" dirty="0">
                <a:solidFill>
                  <a:srgbClr val="000000"/>
                </a:solidFill>
                <a:effectLst>
                  <a:outerShdw blurRad="38100" dist="38100" dir="2700000">
                    <a:srgbClr val="C0C0C0"/>
                  </a:outerShdw>
                </a:effectLst>
                <a:latin typeface="宋体" panose="02010600030101010101" pitchFamily="2" charset="-122"/>
              </a:rPr>
              <a:t>Windows</a:t>
            </a:r>
            <a:r>
              <a:rPr lang="zh-CN" altLang="en-US" sz="2400" dirty="0">
                <a:solidFill>
                  <a:srgbClr val="000000"/>
                </a:solidFill>
                <a:effectLst>
                  <a:outerShdw blurRad="38100" dist="38100" dir="2700000">
                    <a:srgbClr val="C0C0C0"/>
                  </a:outerShdw>
                </a:effectLst>
                <a:latin typeface="宋体" panose="02010600030101010101" pitchFamily="2" charset="-122"/>
              </a:rPr>
              <a:t>系统中，文件的物理结构使用的是</a:t>
            </a:r>
            <a:r>
              <a:rPr lang="en-US" altLang="zh-CN" sz="2400" dirty="0">
                <a:solidFill>
                  <a:srgbClr val="000000"/>
                </a:solidFill>
                <a:effectLst>
                  <a:outerShdw blurRad="38100" dist="38100" dir="2700000">
                    <a:srgbClr val="C0C0C0"/>
                  </a:outerShdw>
                </a:effectLst>
                <a:latin typeface="宋体" panose="02010600030101010101" pitchFamily="2" charset="-122"/>
              </a:rPr>
              <a:t>FAT</a:t>
            </a:r>
            <a:r>
              <a:rPr lang="zh-CN" altLang="en-US" sz="2400" dirty="0">
                <a:solidFill>
                  <a:srgbClr val="000000"/>
                </a:solidFill>
                <a:effectLst>
                  <a:outerShdw blurRad="38100" dist="38100" dir="2700000">
                    <a:srgbClr val="C0C0C0"/>
                  </a:outerShdw>
                </a:effectLst>
                <a:latin typeface="宋体" panose="02010600030101010101" pitchFamily="2" charset="-122"/>
              </a:rPr>
              <a:t>结构。</a:t>
            </a:r>
          </a:p>
          <a:p>
            <a:pPr marL="342900" indent="-342900">
              <a:buClr>
                <a:srgbClr val="CC3300"/>
              </a:buClr>
              <a:buFont typeface="Wingdings" panose="05000000000000000000" pitchFamily="2" charset="2"/>
              <a:buChar char="n"/>
            </a:pPr>
            <a:r>
              <a:rPr lang="zh-CN" altLang="en-US" sz="2400" dirty="0">
                <a:solidFill>
                  <a:srgbClr val="000000"/>
                </a:solidFill>
                <a:effectLst>
                  <a:outerShdw blurRad="38100" dist="38100" dir="2700000">
                    <a:srgbClr val="C0C0C0"/>
                  </a:outerShdw>
                </a:effectLst>
                <a:latin typeface="宋体" panose="02010600030101010101" pitchFamily="2" charset="-122"/>
              </a:rPr>
              <a:t>将磁盘空间划分为块，每块大小为扇区的整数倍。在</a:t>
            </a:r>
            <a:r>
              <a:rPr lang="en-US" altLang="zh-CN" sz="2400" dirty="0">
                <a:solidFill>
                  <a:srgbClr val="000000"/>
                </a:solidFill>
                <a:effectLst>
                  <a:outerShdw blurRad="38100" dist="38100" dir="2700000">
                    <a:srgbClr val="C0C0C0"/>
                  </a:outerShdw>
                </a:effectLst>
                <a:latin typeface="宋体" panose="02010600030101010101" pitchFamily="2" charset="-122"/>
              </a:rPr>
              <a:t>FAT</a:t>
            </a:r>
            <a:r>
              <a:rPr lang="zh-CN" altLang="en-US" sz="2400" dirty="0">
                <a:solidFill>
                  <a:srgbClr val="000000"/>
                </a:solidFill>
                <a:effectLst>
                  <a:outerShdw blurRad="38100" dist="38100" dir="2700000">
                    <a:srgbClr val="C0C0C0"/>
                  </a:outerShdw>
                </a:effectLst>
                <a:latin typeface="宋体" panose="02010600030101010101" pitchFamily="2" charset="-122"/>
              </a:rPr>
              <a:t>文件系统中块称为簇。</a:t>
            </a:r>
          </a:p>
          <a:p>
            <a:pPr marL="342900" indent="-342900">
              <a:lnSpc>
                <a:spcPct val="150000"/>
              </a:lnSpc>
              <a:buClr>
                <a:srgbClr val="CC3300"/>
              </a:buClr>
              <a:buFont typeface="Wingdings" panose="05000000000000000000" pitchFamily="2" charset="2"/>
              <a:buChar char="n"/>
            </a:pPr>
            <a:r>
              <a:rPr lang="zh-CN" altLang="en-US" sz="2400" dirty="0">
                <a:solidFill>
                  <a:srgbClr val="000000"/>
                </a:solidFill>
                <a:effectLst>
                  <a:outerShdw blurRad="38100" dist="38100" dir="2700000">
                    <a:srgbClr val="C0C0C0"/>
                  </a:outerShdw>
                </a:effectLst>
                <a:latin typeface="宋体" panose="02010600030101010101" pitchFamily="2" charset="-122"/>
              </a:rPr>
              <a:t>一个磁盘分区能分为多少簇则</a:t>
            </a:r>
            <a:r>
              <a:rPr lang="en-US" altLang="zh-CN" sz="2400" dirty="0">
                <a:solidFill>
                  <a:srgbClr val="000000"/>
                </a:solidFill>
                <a:effectLst>
                  <a:outerShdw blurRad="38100" dist="38100" dir="2700000">
                    <a:srgbClr val="C0C0C0"/>
                  </a:outerShdw>
                </a:effectLst>
                <a:latin typeface="宋体" panose="02010600030101010101" pitchFamily="2" charset="-122"/>
              </a:rPr>
              <a:t>FAT</a:t>
            </a:r>
            <a:r>
              <a:rPr lang="zh-CN" altLang="en-US" sz="2400" dirty="0">
                <a:solidFill>
                  <a:srgbClr val="000000"/>
                </a:solidFill>
                <a:effectLst>
                  <a:outerShdw blurRad="38100" dist="38100" dir="2700000">
                    <a:srgbClr val="C0C0C0"/>
                  </a:outerShdw>
                </a:effectLst>
                <a:latin typeface="宋体" panose="02010600030101010101" pitchFamily="2" charset="-122"/>
              </a:rPr>
              <a:t>就有多少表项。</a:t>
            </a:r>
          </a:p>
        </p:txBody>
      </p:sp>
      <p:sp>
        <p:nvSpPr>
          <p:cNvPr id="7" name="矩形 6">
            <a:extLst>
              <a:ext uri="{FF2B5EF4-FFF2-40B4-BE49-F238E27FC236}">
                <a16:creationId xmlns:a16="http://schemas.microsoft.com/office/drawing/2014/main" id="{DFC5195F-A544-46D1-BE84-8AAB40803C09}"/>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ppt_x"/>
                                          </p:val>
                                        </p:tav>
                                        <p:tav tm="100000">
                                          <p:val>
                                            <p:strVal val="#ppt_x"/>
                                          </p:val>
                                        </p:tav>
                                      </p:tavLst>
                                    </p:anim>
                                    <p:anim calcmode="lin" valueType="num">
                                      <p:cBhvr additive="base">
                                        <p:cTn id="8" dur="500" fill="hold"/>
                                        <p:tgtEl>
                                          <p:spTgt spid="4454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45443">
                                            <p:bg/>
                                          </p:spTgt>
                                        </p:tgtEl>
                                        <p:attrNameLst>
                                          <p:attrName>style.visibility</p:attrName>
                                        </p:attrNameLst>
                                      </p:cBhvr>
                                      <p:to>
                                        <p:strVal val="visible"/>
                                      </p:to>
                                    </p:set>
                                    <p:anim calcmode="lin" valueType="num">
                                      <p:cBhvr additive="base">
                                        <p:cTn id="12" dur="500" fill="hold"/>
                                        <p:tgtEl>
                                          <p:spTgt spid="445443">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445443">
                                            <p:bg/>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45443">
                                            <p:txEl>
                                              <p:pRg st="0" end="0"/>
                                            </p:txEl>
                                          </p:spTgt>
                                        </p:tgtEl>
                                        <p:attrNameLst>
                                          <p:attrName>style.visibility</p:attrName>
                                        </p:attrNameLst>
                                      </p:cBhvr>
                                      <p:to>
                                        <p:strVal val="visible"/>
                                      </p:to>
                                    </p:set>
                                    <p:anim calcmode="lin" valueType="num">
                                      <p:cBhvr additive="base">
                                        <p:cTn id="17" dur="500" fill="hold"/>
                                        <p:tgtEl>
                                          <p:spTgt spid="44544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544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45447"/>
                                        </p:tgtEl>
                                        <p:attrNameLst>
                                          <p:attrName>style.visibility</p:attrName>
                                        </p:attrNameLst>
                                      </p:cBhvr>
                                      <p:to>
                                        <p:strVal val="visible"/>
                                      </p:to>
                                    </p:set>
                                    <p:anim calcmode="lin" valueType="num">
                                      <p:cBhvr additive="base">
                                        <p:cTn id="22" dur="500" fill="hold"/>
                                        <p:tgtEl>
                                          <p:spTgt spid="445447"/>
                                        </p:tgtEl>
                                        <p:attrNameLst>
                                          <p:attrName>ppt_x</p:attrName>
                                        </p:attrNameLst>
                                      </p:cBhvr>
                                      <p:tavLst>
                                        <p:tav tm="0">
                                          <p:val>
                                            <p:strVal val="#ppt_x"/>
                                          </p:val>
                                        </p:tav>
                                        <p:tav tm="100000">
                                          <p:val>
                                            <p:strVal val="#ppt_x"/>
                                          </p:val>
                                        </p:tav>
                                      </p:tavLst>
                                    </p:anim>
                                    <p:anim calcmode="lin" valueType="num">
                                      <p:cBhvr additive="base">
                                        <p:cTn id="23" dur="500" fill="hold"/>
                                        <p:tgtEl>
                                          <p:spTgt spid="44544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45448"/>
                                        </p:tgtEl>
                                        <p:attrNameLst>
                                          <p:attrName>style.visibility</p:attrName>
                                        </p:attrNameLst>
                                      </p:cBhvr>
                                      <p:to>
                                        <p:strVal val="visible"/>
                                      </p:to>
                                    </p:set>
                                    <p:anim calcmode="lin" valueType="num">
                                      <p:cBhvr additive="base">
                                        <p:cTn id="27" dur="500" fill="hold"/>
                                        <p:tgtEl>
                                          <p:spTgt spid="445448"/>
                                        </p:tgtEl>
                                        <p:attrNameLst>
                                          <p:attrName>ppt_x</p:attrName>
                                        </p:attrNameLst>
                                      </p:cBhvr>
                                      <p:tavLst>
                                        <p:tav tm="0">
                                          <p:val>
                                            <p:strVal val="#ppt_x"/>
                                          </p:val>
                                        </p:tav>
                                        <p:tav tm="100000">
                                          <p:val>
                                            <p:strVal val="#ppt_x"/>
                                          </p:val>
                                        </p:tav>
                                      </p:tavLst>
                                    </p:anim>
                                    <p:anim calcmode="lin" valueType="num">
                                      <p:cBhvr additive="base">
                                        <p:cTn id="28" dur="500" fill="hold"/>
                                        <p:tgtEl>
                                          <p:spTgt spid="4454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animBg="1"/>
      <p:bldP spid="445444" grpId="0"/>
      <p:bldP spid="445447" grpId="0"/>
      <p:bldP spid="4454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1" name="文本占位符 434180"/>
          <p:cNvSpPr>
            <a:spLocks noGrp="1"/>
          </p:cNvSpPr>
          <p:nvPr>
            <p:ph type="body" idx="1"/>
          </p:nvPr>
        </p:nvSpPr>
        <p:spPr>
          <a:xfrm>
            <a:off x="1775520" y="1844824"/>
            <a:ext cx="9073008" cy="4537075"/>
          </a:xfrm>
          <a:solidFill>
            <a:srgbClr val="FFFFFF"/>
          </a:solidFill>
          <a:ln>
            <a:noFill/>
          </a:ln>
        </p:spPr>
        <p:txBody>
          <a:bodyPr/>
          <a:lstStyle/>
          <a:p>
            <a:pPr>
              <a:lnSpc>
                <a:spcPct val="105000"/>
              </a:lnSpc>
              <a:spcBef>
                <a:spcPts val="600"/>
              </a:spcBef>
              <a:spcAft>
                <a:spcPts val="600"/>
              </a:spcAft>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文件的信息存放在若干不连续物理块中，系统为每个文件建立一个专用数据结构</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索引表，并将这些块的块号存放在一个索引表中</a:t>
            </a:r>
          </a:p>
          <a:p>
            <a:pPr>
              <a:lnSpc>
                <a:spcPct val="105000"/>
              </a:lnSpc>
              <a:spcBef>
                <a:spcPts val="600"/>
              </a:spcBef>
              <a:spcAft>
                <a:spcPts val="600"/>
              </a:spcAft>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索引表：存放文件信息所在的逻辑块号和与之对应的物理块号</a:t>
            </a:r>
          </a:p>
          <a:p>
            <a:pPr>
              <a:lnSpc>
                <a:spcPct val="105000"/>
              </a:lnSpc>
              <a:spcBef>
                <a:spcPts val="600"/>
              </a:spcBef>
              <a:spcAft>
                <a:spcPts val="600"/>
              </a:spcAft>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优点：保持了链接结构的优点</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又解决了其缺点：既能顺序存取</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又能随机存取，满足了文件动态增长、插入删除的要求，也能充分利用外存空间</a:t>
            </a:r>
          </a:p>
          <a:p>
            <a:pPr>
              <a:lnSpc>
                <a:spcPct val="105000"/>
              </a:lnSpc>
              <a:spcBef>
                <a:spcPts val="600"/>
              </a:spcBef>
              <a:spcAft>
                <a:spcPts val="600"/>
              </a:spcAft>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缺点：较多的寻道次数和寻道时间，索引表本身带来了系统开销，如：内外存空间，存取时间</a:t>
            </a:r>
          </a:p>
        </p:txBody>
      </p:sp>
      <p:sp>
        <p:nvSpPr>
          <p:cNvPr id="434183" name="AutoShape 5"/>
          <p:cNvSpPr/>
          <p:nvPr/>
        </p:nvSpPr>
        <p:spPr>
          <a:xfrm>
            <a:off x="851669" y="95374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34184" name="Text Box 38"/>
          <p:cNvSpPr txBox="1"/>
          <p:nvPr/>
        </p:nvSpPr>
        <p:spPr>
          <a:xfrm>
            <a:off x="983432"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索引结构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5923D0F9-9E3C-42F1-9D0F-1A783846E1BF}"/>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4183"/>
                                        </p:tgtEl>
                                        <p:attrNameLst>
                                          <p:attrName>style.visibility</p:attrName>
                                        </p:attrNameLst>
                                      </p:cBhvr>
                                      <p:to>
                                        <p:strVal val="visible"/>
                                      </p:to>
                                    </p:set>
                                    <p:anim calcmode="lin" valueType="num">
                                      <p:cBhvr additive="base">
                                        <p:cTn id="7" dur="500" fill="hold"/>
                                        <p:tgtEl>
                                          <p:spTgt spid="434183"/>
                                        </p:tgtEl>
                                        <p:attrNameLst>
                                          <p:attrName>ppt_x</p:attrName>
                                        </p:attrNameLst>
                                      </p:cBhvr>
                                      <p:tavLst>
                                        <p:tav tm="0">
                                          <p:val>
                                            <p:strVal val="#ppt_x"/>
                                          </p:val>
                                        </p:tav>
                                        <p:tav tm="100000">
                                          <p:val>
                                            <p:strVal val="#ppt_x"/>
                                          </p:val>
                                        </p:tav>
                                      </p:tavLst>
                                    </p:anim>
                                    <p:anim calcmode="lin" valueType="num">
                                      <p:cBhvr additive="base">
                                        <p:cTn id="8" dur="500" fill="hold"/>
                                        <p:tgtEl>
                                          <p:spTgt spid="43418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4184"/>
                                        </p:tgtEl>
                                        <p:attrNameLst>
                                          <p:attrName>style.visibility</p:attrName>
                                        </p:attrNameLst>
                                      </p:cBhvr>
                                      <p:to>
                                        <p:strVal val="visible"/>
                                      </p:to>
                                    </p:set>
                                    <p:anim calcmode="lin" valueType="num">
                                      <p:cBhvr additive="base">
                                        <p:cTn id="12" dur="500" fill="hold"/>
                                        <p:tgtEl>
                                          <p:spTgt spid="434184"/>
                                        </p:tgtEl>
                                        <p:attrNameLst>
                                          <p:attrName>ppt_x</p:attrName>
                                        </p:attrNameLst>
                                      </p:cBhvr>
                                      <p:tavLst>
                                        <p:tav tm="0">
                                          <p:val>
                                            <p:strVal val="#ppt_x"/>
                                          </p:val>
                                        </p:tav>
                                        <p:tav tm="100000">
                                          <p:val>
                                            <p:strVal val="#ppt_x"/>
                                          </p:val>
                                        </p:tav>
                                      </p:tavLst>
                                    </p:anim>
                                    <p:anim calcmode="lin" valueType="num">
                                      <p:cBhvr additive="base">
                                        <p:cTn id="13" dur="500" fill="hold"/>
                                        <p:tgtEl>
                                          <p:spTgt spid="43418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4181">
                                            <p:txEl>
                                              <p:pRg st="0" end="0"/>
                                            </p:txEl>
                                          </p:spTgt>
                                        </p:tgtEl>
                                        <p:attrNameLst>
                                          <p:attrName>style.visibility</p:attrName>
                                        </p:attrNameLst>
                                      </p:cBhvr>
                                      <p:to>
                                        <p:strVal val="visible"/>
                                      </p:to>
                                    </p:set>
                                    <p:anim calcmode="lin" valueType="num">
                                      <p:cBhvr additive="base">
                                        <p:cTn id="17" dur="1000" fill="hold"/>
                                        <p:tgtEl>
                                          <p:spTgt spid="434181">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34181">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nodeType="afterEffect">
                                  <p:stCondLst>
                                    <p:cond delay="0"/>
                                  </p:stCondLst>
                                  <p:childTnLst>
                                    <p:set>
                                      <p:cBhvr>
                                        <p:cTn id="21" dur="1" fill="hold">
                                          <p:stCondLst>
                                            <p:cond delay="0"/>
                                          </p:stCondLst>
                                        </p:cTn>
                                        <p:tgtEl>
                                          <p:spTgt spid="434181">
                                            <p:txEl>
                                              <p:pRg st="1" end="1"/>
                                            </p:txEl>
                                          </p:spTgt>
                                        </p:tgtEl>
                                        <p:attrNameLst>
                                          <p:attrName>style.visibility</p:attrName>
                                        </p:attrNameLst>
                                      </p:cBhvr>
                                      <p:to>
                                        <p:strVal val="visible"/>
                                      </p:to>
                                    </p:set>
                                    <p:anim calcmode="lin" valueType="num">
                                      <p:cBhvr additive="base">
                                        <p:cTn id="22" dur="1000" fill="hold"/>
                                        <p:tgtEl>
                                          <p:spTgt spid="434181">
                                            <p:txEl>
                                              <p:pRg st="1" end="1"/>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34181">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nodeType="afterEffect">
                                  <p:stCondLst>
                                    <p:cond delay="0"/>
                                  </p:stCondLst>
                                  <p:childTnLst>
                                    <p:set>
                                      <p:cBhvr>
                                        <p:cTn id="26" dur="1" fill="hold">
                                          <p:stCondLst>
                                            <p:cond delay="0"/>
                                          </p:stCondLst>
                                        </p:cTn>
                                        <p:tgtEl>
                                          <p:spTgt spid="434181">
                                            <p:txEl>
                                              <p:pRg st="2" end="2"/>
                                            </p:txEl>
                                          </p:spTgt>
                                        </p:tgtEl>
                                        <p:attrNameLst>
                                          <p:attrName>style.visibility</p:attrName>
                                        </p:attrNameLst>
                                      </p:cBhvr>
                                      <p:to>
                                        <p:strVal val="visible"/>
                                      </p:to>
                                    </p:set>
                                    <p:anim calcmode="lin" valueType="num">
                                      <p:cBhvr additive="base">
                                        <p:cTn id="27" dur="1000" fill="hold"/>
                                        <p:tgtEl>
                                          <p:spTgt spid="434181">
                                            <p:txEl>
                                              <p:pRg st="2" end="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34181">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4000"/>
                            </p:stCondLst>
                            <p:childTnLst>
                              <p:par>
                                <p:cTn id="30" presetID="2" presetClass="entr" presetSubtype="4" fill="hold" nodeType="afterEffect">
                                  <p:stCondLst>
                                    <p:cond delay="0"/>
                                  </p:stCondLst>
                                  <p:childTnLst>
                                    <p:set>
                                      <p:cBhvr>
                                        <p:cTn id="31" dur="1" fill="hold">
                                          <p:stCondLst>
                                            <p:cond delay="0"/>
                                          </p:stCondLst>
                                        </p:cTn>
                                        <p:tgtEl>
                                          <p:spTgt spid="434181">
                                            <p:txEl>
                                              <p:pRg st="3" end="3"/>
                                            </p:txEl>
                                          </p:spTgt>
                                        </p:tgtEl>
                                        <p:attrNameLst>
                                          <p:attrName>style.visibility</p:attrName>
                                        </p:attrNameLst>
                                      </p:cBhvr>
                                      <p:to>
                                        <p:strVal val="visible"/>
                                      </p:to>
                                    </p:set>
                                    <p:anim calcmode="lin" valueType="num">
                                      <p:cBhvr additive="base">
                                        <p:cTn id="32" dur="1000" fill="hold"/>
                                        <p:tgtEl>
                                          <p:spTgt spid="434181">
                                            <p:txEl>
                                              <p:pRg st="3" end="3"/>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3418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3" grpId="0" bldLvl="0" animBg="1"/>
      <p:bldP spid="4341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748" name="图片 543747"/>
          <p:cNvPicPr>
            <a:picLocks noChangeAspect="1"/>
          </p:cNvPicPr>
          <p:nvPr/>
        </p:nvPicPr>
        <p:blipFill>
          <a:blip r:embed="rId3"/>
          <a:stretch>
            <a:fillRect/>
          </a:stretch>
        </p:blipFill>
        <p:spPr>
          <a:xfrm>
            <a:off x="2279577" y="1989138"/>
            <a:ext cx="7416874" cy="3961818"/>
          </a:xfrm>
          <a:prstGeom prst="rect">
            <a:avLst/>
          </a:prstGeom>
          <a:noFill/>
          <a:ln w="9525">
            <a:noFill/>
          </a:ln>
        </p:spPr>
      </p:pic>
      <p:sp>
        <p:nvSpPr>
          <p:cNvPr id="543750" name="AutoShape 5"/>
          <p:cNvSpPr/>
          <p:nvPr/>
        </p:nvSpPr>
        <p:spPr>
          <a:xfrm>
            <a:off x="1030673" y="1042512"/>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43751" name="Text Box 38"/>
          <p:cNvSpPr txBox="1"/>
          <p:nvPr/>
        </p:nvSpPr>
        <p:spPr>
          <a:xfrm>
            <a:off x="1162436" y="1069499"/>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索引结构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543752" name="文本框 543751"/>
          <p:cNvSpPr txBox="1"/>
          <p:nvPr/>
        </p:nvSpPr>
        <p:spPr>
          <a:xfrm>
            <a:off x="5665788" y="6021388"/>
            <a:ext cx="1714500" cy="398780"/>
          </a:xfrm>
          <a:prstGeom prst="rect">
            <a:avLst/>
          </a:prstGeom>
          <a:noFill/>
          <a:ln w="9525">
            <a:noFill/>
          </a:ln>
        </p:spPr>
        <p:txBody>
          <a:bodyPr wrap="none" anchor="t">
            <a:spAutoFit/>
          </a:bodyPr>
          <a:lstStyle/>
          <a:p>
            <a:pPr algn="ctr">
              <a:spcBef>
                <a:spcPct val="0"/>
              </a:spcBef>
            </a:pPr>
            <a:r>
              <a:rPr lang="zh-CN" altLang="en-US" sz="2000" dirty="0">
                <a:solidFill>
                  <a:srgbClr val="003300"/>
                </a:solidFill>
                <a:effectLst>
                  <a:outerShdw blurRad="38100" dist="38100" dir="2700000">
                    <a:srgbClr val="C0C0C0"/>
                  </a:outerShdw>
                </a:effectLst>
                <a:latin typeface="Times New Roman" panose="02020603050405020304" pitchFamily="18" charset="0"/>
              </a:rPr>
              <a:t>索引结构示例</a:t>
            </a:r>
            <a:endParaRPr lang="zh-CN" altLang="en-US" sz="2000">
              <a:solidFill>
                <a:srgbClr val="0033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C99701D0-E1D1-4F0A-821F-524E2B7B5B2A}"/>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43750"/>
                                        </p:tgtEl>
                                        <p:attrNameLst>
                                          <p:attrName>style.visibility</p:attrName>
                                        </p:attrNameLst>
                                      </p:cBhvr>
                                      <p:to>
                                        <p:strVal val="visible"/>
                                      </p:to>
                                    </p:set>
                                    <p:anim calcmode="lin" valueType="num">
                                      <p:cBhvr additive="base">
                                        <p:cTn id="7" dur="500" fill="hold"/>
                                        <p:tgtEl>
                                          <p:spTgt spid="543750"/>
                                        </p:tgtEl>
                                        <p:attrNameLst>
                                          <p:attrName>ppt_x</p:attrName>
                                        </p:attrNameLst>
                                      </p:cBhvr>
                                      <p:tavLst>
                                        <p:tav tm="0">
                                          <p:val>
                                            <p:strVal val="#ppt_x"/>
                                          </p:val>
                                        </p:tav>
                                        <p:tav tm="100000">
                                          <p:val>
                                            <p:strVal val="#ppt_x"/>
                                          </p:val>
                                        </p:tav>
                                      </p:tavLst>
                                    </p:anim>
                                    <p:anim calcmode="lin" valueType="num">
                                      <p:cBhvr additive="base">
                                        <p:cTn id="8" dur="500" fill="hold"/>
                                        <p:tgtEl>
                                          <p:spTgt spid="5437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43751"/>
                                        </p:tgtEl>
                                        <p:attrNameLst>
                                          <p:attrName>style.visibility</p:attrName>
                                        </p:attrNameLst>
                                      </p:cBhvr>
                                      <p:to>
                                        <p:strVal val="visible"/>
                                      </p:to>
                                    </p:set>
                                    <p:anim calcmode="lin" valueType="num">
                                      <p:cBhvr additive="base">
                                        <p:cTn id="12" dur="500" fill="hold"/>
                                        <p:tgtEl>
                                          <p:spTgt spid="543751"/>
                                        </p:tgtEl>
                                        <p:attrNameLst>
                                          <p:attrName>ppt_x</p:attrName>
                                        </p:attrNameLst>
                                      </p:cBhvr>
                                      <p:tavLst>
                                        <p:tav tm="0">
                                          <p:val>
                                            <p:strVal val="#ppt_x"/>
                                          </p:val>
                                        </p:tav>
                                        <p:tav tm="100000">
                                          <p:val>
                                            <p:strVal val="#ppt_x"/>
                                          </p:val>
                                        </p:tav>
                                      </p:tavLst>
                                    </p:anim>
                                    <p:anim calcmode="lin" valueType="num">
                                      <p:cBhvr additive="base">
                                        <p:cTn id="13" dur="500" fill="hold"/>
                                        <p:tgtEl>
                                          <p:spTgt spid="54375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43748"/>
                                        </p:tgtEl>
                                        <p:attrNameLst>
                                          <p:attrName>style.visibility</p:attrName>
                                        </p:attrNameLst>
                                      </p:cBhvr>
                                      <p:to>
                                        <p:strVal val="visible"/>
                                      </p:to>
                                    </p:set>
                                    <p:anim calcmode="lin" valueType="num">
                                      <p:cBhvr additive="base">
                                        <p:cTn id="17" dur="500" fill="hold"/>
                                        <p:tgtEl>
                                          <p:spTgt spid="543748"/>
                                        </p:tgtEl>
                                        <p:attrNameLst>
                                          <p:attrName>ppt_x</p:attrName>
                                        </p:attrNameLst>
                                      </p:cBhvr>
                                      <p:tavLst>
                                        <p:tav tm="0">
                                          <p:val>
                                            <p:strVal val="#ppt_x"/>
                                          </p:val>
                                        </p:tav>
                                        <p:tav tm="100000">
                                          <p:val>
                                            <p:strVal val="#ppt_x"/>
                                          </p:val>
                                        </p:tav>
                                      </p:tavLst>
                                    </p:anim>
                                    <p:anim calcmode="lin" valueType="num">
                                      <p:cBhvr additive="base">
                                        <p:cTn id="18" dur="500" fill="hold"/>
                                        <p:tgtEl>
                                          <p:spTgt spid="54374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43752"/>
                                        </p:tgtEl>
                                        <p:attrNameLst>
                                          <p:attrName>style.visibility</p:attrName>
                                        </p:attrNameLst>
                                      </p:cBhvr>
                                      <p:to>
                                        <p:strVal val="visible"/>
                                      </p:to>
                                    </p:set>
                                    <p:anim calcmode="lin" valueType="num">
                                      <p:cBhvr additive="base">
                                        <p:cTn id="22" dur="500" fill="hold"/>
                                        <p:tgtEl>
                                          <p:spTgt spid="543752"/>
                                        </p:tgtEl>
                                        <p:attrNameLst>
                                          <p:attrName>ppt_x</p:attrName>
                                        </p:attrNameLst>
                                      </p:cBhvr>
                                      <p:tavLst>
                                        <p:tav tm="0">
                                          <p:val>
                                            <p:strVal val="#ppt_x"/>
                                          </p:val>
                                        </p:tav>
                                        <p:tav tm="100000">
                                          <p:val>
                                            <p:strVal val="#ppt_x"/>
                                          </p:val>
                                        </p:tav>
                                      </p:tavLst>
                                    </p:anim>
                                    <p:anim calcmode="lin" valueType="num">
                                      <p:cBhvr additive="base">
                                        <p:cTn id="23" dur="500" fill="hold"/>
                                        <p:tgtEl>
                                          <p:spTgt spid="5437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50" grpId="0" bldLvl="0" animBg="1"/>
      <p:bldP spid="543751" grpId="0"/>
      <p:bldP spid="5437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文本占位符 402435"/>
          <p:cNvSpPr>
            <a:spLocks noGrp="1"/>
          </p:cNvSpPr>
          <p:nvPr>
            <p:ph type="body" idx="1"/>
          </p:nvPr>
        </p:nvSpPr>
        <p:spPr>
          <a:xfrm>
            <a:off x="1415480" y="2296796"/>
            <a:ext cx="9865096" cy="1800225"/>
          </a:xfrm>
          <a:noFill/>
          <a:ln>
            <a:noFill/>
          </a:ln>
        </p:spPr>
        <p:txBody>
          <a:bodyPr/>
          <a:lstStyle/>
          <a:p>
            <a:pPr>
              <a:lnSpc>
                <a:spcPct val="125000"/>
              </a:lnSpc>
              <a:spcBef>
                <a:spcPct val="30000"/>
              </a:spcBef>
              <a:buNone/>
            </a:pPr>
            <a:r>
              <a:rPr lang="zh-CN" altLang="en-US" sz="2400" dirty="0">
                <a:solidFill>
                  <a:srgbClr val="0000FF"/>
                </a:solidFill>
              </a:rPr>
              <a:t>    文件 ：具有文件名的一组相关信息的集合。通常，文件由若干个记录组成。记录是一些相关数据项的集合，而数据项（信息项）是数据组织中可以命名的最小逻辑单位。 </a:t>
            </a:r>
            <a:endParaRPr lang="zh-CN" altLang="en-US" sz="2400" dirty="0">
              <a:solidFill>
                <a:srgbClr val="0000FF"/>
              </a:solidFill>
              <a:latin typeface="宋体" panose="02010600030101010101" pitchFamily="2" charset="-122"/>
            </a:endParaRPr>
          </a:p>
        </p:txBody>
      </p:sp>
      <p:sp>
        <p:nvSpPr>
          <p:cNvPr id="402437" name="矩形 402436"/>
          <p:cNvSpPr/>
          <p:nvPr/>
        </p:nvSpPr>
        <p:spPr>
          <a:xfrm>
            <a:off x="2541588" y="4710113"/>
            <a:ext cx="1219200" cy="457200"/>
          </a:xfrm>
          <a:prstGeom prst="rect">
            <a:avLst/>
          </a:prstGeom>
          <a:solidFill>
            <a:schemeClr val="folHlink"/>
          </a:solidFill>
          <a:ln w="28575" cap="flat" cmpd="sng">
            <a:solidFill>
              <a:srgbClr val="008000"/>
            </a:solidFill>
            <a:prstDash val="solid"/>
            <a:miter/>
            <a:headEnd type="none" w="med" len="med"/>
            <a:tailEnd type="none" w="med" len="med"/>
          </a:ln>
        </p:spPr>
        <p:txBody>
          <a:bodyPr wrap="none" anchor="ctr"/>
          <a:lstStyle/>
          <a:p>
            <a:pPr algn="ctr">
              <a:spcBef>
                <a:spcPct val="0"/>
              </a:spcBef>
            </a:pPr>
            <a:r>
              <a:rPr lang="zh-CN" altLang="en-US" sz="2000" dirty="0">
                <a:solidFill>
                  <a:srgbClr val="0000FF"/>
                </a:solidFill>
                <a:latin typeface="Times New Roman" panose="02020603050405020304" pitchFamily="18" charset="0"/>
                <a:ea typeface="楷体_GB2312" pitchFamily="49" charset="-122"/>
              </a:rPr>
              <a:t>信息项</a:t>
            </a:r>
            <a:endParaRPr lang="zh-CN" altLang="en-US" sz="2000">
              <a:solidFill>
                <a:srgbClr val="0000FF"/>
              </a:solidFill>
              <a:latin typeface="Times New Roman" panose="02020603050405020304" pitchFamily="18" charset="0"/>
            </a:endParaRPr>
          </a:p>
        </p:txBody>
      </p:sp>
      <p:sp>
        <p:nvSpPr>
          <p:cNvPr id="402438" name="矩形 402437"/>
          <p:cNvSpPr/>
          <p:nvPr/>
        </p:nvSpPr>
        <p:spPr>
          <a:xfrm>
            <a:off x="3760788" y="4710113"/>
            <a:ext cx="1219200" cy="457200"/>
          </a:xfrm>
          <a:prstGeom prst="rect">
            <a:avLst/>
          </a:prstGeom>
          <a:solidFill>
            <a:schemeClr val="folHlink"/>
          </a:solidFill>
          <a:ln w="28575" cap="flat" cmpd="sng">
            <a:solidFill>
              <a:srgbClr val="008000"/>
            </a:solidFill>
            <a:prstDash val="solid"/>
            <a:miter/>
            <a:headEnd type="none" w="med" len="med"/>
            <a:tailEnd type="none" w="med" len="med"/>
          </a:ln>
        </p:spPr>
        <p:txBody>
          <a:bodyPr wrap="none" anchor="ctr"/>
          <a:lstStyle/>
          <a:p>
            <a:pPr algn="ctr">
              <a:spcBef>
                <a:spcPct val="0"/>
              </a:spcBef>
            </a:pPr>
            <a:r>
              <a:rPr lang="zh-CN" altLang="en-US" sz="2000" dirty="0">
                <a:solidFill>
                  <a:srgbClr val="0000FF"/>
                </a:solidFill>
                <a:latin typeface="Times New Roman" panose="02020603050405020304" pitchFamily="18" charset="0"/>
                <a:ea typeface="楷体_GB2312" pitchFamily="49" charset="-122"/>
              </a:rPr>
              <a:t>信息项</a:t>
            </a:r>
            <a:endParaRPr lang="zh-CN" altLang="en-US" sz="2000">
              <a:solidFill>
                <a:srgbClr val="0000FF"/>
              </a:solidFill>
              <a:latin typeface="Times New Roman" panose="02020603050405020304" pitchFamily="18" charset="0"/>
            </a:endParaRPr>
          </a:p>
        </p:txBody>
      </p:sp>
      <p:sp>
        <p:nvSpPr>
          <p:cNvPr id="402439" name="矩形 402438"/>
          <p:cNvSpPr/>
          <p:nvPr/>
        </p:nvSpPr>
        <p:spPr>
          <a:xfrm>
            <a:off x="4979988" y="4710113"/>
            <a:ext cx="1219200" cy="457200"/>
          </a:xfrm>
          <a:prstGeom prst="rect">
            <a:avLst/>
          </a:prstGeom>
          <a:solidFill>
            <a:schemeClr val="folHlink"/>
          </a:solidFill>
          <a:ln w="28575" cap="flat" cmpd="sng">
            <a:solidFill>
              <a:srgbClr val="008000"/>
            </a:solidFill>
            <a:prstDash val="solid"/>
            <a:miter/>
            <a:headEnd type="none" w="med" len="med"/>
            <a:tailEnd type="none" w="med" len="med"/>
          </a:ln>
        </p:spPr>
        <p:txBody>
          <a:bodyPr wrap="none" anchor="ctr"/>
          <a:lstStyle/>
          <a:p>
            <a:pPr algn="ctr">
              <a:spcBef>
                <a:spcPct val="0"/>
              </a:spcBef>
            </a:pPr>
            <a:r>
              <a:rPr lang="en-US" altLang="zh-CN" sz="2000">
                <a:solidFill>
                  <a:srgbClr val="0000FF"/>
                </a:solidFill>
                <a:latin typeface="Times New Roman" panose="02020603050405020304" pitchFamily="18" charset="0"/>
                <a:ea typeface="楷体_GB2312" pitchFamily="49" charset="-122"/>
              </a:rPr>
              <a:t>……...</a:t>
            </a:r>
            <a:endParaRPr lang="en-US" altLang="zh-CN" sz="2000">
              <a:solidFill>
                <a:srgbClr val="0000FF"/>
              </a:solidFill>
              <a:latin typeface="Times New Roman" panose="02020603050405020304" pitchFamily="18" charset="0"/>
            </a:endParaRPr>
          </a:p>
        </p:txBody>
      </p:sp>
      <p:sp>
        <p:nvSpPr>
          <p:cNvPr id="402440" name="矩形 402439"/>
          <p:cNvSpPr/>
          <p:nvPr/>
        </p:nvSpPr>
        <p:spPr>
          <a:xfrm>
            <a:off x="6199188" y="4710113"/>
            <a:ext cx="1219200" cy="457200"/>
          </a:xfrm>
          <a:prstGeom prst="rect">
            <a:avLst/>
          </a:prstGeom>
          <a:solidFill>
            <a:schemeClr val="folHlink"/>
          </a:solidFill>
          <a:ln w="28575" cap="flat" cmpd="sng">
            <a:solidFill>
              <a:srgbClr val="008000"/>
            </a:solidFill>
            <a:prstDash val="solid"/>
            <a:miter/>
            <a:headEnd type="none" w="med" len="med"/>
            <a:tailEnd type="none" w="med" len="med"/>
          </a:ln>
        </p:spPr>
        <p:txBody>
          <a:bodyPr wrap="none" anchor="ctr"/>
          <a:lstStyle/>
          <a:p>
            <a:pPr algn="ctr">
              <a:spcBef>
                <a:spcPct val="0"/>
              </a:spcBef>
            </a:pPr>
            <a:r>
              <a:rPr lang="zh-CN" altLang="en-US" sz="2000" dirty="0">
                <a:solidFill>
                  <a:srgbClr val="0000FF"/>
                </a:solidFill>
                <a:latin typeface="Times New Roman" panose="02020603050405020304" pitchFamily="18" charset="0"/>
                <a:ea typeface="楷体_GB2312" pitchFamily="49" charset="-122"/>
              </a:rPr>
              <a:t>信息项</a:t>
            </a:r>
            <a:endParaRPr lang="zh-CN" altLang="en-US" sz="2000">
              <a:solidFill>
                <a:srgbClr val="0000FF"/>
              </a:solidFill>
              <a:latin typeface="Times New Roman" panose="02020603050405020304" pitchFamily="18" charset="0"/>
            </a:endParaRPr>
          </a:p>
        </p:txBody>
      </p:sp>
      <p:sp>
        <p:nvSpPr>
          <p:cNvPr id="402441" name="矩形 402440"/>
          <p:cNvSpPr/>
          <p:nvPr/>
        </p:nvSpPr>
        <p:spPr>
          <a:xfrm>
            <a:off x="7418388" y="4710113"/>
            <a:ext cx="1219200" cy="457200"/>
          </a:xfrm>
          <a:prstGeom prst="rect">
            <a:avLst/>
          </a:prstGeom>
          <a:solidFill>
            <a:schemeClr val="folHlink"/>
          </a:solidFill>
          <a:ln w="28575" cap="flat" cmpd="sng">
            <a:solidFill>
              <a:srgbClr val="008000"/>
            </a:solidFill>
            <a:prstDash val="solid"/>
            <a:miter/>
            <a:headEnd type="none" w="med" len="med"/>
            <a:tailEnd type="none" w="med" len="med"/>
          </a:ln>
        </p:spPr>
        <p:txBody>
          <a:bodyPr wrap="none" anchor="ctr"/>
          <a:lstStyle/>
          <a:p>
            <a:pPr algn="ctr">
              <a:spcBef>
                <a:spcPct val="0"/>
              </a:spcBef>
            </a:pPr>
            <a:r>
              <a:rPr lang="en-US" altLang="zh-CN" sz="2000">
                <a:solidFill>
                  <a:srgbClr val="0000FF"/>
                </a:solidFill>
                <a:latin typeface="Times New Roman" panose="02020603050405020304" pitchFamily="18" charset="0"/>
                <a:ea typeface="楷体_GB2312" pitchFamily="49" charset="-122"/>
              </a:rPr>
              <a:t>……...</a:t>
            </a:r>
            <a:endParaRPr lang="en-US" altLang="zh-CN" sz="2000">
              <a:solidFill>
                <a:srgbClr val="0000FF"/>
              </a:solidFill>
              <a:latin typeface="Times New Roman" panose="02020603050405020304" pitchFamily="18" charset="0"/>
            </a:endParaRPr>
          </a:p>
        </p:txBody>
      </p:sp>
      <p:sp>
        <p:nvSpPr>
          <p:cNvPr id="402442" name="矩形 402441"/>
          <p:cNvSpPr/>
          <p:nvPr/>
        </p:nvSpPr>
        <p:spPr>
          <a:xfrm>
            <a:off x="8637588" y="4710113"/>
            <a:ext cx="1219200" cy="457200"/>
          </a:xfrm>
          <a:prstGeom prst="rect">
            <a:avLst/>
          </a:prstGeom>
          <a:solidFill>
            <a:schemeClr val="folHlink"/>
          </a:solidFill>
          <a:ln w="28575" cap="flat" cmpd="sng">
            <a:solidFill>
              <a:srgbClr val="008000"/>
            </a:solidFill>
            <a:prstDash val="solid"/>
            <a:miter/>
            <a:headEnd type="none" w="med" len="med"/>
            <a:tailEnd type="none" w="med" len="med"/>
          </a:ln>
        </p:spPr>
        <p:txBody>
          <a:bodyPr wrap="none" anchor="ctr"/>
          <a:lstStyle/>
          <a:p>
            <a:pPr algn="ctr">
              <a:spcBef>
                <a:spcPct val="0"/>
              </a:spcBef>
            </a:pPr>
            <a:r>
              <a:rPr lang="zh-CN" altLang="en-US" sz="2000" dirty="0">
                <a:solidFill>
                  <a:srgbClr val="0000FF"/>
                </a:solidFill>
                <a:latin typeface="Times New Roman" panose="02020603050405020304" pitchFamily="18" charset="0"/>
                <a:ea typeface="楷体_GB2312" pitchFamily="49" charset="-122"/>
              </a:rPr>
              <a:t>信息项</a:t>
            </a:r>
            <a:endParaRPr lang="zh-CN" altLang="en-US" sz="2000">
              <a:solidFill>
                <a:srgbClr val="0000FF"/>
              </a:solidFill>
              <a:latin typeface="Times New Roman" panose="02020603050405020304" pitchFamily="18" charset="0"/>
            </a:endParaRPr>
          </a:p>
        </p:txBody>
      </p:sp>
      <p:sp>
        <p:nvSpPr>
          <p:cNvPr id="402443" name="文本框 402442"/>
          <p:cNvSpPr txBox="1"/>
          <p:nvPr/>
        </p:nvSpPr>
        <p:spPr>
          <a:xfrm>
            <a:off x="2495550" y="4291648"/>
            <a:ext cx="6705600" cy="398780"/>
          </a:xfrm>
          <a:prstGeom prst="rect">
            <a:avLst/>
          </a:prstGeom>
          <a:noFill/>
          <a:ln w="9525">
            <a:noFill/>
          </a:ln>
        </p:spPr>
        <p:txBody>
          <a:bodyPr wrap="none" anchor="ctr">
            <a:spAutoFit/>
          </a:bodyPr>
          <a:lstStyle/>
          <a:p>
            <a:pPr>
              <a:spcBef>
                <a:spcPct val="0"/>
              </a:spcBef>
            </a:pPr>
            <a:r>
              <a:rPr lang="zh-CN" altLang="en-US" sz="2000" dirty="0">
                <a:solidFill>
                  <a:srgbClr val="FF0000"/>
                </a:solidFill>
                <a:latin typeface="Times New Roman" panose="02020603050405020304" pitchFamily="18" charset="0"/>
                <a:ea typeface="楷体_GB2312" pitchFamily="49" charset="-122"/>
              </a:rPr>
              <a:t>编号：</a:t>
            </a:r>
            <a:r>
              <a:rPr lang="en-US" altLang="zh-CN" sz="2000">
                <a:solidFill>
                  <a:srgbClr val="FF0000"/>
                </a:solidFill>
                <a:latin typeface="Times New Roman" panose="02020603050405020304" pitchFamily="18" charset="0"/>
                <a:ea typeface="楷体_GB2312" pitchFamily="49" charset="-122"/>
              </a:rPr>
              <a:t>0            1                  ……              i        ……            n-1</a:t>
            </a:r>
          </a:p>
        </p:txBody>
      </p:sp>
      <p:sp>
        <p:nvSpPr>
          <p:cNvPr id="402444" name="文本框 402443"/>
          <p:cNvSpPr txBox="1"/>
          <p:nvPr/>
        </p:nvSpPr>
        <p:spPr>
          <a:xfrm>
            <a:off x="5772150" y="5736273"/>
            <a:ext cx="2303463" cy="398780"/>
          </a:xfrm>
          <a:prstGeom prst="rect">
            <a:avLst/>
          </a:prstGeom>
          <a:noFill/>
          <a:ln w="9525">
            <a:noFill/>
          </a:ln>
        </p:spPr>
        <p:txBody>
          <a:bodyPr anchor="ctr">
            <a:spAutoFit/>
          </a:bodyPr>
          <a:lstStyle/>
          <a:p>
            <a:pPr algn="ctr">
              <a:spcBef>
                <a:spcPct val="0"/>
              </a:spcBef>
            </a:pPr>
            <a:r>
              <a:rPr lang="zh-CN" altLang="en-US" sz="2000" dirty="0">
                <a:solidFill>
                  <a:srgbClr val="FF0000"/>
                </a:solidFill>
                <a:latin typeface="Times New Roman" panose="02020603050405020304" pitchFamily="18" charset="0"/>
                <a:ea typeface="楷体_GB2312" pitchFamily="49" charset="-122"/>
              </a:rPr>
              <a:t>读写指针</a:t>
            </a:r>
            <a:endParaRPr lang="zh-CN" altLang="en-US" sz="2000" b="0">
              <a:solidFill>
                <a:srgbClr val="FF0000"/>
              </a:solidFill>
              <a:latin typeface="Times New Roman" panose="02020603050405020304" pitchFamily="18" charset="0"/>
            </a:endParaRPr>
          </a:p>
        </p:txBody>
      </p:sp>
      <p:sp>
        <p:nvSpPr>
          <p:cNvPr id="402445" name="直接连接符 402444"/>
          <p:cNvSpPr/>
          <p:nvPr/>
        </p:nvSpPr>
        <p:spPr>
          <a:xfrm flipV="1">
            <a:off x="6808788" y="5243513"/>
            <a:ext cx="0" cy="533400"/>
          </a:xfrm>
          <a:prstGeom prst="line">
            <a:avLst/>
          </a:prstGeom>
          <a:ln w="38100" cap="flat" cmpd="sng">
            <a:solidFill>
              <a:srgbClr val="FF6600"/>
            </a:solidFill>
            <a:prstDash val="solid"/>
            <a:headEnd type="none" w="med" len="med"/>
            <a:tailEnd type="triangle" w="med" len="med"/>
          </a:ln>
        </p:spPr>
      </p:sp>
      <p:sp>
        <p:nvSpPr>
          <p:cNvPr id="402446" name="矩形 402445"/>
          <p:cNvSpPr/>
          <p:nvPr/>
        </p:nvSpPr>
        <p:spPr>
          <a:xfrm>
            <a:off x="1126877" y="1728667"/>
            <a:ext cx="2663825" cy="521970"/>
          </a:xfrm>
          <a:prstGeom prst="rect">
            <a:avLst/>
          </a:prstGeom>
          <a:noFill/>
          <a:ln w="9525">
            <a:noFill/>
          </a:ln>
        </p:spPr>
        <p:txBody>
          <a:bodyPr>
            <a:spAutoFit/>
          </a:bodyPr>
          <a:lstStyle/>
          <a:p>
            <a:pPr>
              <a:spcBef>
                <a:spcPct val="0"/>
              </a:spcBef>
            </a:pPr>
            <a:r>
              <a:rPr lang="en-US" altLang="zh-CN">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、文件</a:t>
            </a:r>
          </a:p>
        </p:txBody>
      </p:sp>
      <p:sp>
        <p:nvSpPr>
          <p:cNvPr id="402447" name="AutoShape 5"/>
          <p:cNvSpPr/>
          <p:nvPr/>
        </p:nvSpPr>
        <p:spPr>
          <a:xfrm>
            <a:off x="923677" y="980955"/>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02448" name="Text Box 38"/>
          <p:cNvSpPr txBox="1"/>
          <p:nvPr/>
        </p:nvSpPr>
        <p:spPr>
          <a:xfrm>
            <a:off x="1055440" y="1007942"/>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文件和文件系统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17" name="矩形 16">
            <a:extLst>
              <a:ext uri="{FF2B5EF4-FFF2-40B4-BE49-F238E27FC236}">
                <a16:creationId xmlns:a16="http://schemas.microsoft.com/office/drawing/2014/main" id="{B8C146F4-ED82-4050-AE3A-B0C588DB3ED4}"/>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2447"/>
                                        </p:tgtEl>
                                        <p:attrNameLst>
                                          <p:attrName>style.visibility</p:attrName>
                                        </p:attrNameLst>
                                      </p:cBhvr>
                                      <p:to>
                                        <p:strVal val="visible"/>
                                      </p:to>
                                    </p:set>
                                    <p:anim calcmode="lin" valueType="num">
                                      <p:cBhvr additive="base">
                                        <p:cTn id="7" dur="500" fill="hold"/>
                                        <p:tgtEl>
                                          <p:spTgt spid="402447"/>
                                        </p:tgtEl>
                                        <p:attrNameLst>
                                          <p:attrName>ppt_x</p:attrName>
                                        </p:attrNameLst>
                                      </p:cBhvr>
                                      <p:tavLst>
                                        <p:tav tm="0">
                                          <p:val>
                                            <p:strVal val="#ppt_x"/>
                                          </p:val>
                                        </p:tav>
                                        <p:tav tm="100000">
                                          <p:val>
                                            <p:strVal val="#ppt_x"/>
                                          </p:val>
                                        </p:tav>
                                      </p:tavLst>
                                    </p:anim>
                                    <p:anim calcmode="lin" valueType="num">
                                      <p:cBhvr additive="base">
                                        <p:cTn id="8" dur="500" fill="hold"/>
                                        <p:tgtEl>
                                          <p:spTgt spid="4024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02448"/>
                                        </p:tgtEl>
                                        <p:attrNameLst>
                                          <p:attrName>style.visibility</p:attrName>
                                        </p:attrNameLst>
                                      </p:cBhvr>
                                      <p:to>
                                        <p:strVal val="visible"/>
                                      </p:to>
                                    </p:set>
                                    <p:anim calcmode="lin" valueType="num">
                                      <p:cBhvr additive="base">
                                        <p:cTn id="12" dur="500" fill="hold"/>
                                        <p:tgtEl>
                                          <p:spTgt spid="402448"/>
                                        </p:tgtEl>
                                        <p:attrNameLst>
                                          <p:attrName>ppt_x</p:attrName>
                                        </p:attrNameLst>
                                      </p:cBhvr>
                                      <p:tavLst>
                                        <p:tav tm="0">
                                          <p:val>
                                            <p:strVal val="#ppt_x"/>
                                          </p:val>
                                        </p:tav>
                                        <p:tav tm="100000">
                                          <p:val>
                                            <p:strVal val="#ppt_x"/>
                                          </p:val>
                                        </p:tav>
                                      </p:tavLst>
                                    </p:anim>
                                    <p:anim calcmode="lin" valueType="num">
                                      <p:cBhvr additive="base">
                                        <p:cTn id="13" dur="500" fill="hold"/>
                                        <p:tgtEl>
                                          <p:spTgt spid="40244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2446"/>
                                        </p:tgtEl>
                                        <p:attrNameLst>
                                          <p:attrName>style.visibility</p:attrName>
                                        </p:attrNameLst>
                                      </p:cBhvr>
                                      <p:to>
                                        <p:strVal val="visible"/>
                                      </p:to>
                                    </p:set>
                                    <p:anim calcmode="lin" valueType="num">
                                      <p:cBhvr additive="base">
                                        <p:cTn id="17" dur="500" fill="hold"/>
                                        <p:tgtEl>
                                          <p:spTgt spid="402446"/>
                                        </p:tgtEl>
                                        <p:attrNameLst>
                                          <p:attrName>ppt_x</p:attrName>
                                        </p:attrNameLst>
                                      </p:cBhvr>
                                      <p:tavLst>
                                        <p:tav tm="0">
                                          <p:val>
                                            <p:strVal val="#ppt_x"/>
                                          </p:val>
                                        </p:tav>
                                        <p:tav tm="100000">
                                          <p:val>
                                            <p:strVal val="#ppt_x"/>
                                          </p:val>
                                        </p:tav>
                                      </p:tavLst>
                                    </p:anim>
                                    <p:anim calcmode="lin" valueType="num">
                                      <p:cBhvr additive="base">
                                        <p:cTn id="18" dur="500" fill="hold"/>
                                        <p:tgtEl>
                                          <p:spTgt spid="40244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02436">
                                            <p:txEl>
                                              <p:pRg st="0" end="0"/>
                                            </p:txEl>
                                          </p:spTgt>
                                        </p:tgtEl>
                                        <p:attrNameLst>
                                          <p:attrName>style.visibility</p:attrName>
                                        </p:attrNameLst>
                                      </p:cBhvr>
                                      <p:to>
                                        <p:strVal val="visible"/>
                                      </p:to>
                                    </p:set>
                                    <p:anim calcmode="lin" valueType="num">
                                      <p:cBhvr additive="base">
                                        <p:cTn id="22" dur="500" fill="hold"/>
                                        <p:tgtEl>
                                          <p:spTgt spid="402436">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02436">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02437"/>
                                        </p:tgtEl>
                                        <p:attrNameLst>
                                          <p:attrName>style.visibility</p:attrName>
                                        </p:attrNameLst>
                                      </p:cBhvr>
                                      <p:to>
                                        <p:strVal val="visible"/>
                                      </p:to>
                                    </p:set>
                                    <p:anim calcmode="lin" valueType="num">
                                      <p:cBhvr additive="base">
                                        <p:cTn id="27" dur="500" fill="hold"/>
                                        <p:tgtEl>
                                          <p:spTgt spid="402437"/>
                                        </p:tgtEl>
                                        <p:attrNameLst>
                                          <p:attrName>ppt_x</p:attrName>
                                        </p:attrNameLst>
                                      </p:cBhvr>
                                      <p:tavLst>
                                        <p:tav tm="0">
                                          <p:val>
                                            <p:strVal val="#ppt_x"/>
                                          </p:val>
                                        </p:tav>
                                        <p:tav tm="100000">
                                          <p:val>
                                            <p:strVal val="#ppt_x"/>
                                          </p:val>
                                        </p:tav>
                                      </p:tavLst>
                                    </p:anim>
                                    <p:anim calcmode="lin" valueType="num">
                                      <p:cBhvr additive="base">
                                        <p:cTn id="28" dur="500" fill="hold"/>
                                        <p:tgtEl>
                                          <p:spTgt spid="4024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2438"/>
                                        </p:tgtEl>
                                        <p:attrNameLst>
                                          <p:attrName>style.visibility</p:attrName>
                                        </p:attrNameLst>
                                      </p:cBhvr>
                                      <p:to>
                                        <p:strVal val="visible"/>
                                      </p:to>
                                    </p:set>
                                    <p:anim calcmode="lin" valueType="num">
                                      <p:cBhvr additive="base">
                                        <p:cTn id="31" dur="500" fill="hold"/>
                                        <p:tgtEl>
                                          <p:spTgt spid="402438"/>
                                        </p:tgtEl>
                                        <p:attrNameLst>
                                          <p:attrName>ppt_x</p:attrName>
                                        </p:attrNameLst>
                                      </p:cBhvr>
                                      <p:tavLst>
                                        <p:tav tm="0">
                                          <p:val>
                                            <p:strVal val="#ppt_x"/>
                                          </p:val>
                                        </p:tav>
                                        <p:tav tm="100000">
                                          <p:val>
                                            <p:strVal val="#ppt_x"/>
                                          </p:val>
                                        </p:tav>
                                      </p:tavLst>
                                    </p:anim>
                                    <p:anim calcmode="lin" valueType="num">
                                      <p:cBhvr additive="base">
                                        <p:cTn id="32" dur="500" fill="hold"/>
                                        <p:tgtEl>
                                          <p:spTgt spid="4024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2439"/>
                                        </p:tgtEl>
                                        <p:attrNameLst>
                                          <p:attrName>style.visibility</p:attrName>
                                        </p:attrNameLst>
                                      </p:cBhvr>
                                      <p:to>
                                        <p:strVal val="visible"/>
                                      </p:to>
                                    </p:set>
                                    <p:anim calcmode="lin" valueType="num">
                                      <p:cBhvr additive="base">
                                        <p:cTn id="35" dur="500" fill="hold"/>
                                        <p:tgtEl>
                                          <p:spTgt spid="402439"/>
                                        </p:tgtEl>
                                        <p:attrNameLst>
                                          <p:attrName>ppt_x</p:attrName>
                                        </p:attrNameLst>
                                      </p:cBhvr>
                                      <p:tavLst>
                                        <p:tav tm="0">
                                          <p:val>
                                            <p:strVal val="#ppt_x"/>
                                          </p:val>
                                        </p:tav>
                                        <p:tav tm="100000">
                                          <p:val>
                                            <p:strVal val="#ppt_x"/>
                                          </p:val>
                                        </p:tav>
                                      </p:tavLst>
                                    </p:anim>
                                    <p:anim calcmode="lin" valueType="num">
                                      <p:cBhvr additive="base">
                                        <p:cTn id="36" dur="500" fill="hold"/>
                                        <p:tgtEl>
                                          <p:spTgt spid="4024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2440"/>
                                        </p:tgtEl>
                                        <p:attrNameLst>
                                          <p:attrName>style.visibility</p:attrName>
                                        </p:attrNameLst>
                                      </p:cBhvr>
                                      <p:to>
                                        <p:strVal val="visible"/>
                                      </p:to>
                                    </p:set>
                                    <p:anim calcmode="lin" valueType="num">
                                      <p:cBhvr additive="base">
                                        <p:cTn id="39" dur="500" fill="hold"/>
                                        <p:tgtEl>
                                          <p:spTgt spid="402440"/>
                                        </p:tgtEl>
                                        <p:attrNameLst>
                                          <p:attrName>ppt_x</p:attrName>
                                        </p:attrNameLst>
                                      </p:cBhvr>
                                      <p:tavLst>
                                        <p:tav tm="0">
                                          <p:val>
                                            <p:strVal val="#ppt_x"/>
                                          </p:val>
                                        </p:tav>
                                        <p:tav tm="100000">
                                          <p:val>
                                            <p:strVal val="#ppt_x"/>
                                          </p:val>
                                        </p:tav>
                                      </p:tavLst>
                                    </p:anim>
                                    <p:anim calcmode="lin" valueType="num">
                                      <p:cBhvr additive="base">
                                        <p:cTn id="40" dur="500" fill="hold"/>
                                        <p:tgtEl>
                                          <p:spTgt spid="4024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2441"/>
                                        </p:tgtEl>
                                        <p:attrNameLst>
                                          <p:attrName>style.visibility</p:attrName>
                                        </p:attrNameLst>
                                      </p:cBhvr>
                                      <p:to>
                                        <p:strVal val="visible"/>
                                      </p:to>
                                    </p:set>
                                    <p:anim calcmode="lin" valueType="num">
                                      <p:cBhvr additive="base">
                                        <p:cTn id="43" dur="500" fill="hold"/>
                                        <p:tgtEl>
                                          <p:spTgt spid="402441"/>
                                        </p:tgtEl>
                                        <p:attrNameLst>
                                          <p:attrName>ppt_x</p:attrName>
                                        </p:attrNameLst>
                                      </p:cBhvr>
                                      <p:tavLst>
                                        <p:tav tm="0">
                                          <p:val>
                                            <p:strVal val="#ppt_x"/>
                                          </p:val>
                                        </p:tav>
                                        <p:tav tm="100000">
                                          <p:val>
                                            <p:strVal val="#ppt_x"/>
                                          </p:val>
                                        </p:tav>
                                      </p:tavLst>
                                    </p:anim>
                                    <p:anim calcmode="lin" valueType="num">
                                      <p:cBhvr additive="base">
                                        <p:cTn id="44" dur="500" fill="hold"/>
                                        <p:tgtEl>
                                          <p:spTgt spid="40244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2442"/>
                                        </p:tgtEl>
                                        <p:attrNameLst>
                                          <p:attrName>style.visibility</p:attrName>
                                        </p:attrNameLst>
                                      </p:cBhvr>
                                      <p:to>
                                        <p:strVal val="visible"/>
                                      </p:to>
                                    </p:set>
                                    <p:anim calcmode="lin" valueType="num">
                                      <p:cBhvr additive="base">
                                        <p:cTn id="47" dur="500" fill="hold"/>
                                        <p:tgtEl>
                                          <p:spTgt spid="402442"/>
                                        </p:tgtEl>
                                        <p:attrNameLst>
                                          <p:attrName>ppt_x</p:attrName>
                                        </p:attrNameLst>
                                      </p:cBhvr>
                                      <p:tavLst>
                                        <p:tav tm="0">
                                          <p:val>
                                            <p:strVal val="#ppt_x"/>
                                          </p:val>
                                        </p:tav>
                                        <p:tav tm="100000">
                                          <p:val>
                                            <p:strVal val="#ppt_x"/>
                                          </p:val>
                                        </p:tav>
                                      </p:tavLst>
                                    </p:anim>
                                    <p:anim calcmode="lin" valueType="num">
                                      <p:cBhvr additive="base">
                                        <p:cTn id="48" dur="500" fill="hold"/>
                                        <p:tgtEl>
                                          <p:spTgt spid="40244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02443"/>
                                        </p:tgtEl>
                                        <p:attrNameLst>
                                          <p:attrName>style.visibility</p:attrName>
                                        </p:attrNameLst>
                                      </p:cBhvr>
                                      <p:to>
                                        <p:strVal val="visible"/>
                                      </p:to>
                                    </p:set>
                                    <p:anim calcmode="lin" valueType="num">
                                      <p:cBhvr additive="base">
                                        <p:cTn id="51" dur="500" fill="hold"/>
                                        <p:tgtEl>
                                          <p:spTgt spid="402443"/>
                                        </p:tgtEl>
                                        <p:attrNameLst>
                                          <p:attrName>ppt_x</p:attrName>
                                        </p:attrNameLst>
                                      </p:cBhvr>
                                      <p:tavLst>
                                        <p:tav tm="0">
                                          <p:val>
                                            <p:strVal val="#ppt_x"/>
                                          </p:val>
                                        </p:tav>
                                        <p:tav tm="100000">
                                          <p:val>
                                            <p:strVal val="#ppt_x"/>
                                          </p:val>
                                        </p:tav>
                                      </p:tavLst>
                                    </p:anim>
                                    <p:anim calcmode="lin" valueType="num">
                                      <p:cBhvr additive="base">
                                        <p:cTn id="52" dur="500" fill="hold"/>
                                        <p:tgtEl>
                                          <p:spTgt spid="40244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02444"/>
                                        </p:tgtEl>
                                        <p:attrNameLst>
                                          <p:attrName>style.visibility</p:attrName>
                                        </p:attrNameLst>
                                      </p:cBhvr>
                                      <p:to>
                                        <p:strVal val="visible"/>
                                      </p:to>
                                    </p:set>
                                    <p:anim calcmode="lin" valueType="num">
                                      <p:cBhvr additive="base">
                                        <p:cTn id="55" dur="500" fill="hold"/>
                                        <p:tgtEl>
                                          <p:spTgt spid="402444"/>
                                        </p:tgtEl>
                                        <p:attrNameLst>
                                          <p:attrName>ppt_x</p:attrName>
                                        </p:attrNameLst>
                                      </p:cBhvr>
                                      <p:tavLst>
                                        <p:tav tm="0">
                                          <p:val>
                                            <p:strVal val="#ppt_x"/>
                                          </p:val>
                                        </p:tav>
                                        <p:tav tm="100000">
                                          <p:val>
                                            <p:strVal val="#ppt_x"/>
                                          </p:val>
                                        </p:tav>
                                      </p:tavLst>
                                    </p:anim>
                                    <p:anim calcmode="lin" valueType="num">
                                      <p:cBhvr additive="base">
                                        <p:cTn id="56" dur="500" fill="hold"/>
                                        <p:tgtEl>
                                          <p:spTgt spid="40244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02445"/>
                                        </p:tgtEl>
                                        <p:attrNameLst>
                                          <p:attrName>style.visibility</p:attrName>
                                        </p:attrNameLst>
                                      </p:cBhvr>
                                      <p:to>
                                        <p:strVal val="visible"/>
                                      </p:to>
                                    </p:set>
                                    <p:anim calcmode="lin" valueType="num">
                                      <p:cBhvr additive="base">
                                        <p:cTn id="59" dur="500" fill="hold"/>
                                        <p:tgtEl>
                                          <p:spTgt spid="402445"/>
                                        </p:tgtEl>
                                        <p:attrNameLst>
                                          <p:attrName>ppt_x</p:attrName>
                                        </p:attrNameLst>
                                      </p:cBhvr>
                                      <p:tavLst>
                                        <p:tav tm="0">
                                          <p:val>
                                            <p:strVal val="#ppt_x"/>
                                          </p:val>
                                        </p:tav>
                                        <p:tav tm="100000">
                                          <p:val>
                                            <p:strVal val="#ppt_x"/>
                                          </p:val>
                                        </p:tav>
                                      </p:tavLst>
                                    </p:anim>
                                    <p:anim calcmode="lin" valueType="num">
                                      <p:cBhvr additive="base">
                                        <p:cTn id="60" dur="500" fill="hold"/>
                                        <p:tgtEl>
                                          <p:spTgt spid="402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build="p"/>
      <p:bldP spid="402437" grpId="0" bldLvl="0" animBg="1"/>
      <p:bldP spid="402438" grpId="0" bldLvl="0" animBg="1"/>
      <p:bldP spid="402439" grpId="0" bldLvl="0" animBg="1"/>
      <p:bldP spid="402440" grpId="0" bldLvl="0" animBg="1"/>
      <p:bldP spid="402441" grpId="0" bldLvl="0" animBg="1"/>
      <p:bldP spid="402442" grpId="0" bldLvl="0" animBg="1"/>
      <p:bldP spid="402443" grpId="0"/>
      <p:bldP spid="402444" grpId="0"/>
      <p:bldP spid="402446" grpId="0"/>
      <p:bldP spid="402447" grpId="0" bldLvl="0" animBg="1"/>
      <p:bldP spid="4024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1586" name="组合 451585"/>
          <p:cNvGrpSpPr/>
          <p:nvPr/>
        </p:nvGrpSpPr>
        <p:grpSpPr>
          <a:xfrm>
            <a:off x="2776538" y="2449007"/>
            <a:ext cx="1676400" cy="3429000"/>
            <a:chOff x="768" y="816"/>
            <a:chExt cx="1056" cy="2160"/>
          </a:xfrm>
        </p:grpSpPr>
        <p:sp>
          <p:nvSpPr>
            <p:cNvPr id="451587" name="矩形 451586"/>
            <p:cNvSpPr/>
            <p:nvPr/>
          </p:nvSpPr>
          <p:spPr>
            <a:xfrm>
              <a:off x="768" y="816"/>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0</a:t>
              </a:r>
            </a:p>
          </p:txBody>
        </p:sp>
        <p:sp>
          <p:nvSpPr>
            <p:cNvPr id="451588" name="矩形 451587"/>
            <p:cNvSpPr/>
            <p:nvPr/>
          </p:nvSpPr>
          <p:spPr>
            <a:xfrm>
              <a:off x="1056" y="816"/>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a:t>
              </a:r>
            </a:p>
          </p:txBody>
        </p:sp>
        <p:sp>
          <p:nvSpPr>
            <p:cNvPr id="451589" name="矩形 451588"/>
            <p:cNvSpPr/>
            <p:nvPr/>
          </p:nvSpPr>
          <p:spPr>
            <a:xfrm>
              <a:off x="1344" y="816"/>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a:t>
              </a:r>
            </a:p>
          </p:txBody>
        </p:sp>
        <p:sp>
          <p:nvSpPr>
            <p:cNvPr id="451590" name="矩形 451589"/>
            <p:cNvSpPr/>
            <p:nvPr/>
          </p:nvSpPr>
          <p:spPr>
            <a:xfrm>
              <a:off x="1632" y="816"/>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3</a:t>
              </a:r>
            </a:p>
          </p:txBody>
        </p:sp>
        <p:sp>
          <p:nvSpPr>
            <p:cNvPr id="451591" name="矩形 451590"/>
            <p:cNvSpPr/>
            <p:nvPr/>
          </p:nvSpPr>
          <p:spPr>
            <a:xfrm>
              <a:off x="768" y="1104"/>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4</a:t>
              </a:r>
            </a:p>
          </p:txBody>
        </p:sp>
        <p:sp>
          <p:nvSpPr>
            <p:cNvPr id="451592" name="矩形 451591"/>
            <p:cNvSpPr/>
            <p:nvPr/>
          </p:nvSpPr>
          <p:spPr>
            <a:xfrm>
              <a:off x="1056" y="1104"/>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5</a:t>
              </a:r>
            </a:p>
          </p:txBody>
        </p:sp>
        <p:sp>
          <p:nvSpPr>
            <p:cNvPr id="451593" name="矩形 451592"/>
            <p:cNvSpPr/>
            <p:nvPr/>
          </p:nvSpPr>
          <p:spPr>
            <a:xfrm>
              <a:off x="1344" y="1104"/>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6</a:t>
              </a:r>
            </a:p>
          </p:txBody>
        </p:sp>
        <p:sp>
          <p:nvSpPr>
            <p:cNvPr id="451594" name="矩形 451593"/>
            <p:cNvSpPr/>
            <p:nvPr/>
          </p:nvSpPr>
          <p:spPr>
            <a:xfrm>
              <a:off x="1632" y="1104"/>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7</a:t>
              </a:r>
            </a:p>
          </p:txBody>
        </p:sp>
        <p:sp>
          <p:nvSpPr>
            <p:cNvPr id="451595" name="矩形 451594"/>
            <p:cNvSpPr/>
            <p:nvPr/>
          </p:nvSpPr>
          <p:spPr>
            <a:xfrm>
              <a:off x="768" y="1392"/>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8</a:t>
              </a:r>
            </a:p>
          </p:txBody>
        </p:sp>
        <p:sp>
          <p:nvSpPr>
            <p:cNvPr id="451596" name="矩形 451595"/>
            <p:cNvSpPr/>
            <p:nvPr/>
          </p:nvSpPr>
          <p:spPr>
            <a:xfrm>
              <a:off x="1056" y="1392"/>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9</a:t>
              </a:r>
            </a:p>
          </p:txBody>
        </p:sp>
        <p:sp>
          <p:nvSpPr>
            <p:cNvPr id="451597" name="矩形 451596"/>
            <p:cNvSpPr/>
            <p:nvPr/>
          </p:nvSpPr>
          <p:spPr>
            <a:xfrm>
              <a:off x="1344" y="1392"/>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10</a:t>
              </a:r>
            </a:p>
          </p:txBody>
        </p:sp>
        <p:sp>
          <p:nvSpPr>
            <p:cNvPr id="451598" name="矩形 451597"/>
            <p:cNvSpPr/>
            <p:nvPr/>
          </p:nvSpPr>
          <p:spPr>
            <a:xfrm>
              <a:off x="1632" y="1392"/>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11</a:t>
              </a:r>
            </a:p>
          </p:txBody>
        </p:sp>
        <p:sp>
          <p:nvSpPr>
            <p:cNvPr id="451599" name="矩形 451598"/>
            <p:cNvSpPr/>
            <p:nvPr/>
          </p:nvSpPr>
          <p:spPr>
            <a:xfrm>
              <a:off x="768" y="1680"/>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12</a:t>
              </a:r>
            </a:p>
          </p:txBody>
        </p:sp>
        <p:sp>
          <p:nvSpPr>
            <p:cNvPr id="451600" name="矩形 451599"/>
            <p:cNvSpPr/>
            <p:nvPr/>
          </p:nvSpPr>
          <p:spPr>
            <a:xfrm>
              <a:off x="1056" y="1680"/>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13</a:t>
              </a:r>
            </a:p>
          </p:txBody>
        </p:sp>
        <p:sp>
          <p:nvSpPr>
            <p:cNvPr id="451601" name="矩形 451600"/>
            <p:cNvSpPr/>
            <p:nvPr/>
          </p:nvSpPr>
          <p:spPr>
            <a:xfrm>
              <a:off x="1344" y="1680"/>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14</a:t>
              </a:r>
            </a:p>
          </p:txBody>
        </p:sp>
        <p:sp>
          <p:nvSpPr>
            <p:cNvPr id="451602" name="矩形 451601"/>
            <p:cNvSpPr/>
            <p:nvPr/>
          </p:nvSpPr>
          <p:spPr>
            <a:xfrm>
              <a:off x="1632" y="1680"/>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15</a:t>
              </a:r>
            </a:p>
          </p:txBody>
        </p:sp>
        <p:sp>
          <p:nvSpPr>
            <p:cNvPr id="451603" name="矩形 451602"/>
            <p:cNvSpPr/>
            <p:nvPr/>
          </p:nvSpPr>
          <p:spPr>
            <a:xfrm>
              <a:off x="768" y="1968"/>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16</a:t>
              </a:r>
            </a:p>
          </p:txBody>
        </p:sp>
        <p:sp>
          <p:nvSpPr>
            <p:cNvPr id="451604" name="矩形 451603"/>
            <p:cNvSpPr/>
            <p:nvPr/>
          </p:nvSpPr>
          <p:spPr>
            <a:xfrm>
              <a:off x="1056" y="1968"/>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17</a:t>
              </a:r>
            </a:p>
          </p:txBody>
        </p:sp>
        <p:sp>
          <p:nvSpPr>
            <p:cNvPr id="451605" name="矩形 451604"/>
            <p:cNvSpPr/>
            <p:nvPr/>
          </p:nvSpPr>
          <p:spPr>
            <a:xfrm>
              <a:off x="1344" y="1968"/>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18</a:t>
              </a:r>
            </a:p>
          </p:txBody>
        </p:sp>
        <p:sp>
          <p:nvSpPr>
            <p:cNvPr id="451606" name="矩形 451605"/>
            <p:cNvSpPr/>
            <p:nvPr/>
          </p:nvSpPr>
          <p:spPr>
            <a:xfrm>
              <a:off x="1632" y="1968"/>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19</a:t>
              </a:r>
            </a:p>
          </p:txBody>
        </p:sp>
        <p:sp>
          <p:nvSpPr>
            <p:cNvPr id="451607" name="矩形 451606"/>
            <p:cNvSpPr/>
            <p:nvPr/>
          </p:nvSpPr>
          <p:spPr>
            <a:xfrm>
              <a:off x="768" y="2256"/>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20</a:t>
              </a:r>
            </a:p>
          </p:txBody>
        </p:sp>
        <p:sp>
          <p:nvSpPr>
            <p:cNvPr id="451608" name="矩形 451607"/>
            <p:cNvSpPr/>
            <p:nvPr/>
          </p:nvSpPr>
          <p:spPr>
            <a:xfrm>
              <a:off x="1056" y="2256"/>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21</a:t>
              </a:r>
            </a:p>
          </p:txBody>
        </p:sp>
        <p:sp>
          <p:nvSpPr>
            <p:cNvPr id="451609" name="矩形 451608"/>
            <p:cNvSpPr/>
            <p:nvPr/>
          </p:nvSpPr>
          <p:spPr>
            <a:xfrm>
              <a:off x="1344" y="2256"/>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22</a:t>
              </a:r>
            </a:p>
          </p:txBody>
        </p:sp>
        <p:sp>
          <p:nvSpPr>
            <p:cNvPr id="451610" name="矩形 451609"/>
            <p:cNvSpPr/>
            <p:nvPr/>
          </p:nvSpPr>
          <p:spPr>
            <a:xfrm>
              <a:off x="1632" y="2256"/>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23</a:t>
              </a:r>
            </a:p>
          </p:txBody>
        </p:sp>
        <p:sp>
          <p:nvSpPr>
            <p:cNvPr id="451611" name="矩形 451610"/>
            <p:cNvSpPr/>
            <p:nvPr/>
          </p:nvSpPr>
          <p:spPr>
            <a:xfrm>
              <a:off x="768" y="2544"/>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24</a:t>
              </a:r>
            </a:p>
          </p:txBody>
        </p:sp>
        <p:sp>
          <p:nvSpPr>
            <p:cNvPr id="451612" name="矩形 451611"/>
            <p:cNvSpPr/>
            <p:nvPr/>
          </p:nvSpPr>
          <p:spPr>
            <a:xfrm>
              <a:off x="1056" y="2544"/>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25</a:t>
              </a:r>
            </a:p>
          </p:txBody>
        </p:sp>
        <p:sp>
          <p:nvSpPr>
            <p:cNvPr id="451613" name="矩形 451612"/>
            <p:cNvSpPr/>
            <p:nvPr/>
          </p:nvSpPr>
          <p:spPr>
            <a:xfrm>
              <a:off x="1344" y="2544"/>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26</a:t>
              </a:r>
            </a:p>
          </p:txBody>
        </p:sp>
        <p:sp>
          <p:nvSpPr>
            <p:cNvPr id="451614" name="矩形 451613"/>
            <p:cNvSpPr/>
            <p:nvPr/>
          </p:nvSpPr>
          <p:spPr>
            <a:xfrm>
              <a:off x="1632" y="2544"/>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27</a:t>
              </a:r>
            </a:p>
          </p:txBody>
        </p:sp>
        <p:sp>
          <p:nvSpPr>
            <p:cNvPr id="451615" name="矩形 451614"/>
            <p:cNvSpPr/>
            <p:nvPr/>
          </p:nvSpPr>
          <p:spPr>
            <a:xfrm>
              <a:off x="768" y="2832"/>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28</a:t>
              </a:r>
            </a:p>
          </p:txBody>
        </p:sp>
        <p:sp>
          <p:nvSpPr>
            <p:cNvPr id="451616" name="矩形 451615"/>
            <p:cNvSpPr/>
            <p:nvPr/>
          </p:nvSpPr>
          <p:spPr>
            <a:xfrm>
              <a:off x="1056" y="2832"/>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29</a:t>
              </a:r>
            </a:p>
          </p:txBody>
        </p:sp>
        <p:sp>
          <p:nvSpPr>
            <p:cNvPr id="451617" name="矩形 451616"/>
            <p:cNvSpPr/>
            <p:nvPr/>
          </p:nvSpPr>
          <p:spPr>
            <a:xfrm>
              <a:off x="1344" y="2832"/>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30</a:t>
              </a:r>
            </a:p>
          </p:txBody>
        </p:sp>
        <p:sp>
          <p:nvSpPr>
            <p:cNvPr id="451618" name="矩形 451617"/>
            <p:cNvSpPr/>
            <p:nvPr/>
          </p:nvSpPr>
          <p:spPr>
            <a:xfrm>
              <a:off x="1632" y="2832"/>
              <a:ext cx="192" cy="144"/>
            </a:xfrm>
            <a:prstGeom prst="rect">
              <a:avLst/>
            </a:prstGeom>
            <a:noFill/>
            <a:ln w="9525" cap="flat" cmpd="sng">
              <a:solidFill>
                <a:srgbClr val="CC6600"/>
              </a:solidFill>
              <a:prstDash val="solid"/>
              <a:miter/>
              <a:headEnd type="none" w="med" len="med"/>
              <a:tailEnd type="none" w="med" len="med"/>
            </a:ln>
          </p:spPr>
          <p:txBody>
            <a:bodyPr wrap="none" anchor="ctr"/>
            <a:lstStyle/>
            <a:p>
              <a:pPr algn="ctr">
                <a:spcBef>
                  <a:spcPct val="0"/>
                </a:spcBef>
              </a:pPr>
              <a:r>
                <a:rPr lang="en-US" altLang="zh-CN" sz="1800">
                  <a:solidFill>
                    <a:srgbClr val="993300"/>
                  </a:solidFill>
                  <a:latin typeface="Times New Roman" panose="02020603050405020304" pitchFamily="18" charset="0"/>
                </a:rPr>
                <a:t>31</a:t>
              </a:r>
            </a:p>
          </p:txBody>
        </p:sp>
      </p:grpSp>
      <p:sp>
        <p:nvSpPr>
          <p:cNvPr id="451619" name="圆柱形 451618"/>
          <p:cNvSpPr/>
          <p:nvPr/>
        </p:nvSpPr>
        <p:spPr>
          <a:xfrm>
            <a:off x="2395538" y="1772732"/>
            <a:ext cx="2362200" cy="4273550"/>
          </a:xfrm>
          <a:prstGeom prst="can">
            <a:avLst>
              <a:gd name="adj" fmla="val 23481"/>
            </a:avLst>
          </a:prstGeom>
          <a:noFill/>
          <a:ln w="28575" cap="flat" cmpd="sng">
            <a:solidFill>
              <a:srgbClr val="00FF00"/>
            </a:solidFill>
            <a:prstDash val="solid"/>
            <a:headEnd type="none" w="med" len="med"/>
            <a:tailEnd type="none" w="med" len="med"/>
          </a:ln>
        </p:spPr>
        <p:txBody>
          <a:bodyPr wrap="none" anchor="ctr"/>
          <a:lstStyle/>
          <a:p>
            <a:pPr marL="342900" indent="-342900" algn="ctr">
              <a:lnSpc>
                <a:spcPct val="80000"/>
              </a:lnSpc>
              <a:buSzPct val="80000"/>
              <a:buBlip>
                <a:blip r:embed="rId3"/>
              </a:buBlip>
            </a:pPr>
            <a:endParaRPr lang="zh-CN" altLang="en-US" dirty="0">
              <a:solidFill>
                <a:schemeClr val="tx1"/>
              </a:solidFill>
              <a:latin typeface="Times New Roman" panose="02020603050405020304" pitchFamily="18" charset="0"/>
            </a:endParaRPr>
          </a:p>
        </p:txBody>
      </p:sp>
      <p:sp>
        <p:nvSpPr>
          <p:cNvPr id="451620" name="文本框 451619"/>
          <p:cNvSpPr txBox="1"/>
          <p:nvPr/>
        </p:nvSpPr>
        <p:spPr>
          <a:xfrm>
            <a:off x="5951538" y="1829882"/>
            <a:ext cx="3775075" cy="460375"/>
          </a:xfrm>
          <a:prstGeom prst="rect">
            <a:avLst/>
          </a:prstGeom>
          <a:noFill/>
          <a:ln w="28575" cap="flat" cmpd="sng">
            <a:solidFill>
              <a:srgbClr val="0000FF"/>
            </a:solidFill>
            <a:prstDash val="solid"/>
            <a:miter/>
            <a:headEnd type="none" w="med" len="med"/>
            <a:tailEnd type="none" w="med" len="med"/>
          </a:ln>
        </p:spPr>
        <p:txBody>
          <a:bodyPr>
            <a:spAutoFit/>
          </a:bodyPr>
          <a:lstStyle/>
          <a:p>
            <a:pPr>
              <a:spcBef>
                <a:spcPct val="50000"/>
              </a:spcBef>
            </a:pPr>
            <a:r>
              <a:rPr lang="zh-CN" altLang="en-US" sz="2400" dirty="0">
                <a:solidFill>
                  <a:srgbClr val="CC0066"/>
                </a:solidFill>
                <a:latin typeface="Times New Roman" panose="02020603050405020304" pitchFamily="18" charset="0"/>
              </a:rPr>
              <a:t>文件名             索引表地址</a:t>
            </a:r>
            <a:endParaRPr lang="zh-CN" altLang="en-US" sz="2400">
              <a:solidFill>
                <a:srgbClr val="CC0066"/>
              </a:solidFill>
              <a:latin typeface="Times New Roman" panose="02020603050405020304" pitchFamily="18" charset="0"/>
            </a:endParaRPr>
          </a:p>
        </p:txBody>
      </p:sp>
      <p:sp>
        <p:nvSpPr>
          <p:cNvPr id="451621" name="矩形 451620"/>
          <p:cNvSpPr/>
          <p:nvPr/>
        </p:nvSpPr>
        <p:spPr>
          <a:xfrm>
            <a:off x="5951538" y="2315657"/>
            <a:ext cx="3775075" cy="433387"/>
          </a:xfrm>
          <a:prstGeom prst="rect">
            <a:avLst/>
          </a:prstGeom>
          <a:noFill/>
          <a:ln w="28575" cap="flat" cmpd="sng">
            <a:solidFill>
              <a:srgbClr val="0000FF"/>
            </a:solidFill>
            <a:prstDash val="solid"/>
            <a:miter/>
            <a:headEnd type="none" w="med" len="med"/>
            <a:tailEnd type="none" w="med" len="med"/>
          </a:ln>
        </p:spPr>
        <p:txBody>
          <a:bodyPr/>
          <a:lstStyle/>
          <a:p>
            <a:endParaRPr lang="zh-CN" altLang="en-US"/>
          </a:p>
        </p:txBody>
      </p:sp>
      <p:sp>
        <p:nvSpPr>
          <p:cNvPr id="451622" name="文本框 451621"/>
          <p:cNvSpPr txBox="1"/>
          <p:nvPr/>
        </p:nvSpPr>
        <p:spPr>
          <a:xfrm>
            <a:off x="6600825" y="1198057"/>
            <a:ext cx="2232025" cy="521970"/>
          </a:xfrm>
          <a:prstGeom prst="rect">
            <a:avLst/>
          </a:prstGeom>
          <a:noFill/>
          <a:ln w="9525">
            <a:noFill/>
          </a:ln>
        </p:spPr>
        <p:txBody>
          <a:bodyPr>
            <a:spAutoFit/>
          </a:bodyPr>
          <a:lstStyle/>
          <a:p>
            <a:pPr algn="ctr">
              <a:spcBef>
                <a:spcPct val="0"/>
              </a:spcBef>
            </a:pPr>
            <a:r>
              <a:rPr lang="zh-CN" altLang="en-US" dirty="0">
                <a:solidFill>
                  <a:srgbClr val="CC3300"/>
                </a:solidFill>
                <a:effectLst>
                  <a:outerShdw blurRad="38100" dist="38100" dir="2700000">
                    <a:srgbClr val="C0C0C0"/>
                  </a:outerShdw>
                </a:effectLst>
                <a:latin typeface="Times New Roman" panose="02020603050405020304" pitchFamily="18" charset="0"/>
              </a:rPr>
              <a:t>文件目录</a:t>
            </a:r>
          </a:p>
        </p:txBody>
      </p:sp>
      <p:sp>
        <p:nvSpPr>
          <p:cNvPr id="451623" name="文本框 451622"/>
          <p:cNvSpPr txBox="1"/>
          <p:nvPr/>
        </p:nvSpPr>
        <p:spPr>
          <a:xfrm>
            <a:off x="6180138" y="2323594"/>
            <a:ext cx="3155950" cy="460375"/>
          </a:xfrm>
          <a:prstGeom prst="rect">
            <a:avLst/>
          </a:prstGeom>
          <a:noFill/>
          <a:ln w="9525">
            <a:noFill/>
          </a:ln>
        </p:spPr>
        <p:txBody>
          <a:bodyPr>
            <a:spAutoFit/>
          </a:bodyPr>
          <a:lstStyle/>
          <a:p>
            <a:pPr>
              <a:spcBef>
                <a:spcPct val="0"/>
              </a:spcBef>
            </a:pPr>
            <a:r>
              <a:rPr lang="en-US" altLang="zh-CN" sz="2400">
                <a:solidFill>
                  <a:srgbClr val="0000FF"/>
                </a:solidFill>
                <a:latin typeface="Times New Roman" panose="02020603050405020304" pitchFamily="18" charset="0"/>
              </a:rPr>
              <a:t>Jeep                     19</a:t>
            </a:r>
          </a:p>
        </p:txBody>
      </p:sp>
      <p:sp>
        <p:nvSpPr>
          <p:cNvPr id="451624" name="椭圆 451623"/>
          <p:cNvSpPr/>
          <p:nvPr/>
        </p:nvSpPr>
        <p:spPr>
          <a:xfrm>
            <a:off x="4071938" y="4125407"/>
            <a:ext cx="533400" cy="533400"/>
          </a:xfrm>
          <a:prstGeom prst="ellipse">
            <a:avLst/>
          </a:prstGeom>
          <a:noFill/>
          <a:ln w="28575" cap="flat" cmpd="sng">
            <a:solidFill>
              <a:srgbClr val="CC0066"/>
            </a:solidFill>
            <a:prstDash val="solid"/>
            <a:headEnd type="none" w="med" len="med"/>
            <a:tailEnd type="none" w="med" len="med"/>
          </a:ln>
        </p:spPr>
        <p:txBody>
          <a:bodyPr/>
          <a:lstStyle/>
          <a:p>
            <a:endParaRPr lang="zh-CN" altLang="en-US"/>
          </a:p>
        </p:txBody>
      </p:sp>
      <p:sp>
        <p:nvSpPr>
          <p:cNvPr id="451625" name="直接连接符 451624"/>
          <p:cNvSpPr/>
          <p:nvPr/>
        </p:nvSpPr>
        <p:spPr>
          <a:xfrm flipH="1" flipV="1">
            <a:off x="3386138" y="2677607"/>
            <a:ext cx="1066800" cy="1600200"/>
          </a:xfrm>
          <a:prstGeom prst="line">
            <a:avLst/>
          </a:prstGeom>
          <a:ln w="9525" cap="flat" cmpd="sng">
            <a:solidFill>
              <a:srgbClr val="3366CC"/>
            </a:solidFill>
            <a:prstDash val="solid"/>
            <a:headEnd type="none" w="med" len="med"/>
            <a:tailEnd type="triangle" w="med" len="med"/>
          </a:ln>
        </p:spPr>
      </p:sp>
      <p:sp>
        <p:nvSpPr>
          <p:cNvPr id="451626" name="直接连接符 451625"/>
          <p:cNvSpPr/>
          <p:nvPr/>
        </p:nvSpPr>
        <p:spPr>
          <a:xfrm flipH="1" flipV="1">
            <a:off x="3843338" y="3592007"/>
            <a:ext cx="457200" cy="685800"/>
          </a:xfrm>
          <a:prstGeom prst="line">
            <a:avLst/>
          </a:prstGeom>
          <a:ln w="9525" cap="flat" cmpd="sng">
            <a:solidFill>
              <a:srgbClr val="3366CC"/>
            </a:solidFill>
            <a:prstDash val="solid"/>
            <a:headEnd type="none" w="med" len="med"/>
            <a:tailEnd type="triangle" w="med" len="med"/>
          </a:ln>
        </p:spPr>
      </p:sp>
      <p:sp>
        <p:nvSpPr>
          <p:cNvPr id="451627" name="直接连接符 451626"/>
          <p:cNvSpPr/>
          <p:nvPr/>
        </p:nvSpPr>
        <p:spPr>
          <a:xfrm flipH="1" flipV="1">
            <a:off x="3386138" y="3592007"/>
            <a:ext cx="762000" cy="685800"/>
          </a:xfrm>
          <a:prstGeom prst="line">
            <a:avLst/>
          </a:prstGeom>
          <a:ln w="9525" cap="flat" cmpd="sng">
            <a:solidFill>
              <a:srgbClr val="3366CC"/>
            </a:solidFill>
            <a:prstDash val="solid"/>
            <a:headEnd type="none" w="med" len="med"/>
            <a:tailEnd type="triangle" w="med" len="med"/>
          </a:ln>
        </p:spPr>
      </p:sp>
      <p:sp>
        <p:nvSpPr>
          <p:cNvPr id="451628" name="任意多边形 451627"/>
          <p:cNvSpPr/>
          <p:nvPr/>
        </p:nvSpPr>
        <p:spPr>
          <a:xfrm>
            <a:off x="2927350" y="4509582"/>
            <a:ext cx="1220788" cy="149225"/>
          </a:xfrm>
          <a:custGeom>
            <a:avLst/>
            <a:gdLst/>
            <a:ahLst/>
            <a:cxnLst/>
            <a:rect l="0" t="0" r="0" b="0"/>
            <a:pathLst>
              <a:path w="432" h="96">
                <a:moveTo>
                  <a:pt x="432" y="0"/>
                </a:moveTo>
                <a:cubicBezTo>
                  <a:pt x="372" y="48"/>
                  <a:pt x="312" y="96"/>
                  <a:pt x="240" y="96"/>
                </a:cubicBezTo>
                <a:cubicBezTo>
                  <a:pt x="168" y="96"/>
                  <a:pt x="84" y="48"/>
                  <a:pt x="0" y="0"/>
                </a:cubicBezTo>
              </a:path>
            </a:pathLst>
          </a:custGeom>
          <a:noFill/>
          <a:ln w="9525" cap="flat" cmpd="sng">
            <a:solidFill>
              <a:srgbClr val="3366CC"/>
            </a:solidFill>
            <a:prstDash val="solid"/>
            <a:headEnd type="none" w="med" len="med"/>
            <a:tailEnd type="triangle" w="med" len="med"/>
          </a:ln>
        </p:spPr>
        <p:txBody>
          <a:bodyPr/>
          <a:lstStyle/>
          <a:p>
            <a:endParaRPr lang="zh-CN" altLang="en-US"/>
          </a:p>
        </p:txBody>
      </p:sp>
      <p:sp>
        <p:nvSpPr>
          <p:cNvPr id="451629" name="直接连接符 451628"/>
          <p:cNvSpPr/>
          <p:nvPr/>
        </p:nvSpPr>
        <p:spPr>
          <a:xfrm flipH="1">
            <a:off x="3538538" y="4506407"/>
            <a:ext cx="762000" cy="685800"/>
          </a:xfrm>
          <a:prstGeom prst="line">
            <a:avLst/>
          </a:prstGeom>
          <a:ln w="9525" cap="flat" cmpd="sng">
            <a:solidFill>
              <a:srgbClr val="3366CC"/>
            </a:solidFill>
            <a:prstDash val="solid"/>
            <a:headEnd type="none" w="med" len="med"/>
            <a:tailEnd type="triangle" w="med" len="med"/>
          </a:ln>
        </p:spPr>
      </p:sp>
      <p:sp>
        <p:nvSpPr>
          <p:cNvPr id="451630" name="文本框 451629"/>
          <p:cNvSpPr txBox="1"/>
          <p:nvPr/>
        </p:nvSpPr>
        <p:spPr>
          <a:xfrm>
            <a:off x="7485063" y="2999869"/>
            <a:ext cx="462280" cy="2614930"/>
          </a:xfrm>
          <a:prstGeom prst="rect">
            <a:avLst/>
          </a:prstGeom>
          <a:noFill/>
          <a:ln w="9525">
            <a:noFill/>
          </a:ln>
        </p:spPr>
        <p:txBody>
          <a:bodyPr wrap="none" anchor="t">
            <a:spAutoFit/>
          </a:bodyPr>
          <a:lstStyle/>
          <a:p>
            <a:pPr>
              <a:spcBef>
                <a:spcPct val="0"/>
              </a:spcBef>
            </a:pPr>
            <a:r>
              <a:rPr lang="zh-CN" altLang="en-US" sz="2400" dirty="0">
                <a:solidFill>
                  <a:schemeClr val="tx1"/>
                </a:solidFill>
                <a:latin typeface="Times New Roman" panose="02020603050405020304" pitchFamily="18" charset="0"/>
              </a:rPr>
              <a:t>  </a:t>
            </a:r>
            <a:r>
              <a:rPr lang="en-US" altLang="zh-CN" sz="2000">
                <a:solidFill>
                  <a:srgbClr val="0000FF"/>
                </a:solidFill>
                <a:latin typeface="Times New Roman" panose="02020603050405020304" pitchFamily="18" charset="0"/>
              </a:rPr>
              <a:t>9</a:t>
            </a:r>
          </a:p>
          <a:p>
            <a:pPr>
              <a:spcBef>
                <a:spcPct val="0"/>
              </a:spcBef>
            </a:pPr>
            <a:r>
              <a:rPr lang="en-US" altLang="zh-CN" sz="2000">
                <a:solidFill>
                  <a:srgbClr val="0000FF"/>
                </a:solidFill>
                <a:latin typeface="Times New Roman" panose="02020603050405020304" pitchFamily="18" charset="0"/>
              </a:rPr>
              <a:t>16</a:t>
            </a:r>
          </a:p>
          <a:p>
            <a:pPr>
              <a:spcBef>
                <a:spcPct val="0"/>
              </a:spcBef>
            </a:pPr>
            <a:r>
              <a:rPr lang="en-US" altLang="zh-CN" sz="2000">
                <a:solidFill>
                  <a:srgbClr val="0000FF"/>
                </a:solidFill>
                <a:latin typeface="Times New Roman" panose="02020603050405020304" pitchFamily="18" charset="0"/>
              </a:rPr>
              <a:t>  1</a:t>
            </a:r>
          </a:p>
          <a:p>
            <a:pPr>
              <a:spcBef>
                <a:spcPct val="0"/>
              </a:spcBef>
            </a:pPr>
            <a:r>
              <a:rPr lang="en-US" altLang="zh-CN" sz="2000">
                <a:solidFill>
                  <a:srgbClr val="0000FF"/>
                </a:solidFill>
                <a:latin typeface="Times New Roman" panose="02020603050405020304" pitchFamily="18" charset="0"/>
              </a:rPr>
              <a:t>10</a:t>
            </a:r>
          </a:p>
          <a:p>
            <a:pPr>
              <a:spcBef>
                <a:spcPct val="0"/>
              </a:spcBef>
            </a:pPr>
            <a:r>
              <a:rPr lang="en-US" altLang="zh-CN" sz="2000">
                <a:solidFill>
                  <a:srgbClr val="0000FF"/>
                </a:solidFill>
                <a:latin typeface="Times New Roman" panose="02020603050405020304" pitchFamily="18" charset="0"/>
              </a:rPr>
              <a:t>25</a:t>
            </a:r>
          </a:p>
          <a:p>
            <a:pPr>
              <a:spcBef>
                <a:spcPct val="0"/>
              </a:spcBef>
            </a:pPr>
            <a:r>
              <a:rPr lang="en-US" altLang="zh-CN" sz="2000">
                <a:solidFill>
                  <a:srgbClr val="0000FF"/>
                </a:solidFill>
                <a:latin typeface="Times New Roman" panose="02020603050405020304" pitchFamily="18" charset="0"/>
              </a:rPr>
              <a:t> -1</a:t>
            </a:r>
          </a:p>
          <a:p>
            <a:pPr>
              <a:spcBef>
                <a:spcPct val="0"/>
              </a:spcBef>
            </a:pPr>
            <a:r>
              <a:rPr lang="en-US" altLang="zh-CN" sz="2000">
                <a:solidFill>
                  <a:srgbClr val="0000FF"/>
                </a:solidFill>
                <a:latin typeface="Times New Roman" panose="02020603050405020304" pitchFamily="18" charset="0"/>
              </a:rPr>
              <a:t> -1</a:t>
            </a:r>
          </a:p>
          <a:p>
            <a:pPr>
              <a:spcBef>
                <a:spcPct val="0"/>
              </a:spcBef>
            </a:pPr>
            <a:r>
              <a:rPr lang="en-US" altLang="zh-CN" sz="2000">
                <a:solidFill>
                  <a:srgbClr val="0000FF"/>
                </a:solidFill>
                <a:latin typeface="Times New Roman" panose="02020603050405020304" pitchFamily="18" charset="0"/>
              </a:rPr>
              <a:t> -1</a:t>
            </a:r>
          </a:p>
        </p:txBody>
      </p:sp>
      <p:sp>
        <p:nvSpPr>
          <p:cNvPr id="451631" name="矩形 451630"/>
          <p:cNvSpPr/>
          <p:nvPr/>
        </p:nvSpPr>
        <p:spPr>
          <a:xfrm>
            <a:off x="6851650" y="3069719"/>
            <a:ext cx="1981200" cy="2595563"/>
          </a:xfrm>
          <a:prstGeom prst="rect">
            <a:avLst/>
          </a:prstGeom>
          <a:noFill/>
          <a:ln w="9525" cap="flat" cmpd="sng">
            <a:solidFill>
              <a:srgbClr val="CC6600"/>
            </a:solidFill>
            <a:prstDash val="solid"/>
            <a:miter/>
            <a:headEnd type="none" w="med" len="med"/>
            <a:tailEnd type="none" w="med" len="med"/>
          </a:ln>
        </p:spPr>
        <p:txBody>
          <a:bodyPr wrap="none" anchor="ctr"/>
          <a:lstStyle/>
          <a:p>
            <a:pPr marL="342900" indent="-342900" algn="ctr">
              <a:buSzPct val="80000"/>
              <a:buBlip>
                <a:blip r:embed="rId3"/>
              </a:buBlip>
            </a:pPr>
            <a:endParaRPr lang="zh-CN" altLang="en-US" dirty="0">
              <a:solidFill>
                <a:srgbClr val="0000FF"/>
              </a:solidFill>
              <a:latin typeface="Times New Roman" panose="02020603050405020304" pitchFamily="18" charset="0"/>
            </a:endParaRPr>
          </a:p>
        </p:txBody>
      </p:sp>
      <p:sp>
        <p:nvSpPr>
          <p:cNvPr id="451632" name="椭圆 451631"/>
          <p:cNvSpPr/>
          <p:nvPr/>
        </p:nvSpPr>
        <p:spPr>
          <a:xfrm>
            <a:off x="6167438" y="2780794"/>
            <a:ext cx="3313112" cy="3189288"/>
          </a:xfrm>
          <a:prstGeom prst="ellipse">
            <a:avLst/>
          </a:prstGeom>
          <a:noFill/>
          <a:ln w="28575" cap="flat" cmpd="sng">
            <a:solidFill>
              <a:srgbClr val="CC6600"/>
            </a:solidFill>
            <a:prstDash val="solid"/>
            <a:headEnd type="none" w="med" len="med"/>
            <a:tailEnd type="none" w="med" len="med"/>
          </a:ln>
        </p:spPr>
        <p:txBody>
          <a:bodyPr/>
          <a:lstStyle/>
          <a:p>
            <a:endParaRPr lang="zh-CN" altLang="en-US"/>
          </a:p>
        </p:txBody>
      </p:sp>
      <p:sp>
        <p:nvSpPr>
          <p:cNvPr id="451633" name="文本框 451632"/>
          <p:cNvSpPr txBox="1"/>
          <p:nvPr/>
        </p:nvSpPr>
        <p:spPr>
          <a:xfrm>
            <a:off x="6254750" y="4052382"/>
            <a:ext cx="487680" cy="460375"/>
          </a:xfrm>
          <a:prstGeom prst="rect">
            <a:avLst/>
          </a:prstGeom>
          <a:noFill/>
          <a:ln w="9525">
            <a:noFill/>
          </a:ln>
        </p:spPr>
        <p:txBody>
          <a:bodyPr wrap="none" anchor="t">
            <a:spAutoFit/>
          </a:bodyPr>
          <a:lstStyle/>
          <a:p>
            <a:pPr>
              <a:spcBef>
                <a:spcPct val="0"/>
              </a:spcBef>
            </a:pPr>
            <a:r>
              <a:rPr lang="en-US" altLang="zh-CN" sz="2400">
                <a:solidFill>
                  <a:srgbClr val="0000FF"/>
                </a:solidFill>
                <a:latin typeface="Times New Roman" panose="02020603050405020304" pitchFamily="18" charset="0"/>
              </a:rPr>
              <a:t>19</a:t>
            </a:r>
          </a:p>
        </p:txBody>
      </p:sp>
      <p:sp>
        <p:nvSpPr>
          <p:cNvPr id="451634" name="直接连接符 451633"/>
          <p:cNvSpPr/>
          <p:nvPr/>
        </p:nvSpPr>
        <p:spPr>
          <a:xfrm flipV="1">
            <a:off x="4440238" y="2780794"/>
            <a:ext cx="3168650" cy="1368425"/>
          </a:xfrm>
          <a:prstGeom prst="line">
            <a:avLst/>
          </a:prstGeom>
          <a:ln w="9525" cap="flat" cmpd="sng">
            <a:solidFill>
              <a:srgbClr val="CC6600"/>
            </a:solidFill>
            <a:prstDash val="solid"/>
            <a:headEnd type="none" w="med" len="med"/>
            <a:tailEnd type="none" w="med" len="med"/>
          </a:ln>
        </p:spPr>
      </p:sp>
      <p:sp>
        <p:nvSpPr>
          <p:cNvPr id="451635" name="直接连接符 451634"/>
          <p:cNvSpPr/>
          <p:nvPr/>
        </p:nvSpPr>
        <p:spPr>
          <a:xfrm>
            <a:off x="4440238" y="4654044"/>
            <a:ext cx="2674937" cy="1163638"/>
          </a:xfrm>
          <a:prstGeom prst="line">
            <a:avLst/>
          </a:prstGeom>
          <a:ln w="9525" cap="flat" cmpd="sng">
            <a:solidFill>
              <a:srgbClr val="CC6600"/>
            </a:solidFill>
            <a:prstDash val="solid"/>
            <a:headEnd type="none" w="med" len="med"/>
            <a:tailEnd type="none" w="med" len="med"/>
          </a:ln>
        </p:spPr>
      </p:sp>
      <p:sp>
        <p:nvSpPr>
          <p:cNvPr id="451637" name="矩形 451636"/>
          <p:cNvSpPr/>
          <p:nvPr/>
        </p:nvSpPr>
        <p:spPr>
          <a:xfrm>
            <a:off x="5018247" y="6126564"/>
            <a:ext cx="2287270" cy="398780"/>
          </a:xfrm>
          <a:prstGeom prst="rect">
            <a:avLst/>
          </a:prstGeom>
          <a:noFill/>
          <a:ln w="9525">
            <a:noFill/>
          </a:ln>
        </p:spPr>
        <p:txBody>
          <a:bodyPr wrap="none" anchor="ctr">
            <a:spAutoFit/>
          </a:bodyPr>
          <a:lstStyle/>
          <a:p>
            <a:pPr algn="ctr">
              <a:spcBef>
                <a:spcPct val="0"/>
              </a:spcBef>
            </a:pPr>
            <a:r>
              <a:rPr lang="zh-CN" altLang="en-US" sz="2000" dirty="0">
                <a:solidFill>
                  <a:schemeClr val="bg1"/>
                </a:solidFill>
                <a:effectLst>
                  <a:outerShdw blurRad="38100" dist="38100" dir="2700000">
                    <a:srgbClr val="C0C0C0"/>
                  </a:outerShdw>
                </a:effectLst>
                <a:latin typeface="Times New Roman" panose="02020603050405020304" pitchFamily="18" charset="0"/>
              </a:rPr>
              <a:t>图</a:t>
            </a:r>
            <a:r>
              <a:rPr lang="en-US" altLang="zh-CN" sz="2000" dirty="0">
                <a:solidFill>
                  <a:schemeClr val="bg1"/>
                </a:solidFill>
                <a:effectLst>
                  <a:outerShdw blurRad="38100" dist="38100" dir="2700000">
                    <a:srgbClr val="C0C0C0"/>
                  </a:outerShdw>
                </a:effectLst>
                <a:latin typeface="Times New Roman" panose="02020603050405020304" pitchFamily="18" charset="0"/>
              </a:rPr>
              <a:t>6.9</a:t>
            </a:r>
            <a:r>
              <a:rPr lang="zh-CN" altLang="en-US" sz="2000" dirty="0">
                <a:solidFill>
                  <a:schemeClr val="bg1"/>
                </a:solidFill>
                <a:effectLst>
                  <a:outerShdw blurRad="38100" dist="38100" dir="2700000">
                    <a:srgbClr val="C0C0C0"/>
                  </a:outerShdw>
                </a:effectLst>
                <a:latin typeface="Times New Roman" panose="02020603050405020304" pitchFamily="18" charset="0"/>
              </a:rPr>
              <a:t>单级索引分配</a:t>
            </a:r>
          </a:p>
        </p:txBody>
      </p:sp>
      <p:sp>
        <p:nvSpPr>
          <p:cNvPr id="451639" name="矩形 451638"/>
          <p:cNvSpPr/>
          <p:nvPr/>
        </p:nvSpPr>
        <p:spPr>
          <a:xfrm>
            <a:off x="996950" y="936437"/>
            <a:ext cx="4168775" cy="521970"/>
          </a:xfrm>
          <a:prstGeom prst="rect">
            <a:avLst/>
          </a:prstGeom>
          <a:noFill/>
          <a:ln w="9525">
            <a:noFill/>
          </a:ln>
        </p:spPr>
        <p:txBody>
          <a:bodyPr anchor="ctr">
            <a:spAutoFit/>
          </a:bodyPr>
          <a:lstStyle/>
          <a:p>
            <a:pPr lvl="1" defTabSz="914400">
              <a:spcBef>
                <a:spcPct val="0"/>
              </a:spcBef>
              <a:buSzPct val="100000"/>
              <a:tabLst>
                <a:tab pos="495300" algn="l"/>
              </a:tabLst>
            </a:pPr>
            <a:r>
              <a:rPr lang="en-US" altLang="zh-CN" sz="2800" b="1" dirty="0">
                <a:solidFill>
                  <a:srgbClr val="800000"/>
                </a:solidFill>
                <a:effectLst>
                  <a:outerShdw blurRad="38100" dist="38100" dir="2700000">
                    <a:srgbClr val="C0C0C0"/>
                  </a:outerShdw>
                </a:effectLst>
                <a:latin typeface="Times New Roman" panose="02020603050405020304" pitchFamily="18" charset="0"/>
              </a:rPr>
              <a:t>1</a:t>
            </a:r>
            <a:r>
              <a:rPr lang="zh-CN" altLang="en-US" sz="2800" b="1" dirty="0">
                <a:solidFill>
                  <a:srgbClr val="800000"/>
                </a:solidFill>
                <a:effectLst>
                  <a:outerShdw blurRad="38100" dist="38100" dir="2700000">
                    <a:srgbClr val="C0C0C0"/>
                  </a:outerShdw>
                </a:effectLst>
                <a:latin typeface="Times New Roman" panose="02020603050405020304" pitchFamily="18" charset="0"/>
              </a:rPr>
              <a:t>、单级索引分配</a:t>
            </a:r>
          </a:p>
        </p:txBody>
      </p:sp>
      <p:sp>
        <p:nvSpPr>
          <p:cNvPr id="451642" name="矩形 451641"/>
          <p:cNvSpPr/>
          <p:nvPr/>
        </p:nvSpPr>
        <p:spPr>
          <a:xfrm>
            <a:off x="9336088" y="2925257"/>
            <a:ext cx="1066800" cy="3276600"/>
          </a:xfrm>
          <a:prstGeom prst="rect">
            <a:avLst/>
          </a:prstGeom>
          <a:noFill/>
          <a:ln w="28575">
            <a:noFill/>
          </a:ln>
        </p:spPr>
        <p:txBody>
          <a:bodyPr>
            <a:spAutoFit/>
          </a:bodyPr>
          <a:lstStyle/>
          <a:p>
            <a:pPr marL="342900" indent="-342900">
              <a:lnSpc>
                <a:spcPct val="115000"/>
              </a:lnSpc>
            </a:pPr>
            <a:r>
              <a:rPr lang="zh-CN" altLang="en-US" sz="2000" dirty="0">
                <a:solidFill>
                  <a:srgbClr val="000000"/>
                </a:solidFill>
                <a:latin typeface="Times New Roman" panose="02020603050405020304" pitchFamily="18" charset="0"/>
              </a:rPr>
              <a:t>     索引块就是一个含有许多盘块号的数组。</a:t>
            </a:r>
            <a:r>
              <a:rPr lang="zh-CN" altLang="en-US" sz="2000" dirty="0">
                <a:latin typeface="Times New Roman" panose="02020603050405020304" pitchFamily="18" charset="0"/>
              </a:rPr>
              <a:t> </a:t>
            </a:r>
          </a:p>
        </p:txBody>
      </p:sp>
      <p:sp>
        <p:nvSpPr>
          <p:cNvPr id="56" name="矩形 55">
            <a:extLst>
              <a:ext uri="{FF2B5EF4-FFF2-40B4-BE49-F238E27FC236}">
                <a16:creationId xmlns:a16="http://schemas.microsoft.com/office/drawing/2014/main" id="{D0156448-F498-4357-B567-1FE0723F024E}"/>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51586"/>
                                        </p:tgtEl>
                                        <p:attrNameLst>
                                          <p:attrName>style.visibility</p:attrName>
                                        </p:attrNameLst>
                                      </p:cBhvr>
                                      <p:to>
                                        <p:strVal val="visible"/>
                                      </p:to>
                                    </p:set>
                                    <p:anim calcmode="lin" valueType="num">
                                      <p:cBhvr additive="base">
                                        <p:cTn id="7" dur="500" fill="hold"/>
                                        <p:tgtEl>
                                          <p:spTgt spid="451586"/>
                                        </p:tgtEl>
                                        <p:attrNameLst>
                                          <p:attrName>ppt_x</p:attrName>
                                        </p:attrNameLst>
                                      </p:cBhvr>
                                      <p:tavLst>
                                        <p:tav tm="0">
                                          <p:val>
                                            <p:strVal val="#ppt_x"/>
                                          </p:val>
                                        </p:tav>
                                        <p:tav tm="100000">
                                          <p:val>
                                            <p:strVal val="#ppt_x"/>
                                          </p:val>
                                        </p:tav>
                                      </p:tavLst>
                                    </p:anim>
                                    <p:anim calcmode="lin" valueType="num">
                                      <p:cBhvr additive="base">
                                        <p:cTn id="8" dur="500" fill="hold"/>
                                        <p:tgtEl>
                                          <p:spTgt spid="4515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1619"/>
                                        </p:tgtEl>
                                        <p:attrNameLst>
                                          <p:attrName>style.visibility</p:attrName>
                                        </p:attrNameLst>
                                      </p:cBhvr>
                                      <p:to>
                                        <p:strVal val="visible"/>
                                      </p:to>
                                    </p:set>
                                    <p:anim calcmode="lin" valueType="num">
                                      <p:cBhvr additive="base">
                                        <p:cTn id="11" dur="500" fill="hold"/>
                                        <p:tgtEl>
                                          <p:spTgt spid="451619"/>
                                        </p:tgtEl>
                                        <p:attrNameLst>
                                          <p:attrName>ppt_x</p:attrName>
                                        </p:attrNameLst>
                                      </p:cBhvr>
                                      <p:tavLst>
                                        <p:tav tm="0">
                                          <p:val>
                                            <p:strVal val="#ppt_x"/>
                                          </p:val>
                                        </p:tav>
                                        <p:tav tm="100000">
                                          <p:val>
                                            <p:strVal val="#ppt_x"/>
                                          </p:val>
                                        </p:tav>
                                      </p:tavLst>
                                    </p:anim>
                                    <p:anim calcmode="lin" valueType="num">
                                      <p:cBhvr additive="base">
                                        <p:cTn id="12" dur="500" fill="hold"/>
                                        <p:tgtEl>
                                          <p:spTgt spid="4516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1620"/>
                                        </p:tgtEl>
                                        <p:attrNameLst>
                                          <p:attrName>style.visibility</p:attrName>
                                        </p:attrNameLst>
                                      </p:cBhvr>
                                      <p:to>
                                        <p:strVal val="visible"/>
                                      </p:to>
                                    </p:set>
                                    <p:anim calcmode="lin" valueType="num">
                                      <p:cBhvr additive="base">
                                        <p:cTn id="15" dur="500" fill="hold"/>
                                        <p:tgtEl>
                                          <p:spTgt spid="451620"/>
                                        </p:tgtEl>
                                        <p:attrNameLst>
                                          <p:attrName>ppt_x</p:attrName>
                                        </p:attrNameLst>
                                      </p:cBhvr>
                                      <p:tavLst>
                                        <p:tav tm="0">
                                          <p:val>
                                            <p:strVal val="#ppt_x"/>
                                          </p:val>
                                        </p:tav>
                                        <p:tav tm="100000">
                                          <p:val>
                                            <p:strVal val="#ppt_x"/>
                                          </p:val>
                                        </p:tav>
                                      </p:tavLst>
                                    </p:anim>
                                    <p:anim calcmode="lin" valueType="num">
                                      <p:cBhvr additive="base">
                                        <p:cTn id="16" dur="500" fill="hold"/>
                                        <p:tgtEl>
                                          <p:spTgt spid="4516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1621"/>
                                        </p:tgtEl>
                                        <p:attrNameLst>
                                          <p:attrName>style.visibility</p:attrName>
                                        </p:attrNameLst>
                                      </p:cBhvr>
                                      <p:to>
                                        <p:strVal val="visible"/>
                                      </p:to>
                                    </p:set>
                                    <p:anim calcmode="lin" valueType="num">
                                      <p:cBhvr additive="base">
                                        <p:cTn id="19" dur="500" fill="hold"/>
                                        <p:tgtEl>
                                          <p:spTgt spid="451621"/>
                                        </p:tgtEl>
                                        <p:attrNameLst>
                                          <p:attrName>ppt_x</p:attrName>
                                        </p:attrNameLst>
                                      </p:cBhvr>
                                      <p:tavLst>
                                        <p:tav tm="0">
                                          <p:val>
                                            <p:strVal val="#ppt_x"/>
                                          </p:val>
                                        </p:tav>
                                        <p:tav tm="100000">
                                          <p:val>
                                            <p:strVal val="#ppt_x"/>
                                          </p:val>
                                        </p:tav>
                                      </p:tavLst>
                                    </p:anim>
                                    <p:anim calcmode="lin" valueType="num">
                                      <p:cBhvr additive="base">
                                        <p:cTn id="20" dur="500" fill="hold"/>
                                        <p:tgtEl>
                                          <p:spTgt spid="4516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51622"/>
                                        </p:tgtEl>
                                        <p:attrNameLst>
                                          <p:attrName>style.visibility</p:attrName>
                                        </p:attrNameLst>
                                      </p:cBhvr>
                                      <p:to>
                                        <p:strVal val="visible"/>
                                      </p:to>
                                    </p:set>
                                    <p:anim calcmode="lin" valueType="num">
                                      <p:cBhvr additive="base">
                                        <p:cTn id="23" dur="500" fill="hold"/>
                                        <p:tgtEl>
                                          <p:spTgt spid="451622"/>
                                        </p:tgtEl>
                                        <p:attrNameLst>
                                          <p:attrName>ppt_x</p:attrName>
                                        </p:attrNameLst>
                                      </p:cBhvr>
                                      <p:tavLst>
                                        <p:tav tm="0">
                                          <p:val>
                                            <p:strVal val="#ppt_x"/>
                                          </p:val>
                                        </p:tav>
                                        <p:tav tm="100000">
                                          <p:val>
                                            <p:strVal val="#ppt_x"/>
                                          </p:val>
                                        </p:tav>
                                      </p:tavLst>
                                    </p:anim>
                                    <p:anim calcmode="lin" valueType="num">
                                      <p:cBhvr additive="base">
                                        <p:cTn id="24" dur="500" fill="hold"/>
                                        <p:tgtEl>
                                          <p:spTgt spid="4516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1623"/>
                                        </p:tgtEl>
                                        <p:attrNameLst>
                                          <p:attrName>style.visibility</p:attrName>
                                        </p:attrNameLst>
                                      </p:cBhvr>
                                      <p:to>
                                        <p:strVal val="visible"/>
                                      </p:to>
                                    </p:set>
                                    <p:anim calcmode="lin" valueType="num">
                                      <p:cBhvr additive="base">
                                        <p:cTn id="27" dur="500" fill="hold"/>
                                        <p:tgtEl>
                                          <p:spTgt spid="451623"/>
                                        </p:tgtEl>
                                        <p:attrNameLst>
                                          <p:attrName>ppt_x</p:attrName>
                                        </p:attrNameLst>
                                      </p:cBhvr>
                                      <p:tavLst>
                                        <p:tav tm="0">
                                          <p:val>
                                            <p:strVal val="#ppt_x"/>
                                          </p:val>
                                        </p:tav>
                                        <p:tav tm="100000">
                                          <p:val>
                                            <p:strVal val="#ppt_x"/>
                                          </p:val>
                                        </p:tav>
                                      </p:tavLst>
                                    </p:anim>
                                    <p:anim calcmode="lin" valueType="num">
                                      <p:cBhvr additive="base">
                                        <p:cTn id="28" dur="500" fill="hold"/>
                                        <p:tgtEl>
                                          <p:spTgt spid="45162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1624"/>
                                        </p:tgtEl>
                                        <p:attrNameLst>
                                          <p:attrName>style.visibility</p:attrName>
                                        </p:attrNameLst>
                                      </p:cBhvr>
                                      <p:to>
                                        <p:strVal val="visible"/>
                                      </p:to>
                                    </p:set>
                                    <p:anim calcmode="lin" valueType="num">
                                      <p:cBhvr additive="base">
                                        <p:cTn id="31" dur="500" fill="hold"/>
                                        <p:tgtEl>
                                          <p:spTgt spid="451624"/>
                                        </p:tgtEl>
                                        <p:attrNameLst>
                                          <p:attrName>ppt_x</p:attrName>
                                        </p:attrNameLst>
                                      </p:cBhvr>
                                      <p:tavLst>
                                        <p:tav tm="0">
                                          <p:val>
                                            <p:strVal val="#ppt_x"/>
                                          </p:val>
                                        </p:tav>
                                        <p:tav tm="100000">
                                          <p:val>
                                            <p:strVal val="#ppt_x"/>
                                          </p:val>
                                        </p:tav>
                                      </p:tavLst>
                                    </p:anim>
                                    <p:anim calcmode="lin" valueType="num">
                                      <p:cBhvr additive="base">
                                        <p:cTn id="32" dur="500" fill="hold"/>
                                        <p:tgtEl>
                                          <p:spTgt spid="45162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1625"/>
                                        </p:tgtEl>
                                        <p:attrNameLst>
                                          <p:attrName>style.visibility</p:attrName>
                                        </p:attrNameLst>
                                      </p:cBhvr>
                                      <p:to>
                                        <p:strVal val="visible"/>
                                      </p:to>
                                    </p:set>
                                    <p:anim calcmode="lin" valueType="num">
                                      <p:cBhvr additive="base">
                                        <p:cTn id="35" dur="500" fill="hold"/>
                                        <p:tgtEl>
                                          <p:spTgt spid="451625"/>
                                        </p:tgtEl>
                                        <p:attrNameLst>
                                          <p:attrName>ppt_x</p:attrName>
                                        </p:attrNameLst>
                                      </p:cBhvr>
                                      <p:tavLst>
                                        <p:tav tm="0">
                                          <p:val>
                                            <p:strVal val="#ppt_x"/>
                                          </p:val>
                                        </p:tav>
                                        <p:tav tm="100000">
                                          <p:val>
                                            <p:strVal val="#ppt_x"/>
                                          </p:val>
                                        </p:tav>
                                      </p:tavLst>
                                    </p:anim>
                                    <p:anim calcmode="lin" valueType="num">
                                      <p:cBhvr additive="base">
                                        <p:cTn id="36" dur="500" fill="hold"/>
                                        <p:tgtEl>
                                          <p:spTgt spid="45162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51626"/>
                                        </p:tgtEl>
                                        <p:attrNameLst>
                                          <p:attrName>style.visibility</p:attrName>
                                        </p:attrNameLst>
                                      </p:cBhvr>
                                      <p:to>
                                        <p:strVal val="visible"/>
                                      </p:to>
                                    </p:set>
                                    <p:anim calcmode="lin" valueType="num">
                                      <p:cBhvr additive="base">
                                        <p:cTn id="39" dur="500" fill="hold"/>
                                        <p:tgtEl>
                                          <p:spTgt spid="451626"/>
                                        </p:tgtEl>
                                        <p:attrNameLst>
                                          <p:attrName>ppt_x</p:attrName>
                                        </p:attrNameLst>
                                      </p:cBhvr>
                                      <p:tavLst>
                                        <p:tav tm="0">
                                          <p:val>
                                            <p:strVal val="#ppt_x"/>
                                          </p:val>
                                        </p:tav>
                                        <p:tav tm="100000">
                                          <p:val>
                                            <p:strVal val="#ppt_x"/>
                                          </p:val>
                                        </p:tav>
                                      </p:tavLst>
                                    </p:anim>
                                    <p:anim calcmode="lin" valueType="num">
                                      <p:cBhvr additive="base">
                                        <p:cTn id="40" dur="500" fill="hold"/>
                                        <p:tgtEl>
                                          <p:spTgt spid="45162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51627"/>
                                        </p:tgtEl>
                                        <p:attrNameLst>
                                          <p:attrName>style.visibility</p:attrName>
                                        </p:attrNameLst>
                                      </p:cBhvr>
                                      <p:to>
                                        <p:strVal val="visible"/>
                                      </p:to>
                                    </p:set>
                                    <p:anim calcmode="lin" valueType="num">
                                      <p:cBhvr additive="base">
                                        <p:cTn id="43" dur="500" fill="hold"/>
                                        <p:tgtEl>
                                          <p:spTgt spid="451627"/>
                                        </p:tgtEl>
                                        <p:attrNameLst>
                                          <p:attrName>ppt_x</p:attrName>
                                        </p:attrNameLst>
                                      </p:cBhvr>
                                      <p:tavLst>
                                        <p:tav tm="0">
                                          <p:val>
                                            <p:strVal val="#ppt_x"/>
                                          </p:val>
                                        </p:tav>
                                        <p:tav tm="100000">
                                          <p:val>
                                            <p:strVal val="#ppt_x"/>
                                          </p:val>
                                        </p:tav>
                                      </p:tavLst>
                                    </p:anim>
                                    <p:anim calcmode="lin" valueType="num">
                                      <p:cBhvr additive="base">
                                        <p:cTn id="44" dur="500" fill="hold"/>
                                        <p:tgtEl>
                                          <p:spTgt spid="4516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1628"/>
                                        </p:tgtEl>
                                        <p:attrNameLst>
                                          <p:attrName>style.visibility</p:attrName>
                                        </p:attrNameLst>
                                      </p:cBhvr>
                                      <p:to>
                                        <p:strVal val="visible"/>
                                      </p:to>
                                    </p:set>
                                    <p:anim calcmode="lin" valueType="num">
                                      <p:cBhvr additive="base">
                                        <p:cTn id="47" dur="500" fill="hold"/>
                                        <p:tgtEl>
                                          <p:spTgt spid="451628"/>
                                        </p:tgtEl>
                                        <p:attrNameLst>
                                          <p:attrName>ppt_x</p:attrName>
                                        </p:attrNameLst>
                                      </p:cBhvr>
                                      <p:tavLst>
                                        <p:tav tm="0">
                                          <p:val>
                                            <p:strVal val="#ppt_x"/>
                                          </p:val>
                                        </p:tav>
                                        <p:tav tm="100000">
                                          <p:val>
                                            <p:strVal val="#ppt_x"/>
                                          </p:val>
                                        </p:tav>
                                      </p:tavLst>
                                    </p:anim>
                                    <p:anim calcmode="lin" valueType="num">
                                      <p:cBhvr additive="base">
                                        <p:cTn id="48" dur="500" fill="hold"/>
                                        <p:tgtEl>
                                          <p:spTgt spid="45162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51629"/>
                                        </p:tgtEl>
                                        <p:attrNameLst>
                                          <p:attrName>style.visibility</p:attrName>
                                        </p:attrNameLst>
                                      </p:cBhvr>
                                      <p:to>
                                        <p:strVal val="visible"/>
                                      </p:to>
                                    </p:set>
                                    <p:anim calcmode="lin" valueType="num">
                                      <p:cBhvr additive="base">
                                        <p:cTn id="51" dur="500" fill="hold"/>
                                        <p:tgtEl>
                                          <p:spTgt spid="451629"/>
                                        </p:tgtEl>
                                        <p:attrNameLst>
                                          <p:attrName>ppt_x</p:attrName>
                                        </p:attrNameLst>
                                      </p:cBhvr>
                                      <p:tavLst>
                                        <p:tav tm="0">
                                          <p:val>
                                            <p:strVal val="#ppt_x"/>
                                          </p:val>
                                        </p:tav>
                                        <p:tav tm="100000">
                                          <p:val>
                                            <p:strVal val="#ppt_x"/>
                                          </p:val>
                                        </p:tav>
                                      </p:tavLst>
                                    </p:anim>
                                    <p:anim calcmode="lin" valueType="num">
                                      <p:cBhvr additive="base">
                                        <p:cTn id="52" dur="500" fill="hold"/>
                                        <p:tgtEl>
                                          <p:spTgt spid="4516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1630"/>
                                        </p:tgtEl>
                                        <p:attrNameLst>
                                          <p:attrName>style.visibility</p:attrName>
                                        </p:attrNameLst>
                                      </p:cBhvr>
                                      <p:to>
                                        <p:strVal val="visible"/>
                                      </p:to>
                                    </p:set>
                                    <p:anim calcmode="lin" valueType="num">
                                      <p:cBhvr additive="base">
                                        <p:cTn id="55" dur="500" fill="hold"/>
                                        <p:tgtEl>
                                          <p:spTgt spid="451630"/>
                                        </p:tgtEl>
                                        <p:attrNameLst>
                                          <p:attrName>ppt_x</p:attrName>
                                        </p:attrNameLst>
                                      </p:cBhvr>
                                      <p:tavLst>
                                        <p:tav tm="0">
                                          <p:val>
                                            <p:strVal val="#ppt_x"/>
                                          </p:val>
                                        </p:tav>
                                        <p:tav tm="100000">
                                          <p:val>
                                            <p:strVal val="#ppt_x"/>
                                          </p:val>
                                        </p:tav>
                                      </p:tavLst>
                                    </p:anim>
                                    <p:anim calcmode="lin" valueType="num">
                                      <p:cBhvr additive="base">
                                        <p:cTn id="56" dur="500" fill="hold"/>
                                        <p:tgtEl>
                                          <p:spTgt spid="45163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51631"/>
                                        </p:tgtEl>
                                        <p:attrNameLst>
                                          <p:attrName>style.visibility</p:attrName>
                                        </p:attrNameLst>
                                      </p:cBhvr>
                                      <p:to>
                                        <p:strVal val="visible"/>
                                      </p:to>
                                    </p:set>
                                    <p:anim calcmode="lin" valueType="num">
                                      <p:cBhvr additive="base">
                                        <p:cTn id="59" dur="500" fill="hold"/>
                                        <p:tgtEl>
                                          <p:spTgt spid="451631"/>
                                        </p:tgtEl>
                                        <p:attrNameLst>
                                          <p:attrName>ppt_x</p:attrName>
                                        </p:attrNameLst>
                                      </p:cBhvr>
                                      <p:tavLst>
                                        <p:tav tm="0">
                                          <p:val>
                                            <p:strVal val="#ppt_x"/>
                                          </p:val>
                                        </p:tav>
                                        <p:tav tm="100000">
                                          <p:val>
                                            <p:strVal val="#ppt_x"/>
                                          </p:val>
                                        </p:tav>
                                      </p:tavLst>
                                    </p:anim>
                                    <p:anim calcmode="lin" valueType="num">
                                      <p:cBhvr additive="base">
                                        <p:cTn id="60" dur="500" fill="hold"/>
                                        <p:tgtEl>
                                          <p:spTgt spid="4516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51632"/>
                                        </p:tgtEl>
                                        <p:attrNameLst>
                                          <p:attrName>style.visibility</p:attrName>
                                        </p:attrNameLst>
                                      </p:cBhvr>
                                      <p:to>
                                        <p:strVal val="visible"/>
                                      </p:to>
                                    </p:set>
                                    <p:anim calcmode="lin" valueType="num">
                                      <p:cBhvr additive="base">
                                        <p:cTn id="63" dur="500" fill="hold"/>
                                        <p:tgtEl>
                                          <p:spTgt spid="451632"/>
                                        </p:tgtEl>
                                        <p:attrNameLst>
                                          <p:attrName>ppt_x</p:attrName>
                                        </p:attrNameLst>
                                      </p:cBhvr>
                                      <p:tavLst>
                                        <p:tav tm="0">
                                          <p:val>
                                            <p:strVal val="#ppt_x"/>
                                          </p:val>
                                        </p:tav>
                                        <p:tav tm="100000">
                                          <p:val>
                                            <p:strVal val="#ppt_x"/>
                                          </p:val>
                                        </p:tav>
                                      </p:tavLst>
                                    </p:anim>
                                    <p:anim calcmode="lin" valueType="num">
                                      <p:cBhvr additive="base">
                                        <p:cTn id="64" dur="500" fill="hold"/>
                                        <p:tgtEl>
                                          <p:spTgt spid="4516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51633"/>
                                        </p:tgtEl>
                                        <p:attrNameLst>
                                          <p:attrName>style.visibility</p:attrName>
                                        </p:attrNameLst>
                                      </p:cBhvr>
                                      <p:to>
                                        <p:strVal val="visible"/>
                                      </p:to>
                                    </p:set>
                                    <p:anim calcmode="lin" valueType="num">
                                      <p:cBhvr additive="base">
                                        <p:cTn id="67" dur="500" fill="hold"/>
                                        <p:tgtEl>
                                          <p:spTgt spid="451633"/>
                                        </p:tgtEl>
                                        <p:attrNameLst>
                                          <p:attrName>ppt_x</p:attrName>
                                        </p:attrNameLst>
                                      </p:cBhvr>
                                      <p:tavLst>
                                        <p:tav tm="0">
                                          <p:val>
                                            <p:strVal val="#ppt_x"/>
                                          </p:val>
                                        </p:tav>
                                        <p:tav tm="100000">
                                          <p:val>
                                            <p:strVal val="#ppt_x"/>
                                          </p:val>
                                        </p:tav>
                                      </p:tavLst>
                                    </p:anim>
                                    <p:anim calcmode="lin" valueType="num">
                                      <p:cBhvr additive="base">
                                        <p:cTn id="68" dur="500" fill="hold"/>
                                        <p:tgtEl>
                                          <p:spTgt spid="45163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1634"/>
                                        </p:tgtEl>
                                        <p:attrNameLst>
                                          <p:attrName>style.visibility</p:attrName>
                                        </p:attrNameLst>
                                      </p:cBhvr>
                                      <p:to>
                                        <p:strVal val="visible"/>
                                      </p:to>
                                    </p:set>
                                    <p:anim calcmode="lin" valueType="num">
                                      <p:cBhvr additive="base">
                                        <p:cTn id="71" dur="500" fill="hold"/>
                                        <p:tgtEl>
                                          <p:spTgt spid="451634"/>
                                        </p:tgtEl>
                                        <p:attrNameLst>
                                          <p:attrName>ppt_x</p:attrName>
                                        </p:attrNameLst>
                                      </p:cBhvr>
                                      <p:tavLst>
                                        <p:tav tm="0">
                                          <p:val>
                                            <p:strVal val="#ppt_x"/>
                                          </p:val>
                                        </p:tav>
                                        <p:tav tm="100000">
                                          <p:val>
                                            <p:strVal val="#ppt_x"/>
                                          </p:val>
                                        </p:tav>
                                      </p:tavLst>
                                    </p:anim>
                                    <p:anim calcmode="lin" valueType="num">
                                      <p:cBhvr additive="base">
                                        <p:cTn id="72" dur="500" fill="hold"/>
                                        <p:tgtEl>
                                          <p:spTgt spid="45163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51635"/>
                                        </p:tgtEl>
                                        <p:attrNameLst>
                                          <p:attrName>style.visibility</p:attrName>
                                        </p:attrNameLst>
                                      </p:cBhvr>
                                      <p:to>
                                        <p:strVal val="visible"/>
                                      </p:to>
                                    </p:set>
                                    <p:anim calcmode="lin" valueType="num">
                                      <p:cBhvr additive="base">
                                        <p:cTn id="75" dur="500" fill="hold"/>
                                        <p:tgtEl>
                                          <p:spTgt spid="451635"/>
                                        </p:tgtEl>
                                        <p:attrNameLst>
                                          <p:attrName>ppt_x</p:attrName>
                                        </p:attrNameLst>
                                      </p:cBhvr>
                                      <p:tavLst>
                                        <p:tav tm="0">
                                          <p:val>
                                            <p:strVal val="#ppt_x"/>
                                          </p:val>
                                        </p:tav>
                                        <p:tav tm="100000">
                                          <p:val>
                                            <p:strVal val="#ppt_x"/>
                                          </p:val>
                                        </p:tav>
                                      </p:tavLst>
                                    </p:anim>
                                    <p:anim calcmode="lin" valueType="num">
                                      <p:cBhvr additive="base">
                                        <p:cTn id="76" dur="500" fill="hold"/>
                                        <p:tgtEl>
                                          <p:spTgt spid="45163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51637"/>
                                        </p:tgtEl>
                                        <p:attrNameLst>
                                          <p:attrName>style.visibility</p:attrName>
                                        </p:attrNameLst>
                                      </p:cBhvr>
                                      <p:to>
                                        <p:strVal val="visible"/>
                                      </p:to>
                                    </p:set>
                                    <p:anim calcmode="lin" valueType="num">
                                      <p:cBhvr additive="base">
                                        <p:cTn id="79" dur="500" fill="hold"/>
                                        <p:tgtEl>
                                          <p:spTgt spid="451637"/>
                                        </p:tgtEl>
                                        <p:attrNameLst>
                                          <p:attrName>ppt_x</p:attrName>
                                        </p:attrNameLst>
                                      </p:cBhvr>
                                      <p:tavLst>
                                        <p:tav tm="0">
                                          <p:val>
                                            <p:strVal val="#ppt_x"/>
                                          </p:val>
                                        </p:tav>
                                        <p:tav tm="100000">
                                          <p:val>
                                            <p:strVal val="#ppt_x"/>
                                          </p:val>
                                        </p:tav>
                                      </p:tavLst>
                                    </p:anim>
                                    <p:anim calcmode="lin" valueType="num">
                                      <p:cBhvr additive="base">
                                        <p:cTn id="80" dur="500" fill="hold"/>
                                        <p:tgtEl>
                                          <p:spTgt spid="4516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51639"/>
                                        </p:tgtEl>
                                        <p:attrNameLst>
                                          <p:attrName>style.visibility</p:attrName>
                                        </p:attrNameLst>
                                      </p:cBhvr>
                                      <p:to>
                                        <p:strVal val="visible"/>
                                      </p:to>
                                    </p:set>
                                    <p:anim calcmode="lin" valueType="num">
                                      <p:cBhvr additive="base">
                                        <p:cTn id="83" dur="500" fill="hold"/>
                                        <p:tgtEl>
                                          <p:spTgt spid="451639"/>
                                        </p:tgtEl>
                                        <p:attrNameLst>
                                          <p:attrName>ppt_x</p:attrName>
                                        </p:attrNameLst>
                                      </p:cBhvr>
                                      <p:tavLst>
                                        <p:tav tm="0">
                                          <p:val>
                                            <p:strVal val="#ppt_x"/>
                                          </p:val>
                                        </p:tav>
                                        <p:tav tm="100000">
                                          <p:val>
                                            <p:strVal val="#ppt_x"/>
                                          </p:val>
                                        </p:tav>
                                      </p:tavLst>
                                    </p:anim>
                                    <p:anim calcmode="lin" valueType="num">
                                      <p:cBhvr additive="base">
                                        <p:cTn id="84" dur="500" fill="hold"/>
                                        <p:tgtEl>
                                          <p:spTgt spid="45163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51642"/>
                                        </p:tgtEl>
                                        <p:attrNameLst>
                                          <p:attrName>style.visibility</p:attrName>
                                        </p:attrNameLst>
                                      </p:cBhvr>
                                      <p:to>
                                        <p:strVal val="visible"/>
                                      </p:to>
                                    </p:set>
                                    <p:anim calcmode="lin" valueType="num">
                                      <p:cBhvr additive="base">
                                        <p:cTn id="87" dur="500" fill="hold"/>
                                        <p:tgtEl>
                                          <p:spTgt spid="451642"/>
                                        </p:tgtEl>
                                        <p:attrNameLst>
                                          <p:attrName>ppt_x</p:attrName>
                                        </p:attrNameLst>
                                      </p:cBhvr>
                                      <p:tavLst>
                                        <p:tav tm="0">
                                          <p:val>
                                            <p:strVal val="#ppt_x"/>
                                          </p:val>
                                        </p:tav>
                                        <p:tav tm="100000">
                                          <p:val>
                                            <p:strVal val="#ppt_x"/>
                                          </p:val>
                                        </p:tav>
                                      </p:tavLst>
                                    </p:anim>
                                    <p:anim calcmode="lin" valueType="num">
                                      <p:cBhvr additive="base">
                                        <p:cTn id="88" dur="500" fill="hold"/>
                                        <p:tgtEl>
                                          <p:spTgt spid="451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19" grpId="0" bldLvl="0" animBg="1"/>
      <p:bldP spid="451620" grpId="0" bldLvl="0" animBg="1"/>
      <p:bldP spid="451622" grpId="0"/>
      <p:bldP spid="451623" grpId="0"/>
      <p:bldP spid="451630" grpId="0"/>
      <p:bldP spid="451631" grpId="0" bldLvl="0" animBg="1"/>
      <p:bldP spid="451633" grpId="0"/>
      <p:bldP spid="451637" grpId="0"/>
      <p:bldP spid="451639" grpId="0"/>
      <p:bldP spid="4516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文本占位符 454658"/>
          <p:cNvSpPr>
            <a:spLocks noGrp="1"/>
          </p:cNvSpPr>
          <p:nvPr>
            <p:ph type="body" idx="1"/>
          </p:nvPr>
        </p:nvSpPr>
        <p:spPr>
          <a:xfrm>
            <a:off x="2063552" y="2565400"/>
            <a:ext cx="8928991" cy="3051175"/>
          </a:xfrm>
          <a:solidFill>
            <a:srgbClr val="FFFFFF"/>
          </a:solidFill>
          <a:ln>
            <a:noFill/>
          </a:ln>
        </p:spPr>
        <p:txBody>
          <a:bodyPr/>
          <a:lstStyle/>
          <a:p>
            <a:pPr>
              <a:lnSpc>
                <a:spcPct val="150000"/>
              </a:lnSpc>
              <a:spcBef>
                <a:spcPct val="35000"/>
              </a:spcBef>
              <a:buClr>
                <a:srgbClr val="CC3300"/>
              </a:buClr>
              <a:buFont typeface="Wingdings" panose="05000000000000000000" pitchFamily="2" charset="2"/>
              <a:buChar char="n"/>
            </a:pPr>
            <a:r>
              <a:rPr lang="zh-CN" altLang="en-US" sz="2400" dirty="0">
                <a:solidFill>
                  <a:srgbClr val="0000FF"/>
                </a:solidFill>
              </a:rPr>
              <a:t>为大文件分配磁盘空间时，如果所分配盘块的盘块号已经装满一个索引块时，</a:t>
            </a:r>
            <a:r>
              <a:rPr lang="en-US" altLang="zh-CN" sz="2400" dirty="0">
                <a:solidFill>
                  <a:srgbClr val="0000FF"/>
                </a:solidFill>
              </a:rPr>
              <a:t>OS</a:t>
            </a:r>
            <a:r>
              <a:rPr lang="zh-CN" altLang="en-US" sz="2400" dirty="0">
                <a:solidFill>
                  <a:srgbClr val="0000FF"/>
                </a:solidFill>
              </a:rPr>
              <a:t>便为该文件分配另一个索引块</a:t>
            </a:r>
            <a:r>
              <a:rPr lang="en-US" altLang="zh-CN" sz="2400" dirty="0">
                <a:solidFill>
                  <a:srgbClr val="0000FF"/>
                </a:solidFill>
                <a:latin typeface="Arial" panose="020B0604020202020204" pitchFamily="34" charset="0"/>
              </a:rPr>
              <a:t>……</a:t>
            </a:r>
            <a:r>
              <a:rPr lang="zh-CN" altLang="en-US" sz="2400" dirty="0">
                <a:solidFill>
                  <a:srgbClr val="0000FF"/>
                </a:solidFill>
              </a:rPr>
              <a:t>。再通过链指针将各索引块链接起来，此时效率较低，可采用多级索引。</a:t>
            </a:r>
          </a:p>
          <a:p>
            <a:pPr>
              <a:lnSpc>
                <a:spcPct val="150000"/>
              </a:lnSpc>
              <a:spcBef>
                <a:spcPct val="35000"/>
              </a:spcBef>
              <a:buClr>
                <a:srgbClr val="CC3300"/>
              </a:buClr>
              <a:buFont typeface="Wingdings" panose="05000000000000000000" pitchFamily="2" charset="2"/>
              <a:buChar char="n"/>
            </a:pPr>
            <a:r>
              <a:rPr lang="zh-CN" altLang="en-US" sz="2400" dirty="0">
                <a:solidFill>
                  <a:srgbClr val="0000FF"/>
                </a:solidFill>
                <a:latin typeface="楷体_GB2312" pitchFamily="49" charset="-122"/>
              </a:rPr>
              <a:t>多级索引</a:t>
            </a:r>
            <a:r>
              <a:rPr lang="en-US" altLang="zh-CN" sz="2400" dirty="0">
                <a:solidFill>
                  <a:srgbClr val="0000FF"/>
                </a:solidFill>
                <a:latin typeface="楷体_GB2312" pitchFamily="49" charset="-122"/>
              </a:rPr>
              <a:t>:</a:t>
            </a:r>
            <a:r>
              <a:rPr lang="zh-CN" altLang="en-US" sz="2400" dirty="0">
                <a:solidFill>
                  <a:srgbClr val="0000FF"/>
                </a:solidFill>
                <a:latin typeface="楷体_GB2312" pitchFamily="49" charset="-122"/>
              </a:rPr>
              <a:t>将一个大文件的所有索引表（二级索引</a:t>
            </a:r>
            <a:r>
              <a:rPr lang="en-US" altLang="zh-CN" sz="2400" dirty="0">
                <a:solidFill>
                  <a:srgbClr val="0000FF"/>
                </a:solidFill>
                <a:latin typeface="楷体_GB2312" pitchFamily="49" charset="-122"/>
              </a:rPr>
              <a:t>)</a:t>
            </a:r>
            <a:r>
              <a:rPr lang="zh-CN" altLang="en-US" sz="2400" dirty="0">
                <a:solidFill>
                  <a:srgbClr val="0000FF"/>
                </a:solidFill>
                <a:latin typeface="楷体_GB2312" pitchFamily="49" charset="-122"/>
              </a:rPr>
              <a:t>的地址放在另一个索引表（一级索引</a:t>
            </a:r>
            <a:r>
              <a:rPr lang="en-US" altLang="zh-CN" sz="2400" dirty="0">
                <a:solidFill>
                  <a:srgbClr val="0000FF"/>
                </a:solidFill>
                <a:latin typeface="楷体_GB2312" pitchFamily="49" charset="-122"/>
              </a:rPr>
              <a:t>)</a:t>
            </a:r>
            <a:r>
              <a:rPr lang="zh-CN" altLang="en-US" sz="2400" dirty="0">
                <a:solidFill>
                  <a:srgbClr val="0000FF"/>
                </a:solidFill>
                <a:latin typeface="楷体_GB2312" pitchFamily="49" charset="-122"/>
              </a:rPr>
              <a:t>中</a:t>
            </a:r>
            <a:endParaRPr lang="zh-CN" altLang="en-US" sz="2400" dirty="0">
              <a:solidFill>
                <a:srgbClr val="0000FF"/>
              </a:solidFill>
            </a:endParaRPr>
          </a:p>
        </p:txBody>
      </p:sp>
      <p:sp>
        <p:nvSpPr>
          <p:cNvPr id="454660" name="矩形 454659"/>
          <p:cNvSpPr/>
          <p:nvPr/>
        </p:nvSpPr>
        <p:spPr>
          <a:xfrm>
            <a:off x="923677" y="1729664"/>
            <a:ext cx="4168775" cy="521970"/>
          </a:xfrm>
          <a:prstGeom prst="rect">
            <a:avLst/>
          </a:prstGeom>
          <a:noFill/>
          <a:ln w="9525">
            <a:noFill/>
          </a:ln>
        </p:spPr>
        <p:txBody>
          <a:bodyPr anchor="ctr">
            <a:spAutoFit/>
          </a:bodyPr>
          <a:lstStyle/>
          <a:p>
            <a:pPr marL="914400" lvl="1" indent="-457200" defTabSz="914400">
              <a:spcBef>
                <a:spcPct val="0"/>
              </a:spcBef>
              <a:buSzPct val="100000"/>
              <a:tabLst>
                <a:tab pos="495300" algn="l"/>
              </a:tabLst>
            </a:pPr>
            <a:r>
              <a:rPr lang="en-US" altLang="zh-CN" sz="2800" b="1">
                <a:solidFill>
                  <a:srgbClr val="800000"/>
                </a:solidFill>
                <a:effectLst>
                  <a:outerShdw blurRad="38100" dist="38100" dir="2700000">
                    <a:srgbClr val="C0C0C0"/>
                  </a:outerShdw>
                </a:effectLst>
                <a:latin typeface="Times New Roman" panose="02020603050405020304" pitchFamily="18" charset="0"/>
              </a:rPr>
              <a:t>2</a:t>
            </a:r>
            <a:r>
              <a:rPr lang="zh-CN" altLang="en-US" sz="2800" b="1" dirty="0">
                <a:solidFill>
                  <a:srgbClr val="800000"/>
                </a:solidFill>
                <a:effectLst>
                  <a:outerShdw blurRad="38100" dist="38100" dir="2700000">
                    <a:srgbClr val="C0C0C0"/>
                  </a:outerShdw>
                </a:effectLst>
                <a:latin typeface="Times New Roman" panose="02020603050405020304" pitchFamily="18" charset="0"/>
              </a:rPr>
              <a:t>、 多级索引分配</a:t>
            </a:r>
          </a:p>
        </p:txBody>
      </p:sp>
      <p:sp>
        <p:nvSpPr>
          <p:cNvPr id="454664" name="AutoShape 5"/>
          <p:cNvSpPr/>
          <p:nvPr/>
        </p:nvSpPr>
        <p:spPr>
          <a:xfrm>
            <a:off x="923677" y="977504"/>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54665" name="Text Box 38"/>
          <p:cNvSpPr txBox="1"/>
          <p:nvPr/>
        </p:nvSpPr>
        <p:spPr>
          <a:xfrm>
            <a:off x="1055440" y="1004491"/>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索引结构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6469CF4F-4A88-45D0-ABCE-D3B05AD84289}"/>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4664"/>
                                        </p:tgtEl>
                                        <p:attrNameLst>
                                          <p:attrName>style.visibility</p:attrName>
                                        </p:attrNameLst>
                                      </p:cBhvr>
                                      <p:to>
                                        <p:strVal val="visible"/>
                                      </p:to>
                                    </p:set>
                                    <p:anim calcmode="lin" valueType="num">
                                      <p:cBhvr additive="base">
                                        <p:cTn id="7" dur="500" fill="hold"/>
                                        <p:tgtEl>
                                          <p:spTgt spid="454664"/>
                                        </p:tgtEl>
                                        <p:attrNameLst>
                                          <p:attrName>ppt_x</p:attrName>
                                        </p:attrNameLst>
                                      </p:cBhvr>
                                      <p:tavLst>
                                        <p:tav tm="0">
                                          <p:val>
                                            <p:strVal val="#ppt_x"/>
                                          </p:val>
                                        </p:tav>
                                        <p:tav tm="100000">
                                          <p:val>
                                            <p:strVal val="#ppt_x"/>
                                          </p:val>
                                        </p:tav>
                                      </p:tavLst>
                                    </p:anim>
                                    <p:anim calcmode="lin" valueType="num">
                                      <p:cBhvr additive="base">
                                        <p:cTn id="8" dur="500" fill="hold"/>
                                        <p:tgtEl>
                                          <p:spTgt spid="4546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54665"/>
                                        </p:tgtEl>
                                        <p:attrNameLst>
                                          <p:attrName>style.visibility</p:attrName>
                                        </p:attrNameLst>
                                      </p:cBhvr>
                                      <p:to>
                                        <p:strVal val="visible"/>
                                      </p:to>
                                    </p:set>
                                    <p:anim calcmode="lin" valueType="num">
                                      <p:cBhvr additive="base">
                                        <p:cTn id="12" dur="500" fill="hold"/>
                                        <p:tgtEl>
                                          <p:spTgt spid="454665"/>
                                        </p:tgtEl>
                                        <p:attrNameLst>
                                          <p:attrName>ppt_x</p:attrName>
                                        </p:attrNameLst>
                                      </p:cBhvr>
                                      <p:tavLst>
                                        <p:tav tm="0">
                                          <p:val>
                                            <p:strVal val="#ppt_x"/>
                                          </p:val>
                                        </p:tav>
                                        <p:tav tm="100000">
                                          <p:val>
                                            <p:strVal val="#ppt_x"/>
                                          </p:val>
                                        </p:tav>
                                      </p:tavLst>
                                    </p:anim>
                                    <p:anim calcmode="lin" valueType="num">
                                      <p:cBhvr additive="base">
                                        <p:cTn id="13" dur="500" fill="hold"/>
                                        <p:tgtEl>
                                          <p:spTgt spid="45466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54660"/>
                                        </p:tgtEl>
                                        <p:attrNameLst>
                                          <p:attrName>style.visibility</p:attrName>
                                        </p:attrNameLst>
                                      </p:cBhvr>
                                      <p:to>
                                        <p:strVal val="visible"/>
                                      </p:to>
                                    </p:set>
                                    <p:anim calcmode="lin" valueType="num">
                                      <p:cBhvr additive="base">
                                        <p:cTn id="17" dur="500" fill="hold"/>
                                        <p:tgtEl>
                                          <p:spTgt spid="454660"/>
                                        </p:tgtEl>
                                        <p:attrNameLst>
                                          <p:attrName>ppt_x</p:attrName>
                                        </p:attrNameLst>
                                      </p:cBhvr>
                                      <p:tavLst>
                                        <p:tav tm="0">
                                          <p:val>
                                            <p:strVal val="#ppt_x"/>
                                          </p:val>
                                        </p:tav>
                                        <p:tav tm="100000">
                                          <p:val>
                                            <p:strVal val="#ppt_x"/>
                                          </p:val>
                                        </p:tav>
                                      </p:tavLst>
                                    </p:anim>
                                    <p:anim calcmode="lin" valueType="num">
                                      <p:cBhvr additive="base">
                                        <p:cTn id="18" dur="500" fill="hold"/>
                                        <p:tgtEl>
                                          <p:spTgt spid="45466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54659">
                                            <p:txEl>
                                              <p:pRg st="0" end="0"/>
                                            </p:txEl>
                                          </p:spTgt>
                                        </p:tgtEl>
                                        <p:attrNameLst>
                                          <p:attrName>style.visibility</p:attrName>
                                        </p:attrNameLst>
                                      </p:cBhvr>
                                      <p:to>
                                        <p:strVal val="visible"/>
                                      </p:to>
                                    </p:set>
                                    <p:anim calcmode="lin" valueType="num">
                                      <p:cBhvr additive="base">
                                        <p:cTn id="22" dur="1000" fill="hold"/>
                                        <p:tgtEl>
                                          <p:spTgt spid="454659">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54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54659">
                                            <p:txEl>
                                              <p:pRg st="1" end="1"/>
                                            </p:txEl>
                                          </p:spTgt>
                                        </p:tgtEl>
                                        <p:attrNameLst>
                                          <p:attrName>style.visibility</p:attrName>
                                        </p:attrNameLst>
                                      </p:cBhvr>
                                      <p:to>
                                        <p:strVal val="visible"/>
                                      </p:to>
                                    </p:set>
                                    <p:anim calcmode="lin" valueType="num">
                                      <p:cBhvr additive="base">
                                        <p:cTn id="28" dur="1000" fill="hold"/>
                                        <p:tgtEl>
                                          <p:spTgt spid="454659">
                                            <p:txEl>
                                              <p:pRg st="1" end="1"/>
                                            </p:txEl>
                                          </p:spTgt>
                                        </p:tgtEl>
                                        <p:attrNameLst>
                                          <p:attrName>ppt_x</p:attrName>
                                        </p:attrNameLst>
                                      </p:cBhvr>
                                      <p:tavLst>
                                        <p:tav tm="0">
                                          <p:val>
                                            <p:strVal val="#ppt_x"/>
                                          </p:val>
                                        </p:tav>
                                        <p:tav tm="100000">
                                          <p:val>
                                            <p:strVal val="#ppt_x"/>
                                          </p:val>
                                        </p:tav>
                                      </p:tavLst>
                                    </p:anim>
                                    <p:anim calcmode="lin" valueType="num">
                                      <p:cBhvr additive="base">
                                        <p:cTn id="29" dur="1000" fill="hold"/>
                                        <p:tgtEl>
                                          <p:spTgt spid="4546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uiExpand="1" build="p"/>
      <p:bldP spid="454660" grpId="0"/>
      <p:bldP spid="454664" grpId="0" bldLvl="0" animBg="1"/>
      <p:bldP spid="45466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6710" name="对象 456709"/>
          <p:cNvGraphicFramePr/>
          <p:nvPr>
            <p:extLst>
              <p:ext uri="{D42A27DB-BD31-4B8C-83A1-F6EECF244321}">
                <p14:modId xmlns:p14="http://schemas.microsoft.com/office/powerpoint/2010/main" val="2514616171"/>
              </p:ext>
            </p:extLst>
          </p:nvPr>
        </p:nvGraphicFramePr>
        <p:xfrm>
          <a:off x="3000053" y="1556832"/>
          <a:ext cx="6767513" cy="4611687"/>
        </p:xfrm>
        <a:graphic>
          <a:graphicData uri="http://schemas.openxmlformats.org/presentationml/2006/ole">
            <mc:AlternateContent xmlns:mc="http://schemas.openxmlformats.org/markup-compatibility/2006">
              <mc:Choice xmlns:v="urn:schemas-microsoft-com:vml" Requires="v">
                <p:oleObj spid="_x0000_s544785" r:id="rId4" imgW="3375660" imgH="3375660" progId="Visio.Drawing.6">
                  <p:embed/>
                </p:oleObj>
              </mc:Choice>
              <mc:Fallback>
                <p:oleObj r:id="rId4" imgW="3375660" imgH="3375660" progId="Visio.Drawing.6">
                  <p:embed/>
                  <p:pic>
                    <p:nvPicPr>
                      <p:cNvPr id="0" name="图片 3075"/>
                      <p:cNvPicPr/>
                      <p:nvPr/>
                    </p:nvPicPr>
                    <p:blipFill>
                      <a:blip r:embed="rId5"/>
                      <a:stretch>
                        <a:fillRect/>
                      </a:stretch>
                    </p:blipFill>
                    <p:spPr>
                      <a:xfrm>
                        <a:off x="3000053" y="1556832"/>
                        <a:ext cx="6767513" cy="4611687"/>
                      </a:xfrm>
                      <a:prstGeom prst="rect">
                        <a:avLst/>
                      </a:prstGeom>
                      <a:noFill/>
                      <a:ln w="38100">
                        <a:noFill/>
                        <a:miter/>
                      </a:ln>
                    </p:spPr>
                  </p:pic>
                </p:oleObj>
              </mc:Fallback>
            </mc:AlternateContent>
          </a:graphicData>
        </a:graphic>
      </p:graphicFrame>
      <p:sp>
        <p:nvSpPr>
          <p:cNvPr id="456712" name="矩形 456711"/>
          <p:cNvSpPr/>
          <p:nvPr/>
        </p:nvSpPr>
        <p:spPr>
          <a:xfrm>
            <a:off x="5313200" y="6126564"/>
            <a:ext cx="2414270" cy="398780"/>
          </a:xfrm>
          <a:prstGeom prst="rect">
            <a:avLst/>
          </a:prstGeom>
          <a:noFill/>
          <a:ln w="9525">
            <a:noFill/>
          </a:ln>
        </p:spPr>
        <p:txBody>
          <a:bodyPr wrap="none" anchor="ctr">
            <a:spAutoFit/>
          </a:bodyPr>
          <a:lstStyle/>
          <a:p>
            <a:pPr algn="ct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a:t>
            </a:r>
            <a:r>
              <a:rPr lang="en-US" altLang="zh-CN" sz="2000">
                <a:solidFill>
                  <a:schemeClr val="tx2"/>
                </a:solidFill>
                <a:effectLst>
                  <a:outerShdw blurRad="38100" dist="38100" dir="2700000">
                    <a:srgbClr val="C0C0C0"/>
                  </a:outerShdw>
                </a:effectLst>
                <a:latin typeface="Times New Roman" panose="02020603050405020304" pitchFamily="18" charset="0"/>
              </a:rPr>
              <a:t>6.10</a:t>
            </a:r>
            <a:r>
              <a:rPr lang="zh-CN" altLang="en-US" sz="2000" dirty="0">
                <a:solidFill>
                  <a:schemeClr val="tx2"/>
                </a:solidFill>
                <a:effectLst>
                  <a:outerShdw blurRad="38100" dist="38100" dir="2700000">
                    <a:srgbClr val="C0C0C0"/>
                  </a:outerShdw>
                </a:effectLst>
                <a:latin typeface="Times New Roman" panose="02020603050405020304" pitchFamily="18" charset="0"/>
              </a:rPr>
              <a:t>两级索引分配</a:t>
            </a:r>
          </a:p>
        </p:txBody>
      </p:sp>
      <p:sp>
        <p:nvSpPr>
          <p:cNvPr id="456714" name="矩形 456713"/>
          <p:cNvSpPr/>
          <p:nvPr/>
        </p:nvSpPr>
        <p:spPr>
          <a:xfrm>
            <a:off x="839416" y="944122"/>
            <a:ext cx="4168775" cy="521970"/>
          </a:xfrm>
          <a:prstGeom prst="rect">
            <a:avLst/>
          </a:prstGeom>
          <a:noFill/>
          <a:ln w="9525">
            <a:noFill/>
          </a:ln>
        </p:spPr>
        <p:txBody>
          <a:bodyPr anchor="ctr">
            <a:spAutoFit/>
          </a:bodyPr>
          <a:lstStyle/>
          <a:p>
            <a:pPr marL="914400" lvl="1" indent="-457200" defTabSz="914400">
              <a:spcBef>
                <a:spcPct val="0"/>
              </a:spcBef>
              <a:buSzPct val="100000"/>
              <a:tabLst>
                <a:tab pos="495300" algn="l"/>
              </a:tabLst>
            </a:pPr>
            <a:r>
              <a:rPr lang="en-US" altLang="zh-CN" sz="2800" b="1" dirty="0">
                <a:solidFill>
                  <a:srgbClr val="800000"/>
                </a:solidFill>
                <a:effectLst>
                  <a:outerShdw blurRad="38100" dist="38100" dir="2700000">
                    <a:srgbClr val="C0C0C0"/>
                  </a:outerShdw>
                </a:effectLst>
                <a:latin typeface="Times New Roman" panose="02020603050405020304" pitchFamily="18" charset="0"/>
              </a:rPr>
              <a:t>2</a:t>
            </a:r>
            <a:r>
              <a:rPr lang="zh-CN" altLang="en-US" sz="2800" b="1" dirty="0">
                <a:solidFill>
                  <a:srgbClr val="800000"/>
                </a:solidFill>
                <a:effectLst>
                  <a:outerShdw blurRad="38100" dist="38100" dir="2700000">
                    <a:srgbClr val="C0C0C0"/>
                  </a:outerShdw>
                </a:effectLst>
                <a:latin typeface="Times New Roman" panose="02020603050405020304" pitchFamily="18" charset="0"/>
              </a:rPr>
              <a:t>、 多级索引分配</a:t>
            </a:r>
          </a:p>
        </p:txBody>
      </p:sp>
      <p:sp>
        <p:nvSpPr>
          <p:cNvPr id="7" name="矩形 6">
            <a:extLst>
              <a:ext uri="{FF2B5EF4-FFF2-40B4-BE49-F238E27FC236}">
                <a16:creationId xmlns:a16="http://schemas.microsoft.com/office/drawing/2014/main" id="{4BE57056-24A4-4A69-8B03-F4E0A1C88CD4}"/>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6714"/>
                                        </p:tgtEl>
                                        <p:attrNameLst>
                                          <p:attrName>style.visibility</p:attrName>
                                        </p:attrNameLst>
                                      </p:cBhvr>
                                      <p:to>
                                        <p:strVal val="visible"/>
                                      </p:to>
                                    </p:set>
                                    <p:anim calcmode="lin" valueType="num">
                                      <p:cBhvr additive="base">
                                        <p:cTn id="7" dur="500" fill="hold"/>
                                        <p:tgtEl>
                                          <p:spTgt spid="456714"/>
                                        </p:tgtEl>
                                        <p:attrNameLst>
                                          <p:attrName>ppt_x</p:attrName>
                                        </p:attrNameLst>
                                      </p:cBhvr>
                                      <p:tavLst>
                                        <p:tav tm="0">
                                          <p:val>
                                            <p:strVal val="#ppt_x"/>
                                          </p:val>
                                        </p:tav>
                                        <p:tav tm="100000">
                                          <p:val>
                                            <p:strVal val="#ppt_x"/>
                                          </p:val>
                                        </p:tav>
                                      </p:tavLst>
                                    </p:anim>
                                    <p:anim calcmode="lin" valueType="num">
                                      <p:cBhvr additive="base">
                                        <p:cTn id="8" dur="500" fill="hold"/>
                                        <p:tgtEl>
                                          <p:spTgt spid="4567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56710"/>
                                        </p:tgtEl>
                                        <p:attrNameLst>
                                          <p:attrName>style.visibility</p:attrName>
                                        </p:attrNameLst>
                                      </p:cBhvr>
                                      <p:to>
                                        <p:strVal val="visible"/>
                                      </p:to>
                                    </p:set>
                                    <p:anim calcmode="lin" valueType="num">
                                      <p:cBhvr additive="base">
                                        <p:cTn id="12" dur="500" fill="hold"/>
                                        <p:tgtEl>
                                          <p:spTgt spid="456710"/>
                                        </p:tgtEl>
                                        <p:attrNameLst>
                                          <p:attrName>ppt_x</p:attrName>
                                        </p:attrNameLst>
                                      </p:cBhvr>
                                      <p:tavLst>
                                        <p:tav tm="0">
                                          <p:val>
                                            <p:strVal val="#ppt_x"/>
                                          </p:val>
                                        </p:tav>
                                        <p:tav tm="100000">
                                          <p:val>
                                            <p:strVal val="#ppt_x"/>
                                          </p:val>
                                        </p:tav>
                                      </p:tavLst>
                                    </p:anim>
                                    <p:anim calcmode="lin" valueType="num">
                                      <p:cBhvr additive="base">
                                        <p:cTn id="13" dur="500" fill="hold"/>
                                        <p:tgtEl>
                                          <p:spTgt spid="4567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56712"/>
                                        </p:tgtEl>
                                        <p:attrNameLst>
                                          <p:attrName>style.visibility</p:attrName>
                                        </p:attrNameLst>
                                      </p:cBhvr>
                                      <p:to>
                                        <p:strVal val="visible"/>
                                      </p:to>
                                    </p:set>
                                    <p:anim calcmode="lin" valueType="num">
                                      <p:cBhvr additive="base">
                                        <p:cTn id="17" dur="500" fill="hold"/>
                                        <p:tgtEl>
                                          <p:spTgt spid="456712"/>
                                        </p:tgtEl>
                                        <p:attrNameLst>
                                          <p:attrName>ppt_x</p:attrName>
                                        </p:attrNameLst>
                                      </p:cBhvr>
                                      <p:tavLst>
                                        <p:tav tm="0">
                                          <p:val>
                                            <p:strVal val="#ppt_x"/>
                                          </p:val>
                                        </p:tav>
                                        <p:tav tm="100000">
                                          <p:val>
                                            <p:strVal val="#ppt_x"/>
                                          </p:val>
                                        </p:tav>
                                      </p:tavLst>
                                    </p:anim>
                                    <p:anim calcmode="lin" valueType="num">
                                      <p:cBhvr additive="base">
                                        <p:cTn id="18" dur="500" fill="hold"/>
                                        <p:tgtEl>
                                          <p:spTgt spid="456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2" grpId="0"/>
      <p:bldP spid="4567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文本占位符 457730"/>
          <p:cNvSpPr>
            <a:spLocks noGrp="1"/>
          </p:cNvSpPr>
          <p:nvPr>
            <p:ph type="body" idx="1"/>
          </p:nvPr>
        </p:nvSpPr>
        <p:spPr>
          <a:xfrm>
            <a:off x="1558033" y="2142172"/>
            <a:ext cx="3960440" cy="3951123"/>
          </a:xfrm>
          <a:solidFill>
            <a:srgbClr val="FFFFFF"/>
          </a:solidFill>
          <a:ln>
            <a:noFill/>
          </a:ln>
        </p:spPr>
        <p:txBody>
          <a:bodyPr/>
          <a:lstStyle/>
          <a:p>
            <a:pPr>
              <a:lnSpc>
                <a:spcPct val="150000"/>
              </a:lnSpc>
              <a:buClr>
                <a:srgbClr val="CC3300"/>
              </a:buClr>
              <a:buFont typeface="Wingdings" panose="05000000000000000000" pitchFamily="2" charset="2"/>
              <a:buChar char="n"/>
            </a:pPr>
            <a:r>
              <a:rPr lang="zh-CN" altLang="en-US" sz="2400" dirty="0">
                <a:solidFill>
                  <a:srgbClr val="0000FF"/>
                </a:solidFill>
              </a:rPr>
              <a:t>指将多种索引分配方式相结合而形成的一种分配方式。例如，系统既采用了直接地址，又采用了一级索引分配方式，或两级索引分配方式，甚至还采用了三级索引分配方式。 </a:t>
            </a:r>
          </a:p>
        </p:txBody>
      </p:sp>
      <p:sp>
        <p:nvSpPr>
          <p:cNvPr id="457734" name="矩形 457733"/>
          <p:cNvSpPr/>
          <p:nvPr/>
        </p:nvSpPr>
        <p:spPr>
          <a:xfrm>
            <a:off x="1127448" y="1565382"/>
            <a:ext cx="4168775" cy="521970"/>
          </a:xfrm>
          <a:prstGeom prst="rect">
            <a:avLst/>
          </a:prstGeom>
          <a:noFill/>
          <a:ln w="9525">
            <a:noFill/>
          </a:ln>
        </p:spPr>
        <p:txBody>
          <a:bodyPr anchor="ctr">
            <a:spAutoFit/>
          </a:bodyPr>
          <a:lstStyle/>
          <a:p>
            <a:pPr marL="914400" lvl="1" indent="-457200" defTabSz="914400">
              <a:spcBef>
                <a:spcPct val="0"/>
              </a:spcBef>
              <a:buSzPct val="100000"/>
              <a:tabLst>
                <a:tab pos="495300" algn="l"/>
              </a:tabLst>
            </a:pPr>
            <a:r>
              <a:rPr lang="en-US" altLang="zh-CN" sz="2800" b="1" dirty="0">
                <a:solidFill>
                  <a:srgbClr val="800000"/>
                </a:solidFill>
                <a:effectLst>
                  <a:outerShdw blurRad="38100" dist="38100" dir="2700000">
                    <a:srgbClr val="C0C0C0"/>
                  </a:outerShdw>
                </a:effectLst>
                <a:latin typeface="Times New Roman" panose="02020603050405020304" pitchFamily="18" charset="0"/>
              </a:rPr>
              <a:t>3</a:t>
            </a:r>
            <a:r>
              <a:rPr lang="zh-CN" altLang="en-US" sz="2800" b="1" dirty="0">
                <a:solidFill>
                  <a:srgbClr val="800000"/>
                </a:solidFill>
                <a:effectLst>
                  <a:outerShdw blurRad="38100" dist="38100" dir="2700000">
                    <a:srgbClr val="C0C0C0"/>
                  </a:outerShdw>
                </a:effectLst>
                <a:latin typeface="Times New Roman" panose="02020603050405020304" pitchFamily="18" charset="0"/>
              </a:rPr>
              <a:t>、 混合索引分配</a:t>
            </a:r>
          </a:p>
        </p:txBody>
      </p:sp>
      <p:sp>
        <p:nvSpPr>
          <p:cNvPr id="457736" name="AutoShape 5"/>
          <p:cNvSpPr/>
          <p:nvPr/>
        </p:nvSpPr>
        <p:spPr>
          <a:xfrm>
            <a:off x="995685" y="86286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57737" name="Text Box 38"/>
          <p:cNvSpPr txBox="1"/>
          <p:nvPr/>
        </p:nvSpPr>
        <p:spPr>
          <a:xfrm>
            <a:off x="1127448" y="88984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索引结构</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44490EC5-5B7A-44DD-A00E-3B0A24676F1B}"/>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pic>
        <p:nvPicPr>
          <p:cNvPr id="8" name="图片 7">
            <a:extLst>
              <a:ext uri="{FF2B5EF4-FFF2-40B4-BE49-F238E27FC236}">
                <a16:creationId xmlns:a16="http://schemas.microsoft.com/office/drawing/2014/main" id="{823B8F92-764F-41FF-82E0-4FBCA58DF38A}"/>
              </a:ext>
            </a:extLst>
          </p:cNvPr>
          <p:cNvPicPr>
            <a:picLocks noChangeAspect="1"/>
          </p:cNvPicPr>
          <p:nvPr/>
        </p:nvPicPr>
        <p:blipFill>
          <a:blip r:embed="rId3"/>
          <a:stretch>
            <a:fillRect/>
          </a:stretch>
        </p:blipFill>
        <p:spPr>
          <a:xfrm>
            <a:off x="6126953" y="2449507"/>
            <a:ext cx="5375600" cy="3336452"/>
          </a:xfrm>
          <a:prstGeom prst="rect">
            <a:avLst/>
          </a:prstGeom>
          <a:noFill/>
          <a:ln w="9525">
            <a:noFill/>
          </a:ln>
        </p:spPr>
      </p:pic>
      <p:sp>
        <p:nvSpPr>
          <p:cNvPr id="9" name="矩形 8">
            <a:extLst>
              <a:ext uri="{FF2B5EF4-FFF2-40B4-BE49-F238E27FC236}">
                <a16:creationId xmlns:a16="http://schemas.microsoft.com/office/drawing/2014/main" id="{0ACDE9DD-DC3B-4D40-BBC8-CB51E2EE1676}"/>
              </a:ext>
            </a:extLst>
          </p:cNvPr>
          <p:cNvSpPr/>
          <p:nvPr/>
        </p:nvSpPr>
        <p:spPr>
          <a:xfrm>
            <a:off x="7583170" y="5893905"/>
            <a:ext cx="2463165" cy="398780"/>
          </a:xfrm>
          <a:prstGeom prst="rect">
            <a:avLst/>
          </a:prstGeom>
          <a:noFill/>
          <a:ln w="9525">
            <a:noFill/>
          </a:ln>
        </p:spPr>
        <p:txBody>
          <a:bodyPr wrap="none" anchor="ctr">
            <a:spAutoFit/>
          </a:bodyPr>
          <a:lstStyle/>
          <a:p>
            <a:pPr algn="ct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 </a:t>
            </a:r>
            <a:r>
              <a:rPr lang="en-US" altLang="zh-CN" sz="2000">
                <a:solidFill>
                  <a:schemeClr val="tx2"/>
                </a:solidFill>
                <a:effectLst>
                  <a:outerShdw blurRad="38100" dist="38100" dir="2700000">
                    <a:srgbClr val="C0C0C0"/>
                  </a:outerShdw>
                </a:effectLst>
                <a:latin typeface="Times New Roman" panose="02020603050405020304" pitchFamily="18" charset="0"/>
              </a:rPr>
              <a:t>6.11</a:t>
            </a:r>
            <a:r>
              <a:rPr lang="zh-CN" altLang="en-US" sz="2000" dirty="0">
                <a:solidFill>
                  <a:schemeClr val="tx2"/>
                </a:solidFill>
                <a:effectLst>
                  <a:outerShdw blurRad="38100" dist="38100" dir="2700000">
                    <a:srgbClr val="C0C0C0"/>
                  </a:outerShdw>
                </a:effectLst>
                <a:latin typeface="Times New Roman" panose="02020603050405020304" pitchFamily="18" charset="0"/>
              </a:rPr>
              <a:t>混合索引分配</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7736"/>
                                        </p:tgtEl>
                                        <p:attrNameLst>
                                          <p:attrName>style.visibility</p:attrName>
                                        </p:attrNameLst>
                                      </p:cBhvr>
                                      <p:to>
                                        <p:strVal val="visible"/>
                                      </p:to>
                                    </p:set>
                                    <p:anim calcmode="lin" valueType="num">
                                      <p:cBhvr additive="base">
                                        <p:cTn id="7" dur="500" fill="hold"/>
                                        <p:tgtEl>
                                          <p:spTgt spid="457736"/>
                                        </p:tgtEl>
                                        <p:attrNameLst>
                                          <p:attrName>ppt_x</p:attrName>
                                        </p:attrNameLst>
                                      </p:cBhvr>
                                      <p:tavLst>
                                        <p:tav tm="0">
                                          <p:val>
                                            <p:strVal val="#ppt_x"/>
                                          </p:val>
                                        </p:tav>
                                        <p:tav tm="100000">
                                          <p:val>
                                            <p:strVal val="#ppt_x"/>
                                          </p:val>
                                        </p:tav>
                                      </p:tavLst>
                                    </p:anim>
                                    <p:anim calcmode="lin" valueType="num">
                                      <p:cBhvr additive="base">
                                        <p:cTn id="8" dur="500" fill="hold"/>
                                        <p:tgtEl>
                                          <p:spTgt spid="45773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57737"/>
                                        </p:tgtEl>
                                        <p:attrNameLst>
                                          <p:attrName>style.visibility</p:attrName>
                                        </p:attrNameLst>
                                      </p:cBhvr>
                                      <p:to>
                                        <p:strVal val="visible"/>
                                      </p:to>
                                    </p:set>
                                    <p:anim calcmode="lin" valueType="num">
                                      <p:cBhvr additive="base">
                                        <p:cTn id="12" dur="500" fill="hold"/>
                                        <p:tgtEl>
                                          <p:spTgt spid="457737"/>
                                        </p:tgtEl>
                                        <p:attrNameLst>
                                          <p:attrName>ppt_x</p:attrName>
                                        </p:attrNameLst>
                                      </p:cBhvr>
                                      <p:tavLst>
                                        <p:tav tm="0">
                                          <p:val>
                                            <p:strVal val="#ppt_x"/>
                                          </p:val>
                                        </p:tav>
                                        <p:tav tm="100000">
                                          <p:val>
                                            <p:strVal val="#ppt_x"/>
                                          </p:val>
                                        </p:tav>
                                      </p:tavLst>
                                    </p:anim>
                                    <p:anim calcmode="lin" valueType="num">
                                      <p:cBhvr additive="base">
                                        <p:cTn id="13" dur="500" fill="hold"/>
                                        <p:tgtEl>
                                          <p:spTgt spid="45773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57734"/>
                                        </p:tgtEl>
                                        <p:attrNameLst>
                                          <p:attrName>style.visibility</p:attrName>
                                        </p:attrNameLst>
                                      </p:cBhvr>
                                      <p:to>
                                        <p:strVal val="visible"/>
                                      </p:to>
                                    </p:set>
                                    <p:anim calcmode="lin" valueType="num">
                                      <p:cBhvr additive="base">
                                        <p:cTn id="17" dur="500" fill="hold"/>
                                        <p:tgtEl>
                                          <p:spTgt spid="457734"/>
                                        </p:tgtEl>
                                        <p:attrNameLst>
                                          <p:attrName>ppt_x</p:attrName>
                                        </p:attrNameLst>
                                      </p:cBhvr>
                                      <p:tavLst>
                                        <p:tav tm="0">
                                          <p:val>
                                            <p:strVal val="#ppt_x"/>
                                          </p:val>
                                        </p:tav>
                                        <p:tav tm="100000">
                                          <p:val>
                                            <p:strVal val="#ppt_x"/>
                                          </p:val>
                                        </p:tav>
                                      </p:tavLst>
                                    </p:anim>
                                    <p:anim calcmode="lin" valueType="num">
                                      <p:cBhvr additive="base">
                                        <p:cTn id="18" dur="500" fill="hold"/>
                                        <p:tgtEl>
                                          <p:spTgt spid="4577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57731">
                                            <p:txEl>
                                              <p:pRg st="0" end="0"/>
                                            </p:txEl>
                                          </p:spTgt>
                                        </p:tgtEl>
                                        <p:attrNameLst>
                                          <p:attrName>style.visibility</p:attrName>
                                        </p:attrNameLst>
                                      </p:cBhvr>
                                      <p:to>
                                        <p:strVal val="visible"/>
                                      </p:to>
                                    </p:set>
                                    <p:anim calcmode="lin" valueType="num">
                                      <p:cBhvr additive="base">
                                        <p:cTn id="22" dur="1000" fill="hold"/>
                                        <p:tgtEl>
                                          <p:spTgt spid="457731">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5773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uiExpand="1" build="p"/>
      <p:bldP spid="457734" grpId="0"/>
      <p:bldP spid="457736" grpId="0" bldLvl="0" animBg="1"/>
      <p:bldP spid="457737"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文本占位符 461826"/>
          <p:cNvSpPr>
            <a:spLocks noGrp="1"/>
          </p:cNvSpPr>
          <p:nvPr>
            <p:ph type="body" idx="1"/>
          </p:nvPr>
        </p:nvSpPr>
        <p:spPr>
          <a:xfrm>
            <a:off x="1631256" y="1579216"/>
            <a:ext cx="9505304" cy="4465637"/>
          </a:xfrm>
          <a:solidFill>
            <a:srgbClr val="FFFFFF"/>
          </a:solidFill>
          <a:ln>
            <a:noFill/>
          </a:ln>
        </p:spPr>
        <p:txBody>
          <a:bodyPr/>
          <a:lstStyle/>
          <a:p>
            <a:pPr>
              <a:spcBef>
                <a:spcPts val="600"/>
              </a:spcBef>
              <a:buNone/>
            </a:pPr>
            <a:r>
              <a:rPr lang="zh-CN" altLang="en-US" sz="2400" dirty="0">
                <a:effectLst>
                  <a:outerShdw blurRad="38100" dist="38100" dir="2700000">
                    <a:srgbClr val="C0C0C0"/>
                  </a:outerShdw>
                </a:effectLst>
                <a:latin typeface="宋体" panose="02010600030101010101" pitchFamily="2" charset="-122"/>
              </a:rPr>
              <a:t>例：</a:t>
            </a:r>
            <a:r>
              <a:rPr lang="zh-CN" altLang="en-US" sz="2400" dirty="0">
                <a:effectLst>
                  <a:outerShdw blurRad="38100" dist="38100" dir="2700000">
                    <a:srgbClr val="C0C0C0"/>
                  </a:outerShdw>
                </a:effectLst>
              </a:rPr>
              <a:t>假如每个盘块的大小为</a:t>
            </a:r>
            <a:r>
              <a:rPr lang="en-US" altLang="zh-CN" sz="2400" dirty="0">
                <a:solidFill>
                  <a:srgbClr val="CC3300"/>
                </a:solidFill>
                <a:effectLst>
                  <a:outerShdw blurRad="38100" dist="38100" dir="2700000">
                    <a:srgbClr val="C0C0C0"/>
                  </a:outerShdw>
                </a:effectLst>
              </a:rPr>
              <a:t>4KB</a:t>
            </a:r>
            <a:r>
              <a:rPr lang="zh-CN" altLang="en-US" sz="2400" dirty="0">
                <a:effectLst>
                  <a:outerShdw blurRad="38100" dist="38100" dir="2700000">
                    <a:srgbClr val="C0C0C0"/>
                  </a:outerShdw>
                </a:effectLst>
              </a:rPr>
              <a:t>，</a:t>
            </a:r>
            <a:r>
              <a:rPr lang="en-US" altLang="zh-CN" sz="2400" dirty="0" err="1">
                <a:solidFill>
                  <a:srgbClr val="0000FF"/>
                </a:solidFill>
                <a:effectLst>
                  <a:outerShdw blurRad="38100" dist="38100" dir="2700000">
                    <a:srgbClr val="C0C0C0"/>
                  </a:outerShdw>
                </a:effectLst>
              </a:rPr>
              <a:t>iaddr</a:t>
            </a:r>
            <a:r>
              <a:rPr lang="en-US" altLang="zh-CN" sz="2400" dirty="0">
                <a:solidFill>
                  <a:srgbClr val="0000FF"/>
                </a:solidFill>
                <a:effectLst>
                  <a:outerShdw blurRad="38100" dist="38100" dir="2700000">
                    <a:srgbClr val="C0C0C0"/>
                  </a:outerShdw>
                </a:effectLst>
              </a:rPr>
              <a:t>(0)~</a:t>
            </a:r>
            <a:r>
              <a:rPr lang="en-US" altLang="zh-CN" sz="2400" dirty="0" err="1">
                <a:solidFill>
                  <a:srgbClr val="0000FF"/>
                </a:solidFill>
                <a:effectLst>
                  <a:outerShdw blurRad="38100" dist="38100" dir="2700000">
                    <a:srgbClr val="C0C0C0"/>
                  </a:outerShdw>
                </a:effectLst>
              </a:rPr>
              <a:t>iaddr</a:t>
            </a:r>
            <a:r>
              <a:rPr lang="en-US" altLang="zh-CN" sz="2400" dirty="0">
                <a:solidFill>
                  <a:srgbClr val="0000FF"/>
                </a:solidFill>
                <a:effectLst>
                  <a:outerShdw blurRad="38100" dist="38100" dir="2700000">
                    <a:srgbClr val="C0C0C0"/>
                  </a:outerShdw>
                </a:effectLst>
              </a:rPr>
              <a:t>(9)</a:t>
            </a:r>
            <a:r>
              <a:rPr lang="en-US" altLang="zh-CN" sz="2400" dirty="0">
                <a:effectLst>
                  <a:outerShdw blurRad="38100" dist="38100" dir="2700000">
                    <a:srgbClr val="C0C0C0"/>
                  </a:outerShdw>
                </a:effectLst>
              </a:rPr>
              <a:t> </a:t>
            </a:r>
            <a:r>
              <a:rPr lang="zh-CN" altLang="en-US" sz="2400" dirty="0">
                <a:effectLst>
                  <a:outerShdw blurRad="38100" dist="38100" dir="2700000">
                    <a:srgbClr val="C0C0C0"/>
                  </a:outerShdw>
                </a:effectLst>
              </a:rPr>
              <a:t>这</a:t>
            </a:r>
            <a:r>
              <a:rPr lang="en-US" altLang="zh-CN" sz="2400" dirty="0">
                <a:effectLst>
                  <a:outerShdw blurRad="38100" dist="38100" dir="2700000">
                    <a:srgbClr val="C0C0C0"/>
                  </a:outerShdw>
                </a:effectLst>
              </a:rPr>
              <a:t>10</a:t>
            </a:r>
            <a:r>
              <a:rPr lang="zh-CN" altLang="en-US" sz="2400" dirty="0">
                <a:effectLst>
                  <a:outerShdw blurRad="38100" dist="38100" dir="2700000">
                    <a:srgbClr val="C0C0C0"/>
                  </a:outerShdw>
                </a:effectLst>
              </a:rPr>
              <a:t>个直接地址项支持的文件最大为：</a:t>
            </a:r>
          </a:p>
          <a:p>
            <a:pPr>
              <a:spcBef>
                <a:spcPts val="600"/>
              </a:spcBef>
              <a:buNone/>
            </a:pPr>
            <a:r>
              <a:rPr lang="zh-CN" altLang="en-US" sz="2400" dirty="0">
                <a:effectLst>
                  <a:outerShdw blurRad="38100" dist="38100" dir="2700000">
                    <a:srgbClr val="C0C0C0"/>
                  </a:outerShdw>
                </a:effectLst>
                <a:latin typeface="宋体" panose="02010600030101010101" pitchFamily="2" charset="-122"/>
              </a:rPr>
              <a:t>　　　</a:t>
            </a:r>
            <a:r>
              <a:rPr lang="en-US" altLang="zh-CN" sz="2400" dirty="0">
                <a:solidFill>
                  <a:srgbClr val="CC3300"/>
                </a:solidFill>
                <a:effectLst>
                  <a:outerShdw blurRad="38100" dist="38100" dir="2700000">
                    <a:srgbClr val="C0C0C0"/>
                  </a:outerShdw>
                </a:effectLst>
                <a:latin typeface="宋体" panose="02010600030101010101" pitchFamily="2" charset="-122"/>
              </a:rPr>
              <a:t>4KB×10=</a:t>
            </a:r>
            <a:r>
              <a:rPr lang="en-US" altLang="zh-CN" sz="2400" dirty="0">
                <a:solidFill>
                  <a:srgbClr val="CC3300"/>
                </a:solidFill>
                <a:effectLst>
                  <a:outerShdw blurRad="38100" dist="38100" dir="2700000">
                    <a:srgbClr val="C0C0C0"/>
                  </a:outerShdw>
                </a:effectLst>
              </a:rPr>
              <a:t>40KB</a:t>
            </a:r>
            <a:endParaRPr lang="zh-CN" altLang="en-US" sz="2400" dirty="0">
              <a:solidFill>
                <a:srgbClr val="CC3300"/>
              </a:solidFill>
              <a:effectLst>
                <a:outerShdw blurRad="38100" dist="38100" dir="2700000">
                  <a:srgbClr val="C0C0C0"/>
                </a:outerShdw>
              </a:effectLst>
            </a:endParaRPr>
          </a:p>
          <a:p>
            <a:pPr lvl="1">
              <a:spcBef>
                <a:spcPts val="600"/>
              </a:spcBef>
              <a:buClr>
                <a:srgbClr val="CC0066"/>
              </a:buClr>
              <a:buFont typeface="Wingdings" panose="05000000000000000000" pitchFamily="2" charset="2"/>
              <a:buChar char="Ø"/>
            </a:pPr>
            <a:r>
              <a:rPr lang="zh-CN" altLang="en-US" dirty="0"/>
              <a:t>一次间接地址：</a:t>
            </a:r>
            <a:r>
              <a:rPr lang="en-US" altLang="zh-CN" dirty="0" err="1">
                <a:solidFill>
                  <a:srgbClr val="0000FF"/>
                </a:solidFill>
              </a:rPr>
              <a:t>iaddr</a:t>
            </a:r>
            <a:r>
              <a:rPr lang="en-US" altLang="zh-CN" dirty="0">
                <a:solidFill>
                  <a:srgbClr val="0000FF"/>
                </a:solidFill>
              </a:rPr>
              <a:t>(10)</a:t>
            </a:r>
            <a:r>
              <a:rPr lang="zh-CN" altLang="en-US" dirty="0"/>
              <a:t>地址项可存放</a:t>
            </a:r>
            <a:r>
              <a:rPr lang="en-US" altLang="zh-CN" dirty="0">
                <a:solidFill>
                  <a:srgbClr val="0000FF"/>
                </a:solidFill>
              </a:rPr>
              <a:t>1K</a:t>
            </a:r>
            <a:r>
              <a:rPr lang="zh-CN" altLang="en-US" dirty="0">
                <a:solidFill>
                  <a:srgbClr val="0000FF"/>
                </a:solidFill>
              </a:rPr>
              <a:t>个盘块</a:t>
            </a:r>
            <a:r>
              <a:rPr lang="zh-CN" altLang="en-US" dirty="0"/>
              <a:t>号，因而允许文件长达：</a:t>
            </a:r>
          </a:p>
          <a:p>
            <a:pPr lvl="1">
              <a:spcBef>
                <a:spcPts val="600"/>
              </a:spcBef>
              <a:buClr>
                <a:srgbClr val="CC0066"/>
              </a:buClr>
              <a:buFont typeface="Wingdings" panose="05000000000000000000" pitchFamily="2" charset="2"/>
              <a:buNone/>
            </a:pPr>
            <a:r>
              <a:rPr lang="en-US" altLang="zh-CN" dirty="0"/>
              <a:t>          </a:t>
            </a:r>
            <a:r>
              <a:rPr lang="en-US" altLang="zh-CN" dirty="0">
                <a:solidFill>
                  <a:srgbClr val="CC3300"/>
                </a:solidFill>
                <a:latin typeface="宋体" panose="02010600030101010101" pitchFamily="2" charset="-122"/>
              </a:rPr>
              <a:t>1K × 4KB</a:t>
            </a:r>
            <a:r>
              <a:rPr lang="zh-CN" altLang="en-US" dirty="0">
                <a:solidFill>
                  <a:srgbClr val="CC3300"/>
                </a:solidFill>
                <a:latin typeface="宋体" panose="02010600030101010101" pitchFamily="2" charset="-122"/>
              </a:rPr>
              <a:t>＋</a:t>
            </a:r>
            <a:r>
              <a:rPr lang="en-US" altLang="zh-CN" dirty="0">
                <a:solidFill>
                  <a:srgbClr val="CC3300"/>
                </a:solidFill>
                <a:latin typeface="宋体" panose="02010600030101010101" pitchFamily="2" charset="-122"/>
              </a:rPr>
              <a:t>40KB</a:t>
            </a:r>
            <a:r>
              <a:rPr lang="en-US" altLang="zh-CN" dirty="0">
                <a:solidFill>
                  <a:srgbClr val="CC3300"/>
                </a:solidFill>
                <a:latin typeface="宋体" panose="02010600030101010101" pitchFamily="2" charset="-122"/>
                <a:cs typeface="Times New Roman" panose="02020603050405020304" pitchFamily="18" charset="0"/>
              </a:rPr>
              <a:t>≈</a:t>
            </a:r>
            <a:r>
              <a:rPr lang="en-US" altLang="zh-CN" dirty="0">
                <a:solidFill>
                  <a:srgbClr val="CC3300"/>
                </a:solidFill>
                <a:latin typeface="宋体" panose="02010600030101010101" pitchFamily="2" charset="-122"/>
              </a:rPr>
              <a:t>4MB</a:t>
            </a:r>
            <a:r>
              <a:rPr lang="zh-CN" altLang="en-US" dirty="0"/>
              <a:t> </a:t>
            </a:r>
            <a:endParaRPr lang="en-US" altLang="zh-CN" dirty="0"/>
          </a:p>
          <a:p>
            <a:pPr lvl="1">
              <a:spcBef>
                <a:spcPts val="600"/>
              </a:spcBef>
              <a:buClr>
                <a:srgbClr val="CC0066"/>
              </a:buClr>
              <a:buFont typeface="Wingdings" panose="05000000000000000000" pitchFamily="2" charset="2"/>
              <a:buChar char="Ø"/>
            </a:pPr>
            <a:r>
              <a:rPr lang="zh-CN" altLang="en-US" dirty="0"/>
              <a:t>二次间接地址：</a:t>
            </a:r>
            <a:r>
              <a:rPr lang="en-US" altLang="zh-CN" dirty="0" err="1">
                <a:solidFill>
                  <a:srgbClr val="0000FF"/>
                </a:solidFill>
              </a:rPr>
              <a:t>iaddr</a:t>
            </a:r>
            <a:r>
              <a:rPr lang="en-US" altLang="zh-CN" dirty="0">
                <a:solidFill>
                  <a:srgbClr val="0000FF"/>
                </a:solidFill>
              </a:rPr>
              <a:t>(11)</a:t>
            </a:r>
            <a:r>
              <a:rPr lang="en-US" altLang="zh-CN" dirty="0"/>
              <a:t> </a:t>
            </a:r>
            <a:r>
              <a:rPr lang="zh-CN" altLang="en-US" dirty="0"/>
              <a:t>地址项可存放：</a:t>
            </a:r>
            <a:r>
              <a:rPr lang="en-US" altLang="zh-CN" dirty="0">
                <a:solidFill>
                  <a:srgbClr val="0000FF"/>
                </a:solidFill>
              </a:rPr>
              <a:t>1K </a:t>
            </a:r>
            <a:r>
              <a:rPr lang="en-US" altLang="zh-CN" dirty="0">
                <a:solidFill>
                  <a:srgbClr val="0000FF"/>
                </a:solidFill>
                <a:latin typeface="宋体" panose="02010600030101010101" pitchFamily="2" charset="-122"/>
              </a:rPr>
              <a:t>× </a:t>
            </a:r>
            <a:r>
              <a:rPr lang="en-US" altLang="zh-CN" dirty="0">
                <a:solidFill>
                  <a:srgbClr val="0000FF"/>
                </a:solidFill>
              </a:rPr>
              <a:t>1K=1M</a:t>
            </a:r>
            <a:r>
              <a:rPr lang="zh-CN" altLang="en-US" dirty="0"/>
              <a:t>个盘块号，允许的文件长度为：</a:t>
            </a:r>
          </a:p>
          <a:p>
            <a:pPr lvl="1">
              <a:spcBef>
                <a:spcPts val="600"/>
              </a:spcBef>
              <a:buClr>
                <a:srgbClr val="CC0066"/>
              </a:buClr>
              <a:buFont typeface="Wingdings" panose="05000000000000000000" pitchFamily="2" charset="2"/>
              <a:buNone/>
            </a:pPr>
            <a:r>
              <a:rPr lang="zh-CN" altLang="en-US" dirty="0"/>
              <a:t>　　　</a:t>
            </a:r>
            <a:r>
              <a:rPr lang="en-US" altLang="zh-CN" dirty="0">
                <a:solidFill>
                  <a:srgbClr val="CC3300"/>
                </a:solidFill>
                <a:latin typeface="宋体" panose="02010600030101010101" pitchFamily="2" charset="-122"/>
              </a:rPr>
              <a:t>1M× 4kB</a:t>
            </a:r>
            <a:r>
              <a:rPr lang="zh-CN" altLang="en-US" dirty="0">
                <a:solidFill>
                  <a:srgbClr val="CC3300"/>
                </a:solidFill>
                <a:latin typeface="宋体" panose="02010600030101010101" pitchFamily="2" charset="-122"/>
              </a:rPr>
              <a:t>＋ </a:t>
            </a:r>
            <a:r>
              <a:rPr lang="en-US" altLang="zh-CN" dirty="0">
                <a:solidFill>
                  <a:srgbClr val="CC3300"/>
                </a:solidFill>
                <a:latin typeface="宋体" panose="02010600030101010101" pitchFamily="2" charset="-122"/>
              </a:rPr>
              <a:t>4MB </a:t>
            </a:r>
            <a:r>
              <a:rPr lang="en-US" altLang="zh-CN" dirty="0">
                <a:solidFill>
                  <a:srgbClr val="CC3300"/>
                </a:solidFill>
                <a:latin typeface="宋体" panose="02010600030101010101" pitchFamily="2" charset="-122"/>
                <a:cs typeface="Times New Roman" panose="02020603050405020304" pitchFamily="18" charset="0"/>
              </a:rPr>
              <a:t>≈</a:t>
            </a:r>
            <a:r>
              <a:rPr lang="en-US" altLang="zh-CN" dirty="0">
                <a:solidFill>
                  <a:srgbClr val="CC3300"/>
                </a:solidFill>
                <a:latin typeface="宋体" panose="02010600030101010101" pitchFamily="2" charset="-122"/>
              </a:rPr>
              <a:t>4</a:t>
            </a:r>
            <a:r>
              <a:rPr lang="zh-CN" altLang="en-US" dirty="0">
                <a:solidFill>
                  <a:srgbClr val="CC3300"/>
                </a:solidFill>
                <a:latin typeface="宋体" panose="02010600030101010101" pitchFamily="2" charset="-122"/>
              </a:rPr>
              <a:t>Ｇ</a:t>
            </a:r>
            <a:r>
              <a:rPr lang="en-US" altLang="zh-CN" dirty="0">
                <a:solidFill>
                  <a:srgbClr val="CC3300"/>
                </a:solidFill>
                <a:latin typeface="宋体" panose="02010600030101010101" pitchFamily="2" charset="-122"/>
              </a:rPr>
              <a:t>B</a:t>
            </a:r>
            <a:endParaRPr lang="zh-CN" altLang="en-US" dirty="0">
              <a:solidFill>
                <a:srgbClr val="CC3300"/>
              </a:solidFill>
              <a:latin typeface="宋体" panose="02010600030101010101" pitchFamily="2" charset="-122"/>
            </a:endParaRPr>
          </a:p>
          <a:p>
            <a:pPr lvl="1">
              <a:spcBef>
                <a:spcPts val="600"/>
              </a:spcBef>
              <a:buClr>
                <a:srgbClr val="CC0066"/>
              </a:buClr>
              <a:buFont typeface="Wingdings" panose="05000000000000000000" pitchFamily="2" charset="2"/>
              <a:buChar char="Ø"/>
            </a:pPr>
            <a:r>
              <a:rPr lang="zh-CN" altLang="en-US" dirty="0"/>
              <a:t>三次间接地址：同理地址项</a:t>
            </a:r>
            <a:r>
              <a:rPr lang="en-US" altLang="zh-CN" dirty="0" err="1">
                <a:solidFill>
                  <a:srgbClr val="0000FF"/>
                </a:solidFill>
              </a:rPr>
              <a:t>iaddr</a:t>
            </a:r>
            <a:r>
              <a:rPr lang="en-US" altLang="zh-CN" dirty="0">
                <a:solidFill>
                  <a:srgbClr val="0000FF"/>
                </a:solidFill>
              </a:rPr>
              <a:t>(12)</a:t>
            </a:r>
            <a:r>
              <a:rPr lang="zh-CN" altLang="en-US" dirty="0"/>
              <a:t> 允许的文件最大长度可达</a:t>
            </a:r>
            <a:r>
              <a:rPr lang="en-US" altLang="zh-CN" dirty="0">
                <a:solidFill>
                  <a:srgbClr val="CC3300"/>
                </a:solidFill>
                <a:latin typeface="宋体" panose="02010600030101010101" pitchFamily="2" charset="-122"/>
              </a:rPr>
              <a:t>4TB</a:t>
            </a:r>
            <a:r>
              <a:rPr lang="zh-CN" altLang="en-US" dirty="0"/>
              <a:t>。</a:t>
            </a:r>
            <a:endParaRPr lang="en-US" altLang="zh-CN" dirty="0"/>
          </a:p>
        </p:txBody>
      </p:sp>
      <p:sp>
        <p:nvSpPr>
          <p:cNvPr id="461829" name="矩形 461828"/>
          <p:cNvSpPr/>
          <p:nvPr/>
        </p:nvSpPr>
        <p:spPr>
          <a:xfrm>
            <a:off x="1199456" y="980728"/>
            <a:ext cx="4608513" cy="460375"/>
          </a:xfrm>
          <a:prstGeom prst="rect">
            <a:avLst/>
          </a:prstGeom>
          <a:noFill/>
          <a:ln w="28575">
            <a:noFill/>
          </a:ln>
        </p:spPr>
        <p:txBody>
          <a:bodyPr>
            <a:spAutoFit/>
          </a:bodyPr>
          <a:lstStyle/>
          <a:p>
            <a:pPr marL="342900" indent="-342900">
              <a:buClr>
                <a:srgbClr val="CC3300"/>
              </a:buClr>
              <a:buFont typeface="Wingdings" panose="05000000000000000000" pitchFamily="2" charset="2"/>
              <a:buChar char="n"/>
            </a:pPr>
            <a:r>
              <a:rPr lang="zh-CN" altLang="en-US" sz="2400" dirty="0">
                <a:solidFill>
                  <a:srgbClr val="0000FF"/>
                </a:solidFill>
                <a:effectLst>
                  <a:outerShdw blurRad="38100" dist="38100" dir="2700000">
                    <a:srgbClr val="C0C0C0"/>
                  </a:outerShdw>
                </a:effectLst>
                <a:latin typeface="Arial" panose="020B0604020202020204" pitchFamily="34" charset="0"/>
              </a:rPr>
              <a:t>混合索引分配</a:t>
            </a:r>
            <a:r>
              <a:rPr lang="en-US" altLang="zh-CN" sz="2400">
                <a:solidFill>
                  <a:srgbClr val="0000FF"/>
                </a:solidFill>
                <a:effectLst>
                  <a:outerShdw blurRad="38100" dist="38100" dir="2700000">
                    <a:srgbClr val="C0C0C0"/>
                  </a:outerShdw>
                </a:effectLst>
                <a:latin typeface="Arial" panose="020B0604020202020204" pitchFamily="34" charset="0"/>
              </a:rPr>
              <a:t>-</a:t>
            </a:r>
            <a:r>
              <a:rPr lang="zh-CN" altLang="en-US" sz="2400" dirty="0">
                <a:solidFill>
                  <a:srgbClr val="0000FF"/>
                </a:solidFill>
                <a:effectLst>
                  <a:outerShdw blurRad="38100" dist="38100" dir="2700000">
                    <a:srgbClr val="C0C0C0"/>
                  </a:outerShdw>
                </a:effectLst>
                <a:latin typeface="Arial" panose="020B0604020202020204" pitchFamily="34" charset="0"/>
              </a:rPr>
              <a:t>例</a:t>
            </a:r>
          </a:p>
        </p:txBody>
      </p:sp>
      <p:sp>
        <p:nvSpPr>
          <p:cNvPr id="5" name="矩形 4">
            <a:extLst>
              <a:ext uri="{FF2B5EF4-FFF2-40B4-BE49-F238E27FC236}">
                <a16:creationId xmlns:a16="http://schemas.microsoft.com/office/drawing/2014/main" id="{23F0CA6A-B0E5-427C-BCB5-B3D4089681EF}"/>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1829"/>
                                        </p:tgtEl>
                                        <p:attrNameLst>
                                          <p:attrName>style.visibility</p:attrName>
                                        </p:attrNameLst>
                                      </p:cBhvr>
                                      <p:to>
                                        <p:strVal val="visible"/>
                                      </p:to>
                                    </p:set>
                                    <p:anim calcmode="lin" valueType="num">
                                      <p:cBhvr additive="base">
                                        <p:cTn id="7" dur="500" fill="hold"/>
                                        <p:tgtEl>
                                          <p:spTgt spid="461829"/>
                                        </p:tgtEl>
                                        <p:attrNameLst>
                                          <p:attrName>ppt_x</p:attrName>
                                        </p:attrNameLst>
                                      </p:cBhvr>
                                      <p:tavLst>
                                        <p:tav tm="0">
                                          <p:val>
                                            <p:strVal val="#ppt_x"/>
                                          </p:val>
                                        </p:tav>
                                        <p:tav tm="100000">
                                          <p:val>
                                            <p:strVal val="#ppt_x"/>
                                          </p:val>
                                        </p:tav>
                                      </p:tavLst>
                                    </p:anim>
                                    <p:anim calcmode="lin" valueType="num">
                                      <p:cBhvr additive="base">
                                        <p:cTn id="8" dur="500" fill="hold"/>
                                        <p:tgtEl>
                                          <p:spTgt spid="4618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61827">
                                            <p:bg/>
                                          </p:spTgt>
                                        </p:tgtEl>
                                        <p:attrNameLst>
                                          <p:attrName>style.visibility</p:attrName>
                                        </p:attrNameLst>
                                      </p:cBhvr>
                                      <p:to>
                                        <p:strVal val="visible"/>
                                      </p:to>
                                    </p:set>
                                    <p:anim calcmode="lin" valueType="num">
                                      <p:cBhvr additive="base">
                                        <p:cTn id="12" dur="1000" fill="hold"/>
                                        <p:tgtEl>
                                          <p:spTgt spid="461827">
                                            <p:bg/>
                                          </p:spTgt>
                                        </p:tgtEl>
                                        <p:attrNameLst>
                                          <p:attrName>ppt_x</p:attrName>
                                        </p:attrNameLst>
                                      </p:cBhvr>
                                      <p:tavLst>
                                        <p:tav tm="0">
                                          <p:val>
                                            <p:strVal val="1+#ppt_w/2"/>
                                          </p:val>
                                        </p:tav>
                                        <p:tav tm="100000">
                                          <p:val>
                                            <p:strVal val="#ppt_x"/>
                                          </p:val>
                                        </p:tav>
                                      </p:tavLst>
                                    </p:anim>
                                    <p:anim calcmode="lin" valueType="num">
                                      <p:cBhvr additive="base">
                                        <p:cTn id="13" dur="1000" fill="hold"/>
                                        <p:tgtEl>
                                          <p:spTgt spid="461827">
                                            <p:bg/>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461827">
                                            <p:txEl>
                                              <p:pRg st="0" end="0"/>
                                            </p:txEl>
                                          </p:spTgt>
                                        </p:tgtEl>
                                        <p:attrNameLst>
                                          <p:attrName>style.visibility</p:attrName>
                                        </p:attrNameLst>
                                      </p:cBhvr>
                                      <p:to>
                                        <p:strVal val="visible"/>
                                      </p:to>
                                    </p:set>
                                    <p:anim calcmode="lin" valueType="num">
                                      <p:cBhvr additive="base">
                                        <p:cTn id="17" dur="1000" fill="hold"/>
                                        <p:tgtEl>
                                          <p:spTgt spid="461827">
                                            <p:txEl>
                                              <p:pRg st="0" end="0"/>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461827">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childTnLst>
                                    <p:set>
                                      <p:cBhvr>
                                        <p:cTn id="21" dur="1" fill="hold">
                                          <p:stCondLst>
                                            <p:cond delay="0"/>
                                          </p:stCondLst>
                                        </p:cTn>
                                        <p:tgtEl>
                                          <p:spTgt spid="461827">
                                            <p:txEl>
                                              <p:pRg st="1" end="1"/>
                                            </p:txEl>
                                          </p:spTgt>
                                        </p:tgtEl>
                                        <p:attrNameLst>
                                          <p:attrName>style.visibility</p:attrName>
                                        </p:attrNameLst>
                                      </p:cBhvr>
                                      <p:to>
                                        <p:strVal val="visible"/>
                                      </p:to>
                                    </p:set>
                                    <p:anim calcmode="lin" valueType="num">
                                      <p:cBhvr additive="base">
                                        <p:cTn id="22" dur="1000" fill="hold"/>
                                        <p:tgtEl>
                                          <p:spTgt spid="461827">
                                            <p:txEl>
                                              <p:pRg st="1" end="1"/>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61827">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2" presetClass="entr" presetSubtype="2" fill="hold" grpId="0" nodeType="afterEffect">
                                  <p:stCondLst>
                                    <p:cond delay="0"/>
                                  </p:stCondLst>
                                  <p:childTnLst>
                                    <p:set>
                                      <p:cBhvr>
                                        <p:cTn id="26" dur="1" fill="hold">
                                          <p:stCondLst>
                                            <p:cond delay="0"/>
                                          </p:stCondLst>
                                        </p:cTn>
                                        <p:tgtEl>
                                          <p:spTgt spid="461827">
                                            <p:txEl>
                                              <p:pRg st="2" end="2"/>
                                            </p:txEl>
                                          </p:spTgt>
                                        </p:tgtEl>
                                        <p:attrNameLst>
                                          <p:attrName>style.visibility</p:attrName>
                                        </p:attrNameLst>
                                      </p:cBhvr>
                                      <p:to>
                                        <p:strVal val="visible"/>
                                      </p:to>
                                    </p:set>
                                    <p:anim calcmode="lin" valueType="num">
                                      <p:cBhvr additive="base">
                                        <p:cTn id="27" dur="1000" fill="hold"/>
                                        <p:tgtEl>
                                          <p:spTgt spid="461827">
                                            <p:txEl>
                                              <p:pRg st="2" end="2"/>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461827">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4" fill="hold" grpId="0" nodeType="afterEffect">
                                  <p:stCondLst>
                                    <p:cond delay="0"/>
                                  </p:stCondLst>
                                  <p:childTnLst>
                                    <p:set>
                                      <p:cBhvr>
                                        <p:cTn id="31" dur="1" fill="hold">
                                          <p:stCondLst>
                                            <p:cond delay="0"/>
                                          </p:stCondLst>
                                        </p:cTn>
                                        <p:tgtEl>
                                          <p:spTgt spid="461827">
                                            <p:txEl>
                                              <p:pRg st="3" end="3"/>
                                            </p:txEl>
                                          </p:spTgt>
                                        </p:tgtEl>
                                        <p:attrNameLst>
                                          <p:attrName>style.visibility</p:attrName>
                                        </p:attrNameLst>
                                      </p:cBhvr>
                                      <p:to>
                                        <p:strVal val="visible"/>
                                      </p:to>
                                    </p:set>
                                    <p:anim calcmode="lin" valueType="num">
                                      <p:cBhvr additive="base">
                                        <p:cTn id="32" dur="1000" fill="hold"/>
                                        <p:tgtEl>
                                          <p:spTgt spid="461827">
                                            <p:txEl>
                                              <p:pRg st="3" end="3"/>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61827">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500"/>
                            </p:stCondLst>
                            <p:childTnLst>
                              <p:par>
                                <p:cTn id="35" presetID="2" presetClass="entr" presetSubtype="2" fill="hold" grpId="0" nodeType="afterEffect">
                                  <p:stCondLst>
                                    <p:cond delay="0"/>
                                  </p:stCondLst>
                                  <p:childTnLst>
                                    <p:set>
                                      <p:cBhvr>
                                        <p:cTn id="36" dur="1" fill="hold">
                                          <p:stCondLst>
                                            <p:cond delay="0"/>
                                          </p:stCondLst>
                                        </p:cTn>
                                        <p:tgtEl>
                                          <p:spTgt spid="461827">
                                            <p:txEl>
                                              <p:pRg st="4" end="4"/>
                                            </p:txEl>
                                          </p:spTgt>
                                        </p:tgtEl>
                                        <p:attrNameLst>
                                          <p:attrName>style.visibility</p:attrName>
                                        </p:attrNameLst>
                                      </p:cBhvr>
                                      <p:to>
                                        <p:strVal val="visible"/>
                                      </p:to>
                                    </p:set>
                                    <p:anim calcmode="lin" valueType="num">
                                      <p:cBhvr additive="base">
                                        <p:cTn id="37" dur="1000" fill="hold"/>
                                        <p:tgtEl>
                                          <p:spTgt spid="461827">
                                            <p:txEl>
                                              <p:pRg st="4" end="4"/>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461827">
                                            <p:txEl>
                                              <p:pRg st="4" end="4"/>
                                            </p:txEl>
                                          </p:spTgt>
                                        </p:tgtEl>
                                        <p:attrNameLst>
                                          <p:attrName>ppt_y</p:attrName>
                                        </p:attrNameLst>
                                      </p:cBhvr>
                                      <p:tavLst>
                                        <p:tav tm="0">
                                          <p:val>
                                            <p:strVal val="#ppt_y"/>
                                          </p:val>
                                        </p:tav>
                                        <p:tav tm="100000">
                                          <p:val>
                                            <p:strVal val="#ppt_y"/>
                                          </p:val>
                                        </p:tav>
                                      </p:tavLst>
                                    </p:anim>
                                  </p:childTnLst>
                                </p:cTn>
                              </p:par>
                            </p:childTnLst>
                          </p:cTn>
                        </p:par>
                        <p:par>
                          <p:cTn id="39" fill="hold">
                            <p:stCondLst>
                              <p:cond delay="6500"/>
                            </p:stCondLst>
                            <p:childTnLst>
                              <p:par>
                                <p:cTn id="40" presetID="2" presetClass="entr" presetSubtype="4" fill="hold" grpId="0" nodeType="afterEffect">
                                  <p:stCondLst>
                                    <p:cond delay="0"/>
                                  </p:stCondLst>
                                  <p:childTnLst>
                                    <p:set>
                                      <p:cBhvr>
                                        <p:cTn id="41" dur="1" fill="hold">
                                          <p:stCondLst>
                                            <p:cond delay="0"/>
                                          </p:stCondLst>
                                        </p:cTn>
                                        <p:tgtEl>
                                          <p:spTgt spid="461827">
                                            <p:txEl>
                                              <p:pRg st="5" end="5"/>
                                            </p:txEl>
                                          </p:spTgt>
                                        </p:tgtEl>
                                        <p:attrNameLst>
                                          <p:attrName>style.visibility</p:attrName>
                                        </p:attrNameLst>
                                      </p:cBhvr>
                                      <p:to>
                                        <p:strVal val="visible"/>
                                      </p:to>
                                    </p:set>
                                    <p:anim calcmode="lin" valueType="num">
                                      <p:cBhvr additive="base">
                                        <p:cTn id="42" dur="1000" fill="hold"/>
                                        <p:tgtEl>
                                          <p:spTgt spid="461827">
                                            <p:txEl>
                                              <p:pRg st="5" end="5"/>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461827">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7500"/>
                            </p:stCondLst>
                            <p:childTnLst>
                              <p:par>
                                <p:cTn id="45" presetID="2" presetClass="entr" presetSubtype="2" fill="hold" grpId="0" nodeType="afterEffect">
                                  <p:stCondLst>
                                    <p:cond delay="0"/>
                                  </p:stCondLst>
                                  <p:childTnLst>
                                    <p:set>
                                      <p:cBhvr>
                                        <p:cTn id="46" dur="1" fill="hold">
                                          <p:stCondLst>
                                            <p:cond delay="0"/>
                                          </p:stCondLst>
                                        </p:cTn>
                                        <p:tgtEl>
                                          <p:spTgt spid="461827">
                                            <p:txEl>
                                              <p:pRg st="6" end="6"/>
                                            </p:txEl>
                                          </p:spTgt>
                                        </p:tgtEl>
                                        <p:attrNameLst>
                                          <p:attrName>style.visibility</p:attrName>
                                        </p:attrNameLst>
                                      </p:cBhvr>
                                      <p:to>
                                        <p:strVal val="visible"/>
                                      </p:to>
                                    </p:set>
                                    <p:anim calcmode="lin" valueType="num">
                                      <p:cBhvr additive="base">
                                        <p:cTn id="47" dur="1000" fill="hold"/>
                                        <p:tgtEl>
                                          <p:spTgt spid="461827">
                                            <p:txEl>
                                              <p:pRg st="6" end="6"/>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4618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uiExpand="1" build="p" animBg="1"/>
      <p:bldP spid="4618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文本占位符 455682"/>
          <p:cNvSpPr>
            <a:spLocks noGrp="1"/>
          </p:cNvSpPr>
          <p:nvPr>
            <p:ph type="body" idx="1"/>
          </p:nvPr>
        </p:nvSpPr>
        <p:spPr>
          <a:xfrm>
            <a:off x="1919536" y="1628800"/>
            <a:ext cx="9218289" cy="4487862"/>
          </a:xfrm>
          <a:solidFill>
            <a:srgbClr val="FFFFFF"/>
          </a:solidFill>
          <a:ln>
            <a:noFill/>
          </a:ln>
        </p:spPr>
        <p:txBody>
          <a:bodyPr/>
          <a:lstStyle/>
          <a:p>
            <a:pPr>
              <a:lnSpc>
                <a:spcPct val="150000"/>
              </a:lnSpc>
              <a:spcBef>
                <a:spcPct val="35000"/>
              </a:spcBef>
              <a:buClr>
                <a:srgbClr val="CC0066"/>
              </a:buClr>
              <a:buFont typeface="Wingdings" panose="05000000000000000000" pitchFamily="2" charset="2"/>
              <a:buChar char="Ø"/>
            </a:pPr>
            <a:r>
              <a:rPr lang="en-US" altLang="zh-CN" sz="2400" dirty="0">
                <a:latin typeface="宋体" panose="02010600030101010101" pitchFamily="2" charset="-122"/>
              </a:rPr>
              <a:t>UNIX</a:t>
            </a:r>
            <a:r>
              <a:rPr lang="zh-CN" altLang="en-US" sz="2400" dirty="0">
                <a:latin typeface="宋体" panose="02010600030101010101" pitchFamily="2" charset="-122"/>
              </a:rPr>
              <a:t>文件系统采用的是混合索引结构</a:t>
            </a:r>
            <a:r>
              <a:rPr lang="en-US" altLang="zh-CN" sz="2400" dirty="0">
                <a:latin typeface="宋体" panose="02010600030101010101" pitchFamily="2" charset="-122"/>
              </a:rPr>
              <a:t>(</a:t>
            </a:r>
            <a:r>
              <a:rPr lang="zh-CN" altLang="en-US" sz="2400" dirty="0">
                <a:latin typeface="宋体" panose="02010600030101010101" pitchFamily="2" charset="-122"/>
              </a:rPr>
              <a:t>综合模式</a:t>
            </a:r>
            <a:r>
              <a:rPr lang="en-US" altLang="zh-CN" sz="2400" dirty="0">
                <a:latin typeface="宋体" panose="02010600030101010101" pitchFamily="2" charset="-122"/>
              </a:rPr>
              <a:t>)</a:t>
            </a:r>
            <a:r>
              <a:rPr lang="zh-CN" altLang="en-US" sz="2400" dirty="0">
                <a:latin typeface="宋体" panose="02010600030101010101" pitchFamily="2" charset="-122"/>
              </a:rPr>
              <a:t>。每个文件的索引表为</a:t>
            </a:r>
            <a:r>
              <a:rPr lang="en-US" altLang="zh-CN" sz="2400" dirty="0">
                <a:latin typeface="宋体" panose="02010600030101010101" pitchFamily="2" charset="-122"/>
              </a:rPr>
              <a:t>13</a:t>
            </a:r>
            <a:r>
              <a:rPr lang="zh-CN" altLang="en-US" sz="2400" dirty="0">
                <a:latin typeface="宋体" panose="02010600030101010101" pitchFamily="2" charset="-122"/>
              </a:rPr>
              <a:t>个索引项，每项</a:t>
            </a:r>
            <a:r>
              <a:rPr lang="en-US" altLang="zh-CN" sz="2400" dirty="0">
                <a:latin typeface="宋体" panose="02010600030101010101" pitchFamily="2" charset="-122"/>
              </a:rPr>
              <a:t>2</a:t>
            </a:r>
            <a:r>
              <a:rPr lang="zh-CN" altLang="en-US" sz="2400" dirty="0">
                <a:latin typeface="宋体" panose="02010600030101010101" pitchFamily="2" charset="-122"/>
              </a:rPr>
              <a:t>个字节。最前面</a:t>
            </a:r>
            <a:r>
              <a:rPr lang="en-US" altLang="zh-CN" sz="2400" dirty="0">
                <a:latin typeface="宋体" panose="02010600030101010101" pitchFamily="2" charset="-122"/>
              </a:rPr>
              <a:t>10</a:t>
            </a:r>
            <a:r>
              <a:rPr lang="zh-CN" altLang="en-US" sz="2400" dirty="0">
                <a:latin typeface="宋体" panose="02010600030101010101" pitchFamily="2" charset="-122"/>
              </a:rPr>
              <a:t>项直接登记存放文件信息的物理块号（直接寻址）</a:t>
            </a:r>
            <a:r>
              <a:rPr lang="zh-CN" altLang="en-US" sz="2400" dirty="0"/>
              <a:t> 。 </a:t>
            </a:r>
          </a:p>
          <a:p>
            <a:pPr>
              <a:lnSpc>
                <a:spcPct val="150000"/>
              </a:lnSpc>
              <a:spcBef>
                <a:spcPct val="35000"/>
              </a:spcBef>
              <a:buClr>
                <a:srgbClr val="CC0066"/>
              </a:buClr>
              <a:buFont typeface="Wingdings" panose="05000000000000000000" pitchFamily="2" charset="2"/>
              <a:buChar char="Ø"/>
            </a:pPr>
            <a:r>
              <a:rPr lang="zh-CN" altLang="en-US" sz="2400" dirty="0">
                <a:latin typeface="宋体" panose="02010600030101010101" pitchFamily="2" charset="-122"/>
              </a:rPr>
              <a:t>如果文件大于</a:t>
            </a:r>
            <a:r>
              <a:rPr lang="en-US" altLang="zh-CN" sz="2400" dirty="0">
                <a:latin typeface="宋体" panose="02010600030101010101" pitchFamily="2" charset="-122"/>
              </a:rPr>
              <a:t>10</a:t>
            </a:r>
            <a:r>
              <a:rPr lang="zh-CN" altLang="en-US" sz="2400" dirty="0">
                <a:latin typeface="宋体" panose="02010600030101010101" pitchFamily="2" charset="-122"/>
              </a:rPr>
              <a:t>块，则利用第</a:t>
            </a:r>
            <a:r>
              <a:rPr lang="en-US" altLang="zh-CN" sz="2400" dirty="0">
                <a:latin typeface="宋体" panose="02010600030101010101" pitchFamily="2" charset="-122"/>
              </a:rPr>
              <a:t>11</a:t>
            </a:r>
            <a:r>
              <a:rPr lang="zh-CN" altLang="en-US" sz="2400" dirty="0">
                <a:latin typeface="宋体" panose="02010600030101010101" pitchFamily="2" charset="-122"/>
              </a:rPr>
              <a:t>项指向一个物理块，该</a:t>
            </a:r>
            <a:r>
              <a:rPr lang="zh-CN" altLang="en-US" sz="2400" dirty="0">
                <a:solidFill>
                  <a:srgbClr val="0000FF"/>
                </a:solidFill>
                <a:latin typeface="宋体" panose="02010600030101010101" pitchFamily="2" charset="-122"/>
              </a:rPr>
              <a:t>块中最多</a:t>
            </a:r>
            <a:r>
              <a:rPr lang="zh-CN" altLang="en-US" sz="2400" dirty="0">
                <a:latin typeface="宋体" panose="02010600030101010101" pitchFamily="2" charset="-122"/>
              </a:rPr>
              <a:t>可放</a:t>
            </a:r>
            <a:r>
              <a:rPr lang="en-US" altLang="zh-CN" sz="2400" dirty="0">
                <a:solidFill>
                  <a:srgbClr val="0000FF"/>
                </a:solidFill>
                <a:latin typeface="宋体" panose="02010600030101010101" pitchFamily="2" charset="-122"/>
              </a:rPr>
              <a:t>256</a:t>
            </a:r>
            <a:r>
              <a:rPr lang="zh-CN" altLang="en-US" sz="2400" dirty="0">
                <a:solidFill>
                  <a:srgbClr val="0000FF"/>
                </a:solidFill>
                <a:latin typeface="宋体" panose="02010600030101010101" pitchFamily="2" charset="-122"/>
              </a:rPr>
              <a:t>个</a:t>
            </a:r>
            <a:r>
              <a:rPr lang="zh-CN" altLang="en-US" sz="2400" dirty="0">
                <a:latin typeface="宋体" panose="02010600030101010101" pitchFamily="2" charset="-122"/>
              </a:rPr>
              <a:t>文件物理块的块号（一次间接寻址）。对于更大的文件还可利用第</a:t>
            </a:r>
            <a:r>
              <a:rPr lang="en-US" altLang="zh-CN" sz="2400" dirty="0">
                <a:latin typeface="宋体" panose="02010600030101010101" pitchFamily="2" charset="-122"/>
              </a:rPr>
              <a:t>12</a:t>
            </a:r>
            <a:r>
              <a:rPr lang="zh-CN" altLang="en-US" sz="2400" dirty="0">
                <a:latin typeface="宋体" panose="02010600030101010101" pitchFamily="2" charset="-122"/>
              </a:rPr>
              <a:t>和第</a:t>
            </a:r>
            <a:r>
              <a:rPr lang="en-US" altLang="zh-CN" sz="2400" dirty="0">
                <a:latin typeface="宋体" panose="02010600030101010101" pitchFamily="2" charset="-122"/>
              </a:rPr>
              <a:t>13</a:t>
            </a:r>
            <a:r>
              <a:rPr lang="zh-CN" altLang="en-US" sz="2400" dirty="0">
                <a:latin typeface="宋体" panose="02010600030101010101" pitchFamily="2" charset="-122"/>
              </a:rPr>
              <a:t>项作为二次和三次间接寻址。</a:t>
            </a:r>
          </a:p>
          <a:p>
            <a:pPr>
              <a:lnSpc>
                <a:spcPct val="150000"/>
              </a:lnSpc>
              <a:spcBef>
                <a:spcPct val="35000"/>
              </a:spcBef>
              <a:buClr>
                <a:srgbClr val="CC0066"/>
              </a:buClr>
              <a:buFont typeface="Wingdings" panose="05000000000000000000" pitchFamily="2" charset="2"/>
              <a:buChar char="Ø"/>
            </a:pPr>
            <a:r>
              <a:rPr lang="en-US" altLang="zh-CN" sz="2400" dirty="0">
                <a:latin typeface="宋体" panose="02010600030101010101" pitchFamily="2" charset="-122"/>
              </a:rPr>
              <a:t>UNIX</a:t>
            </a:r>
            <a:r>
              <a:rPr lang="zh-CN" altLang="en-US" sz="2400" dirty="0">
                <a:latin typeface="宋体" panose="02010600030101010101" pitchFamily="2" charset="-122"/>
              </a:rPr>
              <a:t>中采用了三级索引结构后，文件最大可达</a:t>
            </a:r>
            <a:r>
              <a:rPr lang="en-US" altLang="zh-CN" sz="2400" dirty="0">
                <a:latin typeface="宋体" panose="02010600030101010101" pitchFamily="2" charset="-122"/>
              </a:rPr>
              <a:t>16</a:t>
            </a:r>
            <a:r>
              <a:rPr lang="zh-CN" altLang="en-US" sz="2400" dirty="0">
                <a:latin typeface="宋体" panose="02010600030101010101" pitchFamily="2" charset="-122"/>
              </a:rPr>
              <a:t>兆个物理块。</a:t>
            </a:r>
          </a:p>
        </p:txBody>
      </p:sp>
      <p:sp>
        <p:nvSpPr>
          <p:cNvPr id="455684" name="矩形 455683"/>
          <p:cNvSpPr/>
          <p:nvPr/>
        </p:nvSpPr>
        <p:spPr>
          <a:xfrm>
            <a:off x="1271464" y="980728"/>
            <a:ext cx="5616575" cy="460375"/>
          </a:xfrm>
          <a:prstGeom prst="rect">
            <a:avLst/>
          </a:prstGeom>
          <a:noFill/>
          <a:ln w="28575">
            <a:noFill/>
          </a:ln>
        </p:spPr>
        <p:txBody>
          <a:bodyPr>
            <a:spAutoFit/>
          </a:bodyPr>
          <a:lstStyle/>
          <a:p>
            <a:pPr marL="342900" indent="-342900">
              <a:buClr>
                <a:srgbClr val="CC3300"/>
              </a:buClr>
              <a:buFont typeface="Wingdings" panose="05000000000000000000" pitchFamily="2" charset="2"/>
              <a:buChar char="n"/>
            </a:pPr>
            <a:r>
              <a:rPr lang="zh-CN" altLang="en-US" sz="2400" dirty="0">
                <a:solidFill>
                  <a:srgbClr val="0000FF"/>
                </a:solidFill>
                <a:effectLst>
                  <a:outerShdw blurRad="38100" dist="38100" dir="2700000">
                    <a:srgbClr val="C0C0C0"/>
                  </a:outerShdw>
                </a:effectLst>
                <a:latin typeface="Times New Roman" panose="02020603050405020304" pitchFamily="18" charset="0"/>
              </a:rPr>
              <a:t>混合索引分配－</a:t>
            </a:r>
            <a:r>
              <a:rPr lang="en-US" altLang="zh-CN" sz="2400" dirty="0" err="1">
                <a:solidFill>
                  <a:srgbClr val="0000FF"/>
                </a:solidFill>
                <a:effectLst>
                  <a:outerShdw blurRad="38100" dist="38100" dir="2700000">
                    <a:srgbClr val="C0C0C0"/>
                  </a:outerShdw>
                </a:effectLst>
                <a:latin typeface="Times New Roman" panose="02020603050405020304" pitchFamily="18" charset="0"/>
              </a:rPr>
              <a:t>unix</a:t>
            </a:r>
            <a:endParaRPr lang="zh-CN" altLang="en-US" sz="2400" dirty="0">
              <a:solidFill>
                <a:srgbClr val="0000FF"/>
              </a:solidFill>
              <a:effectLst>
                <a:outerShdw blurRad="38100" dist="38100" dir="2700000">
                  <a:srgbClr val="C0C0C0"/>
                </a:outerShdw>
              </a:effectLst>
              <a:latin typeface="Times New Roman" panose="02020603050405020304" pitchFamily="18" charset="0"/>
            </a:endParaRPr>
          </a:p>
        </p:txBody>
      </p:sp>
      <p:sp>
        <p:nvSpPr>
          <p:cNvPr id="5" name="矩形 4">
            <a:extLst>
              <a:ext uri="{FF2B5EF4-FFF2-40B4-BE49-F238E27FC236}">
                <a16:creationId xmlns:a16="http://schemas.microsoft.com/office/drawing/2014/main" id="{8072B447-1428-45D4-89D6-70A78AFAA974}"/>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 calcmode="lin" valueType="num">
                                      <p:cBhvr additive="base">
                                        <p:cTn id="7" dur="500" fill="hold"/>
                                        <p:tgtEl>
                                          <p:spTgt spid="455684"/>
                                        </p:tgtEl>
                                        <p:attrNameLst>
                                          <p:attrName>ppt_x</p:attrName>
                                        </p:attrNameLst>
                                      </p:cBhvr>
                                      <p:tavLst>
                                        <p:tav tm="0">
                                          <p:val>
                                            <p:strVal val="#ppt_x"/>
                                          </p:val>
                                        </p:tav>
                                        <p:tav tm="100000">
                                          <p:val>
                                            <p:strVal val="#ppt_x"/>
                                          </p:val>
                                        </p:tav>
                                      </p:tavLst>
                                    </p:anim>
                                    <p:anim calcmode="lin" valueType="num">
                                      <p:cBhvr additive="base">
                                        <p:cTn id="8" dur="500" fill="hold"/>
                                        <p:tgtEl>
                                          <p:spTgt spid="4556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55683">
                                            <p:txEl>
                                              <p:pRg st="0" end="0"/>
                                            </p:txEl>
                                          </p:spTgt>
                                        </p:tgtEl>
                                        <p:attrNameLst>
                                          <p:attrName>style.visibility</p:attrName>
                                        </p:attrNameLst>
                                      </p:cBhvr>
                                      <p:to>
                                        <p:strVal val="visible"/>
                                      </p:to>
                                    </p:set>
                                    <p:anim calcmode="lin" valueType="num">
                                      <p:cBhvr additive="base">
                                        <p:cTn id="12" dur="1000" fill="hold"/>
                                        <p:tgtEl>
                                          <p:spTgt spid="45568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5568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455683">
                                            <p:txEl>
                                              <p:pRg st="1" end="1"/>
                                            </p:txEl>
                                          </p:spTgt>
                                        </p:tgtEl>
                                        <p:attrNameLst>
                                          <p:attrName>style.visibility</p:attrName>
                                        </p:attrNameLst>
                                      </p:cBhvr>
                                      <p:to>
                                        <p:strVal val="visible"/>
                                      </p:to>
                                    </p:set>
                                    <p:anim calcmode="lin" valueType="num">
                                      <p:cBhvr additive="base">
                                        <p:cTn id="17" dur="1000" fill="hold"/>
                                        <p:tgtEl>
                                          <p:spTgt spid="455683">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5568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fill="hold" nodeType="afterEffect">
                                  <p:stCondLst>
                                    <p:cond delay="0"/>
                                  </p:stCondLst>
                                  <p:childTnLst>
                                    <p:set>
                                      <p:cBhvr>
                                        <p:cTn id="21" dur="1" fill="hold">
                                          <p:stCondLst>
                                            <p:cond delay="0"/>
                                          </p:stCondLst>
                                        </p:cTn>
                                        <p:tgtEl>
                                          <p:spTgt spid="455683">
                                            <p:txEl>
                                              <p:pRg st="2" end="2"/>
                                            </p:txEl>
                                          </p:spTgt>
                                        </p:tgtEl>
                                        <p:attrNameLst>
                                          <p:attrName>style.visibility</p:attrName>
                                        </p:attrNameLst>
                                      </p:cBhvr>
                                      <p:to>
                                        <p:strVal val="visible"/>
                                      </p:to>
                                    </p:set>
                                    <p:anim calcmode="lin" valueType="num">
                                      <p:cBhvr additive="base">
                                        <p:cTn id="22" dur="10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556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pPr>
              <a:spcBef>
                <a:spcPct val="0"/>
              </a:spcBef>
            </a:pPr>
            <a:endParaRPr lang="zh-CN" altLang="en-US" sz="1800" b="0" dirty="0">
              <a:ln>
                <a:solidFill>
                  <a:srgbClr val="FF0000"/>
                </a:solidFill>
              </a:ln>
              <a:solidFill>
                <a:schemeClr val="tx1"/>
              </a:solidFill>
              <a:latin typeface="Arial" panose="020B0604020202020204" pitchFamily="34" charset="0"/>
            </a:endParaRPr>
          </a:p>
        </p:txBody>
      </p:sp>
      <p:cxnSp>
        <p:nvCxnSpPr>
          <p:cNvPr id="687107" name="AutoShape 3"/>
          <p:cNvCxnSpPr>
            <a:cxnSpLocks/>
            <a:endCxn id="687106" idx="1"/>
          </p:cNvCxnSpPr>
          <p:nvPr/>
        </p:nvCxnSpPr>
        <p:spPr>
          <a:xfrm>
            <a:off x="1944702" y="4327525"/>
            <a:ext cx="1792273" cy="1348582"/>
          </a:xfrm>
          <a:prstGeom prst="bentConnector3">
            <a:avLst>
              <a:gd name="adj1" fmla="val -28680"/>
            </a:avLst>
          </a:prstGeom>
          <a:ln w="28575" cap="rnd" cmpd="sng">
            <a:solidFill>
              <a:srgbClr val="336699"/>
            </a:solidFill>
            <a:prstDash val="sysDot"/>
            <a:miter/>
            <a:headEnd type="none" w="med" len="med"/>
            <a:tailEnd type="none" w="med" len="med"/>
          </a:ln>
        </p:spPr>
      </p:cxnSp>
      <p:cxnSp>
        <p:nvCxnSpPr>
          <p:cNvPr id="687108" name="AutoShape 4"/>
          <p:cNvCxnSpPr>
            <a:cxnSpLocks/>
            <a:endCxn id="687106" idx="3"/>
          </p:cNvCxnSpPr>
          <p:nvPr/>
        </p:nvCxnSpPr>
        <p:spPr>
          <a:xfrm rot="10800000" flipV="1">
            <a:off x="8347076" y="4310063"/>
            <a:ext cx="1834829" cy="1366044"/>
          </a:xfrm>
          <a:prstGeom prst="bentConnector3">
            <a:avLst>
              <a:gd name="adj1" fmla="val -26255"/>
            </a:avLst>
          </a:prstGeom>
          <a:ln w="28575" cap="rnd" cmpd="sng">
            <a:solidFill>
              <a:srgbClr val="336699"/>
            </a:solidFill>
            <a:prstDash val="sysDot"/>
            <a:miter/>
            <a:headEnd type="none" w="med" len="med"/>
            <a:tailEnd type="none" w="med" len="med"/>
          </a:ln>
        </p:spPr>
      </p:cxnSp>
      <p:sp>
        <p:nvSpPr>
          <p:cNvPr id="687109"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dirty="0">
                <a:solidFill>
                  <a:srgbClr val="FF0066"/>
                </a:solidFill>
                <a:effectLst>
                  <a:outerShdw blurRad="38100" dist="38100" dir="2700000">
                    <a:srgbClr val="C0C0C0"/>
                  </a:outerShdw>
                </a:effectLst>
                <a:latin typeface="Arial" panose="020B0604020202020204" pitchFamily="34" charset="0"/>
              </a:rPr>
              <a:t>本节小结</a:t>
            </a:r>
          </a:p>
        </p:txBody>
      </p:sp>
      <p:sp>
        <p:nvSpPr>
          <p:cNvPr id="687110" name="AutoShape 6"/>
          <p:cNvSpPr/>
          <p:nvPr/>
        </p:nvSpPr>
        <p:spPr>
          <a:xfrm>
            <a:off x="1944702" y="3811588"/>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7111" name="Oval 7"/>
          <p:cNvSpPr/>
          <p:nvPr/>
        </p:nvSpPr>
        <p:spPr>
          <a:xfrm>
            <a:off x="1944702" y="3835400"/>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7112" name="Oval 8"/>
          <p:cNvSpPr/>
          <p:nvPr/>
        </p:nvSpPr>
        <p:spPr>
          <a:xfrm>
            <a:off x="2038364" y="3840163"/>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7113" name="Rectangle 9"/>
          <p:cNvSpPr/>
          <p:nvPr/>
        </p:nvSpPr>
        <p:spPr>
          <a:xfrm>
            <a:off x="2047889" y="1514475"/>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7114" name="Rectangle 10"/>
          <p:cNvSpPr/>
          <p:nvPr/>
        </p:nvSpPr>
        <p:spPr>
          <a:xfrm>
            <a:off x="2187589" y="2028825"/>
            <a:ext cx="1873250" cy="181483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chemeClr val="tx2"/>
                </a:solidFill>
                <a:effectLst>
                  <a:outerShdw blurRad="38100" dist="38100" dir="2700000">
                    <a:srgbClr val="C0C0C0"/>
                  </a:outerShdw>
                </a:effectLst>
                <a:latin typeface="Arial" panose="020B0604020202020204" pitchFamily="34" charset="0"/>
              </a:rPr>
              <a:t>顺序结构的概念。</a:t>
            </a:r>
          </a:p>
          <a:p>
            <a:pPr marL="116205" indent="-116205">
              <a:lnSpc>
                <a:spcPct val="80000"/>
              </a:lnSpc>
              <a:spcBef>
                <a:spcPct val="0"/>
              </a:spcBef>
              <a:buAutoNum type="arabicPeriod"/>
            </a:pPr>
            <a:endParaRPr lang="zh-CN" altLang="en-US" sz="2000" dirty="0">
              <a:solidFill>
                <a:schemeClr val="tx2"/>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chemeClr val="tx2"/>
                </a:solidFill>
                <a:effectLst>
                  <a:outerShdw blurRad="38100" dist="38100" dir="2700000">
                    <a:srgbClr val="C0C0C0"/>
                  </a:outerShdw>
                </a:effectLst>
                <a:latin typeface="Arial" panose="020B0604020202020204" pitchFamily="34" charset="0"/>
              </a:rPr>
              <a:t>顺序结构的特点。</a:t>
            </a:r>
          </a:p>
          <a:p>
            <a:pPr marL="116205" indent="-116205">
              <a:lnSpc>
                <a:spcPct val="80000"/>
              </a:lnSpc>
              <a:spcBef>
                <a:spcPct val="0"/>
              </a:spcBef>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687115"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87116" name="Group 12"/>
          <p:cNvGrpSpPr/>
          <p:nvPr/>
        </p:nvGrpSpPr>
        <p:grpSpPr>
          <a:xfrm>
            <a:off x="4927600" y="3835400"/>
            <a:ext cx="2303463" cy="412750"/>
            <a:chOff x="2029" y="2178"/>
            <a:chExt cx="1600" cy="474"/>
          </a:xfrm>
        </p:grpSpPr>
        <p:sp>
          <p:nvSpPr>
            <p:cNvPr id="687117"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7118"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87119"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7120" name="Rectangle 16"/>
          <p:cNvSpPr/>
          <p:nvPr/>
        </p:nvSpPr>
        <p:spPr>
          <a:xfrm>
            <a:off x="5181600" y="2057400"/>
            <a:ext cx="1922463" cy="181483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链接结构的基本原理。</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链接结构的特征。</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endParaRPr lang="zh-CN" altLang="en-US" sz="2000" dirty="0">
              <a:solidFill>
                <a:srgbClr val="990000"/>
              </a:solidFill>
              <a:effectLst>
                <a:outerShdw blurRad="38100" dist="38100" dir="2700000">
                  <a:srgbClr val="C0C0C0"/>
                </a:outerShdw>
              </a:effectLst>
              <a:latin typeface="Arial" panose="020B0604020202020204" pitchFamily="34" charset="0"/>
            </a:endParaRPr>
          </a:p>
        </p:txBody>
      </p:sp>
      <p:sp>
        <p:nvSpPr>
          <p:cNvPr id="687121" name="AutoShape 17"/>
          <p:cNvSpPr/>
          <p:nvPr/>
        </p:nvSpPr>
        <p:spPr>
          <a:xfrm>
            <a:off x="7948289" y="3811588"/>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7122" name="Oval 18"/>
          <p:cNvSpPr/>
          <p:nvPr/>
        </p:nvSpPr>
        <p:spPr>
          <a:xfrm>
            <a:off x="7948289" y="3848101"/>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87123" name="Group 19"/>
          <p:cNvGrpSpPr/>
          <p:nvPr/>
        </p:nvGrpSpPr>
        <p:grpSpPr>
          <a:xfrm>
            <a:off x="8100689" y="1466851"/>
            <a:ext cx="1952625" cy="2765425"/>
            <a:chOff x="3017" y="856"/>
            <a:chExt cx="1052" cy="1906"/>
          </a:xfrm>
        </p:grpSpPr>
        <p:sp>
          <p:nvSpPr>
            <p:cNvPr id="687124"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7125"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87126" name="Rectangle 22"/>
          <p:cNvSpPr/>
          <p:nvPr/>
        </p:nvSpPr>
        <p:spPr>
          <a:xfrm>
            <a:off x="8249914" y="2006601"/>
            <a:ext cx="1835150" cy="206121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单级索引分配。</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多级索引分配。</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混合索引分配。</a:t>
            </a:r>
          </a:p>
        </p:txBody>
      </p:sp>
      <p:sp>
        <p:nvSpPr>
          <p:cNvPr id="687127" name="Text Box 29"/>
          <p:cNvSpPr txBox="1"/>
          <p:nvPr/>
        </p:nvSpPr>
        <p:spPr>
          <a:xfrm>
            <a:off x="1900252" y="4437063"/>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顺序结构</a:t>
            </a:r>
          </a:p>
        </p:txBody>
      </p:sp>
      <p:sp>
        <p:nvSpPr>
          <p:cNvPr id="687128" name="Text Box 30"/>
          <p:cNvSpPr txBox="1"/>
          <p:nvPr/>
        </p:nvSpPr>
        <p:spPr>
          <a:xfrm>
            <a:off x="4727575" y="4449763"/>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链接结构</a:t>
            </a:r>
          </a:p>
        </p:txBody>
      </p:sp>
      <p:sp>
        <p:nvSpPr>
          <p:cNvPr id="687129" name="Text Box 31"/>
          <p:cNvSpPr txBox="1"/>
          <p:nvPr/>
        </p:nvSpPr>
        <p:spPr>
          <a:xfrm>
            <a:off x="7862564" y="4489451"/>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索引结构</a:t>
            </a:r>
          </a:p>
        </p:txBody>
      </p:sp>
      <p:sp>
        <p:nvSpPr>
          <p:cNvPr id="27" name="矩形 26">
            <a:extLst>
              <a:ext uri="{FF2B5EF4-FFF2-40B4-BE49-F238E27FC236}">
                <a16:creationId xmlns:a16="http://schemas.microsoft.com/office/drawing/2014/main" id="{B6E81B6B-2312-4B82-A990-270BBB67B7EA}"/>
              </a:ext>
            </a:extLst>
          </p:cNvPr>
          <p:cNvSpPr/>
          <p:nvPr/>
        </p:nvSpPr>
        <p:spPr>
          <a:xfrm>
            <a:off x="479376" y="141195"/>
            <a:ext cx="3816350"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6.2 文件的逻辑结构</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87108"/>
                                        </p:tgtEl>
                                        <p:attrNameLst>
                                          <p:attrName>style.visibility</p:attrName>
                                        </p:attrNameLst>
                                      </p:cBhvr>
                                      <p:to>
                                        <p:strVal val="visible"/>
                                      </p:to>
                                    </p:set>
                                    <p:anim calcmode="lin" valueType="num">
                                      <p:cBhvr additive="base">
                                        <p:cTn id="7" dur="500" fill="hold"/>
                                        <p:tgtEl>
                                          <p:spTgt spid="687108"/>
                                        </p:tgtEl>
                                        <p:attrNameLst>
                                          <p:attrName>ppt_x</p:attrName>
                                        </p:attrNameLst>
                                      </p:cBhvr>
                                      <p:tavLst>
                                        <p:tav tm="0">
                                          <p:val>
                                            <p:strVal val="#ppt_x"/>
                                          </p:val>
                                        </p:tav>
                                        <p:tav tm="100000">
                                          <p:val>
                                            <p:strVal val="#ppt_x"/>
                                          </p:val>
                                        </p:tav>
                                      </p:tavLst>
                                    </p:anim>
                                    <p:anim calcmode="lin" valueType="num">
                                      <p:cBhvr additive="base">
                                        <p:cTn id="8" dur="500" fill="hold"/>
                                        <p:tgtEl>
                                          <p:spTgt spid="68710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87106"/>
                                        </p:tgtEl>
                                        <p:attrNameLst>
                                          <p:attrName>style.visibility</p:attrName>
                                        </p:attrNameLst>
                                      </p:cBhvr>
                                      <p:to>
                                        <p:strVal val="visible"/>
                                      </p:to>
                                    </p:set>
                                    <p:anim calcmode="lin" valueType="num">
                                      <p:cBhvr additive="base">
                                        <p:cTn id="12" dur="500" fill="hold"/>
                                        <p:tgtEl>
                                          <p:spTgt spid="687106"/>
                                        </p:tgtEl>
                                        <p:attrNameLst>
                                          <p:attrName>ppt_x</p:attrName>
                                        </p:attrNameLst>
                                      </p:cBhvr>
                                      <p:tavLst>
                                        <p:tav tm="0">
                                          <p:val>
                                            <p:strVal val="#ppt_x"/>
                                          </p:val>
                                        </p:tav>
                                        <p:tav tm="100000">
                                          <p:val>
                                            <p:strVal val="#ppt_x"/>
                                          </p:val>
                                        </p:tav>
                                      </p:tavLst>
                                    </p:anim>
                                    <p:anim calcmode="lin" valueType="num">
                                      <p:cBhvr additive="base">
                                        <p:cTn id="13" dur="500" fill="hold"/>
                                        <p:tgtEl>
                                          <p:spTgt spid="68710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87107"/>
                                        </p:tgtEl>
                                        <p:attrNameLst>
                                          <p:attrName>style.visibility</p:attrName>
                                        </p:attrNameLst>
                                      </p:cBhvr>
                                      <p:to>
                                        <p:strVal val="visible"/>
                                      </p:to>
                                    </p:set>
                                    <p:anim calcmode="lin" valueType="num">
                                      <p:cBhvr additive="base">
                                        <p:cTn id="17" dur="500" fill="hold"/>
                                        <p:tgtEl>
                                          <p:spTgt spid="687107"/>
                                        </p:tgtEl>
                                        <p:attrNameLst>
                                          <p:attrName>ppt_x</p:attrName>
                                        </p:attrNameLst>
                                      </p:cBhvr>
                                      <p:tavLst>
                                        <p:tav tm="0">
                                          <p:val>
                                            <p:strVal val="#ppt_x"/>
                                          </p:val>
                                        </p:tav>
                                        <p:tav tm="100000">
                                          <p:val>
                                            <p:strVal val="#ppt_x"/>
                                          </p:val>
                                        </p:tav>
                                      </p:tavLst>
                                    </p:anim>
                                    <p:anim calcmode="lin" valueType="num">
                                      <p:cBhvr additive="base">
                                        <p:cTn id="18" dur="500" fill="hold"/>
                                        <p:tgtEl>
                                          <p:spTgt spid="6871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87109"/>
                                        </p:tgtEl>
                                        <p:attrNameLst>
                                          <p:attrName>style.visibility</p:attrName>
                                        </p:attrNameLst>
                                      </p:cBhvr>
                                      <p:to>
                                        <p:strVal val="visible"/>
                                      </p:to>
                                    </p:set>
                                    <p:anim calcmode="lin" valueType="num">
                                      <p:cBhvr additive="base">
                                        <p:cTn id="22" dur="500" fill="hold"/>
                                        <p:tgtEl>
                                          <p:spTgt spid="687109"/>
                                        </p:tgtEl>
                                        <p:attrNameLst>
                                          <p:attrName>ppt_x</p:attrName>
                                        </p:attrNameLst>
                                      </p:cBhvr>
                                      <p:tavLst>
                                        <p:tav tm="0">
                                          <p:val>
                                            <p:strVal val="#ppt_x"/>
                                          </p:val>
                                        </p:tav>
                                        <p:tav tm="100000">
                                          <p:val>
                                            <p:strVal val="#ppt_x"/>
                                          </p:val>
                                        </p:tav>
                                      </p:tavLst>
                                    </p:anim>
                                    <p:anim calcmode="lin" valueType="num">
                                      <p:cBhvr additive="base">
                                        <p:cTn id="23" dur="500" fill="hold"/>
                                        <p:tgtEl>
                                          <p:spTgt spid="68710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87110"/>
                                        </p:tgtEl>
                                        <p:attrNameLst>
                                          <p:attrName>style.visibility</p:attrName>
                                        </p:attrNameLst>
                                      </p:cBhvr>
                                      <p:to>
                                        <p:strVal val="visible"/>
                                      </p:to>
                                    </p:set>
                                    <p:anim calcmode="lin" valueType="num">
                                      <p:cBhvr additive="base">
                                        <p:cTn id="27" dur="500" fill="hold"/>
                                        <p:tgtEl>
                                          <p:spTgt spid="687110"/>
                                        </p:tgtEl>
                                        <p:attrNameLst>
                                          <p:attrName>ppt_x</p:attrName>
                                        </p:attrNameLst>
                                      </p:cBhvr>
                                      <p:tavLst>
                                        <p:tav tm="0">
                                          <p:val>
                                            <p:strVal val="#ppt_x"/>
                                          </p:val>
                                        </p:tav>
                                        <p:tav tm="100000">
                                          <p:val>
                                            <p:strVal val="#ppt_x"/>
                                          </p:val>
                                        </p:tav>
                                      </p:tavLst>
                                    </p:anim>
                                    <p:anim calcmode="lin" valueType="num">
                                      <p:cBhvr additive="base">
                                        <p:cTn id="28" dur="500" fill="hold"/>
                                        <p:tgtEl>
                                          <p:spTgt spid="6871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87127"/>
                                        </p:tgtEl>
                                        <p:attrNameLst>
                                          <p:attrName>style.visibility</p:attrName>
                                        </p:attrNameLst>
                                      </p:cBhvr>
                                      <p:to>
                                        <p:strVal val="visible"/>
                                      </p:to>
                                    </p:set>
                                    <p:anim calcmode="lin" valueType="num">
                                      <p:cBhvr additive="base">
                                        <p:cTn id="32" dur="500" fill="hold"/>
                                        <p:tgtEl>
                                          <p:spTgt spid="687127"/>
                                        </p:tgtEl>
                                        <p:attrNameLst>
                                          <p:attrName>ppt_x</p:attrName>
                                        </p:attrNameLst>
                                      </p:cBhvr>
                                      <p:tavLst>
                                        <p:tav tm="0">
                                          <p:val>
                                            <p:strVal val="#ppt_x"/>
                                          </p:val>
                                        </p:tav>
                                        <p:tav tm="100000">
                                          <p:val>
                                            <p:strVal val="#ppt_x"/>
                                          </p:val>
                                        </p:tav>
                                      </p:tavLst>
                                    </p:anim>
                                    <p:anim calcmode="lin" valueType="num">
                                      <p:cBhvr additive="base">
                                        <p:cTn id="33" dur="500" fill="hold"/>
                                        <p:tgtEl>
                                          <p:spTgt spid="68712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87111"/>
                                        </p:tgtEl>
                                        <p:attrNameLst>
                                          <p:attrName>style.visibility</p:attrName>
                                        </p:attrNameLst>
                                      </p:cBhvr>
                                      <p:to>
                                        <p:strVal val="visible"/>
                                      </p:to>
                                    </p:set>
                                    <p:anim calcmode="lin" valueType="num">
                                      <p:cBhvr additive="base">
                                        <p:cTn id="37" dur="500" fill="hold"/>
                                        <p:tgtEl>
                                          <p:spTgt spid="687111"/>
                                        </p:tgtEl>
                                        <p:attrNameLst>
                                          <p:attrName>ppt_x</p:attrName>
                                        </p:attrNameLst>
                                      </p:cBhvr>
                                      <p:tavLst>
                                        <p:tav tm="0">
                                          <p:val>
                                            <p:strVal val="#ppt_x"/>
                                          </p:val>
                                        </p:tav>
                                        <p:tav tm="100000">
                                          <p:val>
                                            <p:strVal val="#ppt_x"/>
                                          </p:val>
                                        </p:tav>
                                      </p:tavLst>
                                    </p:anim>
                                    <p:anim calcmode="lin" valueType="num">
                                      <p:cBhvr additive="base">
                                        <p:cTn id="38" dur="500" fill="hold"/>
                                        <p:tgtEl>
                                          <p:spTgt spid="6871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87112"/>
                                        </p:tgtEl>
                                        <p:attrNameLst>
                                          <p:attrName>style.visibility</p:attrName>
                                        </p:attrNameLst>
                                      </p:cBhvr>
                                      <p:to>
                                        <p:strVal val="visible"/>
                                      </p:to>
                                    </p:set>
                                    <p:anim calcmode="lin" valueType="num">
                                      <p:cBhvr additive="base">
                                        <p:cTn id="42" dur="500" fill="hold"/>
                                        <p:tgtEl>
                                          <p:spTgt spid="687112"/>
                                        </p:tgtEl>
                                        <p:attrNameLst>
                                          <p:attrName>ppt_x</p:attrName>
                                        </p:attrNameLst>
                                      </p:cBhvr>
                                      <p:tavLst>
                                        <p:tav tm="0">
                                          <p:val>
                                            <p:strVal val="#ppt_x"/>
                                          </p:val>
                                        </p:tav>
                                        <p:tav tm="100000">
                                          <p:val>
                                            <p:strVal val="#ppt_x"/>
                                          </p:val>
                                        </p:tav>
                                      </p:tavLst>
                                    </p:anim>
                                    <p:anim calcmode="lin" valueType="num">
                                      <p:cBhvr additive="base">
                                        <p:cTn id="43" dur="500" fill="hold"/>
                                        <p:tgtEl>
                                          <p:spTgt spid="68711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87113"/>
                                        </p:tgtEl>
                                        <p:attrNameLst>
                                          <p:attrName>style.visibility</p:attrName>
                                        </p:attrNameLst>
                                      </p:cBhvr>
                                      <p:to>
                                        <p:strVal val="visible"/>
                                      </p:to>
                                    </p:set>
                                    <p:anim calcmode="lin" valueType="num">
                                      <p:cBhvr additive="base">
                                        <p:cTn id="47" dur="500" fill="hold"/>
                                        <p:tgtEl>
                                          <p:spTgt spid="687113"/>
                                        </p:tgtEl>
                                        <p:attrNameLst>
                                          <p:attrName>ppt_x</p:attrName>
                                        </p:attrNameLst>
                                      </p:cBhvr>
                                      <p:tavLst>
                                        <p:tav tm="0">
                                          <p:val>
                                            <p:strVal val="#ppt_x"/>
                                          </p:val>
                                        </p:tav>
                                        <p:tav tm="100000">
                                          <p:val>
                                            <p:strVal val="#ppt_x"/>
                                          </p:val>
                                        </p:tav>
                                      </p:tavLst>
                                    </p:anim>
                                    <p:anim calcmode="lin" valueType="num">
                                      <p:cBhvr additive="base">
                                        <p:cTn id="48" dur="500" fill="hold"/>
                                        <p:tgtEl>
                                          <p:spTgt spid="68711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87114"/>
                                        </p:tgtEl>
                                        <p:attrNameLst>
                                          <p:attrName>style.visibility</p:attrName>
                                        </p:attrNameLst>
                                      </p:cBhvr>
                                      <p:to>
                                        <p:strVal val="visible"/>
                                      </p:to>
                                    </p:set>
                                    <p:anim calcmode="lin" valueType="num">
                                      <p:cBhvr additive="base">
                                        <p:cTn id="52" dur="500" fill="hold"/>
                                        <p:tgtEl>
                                          <p:spTgt spid="687114"/>
                                        </p:tgtEl>
                                        <p:attrNameLst>
                                          <p:attrName>ppt_x</p:attrName>
                                        </p:attrNameLst>
                                      </p:cBhvr>
                                      <p:tavLst>
                                        <p:tav tm="0">
                                          <p:val>
                                            <p:strVal val="#ppt_x"/>
                                          </p:val>
                                        </p:tav>
                                        <p:tav tm="100000">
                                          <p:val>
                                            <p:strVal val="#ppt_x"/>
                                          </p:val>
                                        </p:tav>
                                      </p:tavLst>
                                    </p:anim>
                                    <p:anim calcmode="lin" valueType="num">
                                      <p:cBhvr additive="base">
                                        <p:cTn id="53" dur="500" fill="hold"/>
                                        <p:tgtEl>
                                          <p:spTgt spid="68711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87115"/>
                                        </p:tgtEl>
                                        <p:attrNameLst>
                                          <p:attrName>style.visibility</p:attrName>
                                        </p:attrNameLst>
                                      </p:cBhvr>
                                      <p:to>
                                        <p:strVal val="visible"/>
                                      </p:to>
                                    </p:set>
                                    <p:anim calcmode="lin" valueType="num">
                                      <p:cBhvr additive="base">
                                        <p:cTn id="57" dur="500" fill="hold"/>
                                        <p:tgtEl>
                                          <p:spTgt spid="687115"/>
                                        </p:tgtEl>
                                        <p:attrNameLst>
                                          <p:attrName>ppt_x</p:attrName>
                                        </p:attrNameLst>
                                      </p:cBhvr>
                                      <p:tavLst>
                                        <p:tav tm="0">
                                          <p:val>
                                            <p:strVal val="#ppt_x"/>
                                          </p:val>
                                        </p:tav>
                                        <p:tav tm="100000">
                                          <p:val>
                                            <p:strVal val="#ppt_x"/>
                                          </p:val>
                                        </p:tav>
                                      </p:tavLst>
                                    </p:anim>
                                    <p:anim calcmode="lin" valueType="num">
                                      <p:cBhvr additive="base">
                                        <p:cTn id="58" dur="500" fill="hold"/>
                                        <p:tgtEl>
                                          <p:spTgt spid="687115"/>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687128"/>
                                        </p:tgtEl>
                                        <p:attrNameLst>
                                          <p:attrName>style.visibility</p:attrName>
                                        </p:attrNameLst>
                                      </p:cBhvr>
                                      <p:to>
                                        <p:strVal val="visible"/>
                                      </p:to>
                                    </p:set>
                                    <p:anim calcmode="lin" valueType="num">
                                      <p:cBhvr additive="base">
                                        <p:cTn id="62" dur="500" fill="hold"/>
                                        <p:tgtEl>
                                          <p:spTgt spid="687128"/>
                                        </p:tgtEl>
                                        <p:attrNameLst>
                                          <p:attrName>ppt_x</p:attrName>
                                        </p:attrNameLst>
                                      </p:cBhvr>
                                      <p:tavLst>
                                        <p:tav tm="0">
                                          <p:val>
                                            <p:strVal val="#ppt_x"/>
                                          </p:val>
                                        </p:tav>
                                        <p:tav tm="100000">
                                          <p:val>
                                            <p:strVal val="#ppt_x"/>
                                          </p:val>
                                        </p:tav>
                                      </p:tavLst>
                                    </p:anim>
                                    <p:anim calcmode="lin" valueType="num">
                                      <p:cBhvr additive="base">
                                        <p:cTn id="63" dur="500" fill="hold"/>
                                        <p:tgtEl>
                                          <p:spTgt spid="687128"/>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687116"/>
                                        </p:tgtEl>
                                        <p:attrNameLst>
                                          <p:attrName>style.visibility</p:attrName>
                                        </p:attrNameLst>
                                      </p:cBhvr>
                                      <p:to>
                                        <p:strVal val="visible"/>
                                      </p:to>
                                    </p:set>
                                    <p:anim calcmode="lin" valueType="num">
                                      <p:cBhvr additive="base">
                                        <p:cTn id="67" dur="500" fill="hold"/>
                                        <p:tgtEl>
                                          <p:spTgt spid="687116"/>
                                        </p:tgtEl>
                                        <p:attrNameLst>
                                          <p:attrName>ppt_x</p:attrName>
                                        </p:attrNameLst>
                                      </p:cBhvr>
                                      <p:tavLst>
                                        <p:tav tm="0">
                                          <p:val>
                                            <p:strVal val="#ppt_x"/>
                                          </p:val>
                                        </p:tav>
                                        <p:tav tm="100000">
                                          <p:val>
                                            <p:strVal val="#ppt_x"/>
                                          </p:val>
                                        </p:tav>
                                      </p:tavLst>
                                    </p:anim>
                                    <p:anim calcmode="lin" valueType="num">
                                      <p:cBhvr additive="base">
                                        <p:cTn id="68" dur="500" fill="hold"/>
                                        <p:tgtEl>
                                          <p:spTgt spid="687116"/>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687119"/>
                                        </p:tgtEl>
                                        <p:attrNameLst>
                                          <p:attrName>style.visibility</p:attrName>
                                        </p:attrNameLst>
                                      </p:cBhvr>
                                      <p:to>
                                        <p:strVal val="visible"/>
                                      </p:to>
                                    </p:set>
                                    <p:anim calcmode="lin" valueType="num">
                                      <p:cBhvr additive="base">
                                        <p:cTn id="72" dur="500" fill="hold"/>
                                        <p:tgtEl>
                                          <p:spTgt spid="687119"/>
                                        </p:tgtEl>
                                        <p:attrNameLst>
                                          <p:attrName>ppt_x</p:attrName>
                                        </p:attrNameLst>
                                      </p:cBhvr>
                                      <p:tavLst>
                                        <p:tav tm="0">
                                          <p:val>
                                            <p:strVal val="#ppt_x"/>
                                          </p:val>
                                        </p:tav>
                                        <p:tav tm="100000">
                                          <p:val>
                                            <p:strVal val="#ppt_x"/>
                                          </p:val>
                                        </p:tav>
                                      </p:tavLst>
                                    </p:anim>
                                    <p:anim calcmode="lin" valueType="num">
                                      <p:cBhvr additive="base">
                                        <p:cTn id="73" dur="500" fill="hold"/>
                                        <p:tgtEl>
                                          <p:spTgt spid="687119"/>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687120"/>
                                        </p:tgtEl>
                                        <p:attrNameLst>
                                          <p:attrName>style.visibility</p:attrName>
                                        </p:attrNameLst>
                                      </p:cBhvr>
                                      <p:to>
                                        <p:strVal val="visible"/>
                                      </p:to>
                                    </p:set>
                                    <p:anim calcmode="lin" valueType="num">
                                      <p:cBhvr additive="base">
                                        <p:cTn id="77" dur="500" fill="hold"/>
                                        <p:tgtEl>
                                          <p:spTgt spid="687120"/>
                                        </p:tgtEl>
                                        <p:attrNameLst>
                                          <p:attrName>ppt_x</p:attrName>
                                        </p:attrNameLst>
                                      </p:cBhvr>
                                      <p:tavLst>
                                        <p:tav tm="0">
                                          <p:val>
                                            <p:strVal val="#ppt_x"/>
                                          </p:val>
                                        </p:tav>
                                        <p:tav tm="100000">
                                          <p:val>
                                            <p:strVal val="#ppt_x"/>
                                          </p:val>
                                        </p:tav>
                                      </p:tavLst>
                                    </p:anim>
                                    <p:anim calcmode="lin" valueType="num">
                                      <p:cBhvr additive="base">
                                        <p:cTn id="78" dur="500" fill="hold"/>
                                        <p:tgtEl>
                                          <p:spTgt spid="687120"/>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687121"/>
                                        </p:tgtEl>
                                        <p:attrNameLst>
                                          <p:attrName>style.visibility</p:attrName>
                                        </p:attrNameLst>
                                      </p:cBhvr>
                                      <p:to>
                                        <p:strVal val="visible"/>
                                      </p:to>
                                    </p:set>
                                    <p:anim calcmode="lin" valueType="num">
                                      <p:cBhvr additive="base">
                                        <p:cTn id="82" dur="500" fill="hold"/>
                                        <p:tgtEl>
                                          <p:spTgt spid="687121"/>
                                        </p:tgtEl>
                                        <p:attrNameLst>
                                          <p:attrName>ppt_x</p:attrName>
                                        </p:attrNameLst>
                                      </p:cBhvr>
                                      <p:tavLst>
                                        <p:tav tm="0">
                                          <p:val>
                                            <p:strVal val="#ppt_x"/>
                                          </p:val>
                                        </p:tav>
                                        <p:tav tm="100000">
                                          <p:val>
                                            <p:strVal val="#ppt_x"/>
                                          </p:val>
                                        </p:tav>
                                      </p:tavLst>
                                    </p:anim>
                                    <p:anim calcmode="lin" valueType="num">
                                      <p:cBhvr additive="base">
                                        <p:cTn id="83" dur="500" fill="hold"/>
                                        <p:tgtEl>
                                          <p:spTgt spid="687121"/>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687129"/>
                                        </p:tgtEl>
                                        <p:attrNameLst>
                                          <p:attrName>style.visibility</p:attrName>
                                        </p:attrNameLst>
                                      </p:cBhvr>
                                      <p:to>
                                        <p:strVal val="visible"/>
                                      </p:to>
                                    </p:set>
                                    <p:anim calcmode="lin" valueType="num">
                                      <p:cBhvr additive="base">
                                        <p:cTn id="87" dur="500" fill="hold"/>
                                        <p:tgtEl>
                                          <p:spTgt spid="687129"/>
                                        </p:tgtEl>
                                        <p:attrNameLst>
                                          <p:attrName>ppt_x</p:attrName>
                                        </p:attrNameLst>
                                      </p:cBhvr>
                                      <p:tavLst>
                                        <p:tav tm="0">
                                          <p:val>
                                            <p:strVal val="#ppt_x"/>
                                          </p:val>
                                        </p:tav>
                                        <p:tav tm="100000">
                                          <p:val>
                                            <p:strVal val="#ppt_x"/>
                                          </p:val>
                                        </p:tav>
                                      </p:tavLst>
                                    </p:anim>
                                    <p:anim calcmode="lin" valueType="num">
                                      <p:cBhvr additive="base">
                                        <p:cTn id="88" dur="500" fill="hold"/>
                                        <p:tgtEl>
                                          <p:spTgt spid="687129"/>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687122"/>
                                        </p:tgtEl>
                                        <p:attrNameLst>
                                          <p:attrName>style.visibility</p:attrName>
                                        </p:attrNameLst>
                                      </p:cBhvr>
                                      <p:to>
                                        <p:strVal val="visible"/>
                                      </p:to>
                                    </p:set>
                                    <p:anim calcmode="lin" valueType="num">
                                      <p:cBhvr additive="base">
                                        <p:cTn id="92" dur="500" fill="hold"/>
                                        <p:tgtEl>
                                          <p:spTgt spid="687122"/>
                                        </p:tgtEl>
                                        <p:attrNameLst>
                                          <p:attrName>ppt_x</p:attrName>
                                        </p:attrNameLst>
                                      </p:cBhvr>
                                      <p:tavLst>
                                        <p:tav tm="0">
                                          <p:val>
                                            <p:strVal val="#ppt_x"/>
                                          </p:val>
                                        </p:tav>
                                        <p:tav tm="100000">
                                          <p:val>
                                            <p:strVal val="#ppt_x"/>
                                          </p:val>
                                        </p:tav>
                                      </p:tavLst>
                                    </p:anim>
                                    <p:anim calcmode="lin" valueType="num">
                                      <p:cBhvr additive="base">
                                        <p:cTn id="93" dur="500" fill="hold"/>
                                        <p:tgtEl>
                                          <p:spTgt spid="687122"/>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687123"/>
                                        </p:tgtEl>
                                        <p:attrNameLst>
                                          <p:attrName>style.visibility</p:attrName>
                                        </p:attrNameLst>
                                      </p:cBhvr>
                                      <p:to>
                                        <p:strVal val="visible"/>
                                      </p:to>
                                    </p:set>
                                    <p:anim calcmode="lin" valueType="num">
                                      <p:cBhvr additive="base">
                                        <p:cTn id="97" dur="500" fill="hold"/>
                                        <p:tgtEl>
                                          <p:spTgt spid="687123"/>
                                        </p:tgtEl>
                                        <p:attrNameLst>
                                          <p:attrName>ppt_x</p:attrName>
                                        </p:attrNameLst>
                                      </p:cBhvr>
                                      <p:tavLst>
                                        <p:tav tm="0">
                                          <p:val>
                                            <p:strVal val="#ppt_x"/>
                                          </p:val>
                                        </p:tav>
                                        <p:tav tm="100000">
                                          <p:val>
                                            <p:strVal val="#ppt_x"/>
                                          </p:val>
                                        </p:tav>
                                      </p:tavLst>
                                    </p:anim>
                                    <p:anim calcmode="lin" valueType="num">
                                      <p:cBhvr additive="base">
                                        <p:cTn id="98" dur="500" fill="hold"/>
                                        <p:tgtEl>
                                          <p:spTgt spid="687123"/>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687126"/>
                                        </p:tgtEl>
                                        <p:attrNameLst>
                                          <p:attrName>style.visibility</p:attrName>
                                        </p:attrNameLst>
                                      </p:cBhvr>
                                      <p:to>
                                        <p:strVal val="visible"/>
                                      </p:to>
                                    </p:set>
                                    <p:anim calcmode="lin" valueType="num">
                                      <p:cBhvr additive="base">
                                        <p:cTn id="102" dur="500" fill="hold"/>
                                        <p:tgtEl>
                                          <p:spTgt spid="687126"/>
                                        </p:tgtEl>
                                        <p:attrNameLst>
                                          <p:attrName>ppt_x</p:attrName>
                                        </p:attrNameLst>
                                      </p:cBhvr>
                                      <p:tavLst>
                                        <p:tav tm="0">
                                          <p:val>
                                            <p:strVal val="#ppt_x"/>
                                          </p:val>
                                        </p:tav>
                                        <p:tav tm="100000">
                                          <p:val>
                                            <p:strVal val="#ppt_x"/>
                                          </p:val>
                                        </p:tav>
                                      </p:tavLst>
                                    </p:anim>
                                    <p:anim calcmode="lin" valueType="num">
                                      <p:cBhvr additive="base">
                                        <p:cTn id="103" dur="500" fill="hold"/>
                                        <p:tgtEl>
                                          <p:spTgt spid="687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bldLvl="0" animBg="1"/>
      <p:bldP spid="687109" grpId="0"/>
      <p:bldP spid="687110" grpId="0" bldLvl="0" animBg="1"/>
      <p:bldP spid="687111" grpId="0" bldLvl="0" animBg="1"/>
      <p:bldP spid="687112" grpId="0" bldLvl="0" animBg="1"/>
      <p:bldP spid="687113" grpId="0" bldLvl="0" animBg="1"/>
      <p:bldP spid="687114" grpId="0"/>
      <p:bldP spid="687115" grpId="0" bldLvl="0" animBg="1"/>
      <p:bldP spid="687119" grpId="0" bldLvl="0" animBg="1"/>
      <p:bldP spid="687120" grpId="0"/>
      <p:bldP spid="687121" grpId="0" bldLvl="0" animBg="1"/>
      <p:bldP spid="687122" grpId="0" bldLvl="0" animBg="1"/>
      <p:bldP spid="687126" grpId="0"/>
      <p:bldP spid="687127" grpId="0"/>
      <p:bldP spid="687128" grpId="0"/>
      <p:bldP spid="6871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任意多边形 565249"/>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565251" name="组合 565250"/>
          <p:cNvGrpSpPr/>
          <p:nvPr/>
        </p:nvGrpSpPr>
        <p:grpSpPr>
          <a:xfrm>
            <a:off x="1703512" y="4863152"/>
            <a:ext cx="3979863" cy="385763"/>
            <a:chOff x="1338" y="2387"/>
            <a:chExt cx="2790" cy="320"/>
          </a:xfrm>
        </p:grpSpPr>
        <p:sp>
          <p:nvSpPr>
            <p:cNvPr id="565252" name="圆角矩形 565251">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008000"/>
                  </a:solidFill>
                  <a:effectLst>
                    <a:outerShdw blurRad="38100" dist="38100" dir="2700000">
                      <a:srgbClr val="C0C0C0"/>
                    </a:outerShdw>
                  </a:effectLst>
                  <a:latin typeface="Arial" panose="020B0604020202020204" pitchFamily="34" charset="0"/>
                  <a:ea typeface="华文新魏" pitchFamily="2" charset="-122"/>
                </a:rPr>
                <a:t>三、按键存取</a:t>
              </a:r>
              <a:endParaRPr lang="zh-CN" altLang="en-US" sz="2400">
                <a:solidFill>
                  <a:srgbClr val="008000"/>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5253" name="组合 565252"/>
            <p:cNvGrpSpPr/>
            <p:nvPr/>
          </p:nvGrpSpPr>
          <p:grpSpPr>
            <a:xfrm>
              <a:off x="1338" y="2432"/>
              <a:ext cx="240" cy="240"/>
              <a:chOff x="2078" y="1680"/>
              <a:chExt cx="1615" cy="1615"/>
            </a:xfrm>
          </p:grpSpPr>
          <p:sp>
            <p:nvSpPr>
              <p:cNvPr id="565254" name="椭圆 565253"/>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5255" name="椭圆 565254"/>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5256" name="椭圆 565255"/>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5257" name="椭圆 565256"/>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5258" name="椭圆 565257"/>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5259" name="椭圆 565258"/>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sp>
        <p:nvSpPr>
          <p:cNvPr id="565260" name="任意多边形 565259"/>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565261" name="组合 565260"/>
          <p:cNvGrpSpPr/>
          <p:nvPr/>
        </p:nvGrpSpPr>
        <p:grpSpPr>
          <a:xfrm>
            <a:off x="1775520" y="1991209"/>
            <a:ext cx="3979862" cy="385763"/>
            <a:chOff x="1338" y="2387"/>
            <a:chExt cx="2790" cy="320"/>
          </a:xfrm>
        </p:grpSpPr>
        <p:sp>
          <p:nvSpPr>
            <p:cNvPr id="565262" name="圆角矩形 565261">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一、顺序存取</a:t>
              </a:r>
              <a:endParaRPr lang="en-US" altLang="zh-CN" sz="2400">
                <a:solidFill>
                  <a:srgbClr val="CC00CC"/>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5263" name="组合 565262"/>
            <p:cNvGrpSpPr/>
            <p:nvPr/>
          </p:nvGrpSpPr>
          <p:grpSpPr>
            <a:xfrm>
              <a:off x="1338" y="2432"/>
              <a:ext cx="240" cy="240"/>
              <a:chOff x="2078" y="1680"/>
              <a:chExt cx="1615" cy="1615"/>
            </a:xfrm>
          </p:grpSpPr>
          <p:sp>
            <p:nvSpPr>
              <p:cNvPr id="565264" name="椭圆 565263"/>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5265" name="椭圆 565264"/>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5266" name="椭圆 565265"/>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5267" name="椭圆 565266"/>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5268" name="椭圆 565267"/>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5269" name="椭圆 565268"/>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565270" name="组合 565269"/>
          <p:cNvGrpSpPr/>
          <p:nvPr/>
        </p:nvGrpSpPr>
        <p:grpSpPr>
          <a:xfrm>
            <a:off x="2195513" y="3377433"/>
            <a:ext cx="4051300" cy="390525"/>
            <a:chOff x="1092" y="3168"/>
            <a:chExt cx="3084" cy="320"/>
          </a:xfrm>
        </p:grpSpPr>
        <p:sp>
          <p:nvSpPr>
            <p:cNvPr id="565271" name="圆角矩形 565270">
              <a:hlinkClick r:id="rId5"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spcBef>
                  <a:spcPct val="0"/>
                </a:spcBef>
              </a:pPr>
              <a:r>
                <a:rPr lang="zh-CN" altLang="en-US" sz="2400" dirty="0">
                  <a:solidFill>
                    <a:srgbClr val="000099"/>
                  </a:solidFill>
                  <a:effectLst>
                    <a:outerShdw blurRad="38100" dist="38100" dir="2700000">
                      <a:srgbClr val="C0C0C0"/>
                    </a:outerShdw>
                  </a:effectLst>
                  <a:latin typeface="Arial" panose="020B0604020202020204" pitchFamily="34" charset="0"/>
                  <a:ea typeface="华文新魏" pitchFamily="2" charset="-122"/>
                </a:rPr>
                <a:t>二、直接存取</a:t>
              </a:r>
            </a:p>
          </p:txBody>
        </p:sp>
        <p:grpSp>
          <p:nvGrpSpPr>
            <p:cNvPr id="565272" name="组合 565271"/>
            <p:cNvGrpSpPr/>
            <p:nvPr/>
          </p:nvGrpSpPr>
          <p:grpSpPr>
            <a:xfrm>
              <a:off x="1092" y="3232"/>
              <a:ext cx="240" cy="240"/>
              <a:chOff x="2078" y="1680"/>
              <a:chExt cx="1615" cy="1615"/>
            </a:xfrm>
          </p:grpSpPr>
          <p:sp>
            <p:nvSpPr>
              <p:cNvPr id="565273" name="椭圆 565272"/>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5274" name="椭圆 565273"/>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5275" name="椭圆 565274"/>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5276" name="椭圆 565275"/>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565277" name="椭圆 565276"/>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5278" name="椭圆 565277"/>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565280" name="矩形 565279"/>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文本占位符 462850"/>
          <p:cNvSpPr>
            <a:spLocks noGrp="1"/>
          </p:cNvSpPr>
          <p:nvPr>
            <p:ph type="body" idx="1"/>
          </p:nvPr>
        </p:nvSpPr>
        <p:spPr>
          <a:xfrm>
            <a:off x="2063552" y="1916113"/>
            <a:ext cx="7526337" cy="504825"/>
          </a:xfrm>
          <a:solidFill>
            <a:srgbClr val="FFFFFF"/>
          </a:solidFill>
          <a:ln>
            <a:noFill/>
          </a:ln>
        </p:spPr>
        <p:txBody>
          <a:bodyPr/>
          <a:lstStyle/>
          <a:p>
            <a:pPr>
              <a:lnSpc>
                <a:spcPct val="80000"/>
              </a:lnSpc>
              <a:buNone/>
            </a:pPr>
            <a:r>
              <a:rPr lang="zh-CN" altLang="en-US" sz="2400" dirty="0">
                <a:solidFill>
                  <a:srgbClr val="0000FF"/>
                </a:solidFill>
                <a:effectLst>
                  <a:outerShdw blurRad="38100" dist="38100" dir="2700000">
                    <a:srgbClr val="C0C0C0"/>
                  </a:outerShdw>
                </a:effectLst>
              </a:rPr>
              <a:t>顺序存取是按照文件的逻辑顺序依次存取。</a:t>
            </a:r>
          </a:p>
        </p:txBody>
      </p:sp>
      <p:sp>
        <p:nvSpPr>
          <p:cNvPr id="462853" name="矩形 462852"/>
          <p:cNvSpPr/>
          <p:nvPr/>
        </p:nvSpPr>
        <p:spPr>
          <a:xfrm>
            <a:off x="1524000" y="2414588"/>
            <a:ext cx="9144000" cy="0"/>
          </a:xfrm>
          <a:prstGeom prst="rect">
            <a:avLst/>
          </a:prstGeom>
          <a:noFill/>
          <a:ln w="9525">
            <a:noFill/>
          </a:ln>
        </p:spPr>
        <p:txBody>
          <a:bodyPr/>
          <a:lstStyle/>
          <a:p>
            <a:endParaRPr lang="zh-CN" altLang="en-US"/>
          </a:p>
        </p:txBody>
      </p:sp>
      <p:graphicFrame>
        <p:nvGraphicFramePr>
          <p:cNvPr id="462854" name="对象 462853"/>
          <p:cNvGraphicFramePr/>
          <p:nvPr/>
        </p:nvGraphicFramePr>
        <p:xfrm>
          <a:off x="1774825" y="2420938"/>
          <a:ext cx="8642350" cy="3914775"/>
        </p:xfrm>
        <a:graphic>
          <a:graphicData uri="http://schemas.openxmlformats.org/presentationml/2006/ole">
            <mc:AlternateContent xmlns:mc="http://schemas.openxmlformats.org/markup-compatibility/2006">
              <mc:Choice xmlns:v="urn:schemas-microsoft-com:vml" Requires="v">
                <p:oleObj spid="_x0000_s545809" r:id="rId4" imgW="4457700" imgH="2026920" progId="Visio.Drawing.6">
                  <p:embed/>
                </p:oleObj>
              </mc:Choice>
              <mc:Fallback>
                <p:oleObj r:id="rId4" imgW="4457700" imgH="2026920" progId="Visio.Drawing.6">
                  <p:embed/>
                  <p:pic>
                    <p:nvPicPr>
                      <p:cNvPr id="0" name="图片 3082"/>
                      <p:cNvPicPr/>
                      <p:nvPr/>
                    </p:nvPicPr>
                    <p:blipFill>
                      <a:blip r:embed="rId5"/>
                      <a:stretch>
                        <a:fillRect/>
                      </a:stretch>
                    </p:blipFill>
                    <p:spPr>
                      <a:xfrm>
                        <a:off x="1774825" y="2420938"/>
                        <a:ext cx="8642350" cy="3914775"/>
                      </a:xfrm>
                      <a:prstGeom prst="rect">
                        <a:avLst/>
                      </a:prstGeom>
                      <a:noFill/>
                      <a:ln w="38100">
                        <a:noFill/>
                        <a:miter/>
                      </a:ln>
                    </p:spPr>
                  </p:pic>
                </p:oleObj>
              </mc:Fallback>
            </mc:AlternateContent>
          </a:graphicData>
        </a:graphic>
      </p:graphicFrame>
      <p:sp>
        <p:nvSpPr>
          <p:cNvPr id="463057" name="AutoShape 5"/>
          <p:cNvSpPr/>
          <p:nvPr/>
        </p:nvSpPr>
        <p:spPr>
          <a:xfrm>
            <a:off x="995685" y="1029882"/>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63058" name="Text Box 38"/>
          <p:cNvSpPr txBox="1"/>
          <p:nvPr/>
        </p:nvSpPr>
        <p:spPr>
          <a:xfrm>
            <a:off x="1127448" y="1056869"/>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顺序存取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9" name="矩形 8">
            <a:extLst>
              <a:ext uri="{FF2B5EF4-FFF2-40B4-BE49-F238E27FC236}">
                <a16:creationId xmlns:a16="http://schemas.microsoft.com/office/drawing/2014/main" id="{921BA251-AE39-4C6F-94C4-98DED757EB5B}"/>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3057"/>
                                        </p:tgtEl>
                                        <p:attrNameLst>
                                          <p:attrName>style.visibility</p:attrName>
                                        </p:attrNameLst>
                                      </p:cBhvr>
                                      <p:to>
                                        <p:strVal val="visible"/>
                                      </p:to>
                                    </p:set>
                                    <p:anim calcmode="lin" valueType="num">
                                      <p:cBhvr additive="base">
                                        <p:cTn id="7" dur="500" fill="hold"/>
                                        <p:tgtEl>
                                          <p:spTgt spid="463057"/>
                                        </p:tgtEl>
                                        <p:attrNameLst>
                                          <p:attrName>ppt_x</p:attrName>
                                        </p:attrNameLst>
                                      </p:cBhvr>
                                      <p:tavLst>
                                        <p:tav tm="0">
                                          <p:val>
                                            <p:strVal val="#ppt_x"/>
                                          </p:val>
                                        </p:tav>
                                        <p:tav tm="100000">
                                          <p:val>
                                            <p:strVal val="#ppt_x"/>
                                          </p:val>
                                        </p:tav>
                                      </p:tavLst>
                                    </p:anim>
                                    <p:anim calcmode="lin" valueType="num">
                                      <p:cBhvr additive="base">
                                        <p:cTn id="8" dur="500" fill="hold"/>
                                        <p:tgtEl>
                                          <p:spTgt spid="4630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3058"/>
                                        </p:tgtEl>
                                        <p:attrNameLst>
                                          <p:attrName>style.visibility</p:attrName>
                                        </p:attrNameLst>
                                      </p:cBhvr>
                                      <p:to>
                                        <p:strVal val="visible"/>
                                      </p:to>
                                    </p:set>
                                    <p:anim calcmode="lin" valueType="num">
                                      <p:cBhvr additive="base">
                                        <p:cTn id="12" dur="500" fill="hold"/>
                                        <p:tgtEl>
                                          <p:spTgt spid="463058"/>
                                        </p:tgtEl>
                                        <p:attrNameLst>
                                          <p:attrName>ppt_x</p:attrName>
                                        </p:attrNameLst>
                                      </p:cBhvr>
                                      <p:tavLst>
                                        <p:tav tm="0">
                                          <p:val>
                                            <p:strVal val="#ppt_x"/>
                                          </p:val>
                                        </p:tav>
                                        <p:tav tm="100000">
                                          <p:val>
                                            <p:strVal val="#ppt_x"/>
                                          </p:val>
                                        </p:tav>
                                      </p:tavLst>
                                    </p:anim>
                                    <p:anim calcmode="lin" valueType="num">
                                      <p:cBhvr additive="base">
                                        <p:cTn id="13" dur="500" fill="hold"/>
                                        <p:tgtEl>
                                          <p:spTgt spid="4630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62851">
                                            <p:bg/>
                                          </p:spTgt>
                                        </p:tgtEl>
                                        <p:attrNameLst>
                                          <p:attrName>style.visibility</p:attrName>
                                        </p:attrNameLst>
                                      </p:cBhvr>
                                      <p:to>
                                        <p:strVal val="visible"/>
                                      </p:to>
                                    </p:set>
                                    <p:anim calcmode="lin" valueType="num">
                                      <p:cBhvr additive="base">
                                        <p:cTn id="17" dur="500" fill="hold"/>
                                        <p:tgtEl>
                                          <p:spTgt spid="46285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62851">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62851">
                                            <p:txEl>
                                              <p:pRg st="0" end="0"/>
                                            </p:txEl>
                                          </p:spTgt>
                                        </p:tgtEl>
                                        <p:attrNameLst>
                                          <p:attrName>style.visibility</p:attrName>
                                        </p:attrNameLst>
                                      </p:cBhvr>
                                      <p:to>
                                        <p:strVal val="visible"/>
                                      </p:to>
                                    </p:set>
                                    <p:anim calcmode="lin" valueType="num">
                                      <p:cBhvr additive="base">
                                        <p:cTn id="22" dur="500" fill="hold"/>
                                        <p:tgtEl>
                                          <p:spTgt spid="46285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285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62853"/>
                                        </p:tgtEl>
                                        <p:attrNameLst>
                                          <p:attrName>style.visibility</p:attrName>
                                        </p:attrNameLst>
                                      </p:cBhvr>
                                      <p:to>
                                        <p:strVal val="visible"/>
                                      </p:to>
                                    </p:set>
                                    <p:anim calcmode="lin" valueType="num">
                                      <p:cBhvr additive="base">
                                        <p:cTn id="27" dur="500" fill="hold"/>
                                        <p:tgtEl>
                                          <p:spTgt spid="462853"/>
                                        </p:tgtEl>
                                        <p:attrNameLst>
                                          <p:attrName>ppt_x</p:attrName>
                                        </p:attrNameLst>
                                      </p:cBhvr>
                                      <p:tavLst>
                                        <p:tav tm="0">
                                          <p:val>
                                            <p:strVal val="#ppt_x"/>
                                          </p:val>
                                        </p:tav>
                                        <p:tav tm="100000">
                                          <p:val>
                                            <p:strVal val="#ppt_x"/>
                                          </p:val>
                                        </p:tav>
                                      </p:tavLst>
                                    </p:anim>
                                    <p:anim calcmode="lin" valueType="num">
                                      <p:cBhvr additive="base">
                                        <p:cTn id="28" dur="500" fill="hold"/>
                                        <p:tgtEl>
                                          <p:spTgt spid="46285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62854"/>
                                        </p:tgtEl>
                                        <p:attrNameLst>
                                          <p:attrName>style.visibility</p:attrName>
                                        </p:attrNameLst>
                                      </p:cBhvr>
                                      <p:to>
                                        <p:strVal val="visible"/>
                                      </p:to>
                                    </p:set>
                                    <p:anim calcmode="lin" valueType="num">
                                      <p:cBhvr additive="base">
                                        <p:cTn id="32" dur="500" fill="hold"/>
                                        <p:tgtEl>
                                          <p:spTgt spid="462854"/>
                                        </p:tgtEl>
                                        <p:attrNameLst>
                                          <p:attrName>ppt_x</p:attrName>
                                        </p:attrNameLst>
                                      </p:cBhvr>
                                      <p:tavLst>
                                        <p:tav tm="0">
                                          <p:val>
                                            <p:strVal val="#ppt_x"/>
                                          </p:val>
                                        </p:tav>
                                        <p:tav tm="100000">
                                          <p:val>
                                            <p:strVal val="#ppt_x"/>
                                          </p:val>
                                        </p:tav>
                                      </p:tavLst>
                                    </p:anim>
                                    <p:anim calcmode="lin" valueType="num">
                                      <p:cBhvr additive="base">
                                        <p:cTn id="33" dur="500" fill="hold"/>
                                        <p:tgtEl>
                                          <p:spTgt spid="462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animBg="1"/>
      <p:bldP spid="463057" grpId="0" bldLvl="0" animBg="1"/>
      <p:bldP spid="46305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文本占位符 463874"/>
          <p:cNvSpPr>
            <a:spLocks noGrp="1"/>
          </p:cNvSpPr>
          <p:nvPr>
            <p:ph type="body" idx="1"/>
          </p:nvPr>
        </p:nvSpPr>
        <p:spPr>
          <a:xfrm>
            <a:off x="1978024" y="1916832"/>
            <a:ext cx="8510463" cy="4127500"/>
          </a:xfrm>
          <a:solidFill>
            <a:srgbClr val="FFFFFF"/>
          </a:solidFill>
          <a:ln>
            <a:noFill/>
          </a:ln>
        </p:spPr>
        <p:txBody>
          <a:bodyPr/>
          <a:lstStyle/>
          <a:p>
            <a:pPr>
              <a:lnSpc>
                <a:spcPct val="80000"/>
              </a:lnSpc>
              <a:spcBef>
                <a:spcPts val="600"/>
              </a:spcBef>
              <a:buClr>
                <a:srgbClr val="CC3300"/>
              </a:buClr>
              <a:buFont typeface="Wingdings" panose="05000000000000000000" pitchFamily="2" charset="2"/>
              <a:buChar char="n"/>
            </a:pPr>
            <a:r>
              <a:rPr lang="zh-CN" altLang="en-US" sz="2400" dirty="0">
                <a:solidFill>
                  <a:srgbClr val="0000FF"/>
                </a:solidFill>
                <a:effectLst>
                  <a:outerShdw blurRad="38100" dist="38100" dir="2700000">
                    <a:srgbClr val="C0C0C0"/>
                  </a:outerShdw>
                </a:effectLst>
              </a:rPr>
              <a:t>定长记录：</a:t>
            </a:r>
          </a:p>
          <a:p>
            <a:pPr algn="just">
              <a:lnSpc>
                <a:spcPct val="120000"/>
              </a:lnSpc>
              <a:spcBef>
                <a:spcPts val="600"/>
              </a:spcBef>
              <a:buNone/>
            </a:pPr>
            <a:r>
              <a:rPr lang="zh-CN" altLang="en-US" sz="2400" dirty="0">
                <a:latin typeface="宋体" panose="02010600030101010101" pitchFamily="2" charset="-122"/>
              </a:rPr>
              <a:t>　读指针</a:t>
            </a:r>
            <a:r>
              <a:rPr lang="en-US" altLang="zh-CN" sz="2400" dirty="0" err="1">
                <a:latin typeface="Arial Unicode MS" pitchFamily="34" charset="-122"/>
                <a:ea typeface="Arial Unicode MS" pitchFamily="34" charset="-122"/>
              </a:rPr>
              <a:t>rptr</a:t>
            </a:r>
            <a:r>
              <a:rPr lang="en-US" altLang="zh-CN" sz="2400" dirty="0">
                <a:latin typeface="Arial" panose="020B0604020202020204" pitchFamily="34" charset="0"/>
                <a:ea typeface="Arial Unicode MS" pitchFamily="34" charset="-122"/>
              </a:rPr>
              <a:t>——</a:t>
            </a:r>
            <a:r>
              <a:rPr lang="zh-CN" altLang="en-US" sz="2400" dirty="0">
                <a:latin typeface="宋体" panose="02010600030101010101" pitchFamily="2" charset="-122"/>
              </a:rPr>
              <a:t>指向下一次读出的记录地址；</a:t>
            </a:r>
          </a:p>
          <a:p>
            <a:pPr algn="just">
              <a:lnSpc>
                <a:spcPct val="120000"/>
              </a:lnSpc>
              <a:spcBef>
                <a:spcPts val="600"/>
              </a:spcBef>
              <a:buNone/>
            </a:pPr>
            <a:r>
              <a:rPr lang="zh-CN" altLang="en-US" sz="2400" dirty="0">
                <a:latin typeface="宋体" panose="02010600030101010101" pitchFamily="2" charset="-122"/>
              </a:rPr>
              <a:t>  写指针</a:t>
            </a:r>
            <a:r>
              <a:rPr lang="en-US" altLang="zh-CN" sz="2400" dirty="0" err="1">
                <a:latin typeface="Arial Unicode MS" pitchFamily="34" charset="-122"/>
                <a:ea typeface="Arial Unicode MS" pitchFamily="34" charset="-122"/>
              </a:rPr>
              <a:t>wptr</a:t>
            </a:r>
            <a:r>
              <a:rPr lang="en-US" altLang="zh-CN" sz="2400" dirty="0">
                <a:latin typeface="Arial" panose="020B0604020202020204" pitchFamily="34" charset="0"/>
                <a:ea typeface="Arial Unicode MS" pitchFamily="34" charset="-122"/>
              </a:rPr>
              <a:t>——</a:t>
            </a:r>
            <a:r>
              <a:rPr lang="zh-CN" altLang="en-US" sz="2400" dirty="0">
                <a:latin typeface="宋体" panose="02010600030101010101" pitchFamily="2" charset="-122"/>
              </a:rPr>
              <a:t>指向下一次写入的记录地址。</a:t>
            </a:r>
          </a:p>
          <a:p>
            <a:pPr>
              <a:lnSpc>
                <a:spcPct val="120000"/>
              </a:lnSpc>
              <a:spcBef>
                <a:spcPts val="600"/>
              </a:spcBef>
              <a:buNone/>
            </a:pPr>
            <a:r>
              <a:rPr lang="zh-CN" altLang="en-US" sz="2400" dirty="0">
                <a:latin typeface="宋体" panose="02010600030101010101" pitchFamily="2" charset="-122"/>
              </a:rPr>
              <a:t>  读完指针做相应修改</a:t>
            </a:r>
            <a:r>
              <a:rPr lang="en-US" altLang="zh-CN" sz="2400" dirty="0">
                <a:latin typeface="宋体" panose="02010600030101010101" pitchFamily="2" charset="-122"/>
              </a:rPr>
              <a:t>:</a:t>
            </a:r>
            <a:r>
              <a:rPr lang="en-US" altLang="zh-CN" sz="2400" dirty="0" err="1">
                <a:solidFill>
                  <a:srgbClr val="0000FF"/>
                </a:solidFill>
                <a:latin typeface="宋体" panose="02010600030101010101" pitchFamily="2" charset="-122"/>
              </a:rPr>
              <a:t>rptr+L</a:t>
            </a:r>
            <a:r>
              <a:rPr lang="en-US" altLang="zh-CN" sz="2400" dirty="0">
                <a:solidFill>
                  <a:srgbClr val="0000FF"/>
                </a:solidFill>
                <a:latin typeface="宋体" panose="02010600030101010101" pitchFamily="2" charset="-122"/>
              </a:rPr>
              <a:t>=&gt;</a:t>
            </a:r>
            <a:r>
              <a:rPr lang="en-US" altLang="zh-CN" sz="2400" dirty="0" err="1">
                <a:solidFill>
                  <a:srgbClr val="0000FF"/>
                </a:solidFill>
                <a:latin typeface="宋体" panose="02010600030101010101" pitchFamily="2" charset="-122"/>
              </a:rPr>
              <a:t>rptr</a:t>
            </a:r>
            <a:endParaRPr lang="en-US" altLang="zh-CN" sz="2400" dirty="0">
              <a:solidFill>
                <a:srgbClr val="0000FF"/>
              </a:solidFill>
              <a:latin typeface="宋体" panose="02010600030101010101" pitchFamily="2" charset="-122"/>
            </a:endParaRPr>
          </a:p>
          <a:p>
            <a:pPr>
              <a:lnSpc>
                <a:spcPct val="120000"/>
              </a:lnSpc>
              <a:spcBef>
                <a:spcPts val="600"/>
              </a:spcBef>
              <a:buNone/>
            </a:pPr>
            <a:r>
              <a:rPr lang="en-US" altLang="zh-CN" sz="2400" dirty="0">
                <a:latin typeface="宋体" panose="02010600030101010101" pitchFamily="2" charset="-122"/>
              </a:rPr>
              <a:t>  </a:t>
            </a:r>
            <a:r>
              <a:rPr lang="zh-CN" altLang="en-US" sz="2400" dirty="0">
                <a:latin typeface="宋体" panose="02010600030101010101" pitchFamily="2" charset="-122"/>
              </a:rPr>
              <a:t>写完指针做相应修改</a:t>
            </a:r>
            <a:r>
              <a:rPr lang="en-US" altLang="zh-CN" sz="2400" dirty="0">
                <a:latin typeface="宋体" panose="02010600030101010101" pitchFamily="2" charset="-122"/>
              </a:rPr>
              <a:t>:</a:t>
            </a:r>
            <a:r>
              <a:rPr lang="en-US" altLang="zh-CN" sz="2400" dirty="0" err="1">
                <a:solidFill>
                  <a:srgbClr val="0000FF"/>
                </a:solidFill>
                <a:latin typeface="宋体" panose="02010600030101010101" pitchFamily="2" charset="-122"/>
              </a:rPr>
              <a:t>wptr+L</a:t>
            </a:r>
            <a:r>
              <a:rPr lang="en-US" altLang="zh-CN" sz="2400" dirty="0">
                <a:solidFill>
                  <a:srgbClr val="0000FF"/>
                </a:solidFill>
                <a:latin typeface="宋体" panose="02010600030101010101" pitchFamily="2" charset="-122"/>
              </a:rPr>
              <a:t>=&gt;</a:t>
            </a:r>
            <a:r>
              <a:rPr lang="en-US" altLang="zh-CN" sz="2400" dirty="0" err="1">
                <a:solidFill>
                  <a:srgbClr val="0000FF"/>
                </a:solidFill>
                <a:latin typeface="宋体" panose="02010600030101010101" pitchFamily="2" charset="-122"/>
              </a:rPr>
              <a:t>wptr</a:t>
            </a:r>
            <a:endParaRPr lang="en-US" altLang="zh-CN" sz="2400" dirty="0">
              <a:solidFill>
                <a:srgbClr val="0000FF"/>
              </a:solidFill>
              <a:latin typeface="宋体" panose="02010600030101010101" pitchFamily="2" charset="-122"/>
            </a:endParaRPr>
          </a:p>
          <a:p>
            <a:pPr>
              <a:lnSpc>
                <a:spcPct val="80000"/>
              </a:lnSpc>
              <a:spcBef>
                <a:spcPts val="600"/>
              </a:spcBef>
              <a:buClr>
                <a:srgbClr val="CC3300"/>
              </a:buClr>
              <a:buFont typeface="Wingdings" panose="05000000000000000000" pitchFamily="2" charset="2"/>
              <a:buChar char="n"/>
            </a:pPr>
            <a:r>
              <a:rPr lang="zh-CN" altLang="en-US" sz="2400" dirty="0">
                <a:solidFill>
                  <a:srgbClr val="0000FF"/>
                </a:solidFill>
                <a:effectLst>
                  <a:outerShdw blurRad="38100" dist="38100" dir="2700000">
                    <a:srgbClr val="C0C0C0"/>
                  </a:outerShdw>
                </a:effectLst>
              </a:rPr>
              <a:t>变长记录： </a:t>
            </a:r>
          </a:p>
          <a:p>
            <a:pPr>
              <a:lnSpc>
                <a:spcPct val="80000"/>
              </a:lnSpc>
              <a:spcBef>
                <a:spcPts val="600"/>
              </a:spcBef>
              <a:buNone/>
            </a:pPr>
            <a:r>
              <a:rPr lang="zh-CN" altLang="en-US" sz="2400" dirty="0"/>
              <a:t>    每次将读写指针加上</a:t>
            </a:r>
            <a:r>
              <a:rPr lang="en-US" altLang="zh-CN" sz="2400" dirty="0"/>
              <a:t>Li</a:t>
            </a:r>
            <a:r>
              <a:rPr lang="zh-CN" altLang="en-US" sz="2400" dirty="0"/>
              <a:t>，</a:t>
            </a:r>
            <a:r>
              <a:rPr lang="en-US" altLang="zh-CN" sz="2400" dirty="0"/>
              <a:t>Li</a:t>
            </a:r>
            <a:r>
              <a:rPr lang="zh-CN" altLang="en-US" sz="2400" dirty="0"/>
              <a:t>是刚读或刚写完的记录的长度：</a:t>
            </a:r>
          </a:p>
          <a:p>
            <a:pPr>
              <a:lnSpc>
                <a:spcPct val="120000"/>
              </a:lnSpc>
              <a:spcBef>
                <a:spcPts val="600"/>
              </a:spcBef>
              <a:buNone/>
            </a:pPr>
            <a:r>
              <a:rPr lang="zh-CN" altLang="en-US" sz="2400" dirty="0">
                <a:latin typeface="宋体" panose="02010600030101010101" pitchFamily="2" charset="-122"/>
              </a:rPr>
              <a:t>　　</a:t>
            </a:r>
            <a:r>
              <a:rPr lang="en-US" altLang="zh-CN" sz="2400" dirty="0" err="1">
                <a:solidFill>
                  <a:srgbClr val="0000FF"/>
                </a:solidFill>
                <a:latin typeface="宋体" panose="02010600030101010101" pitchFamily="2" charset="-122"/>
              </a:rPr>
              <a:t>rptr+L</a:t>
            </a:r>
            <a:r>
              <a:rPr lang="en-US" altLang="zh-CN" sz="2400" dirty="0" err="1">
                <a:solidFill>
                  <a:srgbClr val="0000FF"/>
                </a:solidFill>
              </a:rPr>
              <a:t>i</a:t>
            </a:r>
            <a:r>
              <a:rPr lang="en-US" altLang="zh-CN" sz="2400" dirty="0">
                <a:solidFill>
                  <a:srgbClr val="0000FF"/>
                </a:solidFill>
                <a:latin typeface="宋体" panose="02010600030101010101" pitchFamily="2" charset="-122"/>
              </a:rPr>
              <a:t>=&gt;</a:t>
            </a:r>
            <a:r>
              <a:rPr lang="en-US" altLang="zh-CN" sz="2400" dirty="0" err="1">
                <a:solidFill>
                  <a:srgbClr val="0000FF"/>
                </a:solidFill>
                <a:latin typeface="宋体" panose="02010600030101010101" pitchFamily="2" charset="-122"/>
              </a:rPr>
              <a:t>rptr</a:t>
            </a:r>
            <a:endParaRPr lang="en-US" altLang="zh-CN" sz="2400" dirty="0">
              <a:solidFill>
                <a:srgbClr val="0000FF"/>
              </a:solidFill>
              <a:latin typeface="宋体" panose="02010600030101010101" pitchFamily="2" charset="-122"/>
            </a:endParaRPr>
          </a:p>
          <a:p>
            <a:pPr>
              <a:lnSpc>
                <a:spcPct val="120000"/>
              </a:lnSpc>
              <a:spcBef>
                <a:spcPts val="600"/>
              </a:spcBef>
              <a:buNone/>
            </a:pPr>
            <a:r>
              <a:rPr lang="zh-CN" altLang="en-US" sz="2400" dirty="0">
                <a:solidFill>
                  <a:srgbClr val="0000FF"/>
                </a:solidFill>
                <a:latin typeface="宋体" panose="02010600030101010101" pitchFamily="2" charset="-122"/>
              </a:rPr>
              <a:t>　　</a:t>
            </a:r>
            <a:r>
              <a:rPr lang="en-US" altLang="zh-CN" sz="2400" dirty="0" err="1">
                <a:solidFill>
                  <a:srgbClr val="0000FF"/>
                </a:solidFill>
                <a:latin typeface="宋体" panose="02010600030101010101" pitchFamily="2" charset="-122"/>
              </a:rPr>
              <a:t>wptr+L</a:t>
            </a:r>
            <a:r>
              <a:rPr lang="en-US" altLang="zh-CN" sz="2400" dirty="0" err="1">
                <a:solidFill>
                  <a:srgbClr val="0000FF"/>
                </a:solidFill>
              </a:rPr>
              <a:t>i</a:t>
            </a:r>
            <a:r>
              <a:rPr lang="en-US" altLang="zh-CN" sz="2400" dirty="0">
                <a:solidFill>
                  <a:srgbClr val="0000FF"/>
                </a:solidFill>
                <a:latin typeface="宋体" panose="02010600030101010101" pitchFamily="2" charset="-122"/>
              </a:rPr>
              <a:t>=&gt;</a:t>
            </a:r>
            <a:r>
              <a:rPr lang="en-US" altLang="zh-CN" sz="2400" dirty="0" err="1">
                <a:solidFill>
                  <a:srgbClr val="0000FF"/>
                </a:solidFill>
                <a:latin typeface="宋体" panose="02010600030101010101" pitchFamily="2" charset="-122"/>
              </a:rPr>
              <a:t>wptr</a:t>
            </a:r>
            <a:endParaRPr lang="zh-CN" altLang="en-US" sz="2400" dirty="0">
              <a:solidFill>
                <a:srgbClr val="0000FF"/>
              </a:solidFill>
              <a:latin typeface="宋体" panose="02010600030101010101" pitchFamily="2" charset="-122"/>
            </a:endParaRPr>
          </a:p>
        </p:txBody>
      </p:sp>
      <p:sp>
        <p:nvSpPr>
          <p:cNvPr id="463878" name="AutoShape 5"/>
          <p:cNvSpPr/>
          <p:nvPr/>
        </p:nvSpPr>
        <p:spPr>
          <a:xfrm>
            <a:off x="995685" y="95374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63879"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顺序存取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DB7905AA-311E-4FF0-8049-C2B2843BEF27}"/>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3878"/>
                                        </p:tgtEl>
                                        <p:attrNameLst>
                                          <p:attrName>style.visibility</p:attrName>
                                        </p:attrNameLst>
                                      </p:cBhvr>
                                      <p:to>
                                        <p:strVal val="visible"/>
                                      </p:to>
                                    </p:set>
                                    <p:anim calcmode="lin" valueType="num">
                                      <p:cBhvr additive="base">
                                        <p:cTn id="7" dur="500" fill="hold"/>
                                        <p:tgtEl>
                                          <p:spTgt spid="463878"/>
                                        </p:tgtEl>
                                        <p:attrNameLst>
                                          <p:attrName>ppt_x</p:attrName>
                                        </p:attrNameLst>
                                      </p:cBhvr>
                                      <p:tavLst>
                                        <p:tav tm="0">
                                          <p:val>
                                            <p:strVal val="#ppt_x"/>
                                          </p:val>
                                        </p:tav>
                                        <p:tav tm="100000">
                                          <p:val>
                                            <p:strVal val="#ppt_x"/>
                                          </p:val>
                                        </p:tav>
                                      </p:tavLst>
                                    </p:anim>
                                    <p:anim calcmode="lin" valueType="num">
                                      <p:cBhvr additive="base">
                                        <p:cTn id="8" dur="500" fill="hold"/>
                                        <p:tgtEl>
                                          <p:spTgt spid="4638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3879"/>
                                        </p:tgtEl>
                                        <p:attrNameLst>
                                          <p:attrName>style.visibility</p:attrName>
                                        </p:attrNameLst>
                                      </p:cBhvr>
                                      <p:to>
                                        <p:strVal val="visible"/>
                                      </p:to>
                                    </p:set>
                                    <p:anim calcmode="lin" valueType="num">
                                      <p:cBhvr additive="base">
                                        <p:cTn id="12" dur="500" fill="hold"/>
                                        <p:tgtEl>
                                          <p:spTgt spid="463879"/>
                                        </p:tgtEl>
                                        <p:attrNameLst>
                                          <p:attrName>ppt_x</p:attrName>
                                        </p:attrNameLst>
                                      </p:cBhvr>
                                      <p:tavLst>
                                        <p:tav tm="0">
                                          <p:val>
                                            <p:strVal val="#ppt_x"/>
                                          </p:val>
                                        </p:tav>
                                        <p:tav tm="100000">
                                          <p:val>
                                            <p:strVal val="#ppt_x"/>
                                          </p:val>
                                        </p:tav>
                                      </p:tavLst>
                                    </p:anim>
                                    <p:anim calcmode="lin" valueType="num">
                                      <p:cBhvr additive="base">
                                        <p:cTn id="13" dur="500" fill="hold"/>
                                        <p:tgtEl>
                                          <p:spTgt spid="46387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63875">
                                            <p:txEl>
                                              <p:pRg st="0" end="0"/>
                                            </p:txEl>
                                          </p:spTgt>
                                        </p:tgtEl>
                                        <p:attrNameLst>
                                          <p:attrName>style.visibility</p:attrName>
                                        </p:attrNameLst>
                                      </p:cBhvr>
                                      <p:to>
                                        <p:strVal val="visible"/>
                                      </p:to>
                                    </p:set>
                                    <p:anim calcmode="lin" valueType="num">
                                      <p:cBhvr additive="base">
                                        <p:cTn id="17" dur="500" fill="hold"/>
                                        <p:tgtEl>
                                          <p:spTgt spid="46387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3875">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63875">
                                            <p:txEl>
                                              <p:pRg st="1" end="1"/>
                                            </p:txEl>
                                          </p:spTgt>
                                        </p:tgtEl>
                                        <p:attrNameLst>
                                          <p:attrName>style.visibility</p:attrName>
                                        </p:attrNameLst>
                                      </p:cBhvr>
                                      <p:to>
                                        <p:strVal val="visible"/>
                                      </p:to>
                                    </p:set>
                                    <p:anim calcmode="lin" valueType="num">
                                      <p:cBhvr additive="base">
                                        <p:cTn id="22" dur="500" fill="hold"/>
                                        <p:tgtEl>
                                          <p:spTgt spid="46387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3875">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63875">
                                            <p:txEl>
                                              <p:pRg st="2" end="2"/>
                                            </p:txEl>
                                          </p:spTgt>
                                        </p:tgtEl>
                                        <p:attrNameLst>
                                          <p:attrName>style.visibility</p:attrName>
                                        </p:attrNameLst>
                                      </p:cBhvr>
                                      <p:to>
                                        <p:strVal val="visible"/>
                                      </p:to>
                                    </p:set>
                                    <p:anim calcmode="lin" valueType="num">
                                      <p:cBhvr additive="base">
                                        <p:cTn id="27" dur="500" fill="hold"/>
                                        <p:tgtEl>
                                          <p:spTgt spid="46387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3875">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63875">
                                            <p:txEl>
                                              <p:pRg st="3" end="3"/>
                                            </p:txEl>
                                          </p:spTgt>
                                        </p:tgtEl>
                                        <p:attrNameLst>
                                          <p:attrName>style.visibility</p:attrName>
                                        </p:attrNameLst>
                                      </p:cBhvr>
                                      <p:to>
                                        <p:strVal val="visible"/>
                                      </p:to>
                                    </p:set>
                                    <p:anim calcmode="lin" valueType="num">
                                      <p:cBhvr additive="base">
                                        <p:cTn id="32" dur="500" fill="hold"/>
                                        <p:tgtEl>
                                          <p:spTgt spid="46387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63875">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463875">
                                            <p:txEl>
                                              <p:pRg st="4" end="4"/>
                                            </p:txEl>
                                          </p:spTgt>
                                        </p:tgtEl>
                                        <p:attrNameLst>
                                          <p:attrName>style.visibility</p:attrName>
                                        </p:attrNameLst>
                                      </p:cBhvr>
                                      <p:to>
                                        <p:strVal val="visible"/>
                                      </p:to>
                                    </p:set>
                                    <p:anim calcmode="lin" valueType="num">
                                      <p:cBhvr additive="base">
                                        <p:cTn id="37" dur="500" fill="hold"/>
                                        <p:tgtEl>
                                          <p:spTgt spid="46387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3875">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463875">
                                            <p:txEl>
                                              <p:pRg st="5" end="5"/>
                                            </p:txEl>
                                          </p:spTgt>
                                        </p:tgtEl>
                                        <p:attrNameLst>
                                          <p:attrName>style.visibility</p:attrName>
                                        </p:attrNameLst>
                                      </p:cBhvr>
                                      <p:to>
                                        <p:strVal val="visible"/>
                                      </p:to>
                                    </p:set>
                                    <p:anim calcmode="lin" valueType="num">
                                      <p:cBhvr additive="base">
                                        <p:cTn id="42" dur="500" fill="hold"/>
                                        <p:tgtEl>
                                          <p:spTgt spid="463875">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63875">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463875">
                                            <p:txEl>
                                              <p:pRg st="6" end="6"/>
                                            </p:txEl>
                                          </p:spTgt>
                                        </p:tgtEl>
                                        <p:attrNameLst>
                                          <p:attrName>style.visibility</p:attrName>
                                        </p:attrNameLst>
                                      </p:cBhvr>
                                      <p:to>
                                        <p:strVal val="visible"/>
                                      </p:to>
                                    </p:set>
                                    <p:anim calcmode="lin" valueType="num">
                                      <p:cBhvr additive="base">
                                        <p:cTn id="47" dur="500" fill="hold"/>
                                        <p:tgtEl>
                                          <p:spTgt spid="463875">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3875">
                                            <p:txEl>
                                              <p:pRg st="6" end="6"/>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463875">
                                            <p:txEl>
                                              <p:pRg st="7" end="7"/>
                                            </p:txEl>
                                          </p:spTgt>
                                        </p:tgtEl>
                                        <p:attrNameLst>
                                          <p:attrName>style.visibility</p:attrName>
                                        </p:attrNameLst>
                                      </p:cBhvr>
                                      <p:to>
                                        <p:strVal val="visible"/>
                                      </p:to>
                                    </p:set>
                                    <p:anim calcmode="lin" valueType="num">
                                      <p:cBhvr additive="base">
                                        <p:cTn id="52" dur="500" fill="hold"/>
                                        <p:tgtEl>
                                          <p:spTgt spid="463875">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63875">
                                            <p:txEl>
                                              <p:pRg st="7" end="7"/>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463875">
                                            <p:txEl>
                                              <p:pRg st="8" end="8"/>
                                            </p:txEl>
                                          </p:spTgt>
                                        </p:tgtEl>
                                        <p:attrNameLst>
                                          <p:attrName>style.visibility</p:attrName>
                                        </p:attrNameLst>
                                      </p:cBhvr>
                                      <p:to>
                                        <p:strVal val="visible"/>
                                      </p:to>
                                    </p:set>
                                    <p:anim calcmode="lin" valueType="num">
                                      <p:cBhvr additive="base">
                                        <p:cTn id="57" dur="500" fill="hold"/>
                                        <p:tgtEl>
                                          <p:spTgt spid="463875">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638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8" grpId="0" bldLvl="0" animBg="1"/>
      <p:bldP spid="4638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文本占位符 404482"/>
          <p:cNvSpPr>
            <a:spLocks noGrp="1"/>
          </p:cNvSpPr>
          <p:nvPr>
            <p:ph type="body" idx="1"/>
          </p:nvPr>
        </p:nvSpPr>
        <p:spPr>
          <a:xfrm>
            <a:off x="1536851" y="2496302"/>
            <a:ext cx="5773936" cy="3744913"/>
          </a:xfrm>
          <a:noFill/>
          <a:ln w="28575">
            <a:noFill/>
          </a:ln>
        </p:spPr>
        <p:txBody>
          <a:bodyPr/>
          <a:lstStyle/>
          <a:p>
            <a:pPr marL="914400" lvl="1" indent="-457200">
              <a:lnSpc>
                <a:spcPct val="120000"/>
              </a:lnSpc>
              <a:spcBef>
                <a:spcPct val="35000"/>
              </a:spcBef>
              <a:buNone/>
            </a:pPr>
            <a:r>
              <a:rPr lang="en-US" altLang="zh-CN" dirty="0">
                <a:solidFill>
                  <a:srgbClr val="0000FF"/>
                </a:solidFill>
              </a:rPr>
              <a:t>(1)</a:t>
            </a:r>
            <a:r>
              <a:rPr lang="zh-CN" altLang="en-US" dirty="0">
                <a:solidFill>
                  <a:srgbClr val="0000FF"/>
                </a:solidFill>
              </a:rPr>
              <a:t>实现按文件名存取文件信息</a:t>
            </a:r>
          </a:p>
          <a:p>
            <a:pPr marL="914400" lvl="1" indent="-457200">
              <a:lnSpc>
                <a:spcPct val="120000"/>
              </a:lnSpc>
              <a:spcBef>
                <a:spcPct val="35000"/>
              </a:spcBef>
              <a:buNone/>
            </a:pPr>
            <a:r>
              <a:rPr lang="zh-CN" altLang="en-US" dirty="0">
                <a:solidFill>
                  <a:srgbClr val="0000FF"/>
                </a:solidFill>
                <a:latin typeface="宋体" panose="02010600030101010101" pitchFamily="2" charset="-122"/>
              </a:rPr>
              <a:t>　　 </a:t>
            </a:r>
            <a:r>
              <a:rPr lang="zh-CN" altLang="en-US" dirty="0">
                <a:solidFill>
                  <a:srgbClr val="FF0000"/>
                </a:solidFill>
                <a:latin typeface="宋体" panose="02010600030101010101" pitchFamily="2" charset="-122"/>
              </a:rPr>
              <a:t>名字空间  </a:t>
            </a:r>
            <a:r>
              <a:rPr lang="zh-CN" altLang="en-US" sz="2800" baseline="30000" dirty="0">
                <a:solidFill>
                  <a:srgbClr val="0000FF"/>
                </a:solidFill>
                <a:latin typeface="宋体" panose="02010600030101010101" pitchFamily="2" charset="-122"/>
              </a:rPr>
              <a:t>映射</a:t>
            </a:r>
            <a:r>
              <a:rPr lang="zh-CN" altLang="en-US" baseline="30000" dirty="0">
                <a:solidFill>
                  <a:srgbClr val="FF0000"/>
                </a:solidFill>
                <a:latin typeface="宋体" panose="02010600030101010101" pitchFamily="2" charset="-122"/>
              </a:rPr>
              <a:t>   </a:t>
            </a:r>
            <a:r>
              <a:rPr lang="zh-CN" altLang="en-US" dirty="0">
                <a:solidFill>
                  <a:srgbClr val="FF0000"/>
                </a:solidFill>
                <a:latin typeface="宋体" panose="02010600030101010101" pitchFamily="2" charset="-122"/>
              </a:rPr>
              <a:t>存储空间</a:t>
            </a:r>
            <a:endParaRPr lang="zh-CN" altLang="en-US" dirty="0">
              <a:solidFill>
                <a:srgbClr val="FF0000"/>
              </a:solidFill>
            </a:endParaRPr>
          </a:p>
          <a:p>
            <a:pPr marL="914400" lvl="1" indent="-457200">
              <a:lnSpc>
                <a:spcPct val="120000"/>
              </a:lnSpc>
              <a:spcBef>
                <a:spcPct val="35000"/>
              </a:spcBef>
              <a:buNone/>
            </a:pPr>
            <a:r>
              <a:rPr lang="en-US" altLang="zh-CN" dirty="0">
                <a:solidFill>
                  <a:srgbClr val="0000FF"/>
                </a:solidFill>
              </a:rPr>
              <a:t>(2)</a:t>
            </a:r>
            <a:r>
              <a:rPr lang="zh-CN" altLang="en-US" dirty="0">
                <a:solidFill>
                  <a:srgbClr val="0000FF"/>
                </a:solidFill>
              </a:rPr>
              <a:t>为用户提供统一的和友好的接口 </a:t>
            </a:r>
          </a:p>
          <a:p>
            <a:pPr marL="914400" lvl="1" indent="-457200">
              <a:lnSpc>
                <a:spcPct val="120000"/>
              </a:lnSpc>
              <a:spcBef>
                <a:spcPct val="35000"/>
              </a:spcBef>
              <a:buNone/>
            </a:pPr>
            <a:r>
              <a:rPr lang="en-US" altLang="zh-CN" dirty="0">
                <a:solidFill>
                  <a:srgbClr val="0000FF"/>
                </a:solidFill>
              </a:rPr>
              <a:t>(3)</a:t>
            </a:r>
            <a:r>
              <a:rPr lang="zh-CN" altLang="en-US" dirty="0">
                <a:solidFill>
                  <a:srgbClr val="0000FF"/>
                </a:solidFill>
              </a:rPr>
              <a:t>实施对文件和文件目录的管理</a:t>
            </a:r>
          </a:p>
          <a:p>
            <a:pPr marL="914400" lvl="1" indent="-457200">
              <a:lnSpc>
                <a:spcPct val="120000"/>
              </a:lnSpc>
              <a:spcBef>
                <a:spcPct val="35000"/>
              </a:spcBef>
              <a:buNone/>
            </a:pPr>
            <a:r>
              <a:rPr lang="en-US" altLang="zh-CN" dirty="0">
                <a:solidFill>
                  <a:srgbClr val="0000FF"/>
                </a:solidFill>
              </a:rPr>
              <a:t>(4)</a:t>
            </a:r>
            <a:r>
              <a:rPr lang="zh-CN" altLang="en-US" dirty="0">
                <a:solidFill>
                  <a:srgbClr val="0000FF"/>
                </a:solidFill>
              </a:rPr>
              <a:t>文件存储器空间的分配和回收</a:t>
            </a:r>
          </a:p>
          <a:p>
            <a:pPr marL="914400" lvl="1" indent="-457200">
              <a:lnSpc>
                <a:spcPct val="120000"/>
              </a:lnSpc>
              <a:spcBef>
                <a:spcPct val="35000"/>
              </a:spcBef>
              <a:buNone/>
            </a:pPr>
            <a:r>
              <a:rPr lang="en-US" altLang="zh-CN" dirty="0">
                <a:solidFill>
                  <a:srgbClr val="0000FF"/>
                </a:solidFill>
              </a:rPr>
              <a:t>(5)</a:t>
            </a:r>
            <a:r>
              <a:rPr lang="zh-CN" altLang="en-US" dirty="0">
                <a:solidFill>
                  <a:srgbClr val="0000FF"/>
                </a:solidFill>
              </a:rPr>
              <a:t>提供有关文件的共享和保护</a:t>
            </a:r>
          </a:p>
        </p:txBody>
      </p:sp>
      <p:sp>
        <p:nvSpPr>
          <p:cNvPr id="404484" name="直接连接符 404483"/>
          <p:cNvSpPr/>
          <p:nvPr/>
        </p:nvSpPr>
        <p:spPr>
          <a:xfrm>
            <a:off x="4295403" y="3357786"/>
            <a:ext cx="1152525" cy="0"/>
          </a:xfrm>
          <a:prstGeom prst="line">
            <a:avLst/>
          </a:prstGeom>
          <a:ln w="57150" cap="flat" cmpd="sng">
            <a:solidFill>
              <a:srgbClr val="008000"/>
            </a:solidFill>
            <a:prstDash val="solid"/>
            <a:headEnd type="none" w="med" len="med"/>
            <a:tailEnd type="triangle" w="med" len="med"/>
          </a:ln>
        </p:spPr>
      </p:sp>
      <p:sp>
        <p:nvSpPr>
          <p:cNvPr id="404486" name="矩形 404485"/>
          <p:cNvSpPr/>
          <p:nvPr/>
        </p:nvSpPr>
        <p:spPr>
          <a:xfrm>
            <a:off x="1558231" y="1774519"/>
            <a:ext cx="3627120" cy="521970"/>
          </a:xfrm>
          <a:prstGeom prst="rect">
            <a:avLst/>
          </a:prstGeom>
          <a:noFill/>
          <a:ln w="9525">
            <a:noFill/>
          </a:ln>
        </p:spPr>
        <p:txBody>
          <a:bodyPr wrap="none" anchor="t">
            <a:spAutoFit/>
          </a:bodyPr>
          <a:lstStyle/>
          <a:p>
            <a:pPr>
              <a:spcBef>
                <a:spcPct val="0"/>
              </a:spcBef>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、文件的主要功能：</a:t>
            </a:r>
          </a:p>
        </p:txBody>
      </p:sp>
      <p:sp>
        <p:nvSpPr>
          <p:cNvPr id="404487" name="AutoShape 5"/>
          <p:cNvSpPr/>
          <p:nvPr/>
        </p:nvSpPr>
        <p:spPr>
          <a:xfrm>
            <a:off x="1067693" y="1025749"/>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04488" name="Text Box 38"/>
          <p:cNvSpPr txBox="1"/>
          <p:nvPr/>
        </p:nvSpPr>
        <p:spPr>
          <a:xfrm>
            <a:off x="1199456"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文件和文件系统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2EA4C6A6-B921-48C7-817D-1CAC321F575B}"/>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
        <p:nvSpPr>
          <p:cNvPr id="9" name="矩形 8">
            <a:extLst>
              <a:ext uri="{FF2B5EF4-FFF2-40B4-BE49-F238E27FC236}">
                <a16:creationId xmlns:a16="http://schemas.microsoft.com/office/drawing/2014/main" id="{187F6248-4CDF-4B7E-88CF-BC000BE9B297}"/>
              </a:ext>
            </a:extLst>
          </p:cNvPr>
          <p:cNvSpPr/>
          <p:nvPr/>
        </p:nvSpPr>
        <p:spPr>
          <a:xfrm>
            <a:off x="7536160" y="2599055"/>
            <a:ext cx="3598862" cy="829945"/>
          </a:xfrm>
          <a:prstGeom prst="rect">
            <a:avLst/>
          </a:prstGeom>
          <a:noFill/>
          <a:ln w="9525">
            <a:noFill/>
          </a:ln>
        </p:spPr>
        <p:txBody>
          <a:bodyPr anchor="ctr">
            <a:spAutoFit/>
          </a:bodyPr>
          <a:lstStyle/>
          <a:p>
            <a:pPr>
              <a:spcBef>
                <a:spcPct val="0"/>
              </a:spcBef>
            </a:pPr>
            <a:r>
              <a:rPr lang="zh-CN" altLang="en-US" sz="2400" dirty="0">
                <a:solidFill>
                  <a:srgbClr val="0000FF"/>
                </a:solidFill>
                <a:latin typeface="宋体" panose="02010600030101010101" pitchFamily="2" charset="-122"/>
              </a:rPr>
              <a:t>     用户（程序）</a:t>
            </a:r>
          </a:p>
          <a:p>
            <a:pPr eaLnBrk="0" hangingPunct="0">
              <a:spcBef>
                <a:spcPct val="0"/>
              </a:spcBef>
            </a:pPr>
            <a:r>
              <a:rPr lang="zh-CN" altLang="en-US" sz="2400" dirty="0">
                <a:solidFill>
                  <a:srgbClr val="0000FF"/>
                </a:solidFill>
                <a:latin typeface="宋体" panose="02010600030101010101" pitchFamily="2" charset="-122"/>
              </a:rPr>
              <a:t>     ↓ ↓ ↓ ↓</a:t>
            </a:r>
          </a:p>
        </p:txBody>
      </p:sp>
      <p:graphicFrame>
        <p:nvGraphicFramePr>
          <p:cNvPr id="10" name="表格 9">
            <a:extLst>
              <a:ext uri="{FF2B5EF4-FFF2-40B4-BE49-F238E27FC236}">
                <a16:creationId xmlns:a16="http://schemas.microsoft.com/office/drawing/2014/main" id="{ED184675-6FF1-4CA4-8F08-684E5E2ADEB9}"/>
              </a:ext>
            </a:extLst>
          </p:cNvPr>
          <p:cNvGraphicFramePr/>
          <p:nvPr>
            <p:extLst>
              <p:ext uri="{D42A27DB-BD31-4B8C-83A1-F6EECF244321}">
                <p14:modId xmlns:p14="http://schemas.microsoft.com/office/powerpoint/2010/main" val="863679519"/>
              </p:ext>
            </p:extLst>
          </p:nvPr>
        </p:nvGraphicFramePr>
        <p:xfrm>
          <a:off x="7652726" y="3335669"/>
          <a:ext cx="3598862" cy="1982508"/>
        </p:xfrm>
        <a:graphic>
          <a:graphicData uri="http://schemas.openxmlformats.org/drawingml/2006/table">
            <a:tbl>
              <a:tblPr/>
              <a:tblGrid>
                <a:gridCol w="3598862">
                  <a:extLst>
                    <a:ext uri="{9D8B030D-6E8A-4147-A177-3AD203B41FA5}">
                      <a16:colId xmlns:a16="http://schemas.microsoft.com/office/drawing/2014/main" val="20000"/>
                    </a:ext>
                  </a:extLst>
                </a:gridCol>
              </a:tblGrid>
              <a:tr h="6715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000" dirty="0">
                          <a:effectLst>
                            <a:outerShdw blurRad="38100" dist="38100" dir="2700000">
                              <a:srgbClr val="000000"/>
                            </a:outerShdw>
                          </a:effectLst>
                          <a:latin typeface="仿宋_GB2312" pitchFamily="49" charset="-122"/>
                          <a:ea typeface="仿宋_GB2312" pitchFamily="49" charset="-122"/>
                        </a:rPr>
                        <a:t>文件系统的接口</a:t>
                      </a:r>
                    </a:p>
                  </a:txBody>
                  <a:tcPr>
                    <a:lnL w="28575" cap="flat" cmpd="sng">
                      <a:solidFill>
                        <a:srgbClr val="CC3300"/>
                      </a:solidFill>
                      <a:prstDash val="solid"/>
                      <a:headEnd type="none" w="med" len="med"/>
                      <a:tailEnd type="none" w="med" len="med"/>
                    </a:lnL>
                    <a:lnR w="28575" cap="flat" cmpd="sng">
                      <a:solidFill>
                        <a:srgbClr val="CC3300"/>
                      </a:solidFill>
                      <a:prstDash val="solid"/>
                      <a:headEnd type="none" w="med" len="med"/>
                      <a:tailEnd type="none" w="med" len="med"/>
                    </a:lnR>
                    <a:lnT w="28575" cap="flat" cmpd="sng">
                      <a:solidFill>
                        <a:srgbClr val="CC3300"/>
                      </a:solidFill>
                      <a:prstDash val="solid"/>
                      <a:headEnd type="none" w="med" len="med"/>
                      <a:tailEnd type="none" w="med" len="med"/>
                    </a:lnT>
                    <a:lnB w="28575" cap="flat" cmpd="sng">
                      <a:solidFill>
                        <a:srgbClr val="CC33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6012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000" dirty="0">
                          <a:effectLst>
                            <a:outerShdw blurRad="38100" dist="38100" dir="2700000">
                              <a:srgbClr val="000000"/>
                            </a:outerShdw>
                          </a:effectLst>
                          <a:latin typeface="仿宋_GB2312" pitchFamily="49" charset="-122"/>
                          <a:ea typeface="仿宋_GB2312" pitchFamily="49" charset="-122"/>
                        </a:rPr>
                        <a:t>对象操纵和管理的软件集合</a:t>
                      </a:r>
                    </a:p>
                  </a:txBody>
                  <a:tcPr>
                    <a:lnL w="28575" cap="flat" cmpd="sng">
                      <a:solidFill>
                        <a:srgbClr val="CC3300"/>
                      </a:solidFill>
                      <a:prstDash val="solid"/>
                      <a:headEnd type="none" w="med" len="med"/>
                      <a:tailEnd type="none" w="med" len="med"/>
                    </a:lnL>
                    <a:lnR w="28575" cap="flat" cmpd="sng">
                      <a:solidFill>
                        <a:srgbClr val="CC3300"/>
                      </a:solidFill>
                      <a:prstDash val="solid"/>
                      <a:headEnd type="none" w="med" len="med"/>
                      <a:tailEnd type="none" w="med" len="med"/>
                    </a:lnR>
                    <a:lnT w="28575" cap="flat" cmpd="sng">
                      <a:solidFill>
                        <a:srgbClr val="CC3300"/>
                      </a:solidFill>
                      <a:prstDash val="solid"/>
                      <a:headEnd type="none" w="med" len="med"/>
                      <a:tailEnd type="none" w="med" len="med"/>
                    </a:lnT>
                    <a:lnB w="28575" cap="flat" cmpd="sng">
                      <a:solidFill>
                        <a:srgbClr val="CC33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508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000" dirty="0">
                          <a:effectLst>
                            <a:outerShdw blurRad="38100" dist="38100" dir="2700000">
                              <a:srgbClr val="000000"/>
                            </a:outerShdw>
                          </a:effectLst>
                          <a:latin typeface="仿宋_GB2312" pitchFamily="49" charset="-122"/>
                          <a:ea typeface="仿宋_GB2312" pitchFamily="49" charset="-122"/>
                        </a:rPr>
                        <a:t>对象及其属性</a:t>
                      </a:r>
                    </a:p>
                  </a:txBody>
                  <a:tcPr>
                    <a:lnL w="28575" cap="flat" cmpd="sng">
                      <a:solidFill>
                        <a:srgbClr val="CC3300"/>
                      </a:solidFill>
                      <a:prstDash val="solid"/>
                      <a:headEnd type="none" w="med" len="med"/>
                      <a:tailEnd type="none" w="med" len="med"/>
                    </a:lnL>
                    <a:lnR w="28575" cap="flat" cmpd="sng">
                      <a:solidFill>
                        <a:srgbClr val="CC3300"/>
                      </a:solidFill>
                      <a:prstDash val="solid"/>
                      <a:headEnd type="none" w="med" len="med"/>
                      <a:tailEnd type="none" w="med" len="med"/>
                    </a:lnR>
                    <a:lnT w="28575" cap="flat" cmpd="sng">
                      <a:solidFill>
                        <a:srgbClr val="CC3300"/>
                      </a:solidFill>
                      <a:prstDash val="solid"/>
                      <a:headEnd type="none" w="med" len="med"/>
                      <a:tailEnd type="none" w="med" len="med"/>
                    </a:lnT>
                    <a:lnB w="28575" cap="flat" cmpd="sng">
                      <a:solidFill>
                        <a:srgbClr val="CC33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bl>
          </a:graphicData>
        </a:graphic>
      </p:graphicFrame>
      <p:sp>
        <p:nvSpPr>
          <p:cNvPr id="11" name="矩形 10">
            <a:extLst>
              <a:ext uri="{FF2B5EF4-FFF2-40B4-BE49-F238E27FC236}">
                <a16:creationId xmlns:a16="http://schemas.microsoft.com/office/drawing/2014/main" id="{5AD156CE-91FE-459B-954D-316677272FD1}"/>
              </a:ext>
            </a:extLst>
          </p:cNvPr>
          <p:cNvSpPr/>
          <p:nvPr/>
        </p:nvSpPr>
        <p:spPr>
          <a:xfrm>
            <a:off x="8184232" y="5656011"/>
            <a:ext cx="2609850" cy="398780"/>
          </a:xfrm>
          <a:prstGeom prst="rect">
            <a:avLst/>
          </a:prstGeom>
          <a:noFill/>
          <a:ln w="9525">
            <a:noFill/>
          </a:ln>
        </p:spPr>
        <p:txBody>
          <a:bodyPr wrap="none" anchor="ctr">
            <a:spAutoFit/>
          </a:bodyPr>
          <a:lstStyle/>
          <a:p>
            <a:pPr>
              <a:spcBef>
                <a:spcPct val="0"/>
              </a:spcBef>
            </a:pPr>
            <a:r>
              <a:rPr lang="zh-CN" altLang="en-US" sz="2000" dirty="0">
                <a:solidFill>
                  <a:srgbClr val="008000"/>
                </a:solidFill>
                <a:effectLst>
                  <a:outerShdw blurRad="38100" dist="38100" dir="2700000">
                    <a:srgbClr val="C0C0C0"/>
                  </a:outerShdw>
                </a:effectLst>
                <a:latin typeface="宋体" panose="02010600030101010101" pitchFamily="2" charset="-122"/>
              </a:rPr>
              <a:t>图</a:t>
            </a:r>
            <a:r>
              <a:rPr lang="en-US" altLang="zh-CN" sz="2000" dirty="0">
                <a:solidFill>
                  <a:srgbClr val="008000"/>
                </a:solidFill>
                <a:effectLst>
                  <a:outerShdw blurRad="38100" dist="38100" dir="2700000">
                    <a:srgbClr val="C0C0C0"/>
                  </a:outerShdw>
                </a:effectLst>
                <a:latin typeface="宋体" panose="02010600030101010101" pitchFamily="2" charset="-122"/>
              </a:rPr>
              <a:t>6.1</a:t>
            </a:r>
            <a:r>
              <a:rPr lang="zh-CN" altLang="en-US" sz="2000" dirty="0">
                <a:solidFill>
                  <a:srgbClr val="008000"/>
                </a:solidFill>
                <a:effectLst>
                  <a:outerShdw blurRad="38100" dist="38100" dir="2700000">
                    <a:srgbClr val="C0C0C0"/>
                  </a:outerShdw>
                </a:effectLst>
                <a:latin typeface="宋体" panose="02010600030101010101" pitchFamily="2" charset="-122"/>
              </a:rPr>
              <a:t>文件系统的模型</a:t>
            </a:r>
            <a:endParaRPr lang="zh-CN" altLang="en-US" sz="2000" dirty="0">
              <a:solidFill>
                <a:srgbClr val="008000"/>
              </a:solidFill>
              <a:effectLst>
                <a:outerShdw blurRad="38100" dist="38100" dir="2700000">
                  <a:srgbClr val="C0C0C0"/>
                </a:outerShdw>
              </a:effectLst>
              <a:latin typeface="Times New Roman" panose="02020603050405020304" pitchFamily="18" charset="0"/>
            </a:endParaRPr>
          </a:p>
        </p:txBody>
      </p:sp>
      <p:sp>
        <p:nvSpPr>
          <p:cNvPr id="12" name="矩形 11">
            <a:extLst>
              <a:ext uri="{FF2B5EF4-FFF2-40B4-BE49-F238E27FC236}">
                <a16:creationId xmlns:a16="http://schemas.microsoft.com/office/drawing/2014/main" id="{D8025DA3-727B-46DF-A011-19A16A5FDCAC}"/>
              </a:ext>
            </a:extLst>
          </p:cNvPr>
          <p:cNvSpPr/>
          <p:nvPr/>
        </p:nvSpPr>
        <p:spPr>
          <a:xfrm>
            <a:off x="7276106" y="1774519"/>
            <a:ext cx="3240088" cy="521970"/>
          </a:xfrm>
          <a:prstGeom prst="rect">
            <a:avLst/>
          </a:prstGeom>
          <a:noFill/>
          <a:ln w="9525">
            <a:noFill/>
          </a:ln>
        </p:spPr>
        <p:txBody>
          <a:bodyPr>
            <a:spAutoFit/>
          </a:bodyPr>
          <a:lstStyle/>
          <a:p>
            <a:pPr>
              <a:spcBef>
                <a:spcPct val="0"/>
              </a:spcBef>
            </a:pPr>
            <a:r>
              <a:rPr lang="en-US" altLang="zh-CN" dirty="0">
                <a:solidFill>
                  <a:srgbClr val="800000"/>
                </a:solidFill>
                <a:effectLst>
                  <a:outerShdw blurRad="38100" dist="38100" dir="2700000">
                    <a:srgbClr val="C0C0C0"/>
                  </a:outerShdw>
                </a:effectLst>
                <a:latin typeface="Tahoma" panose="020B0604030504040204" pitchFamily="34" charset="0"/>
              </a:rPr>
              <a:t>3</a:t>
            </a:r>
            <a:r>
              <a:rPr lang="zh-CN" altLang="en-US" dirty="0">
                <a:solidFill>
                  <a:srgbClr val="800000"/>
                </a:solidFill>
                <a:effectLst>
                  <a:outerShdw blurRad="38100" dist="38100" dir="2700000">
                    <a:srgbClr val="C0C0C0"/>
                  </a:outerShdw>
                </a:effectLst>
                <a:latin typeface="Tahoma" panose="020B0604030504040204" pitchFamily="34" charset="0"/>
              </a:rPr>
              <a:t>、文件系统模型</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4487"/>
                                        </p:tgtEl>
                                        <p:attrNameLst>
                                          <p:attrName>style.visibility</p:attrName>
                                        </p:attrNameLst>
                                      </p:cBhvr>
                                      <p:to>
                                        <p:strVal val="visible"/>
                                      </p:to>
                                    </p:set>
                                    <p:anim calcmode="lin" valueType="num">
                                      <p:cBhvr additive="base">
                                        <p:cTn id="7" dur="500" fill="hold"/>
                                        <p:tgtEl>
                                          <p:spTgt spid="404487"/>
                                        </p:tgtEl>
                                        <p:attrNameLst>
                                          <p:attrName>ppt_x</p:attrName>
                                        </p:attrNameLst>
                                      </p:cBhvr>
                                      <p:tavLst>
                                        <p:tav tm="0">
                                          <p:val>
                                            <p:strVal val="#ppt_x"/>
                                          </p:val>
                                        </p:tav>
                                        <p:tav tm="100000">
                                          <p:val>
                                            <p:strVal val="#ppt_x"/>
                                          </p:val>
                                        </p:tav>
                                      </p:tavLst>
                                    </p:anim>
                                    <p:anim calcmode="lin" valueType="num">
                                      <p:cBhvr additive="base">
                                        <p:cTn id="8" dur="500" fill="hold"/>
                                        <p:tgtEl>
                                          <p:spTgt spid="40448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04488"/>
                                        </p:tgtEl>
                                        <p:attrNameLst>
                                          <p:attrName>style.visibility</p:attrName>
                                        </p:attrNameLst>
                                      </p:cBhvr>
                                      <p:to>
                                        <p:strVal val="visible"/>
                                      </p:to>
                                    </p:set>
                                    <p:anim calcmode="lin" valueType="num">
                                      <p:cBhvr additive="base">
                                        <p:cTn id="12" dur="500" fill="hold"/>
                                        <p:tgtEl>
                                          <p:spTgt spid="404488"/>
                                        </p:tgtEl>
                                        <p:attrNameLst>
                                          <p:attrName>ppt_x</p:attrName>
                                        </p:attrNameLst>
                                      </p:cBhvr>
                                      <p:tavLst>
                                        <p:tav tm="0">
                                          <p:val>
                                            <p:strVal val="#ppt_x"/>
                                          </p:val>
                                        </p:tav>
                                        <p:tav tm="100000">
                                          <p:val>
                                            <p:strVal val="#ppt_x"/>
                                          </p:val>
                                        </p:tav>
                                      </p:tavLst>
                                    </p:anim>
                                    <p:anim calcmode="lin" valueType="num">
                                      <p:cBhvr additive="base">
                                        <p:cTn id="13" dur="500" fill="hold"/>
                                        <p:tgtEl>
                                          <p:spTgt spid="40448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4486"/>
                                        </p:tgtEl>
                                        <p:attrNameLst>
                                          <p:attrName>style.visibility</p:attrName>
                                        </p:attrNameLst>
                                      </p:cBhvr>
                                      <p:to>
                                        <p:strVal val="visible"/>
                                      </p:to>
                                    </p:set>
                                    <p:anim calcmode="lin" valueType="num">
                                      <p:cBhvr additive="base">
                                        <p:cTn id="17" dur="500" fill="hold"/>
                                        <p:tgtEl>
                                          <p:spTgt spid="404486"/>
                                        </p:tgtEl>
                                        <p:attrNameLst>
                                          <p:attrName>ppt_x</p:attrName>
                                        </p:attrNameLst>
                                      </p:cBhvr>
                                      <p:tavLst>
                                        <p:tav tm="0">
                                          <p:val>
                                            <p:strVal val="#ppt_x"/>
                                          </p:val>
                                        </p:tav>
                                        <p:tav tm="100000">
                                          <p:val>
                                            <p:strVal val="#ppt_x"/>
                                          </p:val>
                                        </p:tav>
                                      </p:tavLst>
                                    </p:anim>
                                    <p:anim calcmode="lin" valueType="num">
                                      <p:cBhvr additive="base">
                                        <p:cTn id="18" dur="500" fill="hold"/>
                                        <p:tgtEl>
                                          <p:spTgt spid="40448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04483">
                                            <p:txEl>
                                              <p:pRg st="0" end="0"/>
                                            </p:txEl>
                                          </p:spTgt>
                                        </p:tgtEl>
                                        <p:attrNameLst>
                                          <p:attrName>style.visibility</p:attrName>
                                        </p:attrNameLst>
                                      </p:cBhvr>
                                      <p:to>
                                        <p:strVal val="visible"/>
                                      </p:to>
                                    </p:set>
                                    <p:anim calcmode="lin" valueType="num">
                                      <p:cBhvr additive="base">
                                        <p:cTn id="22" dur="500" fill="hold"/>
                                        <p:tgtEl>
                                          <p:spTgt spid="40448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04483">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04483">
                                            <p:txEl>
                                              <p:pRg st="1" end="1"/>
                                            </p:txEl>
                                          </p:spTgt>
                                        </p:tgtEl>
                                        <p:attrNameLst>
                                          <p:attrName>style.visibility</p:attrName>
                                        </p:attrNameLst>
                                      </p:cBhvr>
                                      <p:to>
                                        <p:strVal val="visible"/>
                                      </p:to>
                                    </p:set>
                                    <p:anim calcmode="lin" valueType="num">
                                      <p:cBhvr additive="base">
                                        <p:cTn id="26" dur="500" fill="hold"/>
                                        <p:tgtEl>
                                          <p:spTgt spid="40448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04483">
                                            <p:txEl>
                                              <p:pRg st="1" end="1"/>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404484"/>
                                        </p:tgtEl>
                                        <p:attrNameLst>
                                          <p:attrName>style.visibility</p:attrName>
                                        </p:attrNameLst>
                                      </p:cBhvr>
                                      <p:to>
                                        <p:strVal val="visible"/>
                                      </p:to>
                                    </p:set>
                                    <p:anim calcmode="lin" valueType="num">
                                      <p:cBhvr additive="base">
                                        <p:cTn id="31" dur="500" fill="hold"/>
                                        <p:tgtEl>
                                          <p:spTgt spid="404484"/>
                                        </p:tgtEl>
                                        <p:attrNameLst>
                                          <p:attrName>ppt_x</p:attrName>
                                        </p:attrNameLst>
                                      </p:cBhvr>
                                      <p:tavLst>
                                        <p:tav tm="0">
                                          <p:val>
                                            <p:strVal val="#ppt_x"/>
                                          </p:val>
                                        </p:tav>
                                        <p:tav tm="100000">
                                          <p:val>
                                            <p:strVal val="#ppt_x"/>
                                          </p:val>
                                        </p:tav>
                                      </p:tavLst>
                                    </p:anim>
                                    <p:anim calcmode="lin" valueType="num">
                                      <p:cBhvr additive="base">
                                        <p:cTn id="32" dur="500" fill="hold"/>
                                        <p:tgtEl>
                                          <p:spTgt spid="40448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4483">
                                            <p:txEl>
                                              <p:pRg st="2" end="2"/>
                                            </p:txEl>
                                          </p:spTgt>
                                        </p:tgtEl>
                                        <p:attrNameLst>
                                          <p:attrName>style.visibility</p:attrName>
                                        </p:attrNameLst>
                                      </p:cBhvr>
                                      <p:to>
                                        <p:strVal val="visible"/>
                                      </p:to>
                                    </p:set>
                                    <p:anim calcmode="lin" valueType="num">
                                      <p:cBhvr additive="base">
                                        <p:cTn id="35" dur="500" fill="hold"/>
                                        <p:tgtEl>
                                          <p:spTgt spid="40448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448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4483">
                                            <p:txEl>
                                              <p:pRg st="3" end="3"/>
                                            </p:txEl>
                                          </p:spTgt>
                                        </p:tgtEl>
                                        <p:attrNameLst>
                                          <p:attrName>style.visibility</p:attrName>
                                        </p:attrNameLst>
                                      </p:cBhvr>
                                      <p:to>
                                        <p:strVal val="visible"/>
                                      </p:to>
                                    </p:set>
                                    <p:anim calcmode="lin" valueType="num">
                                      <p:cBhvr additive="base">
                                        <p:cTn id="39" dur="500" fill="hold"/>
                                        <p:tgtEl>
                                          <p:spTgt spid="40448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4483">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4483">
                                            <p:txEl>
                                              <p:pRg st="4" end="4"/>
                                            </p:txEl>
                                          </p:spTgt>
                                        </p:tgtEl>
                                        <p:attrNameLst>
                                          <p:attrName>style.visibility</p:attrName>
                                        </p:attrNameLst>
                                      </p:cBhvr>
                                      <p:to>
                                        <p:strVal val="visible"/>
                                      </p:to>
                                    </p:set>
                                    <p:anim calcmode="lin" valueType="num">
                                      <p:cBhvr additive="base">
                                        <p:cTn id="43" dur="500" fill="hold"/>
                                        <p:tgtEl>
                                          <p:spTgt spid="40448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448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4483">
                                            <p:txEl>
                                              <p:pRg st="5" end="5"/>
                                            </p:txEl>
                                          </p:spTgt>
                                        </p:tgtEl>
                                        <p:attrNameLst>
                                          <p:attrName>style.visibility</p:attrName>
                                        </p:attrNameLst>
                                      </p:cBhvr>
                                      <p:to>
                                        <p:strVal val="visible"/>
                                      </p:to>
                                    </p:set>
                                    <p:anim calcmode="lin" valueType="num">
                                      <p:cBhvr additive="base">
                                        <p:cTn id="47" dur="500" fill="hold"/>
                                        <p:tgtEl>
                                          <p:spTgt spid="40448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04483">
                                            <p:txEl>
                                              <p:pRg st="5" end="5"/>
                                            </p:txEl>
                                          </p:spTgt>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par>
                          <p:cTn id="54" fill="hold">
                            <p:stCondLst>
                              <p:cond delay="3000"/>
                            </p:stCondLst>
                            <p:childTnLst>
                              <p:par>
                                <p:cTn id="55" presetID="2" presetClass="entr" presetSubtype="4"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uiExpand="1" build="p"/>
      <p:bldP spid="404486" grpId="0"/>
      <p:bldP spid="404487" grpId="0" bldLvl="0" animBg="1"/>
      <p:bldP spid="404488" grpId="0"/>
      <p:bldP spid="9"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5493" name="图片 575492" descr="SHUNXU"/>
          <p:cNvPicPr>
            <a:picLocks noChangeAspect="1"/>
          </p:cNvPicPr>
          <p:nvPr/>
        </p:nvPicPr>
        <p:blipFill>
          <a:blip r:embed="rId3"/>
          <a:stretch>
            <a:fillRect/>
          </a:stretch>
        </p:blipFill>
        <p:spPr>
          <a:xfrm>
            <a:off x="2999581" y="1733588"/>
            <a:ext cx="6192838" cy="4049712"/>
          </a:xfrm>
          <a:prstGeom prst="rect">
            <a:avLst/>
          </a:prstGeom>
          <a:noFill/>
          <a:ln w="9525">
            <a:noFill/>
          </a:ln>
        </p:spPr>
      </p:pic>
      <p:sp>
        <p:nvSpPr>
          <p:cNvPr id="575494" name="矩形 575493"/>
          <p:cNvSpPr/>
          <p:nvPr/>
        </p:nvSpPr>
        <p:spPr>
          <a:xfrm>
            <a:off x="5411629" y="5936298"/>
            <a:ext cx="2157730" cy="398780"/>
          </a:xfrm>
          <a:prstGeom prst="rect">
            <a:avLst/>
          </a:prstGeom>
          <a:noFill/>
          <a:ln w="9525">
            <a:noFill/>
          </a:ln>
        </p:spPr>
        <p:txBody>
          <a:bodyPr wrap="none" anchor="ctr">
            <a:spAutoFit/>
          </a:bodyPr>
          <a:lstStyle/>
          <a:p>
            <a:pPr algn="ct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 </a:t>
            </a:r>
            <a:r>
              <a:rPr lang="en-US" altLang="zh-CN" sz="2000">
                <a:solidFill>
                  <a:schemeClr val="tx2"/>
                </a:solidFill>
                <a:effectLst>
                  <a:outerShdw blurRad="38100" dist="38100" dir="2700000">
                    <a:srgbClr val="C0C0C0"/>
                  </a:outerShdw>
                </a:effectLst>
                <a:latin typeface="Times New Roman" panose="02020603050405020304" pitchFamily="18" charset="0"/>
              </a:rPr>
              <a:t>6.12   </a:t>
            </a:r>
            <a:r>
              <a:rPr lang="zh-CN" altLang="en-US" sz="2000" dirty="0">
                <a:solidFill>
                  <a:schemeClr val="tx2"/>
                </a:solidFill>
                <a:effectLst>
                  <a:outerShdw blurRad="38100" dist="38100" dir="2700000">
                    <a:srgbClr val="C0C0C0"/>
                  </a:outerShdw>
                </a:effectLst>
                <a:latin typeface="Times New Roman" panose="02020603050405020304" pitchFamily="18" charset="0"/>
              </a:rPr>
              <a:t>顺序存取</a:t>
            </a:r>
          </a:p>
        </p:txBody>
      </p:sp>
      <p:sp>
        <p:nvSpPr>
          <p:cNvPr id="575496" name="AutoShape 5"/>
          <p:cNvSpPr/>
          <p:nvPr/>
        </p:nvSpPr>
        <p:spPr>
          <a:xfrm>
            <a:off x="923677" y="1058901"/>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5497" name="Text Box 38"/>
          <p:cNvSpPr txBox="1"/>
          <p:nvPr/>
        </p:nvSpPr>
        <p:spPr>
          <a:xfrm>
            <a:off x="1055440" y="108588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顺序存取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BEE34E94-756C-4EE9-AF66-E8D8EA216EDF}"/>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5496"/>
                                        </p:tgtEl>
                                        <p:attrNameLst>
                                          <p:attrName>style.visibility</p:attrName>
                                        </p:attrNameLst>
                                      </p:cBhvr>
                                      <p:to>
                                        <p:strVal val="visible"/>
                                      </p:to>
                                    </p:set>
                                    <p:anim calcmode="lin" valueType="num">
                                      <p:cBhvr additive="base">
                                        <p:cTn id="7" dur="500" fill="hold"/>
                                        <p:tgtEl>
                                          <p:spTgt spid="575496"/>
                                        </p:tgtEl>
                                        <p:attrNameLst>
                                          <p:attrName>ppt_x</p:attrName>
                                        </p:attrNameLst>
                                      </p:cBhvr>
                                      <p:tavLst>
                                        <p:tav tm="0">
                                          <p:val>
                                            <p:strVal val="#ppt_x"/>
                                          </p:val>
                                        </p:tav>
                                        <p:tav tm="100000">
                                          <p:val>
                                            <p:strVal val="#ppt_x"/>
                                          </p:val>
                                        </p:tav>
                                      </p:tavLst>
                                    </p:anim>
                                    <p:anim calcmode="lin" valueType="num">
                                      <p:cBhvr additive="base">
                                        <p:cTn id="8" dur="500" fill="hold"/>
                                        <p:tgtEl>
                                          <p:spTgt spid="57549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5497"/>
                                        </p:tgtEl>
                                        <p:attrNameLst>
                                          <p:attrName>style.visibility</p:attrName>
                                        </p:attrNameLst>
                                      </p:cBhvr>
                                      <p:to>
                                        <p:strVal val="visible"/>
                                      </p:to>
                                    </p:set>
                                    <p:anim calcmode="lin" valueType="num">
                                      <p:cBhvr additive="base">
                                        <p:cTn id="12" dur="500" fill="hold"/>
                                        <p:tgtEl>
                                          <p:spTgt spid="575497"/>
                                        </p:tgtEl>
                                        <p:attrNameLst>
                                          <p:attrName>ppt_x</p:attrName>
                                        </p:attrNameLst>
                                      </p:cBhvr>
                                      <p:tavLst>
                                        <p:tav tm="0">
                                          <p:val>
                                            <p:strVal val="#ppt_x"/>
                                          </p:val>
                                        </p:tav>
                                        <p:tav tm="100000">
                                          <p:val>
                                            <p:strVal val="#ppt_x"/>
                                          </p:val>
                                        </p:tav>
                                      </p:tavLst>
                                    </p:anim>
                                    <p:anim calcmode="lin" valueType="num">
                                      <p:cBhvr additive="base">
                                        <p:cTn id="13" dur="500" fill="hold"/>
                                        <p:tgtEl>
                                          <p:spTgt spid="57549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75493"/>
                                        </p:tgtEl>
                                        <p:attrNameLst>
                                          <p:attrName>style.visibility</p:attrName>
                                        </p:attrNameLst>
                                      </p:cBhvr>
                                      <p:to>
                                        <p:strVal val="visible"/>
                                      </p:to>
                                    </p:set>
                                    <p:anim calcmode="lin" valueType="num">
                                      <p:cBhvr additive="base">
                                        <p:cTn id="17" dur="500" fill="hold"/>
                                        <p:tgtEl>
                                          <p:spTgt spid="575493"/>
                                        </p:tgtEl>
                                        <p:attrNameLst>
                                          <p:attrName>ppt_x</p:attrName>
                                        </p:attrNameLst>
                                      </p:cBhvr>
                                      <p:tavLst>
                                        <p:tav tm="0">
                                          <p:val>
                                            <p:strVal val="#ppt_x"/>
                                          </p:val>
                                        </p:tav>
                                        <p:tav tm="100000">
                                          <p:val>
                                            <p:strVal val="#ppt_x"/>
                                          </p:val>
                                        </p:tav>
                                      </p:tavLst>
                                    </p:anim>
                                    <p:anim calcmode="lin" valueType="num">
                                      <p:cBhvr additive="base">
                                        <p:cTn id="18" dur="500" fill="hold"/>
                                        <p:tgtEl>
                                          <p:spTgt spid="57549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75494"/>
                                        </p:tgtEl>
                                        <p:attrNameLst>
                                          <p:attrName>style.visibility</p:attrName>
                                        </p:attrNameLst>
                                      </p:cBhvr>
                                      <p:to>
                                        <p:strVal val="visible"/>
                                      </p:to>
                                    </p:set>
                                    <p:anim calcmode="lin" valueType="num">
                                      <p:cBhvr additive="base">
                                        <p:cTn id="22" dur="500" fill="hold"/>
                                        <p:tgtEl>
                                          <p:spTgt spid="575494"/>
                                        </p:tgtEl>
                                        <p:attrNameLst>
                                          <p:attrName>ppt_x</p:attrName>
                                        </p:attrNameLst>
                                      </p:cBhvr>
                                      <p:tavLst>
                                        <p:tav tm="0">
                                          <p:val>
                                            <p:strVal val="#ppt_x"/>
                                          </p:val>
                                        </p:tav>
                                        <p:tav tm="100000">
                                          <p:val>
                                            <p:strVal val="#ppt_x"/>
                                          </p:val>
                                        </p:tav>
                                      </p:tavLst>
                                    </p:anim>
                                    <p:anim calcmode="lin" valueType="num">
                                      <p:cBhvr additive="base">
                                        <p:cTn id="23" dur="500" fill="hold"/>
                                        <p:tgtEl>
                                          <p:spTgt spid="575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4" grpId="0"/>
      <p:bldP spid="575496" grpId="0" bldLvl="0" animBg="1"/>
      <p:bldP spid="57549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文本占位符 464898"/>
          <p:cNvSpPr>
            <a:spLocks noGrp="1"/>
          </p:cNvSpPr>
          <p:nvPr>
            <p:ph type="body" idx="1"/>
          </p:nvPr>
        </p:nvSpPr>
        <p:spPr>
          <a:xfrm>
            <a:off x="2063552" y="1700213"/>
            <a:ext cx="8928992" cy="4465637"/>
          </a:xfrm>
          <a:solidFill>
            <a:srgbClr val="FFFFFF"/>
          </a:solidFill>
          <a:ln>
            <a:noFill/>
          </a:ln>
        </p:spPr>
        <p:txBody>
          <a:bodyPr/>
          <a:lstStyle/>
          <a:p>
            <a:pPr>
              <a:lnSpc>
                <a:spcPct val="120000"/>
              </a:lnSpc>
              <a:spcBef>
                <a:spcPts val="600"/>
              </a:spcBef>
              <a:buClr>
                <a:srgbClr val="CC3300"/>
              </a:buClr>
              <a:buFont typeface="Wingdings" panose="05000000000000000000" pitchFamily="2" charset="2"/>
              <a:buChar char="n"/>
            </a:pPr>
            <a:r>
              <a:rPr lang="zh-CN" altLang="en-US" sz="2400" dirty="0">
                <a:solidFill>
                  <a:srgbClr val="0000FF"/>
                </a:solidFill>
              </a:rPr>
              <a:t>直接存取</a:t>
            </a:r>
            <a:r>
              <a:rPr lang="en-US" altLang="zh-CN" sz="2400" dirty="0">
                <a:solidFill>
                  <a:srgbClr val="0000FF"/>
                </a:solidFill>
              </a:rPr>
              <a:t>(</a:t>
            </a:r>
            <a:r>
              <a:rPr lang="zh-CN" altLang="en-US" sz="2400" dirty="0">
                <a:solidFill>
                  <a:srgbClr val="0000FF"/>
                </a:solidFill>
              </a:rPr>
              <a:t>又称</a:t>
            </a:r>
            <a:r>
              <a:rPr lang="zh-CN" altLang="en-US" sz="2400" b="0" dirty="0">
                <a:solidFill>
                  <a:srgbClr val="0000FF"/>
                </a:solidFill>
              </a:rPr>
              <a:t>随机存取</a:t>
            </a:r>
            <a:r>
              <a:rPr lang="en-US" altLang="zh-CN" sz="2400" dirty="0">
                <a:solidFill>
                  <a:srgbClr val="0000FF"/>
                </a:solidFill>
              </a:rPr>
              <a:t>)</a:t>
            </a:r>
            <a:r>
              <a:rPr lang="zh-CN" altLang="en-US" sz="2400" dirty="0">
                <a:solidFill>
                  <a:srgbClr val="0000FF"/>
                </a:solidFill>
              </a:rPr>
              <a:t>法允许按任意顺序存取文件中的任何一个物理记录，可以根据记录的编号来直接存取文件中的任意一个记录，或者是根据存取命令把读写指针移到欲读写信息处。</a:t>
            </a:r>
            <a:r>
              <a:rPr lang="en-US" altLang="zh-CN" sz="2400" dirty="0">
                <a:solidFill>
                  <a:srgbClr val="0000FF"/>
                </a:solidFill>
              </a:rPr>
              <a:t>UNIX</a:t>
            </a:r>
            <a:r>
              <a:rPr lang="zh-CN" altLang="en-US" sz="2400" dirty="0">
                <a:solidFill>
                  <a:srgbClr val="0000FF"/>
                </a:solidFill>
              </a:rPr>
              <a:t>系统以及</a:t>
            </a:r>
            <a:r>
              <a:rPr lang="en-US" altLang="zh-CN" sz="2400" dirty="0">
                <a:solidFill>
                  <a:srgbClr val="0000FF"/>
                </a:solidFill>
              </a:rPr>
              <a:t>MS-DOS</a:t>
            </a:r>
            <a:r>
              <a:rPr lang="zh-CN" altLang="en-US" sz="2400" dirty="0">
                <a:solidFill>
                  <a:srgbClr val="0000FF"/>
                </a:solidFill>
              </a:rPr>
              <a:t>等操作系统都采用顺序存取和随机存取等两种方法。</a:t>
            </a:r>
          </a:p>
          <a:p>
            <a:pPr>
              <a:lnSpc>
                <a:spcPct val="90000"/>
              </a:lnSpc>
              <a:spcBef>
                <a:spcPts val="600"/>
              </a:spcBef>
              <a:buClr>
                <a:srgbClr val="CC3300"/>
              </a:buClr>
              <a:buFont typeface="Wingdings" panose="05000000000000000000" pitchFamily="2" charset="2"/>
              <a:buChar char="n"/>
            </a:pPr>
            <a:r>
              <a:rPr lang="zh-CN" altLang="en-US" sz="2400" dirty="0">
                <a:solidFill>
                  <a:srgbClr val="0000FF"/>
                </a:solidFill>
              </a:rPr>
              <a:t>定长记录的顺序文件，第</a:t>
            </a:r>
            <a:r>
              <a:rPr lang="en-US" altLang="zh-CN" sz="2400" dirty="0" err="1">
                <a:solidFill>
                  <a:srgbClr val="0000FF"/>
                </a:solidFill>
              </a:rPr>
              <a:t>i</a:t>
            </a:r>
            <a:r>
              <a:rPr lang="zh-CN" altLang="en-US" sz="2400" dirty="0">
                <a:solidFill>
                  <a:srgbClr val="0000FF"/>
                </a:solidFill>
              </a:rPr>
              <a:t>个记录的首地址为：</a:t>
            </a:r>
          </a:p>
          <a:p>
            <a:pPr lvl="1">
              <a:lnSpc>
                <a:spcPct val="90000"/>
              </a:lnSpc>
              <a:spcBef>
                <a:spcPts val="600"/>
              </a:spcBef>
              <a:buClr>
                <a:srgbClr val="CC3300"/>
              </a:buClr>
              <a:buFont typeface="Wingdings" panose="05000000000000000000" pitchFamily="2" charset="2"/>
              <a:buNone/>
            </a:pPr>
            <a:r>
              <a:rPr lang="zh-CN" altLang="en-US" sz="2000" dirty="0">
                <a:solidFill>
                  <a:srgbClr val="0000FF"/>
                </a:solidFill>
              </a:rPr>
              <a:t>　　　</a:t>
            </a:r>
            <a:r>
              <a:rPr lang="en-US" altLang="zh-CN" sz="2000" dirty="0" err="1">
                <a:solidFill>
                  <a:srgbClr val="0000FF"/>
                </a:solidFill>
              </a:rPr>
              <a:t>Rptr</a:t>
            </a:r>
            <a:r>
              <a:rPr lang="zh-CN" altLang="en-US" sz="2000" dirty="0">
                <a:solidFill>
                  <a:srgbClr val="0000FF"/>
                </a:solidFill>
              </a:rPr>
              <a:t>＝</a:t>
            </a:r>
            <a:r>
              <a:rPr lang="en-US" altLang="zh-CN" sz="2000" dirty="0" err="1">
                <a:solidFill>
                  <a:srgbClr val="0000FF"/>
                </a:solidFill>
              </a:rPr>
              <a:t>addr</a:t>
            </a:r>
            <a:r>
              <a:rPr lang="en-US" altLang="zh-CN" sz="2000" dirty="0">
                <a:solidFill>
                  <a:srgbClr val="0000FF"/>
                </a:solidFill>
              </a:rPr>
              <a:t> </a:t>
            </a:r>
            <a:r>
              <a:rPr lang="zh-CN" altLang="en-US" sz="2000" dirty="0">
                <a:solidFill>
                  <a:srgbClr val="0000FF"/>
                </a:solidFill>
              </a:rPr>
              <a:t>＋ </a:t>
            </a:r>
            <a:r>
              <a:rPr lang="en-US" altLang="zh-CN" sz="2000" dirty="0" err="1">
                <a:solidFill>
                  <a:srgbClr val="0000FF"/>
                </a:solidFill>
              </a:rPr>
              <a:t>i</a:t>
            </a:r>
            <a:r>
              <a:rPr lang="en-US" altLang="zh-CN" sz="2000" dirty="0">
                <a:solidFill>
                  <a:srgbClr val="0000FF"/>
                </a:solidFill>
              </a:rPr>
              <a:t>× L</a:t>
            </a:r>
          </a:p>
          <a:p>
            <a:pPr lvl="1">
              <a:lnSpc>
                <a:spcPct val="90000"/>
              </a:lnSpc>
              <a:spcBef>
                <a:spcPts val="600"/>
              </a:spcBef>
              <a:buClr>
                <a:srgbClr val="CC3300"/>
              </a:buClr>
              <a:buFont typeface="Wingdings" panose="05000000000000000000" pitchFamily="2" charset="2"/>
              <a:buNone/>
            </a:pPr>
            <a:r>
              <a:rPr lang="zh-CN" altLang="en-US" sz="2000" dirty="0">
                <a:solidFill>
                  <a:srgbClr val="0000FF"/>
                </a:solidFill>
              </a:rPr>
              <a:t>其中</a:t>
            </a:r>
            <a:r>
              <a:rPr lang="en-US" altLang="zh-CN" sz="2000" dirty="0" err="1">
                <a:solidFill>
                  <a:srgbClr val="0000FF"/>
                </a:solidFill>
              </a:rPr>
              <a:t>addr</a:t>
            </a:r>
            <a:r>
              <a:rPr lang="zh-CN" altLang="en-US" sz="2000" dirty="0">
                <a:solidFill>
                  <a:srgbClr val="0000FF"/>
                </a:solidFill>
              </a:rPr>
              <a:t>是该文件的首地址，</a:t>
            </a:r>
            <a:r>
              <a:rPr lang="en-US" altLang="zh-CN" sz="2000" dirty="0">
                <a:solidFill>
                  <a:srgbClr val="0000FF"/>
                </a:solidFill>
              </a:rPr>
              <a:t>L</a:t>
            </a:r>
            <a:r>
              <a:rPr lang="zh-CN" altLang="en-US" sz="2000" dirty="0">
                <a:solidFill>
                  <a:srgbClr val="0000FF"/>
                </a:solidFill>
              </a:rPr>
              <a:t>为记录长度。</a:t>
            </a:r>
          </a:p>
          <a:p>
            <a:pPr>
              <a:lnSpc>
                <a:spcPct val="90000"/>
              </a:lnSpc>
              <a:spcBef>
                <a:spcPts val="600"/>
              </a:spcBef>
              <a:buClr>
                <a:srgbClr val="CC3300"/>
              </a:buClr>
              <a:buFont typeface="Wingdings" panose="05000000000000000000" pitchFamily="2" charset="2"/>
              <a:buChar char="n"/>
            </a:pPr>
            <a:r>
              <a:rPr lang="zh-CN" altLang="en-US" sz="2400" dirty="0">
                <a:solidFill>
                  <a:srgbClr val="0000FF"/>
                </a:solidFill>
              </a:rPr>
              <a:t>变长记录的文件，通常采用索引文件的方式组织，由于索引表本身是定长的，也可以采用同样的方法，先用直接存取法在索引表中找，再找到具体对应的地址。</a:t>
            </a:r>
          </a:p>
          <a:p>
            <a:pPr>
              <a:lnSpc>
                <a:spcPct val="120000"/>
              </a:lnSpc>
              <a:spcBef>
                <a:spcPts val="600"/>
              </a:spcBef>
              <a:buClr>
                <a:srgbClr val="CC3300"/>
              </a:buClr>
              <a:buFont typeface="Wingdings" panose="05000000000000000000" pitchFamily="2" charset="2"/>
              <a:buChar char="n"/>
            </a:pPr>
            <a:endParaRPr lang="zh-CN" altLang="en-US" sz="2400" dirty="0">
              <a:solidFill>
                <a:srgbClr val="0000FF"/>
              </a:solidFill>
            </a:endParaRPr>
          </a:p>
        </p:txBody>
      </p:sp>
      <p:sp>
        <p:nvSpPr>
          <p:cNvPr id="464900" name="矩形 464899"/>
          <p:cNvSpPr/>
          <p:nvPr/>
        </p:nvSpPr>
        <p:spPr>
          <a:xfrm>
            <a:off x="1524000" y="2414588"/>
            <a:ext cx="9144000" cy="0"/>
          </a:xfrm>
          <a:prstGeom prst="rect">
            <a:avLst/>
          </a:prstGeom>
          <a:noFill/>
          <a:ln w="9525">
            <a:noFill/>
          </a:ln>
        </p:spPr>
        <p:txBody>
          <a:bodyPr/>
          <a:lstStyle/>
          <a:p>
            <a:endParaRPr lang="zh-CN" altLang="en-US"/>
          </a:p>
        </p:txBody>
      </p:sp>
      <p:sp>
        <p:nvSpPr>
          <p:cNvPr id="464901" name="矩形 464900"/>
          <p:cNvSpPr/>
          <p:nvPr/>
        </p:nvSpPr>
        <p:spPr>
          <a:xfrm>
            <a:off x="1524000" y="2414588"/>
            <a:ext cx="9144000" cy="0"/>
          </a:xfrm>
          <a:prstGeom prst="rect">
            <a:avLst/>
          </a:prstGeom>
          <a:noFill/>
          <a:ln w="9525">
            <a:noFill/>
          </a:ln>
        </p:spPr>
        <p:txBody>
          <a:bodyPr/>
          <a:lstStyle/>
          <a:p>
            <a:endParaRPr lang="zh-CN" altLang="en-US"/>
          </a:p>
        </p:txBody>
      </p:sp>
      <p:sp>
        <p:nvSpPr>
          <p:cNvPr id="464904" name="AutoShape 5"/>
          <p:cNvSpPr/>
          <p:nvPr/>
        </p:nvSpPr>
        <p:spPr>
          <a:xfrm>
            <a:off x="995685" y="874634"/>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64905" name="Text Box 38"/>
          <p:cNvSpPr txBox="1"/>
          <p:nvPr/>
        </p:nvSpPr>
        <p:spPr>
          <a:xfrm>
            <a:off x="1127448" y="901621"/>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直接存取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9347CF97-9E7F-429C-AC2F-ACAEFCD0939A}"/>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4904"/>
                                        </p:tgtEl>
                                        <p:attrNameLst>
                                          <p:attrName>style.visibility</p:attrName>
                                        </p:attrNameLst>
                                      </p:cBhvr>
                                      <p:to>
                                        <p:strVal val="visible"/>
                                      </p:to>
                                    </p:set>
                                    <p:anim calcmode="lin" valueType="num">
                                      <p:cBhvr additive="base">
                                        <p:cTn id="7" dur="500" fill="hold"/>
                                        <p:tgtEl>
                                          <p:spTgt spid="464904"/>
                                        </p:tgtEl>
                                        <p:attrNameLst>
                                          <p:attrName>ppt_x</p:attrName>
                                        </p:attrNameLst>
                                      </p:cBhvr>
                                      <p:tavLst>
                                        <p:tav tm="0">
                                          <p:val>
                                            <p:strVal val="#ppt_x"/>
                                          </p:val>
                                        </p:tav>
                                        <p:tav tm="100000">
                                          <p:val>
                                            <p:strVal val="#ppt_x"/>
                                          </p:val>
                                        </p:tav>
                                      </p:tavLst>
                                    </p:anim>
                                    <p:anim calcmode="lin" valueType="num">
                                      <p:cBhvr additive="base">
                                        <p:cTn id="8" dur="500" fill="hold"/>
                                        <p:tgtEl>
                                          <p:spTgt spid="4649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4905"/>
                                        </p:tgtEl>
                                        <p:attrNameLst>
                                          <p:attrName>style.visibility</p:attrName>
                                        </p:attrNameLst>
                                      </p:cBhvr>
                                      <p:to>
                                        <p:strVal val="visible"/>
                                      </p:to>
                                    </p:set>
                                    <p:anim calcmode="lin" valueType="num">
                                      <p:cBhvr additive="base">
                                        <p:cTn id="12" dur="500" fill="hold"/>
                                        <p:tgtEl>
                                          <p:spTgt spid="464905"/>
                                        </p:tgtEl>
                                        <p:attrNameLst>
                                          <p:attrName>ppt_x</p:attrName>
                                        </p:attrNameLst>
                                      </p:cBhvr>
                                      <p:tavLst>
                                        <p:tav tm="0">
                                          <p:val>
                                            <p:strVal val="#ppt_x"/>
                                          </p:val>
                                        </p:tav>
                                        <p:tav tm="100000">
                                          <p:val>
                                            <p:strVal val="#ppt_x"/>
                                          </p:val>
                                        </p:tav>
                                      </p:tavLst>
                                    </p:anim>
                                    <p:anim calcmode="lin" valueType="num">
                                      <p:cBhvr additive="base">
                                        <p:cTn id="13" dur="500" fill="hold"/>
                                        <p:tgtEl>
                                          <p:spTgt spid="46490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64899">
                                            <p:bg/>
                                          </p:spTgt>
                                        </p:tgtEl>
                                        <p:attrNameLst>
                                          <p:attrName>style.visibility</p:attrName>
                                        </p:attrNameLst>
                                      </p:cBhvr>
                                      <p:to>
                                        <p:strVal val="visible"/>
                                      </p:to>
                                    </p:set>
                                    <p:anim calcmode="lin" valueType="num">
                                      <p:cBhvr additive="base">
                                        <p:cTn id="17" dur="500" fill="hold"/>
                                        <p:tgtEl>
                                          <p:spTgt spid="46489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6489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64899">
                                            <p:txEl>
                                              <p:pRg st="0" end="0"/>
                                            </p:txEl>
                                          </p:spTgt>
                                        </p:tgtEl>
                                        <p:attrNameLst>
                                          <p:attrName>style.visibility</p:attrName>
                                        </p:attrNameLst>
                                      </p:cBhvr>
                                      <p:to>
                                        <p:strVal val="visible"/>
                                      </p:to>
                                    </p:set>
                                    <p:anim calcmode="lin" valueType="num">
                                      <p:cBhvr additive="base">
                                        <p:cTn id="22" dur="500" fill="hold"/>
                                        <p:tgtEl>
                                          <p:spTgt spid="46489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489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4899">
                                            <p:txEl>
                                              <p:pRg st="1" end="1"/>
                                            </p:txEl>
                                          </p:spTgt>
                                        </p:tgtEl>
                                        <p:attrNameLst>
                                          <p:attrName>style.visibility</p:attrName>
                                        </p:attrNameLst>
                                      </p:cBhvr>
                                      <p:to>
                                        <p:strVal val="visible"/>
                                      </p:to>
                                    </p:set>
                                    <p:anim calcmode="lin" valueType="num">
                                      <p:cBhvr additive="base">
                                        <p:cTn id="27" dur="500" fill="hold"/>
                                        <p:tgtEl>
                                          <p:spTgt spid="46489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4899">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64899">
                                            <p:txEl>
                                              <p:pRg st="2" end="2"/>
                                            </p:txEl>
                                          </p:spTgt>
                                        </p:tgtEl>
                                        <p:attrNameLst>
                                          <p:attrName>style.visibility</p:attrName>
                                        </p:attrNameLst>
                                      </p:cBhvr>
                                      <p:to>
                                        <p:strVal val="visible"/>
                                      </p:to>
                                    </p:set>
                                    <p:anim calcmode="lin" valueType="num">
                                      <p:cBhvr additive="base">
                                        <p:cTn id="32" dur="500" fill="hold"/>
                                        <p:tgtEl>
                                          <p:spTgt spid="46489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64899">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64899">
                                            <p:txEl>
                                              <p:pRg st="3" end="3"/>
                                            </p:txEl>
                                          </p:spTgt>
                                        </p:tgtEl>
                                        <p:attrNameLst>
                                          <p:attrName>style.visibility</p:attrName>
                                        </p:attrNameLst>
                                      </p:cBhvr>
                                      <p:to>
                                        <p:strVal val="visible"/>
                                      </p:to>
                                    </p:set>
                                    <p:anim calcmode="lin" valueType="num">
                                      <p:cBhvr additive="base">
                                        <p:cTn id="37" dur="500" fill="hold"/>
                                        <p:tgtEl>
                                          <p:spTgt spid="46489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4899">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64899">
                                            <p:txEl>
                                              <p:pRg st="4" end="4"/>
                                            </p:txEl>
                                          </p:spTgt>
                                        </p:tgtEl>
                                        <p:attrNameLst>
                                          <p:attrName>style.visibility</p:attrName>
                                        </p:attrNameLst>
                                      </p:cBhvr>
                                      <p:to>
                                        <p:strVal val="visible"/>
                                      </p:to>
                                    </p:set>
                                    <p:anim calcmode="lin" valueType="num">
                                      <p:cBhvr additive="base">
                                        <p:cTn id="42" dur="500" fill="hold"/>
                                        <p:tgtEl>
                                          <p:spTgt spid="464899">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648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nimBg="1"/>
      <p:bldP spid="464904" grpId="0" bldLvl="0" animBg="1"/>
      <p:bldP spid="46490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517" name="图片 576516" descr="Untitleddonghua.GIF (27053 bytes)"/>
          <p:cNvPicPr>
            <a:picLocks noChangeAspect="1"/>
          </p:cNvPicPr>
          <p:nvPr/>
        </p:nvPicPr>
        <p:blipFill>
          <a:blip r:embed="rId3"/>
          <a:stretch>
            <a:fillRect/>
          </a:stretch>
        </p:blipFill>
        <p:spPr>
          <a:xfrm>
            <a:off x="2855640" y="1341438"/>
            <a:ext cx="6193234" cy="4529253"/>
          </a:xfrm>
          <a:prstGeom prst="rect">
            <a:avLst/>
          </a:prstGeom>
          <a:noFill/>
          <a:ln w="9525">
            <a:noFill/>
          </a:ln>
        </p:spPr>
      </p:pic>
      <p:sp>
        <p:nvSpPr>
          <p:cNvPr id="576519" name="AutoShape 5"/>
          <p:cNvSpPr/>
          <p:nvPr/>
        </p:nvSpPr>
        <p:spPr>
          <a:xfrm>
            <a:off x="959643" y="1053466"/>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6520" name="Text Box 38"/>
          <p:cNvSpPr txBox="1"/>
          <p:nvPr/>
        </p:nvSpPr>
        <p:spPr>
          <a:xfrm>
            <a:off x="1091406" y="1080453"/>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直接存取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576521" name="矩形 576520"/>
          <p:cNvSpPr/>
          <p:nvPr/>
        </p:nvSpPr>
        <p:spPr>
          <a:xfrm>
            <a:off x="5411629" y="5936298"/>
            <a:ext cx="2157730" cy="398780"/>
          </a:xfrm>
          <a:prstGeom prst="rect">
            <a:avLst/>
          </a:prstGeom>
          <a:noFill/>
          <a:ln w="9525">
            <a:noFill/>
          </a:ln>
        </p:spPr>
        <p:txBody>
          <a:bodyPr wrap="none" anchor="ctr">
            <a:spAutoFit/>
          </a:bodyPr>
          <a:lstStyle/>
          <a:p>
            <a:pPr algn="ct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 </a:t>
            </a:r>
            <a:r>
              <a:rPr lang="en-US" altLang="zh-CN" sz="2000">
                <a:solidFill>
                  <a:schemeClr val="tx2"/>
                </a:solidFill>
                <a:effectLst>
                  <a:outerShdw blurRad="38100" dist="38100" dir="2700000">
                    <a:srgbClr val="C0C0C0"/>
                  </a:outerShdw>
                </a:effectLst>
                <a:latin typeface="Times New Roman" panose="02020603050405020304" pitchFamily="18" charset="0"/>
              </a:rPr>
              <a:t>6.13   </a:t>
            </a:r>
            <a:r>
              <a:rPr lang="zh-CN" altLang="en-US" sz="2000" dirty="0">
                <a:solidFill>
                  <a:schemeClr val="tx2"/>
                </a:solidFill>
                <a:effectLst>
                  <a:outerShdw blurRad="38100" dist="38100" dir="2700000">
                    <a:srgbClr val="C0C0C0"/>
                  </a:outerShdw>
                </a:effectLst>
                <a:latin typeface="Times New Roman" panose="02020603050405020304" pitchFamily="18" charset="0"/>
              </a:rPr>
              <a:t>直接存取</a:t>
            </a:r>
          </a:p>
        </p:txBody>
      </p:sp>
      <p:sp>
        <p:nvSpPr>
          <p:cNvPr id="7" name="矩形 6">
            <a:extLst>
              <a:ext uri="{FF2B5EF4-FFF2-40B4-BE49-F238E27FC236}">
                <a16:creationId xmlns:a16="http://schemas.microsoft.com/office/drawing/2014/main" id="{6B8BD9C1-D66A-444D-AF7C-3EBC24CB43C0}"/>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6519"/>
                                        </p:tgtEl>
                                        <p:attrNameLst>
                                          <p:attrName>style.visibility</p:attrName>
                                        </p:attrNameLst>
                                      </p:cBhvr>
                                      <p:to>
                                        <p:strVal val="visible"/>
                                      </p:to>
                                    </p:set>
                                    <p:anim calcmode="lin" valueType="num">
                                      <p:cBhvr additive="base">
                                        <p:cTn id="7" dur="500" fill="hold"/>
                                        <p:tgtEl>
                                          <p:spTgt spid="576519"/>
                                        </p:tgtEl>
                                        <p:attrNameLst>
                                          <p:attrName>ppt_x</p:attrName>
                                        </p:attrNameLst>
                                      </p:cBhvr>
                                      <p:tavLst>
                                        <p:tav tm="0">
                                          <p:val>
                                            <p:strVal val="#ppt_x"/>
                                          </p:val>
                                        </p:tav>
                                        <p:tav tm="100000">
                                          <p:val>
                                            <p:strVal val="#ppt_x"/>
                                          </p:val>
                                        </p:tav>
                                      </p:tavLst>
                                    </p:anim>
                                    <p:anim calcmode="lin" valueType="num">
                                      <p:cBhvr additive="base">
                                        <p:cTn id="8" dur="500" fill="hold"/>
                                        <p:tgtEl>
                                          <p:spTgt spid="5765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6520"/>
                                        </p:tgtEl>
                                        <p:attrNameLst>
                                          <p:attrName>style.visibility</p:attrName>
                                        </p:attrNameLst>
                                      </p:cBhvr>
                                      <p:to>
                                        <p:strVal val="visible"/>
                                      </p:to>
                                    </p:set>
                                    <p:anim calcmode="lin" valueType="num">
                                      <p:cBhvr additive="base">
                                        <p:cTn id="12" dur="500" fill="hold"/>
                                        <p:tgtEl>
                                          <p:spTgt spid="576520"/>
                                        </p:tgtEl>
                                        <p:attrNameLst>
                                          <p:attrName>ppt_x</p:attrName>
                                        </p:attrNameLst>
                                      </p:cBhvr>
                                      <p:tavLst>
                                        <p:tav tm="0">
                                          <p:val>
                                            <p:strVal val="#ppt_x"/>
                                          </p:val>
                                        </p:tav>
                                        <p:tav tm="100000">
                                          <p:val>
                                            <p:strVal val="#ppt_x"/>
                                          </p:val>
                                        </p:tav>
                                      </p:tavLst>
                                    </p:anim>
                                    <p:anim calcmode="lin" valueType="num">
                                      <p:cBhvr additive="base">
                                        <p:cTn id="13" dur="500" fill="hold"/>
                                        <p:tgtEl>
                                          <p:spTgt spid="5765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76517"/>
                                        </p:tgtEl>
                                        <p:attrNameLst>
                                          <p:attrName>style.visibility</p:attrName>
                                        </p:attrNameLst>
                                      </p:cBhvr>
                                      <p:to>
                                        <p:strVal val="visible"/>
                                      </p:to>
                                    </p:set>
                                    <p:anim calcmode="lin" valueType="num">
                                      <p:cBhvr additive="base">
                                        <p:cTn id="17" dur="500" fill="hold"/>
                                        <p:tgtEl>
                                          <p:spTgt spid="576517"/>
                                        </p:tgtEl>
                                        <p:attrNameLst>
                                          <p:attrName>ppt_x</p:attrName>
                                        </p:attrNameLst>
                                      </p:cBhvr>
                                      <p:tavLst>
                                        <p:tav tm="0">
                                          <p:val>
                                            <p:strVal val="#ppt_x"/>
                                          </p:val>
                                        </p:tav>
                                        <p:tav tm="100000">
                                          <p:val>
                                            <p:strVal val="#ppt_x"/>
                                          </p:val>
                                        </p:tav>
                                      </p:tavLst>
                                    </p:anim>
                                    <p:anim calcmode="lin" valueType="num">
                                      <p:cBhvr additive="base">
                                        <p:cTn id="18" dur="500" fill="hold"/>
                                        <p:tgtEl>
                                          <p:spTgt spid="57651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76521"/>
                                        </p:tgtEl>
                                        <p:attrNameLst>
                                          <p:attrName>style.visibility</p:attrName>
                                        </p:attrNameLst>
                                      </p:cBhvr>
                                      <p:to>
                                        <p:strVal val="visible"/>
                                      </p:to>
                                    </p:set>
                                    <p:anim calcmode="lin" valueType="num">
                                      <p:cBhvr additive="base">
                                        <p:cTn id="22" dur="500" fill="hold"/>
                                        <p:tgtEl>
                                          <p:spTgt spid="576521"/>
                                        </p:tgtEl>
                                        <p:attrNameLst>
                                          <p:attrName>ppt_x</p:attrName>
                                        </p:attrNameLst>
                                      </p:cBhvr>
                                      <p:tavLst>
                                        <p:tav tm="0">
                                          <p:val>
                                            <p:strVal val="#ppt_x"/>
                                          </p:val>
                                        </p:tav>
                                        <p:tav tm="100000">
                                          <p:val>
                                            <p:strVal val="#ppt_x"/>
                                          </p:val>
                                        </p:tav>
                                      </p:tavLst>
                                    </p:anim>
                                    <p:anim calcmode="lin" valueType="num">
                                      <p:cBhvr additive="base">
                                        <p:cTn id="23" dur="500" fill="hold"/>
                                        <p:tgtEl>
                                          <p:spTgt spid="576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9" grpId="0" bldLvl="0" animBg="1"/>
      <p:bldP spid="576520" grpId="0"/>
      <p:bldP spid="5765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文本占位符 466946"/>
          <p:cNvSpPr>
            <a:spLocks noGrp="1"/>
          </p:cNvSpPr>
          <p:nvPr>
            <p:ph type="body" idx="1"/>
          </p:nvPr>
        </p:nvSpPr>
        <p:spPr>
          <a:xfrm>
            <a:off x="2063552" y="1844824"/>
            <a:ext cx="9144000" cy="4392612"/>
          </a:xfrm>
          <a:solidFill>
            <a:srgbClr val="FFFFFF"/>
          </a:solidFill>
          <a:ln>
            <a:noFill/>
          </a:ln>
        </p:spPr>
        <p:txBody>
          <a:bodyPr/>
          <a:lstStyle/>
          <a:p>
            <a:pPr>
              <a:spcBef>
                <a:spcPts val="1200"/>
              </a:spcBef>
              <a:spcAft>
                <a:spcPts val="600"/>
              </a:spcAft>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按键存取法实质上是直接存取法，它不是根据记录编号或地址来存取，而是根据文件记录中的关键字</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通常称为键</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经过某种方法计算处理，转换成相应的物理地址后进行存取，它被广泛用于现代操作系统和数据库管理系统中的数据查找。</a:t>
            </a:r>
          </a:p>
          <a:p>
            <a:pPr>
              <a:spcBef>
                <a:spcPts val="1200"/>
              </a:spcBef>
              <a:spcAft>
                <a:spcPts val="600"/>
              </a:spcAft>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对文件进行搜索的目的：查找出特定记录所对应的逻辑地址，以便将其转换为相应的物理地址 。</a:t>
            </a:r>
          </a:p>
          <a:p>
            <a:pPr>
              <a:spcBef>
                <a:spcPts val="1200"/>
              </a:spcBef>
              <a:spcAft>
                <a:spcPts val="600"/>
              </a:spcAft>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搜索包括：键的搜索和记录的搜索。在用户给定所要搜索的键名和记录之后，确定该键名在文件中的位置；然后在搜索到所要查找的键之后，在含有该键的所有记录中查找出所需要的记录。 </a:t>
            </a:r>
          </a:p>
        </p:txBody>
      </p:sp>
      <p:sp>
        <p:nvSpPr>
          <p:cNvPr id="466948" name="矩形 466947"/>
          <p:cNvSpPr/>
          <p:nvPr/>
        </p:nvSpPr>
        <p:spPr>
          <a:xfrm>
            <a:off x="1524000" y="2414588"/>
            <a:ext cx="9144000" cy="0"/>
          </a:xfrm>
          <a:prstGeom prst="rect">
            <a:avLst/>
          </a:prstGeom>
          <a:noFill/>
          <a:ln w="9525">
            <a:noFill/>
          </a:ln>
        </p:spPr>
        <p:txBody>
          <a:bodyPr/>
          <a:lstStyle/>
          <a:p>
            <a:endParaRPr lang="zh-CN" altLang="en-US"/>
          </a:p>
        </p:txBody>
      </p:sp>
      <p:sp>
        <p:nvSpPr>
          <p:cNvPr id="466949" name="矩形 466948"/>
          <p:cNvSpPr/>
          <p:nvPr/>
        </p:nvSpPr>
        <p:spPr>
          <a:xfrm>
            <a:off x="1524000" y="2414588"/>
            <a:ext cx="9144000" cy="0"/>
          </a:xfrm>
          <a:prstGeom prst="rect">
            <a:avLst/>
          </a:prstGeom>
          <a:noFill/>
          <a:ln w="9525">
            <a:noFill/>
          </a:ln>
        </p:spPr>
        <p:txBody>
          <a:bodyPr/>
          <a:lstStyle/>
          <a:p>
            <a:endParaRPr lang="zh-CN" altLang="en-US"/>
          </a:p>
        </p:txBody>
      </p:sp>
      <p:sp>
        <p:nvSpPr>
          <p:cNvPr id="466952" name="AutoShape 5"/>
          <p:cNvSpPr/>
          <p:nvPr/>
        </p:nvSpPr>
        <p:spPr>
          <a:xfrm>
            <a:off x="995685" y="1025749"/>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66953"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按键存取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8D43AD00-FE3C-4F95-ACF8-3808365A06D6}"/>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6952"/>
                                        </p:tgtEl>
                                        <p:attrNameLst>
                                          <p:attrName>style.visibility</p:attrName>
                                        </p:attrNameLst>
                                      </p:cBhvr>
                                      <p:to>
                                        <p:strVal val="visible"/>
                                      </p:to>
                                    </p:set>
                                    <p:anim calcmode="lin" valueType="num">
                                      <p:cBhvr additive="base">
                                        <p:cTn id="7" dur="500" fill="hold"/>
                                        <p:tgtEl>
                                          <p:spTgt spid="466952"/>
                                        </p:tgtEl>
                                        <p:attrNameLst>
                                          <p:attrName>ppt_x</p:attrName>
                                        </p:attrNameLst>
                                      </p:cBhvr>
                                      <p:tavLst>
                                        <p:tav tm="0">
                                          <p:val>
                                            <p:strVal val="#ppt_x"/>
                                          </p:val>
                                        </p:tav>
                                        <p:tav tm="100000">
                                          <p:val>
                                            <p:strVal val="#ppt_x"/>
                                          </p:val>
                                        </p:tav>
                                      </p:tavLst>
                                    </p:anim>
                                    <p:anim calcmode="lin" valueType="num">
                                      <p:cBhvr additive="base">
                                        <p:cTn id="8" dur="500" fill="hold"/>
                                        <p:tgtEl>
                                          <p:spTgt spid="4669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6953"/>
                                        </p:tgtEl>
                                        <p:attrNameLst>
                                          <p:attrName>style.visibility</p:attrName>
                                        </p:attrNameLst>
                                      </p:cBhvr>
                                      <p:to>
                                        <p:strVal val="visible"/>
                                      </p:to>
                                    </p:set>
                                    <p:anim calcmode="lin" valueType="num">
                                      <p:cBhvr additive="base">
                                        <p:cTn id="12" dur="500" fill="hold"/>
                                        <p:tgtEl>
                                          <p:spTgt spid="466953"/>
                                        </p:tgtEl>
                                        <p:attrNameLst>
                                          <p:attrName>ppt_x</p:attrName>
                                        </p:attrNameLst>
                                      </p:cBhvr>
                                      <p:tavLst>
                                        <p:tav tm="0">
                                          <p:val>
                                            <p:strVal val="#ppt_x"/>
                                          </p:val>
                                        </p:tav>
                                        <p:tav tm="100000">
                                          <p:val>
                                            <p:strVal val="#ppt_x"/>
                                          </p:val>
                                        </p:tav>
                                      </p:tavLst>
                                    </p:anim>
                                    <p:anim calcmode="lin" valueType="num">
                                      <p:cBhvr additive="base">
                                        <p:cTn id="13" dur="500" fill="hold"/>
                                        <p:tgtEl>
                                          <p:spTgt spid="46695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66947">
                                            <p:bg/>
                                          </p:spTgt>
                                        </p:tgtEl>
                                        <p:attrNameLst>
                                          <p:attrName>style.visibility</p:attrName>
                                        </p:attrNameLst>
                                      </p:cBhvr>
                                      <p:to>
                                        <p:strVal val="visible"/>
                                      </p:to>
                                    </p:set>
                                    <p:anim calcmode="lin" valueType="num">
                                      <p:cBhvr additive="base">
                                        <p:cTn id="17" dur="500" fill="hold"/>
                                        <p:tgtEl>
                                          <p:spTgt spid="46694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6694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66947">
                                            <p:txEl>
                                              <p:pRg st="0" end="0"/>
                                            </p:txEl>
                                          </p:spTgt>
                                        </p:tgtEl>
                                        <p:attrNameLst>
                                          <p:attrName>style.visibility</p:attrName>
                                        </p:attrNameLst>
                                      </p:cBhvr>
                                      <p:to>
                                        <p:strVal val="visible"/>
                                      </p:to>
                                    </p:set>
                                    <p:anim calcmode="lin" valueType="num">
                                      <p:cBhvr additive="base">
                                        <p:cTn id="22" dur="500" fill="hold"/>
                                        <p:tgtEl>
                                          <p:spTgt spid="46694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694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6947">
                                            <p:txEl>
                                              <p:pRg st="1" end="1"/>
                                            </p:txEl>
                                          </p:spTgt>
                                        </p:tgtEl>
                                        <p:attrNameLst>
                                          <p:attrName>style.visibility</p:attrName>
                                        </p:attrNameLst>
                                      </p:cBhvr>
                                      <p:to>
                                        <p:strVal val="visible"/>
                                      </p:to>
                                    </p:set>
                                    <p:anim calcmode="lin" valueType="num">
                                      <p:cBhvr additive="base">
                                        <p:cTn id="27" dur="500" fill="hold"/>
                                        <p:tgtEl>
                                          <p:spTgt spid="46694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6947">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66947">
                                            <p:txEl>
                                              <p:pRg st="2" end="2"/>
                                            </p:txEl>
                                          </p:spTgt>
                                        </p:tgtEl>
                                        <p:attrNameLst>
                                          <p:attrName>style.visibility</p:attrName>
                                        </p:attrNameLst>
                                      </p:cBhvr>
                                      <p:to>
                                        <p:strVal val="visible"/>
                                      </p:to>
                                    </p:set>
                                    <p:anim calcmode="lin" valueType="num">
                                      <p:cBhvr additive="base">
                                        <p:cTn id="32" dur="500" fill="hold"/>
                                        <p:tgtEl>
                                          <p:spTgt spid="46694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669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animBg="1"/>
      <p:bldP spid="466952" grpId="0" bldLvl="0" animBg="1"/>
      <p:bldP spid="46695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矩形 468995"/>
          <p:cNvSpPr/>
          <p:nvPr/>
        </p:nvSpPr>
        <p:spPr>
          <a:xfrm>
            <a:off x="1524000" y="2414588"/>
            <a:ext cx="9144000" cy="0"/>
          </a:xfrm>
          <a:prstGeom prst="rect">
            <a:avLst/>
          </a:prstGeom>
          <a:noFill/>
          <a:ln w="9525">
            <a:noFill/>
          </a:ln>
        </p:spPr>
        <p:txBody>
          <a:bodyPr/>
          <a:lstStyle/>
          <a:p>
            <a:endParaRPr lang="zh-CN" altLang="en-US"/>
          </a:p>
        </p:txBody>
      </p:sp>
      <p:sp>
        <p:nvSpPr>
          <p:cNvPr id="468997" name="矩形 468996"/>
          <p:cNvSpPr/>
          <p:nvPr/>
        </p:nvSpPr>
        <p:spPr>
          <a:xfrm>
            <a:off x="1524000" y="2414588"/>
            <a:ext cx="9144000" cy="0"/>
          </a:xfrm>
          <a:prstGeom prst="rect">
            <a:avLst/>
          </a:prstGeom>
          <a:noFill/>
          <a:ln w="9525">
            <a:noFill/>
          </a:ln>
        </p:spPr>
        <p:txBody>
          <a:bodyPr/>
          <a:lstStyle/>
          <a:p>
            <a:endParaRPr lang="zh-CN" altLang="en-US"/>
          </a:p>
        </p:txBody>
      </p:sp>
      <p:cxnSp>
        <p:nvCxnSpPr>
          <p:cNvPr id="469024" name="直接箭头连接符 469023"/>
          <p:cNvCxnSpPr/>
          <p:nvPr/>
        </p:nvCxnSpPr>
        <p:spPr>
          <a:xfrm>
            <a:off x="4838752" y="1712103"/>
            <a:ext cx="3175" cy="277812"/>
          </a:xfrm>
          <a:prstGeom prst="straightConnector1">
            <a:avLst/>
          </a:prstGeom>
          <a:ln w="9525" cap="flat" cmpd="sng">
            <a:solidFill>
              <a:srgbClr val="000000"/>
            </a:solidFill>
            <a:prstDash val="solid"/>
            <a:headEnd type="none" w="med" len="med"/>
            <a:tailEnd type="triangle" w="med" len="med"/>
          </a:ln>
        </p:spPr>
      </p:cxnSp>
      <p:grpSp>
        <p:nvGrpSpPr>
          <p:cNvPr id="469025" name="组合 469024"/>
          <p:cNvGrpSpPr/>
          <p:nvPr/>
        </p:nvGrpSpPr>
        <p:grpSpPr>
          <a:xfrm>
            <a:off x="3216275" y="2060575"/>
            <a:ext cx="6264275" cy="3889375"/>
            <a:chOff x="4977" y="4686"/>
            <a:chExt cx="3600" cy="4347"/>
          </a:xfrm>
        </p:grpSpPr>
        <p:sp>
          <p:nvSpPr>
            <p:cNvPr id="469026" name="矩形 469025"/>
            <p:cNvSpPr/>
            <p:nvPr/>
          </p:nvSpPr>
          <p:spPr>
            <a:xfrm>
              <a:off x="5196" y="4686"/>
              <a:ext cx="1503" cy="679"/>
            </a:xfrm>
            <a:prstGeom prst="rect">
              <a:avLst/>
            </a:prstGeom>
            <a:noFill/>
            <a:ln w="9525">
              <a:noFill/>
            </a:ln>
          </p:spPr>
          <p:txBody>
            <a:bodyPr/>
            <a:lstStyle/>
            <a:p>
              <a:pPr algn="ctr">
                <a:lnSpc>
                  <a:spcPct val="80000"/>
                </a:lnSpc>
                <a:buSzPct val="80000"/>
              </a:pPr>
              <a:r>
                <a:rPr lang="zh-CN" altLang="en-US" sz="2000" dirty="0">
                  <a:solidFill>
                    <a:srgbClr val="0000FF"/>
                  </a:solidFill>
                  <a:latin typeface="宋体" panose="02010600030101010101" pitchFamily="2" charset="-122"/>
                </a:rPr>
                <a:t>由</a:t>
              </a:r>
              <a:r>
                <a:rPr lang="en-US" altLang="zh-CN" sz="2000" dirty="0">
                  <a:solidFill>
                    <a:srgbClr val="0000FF"/>
                  </a:solidFill>
                  <a:latin typeface="Times New Roman" panose="02020603050405020304" pitchFamily="18" charset="0"/>
                </a:rPr>
                <a:t>R</a:t>
              </a:r>
              <a:r>
                <a:rPr lang="en-US" altLang="zh-CN" sz="2000" baseline="-25000" dirty="0">
                  <a:solidFill>
                    <a:srgbClr val="0000FF"/>
                  </a:solidFill>
                  <a:latin typeface="宋体" panose="02010600030101010101" pitchFamily="2" charset="-122"/>
                </a:rPr>
                <a:t>i</a:t>
              </a:r>
              <a:r>
                <a:rPr lang="zh-CN" altLang="en-US" sz="2000" dirty="0">
                  <a:solidFill>
                    <a:srgbClr val="0000FF"/>
                  </a:solidFill>
                  <a:latin typeface="宋体" panose="02010600030101010101" pitchFamily="2" charset="-122"/>
                </a:rPr>
                <a:t>所对应键名查找记录队列</a:t>
              </a:r>
              <a:endParaRPr lang="zh-CN" altLang="en-US" sz="2000" dirty="0">
                <a:solidFill>
                  <a:srgbClr val="0000FF"/>
                </a:solidFill>
                <a:latin typeface="Times New Roman" panose="02020603050405020304" pitchFamily="18" charset="0"/>
              </a:endParaRPr>
            </a:p>
          </p:txBody>
        </p:sp>
        <p:sp>
          <p:nvSpPr>
            <p:cNvPr id="469027" name="流程图: 决策 469026"/>
            <p:cNvSpPr/>
            <p:nvPr/>
          </p:nvSpPr>
          <p:spPr>
            <a:xfrm>
              <a:off x="5134" y="5637"/>
              <a:ext cx="1565" cy="679"/>
            </a:xfrm>
            <a:prstGeom prst="flowChartDecision">
              <a:avLst/>
            </a:prstGeom>
            <a:noFill/>
            <a:ln w="9525" cap="flat" cmpd="sng">
              <a:solidFill>
                <a:srgbClr val="000000"/>
              </a:solidFill>
              <a:prstDash val="solid"/>
              <a:miter/>
              <a:headEnd type="none" w="med" len="med"/>
              <a:tailEnd type="none" w="med" len="med"/>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找到吗？</a:t>
              </a:r>
            </a:p>
          </p:txBody>
        </p:sp>
        <p:sp>
          <p:nvSpPr>
            <p:cNvPr id="469028" name="流程图: 过程 469027"/>
            <p:cNvSpPr/>
            <p:nvPr/>
          </p:nvSpPr>
          <p:spPr>
            <a:xfrm>
              <a:off x="5134" y="6724"/>
              <a:ext cx="1565" cy="407"/>
            </a:xfrm>
            <a:prstGeom prst="flowChartProcess">
              <a:avLst/>
            </a:prstGeom>
            <a:noFill/>
            <a:ln w="9525" cap="flat" cmpd="sng">
              <a:solidFill>
                <a:srgbClr val="000000"/>
              </a:solidFill>
              <a:prstDash val="solid"/>
              <a:miter/>
              <a:headEnd type="none" w="med" len="med"/>
              <a:tailEnd type="none" w="med" len="med"/>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在记录队列查找</a:t>
              </a:r>
              <a:r>
                <a:rPr lang="en-US" altLang="zh-CN" sz="2000" err="1">
                  <a:solidFill>
                    <a:srgbClr val="0000FF"/>
                  </a:solidFill>
                  <a:latin typeface="Times New Roman" panose="02020603050405020304" pitchFamily="18" charset="0"/>
                </a:rPr>
                <a:t>R</a:t>
              </a:r>
              <a:r>
                <a:rPr lang="en-US" altLang="zh-CN" sz="2000" baseline="-25000" err="1">
                  <a:solidFill>
                    <a:srgbClr val="0000FF"/>
                  </a:solidFill>
                  <a:latin typeface="宋体" panose="02010600030101010101" pitchFamily="2" charset="-122"/>
                </a:rPr>
                <a:t>i</a:t>
              </a:r>
              <a:endParaRPr lang="en-US" altLang="zh-CN" sz="2000">
                <a:solidFill>
                  <a:srgbClr val="0000FF"/>
                </a:solidFill>
                <a:latin typeface="Times New Roman" panose="02020603050405020304" pitchFamily="18" charset="0"/>
              </a:endParaRPr>
            </a:p>
          </p:txBody>
        </p:sp>
        <p:sp>
          <p:nvSpPr>
            <p:cNvPr id="469029" name="流程图: 过程 469028"/>
            <p:cNvSpPr/>
            <p:nvPr/>
          </p:nvSpPr>
          <p:spPr>
            <a:xfrm>
              <a:off x="5134" y="4686"/>
              <a:ext cx="1565" cy="679"/>
            </a:xfrm>
            <a:prstGeom prst="flowChartProcess">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469030" name="流程图: 终止 469029"/>
            <p:cNvSpPr/>
            <p:nvPr/>
          </p:nvSpPr>
          <p:spPr>
            <a:xfrm>
              <a:off x="4977" y="8490"/>
              <a:ext cx="1879" cy="543"/>
            </a:xfrm>
            <a:prstGeom prst="flowChartTerminator">
              <a:avLst/>
            </a:prstGeom>
            <a:noFill/>
            <a:ln w="9525" cap="flat" cmpd="sng">
              <a:solidFill>
                <a:srgbClr val="000000"/>
              </a:solidFill>
              <a:prstDash val="solid"/>
              <a:miter/>
              <a:headEnd type="none" w="med" len="med"/>
              <a:tailEnd type="none" w="med" len="med"/>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返回</a:t>
              </a:r>
              <a:r>
                <a:rPr lang="en-US" altLang="zh-CN" sz="2000" err="1">
                  <a:solidFill>
                    <a:srgbClr val="0000FF"/>
                  </a:solidFill>
                  <a:latin typeface="Times New Roman" panose="02020603050405020304" pitchFamily="18" charset="0"/>
                </a:rPr>
                <a:t>R</a:t>
              </a:r>
              <a:r>
                <a:rPr lang="en-US" altLang="zh-CN" sz="2000" baseline="-25000" err="1">
                  <a:solidFill>
                    <a:srgbClr val="0000FF"/>
                  </a:solidFill>
                  <a:latin typeface="宋体" panose="02010600030101010101" pitchFamily="2" charset="-122"/>
                </a:rPr>
                <a:t>i</a:t>
              </a:r>
              <a:r>
                <a:rPr lang="zh-CN" altLang="en-US" sz="2000" dirty="0">
                  <a:solidFill>
                    <a:srgbClr val="0000FF"/>
                  </a:solidFill>
                  <a:latin typeface="Times New Roman" panose="02020603050405020304" pitchFamily="18" charset="0"/>
                </a:rPr>
                <a:t>的逻辑地址</a:t>
              </a:r>
            </a:p>
          </p:txBody>
        </p:sp>
        <p:sp>
          <p:nvSpPr>
            <p:cNvPr id="469031" name="流程图: 终止 469030"/>
            <p:cNvSpPr/>
            <p:nvPr/>
          </p:nvSpPr>
          <p:spPr>
            <a:xfrm>
              <a:off x="7638" y="6452"/>
              <a:ext cx="939" cy="543"/>
            </a:xfrm>
            <a:prstGeom prst="flowChartTerminator">
              <a:avLst/>
            </a:prstGeom>
            <a:noFill/>
            <a:ln w="9525" cap="flat" cmpd="sng">
              <a:solidFill>
                <a:srgbClr val="000000"/>
              </a:solidFill>
              <a:prstDash val="solid"/>
              <a:miter/>
              <a:headEnd type="none" w="med" len="med"/>
              <a:tailEnd type="none" w="med" len="med"/>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返回空</a:t>
              </a:r>
            </a:p>
          </p:txBody>
        </p:sp>
        <p:sp>
          <p:nvSpPr>
            <p:cNvPr id="469032" name="流程图: 终止 469031"/>
            <p:cNvSpPr/>
            <p:nvPr/>
          </p:nvSpPr>
          <p:spPr>
            <a:xfrm>
              <a:off x="7638" y="8490"/>
              <a:ext cx="939" cy="542"/>
            </a:xfrm>
            <a:prstGeom prst="flowChartTerminator">
              <a:avLst/>
            </a:prstGeom>
            <a:noFill/>
            <a:ln w="9525" cap="flat" cmpd="sng">
              <a:solidFill>
                <a:srgbClr val="000000"/>
              </a:solidFill>
              <a:prstDash val="solid"/>
              <a:miter/>
              <a:headEnd type="none" w="med" len="med"/>
              <a:tailEnd type="none" w="med" len="med"/>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返回空</a:t>
              </a:r>
            </a:p>
          </p:txBody>
        </p:sp>
        <p:sp>
          <p:nvSpPr>
            <p:cNvPr id="469033" name="流程图: 决策 469032"/>
            <p:cNvSpPr/>
            <p:nvPr/>
          </p:nvSpPr>
          <p:spPr>
            <a:xfrm>
              <a:off x="5134" y="7403"/>
              <a:ext cx="1564" cy="679"/>
            </a:xfrm>
            <a:prstGeom prst="flowChartDecision">
              <a:avLst/>
            </a:prstGeom>
            <a:noFill/>
            <a:ln w="9525" cap="flat" cmpd="sng">
              <a:solidFill>
                <a:srgbClr val="000000"/>
              </a:solidFill>
              <a:prstDash val="solid"/>
              <a:miter/>
              <a:headEnd type="none" w="med" len="med"/>
              <a:tailEnd type="none" w="med" len="med"/>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找到吗？</a:t>
              </a:r>
            </a:p>
          </p:txBody>
        </p:sp>
        <p:cxnSp>
          <p:nvCxnSpPr>
            <p:cNvPr id="469034" name="直接箭头连接符 469033"/>
            <p:cNvCxnSpPr>
              <a:stCxn id="469027" idx="2"/>
              <a:endCxn id="469028" idx="0"/>
            </p:cNvCxnSpPr>
            <p:nvPr/>
          </p:nvCxnSpPr>
          <p:spPr>
            <a:xfrm>
              <a:off x="5916" y="6316"/>
              <a:ext cx="1" cy="408"/>
            </a:xfrm>
            <a:prstGeom prst="straightConnector1">
              <a:avLst/>
            </a:prstGeom>
            <a:ln w="9525" cap="flat" cmpd="sng">
              <a:solidFill>
                <a:srgbClr val="000000"/>
              </a:solidFill>
              <a:prstDash val="solid"/>
              <a:headEnd type="none" w="med" len="med"/>
              <a:tailEnd type="triangle" w="med" len="med"/>
            </a:ln>
          </p:spPr>
        </p:cxnSp>
        <p:cxnSp>
          <p:nvCxnSpPr>
            <p:cNvPr id="469035" name="直接箭头连接符 469034"/>
            <p:cNvCxnSpPr>
              <a:stCxn id="469029" idx="2"/>
              <a:endCxn id="469027" idx="0"/>
            </p:cNvCxnSpPr>
            <p:nvPr/>
          </p:nvCxnSpPr>
          <p:spPr>
            <a:xfrm>
              <a:off x="5916" y="5365"/>
              <a:ext cx="1" cy="272"/>
            </a:xfrm>
            <a:prstGeom prst="straightConnector1">
              <a:avLst/>
            </a:prstGeom>
            <a:ln w="9525" cap="flat" cmpd="sng">
              <a:solidFill>
                <a:srgbClr val="000000"/>
              </a:solidFill>
              <a:prstDash val="solid"/>
              <a:headEnd type="none" w="med" len="med"/>
              <a:tailEnd type="triangle" w="med" len="med"/>
            </a:ln>
          </p:spPr>
        </p:cxnSp>
        <p:cxnSp>
          <p:nvCxnSpPr>
            <p:cNvPr id="469036" name="直接箭头连接符 469035"/>
            <p:cNvCxnSpPr/>
            <p:nvPr/>
          </p:nvCxnSpPr>
          <p:spPr>
            <a:xfrm>
              <a:off x="5916" y="7131"/>
              <a:ext cx="3" cy="272"/>
            </a:xfrm>
            <a:prstGeom prst="straightConnector1">
              <a:avLst/>
            </a:prstGeom>
            <a:ln w="9525" cap="flat" cmpd="sng">
              <a:solidFill>
                <a:srgbClr val="000000"/>
              </a:solidFill>
              <a:prstDash val="solid"/>
              <a:headEnd type="none" w="med" len="med"/>
              <a:tailEnd type="triangle" w="med" len="med"/>
            </a:ln>
          </p:spPr>
        </p:cxnSp>
        <p:cxnSp>
          <p:nvCxnSpPr>
            <p:cNvPr id="469037" name="直接箭头连接符 469036"/>
            <p:cNvCxnSpPr>
              <a:stCxn id="469033" idx="2"/>
            </p:cNvCxnSpPr>
            <p:nvPr/>
          </p:nvCxnSpPr>
          <p:spPr>
            <a:xfrm>
              <a:off x="5916" y="8082"/>
              <a:ext cx="13" cy="409"/>
            </a:xfrm>
            <a:prstGeom prst="straightConnector1">
              <a:avLst/>
            </a:prstGeom>
            <a:ln w="9525" cap="flat" cmpd="sng">
              <a:solidFill>
                <a:srgbClr val="000000"/>
              </a:solidFill>
              <a:prstDash val="solid"/>
              <a:headEnd type="none" w="med" len="med"/>
              <a:tailEnd type="triangle" w="med" len="med"/>
            </a:ln>
          </p:spPr>
        </p:cxnSp>
        <p:cxnSp>
          <p:nvCxnSpPr>
            <p:cNvPr id="469038" name="肘形连接符 469037"/>
            <p:cNvCxnSpPr>
              <a:stCxn id="469027" idx="3"/>
              <a:endCxn id="469031" idx="0"/>
            </p:cNvCxnSpPr>
            <p:nvPr/>
          </p:nvCxnSpPr>
          <p:spPr>
            <a:xfrm>
              <a:off x="6699" y="5976"/>
              <a:ext cx="1409" cy="476"/>
            </a:xfrm>
            <a:prstGeom prst="bentConnector2">
              <a:avLst/>
            </a:prstGeom>
            <a:ln w="9525" cap="flat" cmpd="sng">
              <a:solidFill>
                <a:srgbClr val="000000"/>
              </a:solidFill>
              <a:prstDash val="solid"/>
              <a:miter/>
              <a:headEnd type="none" w="med" len="med"/>
              <a:tailEnd type="triangle" w="med" len="med"/>
            </a:ln>
          </p:spPr>
        </p:cxnSp>
        <p:cxnSp>
          <p:nvCxnSpPr>
            <p:cNvPr id="469039" name="肘形连接符 469038"/>
            <p:cNvCxnSpPr>
              <a:stCxn id="469033" idx="3"/>
              <a:endCxn id="469032" idx="0"/>
            </p:cNvCxnSpPr>
            <p:nvPr/>
          </p:nvCxnSpPr>
          <p:spPr>
            <a:xfrm>
              <a:off x="6698" y="7743"/>
              <a:ext cx="1410" cy="747"/>
            </a:xfrm>
            <a:prstGeom prst="bentConnector2">
              <a:avLst/>
            </a:prstGeom>
            <a:ln w="9525" cap="flat" cmpd="sng">
              <a:solidFill>
                <a:srgbClr val="000000"/>
              </a:solidFill>
              <a:prstDash val="solid"/>
              <a:miter/>
              <a:headEnd type="none" w="med" len="med"/>
              <a:tailEnd type="triangle" w="med" len="med"/>
            </a:ln>
          </p:spPr>
        </p:cxnSp>
        <p:sp>
          <p:nvSpPr>
            <p:cNvPr id="469040" name="文本框 469039"/>
            <p:cNvSpPr txBox="1"/>
            <p:nvPr/>
          </p:nvSpPr>
          <p:spPr>
            <a:xfrm>
              <a:off x="6856" y="5501"/>
              <a:ext cx="626" cy="407"/>
            </a:xfrm>
            <a:prstGeom prst="rect">
              <a:avLst/>
            </a:prstGeom>
            <a:noFill/>
            <a:ln w="9525">
              <a:noFill/>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否</a:t>
              </a:r>
            </a:p>
          </p:txBody>
        </p:sp>
        <p:sp>
          <p:nvSpPr>
            <p:cNvPr id="469041" name="文本框 469040"/>
            <p:cNvSpPr txBox="1"/>
            <p:nvPr/>
          </p:nvSpPr>
          <p:spPr>
            <a:xfrm>
              <a:off x="6856" y="7267"/>
              <a:ext cx="626" cy="407"/>
            </a:xfrm>
            <a:prstGeom prst="rect">
              <a:avLst/>
            </a:prstGeom>
            <a:noFill/>
            <a:ln w="9525">
              <a:noFill/>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否</a:t>
              </a:r>
            </a:p>
          </p:txBody>
        </p:sp>
        <p:sp>
          <p:nvSpPr>
            <p:cNvPr id="469042" name="文本框 469041"/>
            <p:cNvSpPr txBox="1"/>
            <p:nvPr/>
          </p:nvSpPr>
          <p:spPr>
            <a:xfrm>
              <a:off x="5916" y="6316"/>
              <a:ext cx="627" cy="407"/>
            </a:xfrm>
            <a:prstGeom prst="rect">
              <a:avLst/>
            </a:prstGeom>
            <a:noFill/>
            <a:ln w="9525">
              <a:noFill/>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是</a:t>
              </a:r>
            </a:p>
          </p:txBody>
        </p:sp>
        <p:sp>
          <p:nvSpPr>
            <p:cNvPr id="469043" name="文本框 469042"/>
            <p:cNvSpPr txBox="1"/>
            <p:nvPr/>
          </p:nvSpPr>
          <p:spPr>
            <a:xfrm>
              <a:off x="5916" y="8082"/>
              <a:ext cx="628" cy="407"/>
            </a:xfrm>
            <a:prstGeom prst="rect">
              <a:avLst/>
            </a:prstGeom>
            <a:noFill/>
            <a:ln w="9525">
              <a:noFill/>
            </a:ln>
          </p:spPr>
          <p:txBody>
            <a:bodyPr/>
            <a:lstStyle/>
            <a:p>
              <a:pPr marL="342900" indent="-342900" algn="ctr">
                <a:lnSpc>
                  <a:spcPct val="80000"/>
                </a:lnSpc>
                <a:buSzPct val="80000"/>
              </a:pPr>
              <a:r>
                <a:rPr lang="zh-CN" altLang="en-US" sz="2000" dirty="0">
                  <a:solidFill>
                    <a:srgbClr val="0000FF"/>
                  </a:solidFill>
                  <a:latin typeface="Times New Roman" panose="02020603050405020304" pitchFamily="18" charset="0"/>
                </a:rPr>
                <a:t>是</a:t>
              </a:r>
            </a:p>
          </p:txBody>
        </p:sp>
      </p:grpSp>
      <p:sp>
        <p:nvSpPr>
          <p:cNvPr id="469044" name="文本框 469043"/>
          <p:cNvSpPr txBox="1"/>
          <p:nvPr/>
        </p:nvSpPr>
        <p:spPr>
          <a:xfrm>
            <a:off x="4440238" y="6165850"/>
            <a:ext cx="4333875" cy="358775"/>
          </a:xfrm>
          <a:prstGeom prst="rect">
            <a:avLst/>
          </a:prstGeom>
          <a:noFill/>
          <a:ln w="9525">
            <a:noFill/>
          </a:ln>
        </p:spPr>
        <p:txBody>
          <a:bodyPr/>
          <a:lstStyle/>
          <a:p>
            <a:pPr marL="342900" indent="-342900" algn="ctr">
              <a:lnSpc>
                <a:spcPct val="80000"/>
              </a:lnSpc>
              <a:buSzPct val="80000"/>
            </a:pPr>
            <a:r>
              <a:rPr lang="zh-CN" altLang="en-US" sz="2000" dirty="0">
                <a:solidFill>
                  <a:schemeClr val="tx2"/>
                </a:solidFill>
                <a:effectLst>
                  <a:outerShdw blurRad="38100" dist="38100" dir="2700000">
                    <a:srgbClr val="C0C0C0"/>
                  </a:outerShdw>
                </a:effectLst>
                <a:latin typeface="Times New Roman" panose="02020603050405020304" pitchFamily="18" charset="0"/>
              </a:rPr>
              <a:t>图</a:t>
            </a:r>
            <a:r>
              <a:rPr lang="en-US" altLang="zh-CN" sz="2000">
                <a:solidFill>
                  <a:schemeClr val="tx2"/>
                </a:solidFill>
                <a:effectLst>
                  <a:outerShdw blurRad="38100" dist="38100" dir="2700000">
                    <a:srgbClr val="C0C0C0"/>
                  </a:outerShdw>
                </a:effectLst>
                <a:latin typeface="Times New Roman" panose="02020603050405020304" pitchFamily="18" charset="0"/>
              </a:rPr>
              <a:t>6.14</a:t>
            </a:r>
            <a:r>
              <a:rPr lang="zh-CN" altLang="en-US" sz="2000" dirty="0">
                <a:solidFill>
                  <a:schemeClr val="tx2"/>
                </a:solidFill>
                <a:effectLst>
                  <a:outerShdw blurRad="38100" dist="38100" dir="2700000">
                    <a:srgbClr val="C0C0C0"/>
                  </a:outerShdw>
                </a:effectLst>
                <a:latin typeface="Times New Roman" panose="02020603050405020304" pitchFamily="18" charset="0"/>
              </a:rPr>
              <a:t>记录 </a:t>
            </a:r>
            <a:r>
              <a:rPr lang="en-US" altLang="zh-CN" sz="2000" err="1">
                <a:solidFill>
                  <a:schemeClr val="tx2"/>
                </a:solidFill>
                <a:effectLst>
                  <a:outerShdw blurRad="38100" dist="38100" dir="2700000">
                    <a:srgbClr val="C0C0C0"/>
                  </a:outerShdw>
                </a:effectLst>
                <a:latin typeface="Times New Roman" panose="02020603050405020304" pitchFamily="18" charset="0"/>
              </a:rPr>
              <a:t>R</a:t>
            </a:r>
            <a:r>
              <a:rPr lang="en-US" altLang="zh-CN" sz="2000" baseline="-25000" err="1">
                <a:solidFill>
                  <a:schemeClr val="tx2"/>
                </a:solidFill>
                <a:effectLst>
                  <a:outerShdw blurRad="38100" dist="38100" dir="2700000">
                    <a:srgbClr val="C0C0C0"/>
                  </a:outerShdw>
                </a:effectLst>
                <a:latin typeface="宋体" panose="02010600030101010101" pitchFamily="2" charset="-122"/>
              </a:rPr>
              <a:t>i</a:t>
            </a:r>
            <a:r>
              <a:rPr lang="zh-CN" altLang="en-US" sz="2000" dirty="0">
                <a:solidFill>
                  <a:schemeClr val="tx2"/>
                </a:solidFill>
                <a:effectLst>
                  <a:outerShdw blurRad="38100" dist="38100" dir="2700000">
                    <a:srgbClr val="C0C0C0"/>
                  </a:outerShdw>
                </a:effectLst>
                <a:latin typeface="Times New Roman" panose="02020603050405020304" pitchFamily="18" charset="0"/>
              </a:rPr>
              <a:t>的搜索过程</a:t>
            </a:r>
          </a:p>
        </p:txBody>
      </p:sp>
      <p:sp>
        <p:nvSpPr>
          <p:cNvPr id="469047" name="AutoShape 5"/>
          <p:cNvSpPr/>
          <p:nvPr/>
        </p:nvSpPr>
        <p:spPr>
          <a:xfrm>
            <a:off x="995685" y="942124"/>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69048" name="Text Box 38"/>
          <p:cNvSpPr txBox="1"/>
          <p:nvPr/>
        </p:nvSpPr>
        <p:spPr>
          <a:xfrm>
            <a:off x="1127448" y="969111"/>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按键存取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28" name="矩形 27">
            <a:extLst>
              <a:ext uri="{FF2B5EF4-FFF2-40B4-BE49-F238E27FC236}">
                <a16:creationId xmlns:a16="http://schemas.microsoft.com/office/drawing/2014/main" id="{565B6D41-A12B-4381-BCBD-6F170679EBE7}"/>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9047"/>
                                        </p:tgtEl>
                                        <p:attrNameLst>
                                          <p:attrName>style.visibility</p:attrName>
                                        </p:attrNameLst>
                                      </p:cBhvr>
                                      <p:to>
                                        <p:strVal val="visible"/>
                                      </p:to>
                                    </p:set>
                                    <p:anim calcmode="lin" valueType="num">
                                      <p:cBhvr additive="base">
                                        <p:cTn id="7" dur="500" fill="hold"/>
                                        <p:tgtEl>
                                          <p:spTgt spid="469047"/>
                                        </p:tgtEl>
                                        <p:attrNameLst>
                                          <p:attrName>ppt_x</p:attrName>
                                        </p:attrNameLst>
                                      </p:cBhvr>
                                      <p:tavLst>
                                        <p:tav tm="0">
                                          <p:val>
                                            <p:strVal val="#ppt_x"/>
                                          </p:val>
                                        </p:tav>
                                        <p:tav tm="100000">
                                          <p:val>
                                            <p:strVal val="#ppt_x"/>
                                          </p:val>
                                        </p:tav>
                                      </p:tavLst>
                                    </p:anim>
                                    <p:anim calcmode="lin" valueType="num">
                                      <p:cBhvr additive="base">
                                        <p:cTn id="8" dur="500" fill="hold"/>
                                        <p:tgtEl>
                                          <p:spTgt spid="4690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9048"/>
                                        </p:tgtEl>
                                        <p:attrNameLst>
                                          <p:attrName>style.visibility</p:attrName>
                                        </p:attrNameLst>
                                      </p:cBhvr>
                                      <p:to>
                                        <p:strVal val="visible"/>
                                      </p:to>
                                    </p:set>
                                    <p:anim calcmode="lin" valueType="num">
                                      <p:cBhvr additive="base">
                                        <p:cTn id="12" dur="500" fill="hold"/>
                                        <p:tgtEl>
                                          <p:spTgt spid="469048"/>
                                        </p:tgtEl>
                                        <p:attrNameLst>
                                          <p:attrName>ppt_x</p:attrName>
                                        </p:attrNameLst>
                                      </p:cBhvr>
                                      <p:tavLst>
                                        <p:tav tm="0">
                                          <p:val>
                                            <p:strVal val="#ppt_x"/>
                                          </p:val>
                                        </p:tav>
                                        <p:tav tm="100000">
                                          <p:val>
                                            <p:strVal val="#ppt_x"/>
                                          </p:val>
                                        </p:tav>
                                      </p:tavLst>
                                    </p:anim>
                                    <p:anim calcmode="lin" valueType="num">
                                      <p:cBhvr additive="base">
                                        <p:cTn id="13" dur="500" fill="hold"/>
                                        <p:tgtEl>
                                          <p:spTgt spid="46904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69025"/>
                                        </p:tgtEl>
                                        <p:attrNameLst>
                                          <p:attrName>style.visibility</p:attrName>
                                        </p:attrNameLst>
                                      </p:cBhvr>
                                      <p:to>
                                        <p:strVal val="visible"/>
                                      </p:to>
                                    </p:set>
                                    <p:anim calcmode="lin" valueType="num">
                                      <p:cBhvr additive="base">
                                        <p:cTn id="17" dur="500" fill="hold"/>
                                        <p:tgtEl>
                                          <p:spTgt spid="469025"/>
                                        </p:tgtEl>
                                        <p:attrNameLst>
                                          <p:attrName>ppt_x</p:attrName>
                                        </p:attrNameLst>
                                      </p:cBhvr>
                                      <p:tavLst>
                                        <p:tav tm="0">
                                          <p:val>
                                            <p:strVal val="#ppt_x"/>
                                          </p:val>
                                        </p:tav>
                                        <p:tav tm="100000">
                                          <p:val>
                                            <p:strVal val="#ppt_x"/>
                                          </p:val>
                                        </p:tav>
                                      </p:tavLst>
                                    </p:anim>
                                    <p:anim calcmode="lin" valueType="num">
                                      <p:cBhvr additive="base">
                                        <p:cTn id="18" dur="500" fill="hold"/>
                                        <p:tgtEl>
                                          <p:spTgt spid="46902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69044"/>
                                        </p:tgtEl>
                                        <p:attrNameLst>
                                          <p:attrName>style.visibility</p:attrName>
                                        </p:attrNameLst>
                                      </p:cBhvr>
                                      <p:to>
                                        <p:strVal val="visible"/>
                                      </p:to>
                                    </p:set>
                                    <p:anim calcmode="lin" valueType="num">
                                      <p:cBhvr additive="base">
                                        <p:cTn id="22" dur="500" fill="hold"/>
                                        <p:tgtEl>
                                          <p:spTgt spid="469044"/>
                                        </p:tgtEl>
                                        <p:attrNameLst>
                                          <p:attrName>ppt_x</p:attrName>
                                        </p:attrNameLst>
                                      </p:cBhvr>
                                      <p:tavLst>
                                        <p:tav tm="0">
                                          <p:val>
                                            <p:strVal val="#ppt_x"/>
                                          </p:val>
                                        </p:tav>
                                        <p:tav tm="100000">
                                          <p:val>
                                            <p:strVal val="#ppt_x"/>
                                          </p:val>
                                        </p:tav>
                                      </p:tavLst>
                                    </p:anim>
                                    <p:anim calcmode="lin" valueType="num">
                                      <p:cBhvr additive="base">
                                        <p:cTn id="23" dur="500" fill="hold"/>
                                        <p:tgtEl>
                                          <p:spTgt spid="469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44" grpId="0"/>
      <p:bldP spid="469047" grpId="0" bldLvl="0" animBg="1"/>
      <p:bldP spid="4690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文本占位符 470018"/>
          <p:cNvSpPr>
            <a:spLocks noGrp="1"/>
          </p:cNvSpPr>
          <p:nvPr>
            <p:ph type="body" idx="1"/>
          </p:nvPr>
        </p:nvSpPr>
        <p:spPr>
          <a:xfrm>
            <a:off x="2063552" y="1916113"/>
            <a:ext cx="9001000" cy="4105174"/>
          </a:xfrm>
          <a:solidFill>
            <a:srgbClr val="FFFFFF"/>
          </a:solidFill>
          <a:ln>
            <a:noFill/>
          </a:ln>
        </p:spPr>
        <p:txBody>
          <a:bodyPr/>
          <a:lstStyle/>
          <a:p>
            <a:pPr>
              <a:lnSpc>
                <a:spcPct val="200000"/>
              </a:lnSpc>
              <a:buClr>
                <a:srgbClr val="CC3300"/>
              </a:buClr>
              <a:buFont typeface="Wingdings" panose="05000000000000000000" pitchFamily="2" charset="2"/>
              <a:buChar char="n"/>
            </a:pPr>
            <a:r>
              <a:rPr lang="zh-CN" altLang="en-US" sz="2400" dirty="0">
                <a:solidFill>
                  <a:srgbClr val="0000FF"/>
                </a:solidFill>
              </a:rPr>
              <a:t>对键或记录的搜索属于表格搜索，搜索算法大致分为三种类型，即：</a:t>
            </a:r>
          </a:p>
          <a:p>
            <a:pPr lvl="2">
              <a:lnSpc>
                <a:spcPct val="200000"/>
              </a:lnSpc>
              <a:buNone/>
            </a:pPr>
            <a:r>
              <a:rPr lang="en-US" altLang="zh-CN" sz="2400" dirty="0"/>
              <a:t>(1)</a:t>
            </a:r>
            <a:r>
              <a:rPr lang="zh-CN" altLang="en-US" sz="2400" dirty="0"/>
              <a:t>线性搜索法</a:t>
            </a:r>
            <a:r>
              <a:rPr lang="en-US" altLang="zh-CN" sz="2400" dirty="0"/>
              <a:t>(linear search)</a:t>
            </a:r>
            <a:r>
              <a:rPr lang="zh-CN" altLang="en-US" sz="2400" dirty="0"/>
              <a:t>－略</a:t>
            </a:r>
            <a:endParaRPr lang="en-US" altLang="zh-CN" sz="2400" dirty="0"/>
          </a:p>
          <a:p>
            <a:pPr lvl="2">
              <a:lnSpc>
                <a:spcPct val="200000"/>
              </a:lnSpc>
              <a:buNone/>
            </a:pPr>
            <a:r>
              <a:rPr lang="en-US" altLang="zh-CN" sz="2400" dirty="0"/>
              <a:t>(2)</a:t>
            </a:r>
            <a:r>
              <a:rPr lang="zh-CN" altLang="en-US" sz="2400" dirty="0"/>
              <a:t>散列法</a:t>
            </a:r>
            <a:r>
              <a:rPr lang="en-US" altLang="zh-CN" sz="2400" dirty="0"/>
              <a:t>(hash coding)</a:t>
            </a:r>
            <a:r>
              <a:rPr lang="zh-CN" altLang="en-US" sz="2400" dirty="0"/>
              <a:t>－简要介绍</a:t>
            </a:r>
            <a:endParaRPr lang="en-US" altLang="zh-CN" sz="2400" dirty="0"/>
          </a:p>
          <a:p>
            <a:pPr lvl="2">
              <a:lnSpc>
                <a:spcPct val="200000"/>
              </a:lnSpc>
              <a:buNone/>
            </a:pPr>
            <a:r>
              <a:rPr lang="en-US" altLang="zh-CN" sz="2400" dirty="0"/>
              <a:t>(3)</a:t>
            </a:r>
            <a:r>
              <a:rPr lang="zh-CN" altLang="en-US" sz="2400" dirty="0"/>
              <a:t>二分搜索法</a:t>
            </a:r>
            <a:r>
              <a:rPr lang="en-US" altLang="zh-CN" sz="2400" dirty="0"/>
              <a:t>(binary search algorithm)</a:t>
            </a:r>
            <a:r>
              <a:rPr lang="zh-CN" altLang="en-US" sz="2400" dirty="0"/>
              <a:t> －略</a:t>
            </a:r>
          </a:p>
        </p:txBody>
      </p:sp>
      <p:sp>
        <p:nvSpPr>
          <p:cNvPr id="470020" name="矩形 470019"/>
          <p:cNvSpPr/>
          <p:nvPr/>
        </p:nvSpPr>
        <p:spPr>
          <a:xfrm>
            <a:off x="1524000" y="2414588"/>
            <a:ext cx="9144000" cy="0"/>
          </a:xfrm>
          <a:prstGeom prst="rect">
            <a:avLst/>
          </a:prstGeom>
          <a:noFill/>
          <a:ln w="9525">
            <a:noFill/>
          </a:ln>
        </p:spPr>
        <p:txBody>
          <a:bodyPr/>
          <a:lstStyle/>
          <a:p>
            <a:endParaRPr lang="zh-CN" altLang="en-US"/>
          </a:p>
        </p:txBody>
      </p:sp>
      <p:sp>
        <p:nvSpPr>
          <p:cNvPr id="470021" name="矩形 470020"/>
          <p:cNvSpPr/>
          <p:nvPr/>
        </p:nvSpPr>
        <p:spPr>
          <a:xfrm>
            <a:off x="1524000" y="2414588"/>
            <a:ext cx="9144000" cy="0"/>
          </a:xfrm>
          <a:prstGeom prst="rect">
            <a:avLst/>
          </a:prstGeom>
          <a:noFill/>
          <a:ln w="9525">
            <a:noFill/>
          </a:ln>
        </p:spPr>
        <p:txBody>
          <a:bodyPr/>
          <a:lstStyle/>
          <a:p>
            <a:endParaRPr lang="zh-CN" altLang="en-US"/>
          </a:p>
        </p:txBody>
      </p:sp>
      <p:sp>
        <p:nvSpPr>
          <p:cNvPr id="470024" name="AutoShape 5"/>
          <p:cNvSpPr/>
          <p:nvPr/>
        </p:nvSpPr>
        <p:spPr>
          <a:xfrm>
            <a:off x="995685" y="1029882"/>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70025" name="Text Box 38"/>
          <p:cNvSpPr txBox="1"/>
          <p:nvPr/>
        </p:nvSpPr>
        <p:spPr>
          <a:xfrm>
            <a:off x="1127448" y="1056869"/>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按键存取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6A77E943-A1E3-4DBF-895D-E360B46738F6}"/>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0024"/>
                                        </p:tgtEl>
                                        <p:attrNameLst>
                                          <p:attrName>style.visibility</p:attrName>
                                        </p:attrNameLst>
                                      </p:cBhvr>
                                      <p:to>
                                        <p:strVal val="visible"/>
                                      </p:to>
                                    </p:set>
                                    <p:anim calcmode="lin" valueType="num">
                                      <p:cBhvr additive="base">
                                        <p:cTn id="7" dur="500" fill="hold"/>
                                        <p:tgtEl>
                                          <p:spTgt spid="470024"/>
                                        </p:tgtEl>
                                        <p:attrNameLst>
                                          <p:attrName>ppt_x</p:attrName>
                                        </p:attrNameLst>
                                      </p:cBhvr>
                                      <p:tavLst>
                                        <p:tav tm="0">
                                          <p:val>
                                            <p:strVal val="#ppt_x"/>
                                          </p:val>
                                        </p:tav>
                                        <p:tav tm="100000">
                                          <p:val>
                                            <p:strVal val="#ppt_x"/>
                                          </p:val>
                                        </p:tav>
                                      </p:tavLst>
                                    </p:anim>
                                    <p:anim calcmode="lin" valueType="num">
                                      <p:cBhvr additive="base">
                                        <p:cTn id="8" dur="500" fill="hold"/>
                                        <p:tgtEl>
                                          <p:spTgt spid="4700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0025"/>
                                        </p:tgtEl>
                                        <p:attrNameLst>
                                          <p:attrName>style.visibility</p:attrName>
                                        </p:attrNameLst>
                                      </p:cBhvr>
                                      <p:to>
                                        <p:strVal val="visible"/>
                                      </p:to>
                                    </p:set>
                                    <p:anim calcmode="lin" valueType="num">
                                      <p:cBhvr additive="base">
                                        <p:cTn id="12" dur="500" fill="hold"/>
                                        <p:tgtEl>
                                          <p:spTgt spid="470025"/>
                                        </p:tgtEl>
                                        <p:attrNameLst>
                                          <p:attrName>ppt_x</p:attrName>
                                        </p:attrNameLst>
                                      </p:cBhvr>
                                      <p:tavLst>
                                        <p:tav tm="0">
                                          <p:val>
                                            <p:strVal val="#ppt_x"/>
                                          </p:val>
                                        </p:tav>
                                        <p:tav tm="100000">
                                          <p:val>
                                            <p:strVal val="#ppt_x"/>
                                          </p:val>
                                        </p:tav>
                                      </p:tavLst>
                                    </p:anim>
                                    <p:anim calcmode="lin" valueType="num">
                                      <p:cBhvr additive="base">
                                        <p:cTn id="13" dur="500" fill="hold"/>
                                        <p:tgtEl>
                                          <p:spTgt spid="47002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70019">
                                            <p:bg/>
                                          </p:spTgt>
                                        </p:tgtEl>
                                        <p:attrNameLst>
                                          <p:attrName>style.visibility</p:attrName>
                                        </p:attrNameLst>
                                      </p:cBhvr>
                                      <p:to>
                                        <p:strVal val="visible"/>
                                      </p:to>
                                    </p:set>
                                    <p:anim calcmode="lin" valueType="num">
                                      <p:cBhvr additive="base">
                                        <p:cTn id="17" dur="500" fill="hold"/>
                                        <p:tgtEl>
                                          <p:spTgt spid="47001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7001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70019">
                                            <p:txEl>
                                              <p:pRg st="0" end="0"/>
                                            </p:txEl>
                                          </p:spTgt>
                                        </p:tgtEl>
                                        <p:attrNameLst>
                                          <p:attrName>style.visibility</p:attrName>
                                        </p:attrNameLst>
                                      </p:cBhvr>
                                      <p:to>
                                        <p:strVal val="visible"/>
                                      </p:to>
                                    </p:set>
                                    <p:anim calcmode="lin" valueType="num">
                                      <p:cBhvr additive="base">
                                        <p:cTn id="22" dur="500" fill="hold"/>
                                        <p:tgtEl>
                                          <p:spTgt spid="47001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7001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70019">
                                            <p:txEl>
                                              <p:pRg st="1" end="1"/>
                                            </p:txEl>
                                          </p:spTgt>
                                        </p:tgtEl>
                                        <p:attrNameLst>
                                          <p:attrName>style.visibility</p:attrName>
                                        </p:attrNameLst>
                                      </p:cBhvr>
                                      <p:to>
                                        <p:strVal val="visible"/>
                                      </p:to>
                                    </p:set>
                                    <p:anim calcmode="lin" valueType="num">
                                      <p:cBhvr additive="base">
                                        <p:cTn id="27" dur="500" fill="hold"/>
                                        <p:tgtEl>
                                          <p:spTgt spid="47001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0019">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70019">
                                            <p:txEl>
                                              <p:pRg st="2" end="2"/>
                                            </p:txEl>
                                          </p:spTgt>
                                        </p:tgtEl>
                                        <p:attrNameLst>
                                          <p:attrName>style.visibility</p:attrName>
                                        </p:attrNameLst>
                                      </p:cBhvr>
                                      <p:to>
                                        <p:strVal val="visible"/>
                                      </p:to>
                                    </p:set>
                                    <p:anim calcmode="lin" valueType="num">
                                      <p:cBhvr additive="base">
                                        <p:cTn id="32" dur="500" fill="hold"/>
                                        <p:tgtEl>
                                          <p:spTgt spid="47001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0019">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70019">
                                            <p:txEl>
                                              <p:pRg st="3" end="3"/>
                                            </p:txEl>
                                          </p:spTgt>
                                        </p:tgtEl>
                                        <p:attrNameLst>
                                          <p:attrName>style.visibility</p:attrName>
                                        </p:attrNameLst>
                                      </p:cBhvr>
                                      <p:to>
                                        <p:strVal val="visible"/>
                                      </p:to>
                                    </p:set>
                                    <p:anim calcmode="lin" valueType="num">
                                      <p:cBhvr additive="base">
                                        <p:cTn id="37" dur="500" fill="hold"/>
                                        <p:tgtEl>
                                          <p:spTgt spid="47001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00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animBg="1"/>
      <p:bldP spid="470024" grpId="0" bldLvl="0" animBg="1"/>
      <p:bldP spid="4700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文本占位符 471042"/>
          <p:cNvSpPr>
            <a:spLocks noGrp="1"/>
          </p:cNvSpPr>
          <p:nvPr>
            <p:ph type="body" sz="half" idx="1"/>
          </p:nvPr>
        </p:nvSpPr>
        <p:spPr>
          <a:xfrm>
            <a:off x="1415008" y="1985392"/>
            <a:ext cx="3816350" cy="600075"/>
          </a:xfrm>
          <a:solidFill>
            <a:srgbClr val="FFFFFF"/>
          </a:solidFill>
          <a:ln>
            <a:noFill/>
          </a:ln>
        </p:spPr>
        <p:txBody>
          <a:bodyPr/>
          <a:lstStyle/>
          <a:p>
            <a:pPr>
              <a:lnSpc>
                <a:spcPct val="120000"/>
              </a:lnSpc>
              <a:buClr>
                <a:srgbClr val="0000FF"/>
              </a:buClr>
              <a:buSzPct val="70000"/>
              <a:buFont typeface="Wingdings" panose="05000000000000000000" pitchFamily="2" charset="2"/>
              <a:buNone/>
            </a:pPr>
            <a:r>
              <a:rPr lang="en-US" altLang="zh-CN" sz="2400" dirty="0">
                <a:solidFill>
                  <a:srgbClr val="CC3300"/>
                </a:solidFill>
                <a:effectLst>
                  <a:outerShdw blurRad="38100" dist="38100" dir="2700000">
                    <a:srgbClr val="C0C0C0"/>
                  </a:outerShdw>
                </a:effectLst>
              </a:rPr>
              <a:t>(2)</a:t>
            </a:r>
            <a:r>
              <a:rPr lang="zh-CN" altLang="en-US" sz="2400" dirty="0">
                <a:solidFill>
                  <a:srgbClr val="CC3300"/>
                </a:solidFill>
                <a:effectLst>
                  <a:outerShdw blurRad="38100" dist="38100" dir="2700000">
                    <a:srgbClr val="C0C0C0"/>
                  </a:outerShdw>
                </a:effectLst>
              </a:rPr>
              <a:t>散列法</a:t>
            </a:r>
            <a:r>
              <a:rPr lang="en-US" altLang="zh-CN" sz="2400" dirty="0">
                <a:solidFill>
                  <a:srgbClr val="CC3300"/>
                </a:solidFill>
                <a:effectLst>
                  <a:outerShdw blurRad="38100" dist="38100" dir="2700000">
                    <a:srgbClr val="C0C0C0"/>
                  </a:outerShdw>
                </a:effectLst>
              </a:rPr>
              <a:t>(hash coding)</a:t>
            </a:r>
            <a:r>
              <a:rPr lang="zh-CN" altLang="en-US" sz="2400" dirty="0">
                <a:solidFill>
                  <a:srgbClr val="CC3300"/>
                </a:solidFill>
                <a:effectLst>
                  <a:outerShdw blurRad="38100" dist="38100" dir="2700000">
                    <a:srgbClr val="C0C0C0"/>
                  </a:outerShdw>
                </a:effectLst>
              </a:rPr>
              <a:t>：</a:t>
            </a:r>
          </a:p>
        </p:txBody>
      </p:sp>
      <p:graphicFrame>
        <p:nvGraphicFramePr>
          <p:cNvPr id="471046" name="内容占位符 471045"/>
          <p:cNvGraphicFramePr>
            <a:graphicFrameLocks noGrp="1"/>
          </p:cNvGraphicFramePr>
          <p:nvPr>
            <p:ph sz="half" idx="2"/>
            <p:extLst>
              <p:ext uri="{D42A27DB-BD31-4B8C-83A1-F6EECF244321}">
                <p14:modId xmlns:p14="http://schemas.microsoft.com/office/powerpoint/2010/main" val="2636129381"/>
              </p:ext>
            </p:extLst>
          </p:nvPr>
        </p:nvGraphicFramePr>
        <p:xfrm>
          <a:off x="6156077" y="1772816"/>
          <a:ext cx="4932362" cy="4391025"/>
        </p:xfrm>
        <a:graphic>
          <a:graphicData uri="http://schemas.openxmlformats.org/presentationml/2006/ole">
            <mc:AlternateContent xmlns:mc="http://schemas.openxmlformats.org/markup-compatibility/2006">
              <mc:Choice xmlns:v="urn:schemas-microsoft-com:vml" Requires="v">
                <p:oleObj spid="_x0000_s546833" r:id="rId4" imgW="2332990" imgH="2080895" progId="Visio.Drawing.6">
                  <p:embed/>
                </p:oleObj>
              </mc:Choice>
              <mc:Fallback>
                <p:oleObj r:id="rId4" imgW="2332990" imgH="2080895" progId="Visio.Drawing.6">
                  <p:embed/>
                  <p:pic>
                    <p:nvPicPr>
                      <p:cNvPr id="0" name="图片 3083"/>
                      <p:cNvPicPr/>
                      <p:nvPr/>
                    </p:nvPicPr>
                    <p:blipFill>
                      <a:blip r:embed="rId5"/>
                      <a:stretch>
                        <a:fillRect/>
                      </a:stretch>
                    </p:blipFill>
                    <p:spPr>
                      <a:xfrm>
                        <a:off x="6156077" y="1772816"/>
                        <a:ext cx="4932362" cy="4391025"/>
                      </a:xfrm>
                      <a:prstGeom prst="rect">
                        <a:avLst/>
                      </a:prstGeom>
                      <a:solidFill>
                        <a:srgbClr val="66CCFF"/>
                      </a:solidFill>
                      <a:ln w="38100">
                        <a:noFill/>
                        <a:miter/>
                      </a:ln>
                    </p:spPr>
                  </p:pic>
                </p:oleObj>
              </mc:Fallback>
            </mc:AlternateContent>
          </a:graphicData>
        </a:graphic>
      </p:graphicFrame>
      <p:sp>
        <p:nvSpPr>
          <p:cNvPr id="471048" name="矩形 471047"/>
          <p:cNvSpPr/>
          <p:nvPr/>
        </p:nvSpPr>
        <p:spPr>
          <a:xfrm>
            <a:off x="1527969" y="2585467"/>
            <a:ext cx="3314204" cy="2930739"/>
          </a:xfrm>
          <a:prstGeom prst="rect">
            <a:avLst/>
          </a:prstGeom>
          <a:noFill/>
          <a:ln w="28575">
            <a:noFill/>
          </a:ln>
        </p:spPr>
        <p:txBody>
          <a:bodyPr wrap="square">
            <a:spAutoFit/>
          </a:bodyPr>
          <a:lstStyle/>
          <a:p>
            <a:pPr marL="342900" indent="-342900">
              <a:lnSpc>
                <a:spcPct val="200000"/>
              </a:lnSpc>
              <a:buClr>
                <a:srgbClr val="0000FF"/>
              </a:buClr>
              <a:buSzPct val="70000"/>
              <a:buFont typeface="Wingdings" panose="05000000000000000000" pitchFamily="2" charset="2"/>
            </a:pPr>
            <a:r>
              <a:rPr lang="zh-CN" altLang="en-US" sz="2400" dirty="0">
                <a:solidFill>
                  <a:srgbClr val="000000"/>
                </a:solidFill>
                <a:latin typeface="Times New Roman" panose="02020603050405020304" pitchFamily="18" charset="0"/>
              </a:rPr>
              <a:t>    定义一个散列函数</a:t>
            </a:r>
            <a:r>
              <a:rPr lang="en-US" altLang="zh-CN" sz="2400" dirty="0">
                <a:solidFill>
                  <a:srgbClr val="000000"/>
                </a:solidFill>
                <a:latin typeface="Times New Roman" panose="02020603050405020304" pitchFamily="18" charset="0"/>
              </a:rPr>
              <a:t>h(k)</a:t>
            </a:r>
            <a:r>
              <a:rPr lang="zh-CN" altLang="en-US" sz="2400" dirty="0">
                <a:solidFill>
                  <a:srgbClr val="000000"/>
                </a:solidFill>
                <a:latin typeface="Times New Roman" panose="02020603050405020304" pitchFamily="18" charset="0"/>
              </a:rPr>
              <a:t>，对于给定的键</a:t>
            </a:r>
            <a:r>
              <a:rPr lang="en-US" altLang="zh-CN" sz="2400" dirty="0">
                <a:solidFill>
                  <a:srgbClr val="000000"/>
                </a:solidFill>
                <a:latin typeface="Times New Roman" panose="02020603050405020304" pitchFamily="18" charset="0"/>
              </a:rPr>
              <a:t>k</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h(k)</a:t>
            </a:r>
            <a:r>
              <a:rPr lang="zh-CN" altLang="en-US" sz="2400" dirty="0">
                <a:solidFill>
                  <a:srgbClr val="000000"/>
                </a:solidFill>
                <a:latin typeface="Times New Roman" panose="02020603050405020304" pitchFamily="18" charset="0"/>
              </a:rPr>
              <a:t>将其变换为 </a:t>
            </a:r>
            <a:r>
              <a:rPr lang="en-US" altLang="zh-CN" sz="2400" dirty="0">
                <a:solidFill>
                  <a:srgbClr val="000000"/>
                </a:solidFill>
                <a:latin typeface="Times New Roman" panose="02020603050405020304" pitchFamily="18" charset="0"/>
              </a:rPr>
              <a:t>k</a:t>
            </a:r>
            <a:r>
              <a:rPr lang="zh-CN" altLang="en-US" sz="2400" dirty="0">
                <a:solidFill>
                  <a:srgbClr val="000000"/>
                </a:solidFill>
                <a:latin typeface="Times New Roman" panose="02020603050405020304" pitchFamily="18" charset="0"/>
              </a:rPr>
              <a:t>所对应的逻辑地址。</a:t>
            </a:r>
          </a:p>
        </p:txBody>
      </p:sp>
      <p:sp>
        <p:nvSpPr>
          <p:cNvPr id="471052" name="AutoShape 5"/>
          <p:cNvSpPr/>
          <p:nvPr/>
        </p:nvSpPr>
        <p:spPr>
          <a:xfrm>
            <a:off x="923677" y="1025749"/>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71053" name="Text Box 38"/>
          <p:cNvSpPr txBox="1"/>
          <p:nvPr/>
        </p:nvSpPr>
        <p:spPr>
          <a:xfrm>
            <a:off x="1055440"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按键存取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30634148-9773-42B8-BD70-57937AD97AC3}"/>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1052"/>
                                        </p:tgtEl>
                                        <p:attrNameLst>
                                          <p:attrName>style.visibility</p:attrName>
                                        </p:attrNameLst>
                                      </p:cBhvr>
                                      <p:to>
                                        <p:strVal val="visible"/>
                                      </p:to>
                                    </p:set>
                                    <p:anim calcmode="lin" valueType="num">
                                      <p:cBhvr additive="base">
                                        <p:cTn id="7" dur="500" fill="hold"/>
                                        <p:tgtEl>
                                          <p:spTgt spid="471052"/>
                                        </p:tgtEl>
                                        <p:attrNameLst>
                                          <p:attrName>ppt_x</p:attrName>
                                        </p:attrNameLst>
                                      </p:cBhvr>
                                      <p:tavLst>
                                        <p:tav tm="0">
                                          <p:val>
                                            <p:strVal val="#ppt_x"/>
                                          </p:val>
                                        </p:tav>
                                        <p:tav tm="100000">
                                          <p:val>
                                            <p:strVal val="#ppt_x"/>
                                          </p:val>
                                        </p:tav>
                                      </p:tavLst>
                                    </p:anim>
                                    <p:anim calcmode="lin" valueType="num">
                                      <p:cBhvr additive="base">
                                        <p:cTn id="8" dur="500" fill="hold"/>
                                        <p:tgtEl>
                                          <p:spTgt spid="4710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1053"/>
                                        </p:tgtEl>
                                        <p:attrNameLst>
                                          <p:attrName>style.visibility</p:attrName>
                                        </p:attrNameLst>
                                      </p:cBhvr>
                                      <p:to>
                                        <p:strVal val="visible"/>
                                      </p:to>
                                    </p:set>
                                    <p:anim calcmode="lin" valueType="num">
                                      <p:cBhvr additive="base">
                                        <p:cTn id="12" dur="500" fill="hold"/>
                                        <p:tgtEl>
                                          <p:spTgt spid="471053"/>
                                        </p:tgtEl>
                                        <p:attrNameLst>
                                          <p:attrName>ppt_x</p:attrName>
                                        </p:attrNameLst>
                                      </p:cBhvr>
                                      <p:tavLst>
                                        <p:tav tm="0">
                                          <p:val>
                                            <p:strVal val="#ppt_x"/>
                                          </p:val>
                                        </p:tav>
                                        <p:tav tm="100000">
                                          <p:val>
                                            <p:strVal val="#ppt_x"/>
                                          </p:val>
                                        </p:tav>
                                      </p:tavLst>
                                    </p:anim>
                                    <p:anim calcmode="lin" valueType="num">
                                      <p:cBhvr additive="base">
                                        <p:cTn id="13" dur="500" fill="hold"/>
                                        <p:tgtEl>
                                          <p:spTgt spid="47105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71043">
                                            <p:bg/>
                                          </p:spTgt>
                                        </p:tgtEl>
                                        <p:attrNameLst>
                                          <p:attrName>style.visibility</p:attrName>
                                        </p:attrNameLst>
                                      </p:cBhvr>
                                      <p:to>
                                        <p:strVal val="visible"/>
                                      </p:to>
                                    </p:set>
                                    <p:anim calcmode="lin" valueType="num">
                                      <p:cBhvr additive="base">
                                        <p:cTn id="17" dur="500" fill="hold"/>
                                        <p:tgtEl>
                                          <p:spTgt spid="47104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4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71043">
                                            <p:txEl>
                                              <p:pRg st="0" end="0"/>
                                            </p:txEl>
                                          </p:spTgt>
                                        </p:tgtEl>
                                        <p:attrNameLst>
                                          <p:attrName>style.visibility</p:attrName>
                                        </p:attrNameLst>
                                      </p:cBhvr>
                                      <p:to>
                                        <p:strVal val="visible"/>
                                      </p:to>
                                    </p:set>
                                    <p:anim calcmode="lin" valueType="num">
                                      <p:cBhvr additive="base">
                                        <p:cTn id="22" dur="500" fill="hold"/>
                                        <p:tgtEl>
                                          <p:spTgt spid="47104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7104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71046"/>
                                        </p:tgtEl>
                                        <p:attrNameLst>
                                          <p:attrName>style.visibility</p:attrName>
                                        </p:attrNameLst>
                                      </p:cBhvr>
                                      <p:to>
                                        <p:strVal val="visible"/>
                                      </p:to>
                                    </p:set>
                                    <p:anim calcmode="lin" valueType="num">
                                      <p:cBhvr additive="base">
                                        <p:cTn id="27" dur="500" fill="hold"/>
                                        <p:tgtEl>
                                          <p:spTgt spid="471046"/>
                                        </p:tgtEl>
                                        <p:attrNameLst>
                                          <p:attrName>ppt_x</p:attrName>
                                        </p:attrNameLst>
                                      </p:cBhvr>
                                      <p:tavLst>
                                        <p:tav tm="0">
                                          <p:val>
                                            <p:strVal val="#ppt_x"/>
                                          </p:val>
                                        </p:tav>
                                        <p:tav tm="100000">
                                          <p:val>
                                            <p:strVal val="#ppt_x"/>
                                          </p:val>
                                        </p:tav>
                                      </p:tavLst>
                                    </p:anim>
                                    <p:anim calcmode="lin" valueType="num">
                                      <p:cBhvr additive="base">
                                        <p:cTn id="28" dur="500" fill="hold"/>
                                        <p:tgtEl>
                                          <p:spTgt spid="4710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71048"/>
                                        </p:tgtEl>
                                        <p:attrNameLst>
                                          <p:attrName>style.visibility</p:attrName>
                                        </p:attrNameLst>
                                      </p:cBhvr>
                                      <p:to>
                                        <p:strVal val="visible"/>
                                      </p:to>
                                    </p:set>
                                    <p:anim calcmode="lin" valueType="num">
                                      <p:cBhvr additive="base">
                                        <p:cTn id="32" dur="500" fill="hold"/>
                                        <p:tgtEl>
                                          <p:spTgt spid="471048"/>
                                        </p:tgtEl>
                                        <p:attrNameLst>
                                          <p:attrName>ppt_x</p:attrName>
                                        </p:attrNameLst>
                                      </p:cBhvr>
                                      <p:tavLst>
                                        <p:tav tm="0">
                                          <p:val>
                                            <p:strVal val="#ppt_x"/>
                                          </p:val>
                                        </p:tav>
                                        <p:tav tm="100000">
                                          <p:val>
                                            <p:strVal val="#ppt_x"/>
                                          </p:val>
                                        </p:tav>
                                      </p:tavLst>
                                    </p:anim>
                                    <p:anim calcmode="lin" valueType="num">
                                      <p:cBhvr additive="base">
                                        <p:cTn id="33" dur="500" fill="hold"/>
                                        <p:tgtEl>
                                          <p:spTgt spid="471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nimBg="1"/>
      <p:bldP spid="471048" grpId="0"/>
      <p:bldP spid="471052" grpId="0" bldLvl="0" animBg="1"/>
      <p:bldP spid="47105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文本占位符 473090"/>
          <p:cNvSpPr>
            <a:spLocks noGrp="1"/>
          </p:cNvSpPr>
          <p:nvPr>
            <p:ph type="body" idx="1"/>
          </p:nvPr>
        </p:nvSpPr>
        <p:spPr>
          <a:xfrm>
            <a:off x="2099468" y="2060848"/>
            <a:ext cx="9109099" cy="4176712"/>
          </a:xfrm>
          <a:solidFill>
            <a:srgbClr val="FFFFFF"/>
          </a:solidFill>
          <a:ln>
            <a:noFill/>
          </a:ln>
        </p:spPr>
        <p:txBody>
          <a:bodyPr/>
          <a:lstStyle/>
          <a:p>
            <a:pPr>
              <a:lnSpc>
                <a:spcPct val="150000"/>
              </a:lnSpc>
              <a:spcBef>
                <a:spcPct val="35000"/>
              </a:spcBef>
              <a:buClr>
                <a:srgbClr val="CC3300"/>
              </a:buClr>
              <a:buFont typeface="Wingdings" panose="05000000000000000000" pitchFamily="2" charset="2"/>
              <a:buChar char="n"/>
            </a:pPr>
            <a:r>
              <a:rPr lang="zh-CN" altLang="en-US" sz="2400" dirty="0">
                <a:solidFill>
                  <a:srgbClr val="0000FF"/>
                </a:solidFill>
                <a:effectLst>
                  <a:outerShdw blurRad="38100" dist="38100" dir="2700000">
                    <a:srgbClr val="C0C0C0"/>
                  </a:outerShdw>
                </a:effectLst>
              </a:rPr>
              <a:t>散列冲突：</a:t>
            </a:r>
            <a:r>
              <a:rPr lang="zh-CN" altLang="en-US" sz="2400" dirty="0"/>
              <a:t>两个不同的输入值变换到同一地址的问题。即对于</a:t>
            </a:r>
            <a:r>
              <a:rPr lang="en-US" altLang="zh-CN" sz="2400" dirty="0">
                <a:solidFill>
                  <a:srgbClr val="0000FF"/>
                </a:solidFill>
              </a:rPr>
              <a:t>k1!=k2</a:t>
            </a:r>
            <a:r>
              <a:rPr lang="zh-CN" altLang="en-US" sz="2400" dirty="0"/>
              <a:t>，有</a:t>
            </a:r>
            <a:r>
              <a:rPr lang="en-US" altLang="zh-CN" sz="2400" dirty="0">
                <a:solidFill>
                  <a:srgbClr val="0000FF"/>
                </a:solidFill>
              </a:rPr>
              <a:t>h(k1)=h(k2)=A</a:t>
            </a:r>
            <a:r>
              <a:rPr lang="zh-CN" altLang="en-US" sz="2400" dirty="0"/>
              <a:t>。 </a:t>
            </a:r>
          </a:p>
          <a:p>
            <a:pPr>
              <a:lnSpc>
                <a:spcPct val="150000"/>
              </a:lnSpc>
              <a:spcBef>
                <a:spcPct val="35000"/>
              </a:spcBef>
              <a:buClr>
                <a:srgbClr val="CC3300"/>
              </a:buClr>
              <a:buFont typeface="Wingdings" panose="05000000000000000000" pitchFamily="2" charset="2"/>
              <a:buChar char="n"/>
            </a:pPr>
            <a:r>
              <a:rPr lang="zh-CN" altLang="en-US" sz="2400" dirty="0"/>
              <a:t>解决散列冲突的方法：</a:t>
            </a:r>
          </a:p>
          <a:p>
            <a:pPr lvl="2">
              <a:lnSpc>
                <a:spcPct val="150000"/>
              </a:lnSpc>
              <a:spcBef>
                <a:spcPct val="35000"/>
              </a:spcBef>
              <a:buClr>
                <a:srgbClr val="CC0066"/>
              </a:buClr>
              <a:buFont typeface="Wingdings" panose="05000000000000000000" pitchFamily="2" charset="2"/>
              <a:buChar char="Ø"/>
            </a:pPr>
            <a:r>
              <a:rPr lang="zh-CN" altLang="en-US" sz="2400" dirty="0"/>
              <a:t>多次散列搜索法 </a:t>
            </a:r>
          </a:p>
          <a:p>
            <a:pPr lvl="2">
              <a:lnSpc>
                <a:spcPct val="150000"/>
              </a:lnSpc>
              <a:spcBef>
                <a:spcPct val="35000"/>
              </a:spcBef>
              <a:buClr>
                <a:srgbClr val="CC0066"/>
              </a:buClr>
              <a:buFont typeface="Wingdings" panose="05000000000000000000" pitchFamily="2" charset="2"/>
              <a:buChar char="Ø"/>
            </a:pPr>
            <a:r>
              <a:rPr lang="zh-CN" altLang="en-US" sz="2400" dirty="0"/>
              <a:t>随机数法</a:t>
            </a:r>
          </a:p>
          <a:p>
            <a:pPr lvl="2">
              <a:lnSpc>
                <a:spcPct val="150000"/>
              </a:lnSpc>
              <a:spcBef>
                <a:spcPct val="35000"/>
              </a:spcBef>
              <a:buClr>
                <a:srgbClr val="CC0066"/>
              </a:buClr>
              <a:buFont typeface="Wingdings" panose="05000000000000000000" pitchFamily="2" charset="2"/>
              <a:buChar char="Ø"/>
            </a:pPr>
            <a:r>
              <a:rPr lang="zh-CN" altLang="en-US" sz="2400" dirty="0"/>
              <a:t>平方散列函数法 </a:t>
            </a:r>
          </a:p>
        </p:txBody>
      </p:sp>
      <p:sp>
        <p:nvSpPr>
          <p:cNvPr id="473096" name="AutoShape 5"/>
          <p:cNvSpPr/>
          <p:nvPr/>
        </p:nvSpPr>
        <p:spPr>
          <a:xfrm>
            <a:off x="995685" y="1097757"/>
            <a:ext cx="4522788"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73097" name="Text Box 38"/>
          <p:cNvSpPr txBox="1"/>
          <p:nvPr/>
        </p:nvSpPr>
        <p:spPr>
          <a:xfrm>
            <a:off x="1127448" y="1124744"/>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按键存取</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C23F49F9-BE85-48A1-91E4-05D75794057D}"/>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 calcmode="lin" valueType="num">
                                      <p:cBhvr additive="base">
                                        <p:cTn id="7" dur="500" fill="hold"/>
                                        <p:tgtEl>
                                          <p:spTgt spid="473096"/>
                                        </p:tgtEl>
                                        <p:attrNameLst>
                                          <p:attrName>ppt_x</p:attrName>
                                        </p:attrNameLst>
                                      </p:cBhvr>
                                      <p:tavLst>
                                        <p:tav tm="0">
                                          <p:val>
                                            <p:strVal val="#ppt_x"/>
                                          </p:val>
                                        </p:tav>
                                        <p:tav tm="100000">
                                          <p:val>
                                            <p:strVal val="#ppt_x"/>
                                          </p:val>
                                        </p:tav>
                                      </p:tavLst>
                                    </p:anim>
                                    <p:anim calcmode="lin" valueType="num">
                                      <p:cBhvr additive="base">
                                        <p:cTn id="8" dur="500" fill="hold"/>
                                        <p:tgtEl>
                                          <p:spTgt spid="47309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3097"/>
                                        </p:tgtEl>
                                        <p:attrNameLst>
                                          <p:attrName>style.visibility</p:attrName>
                                        </p:attrNameLst>
                                      </p:cBhvr>
                                      <p:to>
                                        <p:strVal val="visible"/>
                                      </p:to>
                                    </p:set>
                                    <p:anim calcmode="lin" valueType="num">
                                      <p:cBhvr additive="base">
                                        <p:cTn id="12" dur="500" fill="hold"/>
                                        <p:tgtEl>
                                          <p:spTgt spid="473097"/>
                                        </p:tgtEl>
                                        <p:attrNameLst>
                                          <p:attrName>ppt_x</p:attrName>
                                        </p:attrNameLst>
                                      </p:cBhvr>
                                      <p:tavLst>
                                        <p:tav tm="0">
                                          <p:val>
                                            <p:strVal val="#ppt_x"/>
                                          </p:val>
                                        </p:tav>
                                        <p:tav tm="100000">
                                          <p:val>
                                            <p:strVal val="#ppt_x"/>
                                          </p:val>
                                        </p:tav>
                                      </p:tavLst>
                                    </p:anim>
                                    <p:anim calcmode="lin" valueType="num">
                                      <p:cBhvr additive="base">
                                        <p:cTn id="13" dur="500" fill="hold"/>
                                        <p:tgtEl>
                                          <p:spTgt spid="47309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73091">
                                            <p:bg/>
                                          </p:spTgt>
                                        </p:tgtEl>
                                        <p:attrNameLst>
                                          <p:attrName>style.visibility</p:attrName>
                                        </p:attrNameLst>
                                      </p:cBhvr>
                                      <p:to>
                                        <p:strVal val="visible"/>
                                      </p:to>
                                    </p:set>
                                    <p:anim calcmode="lin" valueType="num">
                                      <p:cBhvr additive="base">
                                        <p:cTn id="17" dur="1000" fill="hold"/>
                                        <p:tgtEl>
                                          <p:spTgt spid="473091">
                                            <p:bg/>
                                          </p:spTgt>
                                        </p:tgtEl>
                                        <p:attrNameLst>
                                          <p:attrName>ppt_x</p:attrName>
                                        </p:attrNameLst>
                                      </p:cBhvr>
                                      <p:tavLst>
                                        <p:tav tm="0">
                                          <p:val>
                                            <p:strVal val="#ppt_x"/>
                                          </p:val>
                                        </p:tav>
                                        <p:tav tm="100000">
                                          <p:val>
                                            <p:strVal val="#ppt_x"/>
                                          </p:val>
                                        </p:tav>
                                      </p:tavLst>
                                    </p:anim>
                                    <p:anim calcmode="lin" valueType="num">
                                      <p:cBhvr additive="base">
                                        <p:cTn id="18" dur="1000" fill="hold"/>
                                        <p:tgtEl>
                                          <p:spTgt spid="473091">
                                            <p:bg/>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473091">
                                            <p:txEl>
                                              <p:pRg st="0" end="0"/>
                                            </p:txEl>
                                          </p:spTgt>
                                        </p:tgtEl>
                                        <p:attrNameLst>
                                          <p:attrName>style.visibility</p:attrName>
                                        </p:attrNameLst>
                                      </p:cBhvr>
                                      <p:to>
                                        <p:strVal val="visible"/>
                                      </p:to>
                                    </p:set>
                                    <p:anim calcmode="lin" valueType="num">
                                      <p:cBhvr additive="base">
                                        <p:cTn id="22" dur="1000" fill="hold"/>
                                        <p:tgtEl>
                                          <p:spTgt spid="473091">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7309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473091">
                                            <p:txEl>
                                              <p:pRg st="1" end="1"/>
                                            </p:txEl>
                                          </p:spTgt>
                                        </p:tgtEl>
                                        <p:attrNameLst>
                                          <p:attrName>style.visibility</p:attrName>
                                        </p:attrNameLst>
                                      </p:cBhvr>
                                      <p:to>
                                        <p:strVal val="visible"/>
                                      </p:to>
                                    </p:set>
                                    <p:anim calcmode="lin" valueType="num">
                                      <p:cBhvr additive="base">
                                        <p:cTn id="27" dur="1000" fill="hold"/>
                                        <p:tgtEl>
                                          <p:spTgt spid="473091">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73091">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473091">
                                            <p:txEl>
                                              <p:pRg st="2" end="2"/>
                                            </p:txEl>
                                          </p:spTgt>
                                        </p:tgtEl>
                                        <p:attrNameLst>
                                          <p:attrName>style.visibility</p:attrName>
                                        </p:attrNameLst>
                                      </p:cBhvr>
                                      <p:to>
                                        <p:strVal val="visible"/>
                                      </p:to>
                                    </p:set>
                                    <p:anim calcmode="lin" valueType="num">
                                      <p:cBhvr additive="base">
                                        <p:cTn id="32" dur="1000" fill="hold"/>
                                        <p:tgtEl>
                                          <p:spTgt spid="473091">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73091">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ID="2" presetClass="entr" presetSubtype="4" fill="hold" grpId="0" nodeType="afterEffect">
                                  <p:stCondLst>
                                    <p:cond delay="0"/>
                                  </p:stCondLst>
                                  <p:childTnLst>
                                    <p:set>
                                      <p:cBhvr>
                                        <p:cTn id="36" dur="1" fill="hold">
                                          <p:stCondLst>
                                            <p:cond delay="0"/>
                                          </p:stCondLst>
                                        </p:cTn>
                                        <p:tgtEl>
                                          <p:spTgt spid="473091">
                                            <p:txEl>
                                              <p:pRg st="3" end="3"/>
                                            </p:txEl>
                                          </p:spTgt>
                                        </p:tgtEl>
                                        <p:attrNameLst>
                                          <p:attrName>style.visibility</p:attrName>
                                        </p:attrNameLst>
                                      </p:cBhvr>
                                      <p:to>
                                        <p:strVal val="visible"/>
                                      </p:to>
                                    </p:set>
                                    <p:anim calcmode="lin" valueType="num">
                                      <p:cBhvr additive="base">
                                        <p:cTn id="37" dur="1000" fill="hold"/>
                                        <p:tgtEl>
                                          <p:spTgt spid="473091">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73091">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6000"/>
                            </p:stCondLst>
                            <p:childTnLst>
                              <p:par>
                                <p:cTn id="40" presetID="2" presetClass="entr" presetSubtype="4" fill="hold" grpId="0" nodeType="afterEffect">
                                  <p:stCondLst>
                                    <p:cond delay="0"/>
                                  </p:stCondLst>
                                  <p:childTnLst>
                                    <p:set>
                                      <p:cBhvr>
                                        <p:cTn id="41" dur="1" fill="hold">
                                          <p:stCondLst>
                                            <p:cond delay="0"/>
                                          </p:stCondLst>
                                        </p:cTn>
                                        <p:tgtEl>
                                          <p:spTgt spid="473091">
                                            <p:txEl>
                                              <p:pRg st="4" end="4"/>
                                            </p:txEl>
                                          </p:spTgt>
                                        </p:tgtEl>
                                        <p:attrNameLst>
                                          <p:attrName>style.visibility</p:attrName>
                                        </p:attrNameLst>
                                      </p:cBhvr>
                                      <p:to>
                                        <p:strVal val="visible"/>
                                      </p:to>
                                    </p:set>
                                    <p:anim calcmode="lin" valueType="num">
                                      <p:cBhvr additive="base">
                                        <p:cTn id="42" dur="1000" fill="hold"/>
                                        <p:tgtEl>
                                          <p:spTgt spid="473091">
                                            <p:txEl>
                                              <p:pRg st="4" end="4"/>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4730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uiExpand="1" build="p" animBg="1"/>
      <p:bldP spid="473096" grpId="0" bldLvl="0" animBg="1"/>
      <p:bldP spid="47309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cxnSp>
        <p:nvCxnSpPr>
          <p:cNvPr id="689155" name="AutoShape 3"/>
          <p:cNvCxnSpPr>
            <a:cxnSpLocks/>
            <a:endCxn id="689154" idx="1"/>
          </p:cNvCxnSpPr>
          <p:nvPr/>
        </p:nvCxnSpPr>
        <p:spPr>
          <a:xfrm>
            <a:off x="1947069" y="4321595"/>
            <a:ext cx="1789906" cy="1354512"/>
          </a:xfrm>
          <a:prstGeom prst="bentConnector3">
            <a:avLst>
              <a:gd name="adj1" fmla="val -33092"/>
            </a:avLst>
          </a:prstGeom>
          <a:ln w="28575" cap="rnd" cmpd="sng">
            <a:solidFill>
              <a:srgbClr val="336699"/>
            </a:solidFill>
            <a:prstDash val="sysDot"/>
            <a:miter/>
            <a:headEnd type="none" w="med" len="med"/>
            <a:tailEnd type="none" w="med" len="med"/>
          </a:ln>
        </p:spPr>
      </p:cxnSp>
      <p:cxnSp>
        <p:nvCxnSpPr>
          <p:cNvPr id="689156" name="AutoShape 4"/>
          <p:cNvCxnSpPr>
            <a:cxnSpLocks/>
            <a:endCxn id="689154" idx="3"/>
          </p:cNvCxnSpPr>
          <p:nvPr/>
        </p:nvCxnSpPr>
        <p:spPr>
          <a:xfrm rot="10800000" flipV="1">
            <a:off x="8347076" y="4292599"/>
            <a:ext cx="1817691" cy="1383508"/>
          </a:xfrm>
          <a:prstGeom prst="bentConnector3">
            <a:avLst>
              <a:gd name="adj1" fmla="val -29398"/>
            </a:avLst>
          </a:prstGeom>
          <a:ln w="28575" cap="rnd" cmpd="sng">
            <a:solidFill>
              <a:srgbClr val="336699"/>
            </a:solidFill>
            <a:prstDash val="sysDot"/>
            <a:miter/>
            <a:headEnd type="none" w="med" len="med"/>
            <a:tailEnd type="none" w="med" len="med"/>
          </a:ln>
        </p:spPr>
      </p:cxnSp>
      <p:sp>
        <p:nvSpPr>
          <p:cNvPr id="689157"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dirty="0">
                <a:ln>
                  <a:solidFill>
                    <a:srgbClr val="FF0000"/>
                  </a:solidFill>
                </a:ln>
                <a:solidFill>
                  <a:srgbClr val="FF0066"/>
                </a:solidFill>
                <a:effectLst>
                  <a:outerShdw blurRad="38100" dist="38100" dir="2700000">
                    <a:srgbClr val="C0C0C0"/>
                  </a:outerShdw>
                </a:effectLst>
                <a:latin typeface="Arial" panose="020B0604020202020204" pitchFamily="34" charset="0"/>
              </a:rPr>
              <a:t>本节小结</a:t>
            </a:r>
          </a:p>
        </p:txBody>
      </p:sp>
      <p:sp>
        <p:nvSpPr>
          <p:cNvPr id="689158" name="AutoShape 6"/>
          <p:cNvSpPr/>
          <p:nvPr/>
        </p:nvSpPr>
        <p:spPr>
          <a:xfrm>
            <a:off x="1947069" y="3805658"/>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9159" name="Oval 7"/>
          <p:cNvSpPr/>
          <p:nvPr/>
        </p:nvSpPr>
        <p:spPr>
          <a:xfrm>
            <a:off x="1947069" y="3829470"/>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9160" name="Oval 8"/>
          <p:cNvSpPr/>
          <p:nvPr/>
        </p:nvSpPr>
        <p:spPr>
          <a:xfrm>
            <a:off x="2040731" y="3834233"/>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9161" name="Rectangle 9"/>
          <p:cNvSpPr/>
          <p:nvPr/>
        </p:nvSpPr>
        <p:spPr>
          <a:xfrm>
            <a:off x="2050256" y="1508545"/>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9162" name="Rectangle 10"/>
          <p:cNvSpPr/>
          <p:nvPr/>
        </p:nvSpPr>
        <p:spPr>
          <a:xfrm>
            <a:off x="2189956" y="2022895"/>
            <a:ext cx="1873250" cy="206121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顺序存取的概念。</a:t>
            </a:r>
          </a:p>
          <a:p>
            <a:pPr marL="116205" indent="-116205">
              <a:lnSpc>
                <a:spcPct val="80000"/>
              </a:lnSpc>
              <a:spcBef>
                <a:spcPct val="0"/>
              </a:spcBef>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定长记录与变长记录存取区别。</a:t>
            </a:r>
          </a:p>
          <a:p>
            <a:pPr marL="116205" indent="-116205">
              <a:lnSpc>
                <a:spcPct val="80000"/>
              </a:lnSpc>
              <a:spcBef>
                <a:spcPct val="0"/>
              </a:spcBef>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689163"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89164" name="Group 12"/>
          <p:cNvGrpSpPr/>
          <p:nvPr/>
        </p:nvGrpSpPr>
        <p:grpSpPr>
          <a:xfrm>
            <a:off x="4927600" y="3835400"/>
            <a:ext cx="2303463" cy="412750"/>
            <a:chOff x="2029" y="2178"/>
            <a:chExt cx="1600" cy="474"/>
          </a:xfrm>
        </p:grpSpPr>
        <p:sp>
          <p:nvSpPr>
            <p:cNvPr id="689165"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9166"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89167"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9168" name="Rectangle 16"/>
          <p:cNvSpPr/>
          <p:nvPr/>
        </p:nvSpPr>
        <p:spPr>
          <a:xfrm>
            <a:off x="5181600" y="1957388"/>
            <a:ext cx="1922463" cy="156845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直接存取的概念。</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定长记录与变长记录存取区别。</a:t>
            </a:r>
          </a:p>
        </p:txBody>
      </p:sp>
      <p:sp>
        <p:nvSpPr>
          <p:cNvPr id="689169" name="AutoShape 17"/>
          <p:cNvSpPr/>
          <p:nvPr/>
        </p:nvSpPr>
        <p:spPr>
          <a:xfrm>
            <a:off x="7931151"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9170" name="Oval 18"/>
          <p:cNvSpPr/>
          <p:nvPr/>
        </p:nvSpPr>
        <p:spPr>
          <a:xfrm>
            <a:off x="7931151"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89171" name="Group 19"/>
          <p:cNvGrpSpPr/>
          <p:nvPr/>
        </p:nvGrpSpPr>
        <p:grpSpPr>
          <a:xfrm>
            <a:off x="8083551" y="1449388"/>
            <a:ext cx="1952625" cy="2765425"/>
            <a:chOff x="3017" y="856"/>
            <a:chExt cx="1052" cy="1906"/>
          </a:xfrm>
        </p:grpSpPr>
        <p:sp>
          <p:nvSpPr>
            <p:cNvPr id="689172"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89173"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89174" name="Rectangle 22"/>
          <p:cNvSpPr/>
          <p:nvPr/>
        </p:nvSpPr>
        <p:spPr>
          <a:xfrm>
            <a:off x="8232776" y="1989138"/>
            <a:ext cx="1835150" cy="206121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按键存取的定义。</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按键搜索过程。</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按键搜索的方法。</a:t>
            </a:r>
          </a:p>
        </p:txBody>
      </p:sp>
      <p:sp>
        <p:nvSpPr>
          <p:cNvPr id="689175" name="Text Box 29"/>
          <p:cNvSpPr txBox="1"/>
          <p:nvPr/>
        </p:nvSpPr>
        <p:spPr>
          <a:xfrm>
            <a:off x="1902619" y="4431133"/>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顺序存取</a:t>
            </a:r>
          </a:p>
        </p:txBody>
      </p:sp>
      <p:sp>
        <p:nvSpPr>
          <p:cNvPr id="689176" name="Text Box 30"/>
          <p:cNvSpPr txBox="1"/>
          <p:nvPr/>
        </p:nvSpPr>
        <p:spPr>
          <a:xfrm>
            <a:off x="4656138" y="4437063"/>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直接存取</a:t>
            </a:r>
          </a:p>
        </p:txBody>
      </p:sp>
      <p:sp>
        <p:nvSpPr>
          <p:cNvPr id="689177" name="Text Box 31"/>
          <p:cNvSpPr txBox="1"/>
          <p:nvPr/>
        </p:nvSpPr>
        <p:spPr>
          <a:xfrm>
            <a:off x="7731126" y="4437063"/>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按键存取</a:t>
            </a:r>
          </a:p>
        </p:txBody>
      </p:sp>
      <p:sp>
        <p:nvSpPr>
          <p:cNvPr id="27" name="矩形 26">
            <a:extLst>
              <a:ext uri="{FF2B5EF4-FFF2-40B4-BE49-F238E27FC236}">
                <a16:creationId xmlns:a16="http://schemas.microsoft.com/office/drawing/2014/main" id="{B168CFDA-BE11-4986-97AD-677157488361}"/>
              </a:ext>
            </a:extLst>
          </p:cNvPr>
          <p:cNvSpPr/>
          <p:nvPr/>
        </p:nvSpPr>
        <p:spPr>
          <a:xfrm>
            <a:off x="479376" y="139224"/>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6.4 文件的存取方法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89156"/>
                                        </p:tgtEl>
                                        <p:attrNameLst>
                                          <p:attrName>style.visibility</p:attrName>
                                        </p:attrNameLst>
                                      </p:cBhvr>
                                      <p:to>
                                        <p:strVal val="visible"/>
                                      </p:to>
                                    </p:set>
                                    <p:anim calcmode="lin" valueType="num">
                                      <p:cBhvr additive="base">
                                        <p:cTn id="7" dur="500" fill="hold"/>
                                        <p:tgtEl>
                                          <p:spTgt spid="689156"/>
                                        </p:tgtEl>
                                        <p:attrNameLst>
                                          <p:attrName>ppt_x</p:attrName>
                                        </p:attrNameLst>
                                      </p:cBhvr>
                                      <p:tavLst>
                                        <p:tav tm="0">
                                          <p:val>
                                            <p:strVal val="#ppt_x"/>
                                          </p:val>
                                        </p:tav>
                                        <p:tav tm="100000">
                                          <p:val>
                                            <p:strVal val="#ppt_x"/>
                                          </p:val>
                                        </p:tav>
                                      </p:tavLst>
                                    </p:anim>
                                    <p:anim calcmode="lin" valueType="num">
                                      <p:cBhvr additive="base">
                                        <p:cTn id="8" dur="500" fill="hold"/>
                                        <p:tgtEl>
                                          <p:spTgt spid="68915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89154"/>
                                        </p:tgtEl>
                                        <p:attrNameLst>
                                          <p:attrName>style.visibility</p:attrName>
                                        </p:attrNameLst>
                                      </p:cBhvr>
                                      <p:to>
                                        <p:strVal val="visible"/>
                                      </p:to>
                                    </p:set>
                                    <p:anim calcmode="lin" valueType="num">
                                      <p:cBhvr additive="base">
                                        <p:cTn id="12" dur="500" fill="hold"/>
                                        <p:tgtEl>
                                          <p:spTgt spid="689154"/>
                                        </p:tgtEl>
                                        <p:attrNameLst>
                                          <p:attrName>ppt_x</p:attrName>
                                        </p:attrNameLst>
                                      </p:cBhvr>
                                      <p:tavLst>
                                        <p:tav tm="0">
                                          <p:val>
                                            <p:strVal val="#ppt_x"/>
                                          </p:val>
                                        </p:tav>
                                        <p:tav tm="100000">
                                          <p:val>
                                            <p:strVal val="#ppt_x"/>
                                          </p:val>
                                        </p:tav>
                                      </p:tavLst>
                                    </p:anim>
                                    <p:anim calcmode="lin" valueType="num">
                                      <p:cBhvr additive="base">
                                        <p:cTn id="13" dur="500" fill="hold"/>
                                        <p:tgtEl>
                                          <p:spTgt spid="68915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89155"/>
                                        </p:tgtEl>
                                        <p:attrNameLst>
                                          <p:attrName>style.visibility</p:attrName>
                                        </p:attrNameLst>
                                      </p:cBhvr>
                                      <p:to>
                                        <p:strVal val="visible"/>
                                      </p:to>
                                    </p:set>
                                    <p:anim calcmode="lin" valueType="num">
                                      <p:cBhvr additive="base">
                                        <p:cTn id="17" dur="500" fill="hold"/>
                                        <p:tgtEl>
                                          <p:spTgt spid="689155"/>
                                        </p:tgtEl>
                                        <p:attrNameLst>
                                          <p:attrName>ppt_x</p:attrName>
                                        </p:attrNameLst>
                                      </p:cBhvr>
                                      <p:tavLst>
                                        <p:tav tm="0">
                                          <p:val>
                                            <p:strVal val="#ppt_x"/>
                                          </p:val>
                                        </p:tav>
                                        <p:tav tm="100000">
                                          <p:val>
                                            <p:strVal val="#ppt_x"/>
                                          </p:val>
                                        </p:tav>
                                      </p:tavLst>
                                    </p:anim>
                                    <p:anim calcmode="lin" valueType="num">
                                      <p:cBhvr additive="base">
                                        <p:cTn id="18" dur="500" fill="hold"/>
                                        <p:tgtEl>
                                          <p:spTgt spid="68915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89157"/>
                                        </p:tgtEl>
                                        <p:attrNameLst>
                                          <p:attrName>style.visibility</p:attrName>
                                        </p:attrNameLst>
                                      </p:cBhvr>
                                      <p:to>
                                        <p:strVal val="visible"/>
                                      </p:to>
                                    </p:set>
                                    <p:anim calcmode="lin" valueType="num">
                                      <p:cBhvr additive="base">
                                        <p:cTn id="22" dur="500" fill="hold"/>
                                        <p:tgtEl>
                                          <p:spTgt spid="689157"/>
                                        </p:tgtEl>
                                        <p:attrNameLst>
                                          <p:attrName>ppt_x</p:attrName>
                                        </p:attrNameLst>
                                      </p:cBhvr>
                                      <p:tavLst>
                                        <p:tav tm="0">
                                          <p:val>
                                            <p:strVal val="#ppt_x"/>
                                          </p:val>
                                        </p:tav>
                                        <p:tav tm="100000">
                                          <p:val>
                                            <p:strVal val="#ppt_x"/>
                                          </p:val>
                                        </p:tav>
                                      </p:tavLst>
                                    </p:anim>
                                    <p:anim calcmode="lin" valueType="num">
                                      <p:cBhvr additive="base">
                                        <p:cTn id="23" dur="500" fill="hold"/>
                                        <p:tgtEl>
                                          <p:spTgt spid="68915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89158"/>
                                        </p:tgtEl>
                                        <p:attrNameLst>
                                          <p:attrName>style.visibility</p:attrName>
                                        </p:attrNameLst>
                                      </p:cBhvr>
                                      <p:to>
                                        <p:strVal val="visible"/>
                                      </p:to>
                                    </p:set>
                                    <p:anim calcmode="lin" valueType="num">
                                      <p:cBhvr additive="base">
                                        <p:cTn id="27" dur="500" fill="hold"/>
                                        <p:tgtEl>
                                          <p:spTgt spid="689158"/>
                                        </p:tgtEl>
                                        <p:attrNameLst>
                                          <p:attrName>ppt_x</p:attrName>
                                        </p:attrNameLst>
                                      </p:cBhvr>
                                      <p:tavLst>
                                        <p:tav tm="0">
                                          <p:val>
                                            <p:strVal val="#ppt_x"/>
                                          </p:val>
                                        </p:tav>
                                        <p:tav tm="100000">
                                          <p:val>
                                            <p:strVal val="#ppt_x"/>
                                          </p:val>
                                        </p:tav>
                                      </p:tavLst>
                                    </p:anim>
                                    <p:anim calcmode="lin" valueType="num">
                                      <p:cBhvr additive="base">
                                        <p:cTn id="28" dur="500" fill="hold"/>
                                        <p:tgtEl>
                                          <p:spTgt spid="68915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89175"/>
                                        </p:tgtEl>
                                        <p:attrNameLst>
                                          <p:attrName>style.visibility</p:attrName>
                                        </p:attrNameLst>
                                      </p:cBhvr>
                                      <p:to>
                                        <p:strVal val="visible"/>
                                      </p:to>
                                    </p:set>
                                    <p:anim calcmode="lin" valueType="num">
                                      <p:cBhvr additive="base">
                                        <p:cTn id="32" dur="500" fill="hold"/>
                                        <p:tgtEl>
                                          <p:spTgt spid="689175"/>
                                        </p:tgtEl>
                                        <p:attrNameLst>
                                          <p:attrName>ppt_x</p:attrName>
                                        </p:attrNameLst>
                                      </p:cBhvr>
                                      <p:tavLst>
                                        <p:tav tm="0">
                                          <p:val>
                                            <p:strVal val="#ppt_x"/>
                                          </p:val>
                                        </p:tav>
                                        <p:tav tm="100000">
                                          <p:val>
                                            <p:strVal val="#ppt_x"/>
                                          </p:val>
                                        </p:tav>
                                      </p:tavLst>
                                    </p:anim>
                                    <p:anim calcmode="lin" valueType="num">
                                      <p:cBhvr additive="base">
                                        <p:cTn id="33" dur="500" fill="hold"/>
                                        <p:tgtEl>
                                          <p:spTgt spid="68917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89159"/>
                                        </p:tgtEl>
                                        <p:attrNameLst>
                                          <p:attrName>style.visibility</p:attrName>
                                        </p:attrNameLst>
                                      </p:cBhvr>
                                      <p:to>
                                        <p:strVal val="visible"/>
                                      </p:to>
                                    </p:set>
                                    <p:anim calcmode="lin" valueType="num">
                                      <p:cBhvr additive="base">
                                        <p:cTn id="37" dur="500" fill="hold"/>
                                        <p:tgtEl>
                                          <p:spTgt spid="689159"/>
                                        </p:tgtEl>
                                        <p:attrNameLst>
                                          <p:attrName>ppt_x</p:attrName>
                                        </p:attrNameLst>
                                      </p:cBhvr>
                                      <p:tavLst>
                                        <p:tav tm="0">
                                          <p:val>
                                            <p:strVal val="#ppt_x"/>
                                          </p:val>
                                        </p:tav>
                                        <p:tav tm="100000">
                                          <p:val>
                                            <p:strVal val="#ppt_x"/>
                                          </p:val>
                                        </p:tav>
                                      </p:tavLst>
                                    </p:anim>
                                    <p:anim calcmode="lin" valueType="num">
                                      <p:cBhvr additive="base">
                                        <p:cTn id="38" dur="500" fill="hold"/>
                                        <p:tgtEl>
                                          <p:spTgt spid="68915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89160"/>
                                        </p:tgtEl>
                                        <p:attrNameLst>
                                          <p:attrName>style.visibility</p:attrName>
                                        </p:attrNameLst>
                                      </p:cBhvr>
                                      <p:to>
                                        <p:strVal val="visible"/>
                                      </p:to>
                                    </p:set>
                                    <p:anim calcmode="lin" valueType="num">
                                      <p:cBhvr additive="base">
                                        <p:cTn id="42" dur="500" fill="hold"/>
                                        <p:tgtEl>
                                          <p:spTgt spid="689160"/>
                                        </p:tgtEl>
                                        <p:attrNameLst>
                                          <p:attrName>ppt_x</p:attrName>
                                        </p:attrNameLst>
                                      </p:cBhvr>
                                      <p:tavLst>
                                        <p:tav tm="0">
                                          <p:val>
                                            <p:strVal val="#ppt_x"/>
                                          </p:val>
                                        </p:tav>
                                        <p:tav tm="100000">
                                          <p:val>
                                            <p:strVal val="#ppt_x"/>
                                          </p:val>
                                        </p:tav>
                                      </p:tavLst>
                                    </p:anim>
                                    <p:anim calcmode="lin" valueType="num">
                                      <p:cBhvr additive="base">
                                        <p:cTn id="43" dur="500" fill="hold"/>
                                        <p:tgtEl>
                                          <p:spTgt spid="68916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89161"/>
                                        </p:tgtEl>
                                        <p:attrNameLst>
                                          <p:attrName>style.visibility</p:attrName>
                                        </p:attrNameLst>
                                      </p:cBhvr>
                                      <p:to>
                                        <p:strVal val="visible"/>
                                      </p:to>
                                    </p:set>
                                    <p:anim calcmode="lin" valueType="num">
                                      <p:cBhvr additive="base">
                                        <p:cTn id="47" dur="500" fill="hold"/>
                                        <p:tgtEl>
                                          <p:spTgt spid="689161"/>
                                        </p:tgtEl>
                                        <p:attrNameLst>
                                          <p:attrName>ppt_x</p:attrName>
                                        </p:attrNameLst>
                                      </p:cBhvr>
                                      <p:tavLst>
                                        <p:tav tm="0">
                                          <p:val>
                                            <p:strVal val="#ppt_x"/>
                                          </p:val>
                                        </p:tav>
                                        <p:tav tm="100000">
                                          <p:val>
                                            <p:strVal val="#ppt_x"/>
                                          </p:val>
                                        </p:tav>
                                      </p:tavLst>
                                    </p:anim>
                                    <p:anim calcmode="lin" valueType="num">
                                      <p:cBhvr additive="base">
                                        <p:cTn id="48" dur="500" fill="hold"/>
                                        <p:tgtEl>
                                          <p:spTgt spid="68916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89162"/>
                                        </p:tgtEl>
                                        <p:attrNameLst>
                                          <p:attrName>style.visibility</p:attrName>
                                        </p:attrNameLst>
                                      </p:cBhvr>
                                      <p:to>
                                        <p:strVal val="visible"/>
                                      </p:to>
                                    </p:set>
                                    <p:anim calcmode="lin" valueType="num">
                                      <p:cBhvr additive="base">
                                        <p:cTn id="52" dur="500" fill="hold"/>
                                        <p:tgtEl>
                                          <p:spTgt spid="689162"/>
                                        </p:tgtEl>
                                        <p:attrNameLst>
                                          <p:attrName>ppt_x</p:attrName>
                                        </p:attrNameLst>
                                      </p:cBhvr>
                                      <p:tavLst>
                                        <p:tav tm="0">
                                          <p:val>
                                            <p:strVal val="#ppt_x"/>
                                          </p:val>
                                        </p:tav>
                                        <p:tav tm="100000">
                                          <p:val>
                                            <p:strVal val="#ppt_x"/>
                                          </p:val>
                                        </p:tav>
                                      </p:tavLst>
                                    </p:anim>
                                    <p:anim calcmode="lin" valueType="num">
                                      <p:cBhvr additive="base">
                                        <p:cTn id="53" dur="500" fill="hold"/>
                                        <p:tgtEl>
                                          <p:spTgt spid="689162"/>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89163"/>
                                        </p:tgtEl>
                                        <p:attrNameLst>
                                          <p:attrName>style.visibility</p:attrName>
                                        </p:attrNameLst>
                                      </p:cBhvr>
                                      <p:to>
                                        <p:strVal val="visible"/>
                                      </p:to>
                                    </p:set>
                                    <p:anim calcmode="lin" valueType="num">
                                      <p:cBhvr additive="base">
                                        <p:cTn id="57" dur="500" fill="hold"/>
                                        <p:tgtEl>
                                          <p:spTgt spid="689163"/>
                                        </p:tgtEl>
                                        <p:attrNameLst>
                                          <p:attrName>ppt_x</p:attrName>
                                        </p:attrNameLst>
                                      </p:cBhvr>
                                      <p:tavLst>
                                        <p:tav tm="0">
                                          <p:val>
                                            <p:strVal val="#ppt_x"/>
                                          </p:val>
                                        </p:tav>
                                        <p:tav tm="100000">
                                          <p:val>
                                            <p:strVal val="#ppt_x"/>
                                          </p:val>
                                        </p:tav>
                                      </p:tavLst>
                                    </p:anim>
                                    <p:anim calcmode="lin" valueType="num">
                                      <p:cBhvr additive="base">
                                        <p:cTn id="58" dur="500" fill="hold"/>
                                        <p:tgtEl>
                                          <p:spTgt spid="689163"/>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689176"/>
                                        </p:tgtEl>
                                        <p:attrNameLst>
                                          <p:attrName>style.visibility</p:attrName>
                                        </p:attrNameLst>
                                      </p:cBhvr>
                                      <p:to>
                                        <p:strVal val="visible"/>
                                      </p:to>
                                    </p:set>
                                    <p:anim calcmode="lin" valueType="num">
                                      <p:cBhvr additive="base">
                                        <p:cTn id="62" dur="500" fill="hold"/>
                                        <p:tgtEl>
                                          <p:spTgt spid="689176"/>
                                        </p:tgtEl>
                                        <p:attrNameLst>
                                          <p:attrName>ppt_x</p:attrName>
                                        </p:attrNameLst>
                                      </p:cBhvr>
                                      <p:tavLst>
                                        <p:tav tm="0">
                                          <p:val>
                                            <p:strVal val="#ppt_x"/>
                                          </p:val>
                                        </p:tav>
                                        <p:tav tm="100000">
                                          <p:val>
                                            <p:strVal val="#ppt_x"/>
                                          </p:val>
                                        </p:tav>
                                      </p:tavLst>
                                    </p:anim>
                                    <p:anim calcmode="lin" valueType="num">
                                      <p:cBhvr additive="base">
                                        <p:cTn id="63" dur="500" fill="hold"/>
                                        <p:tgtEl>
                                          <p:spTgt spid="689176"/>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689164"/>
                                        </p:tgtEl>
                                        <p:attrNameLst>
                                          <p:attrName>style.visibility</p:attrName>
                                        </p:attrNameLst>
                                      </p:cBhvr>
                                      <p:to>
                                        <p:strVal val="visible"/>
                                      </p:to>
                                    </p:set>
                                    <p:anim calcmode="lin" valueType="num">
                                      <p:cBhvr additive="base">
                                        <p:cTn id="67" dur="500" fill="hold"/>
                                        <p:tgtEl>
                                          <p:spTgt spid="689164"/>
                                        </p:tgtEl>
                                        <p:attrNameLst>
                                          <p:attrName>ppt_x</p:attrName>
                                        </p:attrNameLst>
                                      </p:cBhvr>
                                      <p:tavLst>
                                        <p:tav tm="0">
                                          <p:val>
                                            <p:strVal val="#ppt_x"/>
                                          </p:val>
                                        </p:tav>
                                        <p:tav tm="100000">
                                          <p:val>
                                            <p:strVal val="#ppt_x"/>
                                          </p:val>
                                        </p:tav>
                                      </p:tavLst>
                                    </p:anim>
                                    <p:anim calcmode="lin" valueType="num">
                                      <p:cBhvr additive="base">
                                        <p:cTn id="68" dur="500" fill="hold"/>
                                        <p:tgtEl>
                                          <p:spTgt spid="689164"/>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689167"/>
                                        </p:tgtEl>
                                        <p:attrNameLst>
                                          <p:attrName>style.visibility</p:attrName>
                                        </p:attrNameLst>
                                      </p:cBhvr>
                                      <p:to>
                                        <p:strVal val="visible"/>
                                      </p:to>
                                    </p:set>
                                    <p:anim calcmode="lin" valueType="num">
                                      <p:cBhvr additive="base">
                                        <p:cTn id="72" dur="500" fill="hold"/>
                                        <p:tgtEl>
                                          <p:spTgt spid="689167"/>
                                        </p:tgtEl>
                                        <p:attrNameLst>
                                          <p:attrName>ppt_x</p:attrName>
                                        </p:attrNameLst>
                                      </p:cBhvr>
                                      <p:tavLst>
                                        <p:tav tm="0">
                                          <p:val>
                                            <p:strVal val="#ppt_x"/>
                                          </p:val>
                                        </p:tav>
                                        <p:tav tm="100000">
                                          <p:val>
                                            <p:strVal val="#ppt_x"/>
                                          </p:val>
                                        </p:tav>
                                      </p:tavLst>
                                    </p:anim>
                                    <p:anim calcmode="lin" valueType="num">
                                      <p:cBhvr additive="base">
                                        <p:cTn id="73" dur="500" fill="hold"/>
                                        <p:tgtEl>
                                          <p:spTgt spid="689167"/>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689168"/>
                                        </p:tgtEl>
                                        <p:attrNameLst>
                                          <p:attrName>style.visibility</p:attrName>
                                        </p:attrNameLst>
                                      </p:cBhvr>
                                      <p:to>
                                        <p:strVal val="visible"/>
                                      </p:to>
                                    </p:set>
                                    <p:anim calcmode="lin" valueType="num">
                                      <p:cBhvr additive="base">
                                        <p:cTn id="77" dur="500" fill="hold"/>
                                        <p:tgtEl>
                                          <p:spTgt spid="689168"/>
                                        </p:tgtEl>
                                        <p:attrNameLst>
                                          <p:attrName>ppt_x</p:attrName>
                                        </p:attrNameLst>
                                      </p:cBhvr>
                                      <p:tavLst>
                                        <p:tav tm="0">
                                          <p:val>
                                            <p:strVal val="#ppt_x"/>
                                          </p:val>
                                        </p:tav>
                                        <p:tav tm="100000">
                                          <p:val>
                                            <p:strVal val="#ppt_x"/>
                                          </p:val>
                                        </p:tav>
                                      </p:tavLst>
                                    </p:anim>
                                    <p:anim calcmode="lin" valueType="num">
                                      <p:cBhvr additive="base">
                                        <p:cTn id="78" dur="500" fill="hold"/>
                                        <p:tgtEl>
                                          <p:spTgt spid="689168"/>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689169"/>
                                        </p:tgtEl>
                                        <p:attrNameLst>
                                          <p:attrName>style.visibility</p:attrName>
                                        </p:attrNameLst>
                                      </p:cBhvr>
                                      <p:to>
                                        <p:strVal val="visible"/>
                                      </p:to>
                                    </p:set>
                                    <p:anim calcmode="lin" valueType="num">
                                      <p:cBhvr additive="base">
                                        <p:cTn id="82" dur="500" fill="hold"/>
                                        <p:tgtEl>
                                          <p:spTgt spid="689169"/>
                                        </p:tgtEl>
                                        <p:attrNameLst>
                                          <p:attrName>ppt_x</p:attrName>
                                        </p:attrNameLst>
                                      </p:cBhvr>
                                      <p:tavLst>
                                        <p:tav tm="0">
                                          <p:val>
                                            <p:strVal val="#ppt_x"/>
                                          </p:val>
                                        </p:tav>
                                        <p:tav tm="100000">
                                          <p:val>
                                            <p:strVal val="#ppt_x"/>
                                          </p:val>
                                        </p:tav>
                                      </p:tavLst>
                                    </p:anim>
                                    <p:anim calcmode="lin" valueType="num">
                                      <p:cBhvr additive="base">
                                        <p:cTn id="83" dur="500" fill="hold"/>
                                        <p:tgtEl>
                                          <p:spTgt spid="689169"/>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689177"/>
                                        </p:tgtEl>
                                        <p:attrNameLst>
                                          <p:attrName>style.visibility</p:attrName>
                                        </p:attrNameLst>
                                      </p:cBhvr>
                                      <p:to>
                                        <p:strVal val="visible"/>
                                      </p:to>
                                    </p:set>
                                    <p:anim calcmode="lin" valueType="num">
                                      <p:cBhvr additive="base">
                                        <p:cTn id="87" dur="500" fill="hold"/>
                                        <p:tgtEl>
                                          <p:spTgt spid="689177"/>
                                        </p:tgtEl>
                                        <p:attrNameLst>
                                          <p:attrName>ppt_x</p:attrName>
                                        </p:attrNameLst>
                                      </p:cBhvr>
                                      <p:tavLst>
                                        <p:tav tm="0">
                                          <p:val>
                                            <p:strVal val="#ppt_x"/>
                                          </p:val>
                                        </p:tav>
                                        <p:tav tm="100000">
                                          <p:val>
                                            <p:strVal val="#ppt_x"/>
                                          </p:val>
                                        </p:tav>
                                      </p:tavLst>
                                    </p:anim>
                                    <p:anim calcmode="lin" valueType="num">
                                      <p:cBhvr additive="base">
                                        <p:cTn id="88" dur="500" fill="hold"/>
                                        <p:tgtEl>
                                          <p:spTgt spid="689177"/>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689170"/>
                                        </p:tgtEl>
                                        <p:attrNameLst>
                                          <p:attrName>style.visibility</p:attrName>
                                        </p:attrNameLst>
                                      </p:cBhvr>
                                      <p:to>
                                        <p:strVal val="visible"/>
                                      </p:to>
                                    </p:set>
                                    <p:anim calcmode="lin" valueType="num">
                                      <p:cBhvr additive="base">
                                        <p:cTn id="92" dur="500" fill="hold"/>
                                        <p:tgtEl>
                                          <p:spTgt spid="689170"/>
                                        </p:tgtEl>
                                        <p:attrNameLst>
                                          <p:attrName>ppt_x</p:attrName>
                                        </p:attrNameLst>
                                      </p:cBhvr>
                                      <p:tavLst>
                                        <p:tav tm="0">
                                          <p:val>
                                            <p:strVal val="#ppt_x"/>
                                          </p:val>
                                        </p:tav>
                                        <p:tav tm="100000">
                                          <p:val>
                                            <p:strVal val="#ppt_x"/>
                                          </p:val>
                                        </p:tav>
                                      </p:tavLst>
                                    </p:anim>
                                    <p:anim calcmode="lin" valueType="num">
                                      <p:cBhvr additive="base">
                                        <p:cTn id="93" dur="500" fill="hold"/>
                                        <p:tgtEl>
                                          <p:spTgt spid="689170"/>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689171"/>
                                        </p:tgtEl>
                                        <p:attrNameLst>
                                          <p:attrName>style.visibility</p:attrName>
                                        </p:attrNameLst>
                                      </p:cBhvr>
                                      <p:to>
                                        <p:strVal val="visible"/>
                                      </p:to>
                                    </p:set>
                                    <p:anim calcmode="lin" valueType="num">
                                      <p:cBhvr additive="base">
                                        <p:cTn id="97" dur="500" fill="hold"/>
                                        <p:tgtEl>
                                          <p:spTgt spid="689171"/>
                                        </p:tgtEl>
                                        <p:attrNameLst>
                                          <p:attrName>ppt_x</p:attrName>
                                        </p:attrNameLst>
                                      </p:cBhvr>
                                      <p:tavLst>
                                        <p:tav tm="0">
                                          <p:val>
                                            <p:strVal val="#ppt_x"/>
                                          </p:val>
                                        </p:tav>
                                        <p:tav tm="100000">
                                          <p:val>
                                            <p:strVal val="#ppt_x"/>
                                          </p:val>
                                        </p:tav>
                                      </p:tavLst>
                                    </p:anim>
                                    <p:anim calcmode="lin" valueType="num">
                                      <p:cBhvr additive="base">
                                        <p:cTn id="98" dur="500" fill="hold"/>
                                        <p:tgtEl>
                                          <p:spTgt spid="689171"/>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689174"/>
                                        </p:tgtEl>
                                        <p:attrNameLst>
                                          <p:attrName>style.visibility</p:attrName>
                                        </p:attrNameLst>
                                      </p:cBhvr>
                                      <p:to>
                                        <p:strVal val="visible"/>
                                      </p:to>
                                    </p:set>
                                    <p:anim calcmode="lin" valueType="num">
                                      <p:cBhvr additive="base">
                                        <p:cTn id="102" dur="500" fill="hold"/>
                                        <p:tgtEl>
                                          <p:spTgt spid="689174"/>
                                        </p:tgtEl>
                                        <p:attrNameLst>
                                          <p:attrName>ppt_x</p:attrName>
                                        </p:attrNameLst>
                                      </p:cBhvr>
                                      <p:tavLst>
                                        <p:tav tm="0">
                                          <p:val>
                                            <p:strVal val="#ppt_x"/>
                                          </p:val>
                                        </p:tav>
                                        <p:tav tm="100000">
                                          <p:val>
                                            <p:strVal val="#ppt_x"/>
                                          </p:val>
                                        </p:tav>
                                      </p:tavLst>
                                    </p:anim>
                                    <p:anim calcmode="lin" valueType="num">
                                      <p:cBhvr additive="base">
                                        <p:cTn id="103" dur="500" fill="hold"/>
                                        <p:tgtEl>
                                          <p:spTgt spid="689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4" grpId="0" bldLvl="0" animBg="1"/>
      <p:bldP spid="689157" grpId="0"/>
      <p:bldP spid="689158" grpId="0" bldLvl="0" animBg="1"/>
      <p:bldP spid="689159" grpId="0" bldLvl="0" animBg="1"/>
      <p:bldP spid="689160" grpId="0" bldLvl="0" animBg="1"/>
      <p:bldP spid="689161" grpId="0" bldLvl="0" animBg="1"/>
      <p:bldP spid="689162" grpId="0"/>
      <p:bldP spid="689163" grpId="0" bldLvl="0" animBg="1"/>
      <p:bldP spid="689167" grpId="0" bldLvl="0" animBg="1"/>
      <p:bldP spid="689168" grpId="0"/>
      <p:bldP spid="689169" grpId="0" bldLvl="0" animBg="1"/>
      <p:bldP spid="689170" grpId="0" bldLvl="0" animBg="1"/>
      <p:bldP spid="689174" grpId="0"/>
      <p:bldP spid="689175" grpId="0"/>
      <p:bldP spid="689176" grpId="0"/>
      <p:bldP spid="68917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任意多边形 567297"/>
          <p:cNvSpPr/>
          <p:nvPr/>
        </p:nvSpPr>
        <p:spPr>
          <a:xfrm rot="5400000">
            <a:off x="-2413000" y="1244403"/>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567299" name="组合 567298"/>
          <p:cNvGrpSpPr/>
          <p:nvPr/>
        </p:nvGrpSpPr>
        <p:grpSpPr>
          <a:xfrm>
            <a:off x="2195513" y="3809803"/>
            <a:ext cx="3979862" cy="385763"/>
            <a:chOff x="1338" y="2387"/>
            <a:chExt cx="2790" cy="320"/>
          </a:xfrm>
        </p:grpSpPr>
        <p:sp>
          <p:nvSpPr>
            <p:cNvPr id="567300" name="圆角矩形 567299">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008000"/>
                  </a:solidFill>
                  <a:effectLst>
                    <a:outerShdw blurRad="38100" dist="38100" dir="2700000">
                      <a:srgbClr val="C0C0C0"/>
                    </a:outerShdw>
                  </a:effectLst>
                  <a:latin typeface="Arial" panose="020B0604020202020204" pitchFamily="34" charset="0"/>
                  <a:ea typeface="华文新魏" pitchFamily="2" charset="-122"/>
                </a:rPr>
                <a:t>三、目录结构</a:t>
              </a:r>
              <a:endParaRPr lang="zh-CN" altLang="en-US" sz="2400">
                <a:solidFill>
                  <a:srgbClr val="008000"/>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7301" name="组合 567300"/>
            <p:cNvGrpSpPr/>
            <p:nvPr/>
          </p:nvGrpSpPr>
          <p:grpSpPr>
            <a:xfrm>
              <a:off x="1338" y="2432"/>
              <a:ext cx="240" cy="240"/>
              <a:chOff x="2078" y="1680"/>
              <a:chExt cx="1615" cy="1615"/>
            </a:xfrm>
          </p:grpSpPr>
          <p:sp>
            <p:nvSpPr>
              <p:cNvPr id="567302" name="椭圆 56730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7303" name="椭圆 56730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7304" name="椭圆 56730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7305" name="椭圆 56730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7306" name="椭圆 56730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7307" name="椭圆 567306"/>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567308" name="组合 567307"/>
          <p:cNvGrpSpPr/>
          <p:nvPr/>
        </p:nvGrpSpPr>
        <p:grpSpPr>
          <a:xfrm>
            <a:off x="1763713" y="4746428"/>
            <a:ext cx="4051300" cy="390525"/>
            <a:chOff x="1092" y="3168"/>
            <a:chExt cx="3084" cy="320"/>
          </a:xfrm>
        </p:grpSpPr>
        <p:sp>
          <p:nvSpPr>
            <p:cNvPr id="567309" name="圆角矩形 567308">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四、目录查询技术</a:t>
              </a:r>
              <a:r>
                <a:rPr lang="zh-CN" altLang="en-US" dirty="0">
                  <a:effectLst>
                    <a:outerShdw blurRad="38100" dist="38100" dir="2700000">
                      <a:srgbClr val="C0C0C0"/>
                    </a:outerShdw>
                  </a:effectLst>
                  <a:latin typeface="Times New Roman" panose="02020603050405020304" pitchFamily="18" charset="0"/>
                </a:rPr>
                <a:t> </a:t>
              </a:r>
            </a:p>
          </p:txBody>
        </p:sp>
        <p:grpSp>
          <p:nvGrpSpPr>
            <p:cNvPr id="567310" name="组合 567309"/>
            <p:cNvGrpSpPr/>
            <p:nvPr/>
          </p:nvGrpSpPr>
          <p:grpSpPr>
            <a:xfrm>
              <a:off x="1092" y="3232"/>
              <a:ext cx="240" cy="240"/>
              <a:chOff x="2078" y="1680"/>
              <a:chExt cx="1615" cy="1615"/>
            </a:xfrm>
          </p:grpSpPr>
          <p:sp>
            <p:nvSpPr>
              <p:cNvPr id="567311" name="椭圆 56731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7312" name="椭圆 56731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7313" name="椭圆 56731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7314" name="椭圆 567313"/>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567315" name="椭圆 56731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7316" name="椭圆 567315"/>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567317" name="任意多边形 567316"/>
          <p:cNvSpPr/>
          <p:nvPr/>
        </p:nvSpPr>
        <p:spPr>
          <a:xfrm rot="-16200000" flipH="1">
            <a:off x="-2016125" y="1752403"/>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567318" name="组合 567317"/>
          <p:cNvGrpSpPr/>
          <p:nvPr/>
        </p:nvGrpSpPr>
        <p:grpSpPr>
          <a:xfrm>
            <a:off x="1566863" y="1779391"/>
            <a:ext cx="4229100" cy="385762"/>
            <a:chOff x="1338" y="2387"/>
            <a:chExt cx="2790" cy="320"/>
          </a:xfrm>
        </p:grpSpPr>
        <p:sp>
          <p:nvSpPr>
            <p:cNvPr id="567319" name="圆角矩形 567318">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一、文件控制块与索引结点 </a:t>
              </a:r>
              <a:endParaRPr lang="en-US" altLang="zh-CN" sz="2400">
                <a:solidFill>
                  <a:srgbClr val="CC00CC"/>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7320" name="组合 567319"/>
            <p:cNvGrpSpPr/>
            <p:nvPr/>
          </p:nvGrpSpPr>
          <p:grpSpPr>
            <a:xfrm>
              <a:off x="1338" y="2432"/>
              <a:ext cx="240" cy="240"/>
              <a:chOff x="2078" y="1680"/>
              <a:chExt cx="1615" cy="1615"/>
            </a:xfrm>
          </p:grpSpPr>
          <p:sp>
            <p:nvSpPr>
              <p:cNvPr id="567321" name="椭圆 56732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7322" name="椭圆 56732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7323" name="椭圆 56732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7324" name="椭圆 567323"/>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7325" name="椭圆 56732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7326" name="椭圆 567325"/>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567327" name="组合 567326"/>
          <p:cNvGrpSpPr/>
          <p:nvPr/>
        </p:nvGrpSpPr>
        <p:grpSpPr>
          <a:xfrm>
            <a:off x="2124075" y="2801741"/>
            <a:ext cx="4051300" cy="390525"/>
            <a:chOff x="1092" y="3168"/>
            <a:chExt cx="3084" cy="320"/>
          </a:xfrm>
        </p:grpSpPr>
        <p:sp>
          <p:nvSpPr>
            <p:cNvPr id="567328" name="圆角矩形 567327">
              <a:hlinkClick r:id="rId6"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spcBef>
                  <a:spcPct val="0"/>
                </a:spcBef>
              </a:pPr>
              <a:r>
                <a:rPr lang="zh-CN" altLang="en-US" sz="2400" dirty="0">
                  <a:solidFill>
                    <a:srgbClr val="000099"/>
                  </a:solidFill>
                  <a:effectLst>
                    <a:outerShdw blurRad="38100" dist="38100" dir="2700000">
                      <a:srgbClr val="C0C0C0"/>
                    </a:outerShdw>
                  </a:effectLst>
                  <a:latin typeface="Arial" panose="020B0604020202020204" pitchFamily="34" charset="0"/>
                  <a:ea typeface="华文新魏" pitchFamily="2" charset="-122"/>
                </a:rPr>
                <a:t>二、文件目录与目录文件</a:t>
              </a:r>
              <a:r>
                <a:rPr lang="zh-CN" altLang="en-US" dirty="0">
                  <a:effectLst>
                    <a:outerShdw blurRad="38100" dist="38100" dir="2700000">
                      <a:srgbClr val="C0C0C0"/>
                    </a:outerShdw>
                  </a:effectLst>
                  <a:latin typeface="Times New Roman" panose="02020603050405020304" pitchFamily="18" charset="0"/>
                </a:rPr>
                <a:t> </a:t>
              </a:r>
            </a:p>
          </p:txBody>
        </p:sp>
        <p:grpSp>
          <p:nvGrpSpPr>
            <p:cNvPr id="567329" name="组合 567328"/>
            <p:cNvGrpSpPr/>
            <p:nvPr/>
          </p:nvGrpSpPr>
          <p:grpSpPr>
            <a:xfrm>
              <a:off x="1092" y="3232"/>
              <a:ext cx="240" cy="240"/>
              <a:chOff x="2078" y="1680"/>
              <a:chExt cx="1615" cy="1615"/>
            </a:xfrm>
          </p:grpSpPr>
          <p:sp>
            <p:nvSpPr>
              <p:cNvPr id="567330" name="椭圆 56732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7331" name="椭圆 56733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7332" name="椭圆 56733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7333" name="椭圆 567332"/>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567334" name="椭圆 56733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7335" name="椭圆 567334"/>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567337" name="矩形 567336"/>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文本占位符 405506"/>
          <p:cNvSpPr>
            <a:spLocks noGrp="1"/>
          </p:cNvSpPr>
          <p:nvPr>
            <p:ph type="body" idx="1"/>
          </p:nvPr>
        </p:nvSpPr>
        <p:spPr>
          <a:xfrm>
            <a:off x="1415480" y="2489395"/>
            <a:ext cx="9937104" cy="3743325"/>
          </a:xfrm>
          <a:noFill/>
          <a:ln>
            <a:noFill/>
          </a:ln>
        </p:spPr>
        <p:txBody>
          <a:bodyPr/>
          <a:lstStyle/>
          <a:p>
            <a:pPr marL="838200" lvl="1" indent="-381000">
              <a:lnSpc>
                <a:spcPct val="105000"/>
              </a:lnSpc>
              <a:spcBef>
                <a:spcPct val="10000"/>
              </a:spcBef>
              <a:buNone/>
            </a:pPr>
            <a:r>
              <a:rPr lang="en-US" altLang="zh-CN" dirty="0">
                <a:solidFill>
                  <a:srgbClr val="0000FF"/>
                </a:solidFill>
                <a:effectLst>
                  <a:outerShdw blurRad="38100" dist="38100" dir="2700000">
                    <a:srgbClr val="C0C0C0"/>
                  </a:outerShdw>
                </a:effectLst>
                <a:latin typeface="宋体" panose="02010600030101010101" pitchFamily="2" charset="-122"/>
              </a:rPr>
              <a:t>(1)</a:t>
            </a:r>
            <a:r>
              <a:rPr lang="zh-CN" altLang="en-US" dirty="0">
                <a:solidFill>
                  <a:srgbClr val="0000FF"/>
                </a:solidFill>
                <a:effectLst>
                  <a:outerShdw blurRad="38100" dist="38100" dir="2700000">
                    <a:srgbClr val="C0C0C0"/>
                  </a:outerShdw>
                </a:effectLst>
                <a:latin typeface="宋体" panose="02010600030101010101" pitchFamily="2" charset="-122"/>
              </a:rPr>
              <a:t>对象及其属性</a:t>
            </a:r>
            <a:r>
              <a:rPr lang="en-US" altLang="zh-CN" dirty="0">
                <a:solidFill>
                  <a:srgbClr val="0000FF"/>
                </a:solidFill>
                <a:effectLst>
                  <a:outerShdw blurRad="38100" dist="38100" dir="2700000">
                    <a:srgbClr val="C0C0C0"/>
                  </a:outerShdw>
                </a:effectLst>
                <a:latin typeface="宋体" panose="02010600030101010101" pitchFamily="2" charset="-122"/>
              </a:rPr>
              <a:t>:</a:t>
            </a:r>
            <a:r>
              <a:rPr lang="zh-CN" altLang="en-US" dirty="0">
                <a:solidFill>
                  <a:srgbClr val="0000FF"/>
                </a:solidFill>
                <a:latin typeface="宋体" panose="02010600030101010101" pitchFamily="2" charset="-122"/>
              </a:rPr>
              <a:t> </a:t>
            </a:r>
            <a:r>
              <a:rPr lang="zh-CN" altLang="en-US" dirty="0">
                <a:latin typeface="宋体" panose="02010600030101010101" pitchFamily="2" charset="-122"/>
              </a:rPr>
              <a:t>文件系统管理的对象包括：① 文件 </a:t>
            </a:r>
            <a:r>
              <a:rPr lang="en-US" altLang="zh-CN" dirty="0">
                <a:latin typeface="宋体" panose="02010600030101010101" pitchFamily="2" charset="-122"/>
              </a:rPr>
              <a:t>② </a:t>
            </a:r>
            <a:r>
              <a:rPr lang="zh-CN" altLang="en-US" dirty="0">
                <a:latin typeface="宋体" panose="02010600030101010101" pitchFamily="2" charset="-122"/>
              </a:rPr>
              <a:t>目录 ③ 磁盘</a:t>
            </a:r>
            <a:r>
              <a:rPr lang="en-US" altLang="zh-CN" dirty="0">
                <a:latin typeface="宋体" panose="02010600030101010101" pitchFamily="2" charset="-122"/>
              </a:rPr>
              <a:t>(</a:t>
            </a:r>
            <a:r>
              <a:rPr lang="zh-CN" altLang="en-US" dirty="0">
                <a:latin typeface="宋体" panose="02010600030101010101" pitchFamily="2" charset="-122"/>
              </a:rPr>
              <a:t>磁带</a:t>
            </a:r>
            <a:r>
              <a:rPr lang="en-US" altLang="zh-CN" dirty="0">
                <a:latin typeface="宋体" panose="02010600030101010101" pitchFamily="2" charset="-122"/>
              </a:rPr>
              <a:t>)</a:t>
            </a:r>
            <a:r>
              <a:rPr lang="zh-CN" altLang="en-US" dirty="0">
                <a:latin typeface="宋体" panose="02010600030101010101" pitchFamily="2" charset="-122"/>
              </a:rPr>
              <a:t>存储空间</a:t>
            </a:r>
          </a:p>
          <a:p>
            <a:pPr marL="838200" lvl="1" indent="-381000">
              <a:lnSpc>
                <a:spcPct val="105000"/>
              </a:lnSpc>
              <a:spcBef>
                <a:spcPct val="10000"/>
              </a:spcBef>
              <a:buNone/>
            </a:pPr>
            <a:r>
              <a:rPr lang="en-US" altLang="zh-CN" dirty="0">
                <a:solidFill>
                  <a:srgbClr val="0000FF"/>
                </a:solidFill>
                <a:effectLst>
                  <a:outerShdw blurRad="38100" dist="38100" dir="2700000">
                    <a:srgbClr val="C0C0C0"/>
                  </a:outerShdw>
                </a:effectLst>
                <a:latin typeface="宋体" panose="02010600030101010101" pitchFamily="2" charset="-122"/>
              </a:rPr>
              <a:t>(2)</a:t>
            </a:r>
            <a:r>
              <a:rPr lang="zh-CN" altLang="en-US" dirty="0">
                <a:solidFill>
                  <a:srgbClr val="0000FF"/>
                </a:solidFill>
                <a:effectLst>
                  <a:outerShdw blurRad="38100" dist="38100" dir="2700000">
                    <a:srgbClr val="C0C0C0"/>
                  </a:outerShdw>
                </a:effectLst>
                <a:latin typeface="宋体" panose="02010600030101010101" pitchFamily="2" charset="-122"/>
              </a:rPr>
              <a:t>操纵和管理的软件集合</a:t>
            </a:r>
            <a:r>
              <a:rPr lang="zh-CN" altLang="en-US" dirty="0">
                <a:solidFill>
                  <a:srgbClr val="0000FF"/>
                </a:solidFill>
                <a:effectLst>
                  <a:outerShdw blurRad="38100" dist="38100" dir="2700000">
                    <a:srgbClr val="C0C0C0"/>
                  </a:outerShdw>
                </a:effectLst>
              </a:rPr>
              <a:t>：</a:t>
            </a:r>
            <a:r>
              <a:rPr lang="zh-CN" altLang="en-US" dirty="0"/>
              <a:t>文件系统的核心，</a:t>
            </a:r>
            <a:r>
              <a:rPr lang="zh-CN" altLang="en-US" dirty="0">
                <a:latin typeface="宋体" panose="02010600030101010101" pitchFamily="2" charset="-122"/>
              </a:rPr>
              <a:t>包括：文件存储空间的管理、文件目录的管理、将文件的逻辑地址转换为物理地址的机制、对文件读和写的管理，及对文件的共享与保护等</a:t>
            </a:r>
            <a:r>
              <a:rPr lang="zh-CN" altLang="en-US" dirty="0">
                <a:solidFill>
                  <a:schemeClr val="tx1"/>
                </a:solidFill>
                <a:latin typeface="宋体" panose="02010600030101010101" pitchFamily="2" charset="-122"/>
              </a:rPr>
              <a:t>。</a:t>
            </a:r>
          </a:p>
          <a:p>
            <a:pPr marL="838200" lvl="1" indent="-381000">
              <a:lnSpc>
                <a:spcPct val="105000"/>
              </a:lnSpc>
              <a:spcBef>
                <a:spcPct val="10000"/>
              </a:spcBef>
              <a:buNone/>
            </a:pPr>
            <a:r>
              <a:rPr lang="en-US" altLang="zh-CN" dirty="0">
                <a:solidFill>
                  <a:srgbClr val="0000FF"/>
                </a:solidFill>
                <a:effectLst>
                  <a:outerShdw blurRad="38100" dist="38100" dir="2700000">
                    <a:srgbClr val="C0C0C0"/>
                  </a:outerShdw>
                </a:effectLst>
                <a:latin typeface="宋体" panose="02010600030101010101" pitchFamily="2" charset="-122"/>
              </a:rPr>
              <a:t>(3)</a:t>
            </a:r>
            <a:r>
              <a:rPr lang="zh-CN" altLang="en-US" dirty="0">
                <a:solidFill>
                  <a:srgbClr val="0000FF"/>
                </a:solidFill>
                <a:effectLst>
                  <a:outerShdw blurRad="38100" dist="38100" dir="2700000">
                    <a:srgbClr val="C0C0C0"/>
                  </a:outerShdw>
                </a:effectLst>
                <a:latin typeface="宋体" panose="02010600030101010101" pitchFamily="2" charset="-122"/>
              </a:rPr>
              <a:t> 接口：两种类型的接口</a:t>
            </a:r>
          </a:p>
          <a:p>
            <a:pPr marL="1257300" lvl="2" indent="-342900">
              <a:lnSpc>
                <a:spcPct val="105000"/>
              </a:lnSpc>
              <a:spcBef>
                <a:spcPct val="10000"/>
              </a:spcBef>
              <a:buFontTx/>
              <a:buAutoNum type="circleNumDbPlain"/>
            </a:pPr>
            <a:r>
              <a:rPr lang="zh-CN" altLang="en-US" sz="2400" dirty="0"/>
              <a:t>命令接口：用户通过</a:t>
            </a:r>
            <a:r>
              <a:rPr lang="zh-CN" altLang="en-US" sz="2400" dirty="0">
                <a:solidFill>
                  <a:srgbClr val="0000FF"/>
                </a:solidFill>
              </a:rPr>
              <a:t>键盘</a:t>
            </a:r>
            <a:r>
              <a:rPr lang="zh-CN" altLang="en-US" sz="2400" dirty="0"/>
              <a:t>终端键入</a:t>
            </a:r>
            <a:r>
              <a:rPr lang="zh-CN" altLang="en-US" sz="2400" dirty="0">
                <a:solidFill>
                  <a:srgbClr val="0000FF"/>
                </a:solidFill>
              </a:rPr>
              <a:t>命令</a:t>
            </a:r>
            <a:r>
              <a:rPr lang="zh-CN" altLang="en-US" sz="2400" dirty="0"/>
              <a:t> </a:t>
            </a:r>
          </a:p>
          <a:p>
            <a:pPr marL="1257300" lvl="2" indent="-342900">
              <a:lnSpc>
                <a:spcPct val="105000"/>
              </a:lnSpc>
              <a:spcBef>
                <a:spcPct val="10000"/>
              </a:spcBef>
              <a:buFontTx/>
              <a:buAutoNum type="circleNumDbPlain"/>
            </a:pPr>
            <a:r>
              <a:rPr lang="zh-CN" altLang="en-US" sz="2400" dirty="0"/>
              <a:t>程序接口：通过</a:t>
            </a:r>
            <a:r>
              <a:rPr lang="zh-CN" altLang="en-US" sz="2400" dirty="0">
                <a:solidFill>
                  <a:srgbClr val="0000FF"/>
                </a:solidFill>
              </a:rPr>
              <a:t>系统调用</a:t>
            </a:r>
            <a:r>
              <a:rPr lang="zh-CN" altLang="en-US" sz="2400" dirty="0"/>
              <a:t>来使用</a:t>
            </a:r>
            <a:endParaRPr lang="en-US" altLang="zh-CN" sz="2400" dirty="0"/>
          </a:p>
        </p:txBody>
      </p:sp>
      <p:sp>
        <p:nvSpPr>
          <p:cNvPr id="405542" name="矩形 405541"/>
          <p:cNvSpPr/>
          <p:nvPr/>
        </p:nvSpPr>
        <p:spPr>
          <a:xfrm>
            <a:off x="1313408" y="1842475"/>
            <a:ext cx="3240088" cy="521970"/>
          </a:xfrm>
          <a:prstGeom prst="rect">
            <a:avLst/>
          </a:prstGeom>
          <a:noFill/>
          <a:ln w="9525">
            <a:noFill/>
          </a:ln>
        </p:spPr>
        <p:txBody>
          <a:bodyPr>
            <a:spAutoFit/>
          </a:bodyPr>
          <a:lstStyle/>
          <a:p>
            <a:pPr>
              <a:spcBef>
                <a:spcPct val="0"/>
              </a:spcBef>
            </a:pPr>
            <a:r>
              <a:rPr lang="en-US" altLang="zh-CN" dirty="0">
                <a:solidFill>
                  <a:srgbClr val="800000"/>
                </a:solidFill>
                <a:effectLst>
                  <a:outerShdw blurRad="38100" dist="38100" dir="2700000">
                    <a:srgbClr val="C0C0C0"/>
                  </a:outerShdw>
                </a:effectLst>
                <a:latin typeface="Tahoma" panose="020B0604030504040204" pitchFamily="34" charset="0"/>
              </a:rPr>
              <a:t>3</a:t>
            </a:r>
            <a:r>
              <a:rPr lang="zh-CN" altLang="en-US" dirty="0">
                <a:solidFill>
                  <a:srgbClr val="800000"/>
                </a:solidFill>
                <a:effectLst>
                  <a:outerShdw blurRad="38100" dist="38100" dir="2700000">
                    <a:srgbClr val="C0C0C0"/>
                  </a:outerShdw>
                </a:effectLst>
                <a:latin typeface="Tahoma" panose="020B0604030504040204" pitchFamily="34" charset="0"/>
              </a:rPr>
              <a:t>、文件系统模型</a:t>
            </a:r>
          </a:p>
        </p:txBody>
      </p:sp>
      <p:sp>
        <p:nvSpPr>
          <p:cNvPr id="405543" name="AutoShape 5"/>
          <p:cNvSpPr/>
          <p:nvPr/>
        </p:nvSpPr>
        <p:spPr>
          <a:xfrm>
            <a:off x="923677" y="1069825"/>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05544" name="Text Box 38"/>
          <p:cNvSpPr txBox="1"/>
          <p:nvPr/>
        </p:nvSpPr>
        <p:spPr>
          <a:xfrm>
            <a:off x="1055440" y="1096812"/>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文件和文件系统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05546" name="矩形 405545"/>
          <p:cNvSpPr/>
          <p:nvPr/>
        </p:nvSpPr>
        <p:spPr>
          <a:xfrm>
            <a:off x="3904617" y="5833940"/>
            <a:ext cx="6408738" cy="461665"/>
          </a:xfrm>
          <a:prstGeom prst="rect">
            <a:avLst/>
          </a:prstGeom>
          <a:noFill/>
          <a:ln w="28575">
            <a:noFill/>
          </a:ln>
        </p:spPr>
        <p:txBody>
          <a:bodyPr>
            <a:spAutoFit/>
          </a:bodyPr>
          <a:lstStyle/>
          <a:p>
            <a:pPr marL="342900" indent="-342900">
              <a:buSzPct val="80000"/>
            </a:pPr>
            <a:r>
              <a:rPr lang="zh-CN" altLang="en-US" sz="2400" dirty="0">
                <a:solidFill>
                  <a:srgbClr val="CC0066"/>
                </a:solidFill>
                <a:effectLst>
                  <a:outerShdw blurRad="38100" dist="38100" dir="2700000">
                    <a:srgbClr val="C0C0C0"/>
                  </a:outerShdw>
                </a:effectLst>
                <a:latin typeface="Times New Roman" panose="02020603050405020304" pitchFamily="18" charset="0"/>
              </a:rPr>
              <a:t>文件系统</a:t>
            </a:r>
            <a:r>
              <a:rPr lang="en-US" altLang="zh-CN" sz="2400" dirty="0">
                <a:solidFill>
                  <a:srgbClr val="CC0066"/>
                </a:solidFill>
                <a:effectLst>
                  <a:outerShdw blurRad="38100" dist="38100" dir="2700000">
                    <a:srgbClr val="C0C0C0"/>
                  </a:outerShdw>
                </a:effectLst>
                <a:latin typeface="Times New Roman" panose="02020603050405020304" pitchFamily="18" charset="0"/>
              </a:rPr>
              <a:t>=</a:t>
            </a:r>
            <a:r>
              <a:rPr lang="zh-CN" altLang="en-US" sz="2400" dirty="0">
                <a:solidFill>
                  <a:srgbClr val="CC0066"/>
                </a:solidFill>
                <a:effectLst>
                  <a:outerShdw blurRad="38100" dist="38100" dir="2700000">
                    <a:srgbClr val="C0C0C0"/>
                  </a:outerShdw>
                </a:effectLst>
                <a:latin typeface="Times New Roman" panose="02020603050405020304" pitchFamily="18" charset="0"/>
              </a:rPr>
              <a:t>文件管理程序</a:t>
            </a:r>
            <a:r>
              <a:rPr lang="en-US" altLang="zh-CN" sz="2400" dirty="0">
                <a:solidFill>
                  <a:srgbClr val="CC0066"/>
                </a:solidFill>
                <a:effectLst>
                  <a:outerShdw blurRad="38100" dist="38100" dir="2700000">
                    <a:srgbClr val="C0C0C0"/>
                  </a:outerShdw>
                </a:effectLst>
                <a:latin typeface="Times New Roman" panose="02020603050405020304" pitchFamily="18" charset="0"/>
              </a:rPr>
              <a:t>+</a:t>
            </a:r>
            <a:r>
              <a:rPr lang="zh-CN" altLang="en-US" sz="2400" dirty="0">
                <a:solidFill>
                  <a:srgbClr val="CC0066"/>
                </a:solidFill>
                <a:effectLst>
                  <a:outerShdw blurRad="38100" dist="38100" dir="2700000">
                    <a:srgbClr val="C0C0C0"/>
                  </a:outerShdw>
                </a:effectLst>
                <a:latin typeface="Times New Roman" panose="02020603050405020304" pitchFamily="18" charset="0"/>
              </a:rPr>
              <a:t>它所管理的全部文件</a:t>
            </a:r>
          </a:p>
        </p:txBody>
      </p:sp>
      <p:sp>
        <p:nvSpPr>
          <p:cNvPr id="12" name="矩形 11">
            <a:extLst>
              <a:ext uri="{FF2B5EF4-FFF2-40B4-BE49-F238E27FC236}">
                <a16:creationId xmlns:a16="http://schemas.microsoft.com/office/drawing/2014/main" id="{A80E99E7-5BE4-4774-BDFB-11DB5AC4329F}"/>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5543"/>
                                        </p:tgtEl>
                                        <p:attrNameLst>
                                          <p:attrName>style.visibility</p:attrName>
                                        </p:attrNameLst>
                                      </p:cBhvr>
                                      <p:to>
                                        <p:strVal val="visible"/>
                                      </p:to>
                                    </p:set>
                                    <p:anim calcmode="lin" valueType="num">
                                      <p:cBhvr additive="base">
                                        <p:cTn id="7" dur="500" fill="hold"/>
                                        <p:tgtEl>
                                          <p:spTgt spid="405543"/>
                                        </p:tgtEl>
                                        <p:attrNameLst>
                                          <p:attrName>ppt_x</p:attrName>
                                        </p:attrNameLst>
                                      </p:cBhvr>
                                      <p:tavLst>
                                        <p:tav tm="0">
                                          <p:val>
                                            <p:strVal val="#ppt_x"/>
                                          </p:val>
                                        </p:tav>
                                        <p:tav tm="100000">
                                          <p:val>
                                            <p:strVal val="#ppt_x"/>
                                          </p:val>
                                        </p:tav>
                                      </p:tavLst>
                                    </p:anim>
                                    <p:anim calcmode="lin" valueType="num">
                                      <p:cBhvr additive="base">
                                        <p:cTn id="8" dur="500" fill="hold"/>
                                        <p:tgtEl>
                                          <p:spTgt spid="4055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05544"/>
                                        </p:tgtEl>
                                        <p:attrNameLst>
                                          <p:attrName>style.visibility</p:attrName>
                                        </p:attrNameLst>
                                      </p:cBhvr>
                                      <p:to>
                                        <p:strVal val="visible"/>
                                      </p:to>
                                    </p:set>
                                    <p:anim calcmode="lin" valueType="num">
                                      <p:cBhvr additive="base">
                                        <p:cTn id="12" dur="500" fill="hold"/>
                                        <p:tgtEl>
                                          <p:spTgt spid="405544"/>
                                        </p:tgtEl>
                                        <p:attrNameLst>
                                          <p:attrName>ppt_x</p:attrName>
                                        </p:attrNameLst>
                                      </p:cBhvr>
                                      <p:tavLst>
                                        <p:tav tm="0">
                                          <p:val>
                                            <p:strVal val="#ppt_x"/>
                                          </p:val>
                                        </p:tav>
                                        <p:tav tm="100000">
                                          <p:val>
                                            <p:strVal val="#ppt_x"/>
                                          </p:val>
                                        </p:tav>
                                      </p:tavLst>
                                    </p:anim>
                                    <p:anim calcmode="lin" valueType="num">
                                      <p:cBhvr additive="base">
                                        <p:cTn id="13" dur="500" fill="hold"/>
                                        <p:tgtEl>
                                          <p:spTgt spid="40554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5542"/>
                                        </p:tgtEl>
                                        <p:attrNameLst>
                                          <p:attrName>style.visibility</p:attrName>
                                        </p:attrNameLst>
                                      </p:cBhvr>
                                      <p:to>
                                        <p:strVal val="visible"/>
                                      </p:to>
                                    </p:set>
                                    <p:anim calcmode="lin" valueType="num">
                                      <p:cBhvr additive="base">
                                        <p:cTn id="17" dur="500" fill="hold"/>
                                        <p:tgtEl>
                                          <p:spTgt spid="405542"/>
                                        </p:tgtEl>
                                        <p:attrNameLst>
                                          <p:attrName>ppt_x</p:attrName>
                                        </p:attrNameLst>
                                      </p:cBhvr>
                                      <p:tavLst>
                                        <p:tav tm="0">
                                          <p:val>
                                            <p:strVal val="#ppt_x"/>
                                          </p:val>
                                        </p:tav>
                                        <p:tav tm="100000">
                                          <p:val>
                                            <p:strVal val="#ppt_x"/>
                                          </p:val>
                                        </p:tav>
                                      </p:tavLst>
                                    </p:anim>
                                    <p:anim calcmode="lin" valueType="num">
                                      <p:cBhvr additive="base">
                                        <p:cTn id="18" dur="500" fill="hold"/>
                                        <p:tgtEl>
                                          <p:spTgt spid="40554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05507">
                                            <p:txEl>
                                              <p:pRg st="0" end="0"/>
                                            </p:txEl>
                                          </p:spTgt>
                                        </p:tgtEl>
                                        <p:attrNameLst>
                                          <p:attrName>style.visibility</p:attrName>
                                        </p:attrNameLst>
                                      </p:cBhvr>
                                      <p:to>
                                        <p:strVal val="visible"/>
                                      </p:to>
                                    </p:set>
                                    <p:anim calcmode="lin" valueType="num">
                                      <p:cBhvr additive="base">
                                        <p:cTn id="22" dur="10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405507">
                                            <p:txEl>
                                              <p:pRg st="1" end="1"/>
                                            </p:txEl>
                                          </p:spTgt>
                                        </p:tgtEl>
                                        <p:attrNameLst>
                                          <p:attrName>style.visibility</p:attrName>
                                        </p:attrNameLst>
                                      </p:cBhvr>
                                      <p:to>
                                        <p:strVal val="visible"/>
                                      </p:to>
                                    </p:set>
                                    <p:anim calcmode="lin" valueType="num">
                                      <p:cBhvr additive="base">
                                        <p:cTn id="27" dur="10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nodeType="afterEffect">
                                  <p:stCondLst>
                                    <p:cond delay="0"/>
                                  </p:stCondLst>
                                  <p:childTnLst>
                                    <p:set>
                                      <p:cBhvr>
                                        <p:cTn id="31" dur="1" fill="hold">
                                          <p:stCondLst>
                                            <p:cond delay="0"/>
                                          </p:stCondLst>
                                        </p:cTn>
                                        <p:tgtEl>
                                          <p:spTgt spid="405507">
                                            <p:txEl>
                                              <p:pRg st="2" end="2"/>
                                            </p:txEl>
                                          </p:spTgt>
                                        </p:tgtEl>
                                        <p:attrNameLst>
                                          <p:attrName>style.visibility</p:attrName>
                                        </p:attrNameLst>
                                      </p:cBhvr>
                                      <p:to>
                                        <p:strVal val="visible"/>
                                      </p:to>
                                    </p:set>
                                    <p:anim calcmode="lin" valueType="num">
                                      <p:cBhvr additive="base">
                                        <p:cTn id="32" dur="10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nodeType="afterEffect">
                                  <p:stCondLst>
                                    <p:cond delay="0"/>
                                  </p:stCondLst>
                                  <p:childTnLst>
                                    <p:set>
                                      <p:cBhvr>
                                        <p:cTn id="36" dur="1" fill="hold">
                                          <p:stCondLst>
                                            <p:cond delay="0"/>
                                          </p:stCondLst>
                                        </p:cTn>
                                        <p:tgtEl>
                                          <p:spTgt spid="405507">
                                            <p:txEl>
                                              <p:pRg st="3" end="3"/>
                                            </p:txEl>
                                          </p:spTgt>
                                        </p:tgtEl>
                                        <p:attrNameLst>
                                          <p:attrName>style.visibility</p:attrName>
                                        </p:attrNameLst>
                                      </p:cBhvr>
                                      <p:to>
                                        <p:strVal val="visible"/>
                                      </p:to>
                                    </p:set>
                                    <p:anim calcmode="lin" valueType="num">
                                      <p:cBhvr additive="base">
                                        <p:cTn id="37" dur="10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2" presetClass="entr" presetSubtype="4" fill="hold" nodeType="afterEffect">
                                  <p:stCondLst>
                                    <p:cond delay="0"/>
                                  </p:stCondLst>
                                  <p:childTnLst>
                                    <p:set>
                                      <p:cBhvr>
                                        <p:cTn id="41" dur="1" fill="hold">
                                          <p:stCondLst>
                                            <p:cond delay="0"/>
                                          </p:stCondLst>
                                        </p:cTn>
                                        <p:tgtEl>
                                          <p:spTgt spid="405507">
                                            <p:txEl>
                                              <p:pRg st="4" end="4"/>
                                            </p:txEl>
                                          </p:spTgt>
                                        </p:tgtEl>
                                        <p:attrNameLst>
                                          <p:attrName>style.visibility</p:attrName>
                                        </p:attrNameLst>
                                      </p:cBhvr>
                                      <p:to>
                                        <p:strVal val="visible"/>
                                      </p:to>
                                    </p:set>
                                    <p:anim calcmode="lin" valueType="num">
                                      <p:cBhvr additive="base">
                                        <p:cTn id="42" dur="10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6500"/>
                            </p:stCondLst>
                            <p:childTnLst>
                              <p:par>
                                <p:cTn id="45" presetID="2" presetClass="entr" presetSubtype="4" fill="hold" grpId="0" nodeType="afterEffect">
                                  <p:stCondLst>
                                    <p:cond delay="0"/>
                                  </p:stCondLst>
                                  <p:childTnLst>
                                    <p:set>
                                      <p:cBhvr>
                                        <p:cTn id="46" dur="1" fill="hold">
                                          <p:stCondLst>
                                            <p:cond delay="0"/>
                                          </p:stCondLst>
                                        </p:cTn>
                                        <p:tgtEl>
                                          <p:spTgt spid="405546"/>
                                        </p:tgtEl>
                                        <p:attrNameLst>
                                          <p:attrName>style.visibility</p:attrName>
                                        </p:attrNameLst>
                                      </p:cBhvr>
                                      <p:to>
                                        <p:strVal val="visible"/>
                                      </p:to>
                                    </p:set>
                                    <p:anim calcmode="lin" valueType="num">
                                      <p:cBhvr additive="base">
                                        <p:cTn id="47" dur="500" fill="hold"/>
                                        <p:tgtEl>
                                          <p:spTgt spid="405546"/>
                                        </p:tgtEl>
                                        <p:attrNameLst>
                                          <p:attrName>ppt_x</p:attrName>
                                        </p:attrNameLst>
                                      </p:cBhvr>
                                      <p:tavLst>
                                        <p:tav tm="0">
                                          <p:val>
                                            <p:strVal val="#ppt_x"/>
                                          </p:val>
                                        </p:tav>
                                        <p:tav tm="100000">
                                          <p:val>
                                            <p:strVal val="#ppt_x"/>
                                          </p:val>
                                        </p:tav>
                                      </p:tavLst>
                                    </p:anim>
                                    <p:anim calcmode="lin" valueType="num">
                                      <p:cBhvr additive="base">
                                        <p:cTn id="48" dur="500" fill="hold"/>
                                        <p:tgtEl>
                                          <p:spTgt spid="405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42" grpId="0"/>
      <p:bldP spid="405543" grpId="0" bldLvl="0" animBg="1"/>
      <p:bldP spid="405544" grpId="0"/>
      <p:bldP spid="40554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文本占位符 475138"/>
          <p:cNvSpPr>
            <a:spLocks noGrp="1"/>
          </p:cNvSpPr>
          <p:nvPr>
            <p:ph type="body" idx="1"/>
          </p:nvPr>
        </p:nvSpPr>
        <p:spPr>
          <a:xfrm>
            <a:off x="2063552" y="1916832"/>
            <a:ext cx="4032448" cy="2808288"/>
          </a:xfrm>
          <a:solidFill>
            <a:srgbClr val="FFFFFF"/>
          </a:solidFill>
          <a:ln>
            <a:noFill/>
          </a:ln>
        </p:spPr>
        <p:txBody>
          <a:bodyPr/>
          <a:lstStyle/>
          <a:p>
            <a:pPr>
              <a:spcBef>
                <a:spcPct val="50000"/>
              </a:spcBef>
              <a:buClr>
                <a:srgbClr val="CC3300"/>
              </a:buClr>
              <a:buFont typeface="Wingdings" panose="05000000000000000000" pitchFamily="2" charset="2"/>
              <a:buChar char="n"/>
            </a:pPr>
            <a:r>
              <a:rPr lang="zh-CN" altLang="en-US" sz="2400" dirty="0">
                <a:solidFill>
                  <a:srgbClr val="0000FF"/>
                </a:solidFill>
              </a:rPr>
              <a:t>文件控制块（</a:t>
            </a:r>
            <a:r>
              <a:rPr lang="en-US" altLang="zh-CN" sz="2400" dirty="0">
                <a:solidFill>
                  <a:srgbClr val="0000FF"/>
                </a:solidFill>
              </a:rPr>
              <a:t>FCB</a:t>
            </a:r>
            <a:r>
              <a:rPr lang="zh-CN" altLang="en-US" sz="2400" dirty="0">
                <a:solidFill>
                  <a:srgbClr val="0000FF"/>
                </a:solidFill>
              </a:rPr>
              <a:t>）：操作系统为管理文件而设置的数据结构，存放了为管理文件所需的所有有关信息。一个文件控制块就是一个文件目录项。 </a:t>
            </a:r>
          </a:p>
          <a:p>
            <a:pPr>
              <a:spcBef>
                <a:spcPct val="50000"/>
              </a:spcBef>
              <a:buClr>
                <a:srgbClr val="CC3300"/>
              </a:buClr>
              <a:buFont typeface="Wingdings" panose="05000000000000000000" pitchFamily="2" charset="2"/>
              <a:buChar char="n"/>
            </a:pPr>
            <a:r>
              <a:rPr lang="zh-CN" altLang="en-US" sz="2400" dirty="0">
                <a:solidFill>
                  <a:srgbClr val="0000FF"/>
                </a:solidFill>
              </a:rPr>
              <a:t>文件控制块是文件存在的标志</a:t>
            </a:r>
          </a:p>
          <a:p>
            <a:pPr>
              <a:spcBef>
                <a:spcPct val="50000"/>
              </a:spcBef>
              <a:buClr>
                <a:srgbClr val="CC3300"/>
              </a:buClr>
              <a:buFont typeface="Wingdings" panose="05000000000000000000" pitchFamily="2" charset="2"/>
              <a:buChar char="n"/>
            </a:pPr>
            <a:r>
              <a:rPr lang="en-US" altLang="zh-CN" sz="2400" dirty="0">
                <a:solidFill>
                  <a:srgbClr val="0000FF"/>
                </a:solidFill>
              </a:rPr>
              <a:t>FCB</a:t>
            </a:r>
            <a:r>
              <a:rPr lang="zh-CN" altLang="en-US" sz="2400" dirty="0">
                <a:solidFill>
                  <a:srgbClr val="0000FF"/>
                </a:solidFill>
              </a:rPr>
              <a:t>就是目录表中的一个目录项</a:t>
            </a:r>
          </a:p>
        </p:txBody>
      </p:sp>
      <p:sp>
        <p:nvSpPr>
          <p:cNvPr id="475143" name="AutoShape 5"/>
          <p:cNvSpPr/>
          <p:nvPr/>
        </p:nvSpPr>
        <p:spPr>
          <a:xfrm>
            <a:off x="923677" y="1025749"/>
            <a:ext cx="50260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75144" name="Text Box 38"/>
          <p:cNvSpPr txBox="1"/>
          <p:nvPr/>
        </p:nvSpPr>
        <p:spPr>
          <a:xfrm>
            <a:off x="1055440" y="1052736"/>
            <a:ext cx="48942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文件控制块与索引结点</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1E45D848-8F7E-4BF7-87F4-B1E83C01C79C}"/>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
        <p:nvSpPr>
          <p:cNvPr id="7" name="矩形 6">
            <a:extLst>
              <a:ext uri="{FF2B5EF4-FFF2-40B4-BE49-F238E27FC236}">
                <a16:creationId xmlns:a16="http://schemas.microsoft.com/office/drawing/2014/main" id="{62E00A04-E3ED-45BC-8798-6B7E132964AC}"/>
              </a:ext>
            </a:extLst>
          </p:cNvPr>
          <p:cNvSpPr/>
          <p:nvPr/>
        </p:nvSpPr>
        <p:spPr>
          <a:xfrm>
            <a:off x="6996186" y="1896426"/>
            <a:ext cx="5832475" cy="521970"/>
          </a:xfrm>
          <a:prstGeom prst="rect">
            <a:avLst/>
          </a:prstGeom>
          <a:noFill/>
          <a:ln w="9525">
            <a:noFill/>
          </a:ln>
        </p:spPr>
        <p:txBody>
          <a:bodyPr anchor="ctr">
            <a:spAutoFit/>
          </a:bodyPr>
          <a:lstStyle/>
          <a:p>
            <a:pPr>
              <a:spcBef>
                <a:spcPct val="0"/>
              </a:spcBef>
            </a:pPr>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、文件控制块的内容</a:t>
            </a:r>
          </a:p>
        </p:txBody>
      </p:sp>
      <p:sp>
        <p:nvSpPr>
          <p:cNvPr id="8" name="文本框 7">
            <a:extLst>
              <a:ext uri="{FF2B5EF4-FFF2-40B4-BE49-F238E27FC236}">
                <a16:creationId xmlns:a16="http://schemas.microsoft.com/office/drawing/2014/main" id="{2B44E199-ADCB-4619-BD05-BAB40B721B08}"/>
              </a:ext>
            </a:extLst>
          </p:cNvPr>
          <p:cNvSpPr txBox="1"/>
          <p:nvPr/>
        </p:nvSpPr>
        <p:spPr>
          <a:xfrm>
            <a:off x="7608168" y="2418396"/>
            <a:ext cx="4104456" cy="3578860"/>
          </a:xfrm>
          <a:prstGeom prst="rect">
            <a:avLst/>
          </a:prstGeom>
          <a:noFill/>
          <a:ln w="9525">
            <a:noFill/>
          </a:ln>
        </p:spPr>
        <p:txBody>
          <a:bodyPr wrap="square">
            <a:spAutoFit/>
          </a:bodyPr>
          <a:lstStyle/>
          <a:p>
            <a:pPr marL="268605" indent="-268605">
              <a:lnSpc>
                <a:spcPct val="135000"/>
              </a:lnSpc>
              <a:spcBef>
                <a:spcPct val="0"/>
              </a:spcBef>
            </a:pPr>
            <a:r>
              <a:rPr lang="en-US" altLang="zh-CN" sz="2400" dirty="0">
                <a:solidFill>
                  <a:srgbClr val="0000FF"/>
                </a:solidFill>
                <a:effectLst>
                  <a:outerShdw blurRad="38100" dist="38100" dir="2700000">
                    <a:srgbClr val="C0C0C0"/>
                  </a:outerShdw>
                </a:effectLst>
                <a:latin typeface="Times New Roman" panose="02020603050405020304" pitchFamily="18" charset="0"/>
              </a:rPr>
              <a:t>(1)</a:t>
            </a:r>
            <a:r>
              <a:rPr lang="zh-CN" altLang="en-US" sz="2400" dirty="0">
                <a:solidFill>
                  <a:srgbClr val="0000FF"/>
                </a:solidFill>
                <a:effectLst>
                  <a:outerShdw blurRad="38100" dist="38100" dir="2700000">
                    <a:srgbClr val="C0C0C0"/>
                  </a:outerShdw>
                </a:effectLst>
                <a:latin typeface="Times New Roman" panose="02020603050405020304" pitchFamily="18" charset="0"/>
              </a:rPr>
              <a:t>基本信息类</a:t>
            </a:r>
            <a:r>
              <a:rPr lang="zh-CN" altLang="en-US" sz="2400" dirty="0">
                <a:solidFill>
                  <a:srgbClr val="0000FF"/>
                </a:solidFill>
                <a:latin typeface="Times New Roman" panose="02020603050405020304" pitchFamily="18" charset="0"/>
              </a:rPr>
              <a:t> </a:t>
            </a:r>
          </a:p>
          <a:p>
            <a:pPr marL="268605" indent="-268605">
              <a:lnSpc>
                <a:spcPct val="135000"/>
              </a:lnSpc>
              <a:spcBef>
                <a:spcPct val="0"/>
              </a:spcBef>
            </a:pPr>
            <a:r>
              <a:rPr lang="zh-CN" altLang="en-US" sz="2400" dirty="0">
                <a:solidFill>
                  <a:srgbClr val="0000FF"/>
                </a:solidFill>
                <a:latin typeface="Times New Roman" panose="02020603050405020304" pitchFamily="18" charset="0"/>
              </a:rPr>
              <a:t>       ① 文件名 ；</a:t>
            </a:r>
          </a:p>
          <a:p>
            <a:pPr marL="268605" indent="-268605">
              <a:lnSpc>
                <a:spcPct val="135000"/>
              </a:lnSpc>
              <a:spcBef>
                <a:spcPct val="0"/>
              </a:spcBef>
            </a:pPr>
            <a:r>
              <a:rPr lang="zh-CN" altLang="en-US" sz="2400" dirty="0">
                <a:solidFill>
                  <a:srgbClr val="0000FF"/>
                </a:solidFill>
                <a:latin typeface="Times New Roman" panose="02020603050405020304" pitchFamily="18" charset="0"/>
              </a:rPr>
              <a:t>       ② 文件物理位置 ；</a:t>
            </a:r>
          </a:p>
          <a:p>
            <a:pPr marL="268605" indent="-268605">
              <a:lnSpc>
                <a:spcPct val="135000"/>
              </a:lnSpc>
              <a:spcBef>
                <a:spcPct val="0"/>
              </a:spcBef>
            </a:pPr>
            <a:r>
              <a:rPr lang="zh-CN" altLang="en-US" sz="2400" dirty="0">
                <a:solidFill>
                  <a:srgbClr val="0000FF"/>
                </a:solidFill>
                <a:latin typeface="Times New Roman" panose="02020603050405020304" pitchFamily="18" charset="0"/>
              </a:rPr>
              <a:t>       ③ 文件逻辑结构 ；</a:t>
            </a:r>
          </a:p>
          <a:p>
            <a:pPr marL="268605" indent="-268605">
              <a:lnSpc>
                <a:spcPct val="150000"/>
              </a:lnSpc>
              <a:spcBef>
                <a:spcPct val="0"/>
              </a:spcBef>
            </a:pPr>
            <a:r>
              <a:rPr lang="zh-CN" altLang="en-US" sz="2400" dirty="0">
                <a:solidFill>
                  <a:srgbClr val="0000FF"/>
                </a:solidFill>
                <a:latin typeface="Times New Roman" panose="02020603050405020304" pitchFamily="18" charset="0"/>
              </a:rPr>
              <a:t>       ④ 文件的物理结构 </a:t>
            </a:r>
          </a:p>
          <a:p>
            <a:pPr marL="268605" indent="-268605">
              <a:lnSpc>
                <a:spcPct val="135000"/>
              </a:lnSpc>
              <a:spcBef>
                <a:spcPct val="0"/>
              </a:spcBef>
            </a:pPr>
            <a:r>
              <a:rPr lang="en-US" altLang="zh-CN" sz="2400" dirty="0">
                <a:solidFill>
                  <a:srgbClr val="0000FF"/>
                </a:solidFill>
                <a:effectLst>
                  <a:outerShdw blurRad="38100" dist="38100" dir="2700000">
                    <a:srgbClr val="C0C0C0"/>
                  </a:outerShdw>
                </a:effectLst>
                <a:latin typeface="Times New Roman" panose="02020603050405020304" pitchFamily="18" charset="0"/>
              </a:rPr>
              <a:t>(2) </a:t>
            </a:r>
            <a:r>
              <a:rPr lang="zh-CN" altLang="en-US" sz="2400" dirty="0">
                <a:solidFill>
                  <a:srgbClr val="0000FF"/>
                </a:solidFill>
                <a:effectLst>
                  <a:outerShdw blurRad="38100" dist="38100" dir="2700000">
                    <a:srgbClr val="C0C0C0"/>
                  </a:outerShdw>
                </a:effectLst>
                <a:latin typeface="Times New Roman" panose="02020603050405020304" pitchFamily="18" charset="0"/>
              </a:rPr>
              <a:t>存取控制信息类 </a:t>
            </a:r>
          </a:p>
          <a:p>
            <a:pPr marL="268605" indent="-268605">
              <a:lnSpc>
                <a:spcPct val="135000"/>
              </a:lnSpc>
              <a:spcBef>
                <a:spcPct val="0"/>
              </a:spcBef>
            </a:pPr>
            <a:r>
              <a:rPr lang="en-US" altLang="zh-CN" sz="2400" dirty="0">
                <a:solidFill>
                  <a:srgbClr val="0000FF"/>
                </a:solidFill>
                <a:effectLst>
                  <a:outerShdw blurRad="38100" dist="38100" dir="2700000">
                    <a:srgbClr val="C0C0C0"/>
                  </a:outerShdw>
                </a:effectLst>
                <a:latin typeface="Times New Roman" panose="02020603050405020304" pitchFamily="18" charset="0"/>
              </a:rPr>
              <a:t>(3) </a:t>
            </a:r>
            <a:r>
              <a:rPr lang="zh-CN" altLang="en-US" sz="2400" dirty="0">
                <a:solidFill>
                  <a:srgbClr val="0000FF"/>
                </a:solidFill>
                <a:effectLst>
                  <a:outerShdw blurRad="38100" dist="38100" dir="2700000">
                    <a:srgbClr val="C0C0C0"/>
                  </a:outerShdw>
                </a:effectLst>
                <a:latin typeface="Times New Roman" panose="02020603050405020304" pitchFamily="18" charset="0"/>
              </a:rPr>
              <a:t>使用信息类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5143"/>
                                        </p:tgtEl>
                                        <p:attrNameLst>
                                          <p:attrName>style.visibility</p:attrName>
                                        </p:attrNameLst>
                                      </p:cBhvr>
                                      <p:to>
                                        <p:strVal val="visible"/>
                                      </p:to>
                                    </p:set>
                                    <p:anim calcmode="lin" valueType="num">
                                      <p:cBhvr additive="base">
                                        <p:cTn id="7" dur="500" fill="hold"/>
                                        <p:tgtEl>
                                          <p:spTgt spid="475143"/>
                                        </p:tgtEl>
                                        <p:attrNameLst>
                                          <p:attrName>ppt_x</p:attrName>
                                        </p:attrNameLst>
                                      </p:cBhvr>
                                      <p:tavLst>
                                        <p:tav tm="0">
                                          <p:val>
                                            <p:strVal val="#ppt_x"/>
                                          </p:val>
                                        </p:tav>
                                        <p:tav tm="100000">
                                          <p:val>
                                            <p:strVal val="#ppt_x"/>
                                          </p:val>
                                        </p:tav>
                                      </p:tavLst>
                                    </p:anim>
                                    <p:anim calcmode="lin" valueType="num">
                                      <p:cBhvr additive="base">
                                        <p:cTn id="8" dur="500" fill="hold"/>
                                        <p:tgtEl>
                                          <p:spTgt spid="4751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5144"/>
                                        </p:tgtEl>
                                        <p:attrNameLst>
                                          <p:attrName>style.visibility</p:attrName>
                                        </p:attrNameLst>
                                      </p:cBhvr>
                                      <p:to>
                                        <p:strVal val="visible"/>
                                      </p:to>
                                    </p:set>
                                    <p:anim calcmode="lin" valueType="num">
                                      <p:cBhvr additive="base">
                                        <p:cTn id="12" dur="500" fill="hold"/>
                                        <p:tgtEl>
                                          <p:spTgt spid="475144"/>
                                        </p:tgtEl>
                                        <p:attrNameLst>
                                          <p:attrName>ppt_x</p:attrName>
                                        </p:attrNameLst>
                                      </p:cBhvr>
                                      <p:tavLst>
                                        <p:tav tm="0">
                                          <p:val>
                                            <p:strVal val="#ppt_x"/>
                                          </p:val>
                                        </p:tav>
                                        <p:tav tm="100000">
                                          <p:val>
                                            <p:strVal val="#ppt_x"/>
                                          </p:val>
                                        </p:tav>
                                      </p:tavLst>
                                    </p:anim>
                                    <p:anim calcmode="lin" valueType="num">
                                      <p:cBhvr additive="base">
                                        <p:cTn id="13" dur="500" fill="hold"/>
                                        <p:tgtEl>
                                          <p:spTgt spid="47514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75139">
                                            <p:bg/>
                                          </p:spTgt>
                                        </p:tgtEl>
                                        <p:attrNameLst>
                                          <p:attrName>style.visibility</p:attrName>
                                        </p:attrNameLst>
                                      </p:cBhvr>
                                      <p:to>
                                        <p:strVal val="visible"/>
                                      </p:to>
                                    </p:set>
                                    <p:anim calcmode="lin" valueType="num">
                                      <p:cBhvr additive="base">
                                        <p:cTn id="17" dur="500" fill="hold"/>
                                        <p:tgtEl>
                                          <p:spTgt spid="47513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7513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75139">
                                            <p:txEl>
                                              <p:pRg st="0" end="0"/>
                                            </p:txEl>
                                          </p:spTgt>
                                        </p:tgtEl>
                                        <p:attrNameLst>
                                          <p:attrName>style.visibility</p:attrName>
                                        </p:attrNameLst>
                                      </p:cBhvr>
                                      <p:to>
                                        <p:strVal val="visible"/>
                                      </p:to>
                                    </p:set>
                                    <p:anim calcmode="lin" valueType="num">
                                      <p:cBhvr additive="base">
                                        <p:cTn id="22" dur="500" fill="hold"/>
                                        <p:tgtEl>
                                          <p:spTgt spid="47513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7513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75139">
                                            <p:txEl>
                                              <p:pRg st="1" end="1"/>
                                            </p:txEl>
                                          </p:spTgt>
                                        </p:tgtEl>
                                        <p:attrNameLst>
                                          <p:attrName>style.visibility</p:attrName>
                                        </p:attrNameLst>
                                      </p:cBhvr>
                                      <p:to>
                                        <p:strVal val="visible"/>
                                      </p:to>
                                    </p:set>
                                    <p:anim calcmode="lin" valueType="num">
                                      <p:cBhvr additive="base">
                                        <p:cTn id="27" dur="500" fill="hold"/>
                                        <p:tgtEl>
                                          <p:spTgt spid="47513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5139">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75139">
                                            <p:txEl>
                                              <p:pRg st="2" end="2"/>
                                            </p:txEl>
                                          </p:spTgt>
                                        </p:tgtEl>
                                        <p:attrNameLst>
                                          <p:attrName>style.visibility</p:attrName>
                                        </p:attrNameLst>
                                      </p:cBhvr>
                                      <p:to>
                                        <p:strVal val="visible"/>
                                      </p:to>
                                    </p:set>
                                    <p:anim calcmode="lin" valueType="num">
                                      <p:cBhvr additive="base">
                                        <p:cTn id="32" dur="500" fill="hold"/>
                                        <p:tgtEl>
                                          <p:spTgt spid="47513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5139">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uiExpand="1" build="p" animBg="1"/>
      <p:bldP spid="475143" grpId="0" bldLvl="0" animBg="1"/>
      <p:bldP spid="475144" grpId="0"/>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7421" name="内容占位符 477420"/>
          <p:cNvGraphicFramePr>
            <a:graphicFrameLocks noGrp="1"/>
          </p:cNvGraphicFramePr>
          <p:nvPr>
            <p:ph idx="1"/>
            <p:extLst>
              <p:ext uri="{D42A27DB-BD31-4B8C-83A1-F6EECF244321}">
                <p14:modId xmlns:p14="http://schemas.microsoft.com/office/powerpoint/2010/main" val="2442114522"/>
              </p:ext>
            </p:extLst>
          </p:nvPr>
        </p:nvGraphicFramePr>
        <p:xfrm>
          <a:off x="2279576" y="1629227"/>
          <a:ext cx="8126487" cy="4616392"/>
        </p:xfrm>
        <a:graphic>
          <a:graphicData uri="http://schemas.openxmlformats.org/drawingml/2006/table">
            <a:tbl>
              <a:tblPr/>
              <a:tblGrid>
                <a:gridCol w="1773285">
                  <a:extLst>
                    <a:ext uri="{9D8B030D-6E8A-4147-A177-3AD203B41FA5}">
                      <a16:colId xmlns:a16="http://schemas.microsoft.com/office/drawing/2014/main" val="20000"/>
                    </a:ext>
                  </a:extLst>
                </a:gridCol>
                <a:gridCol w="2412000">
                  <a:extLst>
                    <a:ext uri="{9D8B030D-6E8A-4147-A177-3AD203B41FA5}">
                      <a16:colId xmlns:a16="http://schemas.microsoft.com/office/drawing/2014/main" val="20001"/>
                    </a:ext>
                  </a:extLst>
                </a:gridCol>
                <a:gridCol w="3941202">
                  <a:extLst>
                    <a:ext uri="{9D8B030D-6E8A-4147-A177-3AD203B41FA5}">
                      <a16:colId xmlns:a16="http://schemas.microsoft.com/office/drawing/2014/main" val="20002"/>
                    </a:ext>
                  </a:extLst>
                </a:gridCol>
              </a:tblGrid>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zh-CN" altLang="en-US" sz="1600" dirty="0">
                          <a:solidFill>
                            <a:srgbClr val="000000"/>
                          </a:solidFill>
                          <a:effectLst>
                            <a:outerShdw blurRad="38100" dist="38100" dir="2700000">
                              <a:srgbClr val="000000"/>
                            </a:outerShdw>
                          </a:effectLst>
                        </a:rPr>
                        <a:t>字节位置</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dirty="0">
                          <a:solidFill>
                            <a:srgbClr val="000000"/>
                          </a:solidFill>
                          <a:effectLst>
                            <a:outerShdw blurRad="38100" dist="38100" dir="2700000">
                              <a:srgbClr val="000000"/>
                            </a:outerShdw>
                          </a:effectLst>
                        </a:rPr>
                        <a:t>FAT16</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dirty="0">
                          <a:solidFill>
                            <a:srgbClr val="000000"/>
                          </a:solidFill>
                          <a:effectLst>
                            <a:outerShdw blurRad="38100" dist="38100" dir="2700000">
                              <a:srgbClr val="000000"/>
                            </a:outerShdw>
                          </a:effectLst>
                        </a:rPr>
                        <a:t>FAT32</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0--7</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文件名</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文件名</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8--10</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文件的扩展名</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文件的扩展名</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11</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文件的属性</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文件的属性</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59303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12--13</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rowSpan="5">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保留未用</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仅长文件名目录项用，存储其对应的短文件名字节校验和等</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14--15</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文件建立时间</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16--17</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文件建立日期</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18--19</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文件最新访问日期</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20--21</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文件首簇号的高</a:t>
                      </a:r>
                      <a:r>
                        <a:rPr lang="en-US" altLang="zh-CN" sz="1600"/>
                        <a:t>16</a:t>
                      </a:r>
                      <a:r>
                        <a:rPr lang="zh-CN" altLang="en-US" sz="1600" dirty="0"/>
                        <a:t>位</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8"/>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22--23</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文件的创建时间</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文件最新修改时间</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24--25</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文件的创建日期</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文件最新修改日期</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0"/>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a:t>26--27</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文件的首簇号</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文件首簇号的低</a:t>
                      </a:r>
                      <a:r>
                        <a:rPr lang="en-US" altLang="zh-CN" sz="1600"/>
                        <a:t>16</a:t>
                      </a:r>
                      <a:r>
                        <a:rPr lang="zh-CN" altLang="en-US" sz="1600" dirty="0"/>
                        <a:t>位</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1"/>
                  </a:ext>
                </a:extLst>
              </a:tr>
              <a:tr h="33524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lgn="ctr">
                        <a:spcBef>
                          <a:spcPct val="0"/>
                        </a:spcBef>
                        <a:buNone/>
                      </a:pPr>
                      <a:r>
                        <a:rPr lang="en-US" altLang="zh-CN" sz="1600" b="0">
                          <a:solidFill>
                            <a:schemeClr val="hlink"/>
                          </a:solidFill>
                        </a:rPr>
                        <a:t>28--31</a:t>
                      </a:r>
                      <a:r>
                        <a:rPr lang="zh-CN" altLang="en-US" sz="1600" dirty="0"/>
                        <a:t>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文件的大小</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lvl="0">
                        <a:spcBef>
                          <a:spcPct val="0"/>
                        </a:spcBef>
                        <a:buNone/>
                      </a:pPr>
                      <a:r>
                        <a:rPr lang="zh-CN" altLang="en-US" sz="1600" dirty="0"/>
                        <a:t>文件的大小（字节）</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2"/>
                  </a:ext>
                </a:extLst>
              </a:tr>
            </a:tbl>
          </a:graphicData>
        </a:graphic>
      </p:graphicFrame>
      <p:sp>
        <p:nvSpPr>
          <p:cNvPr id="477422" name="矩形 477421"/>
          <p:cNvSpPr/>
          <p:nvPr/>
        </p:nvSpPr>
        <p:spPr>
          <a:xfrm>
            <a:off x="1415480" y="857499"/>
            <a:ext cx="5466080" cy="521970"/>
          </a:xfrm>
          <a:prstGeom prst="rect">
            <a:avLst/>
          </a:prstGeom>
          <a:noFill/>
          <a:ln w="28575">
            <a:noFill/>
          </a:ln>
        </p:spPr>
        <p:txBody>
          <a:bodyPr wrap="none" anchor="t">
            <a:spAutoFit/>
          </a:bodyPr>
          <a:lstStyle/>
          <a:p>
            <a:pPr marL="342900" indent="-342900">
              <a:buSzPct val="80000"/>
            </a:pPr>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a:t>
            </a:r>
            <a:r>
              <a:rPr lang="en-US" altLang="zh-CN" dirty="0">
                <a:solidFill>
                  <a:srgbClr val="800000"/>
                </a:solidFill>
                <a:effectLst>
                  <a:outerShdw blurRad="38100" dist="38100" dir="2700000">
                    <a:srgbClr val="C0C0C0"/>
                  </a:outerShdw>
                </a:effectLst>
                <a:latin typeface="Times New Roman" panose="02020603050405020304" pitchFamily="18" charset="0"/>
              </a:rPr>
              <a:t>DOS/Windows</a:t>
            </a:r>
            <a:r>
              <a:rPr lang="zh-CN" altLang="en-US" dirty="0">
                <a:solidFill>
                  <a:srgbClr val="800000"/>
                </a:solidFill>
                <a:effectLst>
                  <a:outerShdw blurRad="38100" dist="38100" dir="2700000">
                    <a:srgbClr val="C0C0C0"/>
                  </a:outerShdw>
                </a:effectLst>
                <a:latin typeface="Times New Roman" panose="02020603050405020304" pitchFamily="18" charset="0"/>
              </a:rPr>
              <a:t>中的文件控制块</a:t>
            </a:r>
          </a:p>
        </p:txBody>
      </p:sp>
      <p:sp>
        <p:nvSpPr>
          <p:cNvPr id="5" name="矩形 4">
            <a:extLst>
              <a:ext uri="{FF2B5EF4-FFF2-40B4-BE49-F238E27FC236}">
                <a16:creationId xmlns:a16="http://schemas.microsoft.com/office/drawing/2014/main" id="{980C6026-A341-4AD9-8405-554507A3E47A}"/>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77422"/>
                                        </p:tgtEl>
                                        <p:attrNameLst>
                                          <p:attrName>style.visibility</p:attrName>
                                        </p:attrNameLst>
                                      </p:cBhvr>
                                      <p:to>
                                        <p:strVal val="visible"/>
                                      </p:to>
                                    </p:set>
                                    <p:animEffect transition="in" filter="box(in)">
                                      <p:cBhvr>
                                        <p:cTn id="7" dur="500"/>
                                        <p:tgtEl>
                                          <p:spTgt spid="47742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77421"/>
                                        </p:tgtEl>
                                        <p:attrNameLst>
                                          <p:attrName>style.visibility</p:attrName>
                                        </p:attrNameLst>
                                      </p:cBhvr>
                                      <p:to>
                                        <p:strVal val="visible"/>
                                      </p:to>
                                    </p:set>
                                    <p:animEffect transition="in" filter="box(in)">
                                      <p:cBhvr>
                                        <p:cTn id="11" dur="500"/>
                                        <p:tgtEl>
                                          <p:spTgt spid="47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42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矩形 479234"/>
          <p:cNvSpPr/>
          <p:nvPr/>
        </p:nvSpPr>
        <p:spPr>
          <a:xfrm>
            <a:off x="1558454" y="1727859"/>
            <a:ext cx="4032250" cy="521970"/>
          </a:xfrm>
          <a:prstGeom prst="rect">
            <a:avLst/>
          </a:prstGeom>
          <a:noFill/>
          <a:ln w="9525">
            <a:noFill/>
          </a:ln>
        </p:spPr>
        <p:txBody>
          <a:bodyPr anchor="ctr">
            <a:spAutoFit/>
          </a:bodyPr>
          <a:lstStyle/>
          <a:p>
            <a:pPr>
              <a:spcBef>
                <a:spcPct val="0"/>
              </a:spcBef>
            </a:pPr>
            <a:r>
              <a:rPr lang="en-US" altLang="zh-CN" dirty="0">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、索引结点</a:t>
            </a:r>
          </a:p>
        </p:txBody>
      </p:sp>
      <p:sp>
        <p:nvSpPr>
          <p:cNvPr id="479236" name="文本框 479235"/>
          <p:cNvSpPr txBox="1"/>
          <p:nvPr/>
        </p:nvSpPr>
        <p:spPr>
          <a:xfrm>
            <a:off x="2172272" y="2249829"/>
            <a:ext cx="8858051" cy="4084901"/>
          </a:xfrm>
          <a:prstGeom prst="rect">
            <a:avLst/>
          </a:prstGeom>
          <a:noFill/>
          <a:ln w="9525">
            <a:noFill/>
          </a:ln>
        </p:spPr>
        <p:txBody>
          <a:bodyPr wrap="square">
            <a:spAutoFit/>
          </a:bodyPr>
          <a:lstStyle/>
          <a:p>
            <a:pPr marL="268605" indent="-268605">
              <a:lnSpc>
                <a:spcPct val="150000"/>
              </a:lnSpc>
              <a:spcBef>
                <a:spcPct val="25000"/>
              </a:spcBef>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问题：当文件多时，文件目录占用磁盘上大量的盘块 。设文件目录所占用的盘块数为</a:t>
            </a:r>
            <a:r>
              <a:rPr lang="en-US" altLang="zh-CN" sz="2400" dirty="0">
                <a:solidFill>
                  <a:srgbClr val="0000FF"/>
                </a:solidFill>
                <a:latin typeface="Times New Roman" panose="02020603050405020304" pitchFamily="18" charset="0"/>
              </a:rPr>
              <a:t>N</a:t>
            </a:r>
            <a:r>
              <a:rPr lang="zh-CN" altLang="en-US" sz="2400" dirty="0">
                <a:solidFill>
                  <a:srgbClr val="0000FF"/>
                </a:solidFill>
                <a:latin typeface="Times New Roman" panose="02020603050405020304" pitchFamily="18" charset="0"/>
              </a:rPr>
              <a:t>，按顺序法查找一个目录项平均需调入盘块</a:t>
            </a:r>
            <a:r>
              <a:rPr lang="en-US" altLang="zh-CN" sz="2400" dirty="0">
                <a:solidFill>
                  <a:srgbClr val="0000FF"/>
                </a:solidFill>
                <a:latin typeface="Times New Roman" panose="02020603050405020304" pitchFamily="18" charset="0"/>
              </a:rPr>
              <a:t>(N+1)</a:t>
            </a:r>
            <a:r>
              <a:rPr lang="zh-CN" altLang="en-US" sz="2400" dirty="0">
                <a:solidFill>
                  <a:srgbClr val="0000FF"/>
                </a:solidFill>
                <a:latin typeface="Times New Roman" panose="02020603050405020304" pitchFamily="18" charset="0"/>
              </a:rPr>
              <a:t>／</a:t>
            </a:r>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次。 </a:t>
            </a:r>
          </a:p>
          <a:p>
            <a:pPr marL="268605" indent="-268605">
              <a:lnSpc>
                <a:spcPct val="150000"/>
              </a:lnSpc>
              <a:spcBef>
                <a:spcPct val="25000"/>
              </a:spcBef>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分析：在检索目录文件的过程中，只用到了文件名。为此，有的系统</a:t>
            </a:r>
            <a:r>
              <a:rPr lang="en-US" altLang="zh-CN" sz="2400" dirty="0">
                <a:solidFill>
                  <a:srgbClr val="0000FF"/>
                </a:solidFill>
                <a:latin typeface="Times New Roman" panose="02020603050405020304" pitchFamily="18" charset="0"/>
              </a:rPr>
              <a:t>(UNIX)</a:t>
            </a:r>
            <a:r>
              <a:rPr lang="zh-CN" altLang="en-US" sz="2400" dirty="0">
                <a:solidFill>
                  <a:srgbClr val="0000FF"/>
                </a:solidFill>
                <a:latin typeface="Times New Roman" panose="02020603050405020304" pitchFamily="18" charset="0"/>
              </a:rPr>
              <a:t>，把文件名与文件描述信息分开存放．</a:t>
            </a:r>
          </a:p>
          <a:p>
            <a:pPr marL="268605" indent="-268605">
              <a:lnSpc>
                <a:spcPct val="150000"/>
              </a:lnSpc>
              <a:spcBef>
                <a:spcPct val="25000"/>
              </a:spcBef>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将文件除文件名外的描述信息单独形成一个称为索引结点的数据结构，简称为</a:t>
            </a:r>
            <a:r>
              <a:rPr lang="en-US" altLang="zh-CN" sz="2400" dirty="0" err="1">
                <a:solidFill>
                  <a:srgbClr val="0000FF"/>
                </a:solidFill>
                <a:latin typeface="Times New Roman" panose="02020603050405020304" pitchFamily="18" charset="0"/>
              </a:rPr>
              <a:t>i</a:t>
            </a:r>
            <a:r>
              <a:rPr lang="zh-CN" altLang="en-US" sz="2400" dirty="0">
                <a:solidFill>
                  <a:srgbClr val="0000FF"/>
                </a:solidFill>
                <a:latin typeface="Times New Roman" panose="02020603050405020304" pitchFamily="18" charset="0"/>
              </a:rPr>
              <a:t>结点。</a:t>
            </a:r>
          </a:p>
        </p:txBody>
      </p:sp>
      <p:sp>
        <p:nvSpPr>
          <p:cNvPr id="479239" name="AutoShape 5"/>
          <p:cNvSpPr/>
          <p:nvPr/>
        </p:nvSpPr>
        <p:spPr>
          <a:xfrm>
            <a:off x="995685" y="953741"/>
            <a:ext cx="50260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79240" name="Text Box 38"/>
          <p:cNvSpPr txBox="1"/>
          <p:nvPr/>
        </p:nvSpPr>
        <p:spPr>
          <a:xfrm>
            <a:off x="1127448" y="980728"/>
            <a:ext cx="48942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文件控制块与索引结点</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C581DD2D-3769-4BC5-9CB0-8E0653DF9A2E}"/>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9239"/>
                                        </p:tgtEl>
                                        <p:attrNameLst>
                                          <p:attrName>style.visibility</p:attrName>
                                        </p:attrNameLst>
                                      </p:cBhvr>
                                      <p:to>
                                        <p:strVal val="visible"/>
                                      </p:to>
                                    </p:set>
                                    <p:anim calcmode="lin" valueType="num">
                                      <p:cBhvr additive="base">
                                        <p:cTn id="7" dur="500" fill="hold"/>
                                        <p:tgtEl>
                                          <p:spTgt spid="479239"/>
                                        </p:tgtEl>
                                        <p:attrNameLst>
                                          <p:attrName>ppt_x</p:attrName>
                                        </p:attrNameLst>
                                      </p:cBhvr>
                                      <p:tavLst>
                                        <p:tav tm="0">
                                          <p:val>
                                            <p:strVal val="#ppt_x"/>
                                          </p:val>
                                        </p:tav>
                                        <p:tav tm="100000">
                                          <p:val>
                                            <p:strVal val="#ppt_x"/>
                                          </p:val>
                                        </p:tav>
                                      </p:tavLst>
                                    </p:anim>
                                    <p:anim calcmode="lin" valueType="num">
                                      <p:cBhvr additive="base">
                                        <p:cTn id="8" dur="500" fill="hold"/>
                                        <p:tgtEl>
                                          <p:spTgt spid="47923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9240"/>
                                        </p:tgtEl>
                                        <p:attrNameLst>
                                          <p:attrName>style.visibility</p:attrName>
                                        </p:attrNameLst>
                                      </p:cBhvr>
                                      <p:to>
                                        <p:strVal val="visible"/>
                                      </p:to>
                                    </p:set>
                                    <p:anim calcmode="lin" valueType="num">
                                      <p:cBhvr additive="base">
                                        <p:cTn id="12" dur="500" fill="hold"/>
                                        <p:tgtEl>
                                          <p:spTgt spid="479240"/>
                                        </p:tgtEl>
                                        <p:attrNameLst>
                                          <p:attrName>ppt_x</p:attrName>
                                        </p:attrNameLst>
                                      </p:cBhvr>
                                      <p:tavLst>
                                        <p:tav tm="0">
                                          <p:val>
                                            <p:strVal val="#ppt_x"/>
                                          </p:val>
                                        </p:tav>
                                        <p:tav tm="100000">
                                          <p:val>
                                            <p:strVal val="#ppt_x"/>
                                          </p:val>
                                        </p:tav>
                                      </p:tavLst>
                                    </p:anim>
                                    <p:anim calcmode="lin" valueType="num">
                                      <p:cBhvr additive="base">
                                        <p:cTn id="13" dur="500" fill="hold"/>
                                        <p:tgtEl>
                                          <p:spTgt spid="47924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79235"/>
                                        </p:tgtEl>
                                        <p:attrNameLst>
                                          <p:attrName>style.visibility</p:attrName>
                                        </p:attrNameLst>
                                      </p:cBhvr>
                                      <p:to>
                                        <p:strVal val="visible"/>
                                      </p:to>
                                    </p:set>
                                    <p:anim calcmode="lin" valueType="num">
                                      <p:cBhvr additive="base">
                                        <p:cTn id="17" dur="500" fill="hold"/>
                                        <p:tgtEl>
                                          <p:spTgt spid="479235"/>
                                        </p:tgtEl>
                                        <p:attrNameLst>
                                          <p:attrName>ppt_x</p:attrName>
                                        </p:attrNameLst>
                                      </p:cBhvr>
                                      <p:tavLst>
                                        <p:tav tm="0">
                                          <p:val>
                                            <p:strVal val="#ppt_x"/>
                                          </p:val>
                                        </p:tav>
                                        <p:tav tm="100000">
                                          <p:val>
                                            <p:strVal val="#ppt_x"/>
                                          </p:val>
                                        </p:tav>
                                      </p:tavLst>
                                    </p:anim>
                                    <p:anim calcmode="lin" valueType="num">
                                      <p:cBhvr additive="base">
                                        <p:cTn id="18" dur="500" fill="hold"/>
                                        <p:tgtEl>
                                          <p:spTgt spid="47923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79236">
                                            <p:txEl>
                                              <p:pRg st="0" end="0"/>
                                            </p:txEl>
                                          </p:spTgt>
                                        </p:tgtEl>
                                        <p:attrNameLst>
                                          <p:attrName>style.visibility</p:attrName>
                                        </p:attrNameLst>
                                      </p:cBhvr>
                                      <p:to>
                                        <p:strVal val="visible"/>
                                      </p:to>
                                    </p:set>
                                    <p:anim calcmode="lin" valueType="num">
                                      <p:cBhvr additive="base">
                                        <p:cTn id="22" dur="1000" fill="hold"/>
                                        <p:tgtEl>
                                          <p:spTgt spid="47923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79236">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479236">
                                            <p:txEl>
                                              <p:pRg st="1" end="1"/>
                                            </p:txEl>
                                          </p:spTgt>
                                        </p:tgtEl>
                                        <p:attrNameLst>
                                          <p:attrName>style.visibility</p:attrName>
                                        </p:attrNameLst>
                                      </p:cBhvr>
                                      <p:to>
                                        <p:strVal val="visible"/>
                                      </p:to>
                                    </p:set>
                                    <p:anim calcmode="lin" valueType="num">
                                      <p:cBhvr additive="base">
                                        <p:cTn id="27" dur="1000" fill="hold"/>
                                        <p:tgtEl>
                                          <p:spTgt spid="479236">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79236">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479236">
                                            <p:txEl>
                                              <p:pRg st="2" end="2"/>
                                            </p:txEl>
                                          </p:spTgt>
                                        </p:tgtEl>
                                        <p:attrNameLst>
                                          <p:attrName>style.visibility</p:attrName>
                                        </p:attrNameLst>
                                      </p:cBhvr>
                                      <p:to>
                                        <p:strVal val="visible"/>
                                      </p:to>
                                    </p:set>
                                    <p:anim calcmode="lin" valueType="num">
                                      <p:cBhvr additive="base">
                                        <p:cTn id="32" dur="1000" fill="hold"/>
                                        <p:tgtEl>
                                          <p:spTgt spid="479236">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79236">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nodeType="afterEffect">
                                  <p:stCondLst>
                                    <p:cond delay="0"/>
                                  </p:stCondLst>
                                  <p:childTnLst>
                                    <p:set>
                                      <p:cBhvr>
                                        <p:cTn id="36" dur="1" fill="hold">
                                          <p:stCondLst>
                                            <p:cond delay="0"/>
                                          </p:stCondLst>
                                        </p:cTn>
                                        <p:tgtEl>
                                          <p:spTgt spid="479236">
                                            <p:txEl>
                                              <p:pRg st="1" end="1"/>
                                            </p:txEl>
                                          </p:spTgt>
                                        </p:tgtEl>
                                        <p:attrNameLst>
                                          <p:attrName>style.visibility</p:attrName>
                                        </p:attrNameLst>
                                      </p:cBhvr>
                                      <p:to>
                                        <p:strVal val="visible"/>
                                      </p:to>
                                    </p:set>
                                    <p:anim calcmode="lin" valueType="num">
                                      <p:cBhvr additive="base">
                                        <p:cTn id="37" dur="1000" fill="hold"/>
                                        <p:tgtEl>
                                          <p:spTgt spid="479236">
                                            <p:txEl>
                                              <p:pRg st="1" end="1"/>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79236">
                                            <p:txEl>
                                              <p:pRg st="1" end="1"/>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2" presetClass="entr" presetSubtype="4" fill="hold" nodeType="afterEffect">
                                  <p:stCondLst>
                                    <p:cond delay="0"/>
                                  </p:stCondLst>
                                  <p:childTnLst>
                                    <p:set>
                                      <p:cBhvr>
                                        <p:cTn id="41" dur="1" fill="hold">
                                          <p:stCondLst>
                                            <p:cond delay="0"/>
                                          </p:stCondLst>
                                        </p:cTn>
                                        <p:tgtEl>
                                          <p:spTgt spid="479236">
                                            <p:txEl>
                                              <p:pRg st="2" end="2"/>
                                            </p:txEl>
                                          </p:spTgt>
                                        </p:tgtEl>
                                        <p:attrNameLst>
                                          <p:attrName>style.visibility</p:attrName>
                                        </p:attrNameLst>
                                      </p:cBhvr>
                                      <p:to>
                                        <p:strVal val="visible"/>
                                      </p:to>
                                    </p:set>
                                    <p:anim calcmode="lin" valueType="num">
                                      <p:cBhvr additive="base">
                                        <p:cTn id="42" dur="1000" fill="hold"/>
                                        <p:tgtEl>
                                          <p:spTgt spid="479236">
                                            <p:txEl>
                                              <p:pRg st="2" end="2"/>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47923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p:bldP spid="479236" grpId="0" build="allAtOnce"/>
      <p:bldP spid="479239" grpId="0" bldLvl="0" animBg="1"/>
      <p:bldP spid="47924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347" name="表格 480346"/>
          <p:cNvGraphicFramePr/>
          <p:nvPr/>
        </p:nvGraphicFramePr>
        <p:xfrm>
          <a:off x="3648075" y="3500438"/>
          <a:ext cx="6024245" cy="2057400"/>
        </p:xfrm>
        <a:graphic>
          <a:graphicData uri="http://schemas.openxmlformats.org/drawingml/2006/table">
            <a:tbl>
              <a:tblPr/>
              <a:tblGrid>
                <a:gridCol w="3012440">
                  <a:extLst>
                    <a:ext uri="{9D8B030D-6E8A-4147-A177-3AD203B41FA5}">
                      <a16:colId xmlns:a16="http://schemas.microsoft.com/office/drawing/2014/main" val="20000"/>
                    </a:ext>
                  </a:extLst>
                </a:gridCol>
                <a:gridCol w="3011805">
                  <a:extLst>
                    <a:ext uri="{9D8B030D-6E8A-4147-A177-3AD203B41FA5}">
                      <a16:colId xmlns:a16="http://schemas.microsoft.com/office/drawing/2014/main" val="20001"/>
                    </a:ext>
                  </a:extLst>
                </a:gridCol>
              </a:tblGrid>
              <a:tr h="5048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CC0066"/>
                          </a:solidFill>
                          <a:effectLst>
                            <a:outerShdw blurRad="38100" dist="38100" dir="2700000">
                              <a:srgbClr val="000000"/>
                            </a:outerShdw>
                          </a:effectLst>
                        </a:rPr>
                        <a:t>文件名</a:t>
                      </a:r>
                      <a:endParaRPr lang="zh-CN" altLang="en-US" sz="2000">
                        <a:solidFill>
                          <a:srgbClr val="CC0066"/>
                        </a:solidFill>
                        <a:effectLst>
                          <a:outerShdw blurRad="38100" dist="38100" dir="2700000">
                            <a:srgbClr val="000000"/>
                          </a:outerShdw>
                        </a:effectLst>
                      </a:endParaRPr>
                    </a:p>
                  </a:txBody>
                  <a:tcPr>
                    <a:lnL w="12700" cap="flat" cmpd="sng">
                      <a:solidFill>
                        <a:srgbClr val="CC0066"/>
                      </a:solidFill>
                      <a:prstDash val="solid"/>
                      <a:headEnd type="none" w="med" len="med"/>
                      <a:tailEnd type="none" w="med" len="med"/>
                    </a:lnL>
                    <a:lnR w="12700" cap="flat" cmpd="sng">
                      <a:solidFill>
                        <a:srgbClr val="CC0066"/>
                      </a:solidFill>
                      <a:prstDash val="solid"/>
                      <a:headEnd type="none" w="med" len="med"/>
                      <a:tailEnd type="none" w="med" len="med"/>
                    </a:lnR>
                    <a:lnT w="12700" cap="flat" cmpd="sng">
                      <a:solidFill>
                        <a:srgbClr val="CC0066"/>
                      </a:solidFill>
                      <a:prstDash val="solid"/>
                      <a:headEnd type="none" w="med" len="med"/>
                      <a:tailEnd type="none" w="med" len="med"/>
                    </a:lnT>
                    <a:lnB w="12700" cap="flat" cmpd="sng">
                      <a:solidFill>
                        <a:srgbClr val="CC0066"/>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CC0066"/>
                          </a:solidFill>
                          <a:effectLst>
                            <a:outerShdw blurRad="38100" dist="38100" dir="2700000">
                              <a:srgbClr val="000000"/>
                            </a:outerShdw>
                          </a:effectLst>
                        </a:rPr>
                        <a:t>索引结点编号</a:t>
                      </a:r>
                      <a:endParaRPr lang="zh-CN" altLang="en-US" sz="2000">
                        <a:solidFill>
                          <a:srgbClr val="CC0066"/>
                        </a:solidFill>
                        <a:effectLst>
                          <a:outerShdw blurRad="38100" dist="38100" dir="2700000">
                            <a:srgbClr val="000000"/>
                          </a:outerShdw>
                        </a:effectLst>
                      </a:endParaRPr>
                    </a:p>
                  </a:txBody>
                  <a:tcPr>
                    <a:lnL w="12700" cap="flat" cmpd="sng">
                      <a:solidFill>
                        <a:srgbClr val="CC0066"/>
                      </a:solidFill>
                      <a:prstDash val="solid"/>
                      <a:headEnd type="none" w="med" len="med"/>
                      <a:tailEnd type="none" w="med" len="med"/>
                    </a:lnL>
                    <a:lnR w="12700" cap="flat" cmpd="sng">
                      <a:solidFill>
                        <a:srgbClr val="CC0066"/>
                      </a:solidFill>
                      <a:prstDash val="solid"/>
                      <a:headEnd type="none" w="med" len="med"/>
                      <a:tailEnd type="none" w="med" len="med"/>
                    </a:lnR>
                    <a:lnT w="12700" cap="flat" cmpd="sng">
                      <a:solidFill>
                        <a:srgbClr val="CC0066"/>
                      </a:solidFill>
                      <a:prstDash val="solid"/>
                      <a:headEnd type="none" w="med" len="med"/>
                      <a:tailEnd type="none" w="med" len="med"/>
                    </a:lnT>
                    <a:lnB w="12700" cap="flat" cmpd="sng">
                      <a:solidFill>
                        <a:srgbClr val="CC0066"/>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t>文件名</a:t>
                      </a:r>
                      <a:r>
                        <a:rPr lang="en-US" altLang="zh-CN" sz="2000"/>
                        <a:t>1</a:t>
                      </a:r>
                    </a:p>
                  </a:txBody>
                  <a:tcPr>
                    <a:lnL w="12700" cap="flat" cmpd="sng">
                      <a:solidFill>
                        <a:srgbClr val="CC0066"/>
                      </a:solidFill>
                      <a:prstDash val="solid"/>
                      <a:headEnd type="none" w="med" len="med"/>
                      <a:tailEnd type="none" w="med" len="med"/>
                    </a:lnL>
                    <a:lnR w="12700" cap="flat" cmpd="sng">
                      <a:solidFill>
                        <a:srgbClr val="CC0066"/>
                      </a:solidFill>
                      <a:prstDash val="solid"/>
                      <a:headEnd type="none" w="med" len="med"/>
                      <a:tailEnd type="none" w="med" len="med"/>
                    </a:lnR>
                    <a:lnT w="12700" cap="flat" cmpd="sng">
                      <a:solidFill>
                        <a:srgbClr val="CC0066"/>
                      </a:solidFill>
                      <a:prstDash val="solid"/>
                      <a:headEnd type="none" w="med" len="med"/>
                      <a:tailEnd type="none" w="med" len="med"/>
                    </a:lnT>
                    <a:lnB w="12700" cap="flat" cmpd="sng">
                      <a:solidFill>
                        <a:srgbClr val="CC0066"/>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dirty="0"/>
                    </a:p>
                  </a:txBody>
                  <a:tcPr>
                    <a:lnL w="12700" cap="flat" cmpd="sng">
                      <a:solidFill>
                        <a:srgbClr val="CC0066"/>
                      </a:solidFill>
                      <a:prstDash val="solid"/>
                      <a:headEnd type="none" w="med" len="med"/>
                      <a:tailEnd type="none" w="med" len="med"/>
                    </a:lnL>
                    <a:lnR w="12700" cap="flat" cmpd="sng">
                      <a:solidFill>
                        <a:srgbClr val="CC0066"/>
                      </a:solidFill>
                      <a:prstDash val="solid"/>
                      <a:headEnd type="none" w="med" len="med"/>
                      <a:tailEnd type="none" w="med" len="med"/>
                    </a:lnR>
                    <a:lnT w="12700" cap="flat" cmpd="sng">
                      <a:solidFill>
                        <a:srgbClr val="CC0066"/>
                      </a:solidFill>
                      <a:prstDash val="solid"/>
                      <a:headEnd type="none" w="med" len="med"/>
                      <a:tailEnd type="none" w="med" len="med"/>
                    </a:lnT>
                    <a:lnB w="12700" cap="flat" cmpd="sng">
                      <a:solidFill>
                        <a:srgbClr val="CC0066"/>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t>文件名</a:t>
                      </a:r>
                      <a:r>
                        <a:rPr lang="en-US" altLang="zh-CN" sz="2000"/>
                        <a:t>2</a:t>
                      </a:r>
                    </a:p>
                  </a:txBody>
                  <a:tcPr>
                    <a:lnL w="12700" cap="flat" cmpd="sng">
                      <a:solidFill>
                        <a:srgbClr val="CC0066"/>
                      </a:solidFill>
                      <a:prstDash val="solid"/>
                      <a:headEnd type="none" w="med" len="med"/>
                      <a:tailEnd type="none" w="med" len="med"/>
                    </a:lnL>
                    <a:lnR w="12700" cap="flat" cmpd="sng">
                      <a:solidFill>
                        <a:srgbClr val="CC0066"/>
                      </a:solidFill>
                      <a:prstDash val="solid"/>
                      <a:headEnd type="none" w="med" len="med"/>
                      <a:tailEnd type="none" w="med" len="med"/>
                    </a:lnR>
                    <a:lnT w="12700" cap="flat" cmpd="sng">
                      <a:solidFill>
                        <a:srgbClr val="CC0066"/>
                      </a:solidFill>
                      <a:prstDash val="solid"/>
                      <a:headEnd type="none" w="med" len="med"/>
                      <a:tailEnd type="none" w="med" len="med"/>
                    </a:lnT>
                    <a:lnB w="12700" cap="flat" cmpd="sng">
                      <a:solidFill>
                        <a:srgbClr val="CC0066"/>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dirty="0"/>
                    </a:p>
                  </a:txBody>
                  <a:tcPr>
                    <a:lnL w="12700" cap="flat" cmpd="sng">
                      <a:solidFill>
                        <a:srgbClr val="CC0066"/>
                      </a:solidFill>
                      <a:prstDash val="solid"/>
                      <a:headEnd type="none" w="med" len="med"/>
                      <a:tailEnd type="none" w="med" len="med"/>
                    </a:lnL>
                    <a:lnR w="12700" cap="flat" cmpd="sng">
                      <a:solidFill>
                        <a:srgbClr val="CC0066"/>
                      </a:solidFill>
                      <a:prstDash val="solid"/>
                      <a:headEnd type="none" w="med" len="med"/>
                      <a:tailEnd type="none" w="med" len="med"/>
                    </a:lnR>
                    <a:lnT w="12700" cap="flat" cmpd="sng">
                      <a:solidFill>
                        <a:srgbClr val="CC0066"/>
                      </a:solidFill>
                      <a:prstDash val="solid"/>
                      <a:headEnd type="none" w="med" len="med"/>
                      <a:tailEnd type="none" w="med" len="med"/>
                    </a:lnT>
                    <a:lnB w="12700" cap="flat" cmpd="sng">
                      <a:solidFill>
                        <a:srgbClr val="CC0066"/>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en-US" altLang="zh-CN" sz="2000"/>
                    </a:p>
                  </a:txBody>
                  <a:tcPr>
                    <a:lnL w="12700" cap="flat" cmpd="sng">
                      <a:solidFill>
                        <a:srgbClr val="CC0066"/>
                      </a:solidFill>
                      <a:prstDash val="solid"/>
                      <a:headEnd type="none" w="med" len="med"/>
                      <a:tailEnd type="none" w="med" len="med"/>
                    </a:lnL>
                    <a:lnR w="12700" cap="flat" cmpd="sng">
                      <a:solidFill>
                        <a:srgbClr val="CC0066"/>
                      </a:solidFill>
                      <a:prstDash val="solid"/>
                      <a:headEnd type="none" w="med" len="med"/>
                      <a:tailEnd type="none" w="med" len="med"/>
                    </a:lnR>
                    <a:lnT w="12700" cap="flat" cmpd="sng">
                      <a:solidFill>
                        <a:srgbClr val="CC0066"/>
                      </a:solidFill>
                      <a:prstDash val="solid"/>
                      <a:headEnd type="none" w="med" len="med"/>
                      <a:tailEnd type="none" w="med" len="med"/>
                    </a:lnT>
                    <a:lnB w="12700" cap="flat" cmpd="sng">
                      <a:solidFill>
                        <a:srgbClr val="CC0066"/>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dirty="0"/>
                    </a:p>
                  </a:txBody>
                  <a:tcPr>
                    <a:lnL w="12700" cap="flat" cmpd="sng">
                      <a:solidFill>
                        <a:srgbClr val="CC0066"/>
                      </a:solidFill>
                      <a:prstDash val="solid"/>
                      <a:headEnd type="none" w="med" len="med"/>
                      <a:tailEnd type="none" w="med" len="med"/>
                    </a:lnL>
                    <a:lnR w="12700" cap="flat" cmpd="sng">
                      <a:solidFill>
                        <a:srgbClr val="CC0066"/>
                      </a:solidFill>
                      <a:prstDash val="solid"/>
                      <a:headEnd type="none" w="med" len="med"/>
                      <a:tailEnd type="none" w="med" len="med"/>
                    </a:lnR>
                    <a:lnT w="12700" cap="flat" cmpd="sng">
                      <a:solidFill>
                        <a:srgbClr val="CC0066"/>
                      </a:solidFill>
                      <a:prstDash val="solid"/>
                      <a:headEnd type="none" w="med" len="med"/>
                      <a:tailEnd type="none" w="med" len="med"/>
                    </a:lnT>
                    <a:lnB w="12700" cap="flat" cmpd="sng">
                      <a:solidFill>
                        <a:srgbClr val="CC0066"/>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bl>
          </a:graphicData>
        </a:graphic>
      </p:graphicFrame>
      <p:sp>
        <p:nvSpPr>
          <p:cNvPr id="480281" name="文本框 480280"/>
          <p:cNvSpPr txBox="1"/>
          <p:nvPr/>
        </p:nvSpPr>
        <p:spPr>
          <a:xfrm>
            <a:off x="5375275" y="5876925"/>
            <a:ext cx="2108835" cy="398780"/>
          </a:xfrm>
          <a:prstGeom prst="rect">
            <a:avLst/>
          </a:prstGeom>
          <a:noFill/>
          <a:ln w="9525">
            <a:noFill/>
          </a:ln>
        </p:spPr>
        <p:txBody>
          <a:bodyPr wrap="none" anchor="t">
            <a:spAutoFit/>
          </a:bodyPr>
          <a:lstStyle/>
          <a:p>
            <a:pPr>
              <a:spcBef>
                <a:spcPct val="0"/>
              </a:spcBef>
            </a:pPr>
            <a:r>
              <a:rPr lang="en-US" altLang="zh-CN" sz="2000">
                <a:solidFill>
                  <a:schemeClr val="tx2"/>
                </a:solidFill>
                <a:effectLst>
                  <a:outerShdw blurRad="38100" dist="38100" dir="2700000">
                    <a:srgbClr val="C0C0C0"/>
                  </a:outerShdw>
                </a:effectLst>
                <a:latin typeface="Times New Roman" panose="02020603050405020304" pitchFamily="18" charset="0"/>
              </a:rPr>
              <a:t>UNIX</a:t>
            </a:r>
            <a:r>
              <a:rPr lang="zh-CN" altLang="en-US" sz="2000" dirty="0">
                <a:solidFill>
                  <a:schemeClr val="tx2"/>
                </a:solidFill>
                <a:effectLst>
                  <a:outerShdw blurRad="38100" dist="38100" dir="2700000">
                    <a:srgbClr val="C0C0C0"/>
                  </a:outerShdw>
                </a:effectLst>
                <a:latin typeface="Times New Roman" panose="02020603050405020304" pitchFamily="18" charset="0"/>
              </a:rPr>
              <a:t>的文件目录 </a:t>
            </a:r>
            <a:endParaRPr lang="zh-CN" altLang="en-US" sz="2000">
              <a:solidFill>
                <a:schemeClr val="tx2"/>
              </a:solidFill>
              <a:effectLst>
                <a:outerShdw blurRad="38100" dist="38100" dir="2700000">
                  <a:srgbClr val="C0C0C0"/>
                </a:outerShdw>
              </a:effectLst>
              <a:latin typeface="Times New Roman" panose="02020603050405020304" pitchFamily="18" charset="0"/>
            </a:endParaRPr>
          </a:p>
        </p:txBody>
      </p:sp>
      <p:sp>
        <p:nvSpPr>
          <p:cNvPr id="480282" name="文本框 480281"/>
          <p:cNvSpPr txBox="1"/>
          <p:nvPr/>
        </p:nvSpPr>
        <p:spPr>
          <a:xfrm>
            <a:off x="4940935" y="5229225"/>
            <a:ext cx="551815" cy="396240"/>
          </a:xfrm>
          <a:prstGeom prst="rect">
            <a:avLst/>
          </a:prstGeom>
          <a:noFill/>
          <a:ln w="9525">
            <a:noFill/>
          </a:ln>
        </p:spPr>
        <p:txBody>
          <a:bodyPr vert="eaVert" wrap="none" anchor="t">
            <a:spAutoFit/>
          </a:bodyPr>
          <a:lstStyle/>
          <a:p>
            <a:pPr>
              <a:spcBef>
                <a:spcPct val="0"/>
              </a:spcBef>
            </a:pPr>
            <a:r>
              <a:rPr lang="en-US" altLang="zh-CN" sz="2400">
                <a:solidFill>
                  <a:srgbClr val="000000"/>
                </a:solidFill>
                <a:latin typeface="Times New Roman" panose="02020603050405020304" pitchFamily="18" charset="0"/>
              </a:rPr>
              <a:t>…</a:t>
            </a:r>
          </a:p>
        </p:txBody>
      </p:sp>
      <p:sp>
        <p:nvSpPr>
          <p:cNvPr id="480283" name="文本框 480282"/>
          <p:cNvSpPr txBox="1"/>
          <p:nvPr/>
        </p:nvSpPr>
        <p:spPr>
          <a:xfrm>
            <a:off x="7749223" y="5157788"/>
            <a:ext cx="551815" cy="396240"/>
          </a:xfrm>
          <a:prstGeom prst="rect">
            <a:avLst/>
          </a:prstGeom>
          <a:noFill/>
          <a:ln w="9525">
            <a:noFill/>
          </a:ln>
        </p:spPr>
        <p:txBody>
          <a:bodyPr vert="eaVert" wrap="none" anchor="t">
            <a:spAutoFit/>
          </a:bodyPr>
          <a:lstStyle/>
          <a:p>
            <a:pPr>
              <a:spcBef>
                <a:spcPct val="0"/>
              </a:spcBef>
            </a:pPr>
            <a:r>
              <a:rPr lang="en-US" altLang="zh-CN" sz="2400">
                <a:solidFill>
                  <a:srgbClr val="000000"/>
                </a:solidFill>
                <a:latin typeface="Times New Roman" panose="02020603050405020304" pitchFamily="18" charset="0"/>
              </a:rPr>
              <a:t>…</a:t>
            </a:r>
          </a:p>
        </p:txBody>
      </p:sp>
      <p:sp>
        <p:nvSpPr>
          <p:cNvPr id="480284" name="矩形 480283"/>
          <p:cNvSpPr/>
          <p:nvPr/>
        </p:nvSpPr>
        <p:spPr>
          <a:xfrm>
            <a:off x="2135560" y="2543048"/>
            <a:ext cx="8281392" cy="584775"/>
          </a:xfrm>
          <a:prstGeom prst="rect">
            <a:avLst/>
          </a:prstGeom>
          <a:noFill/>
          <a:ln w="9525">
            <a:noFill/>
          </a:ln>
        </p:spPr>
        <p:txBody>
          <a:bodyPr wrap="square">
            <a:spAutoFit/>
          </a:bodyPr>
          <a:lstStyle/>
          <a:p>
            <a:pPr marL="342900" indent="-342900">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文件目录项，由文件名和指向对应的</a:t>
            </a:r>
            <a:r>
              <a:rPr lang="en-US" altLang="zh-CN" sz="2400" dirty="0" err="1">
                <a:solidFill>
                  <a:srgbClr val="0000FF"/>
                </a:solidFill>
                <a:latin typeface="Times New Roman" panose="02020603050405020304" pitchFamily="18" charset="0"/>
              </a:rPr>
              <a:t>i</a:t>
            </a:r>
            <a:r>
              <a:rPr lang="zh-CN" altLang="en-US" sz="2400" dirty="0">
                <a:solidFill>
                  <a:srgbClr val="0000FF"/>
                </a:solidFill>
                <a:latin typeface="Times New Roman" panose="02020603050405020304" pitchFamily="18" charset="0"/>
              </a:rPr>
              <a:t>结点的指针构成</a:t>
            </a:r>
            <a:r>
              <a:rPr lang="zh-CN" altLang="en-US" sz="3200" dirty="0">
                <a:latin typeface="Times New Roman" panose="02020603050405020304" pitchFamily="18" charset="0"/>
              </a:rPr>
              <a:t>  </a:t>
            </a:r>
          </a:p>
        </p:txBody>
      </p:sp>
      <p:sp>
        <p:nvSpPr>
          <p:cNvPr id="480289" name="矩形 480288"/>
          <p:cNvSpPr/>
          <p:nvPr/>
        </p:nvSpPr>
        <p:spPr>
          <a:xfrm>
            <a:off x="1559719" y="1938790"/>
            <a:ext cx="4032250" cy="521970"/>
          </a:xfrm>
          <a:prstGeom prst="rect">
            <a:avLst/>
          </a:prstGeom>
          <a:noFill/>
          <a:ln w="9525">
            <a:noFill/>
          </a:ln>
        </p:spPr>
        <p:txBody>
          <a:bodyPr anchor="ctr">
            <a:spAutoFit/>
          </a:bodyPr>
          <a:lstStyle/>
          <a:p>
            <a:pPr>
              <a:spcBef>
                <a:spcPct val="0"/>
              </a:spcBef>
            </a:pPr>
            <a:r>
              <a:rPr lang="en-US" altLang="zh-CN">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、索引结点</a:t>
            </a:r>
          </a:p>
        </p:txBody>
      </p:sp>
      <p:sp>
        <p:nvSpPr>
          <p:cNvPr id="480291" name="AutoShape 5"/>
          <p:cNvSpPr/>
          <p:nvPr/>
        </p:nvSpPr>
        <p:spPr>
          <a:xfrm>
            <a:off x="1069181" y="1087731"/>
            <a:ext cx="50260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80292" name="Text Box 38"/>
          <p:cNvSpPr txBox="1"/>
          <p:nvPr/>
        </p:nvSpPr>
        <p:spPr>
          <a:xfrm>
            <a:off x="1200944" y="1114718"/>
            <a:ext cx="48942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文件控制块与索引结点</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11" name="矩形 10">
            <a:extLst>
              <a:ext uri="{FF2B5EF4-FFF2-40B4-BE49-F238E27FC236}">
                <a16:creationId xmlns:a16="http://schemas.microsoft.com/office/drawing/2014/main" id="{64B543CB-F462-4F6E-B5FD-1A75698236D7}"/>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0291"/>
                                        </p:tgtEl>
                                        <p:attrNameLst>
                                          <p:attrName>style.visibility</p:attrName>
                                        </p:attrNameLst>
                                      </p:cBhvr>
                                      <p:to>
                                        <p:strVal val="visible"/>
                                      </p:to>
                                    </p:set>
                                    <p:anim calcmode="lin" valueType="num">
                                      <p:cBhvr additive="base">
                                        <p:cTn id="7" dur="500" fill="hold"/>
                                        <p:tgtEl>
                                          <p:spTgt spid="480291"/>
                                        </p:tgtEl>
                                        <p:attrNameLst>
                                          <p:attrName>ppt_x</p:attrName>
                                        </p:attrNameLst>
                                      </p:cBhvr>
                                      <p:tavLst>
                                        <p:tav tm="0">
                                          <p:val>
                                            <p:strVal val="#ppt_x"/>
                                          </p:val>
                                        </p:tav>
                                        <p:tav tm="100000">
                                          <p:val>
                                            <p:strVal val="#ppt_x"/>
                                          </p:val>
                                        </p:tav>
                                      </p:tavLst>
                                    </p:anim>
                                    <p:anim calcmode="lin" valueType="num">
                                      <p:cBhvr additive="base">
                                        <p:cTn id="8" dur="500" fill="hold"/>
                                        <p:tgtEl>
                                          <p:spTgt spid="48029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80292"/>
                                        </p:tgtEl>
                                        <p:attrNameLst>
                                          <p:attrName>style.visibility</p:attrName>
                                        </p:attrNameLst>
                                      </p:cBhvr>
                                      <p:to>
                                        <p:strVal val="visible"/>
                                      </p:to>
                                    </p:set>
                                    <p:anim calcmode="lin" valueType="num">
                                      <p:cBhvr additive="base">
                                        <p:cTn id="12" dur="500" fill="hold"/>
                                        <p:tgtEl>
                                          <p:spTgt spid="480292"/>
                                        </p:tgtEl>
                                        <p:attrNameLst>
                                          <p:attrName>ppt_x</p:attrName>
                                        </p:attrNameLst>
                                      </p:cBhvr>
                                      <p:tavLst>
                                        <p:tav tm="0">
                                          <p:val>
                                            <p:strVal val="#ppt_x"/>
                                          </p:val>
                                        </p:tav>
                                        <p:tav tm="100000">
                                          <p:val>
                                            <p:strVal val="#ppt_x"/>
                                          </p:val>
                                        </p:tav>
                                      </p:tavLst>
                                    </p:anim>
                                    <p:anim calcmode="lin" valueType="num">
                                      <p:cBhvr additive="base">
                                        <p:cTn id="13" dur="500" fill="hold"/>
                                        <p:tgtEl>
                                          <p:spTgt spid="48029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80289"/>
                                        </p:tgtEl>
                                        <p:attrNameLst>
                                          <p:attrName>style.visibility</p:attrName>
                                        </p:attrNameLst>
                                      </p:cBhvr>
                                      <p:to>
                                        <p:strVal val="visible"/>
                                      </p:to>
                                    </p:set>
                                    <p:anim calcmode="lin" valueType="num">
                                      <p:cBhvr additive="base">
                                        <p:cTn id="17" dur="500" fill="hold"/>
                                        <p:tgtEl>
                                          <p:spTgt spid="480289"/>
                                        </p:tgtEl>
                                        <p:attrNameLst>
                                          <p:attrName>ppt_x</p:attrName>
                                        </p:attrNameLst>
                                      </p:cBhvr>
                                      <p:tavLst>
                                        <p:tav tm="0">
                                          <p:val>
                                            <p:strVal val="#ppt_x"/>
                                          </p:val>
                                        </p:tav>
                                        <p:tav tm="100000">
                                          <p:val>
                                            <p:strVal val="#ppt_x"/>
                                          </p:val>
                                        </p:tav>
                                      </p:tavLst>
                                    </p:anim>
                                    <p:anim calcmode="lin" valueType="num">
                                      <p:cBhvr additive="base">
                                        <p:cTn id="18" dur="500" fill="hold"/>
                                        <p:tgtEl>
                                          <p:spTgt spid="48028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80284"/>
                                        </p:tgtEl>
                                        <p:attrNameLst>
                                          <p:attrName>style.visibility</p:attrName>
                                        </p:attrNameLst>
                                      </p:cBhvr>
                                      <p:to>
                                        <p:strVal val="visible"/>
                                      </p:to>
                                    </p:set>
                                    <p:anim calcmode="lin" valueType="num">
                                      <p:cBhvr additive="base">
                                        <p:cTn id="22" dur="500" fill="hold"/>
                                        <p:tgtEl>
                                          <p:spTgt spid="480284"/>
                                        </p:tgtEl>
                                        <p:attrNameLst>
                                          <p:attrName>ppt_x</p:attrName>
                                        </p:attrNameLst>
                                      </p:cBhvr>
                                      <p:tavLst>
                                        <p:tav tm="0">
                                          <p:val>
                                            <p:strVal val="#ppt_x"/>
                                          </p:val>
                                        </p:tav>
                                        <p:tav tm="100000">
                                          <p:val>
                                            <p:strVal val="#ppt_x"/>
                                          </p:val>
                                        </p:tav>
                                      </p:tavLst>
                                    </p:anim>
                                    <p:anim calcmode="lin" valueType="num">
                                      <p:cBhvr additive="base">
                                        <p:cTn id="23" dur="500" fill="hold"/>
                                        <p:tgtEl>
                                          <p:spTgt spid="48028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80347"/>
                                        </p:tgtEl>
                                        <p:attrNameLst>
                                          <p:attrName>style.visibility</p:attrName>
                                        </p:attrNameLst>
                                      </p:cBhvr>
                                      <p:to>
                                        <p:strVal val="visible"/>
                                      </p:to>
                                    </p:set>
                                    <p:anim calcmode="lin" valueType="num">
                                      <p:cBhvr additive="base">
                                        <p:cTn id="27" dur="500" fill="hold"/>
                                        <p:tgtEl>
                                          <p:spTgt spid="480347"/>
                                        </p:tgtEl>
                                        <p:attrNameLst>
                                          <p:attrName>ppt_x</p:attrName>
                                        </p:attrNameLst>
                                      </p:cBhvr>
                                      <p:tavLst>
                                        <p:tav tm="0">
                                          <p:val>
                                            <p:strVal val="#ppt_x"/>
                                          </p:val>
                                        </p:tav>
                                        <p:tav tm="100000">
                                          <p:val>
                                            <p:strVal val="#ppt_x"/>
                                          </p:val>
                                        </p:tav>
                                      </p:tavLst>
                                    </p:anim>
                                    <p:anim calcmode="lin" valueType="num">
                                      <p:cBhvr additive="base">
                                        <p:cTn id="28" dur="500" fill="hold"/>
                                        <p:tgtEl>
                                          <p:spTgt spid="48034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0282"/>
                                        </p:tgtEl>
                                        <p:attrNameLst>
                                          <p:attrName>style.visibility</p:attrName>
                                        </p:attrNameLst>
                                      </p:cBhvr>
                                      <p:to>
                                        <p:strVal val="visible"/>
                                      </p:to>
                                    </p:set>
                                    <p:anim calcmode="lin" valueType="num">
                                      <p:cBhvr additive="base">
                                        <p:cTn id="31" dur="500" fill="hold"/>
                                        <p:tgtEl>
                                          <p:spTgt spid="480282"/>
                                        </p:tgtEl>
                                        <p:attrNameLst>
                                          <p:attrName>ppt_x</p:attrName>
                                        </p:attrNameLst>
                                      </p:cBhvr>
                                      <p:tavLst>
                                        <p:tav tm="0">
                                          <p:val>
                                            <p:strVal val="#ppt_x"/>
                                          </p:val>
                                        </p:tav>
                                        <p:tav tm="100000">
                                          <p:val>
                                            <p:strVal val="#ppt_x"/>
                                          </p:val>
                                        </p:tav>
                                      </p:tavLst>
                                    </p:anim>
                                    <p:anim calcmode="lin" valueType="num">
                                      <p:cBhvr additive="base">
                                        <p:cTn id="32" dur="500" fill="hold"/>
                                        <p:tgtEl>
                                          <p:spTgt spid="48028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0283"/>
                                        </p:tgtEl>
                                        <p:attrNameLst>
                                          <p:attrName>style.visibility</p:attrName>
                                        </p:attrNameLst>
                                      </p:cBhvr>
                                      <p:to>
                                        <p:strVal val="visible"/>
                                      </p:to>
                                    </p:set>
                                    <p:anim calcmode="lin" valueType="num">
                                      <p:cBhvr additive="base">
                                        <p:cTn id="35" dur="500" fill="hold"/>
                                        <p:tgtEl>
                                          <p:spTgt spid="480283"/>
                                        </p:tgtEl>
                                        <p:attrNameLst>
                                          <p:attrName>ppt_x</p:attrName>
                                        </p:attrNameLst>
                                      </p:cBhvr>
                                      <p:tavLst>
                                        <p:tav tm="0">
                                          <p:val>
                                            <p:strVal val="#ppt_x"/>
                                          </p:val>
                                        </p:tav>
                                        <p:tav tm="100000">
                                          <p:val>
                                            <p:strVal val="#ppt_x"/>
                                          </p:val>
                                        </p:tav>
                                      </p:tavLst>
                                    </p:anim>
                                    <p:anim calcmode="lin" valueType="num">
                                      <p:cBhvr additive="base">
                                        <p:cTn id="36" dur="500" fill="hold"/>
                                        <p:tgtEl>
                                          <p:spTgt spid="480283"/>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480281"/>
                                        </p:tgtEl>
                                        <p:attrNameLst>
                                          <p:attrName>style.visibility</p:attrName>
                                        </p:attrNameLst>
                                      </p:cBhvr>
                                      <p:to>
                                        <p:strVal val="visible"/>
                                      </p:to>
                                    </p:set>
                                    <p:anim calcmode="lin" valueType="num">
                                      <p:cBhvr additive="base">
                                        <p:cTn id="40" dur="500" fill="hold"/>
                                        <p:tgtEl>
                                          <p:spTgt spid="480281"/>
                                        </p:tgtEl>
                                        <p:attrNameLst>
                                          <p:attrName>ppt_x</p:attrName>
                                        </p:attrNameLst>
                                      </p:cBhvr>
                                      <p:tavLst>
                                        <p:tav tm="0">
                                          <p:val>
                                            <p:strVal val="#ppt_x"/>
                                          </p:val>
                                        </p:tav>
                                        <p:tav tm="100000">
                                          <p:val>
                                            <p:strVal val="#ppt_x"/>
                                          </p:val>
                                        </p:tav>
                                      </p:tavLst>
                                    </p:anim>
                                    <p:anim calcmode="lin" valueType="num">
                                      <p:cBhvr additive="base">
                                        <p:cTn id="41" dur="500" fill="hold"/>
                                        <p:tgtEl>
                                          <p:spTgt spid="480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81" grpId="0"/>
      <p:bldP spid="480282" grpId="0"/>
      <p:bldP spid="480283" grpId="0"/>
      <p:bldP spid="480284" grpId="0"/>
      <p:bldP spid="480289" grpId="0"/>
      <p:bldP spid="480291" grpId="0" bldLvl="0" animBg="1"/>
      <p:bldP spid="48029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文本占位符 481282"/>
          <p:cNvSpPr>
            <a:spLocks noGrp="1"/>
          </p:cNvSpPr>
          <p:nvPr>
            <p:ph type="body" idx="1"/>
          </p:nvPr>
        </p:nvSpPr>
        <p:spPr>
          <a:xfrm>
            <a:off x="2063552" y="2493392"/>
            <a:ext cx="9145016" cy="863600"/>
          </a:xfrm>
          <a:solidFill>
            <a:srgbClr val="FFFFFF"/>
          </a:solidFill>
          <a:ln>
            <a:noFill/>
          </a:ln>
        </p:spPr>
        <p:txBody>
          <a:bodyPr/>
          <a:lstStyle/>
          <a:p>
            <a:pPr>
              <a:buClr>
                <a:srgbClr val="CC3300"/>
              </a:buClr>
              <a:buFont typeface="Wingdings" panose="05000000000000000000" pitchFamily="2" charset="2"/>
              <a:buChar char="n"/>
            </a:pPr>
            <a:r>
              <a:rPr lang="zh-CN" altLang="en-US" dirty="0">
                <a:solidFill>
                  <a:srgbClr val="0000FF"/>
                </a:solidFill>
              </a:rPr>
              <a:t>磁盘索引结点：存放在磁盘上的索引结点，每个文件有惟一的一个，内容为：</a:t>
            </a:r>
            <a:endParaRPr lang="en-US" altLang="zh-CN" dirty="0">
              <a:solidFill>
                <a:srgbClr val="0000FF"/>
              </a:solidFill>
            </a:endParaRPr>
          </a:p>
        </p:txBody>
      </p:sp>
      <p:sp>
        <p:nvSpPr>
          <p:cNvPr id="481284" name="文本框 481283"/>
          <p:cNvSpPr txBox="1"/>
          <p:nvPr/>
        </p:nvSpPr>
        <p:spPr>
          <a:xfrm>
            <a:off x="2717899" y="3492073"/>
            <a:ext cx="5394325" cy="2277162"/>
          </a:xfrm>
          <a:prstGeom prst="rect">
            <a:avLst/>
          </a:prstGeom>
          <a:noFill/>
          <a:ln w="9525">
            <a:noFill/>
          </a:ln>
        </p:spPr>
        <p:txBody>
          <a:bodyPr>
            <a:spAutoFit/>
          </a:bodyPr>
          <a:lstStyle/>
          <a:p>
            <a:pPr marL="457200" indent="-457200">
              <a:lnSpc>
                <a:spcPct val="150000"/>
              </a:lnSpc>
              <a:spcBef>
                <a:spcPct val="5000"/>
              </a:spcBef>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(1) </a:t>
            </a:r>
            <a:r>
              <a:rPr lang="zh-CN" altLang="en-US" sz="2400" dirty="0">
                <a:solidFill>
                  <a:srgbClr val="000000"/>
                </a:solidFill>
                <a:latin typeface="宋体" panose="02010600030101010101" pitchFamily="2" charset="-122"/>
              </a:rPr>
              <a:t>文件主标识符</a:t>
            </a:r>
          </a:p>
          <a:p>
            <a:pPr marL="457200" indent="-457200">
              <a:lnSpc>
                <a:spcPct val="150000"/>
              </a:lnSpc>
              <a:spcBef>
                <a:spcPct val="5000"/>
              </a:spcBef>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(2) </a:t>
            </a:r>
            <a:r>
              <a:rPr lang="zh-CN" altLang="en-US" sz="2400" dirty="0">
                <a:solidFill>
                  <a:srgbClr val="000000"/>
                </a:solidFill>
                <a:latin typeface="宋体" panose="02010600030101010101" pitchFamily="2" charset="-122"/>
              </a:rPr>
              <a:t>文件类型 </a:t>
            </a:r>
          </a:p>
          <a:p>
            <a:pPr marL="457200" indent="-457200">
              <a:lnSpc>
                <a:spcPct val="150000"/>
              </a:lnSpc>
              <a:spcBef>
                <a:spcPct val="5000"/>
              </a:spcBef>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(3) </a:t>
            </a:r>
            <a:r>
              <a:rPr lang="zh-CN" altLang="en-US" sz="2400" dirty="0">
                <a:solidFill>
                  <a:srgbClr val="000000"/>
                </a:solidFill>
                <a:latin typeface="宋体" panose="02010600030101010101" pitchFamily="2" charset="-122"/>
              </a:rPr>
              <a:t>文件存取权限 </a:t>
            </a:r>
          </a:p>
          <a:p>
            <a:pPr marL="457200" indent="-457200">
              <a:lnSpc>
                <a:spcPct val="150000"/>
              </a:lnSpc>
              <a:spcBef>
                <a:spcPct val="5000"/>
              </a:spcBef>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(4) </a:t>
            </a:r>
            <a:r>
              <a:rPr lang="zh-CN" altLang="en-US" sz="2400" dirty="0">
                <a:solidFill>
                  <a:srgbClr val="000000"/>
                </a:solidFill>
                <a:latin typeface="宋体" panose="02010600030101010101" pitchFamily="2" charset="-122"/>
              </a:rPr>
              <a:t>文件物理地址 </a:t>
            </a:r>
          </a:p>
        </p:txBody>
      </p:sp>
      <p:sp>
        <p:nvSpPr>
          <p:cNvPr id="481286" name="矩形 481285"/>
          <p:cNvSpPr/>
          <p:nvPr/>
        </p:nvSpPr>
        <p:spPr>
          <a:xfrm>
            <a:off x="1508163" y="1876655"/>
            <a:ext cx="4032250" cy="521970"/>
          </a:xfrm>
          <a:prstGeom prst="rect">
            <a:avLst/>
          </a:prstGeom>
          <a:noFill/>
          <a:ln w="9525">
            <a:noFill/>
          </a:ln>
        </p:spPr>
        <p:txBody>
          <a:bodyPr anchor="ctr">
            <a:spAutoFit/>
          </a:bodyPr>
          <a:lstStyle/>
          <a:p>
            <a:pPr>
              <a:spcBef>
                <a:spcPct val="0"/>
              </a:spcBef>
            </a:pPr>
            <a:r>
              <a:rPr lang="en-US" altLang="zh-CN">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、索引结点</a:t>
            </a:r>
          </a:p>
        </p:txBody>
      </p:sp>
      <p:sp>
        <p:nvSpPr>
          <p:cNvPr id="481288" name="AutoShape 5"/>
          <p:cNvSpPr/>
          <p:nvPr/>
        </p:nvSpPr>
        <p:spPr>
          <a:xfrm>
            <a:off x="1017625" y="1025596"/>
            <a:ext cx="50260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81289" name="Text Box 38"/>
          <p:cNvSpPr txBox="1"/>
          <p:nvPr/>
        </p:nvSpPr>
        <p:spPr>
          <a:xfrm>
            <a:off x="1149388" y="1052583"/>
            <a:ext cx="48942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文件控制块与索引结点</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AB7699CB-3A3F-40B8-9744-4161FB28C518}"/>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
        <p:nvSpPr>
          <p:cNvPr id="9" name="文本框 8">
            <a:extLst>
              <a:ext uri="{FF2B5EF4-FFF2-40B4-BE49-F238E27FC236}">
                <a16:creationId xmlns:a16="http://schemas.microsoft.com/office/drawing/2014/main" id="{732F76A5-AFFE-4BBC-8CFD-50F7F78640D1}"/>
              </a:ext>
            </a:extLst>
          </p:cNvPr>
          <p:cNvSpPr txBox="1"/>
          <p:nvPr/>
        </p:nvSpPr>
        <p:spPr>
          <a:xfrm>
            <a:off x="6678339" y="3524503"/>
            <a:ext cx="5394325" cy="1704697"/>
          </a:xfrm>
          <a:prstGeom prst="rect">
            <a:avLst/>
          </a:prstGeom>
          <a:noFill/>
          <a:ln w="9525">
            <a:noFill/>
          </a:ln>
        </p:spPr>
        <p:txBody>
          <a:bodyPr>
            <a:spAutoFit/>
          </a:bodyPr>
          <a:lstStyle/>
          <a:p>
            <a:pPr marL="457200" indent="-457200">
              <a:lnSpc>
                <a:spcPct val="150000"/>
              </a:lnSpc>
              <a:spcBef>
                <a:spcPct val="5000"/>
              </a:spcBef>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(5) </a:t>
            </a:r>
            <a:r>
              <a:rPr lang="zh-CN" altLang="en-US" sz="2400" dirty="0">
                <a:solidFill>
                  <a:srgbClr val="000000"/>
                </a:solidFill>
                <a:latin typeface="宋体" panose="02010600030101010101" pitchFamily="2" charset="-122"/>
              </a:rPr>
              <a:t>文件长度 </a:t>
            </a:r>
          </a:p>
          <a:p>
            <a:pPr marL="457200" indent="-457200">
              <a:lnSpc>
                <a:spcPct val="150000"/>
              </a:lnSpc>
              <a:spcBef>
                <a:spcPct val="5000"/>
              </a:spcBef>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(6) </a:t>
            </a:r>
            <a:r>
              <a:rPr lang="zh-CN" altLang="en-US" sz="2400" dirty="0">
                <a:solidFill>
                  <a:srgbClr val="000000"/>
                </a:solidFill>
                <a:latin typeface="宋体" panose="02010600030101010101" pitchFamily="2" charset="-122"/>
              </a:rPr>
              <a:t>文件连接计数 </a:t>
            </a:r>
          </a:p>
          <a:p>
            <a:pPr marL="457200" indent="-457200">
              <a:lnSpc>
                <a:spcPct val="150000"/>
              </a:lnSpc>
              <a:spcBef>
                <a:spcPct val="5000"/>
              </a:spcBef>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(7) </a:t>
            </a:r>
            <a:r>
              <a:rPr lang="zh-CN" altLang="en-US" sz="2400" dirty="0">
                <a:solidFill>
                  <a:srgbClr val="000000"/>
                </a:solidFill>
                <a:latin typeface="宋体" panose="02010600030101010101" pitchFamily="2" charset="-122"/>
              </a:rPr>
              <a:t>文件存取时间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1288"/>
                                        </p:tgtEl>
                                        <p:attrNameLst>
                                          <p:attrName>style.visibility</p:attrName>
                                        </p:attrNameLst>
                                      </p:cBhvr>
                                      <p:to>
                                        <p:strVal val="visible"/>
                                      </p:to>
                                    </p:set>
                                    <p:anim calcmode="lin" valueType="num">
                                      <p:cBhvr additive="base">
                                        <p:cTn id="7" dur="500" fill="hold"/>
                                        <p:tgtEl>
                                          <p:spTgt spid="481288"/>
                                        </p:tgtEl>
                                        <p:attrNameLst>
                                          <p:attrName>ppt_x</p:attrName>
                                        </p:attrNameLst>
                                      </p:cBhvr>
                                      <p:tavLst>
                                        <p:tav tm="0">
                                          <p:val>
                                            <p:strVal val="#ppt_x"/>
                                          </p:val>
                                        </p:tav>
                                        <p:tav tm="100000">
                                          <p:val>
                                            <p:strVal val="#ppt_x"/>
                                          </p:val>
                                        </p:tav>
                                      </p:tavLst>
                                    </p:anim>
                                    <p:anim calcmode="lin" valueType="num">
                                      <p:cBhvr additive="base">
                                        <p:cTn id="8" dur="500" fill="hold"/>
                                        <p:tgtEl>
                                          <p:spTgt spid="4812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81289"/>
                                        </p:tgtEl>
                                        <p:attrNameLst>
                                          <p:attrName>style.visibility</p:attrName>
                                        </p:attrNameLst>
                                      </p:cBhvr>
                                      <p:to>
                                        <p:strVal val="visible"/>
                                      </p:to>
                                    </p:set>
                                    <p:anim calcmode="lin" valueType="num">
                                      <p:cBhvr additive="base">
                                        <p:cTn id="12" dur="500" fill="hold"/>
                                        <p:tgtEl>
                                          <p:spTgt spid="481289"/>
                                        </p:tgtEl>
                                        <p:attrNameLst>
                                          <p:attrName>ppt_x</p:attrName>
                                        </p:attrNameLst>
                                      </p:cBhvr>
                                      <p:tavLst>
                                        <p:tav tm="0">
                                          <p:val>
                                            <p:strVal val="#ppt_x"/>
                                          </p:val>
                                        </p:tav>
                                        <p:tav tm="100000">
                                          <p:val>
                                            <p:strVal val="#ppt_x"/>
                                          </p:val>
                                        </p:tav>
                                      </p:tavLst>
                                    </p:anim>
                                    <p:anim calcmode="lin" valueType="num">
                                      <p:cBhvr additive="base">
                                        <p:cTn id="13" dur="500" fill="hold"/>
                                        <p:tgtEl>
                                          <p:spTgt spid="4812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81286"/>
                                        </p:tgtEl>
                                        <p:attrNameLst>
                                          <p:attrName>style.visibility</p:attrName>
                                        </p:attrNameLst>
                                      </p:cBhvr>
                                      <p:to>
                                        <p:strVal val="visible"/>
                                      </p:to>
                                    </p:set>
                                    <p:anim calcmode="lin" valueType="num">
                                      <p:cBhvr additive="base">
                                        <p:cTn id="17" dur="500" fill="hold"/>
                                        <p:tgtEl>
                                          <p:spTgt spid="481286"/>
                                        </p:tgtEl>
                                        <p:attrNameLst>
                                          <p:attrName>ppt_x</p:attrName>
                                        </p:attrNameLst>
                                      </p:cBhvr>
                                      <p:tavLst>
                                        <p:tav tm="0">
                                          <p:val>
                                            <p:strVal val="#ppt_x"/>
                                          </p:val>
                                        </p:tav>
                                        <p:tav tm="100000">
                                          <p:val>
                                            <p:strVal val="#ppt_x"/>
                                          </p:val>
                                        </p:tav>
                                      </p:tavLst>
                                    </p:anim>
                                    <p:anim calcmode="lin" valueType="num">
                                      <p:cBhvr additive="base">
                                        <p:cTn id="18" dur="500" fill="hold"/>
                                        <p:tgtEl>
                                          <p:spTgt spid="48128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81283">
                                            <p:bg/>
                                          </p:spTgt>
                                        </p:tgtEl>
                                        <p:attrNameLst>
                                          <p:attrName>style.visibility</p:attrName>
                                        </p:attrNameLst>
                                      </p:cBhvr>
                                      <p:to>
                                        <p:strVal val="visible"/>
                                      </p:to>
                                    </p:set>
                                    <p:anim calcmode="lin" valueType="num">
                                      <p:cBhvr additive="base">
                                        <p:cTn id="22" dur="500" fill="hold"/>
                                        <p:tgtEl>
                                          <p:spTgt spid="481283">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481283">
                                            <p:bg/>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81283">
                                            <p:txEl>
                                              <p:pRg st="0" end="0"/>
                                            </p:txEl>
                                          </p:spTgt>
                                        </p:tgtEl>
                                        <p:attrNameLst>
                                          <p:attrName>style.visibility</p:attrName>
                                        </p:attrNameLst>
                                      </p:cBhvr>
                                      <p:to>
                                        <p:strVal val="visible"/>
                                      </p:to>
                                    </p:set>
                                    <p:anim calcmode="lin" valueType="num">
                                      <p:cBhvr additive="base">
                                        <p:cTn id="27" dur="500" fill="hold"/>
                                        <p:tgtEl>
                                          <p:spTgt spid="48128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283">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81284"/>
                                        </p:tgtEl>
                                        <p:attrNameLst>
                                          <p:attrName>style.visibility</p:attrName>
                                        </p:attrNameLst>
                                      </p:cBhvr>
                                      <p:to>
                                        <p:strVal val="visible"/>
                                      </p:to>
                                    </p:set>
                                    <p:anim calcmode="lin" valueType="num">
                                      <p:cBhvr additive="base">
                                        <p:cTn id="32" dur="1000" fill="hold"/>
                                        <p:tgtEl>
                                          <p:spTgt spid="481284"/>
                                        </p:tgtEl>
                                        <p:attrNameLst>
                                          <p:attrName>ppt_x</p:attrName>
                                        </p:attrNameLst>
                                      </p:cBhvr>
                                      <p:tavLst>
                                        <p:tav tm="0">
                                          <p:val>
                                            <p:strVal val="1+#ppt_w/2"/>
                                          </p:val>
                                        </p:tav>
                                        <p:tav tm="100000">
                                          <p:val>
                                            <p:strVal val="#ppt_x"/>
                                          </p:val>
                                        </p:tav>
                                      </p:tavLst>
                                    </p:anim>
                                    <p:anim calcmode="lin" valueType="num">
                                      <p:cBhvr additive="base">
                                        <p:cTn id="33" dur="1000" fill="hold"/>
                                        <p:tgtEl>
                                          <p:spTgt spid="481284"/>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 presetClass="entr" presetSubtype="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1+#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animBg="1"/>
      <p:bldP spid="481284" grpId="0"/>
      <p:bldP spid="481286" grpId="0"/>
      <p:bldP spid="481288" grpId="0" bldLvl="0" animBg="1"/>
      <p:bldP spid="481289"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文本占位符 482306"/>
          <p:cNvSpPr>
            <a:spLocks noGrp="1"/>
          </p:cNvSpPr>
          <p:nvPr>
            <p:ph type="body" idx="1"/>
          </p:nvPr>
        </p:nvSpPr>
        <p:spPr>
          <a:xfrm>
            <a:off x="2063552" y="2383368"/>
            <a:ext cx="9073008" cy="1296988"/>
          </a:xfrm>
          <a:solidFill>
            <a:srgbClr val="FFFFFF"/>
          </a:solidFill>
          <a:ln>
            <a:noFill/>
          </a:ln>
        </p:spPr>
        <p:txBody>
          <a:bodyPr/>
          <a:lstStyle/>
          <a:p>
            <a:pPr>
              <a:buClr>
                <a:srgbClr val="CC3300"/>
              </a:buClr>
              <a:buFont typeface="Wingdings" panose="05000000000000000000" pitchFamily="2" charset="2"/>
              <a:buChar char="n"/>
            </a:pPr>
            <a:r>
              <a:rPr lang="zh-CN" altLang="en-US" sz="2400" dirty="0">
                <a:solidFill>
                  <a:srgbClr val="0000FF"/>
                </a:solidFill>
              </a:rPr>
              <a:t>内存索引结点 ：存放在内存中 ，文件被打开时，磁盘索引结点拷贝到内存的索引结点中，并增加了以下内容： </a:t>
            </a:r>
            <a:endParaRPr lang="en-US" altLang="zh-CN" sz="2400" dirty="0">
              <a:solidFill>
                <a:srgbClr val="0000FF"/>
              </a:solidFill>
            </a:endParaRPr>
          </a:p>
        </p:txBody>
      </p:sp>
      <p:sp>
        <p:nvSpPr>
          <p:cNvPr id="482308" name="文本框 482307"/>
          <p:cNvSpPr txBox="1"/>
          <p:nvPr/>
        </p:nvSpPr>
        <p:spPr>
          <a:xfrm>
            <a:off x="2351584" y="3175530"/>
            <a:ext cx="5903912" cy="3071225"/>
          </a:xfrm>
          <a:prstGeom prst="rect">
            <a:avLst/>
          </a:prstGeom>
          <a:noFill/>
          <a:ln w="9525">
            <a:noFill/>
          </a:ln>
        </p:spPr>
        <p:txBody>
          <a:bodyPr>
            <a:spAutoFit/>
          </a:bodyPr>
          <a:lstStyle/>
          <a:p>
            <a:pPr marL="457200" indent="-457200">
              <a:lnSpc>
                <a:spcPct val="150000"/>
              </a:lnSpc>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(1) </a:t>
            </a:r>
            <a:r>
              <a:rPr lang="zh-CN" altLang="en-US" sz="2400" dirty="0">
                <a:solidFill>
                  <a:srgbClr val="000000"/>
                </a:solidFill>
                <a:latin typeface="宋体" panose="02010600030101010101" pitchFamily="2" charset="-122"/>
              </a:rPr>
              <a:t>索引结点编号。 </a:t>
            </a:r>
          </a:p>
          <a:p>
            <a:pPr marL="457200" indent="-457200">
              <a:lnSpc>
                <a:spcPct val="150000"/>
              </a:lnSpc>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(2) </a:t>
            </a:r>
            <a:r>
              <a:rPr lang="zh-CN" altLang="en-US" sz="2400" dirty="0">
                <a:solidFill>
                  <a:srgbClr val="000000"/>
                </a:solidFill>
                <a:latin typeface="宋体" panose="02010600030101010101" pitchFamily="2" charset="-122"/>
              </a:rPr>
              <a:t>状态。</a:t>
            </a:r>
          </a:p>
          <a:p>
            <a:pPr marL="457200" indent="-457200">
              <a:lnSpc>
                <a:spcPct val="150000"/>
              </a:lnSpc>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(3) </a:t>
            </a:r>
            <a:r>
              <a:rPr lang="zh-CN" altLang="en-US" sz="2400" dirty="0">
                <a:solidFill>
                  <a:srgbClr val="000000"/>
                </a:solidFill>
                <a:latin typeface="宋体" panose="02010600030101010101" pitchFamily="2" charset="-122"/>
              </a:rPr>
              <a:t>访问计数。 </a:t>
            </a:r>
          </a:p>
          <a:p>
            <a:pPr marL="457200" indent="-457200">
              <a:lnSpc>
                <a:spcPct val="150000"/>
              </a:lnSpc>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(4) </a:t>
            </a:r>
            <a:r>
              <a:rPr lang="zh-CN" altLang="en-US" sz="2400" dirty="0">
                <a:solidFill>
                  <a:srgbClr val="000000"/>
                </a:solidFill>
                <a:latin typeface="宋体" panose="02010600030101010101" pitchFamily="2" charset="-122"/>
              </a:rPr>
              <a:t>文件所属文件系统的逻辑设备号。 </a:t>
            </a:r>
          </a:p>
          <a:p>
            <a:pPr marL="457200" indent="-457200">
              <a:lnSpc>
                <a:spcPct val="150000"/>
              </a:lnSpc>
              <a:buClr>
                <a:schemeClr val="folHlink"/>
              </a:buClr>
              <a:buSzPct val="80000"/>
              <a:buFont typeface="Wingdings" panose="05000000000000000000" pitchFamily="2" charset="2"/>
            </a:pPr>
            <a:r>
              <a:rPr lang="en-US" altLang="zh-CN" sz="2400" dirty="0">
                <a:solidFill>
                  <a:srgbClr val="000000"/>
                </a:solidFill>
                <a:latin typeface="宋体" panose="02010600030101010101" pitchFamily="2" charset="-122"/>
              </a:rPr>
              <a:t>(5) </a:t>
            </a:r>
            <a:r>
              <a:rPr lang="zh-CN" altLang="en-US" sz="2400" dirty="0">
                <a:solidFill>
                  <a:srgbClr val="000000"/>
                </a:solidFill>
                <a:latin typeface="宋体" panose="02010600030101010101" pitchFamily="2" charset="-122"/>
              </a:rPr>
              <a:t>链接指针。</a:t>
            </a:r>
          </a:p>
        </p:txBody>
      </p:sp>
      <p:sp>
        <p:nvSpPr>
          <p:cNvPr id="482310" name="矩形 482309"/>
          <p:cNvSpPr/>
          <p:nvPr/>
        </p:nvSpPr>
        <p:spPr>
          <a:xfrm>
            <a:off x="1487488" y="1772890"/>
            <a:ext cx="4032250" cy="521970"/>
          </a:xfrm>
          <a:prstGeom prst="rect">
            <a:avLst/>
          </a:prstGeom>
          <a:noFill/>
          <a:ln w="9525">
            <a:noFill/>
          </a:ln>
        </p:spPr>
        <p:txBody>
          <a:bodyPr anchor="ctr">
            <a:spAutoFit/>
          </a:bodyPr>
          <a:lstStyle/>
          <a:p>
            <a:pPr>
              <a:spcBef>
                <a:spcPct val="0"/>
              </a:spcBef>
            </a:pPr>
            <a:r>
              <a:rPr lang="en-US" altLang="zh-CN" dirty="0">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、索引结点</a:t>
            </a:r>
          </a:p>
        </p:txBody>
      </p:sp>
      <p:sp>
        <p:nvSpPr>
          <p:cNvPr id="482312" name="AutoShape 5"/>
          <p:cNvSpPr/>
          <p:nvPr/>
        </p:nvSpPr>
        <p:spPr>
          <a:xfrm>
            <a:off x="995685" y="953741"/>
            <a:ext cx="50260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82313" name="Text Box 38"/>
          <p:cNvSpPr txBox="1"/>
          <p:nvPr/>
        </p:nvSpPr>
        <p:spPr>
          <a:xfrm>
            <a:off x="1127448" y="980728"/>
            <a:ext cx="48942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文件控制块与索引结点</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17F0BBD9-14AD-4B9F-9464-9FBEF5270445}"/>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2312"/>
                                        </p:tgtEl>
                                        <p:attrNameLst>
                                          <p:attrName>style.visibility</p:attrName>
                                        </p:attrNameLst>
                                      </p:cBhvr>
                                      <p:to>
                                        <p:strVal val="visible"/>
                                      </p:to>
                                    </p:set>
                                    <p:anim calcmode="lin" valueType="num">
                                      <p:cBhvr additive="base">
                                        <p:cTn id="7" dur="500" fill="hold"/>
                                        <p:tgtEl>
                                          <p:spTgt spid="482312"/>
                                        </p:tgtEl>
                                        <p:attrNameLst>
                                          <p:attrName>ppt_x</p:attrName>
                                        </p:attrNameLst>
                                      </p:cBhvr>
                                      <p:tavLst>
                                        <p:tav tm="0">
                                          <p:val>
                                            <p:strVal val="#ppt_x"/>
                                          </p:val>
                                        </p:tav>
                                        <p:tav tm="100000">
                                          <p:val>
                                            <p:strVal val="#ppt_x"/>
                                          </p:val>
                                        </p:tav>
                                      </p:tavLst>
                                    </p:anim>
                                    <p:anim calcmode="lin" valueType="num">
                                      <p:cBhvr additive="base">
                                        <p:cTn id="8" dur="500" fill="hold"/>
                                        <p:tgtEl>
                                          <p:spTgt spid="4823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82313"/>
                                        </p:tgtEl>
                                        <p:attrNameLst>
                                          <p:attrName>style.visibility</p:attrName>
                                        </p:attrNameLst>
                                      </p:cBhvr>
                                      <p:to>
                                        <p:strVal val="visible"/>
                                      </p:to>
                                    </p:set>
                                    <p:anim calcmode="lin" valueType="num">
                                      <p:cBhvr additive="base">
                                        <p:cTn id="12" dur="500" fill="hold"/>
                                        <p:tgtEl>
                                          <p:spTgt spid="482313"/>
                                        </p:tgtEl>
                                        <p:attrNameLst>
                                          <p:attrName>ppt_x</p:attrName>
                                        </p:attrNameLst>
                                      </p:cBhvr>
                                      <p:tavLst>
                                        <p:tav tm="0">
                                          <p:val>
                                            <p:strVal val="#ppt_x"/>
                                          </p:val>
                                        </p:tav>
                                        <p:tav tm="100000">
                                          <p:val>
                                            <p:strVal val="#ppt_x"/>
                                          </p:val>
                                        </p:tav>
                                      </p:tavLst>
                                    </p:anim>
                                    <p:anim calcmode="lin" valueType="num">
                                      <p:cBhvr additive="base">
                                        <p:cTn id="13" dur="500" fill="hold"/>
                                        <p:tgtEl>
                                          <p:spTgt spid="4823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82310"/>
                                        </p:tgtEl>
                                        <p:attrNameLst>
                                          <p:attrName>style.visibility</p:attrName>
                                        </p:attrNameLst>
                                      </p:cBhvr>
                                      <p:to>
                                        <p:strVal val="visible"/>
                                      </p:to>
                                    </p:set>
                                    <p:anim calcmode="lin" valueType="num">
                                      <p:cBhvr additive="base">
                                        <p:cTn id="17" dur="500" fill="hold"/>
                                        <p:tgtEl>
                                          <p:spTgt spid="482310"/>
                                        </p:tgtEl>
                                        <p:attrNameLst>
                                          <p:attrName>ppt_x</p:attrName>
                                        </p:attrNameLst>
                                      </p:cBhvr>
                                      <p:tavLst>
                                        <p:tav tm="0">
                                          <p:val>
                                            <p:strVal val="#ppt_x"/>
                                          </p:val>
                                        </p:tav>
                                        <p:tav tm="100000">
                                          <p:val>
                                            <p:strVal val="#ppt_x"/>
                                          </p:val>
                                        </p:tav>
                                      </p:tavLst>
                                    </p:anim>
                                    <p:anim calcmode="lin" valueType="num">
                                      <p:cBhvr additive="base">
                                        <p:cTn id="18" dur="500" fill="hold"/>
                                        <p:tgtEl>
                                          <p:spTgt spid="4823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82307">
                                            <p:bg/>
                                          </p:spTgt>
                                        </p:tgtEl>
                                        <p:attrNameLst>
                                          <p:attrName>style.visibility</p:attrName>
                                        </p:attrNameLst>
                                      </p:cBhvr>
                                      <p:to>
                                        <p:strVal val="visible"/>
                                      </p:to>
                                    </p:set>
                                    <p:anim calcmode="lin" valueType="num">
                                      <p:cBhvr additive="base">
                                        <p:cTn id="22" dur="500" fill="hold"/>
                                        <p:tgtEl>
                                          <p:spTgt spid="482307">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482307">
                                            <p:bg/>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82307">
                                            <p:txEl>
                                              <p:pRg st="0" end="0"/>
                                            </p:txEl>
                                          </p:spTgt>
                                        </p:tgtEl>
                                        <p:attrNameLst>
                                          <p:attrName>style.visibility</p:attrName>
                                        </p:attrNameLst>
                                      </p:cBhvr>
                                      <p:to>
                                        <p:strVal val="visible"/>
                                      </p:to>
                                    </p:set>
                                    <p:anim calcmode="lin" valueType="num">
                                      <p:cBhvr additive="base">
                                        <p:cTn id="27" dur="500" fill="hold"/>
                                        <p:tgtEl>
                                          <p:spTgt spid="48230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2307">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82308"/>
                                        </p:tgtEl>
                                        <p:attrNameLst>
                                          <p:attrName>style.visibility</p:attrName>
                                        </p:attrNameLst>
                                      </p:cBhvr>
                                      <p:to>
                                        <p:strVal val="visible"/>
                                      </p:to>
                                    </p:set>
                                    <p:anim calcmode="lin" valueType="num">
                                      <p:cBhvr additive="base">
                                        <p:cTn id="32" dur="1000" fill="hold"/>
                                        <p:tgtEl>
                                          <p:spTgt spid="482308"/>
                                        </p:tgtEl>
                                        <p:attrNameLst>
                                          <p:attrName>ppt_x</p:attrName>
                                        </p:attrNameLst>
                                      </p:cBhvr>
                                      <p:tavLst>
                                        <p:tav tm="0">
                                          <p:val>
                                            <p:strVal val="1+#ppt_w/2"/>
                                          </p:val>
                                        </p:tav>
                                        <p:tav tm="100000">
                                          <p:val>
                                            <p:strVal val="#ppt_x"/>
                                          </p:val>
                                        </p:tav>
                                      </p:tavLst>
                                    </p:anim>
                                    <p:anim calcmode="lin" valueType="num">
                                      <p:cBhvr additive="base">
                                        <p:cTn id="33" dur="1000" fill="hold"/>
                                        <p:tgtEl>
                                          <p:spTgt spid="482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animBg="1"/>
      <p:bldP spid="482308" grpId="0"/>
      <p:bldP spid="482310" grpId="0"/>
      <p:bldP spid="482312" grpId="0" bldLvl="0" animBg="1"/>
      <p:bldP spid="4823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文本占位符 483330"/>
          <p:cNvSpPr>
            <a:spLocks noGrp="1"/>
          </p:cNvSpPr>
          <p:nvPr>
            <p:ph type="body" idx="1"/>
          </p:nvPr>
        </p:nvSpPr>
        <p:spPr>
          <a:xfrm>
            <a:off x="2013744" y="1771799"/>
            <a:ext cx="9050808" cy="4249489"/>
          </a:xfrm>
          <a:solidFill>
            <a:srgbClr val="FFFFFF"/>
          </a:solidFill>
          <a:ln>
            <a:noFill/>
          </a:ln>
        </p:spPr>
        <p:txBody>
          <a:bodyPr/>
          <a:lstStyle/>
          <a:p>
            <a:pPr>
              <a:buClr>
                <a:srgbClr val="CC3300"/>
              </a:buClr>
              <a:buFont typeface="Wingdings" panose="05000000000000000000" pitchFamily="2" charset="2"/>
              <a:buChar char="n"/>
            </a:pPr>
            <a:r>
              <a:rPr lang="zh-CN" altLang="en-US" sz="2400" dirty="0">
                <a:solidFill>
                  <a:srgbClr val="0000FF"/>
                </a:solidFill>
              </a:rPr>
              <a:t>文件目录 ：文件控制块</a:t>
            </a:r>
            <a:r>
              <a:rPr lang="en-US" altLang="zh-CN" sz="2400" dirty="0">
                <a:solidFill>
                  <a:srgbClr val="0000FF"/>
                </a:solidFill>
              </a:rPr>
              <a:t>(</a:t>
            </a:r>
            <a:r>
              <a:rPr lang="en-US" altLang="zh-CN" sz="2400" dirty="0">
                <a:solidFill>
                  <a:srgbClr val="0000FF"/>
                </a:solidFill>
                <a:latin typeface="宋体" panose="02010600030101010101" pitchFamily="2" charset="-122"/>
              </a:rPr>
              <a:t>FCB)</a:t>
            </a:r>
            <a:r>
              <a:rPr lang="zh-CN" altLang="en-US" sz="2400" dirty="0">
                <a:solidFill>
                  <a:srgbClr val="0000FF"/>
                </a:solidFill>
              </a:rPr>
              <a:t>的有序集合，用于文件描述和文件控制，实现按名存取和文件信息共享与保护。  </a:t>
            </a:r>
          </a:p>
          <a:p>
            <a:pPr>
              <a:lnSpc>
                <a:spcPct val="120000"/>
              </a:lnSpc>
              <a:spcBef>
                <a:spcPct val="0"/>
              </a:spcBef>
              <a:buClr>
                <a:srgbClr val="CC3300"/>
              </a:buClr>
              <a:buFont typeface="Wingdings" panose="05000000000000000000" pitchFamily="2" charset="2"/>
              <a:buChar char="n"/>
            </a:pPr>
            <a:r>
              <a:rPr lang="zh-CN" altLang="en-US" sz="2400" dirty="0">
                <a:solidFill>
                  <a:srgbClr val="0000FF"/>
                </a:solidFill>
              </a:rPr>
              <a:t>目录项：</a:t>
            </a:r>
            <a:r>
              <a:rPr lang="zh-CN" altLang="en-US" sz="2400" dirty="0">
                <a:solidFill>
                  <a:srgbClr val="0000FF"/>
                </a:solidFill>
                <a:latin typeface="宋体" panose="02010600030101010101" pitchFamily="2" charset="-122"/>
              </a:rPr>
              <a:t>构成文件目录的项目（目录项就是</a:t>
            </a:r>
            <a:r>
              <a:rPr lang="en-US" altLang="zh-CN" sz="2400" dirty="0">
                <a:solidFill>
                  <a:srgbClr val="0000FF"/>
                </a:solidFill>
                <a:latin typeface="宋体" panose="02010600030101010101" pitchFamily="2" charset="-122"/>
              </a:rPr>
              <a:t>FCB</a:t>
            </a:r>
            <a:r>
              <a:rPr lang="zh-CN" altLang="en-US" sz="2400" dirty="0">
                <a:solidFill>
                  <a:srgbClr val="0000FF"/>
                </a:solidFill>
                <a:latin typeface="宋体" panose="02010600030101010101" pitchFamily="2" charset="-122"/>
              </a:rPr>
              <a:t>）。</a:t>
            </a:r>
            <a:endParaRPr lang="zh-CN" altLang="en-US" sz="2400" dirty="0">
              <a:solidFill>
                <a:srgbClr val="0000FF"/>
              </a:solidFill>
            </a:endParaRPr>
          </a:p>
          <a:p>
            <a:pPr>
              <a:buClr>
                <a:srgbClr val="CC3300"/>
              </a:buClr>
              <a:buFont typeface="Wingdings" panose="05000000000000000000" pitchFamily="2" charset="2"/>
              <a:buChar char="n"/>
            </a:pPr>
            <a:r>
              <a:rPr lang="zh-CN" altLang="en-US" sz="2400" dirty="0">
                <a:solidFill>
                  <a:srgbClr val="0000FF"/>
                </a:solidFill>
              </a:rPr>
              <a:t>目录文件：文件系统将若干个文件目录组成的一个独立的文件。 </a:t>
            </a:r>
          </a:p>
          <a:p>
            <a:pPr>
              <a:buClr>
                <a:srgbClr val="CC3300"/>
              </a:buClr>
              <a:buFont typeface="Wingdings" panose="05000000000000000000" pitchFamily="2" charset="2"/>
              <a:buChar char="n"/>
            </a:pPr>
            <a:r>
              <a:rPr lang="zh-CN" altLang="en-US" sz="2400" dirty="0">
                <a:solidFill>
                  <a:srgbClr val="0000FF"/>
                </a:solidFill>
              </a:rPr>
              <a:t>对目录管理的要求：</a:t>
            </a:r>
            <a:r>
              <a:rPr lang="zh-CN" altLang="en-US" dirty="0"/>
              <a:t> </a:t>
            </a:r>
          </a:p>
          <a:p>
            <a:pPr lvl="2">
              <a:lnSpc>
                <a:spcPct val="120000"/>
              </a:lnSpc>
              <a:buClr>
                <a:schemeClr val="folHlink"/>
              </a:buClr>
              <a:buNone/>
            </a:pPr>
            <a:r>
              <a:rPr lang="en-US" altLang="zh-CN" sz="2400" dirty="0">
                <a:latin typeface="宋体" panose="02010600030101010101" pitchFamily="2" charset="-122"/>
              </a:rPr>
              <a:t>(1) </a:t>
            </a:r>
            <a:r>
              <a:rPr lang="zh-CN" altLang="en-US" sz="2400" dirty="0">
                <a:latin typeface="宋体" panose="02010600030101010101" pitchFamily="2" charset="-122"/>
              </a:rPr>
              <a:t>实现“按名存取” </a:t>
            </a:r>
          </a:p>
          <a:p>
            <a:pPr lvl="2">
              <a:lnSpc>
                <a:spcPct val="120000"/>
              </a:lnSpc>
              <a:buClr>
                <a:schemeClr val="folHlink"/>
              </a:buClr>
              <a:buNone/>
            </a:pPr>
            <a:r>
              <a:rPr lang="en-US" altLang="zh-CN" sz="2400" dirty="0">
                <a:latin typeface="宋体" panose="02010600030101010101" pitchFamily="2" charset="-122"/>
              </a:rPr>
              <a:t>(2) </a:t>
            </a:r>
            <a:r>
              <a:rPr lang="zh-CN" altLang="en-US" sz="2400" dirty="0">
                <a:latin typeface="宋体" panose="02010600030101010101" pitchFamily="2" charset="-122"/>
              </a:rPr>
              <a:t>提高对目录的检索速度 </a:t>
            </a:r>
          </a:p>
          <a:p>
            <a:pPr lvl="2">
              <a:lnSpc>
                <a:spcPct val="120000"/>
              </a:lnSpc>
              <a:buClr>
                <a:schemeClr val="folHlink"/>
              </a:buClr>
              <a:buNone/>
            </a:pPr>
            <a:r>
              <a:rPr lang="en-US" altLang="zh-CN" sz="2400" dirty="0">
                <a:latin typeface="宋体" panose="02010600030101010101" pitchFamily="2" charset="-122"/>
              </a:rPr>
              <a:t>(3) </a:t>
            </a:r>
            <a:r>
              <a:rPr lang="zh-CN" altLang="en-US" sz="2400" dirty="0">
                <a:latin typeface="宋体" panose="02010600030101010101" pitchFamily="2" charset="-122"/>
              </a:rPr>
              <a:t>文件共享 </a:t>
            </a:r>
          </a:p>
          <a:p>
            <a:pPr lvl="2">
              <a:lnSpc>
                <a:spcPct val="120000"/>
              </a:lnSpc>
              <a:buClr>
                <a:schemeClr val="folHlink"/>
              </a:buClr>
              <a:buNone/>
            </a:pPr>
            <a:r>
              <a:rPr lang="en-US" altLang="zh-CN" sz="2400" dirty="0">
                <a:latin typeface="宋体" panose="02010600030101010101" pitchFamily="2" charset="-122"/>
              </a:rPr>
              <a:t>(4) </a:t>
            </a:r>
            <a:r>
              <a:rPr lang="zh-CN" altLang="en-US" sz="2400" dirty="0">
                <a:latin typeface="宋体" panose="02010600030101010101" pitchFamily="2" charset="-122"/>
              </a:rPr>
              <a:t>允许文件重名</a:t>
            </a:r>
          </a:p>
        </p:txBody>
      </p:sp>
      <p:sp>
        <p:nvSpPr>
          <p:cNvPr id="483335" name="AutoShape 5"/>
          <p:cNvSpPr/>
          <p:nvPr/>
        </p:nvSpPr>
        <p:spPr>
          <a:xfrm>
            <a:off x="1069975" y="953741"/>
            <a:ext cx="50260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83336" name="Text Box 38"/>
          <p:cNvSpPr txBox="1"/>
          <p:nvPr/>
        </p:nvSpPr>
        <p:spPr>
          <a:xfrm>
            <a:off x="1201738" y="980728"/>
            <a:ext cx="48942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二、文件目录与目录文件</a:t>
            </a:r>
            <a:r>
              <a:rPr lang="zh-CN" altLang="en-US" dirty="0">
                <a:latin typeface="Times New Roman" panose="02020603050405020304" pitchFamily="18" charset="0"/>
              </a:rPr>
              <a:t> </a:t>
            </a:r>
            <a:endParaRPr lang="en-US" altLang="zh-CN">
              <a:latin typeface="Times New Roman" panose="02020603050405020304" pitchFamily="18" charset="0"/>
            </a:endParaRPr>
          </a:p>
        </p:txBody>
      </p:sp>
      <p:sp>
        <p:nvSpPr>
          <p:cNvPr id="6" name="矩形 5">
            <a:extLst>
              <a:ext uri="{FF2B5EF4-FFF2-40B4-BE49-F238E27FC236}">
                <a16:creationId xmlns:a16="http://schemas.microsoft.com/office/drawing/2014/main" id="{0191355E-F515-4388-A562-B65E4C5D57DC}"/>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3335"/>
                                        </p:tgtEl>
                                        <p:attrNameLst>
                                          <p:attrName>style.visibility</p:attrName>
                                        </p:attrNameLst>
                                      </p:cBhvr>
                                      <p:to>
                                        <p:strVal val="visible"/>
                                      </p:to>
                                    </p:set>
                                    <p:anim calcmode="lin" valueType="num">
                                      <p:cBhvr additive="base">
                                        <p:cTn id="7" dur="500" fill="hold"/>
                                        <p:tgtEl>
                                          <p:spTgt spid="483335"/>
                                        </p:tgtEl>
                                        <p:attrNameLst>
                                          <p:attrName>ppt_x</p:attrName>
                                        </p:attrNameLst>
                                      </p:cBhvr>
                                      <p:tavLst>
                                        <p:tav tm="0">
                                          <p:val>
                                            <p:strVal val="#ppt_x"/>
                                          </p:val>
                                        </p:tav>
                                        <p:tav tm="100000">
                                          <p:val>
                                            <p:strVal val="#ppt_x"/>
                                          </p:val>
                                        </p:tav>
                                      </p:tavLst>
                                    </p:anim>
                                    <p:anim calcmode="lin" valueType="num">
                                      <p:cBhvr additive="base">
                                        <p:cTn id="8" dur="500" fill="hold"/>
                                        <p:tgtEl>
                                          <p:spTgt spid="4833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83336"/>
                                        </p:tgtEl>
                                        <p:attrNameLst>
                                          <p:attrName>style.visibility</p:attrName>
                                        </p:attrNameLst>
                                      </p:cBhvr>
                                      <p:to>
                                        <p:strVal val="visible"/>
                                      </p:to>
                                    </p:set>
                                    <p:anim calcmode="lin" valueType="num">
                                      <p:cBhvr additive="base">
                                        <p:cTn id="12" dur="500" fill="hold"/>
                                        <p:tgtEl>
                                          <p:spTgt spid="483336"/>
                                        </p:tgtEl>
                                        <p:attrNameLst>
                                          <p:attrName>ppt_x</p:attrName>
                                        </p:attrNameLst>
                                      </p:cBhvr>
                                      <p:tavLst>
                                        <p:tav tm="0">
                                          <p:val>
                                            <p:strVal val="#ppt_x"/>
                                          </p:val>
                                        </p:tav>
                                        <p:tav tm="100000">
                                          <p:val>
                                            <p:strVal val="#ppt_x"/>
                                          </p:val>
                                        </p:tav>
                                      </p:tavLst>
                                    </p:anim>
                                    <p:anim calcmode="lin" valueType="num">
                                      <p:cBhvr additive="base">
                                        <p:cTn id="13" dur="500" fill="hold"/>
                                        <p:tgtEl>
                                          <p:spTgt spid="4833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83331">
                                            <p:bg/>
                                          </p:spTgt>
                                        </p:tgtEl>
                                        <p:attrNameLst>
                                          <p:attrName>style.visibility</p:attrName>
                                        </p:attrNameLst>
                                      </p:cBhvr>
                                      <p:to>
                                        <p:strVal val="visible"/>
                                      </p:to>
                                    </p:set>
                                    <p:anim calcmode="lin" valueType="num">
                                      <p:cBhvr additive="base">
                                        <p:cTn id="17" dur="1000" fill="hold"/>
                                        <p:tgtEl>
                                          <p:spTgt spid="483331">
                                            <p:bg/>
                                          </p:spTgt>
                                        </p:tgtEl>
                                        <p:attrNameLst>
                                          <p:attrName>ppt_x</p:attrName>
                                        </p:attrNameLst>
                                      </p:cBhvr>
                                      <p:tavLst>
                                        <p:tav tm="0">
                                          <p:val>
                                            <p:strVal val="#ppt_x"/>
                                          </p:val>
                                        </p:tav>
                                        <p:tav tm="100000">
                                          <p:val>
                                            <p:strVal val="#ppt_x"/>
                                          </p:val>
                                        </p:tav>
                                      </p:tavLst>
                                    </p:anim>
                                    <p:anim calcmode="lin" valueType="num">
                                      <p:cBhvr additive="base">
                                        <p:cTn id="18" dur="1000" fill="hold"/>
                                        <p:tgtEl>
                                          <p:spTgt spid="483331">
                                            <p:bg/>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483331">
                                            <p:txEl>
                                              <p:pRg st="0" end="0"/>
                                            </p:txEl>
                                          </p:spTgt>
                                        </p:tgtEl>
                                        <p:attrNameLst>
                                          <p:attrName>style.visibility</p:attrName>
                                        </p:attrNameLst>
                                      </p:cBhvr>
                                      <p:to>
                                        <p:strVal val="visible"/>
                                      </p:to>
                                    </p:set>
                                    <p:anim calcmode="lin" valueType="num">
                                      <p:cBhvr additive="base">
                                        <p:cTn id="22" dur="1000" fill="hold"/>
                                        <p:tgtEl>
                                          <p:spTgt spid="483331">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8333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483331">
                                            <p:txEl>
                                              <p:pRg st="1" end="1"/>
                                            </p:txEl>
                                          </p:spTgt>
                                        </p:tgtEl>
                                        <p:attrNameLst>
                                          <p:attrName>style.visibility</p:attrName>
                                        </p:attrNameLst>
                                      </p:cBhvr>
                                      <p:to>
                                        <p:strVal val="visible"/>
                                      </p:to>
                                    </p:set>
                                    <p:anim calcmode="lin" valueType="num">
                                      <p:cBhvr additive="base">
                                        <p:cTn id="27" dur="1000" fill="hold"/>
                                        <p:tgtEl>
                                          <p:spTgt spid="483331">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83331">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483331">
                                            <p:txEl>
                                              <p:pRg st="2" end="2"/>
                                            </p:txEl>
                                          </p:spTgt>
                                        </p:tgtEl>
                                        <p:attrNameLst>
                                          <p:attrName>style.visibility</p:attrName>
                                        </p:attrNameLst>
                                      </p:cBhvr>
                                      <p:to>
                                        <p:strVal val="visible"/>
                                      </p:to>
                                    </p:set>
                                    <p:anim calcmode="lin" valueType="num">
                                      <p:cBhvr additive="base">
                                        <p:cTn id="32" dur="1000" fill="hold"/>
                                        <p:tgtEl>
                                          <p:spTgt spid="483331">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83331">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ID="2" presetClass="entr" presetSubtype="4" fill="hold" grpId="0" nodeType="afterEffect">
                                  <p:stCondLst>
                                    <p:cond delay="0"/>
                                  </p:stCondLst>
                                  <p:childTnLst>
                                    <p:set>
                                      <p:cBhvr>
                                        <p:cTn id="36" dur="1" fill="hold">
                                          <p:stCondLst>
                                            <p:cond delay="0"/>
                                          </p:stCondLst>
                                        </p:cTn>
                                        <p:tgtEl>
                                          <p:spTgt spid="483331">
                                            <p:txEl>
                                              <p:pRg st="3" end="3"/>
                                            </p:txEl>
                                          </p:spTgt>
                                        </p:tgtEl>
                                        <p:attrNameLst>
                                          <p:attrName>style.visibility</p:attrName>
                                        </p:attrNameLst>
                                      </p:cBhvr>
                                      <p:to>
                                        <p:strVal val="visible"/>
                                      </p:to>
                                    </p:set>
                                    <p:anim calcmode="lin" valueType="num">
                                      <p:cBhvr additive="base">
                                        <p:cTn id="37" dur="1000" fill="hold"/>
                                        <p:tgtEl>
                                          <p:spTgt spid="483331">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83331">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6000"/>
                            </p:stCondLst>
                            <p:childTnLst>
                              <p:par>
                                <p:cTn id="40" presetID="2" presetClass="entr" presetSubtype="4" fill="hold" grpId="0" nodeType="afterEffect">
                                  <p:stCondLst>
                                    <p:cond delay="0"/>
                                  </p:stCondLst>
                                  <p:childTnLst>
                                    <p:set>
                                      <p:cBhvr>
                                        <p:cTn id="41" dur="1" fill="hold">
                                          <p:stCondLst>
                                            <p:cond delay="0"/>
                                          </p:stCondLst>
                                        </p:cTn>
                                        <p:tgtEl>
                                          <p:spTgt spid="483331">
                                            <p:txEl>
                                              <p:pRg st="4" end="4"/>
                                            </p:txEl>
                                          </p:spTgt>
                                        </p:tgtEl>
                                        <p:attrNameLst>
                                          <p:attrName>style.visibility</p:attrName>
                                        </p:attrNameLst>
                                      </p:cBhvr>
                                      <p:to>
                                        <p:strVal val="visible"/>
                                      </p:to>
                                    </p:set>
                                    <p:anim calcmode="lin" valueType="num">
                                      <p:cBhvr additive="base">
                                        <p:cTn id="42" dur="1000" fill="hold"/>
                                        <p:tgtEl>
                                          <p:spTgt spid="483331">
                                            <p:txEl>
                                              <p:pRg st="4" end="4"/>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483331">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7000"/>
                            </p:stCondLst>
                            <p:childTnLst>
                              <p:par>
                                <p:cTn id="45" presetID="2" presetClass="entr" presetSubtype="4" fill="hold" grpId="0" nodeType="afterEffect">
                                  <p:stCondLst>
                                    <p:cond delay="0"/>
                                  </p:stCondLst>
                                  <p:childTnLst>
                                    <p:set>
                                      <p:cBhvr>
                                        <p:cTn id="46" dur="1" fill="hold">
                                          <p:stCondLst>
                                            <p:cond delay="0"/>
                                          </p:stCondLst>
                                        </p:cTn>
                                        <p:tgtEl>
                                          <p:spTgt spid="483331">
                                            <p:txEl>
                                              <p:pRg st="5" end="5"/>
                                            </p:txEl>
                                          </p:spTgt>
                                        </p:tgtEl>
                                        <p:attrNameLst>
                                          <p:attrName>style.visibility</p:attrName>
                                        </p:attrNameLst>
                                      </p:cBhvr>
                                      <p:to>
                                        <p:strVal val="visible"/>
                                      </p:to>
                                    </p:set>
                                    <p:anim calcmode="lin" valueType="num">
                                      <p:cBhvr additive="base">
                                        <p:cTn id="47" dur="1000" fill="hold"/>
                                        <p:tgtEl>
                                          <p:spTgt spid="483331">
                                            <p:txEl>
                                              <p:pRg st="5" end="5"/>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483331">
                                            <p:txEl>
                                              <p:pRg st="5" end="5"/>
                                            </p:txEl>
                                          </p:spTgt>
                                        </p:tgtEl>
                                        <p:attrNameLst>
                                          <p:attrName>ppt_y</p:attrName>
                                        </p:attrNameLst>
                                      </p:cBhvr>
                                      <p:tavLst>
                                        <p:tav tm="0">
                                          <p:val>
                                            <p:strVal val="1+#ppt_h/2"/>
                                          </p:val>
                                        </p:tav>
                                        <p:tav tm="100000">
                                          <p:val>
                                            <p:strVal val="#ppt_y"/>
                                          </p:val>
                                        </p:tav>
                                      </p:tavLst>
                                    </p:anim>
                                  </p:childTnLst>
                                </p:cTn>
                              </p:par>
                            </p:childTnLst>
                          </p:cTn>
                        </p:par>
                        <p:par>
                          <p:cTn id="49" fill="hold">
                            <p:stCondLst>
                              <p:cond delay="8000"/>
                            </p:stCondLst>
                            <p:childTnLst>
                              <p:par>
                                <p:cTn id="50" presetID="2" presetClass="entr" presetSubtype="4" fill="hold" grpId="0" nodeType="afterEffect">
                                  <p:stCondLst>
                                    <p:cond delay="0"/>
                                  </p:stCondLst>
                                  <p:childTnLst>
                                    <p:set>
                                      <p:cBhvr>
                                        <p:cTn id="51" dur="1" fill="hold">
                                          <p:stCondLst>
                                            <p:cond delay="0"/>
                                          </p:stCondLst>
                                        </p:cTn>
                                        <p:tgtEl>
                                          <p:spTgt spid="483331">
                                            <p:txEl>
                                              <p:pRg st="6" end="6"/>
                                            </p:txEl>
                                          </p:spTgt>
                                        </p:tgtEl>
                                        <p:attrNameLst>
                                          <p:attrName>style.visibility</p:attrName>
                                        </p:attrNameLst>
                                      </p:cBhvr>
                                      <p:to>
                                        <p:strVal val="visible"/>
                                      </p:to>
                                    </p:set>
                                    <p:anim calcmode="lin" valueType="num">
                                      <p:cBhvr additive="base">
                                        <p:cTn id="52" dur="1000" fill="hold"/>
                                        <p:tgtEl>
                                          <p:spTgt spid="483331">
                                            <p:txEl>
                                              <p:pRg st="6" end="6"/>
                                            </p:txEl>
                                          </p:spTgt>
                                        </p:tgtEl>
                                        <p:attrNameLst>
                                          <p:attrName>ppt_x</p:attrName>
                                        </p:attrNameLst>
                                      </p:cBhvr>
                                      <p:tavLst>
                                        <p:tav tm="0">
                                          <p:val>
                                            <p:strVal val="#ppt_x"/>
                                          </p:val>
                                        </p:tav>
                                        <p:tav tm="100000">
                                          <p:val>
                                            <p:strVal val="#ppt_x"/>
                                          </p:val>
                                        </p:tav>
                                      </p:tavLst>
                                    </p:anim>
                                    <p:anim calcmode="lin" valueType="num">
                                      <p:cBhvr additive="base">
                                        <p:cTn id="53" dur="1000" fill="hold"/>
                                        <p:tgtEl>
                                          <p:spTgt spid="483331">
                                            <p:txEl>
                                              <p:pRg st="6" end="6"/>
                                            </p:txEl>
                                          </p:spTgt>
                                        </p:tgtEl>
                                        <p:attrNameLst>
                                          <p:attrName>ppt_y</p:attrName>
                                        </p:attrNameLst>
                                      </p:cBhvr>
                                      <p:tavLst>
                                        <p:tav tm="0">
                                          <p:val>
                                            <p:strVal val="1+#ppt_h/2"/>
                                          </p:val>
                                        </p:tav>
                                        <p:tav tm="100000">
                                          <p:val>
                                            <p:strVal val="#ppt_y"/>
                                          </p:val>
                                        </p:tav>
                                      </p:tavLst>
                                    </p:anim>
                                  </p:childTnLst>
                                </p:cTn>
                              </p:par>
                            </p:childTnLst>
                          </p:cTn>
                        </p:par>
                        <p:par>
                          <p:cTn id="54" fill="hold">
                            <p:stCondLst>
                              <p:cond delay="9000"/>
                            </p:stCondLst>
                            <p:childTnLst>
                              <p:par>
                                <p:cTn id="55" presetID="2" presetClass="entr" presetSubtype="4" fill="hold" grpId="0" nodeType="afterEffect">
                                  <p:stCondLst>
                                    <p:cond delay="0"/>
                                  </p:stCondLst>
                                  <p:childTnLst>
                                    <p:set>
                                      <p:cBhvr>
                                        <p:cTn id="56" dur="1" fill="hold">
                                          <p:stCondLst>
                                            <p:cond delay="0"/>
                                          </p:stCondLst>
                                        </p:cTn>
                                        <p:tgtEl>
                                          <p:spTgt spid="483331">
                                            <p:txEl>
                                              <p:pRg st="7" end="7"/>
                                            </p:txEl>
                                          </p:spTgt>
                                        </p:tgtEl>
                                        <p:attrNameLst>
                                          <p:attrName>style.visibility</p:attrName>
                                        </p:attrNameLst>
                                      </p:cBhvr>
                                      <p:to>
                                        <p:strVal val="visible"/>
                                      </p:to>
                                    </p:set>
                                    <p:anim calcmode="lin" valueType="num">
                                      <p:cBhvr additive="base">
                                        <p:cTn id="57" dur="1000" fill="hold"/>
                                        <p:tgtEl>
                                          <p:spTgt spid="483331">
                                            <p:txEl>
                                              <p:pRg st="7" end="7"/>
                                            </p:txEl>
                                          </p:spTgt>
                                        </p:tgtEl>
                                        <p:attrNameLst>
                                          <p:attrName>ppt_x</p:attrName>
                                        </p:attrNameLst>
                                      </p:cBhvr>
                                      <p:tavLst>
                                        <p:tav tm="0">
                                          <p:val>
                                            <p:strVal val="#ppt_x"/>
                                          </p:val>
                                        </p:tav>
                                        <p:tav tm="100000">
                                          <p:val>
                                            <p:strVal val="#ppt_x"/>
                                          </p:val>
                                        </p:tav>
                                      </p:tavLst>
                                    </p:anim>
                                    <p:anim calcmode="lin" valueType="num">
                                      <p:cBhvr additive="base">
                                        <p:cTn id="58" dur="1000" fill="hold"/>
                                        <p:tgtEl>
                                          <p:spTgt spid="4833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uiExpand="1" build="p" animBg="1"/>
      <p:bldP spid="483335" grpId="0" bldLvl="0" animBg="1"/>
      <p:bldP spid="48333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文本占位符 485378"/>
          <p:cNvSpPr>
            <a:spLocks noGrp="1"/>
          </p:cNvSpPr>
          <p:nvPr>
            <p:ph type="body" sz="half" idx="1"/>
          </p:nvPr>
        </p:nvSpPr>
        <p:spPr>
          <a:xfrm>
            <a:off x="1487488" y="2349500"/>
            <a:ext cx="9577064" cy="2155825"/>
          </a:xfrm>
          <a:solidFill>
            <a:srgbClr val="FFFFFF"/>
          </a:solidFill>
          <a:ln>
            <a:noFill/>
          </a:ln>
        </p:spPr>
        <p:txBody>
          <a:bodyPr/>
          <a:lstStyle/>
          <a:p>
            <a:pPr>
              <a:spcBef>
                <a:spcPct val="0"/>
              </a:spcBef>
              <a:buClrTx/>
              <a:buSzTx/>
              <a:buFontTx/>
              <a:buNone/>
            </a:pPr>
            <a:r>
              <a:rPr lang="zh-CN" altLang="en-US" sz="2400" dirty="0">
                <a:solidFill>
                  <a:srgbClr val="0000FF"/>
                </a:solidFill>
              </a:rPr>
              <a:t>    为所有文件建立一个目录表。优点：简单且能实现目录管理的基本功能</a:t>
            </a:r>
            <a:r>
              <a:rPr lang="en-US" altLang="zh-CN" sz="2400" dirty="0">
                <a:solidFill>
                  <a:srgbClr val="0000FF"/>
                </a:solidFill>
                <a:latin typeface="Arial" panose="020B0604020202020204" pitchFamily="34" charset="0"/>
              </a:rPr>
              <a:t>——</a:t>
            </a:r>
            <a:r>
              <a:rPr lang="zh-CN" altLang="en-US" sz="2400" dirty="0">
                <a:solidFill>
                  <a:srgbClr val="0000FF"/>
                </a:solidFill>
              </a:rPr>
              <a:t>按名存取。</a:t>
            </a:r>
          </a:p>
          <a:p>
            <a:pPr>
              <a:spcBef>
                <a:spcPct val="0"/>
              </a:spcBef>
              <a:buClrTx/>
              <a:buSzTx/>
              <a:buFontTx/>
              <a:buNone/>
            </a:pPr>
            <a:r>
              <a:rPr lang="zh-CN" altLang="en-US" sz="2400" dirty="0">
                <a:solidFill>
                  <a:srgbClr val="0000FF"/>
                </a:solidFill>
              </a:rPr>
              <a:t>    缺点：</a:t>
            </a:r>
          </a:p>
          <a:p>
            <a:pPr>
              <a:spcBef>
                <a:spcPct val="0"/>
              </a:spcBef>
              <a:buClrTx/>
              <a:buSzTx/>
              <a:buFontTx/>
              <a:buNone/>
            </a:pPr>
            <a:r>
              <a:rPr lang="zh-CN" altLang="en-US" sz="2400" dirty="0">
                <a:solidFill>
                  <a:srgbClr val="0000FF"/>
                </a:solidFill>
              </a:rPr>
              <a:t>　</a:t>
            </a:r>
            <a:r>
              <a:rPr lang="zh-CN" altLang="en-US" sz="2400" dirty="0"/>
              <a:t>　</a:t>
            </a:r>
            <a:r>
              <a:rPr lang="en-US" altLang="zh-CN" sz="2400" dirty="0"/>
              <a:t>(1) </a:t>
            </a:r>
            <a:r>
              <a:rPr lang="zh-CN" altLang="en-US" sz="2400" dirty="0"/>
              <a:t>查找速度慢 　 </a:t>
            </a:r>
            <a:r>
              <a:rPr lang="en-US" altLang="zh-CN" sz="2400" dirty="0"/>
              <a:t>(2) </a:t>
            </a:r>
            <a:r>
              <a:rPr lang="zh-CN" altLang="en-US" sz="2400" dirty="0"/>
              <a:t>不允许重名 　    </a:t>
            </a:r>
            <a:r>
              <a:rPr lang="en-US" altLang="zh-CN" sz="2400" dirty="0"/>
              <a:t>(3) </a:t>
            </a:r>
            <a:r>
              <a:rPr lang="zh-CN" altLang="en-US" sz="2400" dirty="0"/>
              <a:t>不便于实现文件共享</a:t>
            </a:r>
            <a:r>
              <a:rPr lang="zh-CN" altLang="en-US" sz="2400" dirty="0">
                <a:solidFill>
                  <a:srgbClr val="0000FF"/>
                </a:solidFill>
              </a:rPr>
              <a:t> </a:t>
            </a:r>
          </a:p>
        </p:txBody>
      </p:sp>
      <p:graphicFrame>
        <p:nvGraphicFramePr>
          <p:cNvPr id="485452" name="内容占位符 485451"/>
          <p:cNvGraphicFramePr>
            <a:graphicFrameLocks noGrp="1"/>
          </p:cNvGraphicFramePr>
          <p:nvPr>
            <p:ph sz="half" idx="2"/>
            <p:extLst>
              <p:ext uri="{D42A27DB-BD31-4B8C-83A1-F6EECF244321}">
                <p14:modId xmlns:p14="http://schemas.microsoft.com/office/powerpoint/2010/main" val="3906128075"/>
              </p:ext>
            </p:extLst>
          </p:nvPr>
        </p:nvGraphicFramePr>
        <p:xfrm>
          <a:off x="3071810" y="4246021"/>
          <a:ext cx="6408420" cy="1870710"/>
        </p:xfrm>
        <a:graphic>
          <a:graphicData uri="http://schemas.openxmlformats.org/drawingml/2006/table">
            <a:tbl>
              <a:tblPr/>
              <a:tblGrid>
                <a:gridCol w="1584325">
                  <a:extLst>
                    <a:ext uri="{9D8B030D-6E8A-4147-A177-3AD203B41FA5}">
                      <a16:colId xmlns:a16="http://schemas.microsoft.com/office/drawing/2014/main" val="20000"/>
                    </a:ext>
                  </a:extLst>
                </a:gridCol>
                <a:gridCol w="1558925">
                  <a:extLst>
                    <a:ext uri="{9D8B030D-6E8A-4147-A177-3AD203B41FA5}">
                      <a16:colId xmlns:a16="http://schemas.microsoft.com/office/drawing/2014/main" val="20001"/>
                    </a:ext>
                  </a:extLst>
                </a:gridCol>
                <a:gridCol w="1663065">
                  <a:extLst>
                    <a:ext uri="{9D8B030D-6E8A-4147-A177-3AD203B41FA5}">
                      <a16:colId xmlns:a16="http://schemas.microsoft.com/office/drawing/2014/main" val="20002"/>
                    </a:ext>
                  </a:extLst>
                </a:gridCol>
                <a:gridCol w="1602105">
                  <a:extLst>
                    <a:ext uri="{9D8B030D-6E8A-4147-A177-3AD203B41FA5}">
                      <a16:colId xmlns:a16="http://schemas.microsoft.com/office/drawing/2014/main" val="20003"/>
                    </a:ext>
                  </a:extLst>
                </a:gridCol>
              </a:tblGrid>
              <a:tr h="52006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FFFFFF"/>
                          </a:solidFill>
                          <a:effectLst>
                            <a:outerShdw blurRad="38100" dist="38100" dir="2700000">
                              <a:srgbClr val="000000"/>
                            </a:outerShdw>
                          </a:effectLst>
                          <a:latin typeface="楷体_GB2312" pitchFamily="49" charset="-122"/>
                          <a:ea typeface="楷体_GB2312" pitchFamily="49" charset="-122"/>
                        </a:rPr>
                        <a:t>文件名</a:t>
                      </a: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FFFFFF"/>
                          </a:solidFill>
                          <a:effectLst>
                            <a:outerShdw blurRad="38100" dist="38100" dir="2700000">
                              <a:srgbClr val="000000"/>
                            </a:outerShdw>
                          </a:effectLst>
                          <a:latin typeface="楷体_GB2312" pitchFamily="49" charset="-122"/>
                          <a:ea typeface="楷体_GB2312" pitchFamily="49" charset="-122"/>
                        </a:rPr>
                        <a:t>物理地址</a:t>
                      </a: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FFFFFF"/>
                          </a:solidFill>
                          <a:effectLst>
                            <a:outerShdw blurRad="38100" dist="38100" dir="2700000">
                              <a:srgbClr val="000000"/>
                            </a:outerShdw>
                          </a:effectLst>
                          <a:latin typeface="楷体_GB2312" pitchFamily="49" charset="-122"/>
                          <a:ea typeface="楷体_GB2312" pitchFamily="49" charset="-122"/>
                        </a:rPr>
                        <a:t>文件说明</a:t>
                      </a: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FFFFFF"/>
                          </a:solidFill>
                          <a:effectLst>
                            <a:outerShdw blurRad="38100" dist="38100" dir="2700000">
                              <a:srgbClr val="000000"/>
                            </a:outerShdw>
                          </a:effectLst>
                          <a:latin typeface="楷体_GB2312" pitchFamily="49" charset="-122"/>
                          <a:ea typeface="楷体_GB2312" pitchFamily="49" charset="-122"/>
                        </a:rPr>
                        <a:t>状态位</a:t>
                      </a: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5816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latin typeface="楷体_GB2312" pitchFamily="49" charset="-122"/>
                          <a:ea typeface="楷体_GB2312" pitchFamily="49" charset="-122"/>
                        </a:rPr>
                        <a:t>文件名</a:t>
                      </a:r>
                      <a:r>
                        <a:rPr lang="en-US" altLang="zh-CN" sz="2000">
                          <a:latin typeface="楷体_GB2312" pitchFamily="49" charset="-122"/>
                          <a:ea typeface="楷体_GB2312" pitchFamily="49" charset="-122"/>
                        </a:rPr>
                        <a:t>1</a:t>
                      </a: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962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latin typeface="楷体_GB2312" pitchFamily="49" charset="-122"/>
                          <a:ea typeface="楷体_GB2312" pitchFamily="49" charset="-122"/>
                        </a:rPr>
                        <a:t>文件名</a:t>
                      </a:r>
                      <a:r>
                        <a:rPr lang="en-US" altLang="zh-CN" sz="2000">
                          <a:latin typeface="楷体_GB2312" pitchFamily="49" charset="-122"/>
                          <a:ea typeface="楷体_GB2312" pitchFamily="49" charset="-122"/>
                        </a:rPr>
                        <a:t>2</a:t>
                      </a: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962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2000" b="0" dirty="0">
                        <a:solidFill>
                          <a:srgbClr val="CC0066"/>
                        </a:solidFill>
                        <a:latin typeface="楷体_GB2312" pitchFamily="49" charset="-122"/>
                        <a:ea typeface="楷体_GB2312" pitchFamily="49" charset="-122"/>
                      </a:endParaRPr>
                    </a:p>
                  </a:txBody>
                  <a:tcPr anchor="ctr">
                    <a:lnL w="19050" cap="flat" cmpd="sng">
                      <a:solidFill>
                        <a:srgbClr val="CC3300"/>
                      </a:solidFill>
                      <a:prstDash val="solid"/>
                      <a:headEnd type="none" w="med" len="med"/>
                      <a:tailEnd type="none" w="med" len="med"/>
                    </a:lnL>
                    <a:lnR w="19050" cap="flat" cmpd="sng">
                      <a:solidFill>
                        <a:srgbClr val="CC3300"/>
                      </a:solidFill>
                      <a:prstDash val="solid"/>
                      <a:headEnd type="none" w="med" len="med"/>
                      <a:tailEnd type="none" w="med" len="med"/>
                    </a:lnR>
                    <a:lnT w="19050" cap="flat" cmpd="sng">
                      <a:solidFill>
                        <a:srgbClr val="CC3300"/>
                      </a:solidFill>
                      <a:prstDash val="solid"/>
                      <a:headEnd type="none" w="med" len="med"/>
                      <a:tailEnd type="none" w="med" len="med"/>
                    </a:lnT>
                    <a:lnB w="19050" cap="flat" cmpd="sng">
                      <a:solidFill>
                        <a:srgbClr val="CC33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bl>
          </a:graphicData>
        </a:graphic>
      </p:graphicFrame>
      <p:sp>
        <p:nvSpPr>
          <p:cNvPr id="485414" name="AutoShape 5"/>
          <p:cNvSpPr/>
          <p:nvPr/>
        </p:nvSpPr>
        <p:spPr>
          <a:xfrm>
            <a:off x="923677" y="1025749"/>
            <a:ext cx="35147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85415" name="Text Box 38"/>
          <p:cNvSpPr txBox="1"/>
          <p:nvPr/>
        </p:nvSpPr>
        <p:spPr>
          <a:xfrm>
            <a:off x="1055440" y="1052736"/>
            <a:ext cx="35988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三、目录结构</a:t>
            </a:r>
            <a:r>
              <a:rPr lang="zh-CN" altLang="en-US" dirty="0">
                <a:latin typeface="Times New Roman" panose="02020603050405020304" pitchFamily="18" charset="0"/>
              </a:rPr>
              <a:t> </a:t>
            </a:r>
            <a:endParaRPr lang="en-US" altLang="zh-CN">
              <a:latin typeface="Times New Roman" panose="02020603050405020304" pitchFamily="18" charset="0"/>
            </a:endParaRPr>
          </a:p>
        </p:txBody>
      </p:sp>
      <p:sp>
        <p:nvSpPr>
          <p:cNvPr id="485416" name="矩形 485415"/>
          <p:cNvSpPr/>
          <p:nvPr/>
        </p:nvSpPr>
        <p:spPr>
          <a:xfrm>
            <a:off x="1343472" y="1750489"/>
            <a:ext cx="2863215" cy="521970"/>
          </a:xfrm>
          <a:prstGeom prst="rect">
            <a:avLst/>
          </a:prstGeom>
          <a:noFill/>
          <a:ln w="28575">
            <a:noFill/>
          </a:ln>
        </p:spPr>
        <p:txBody>
          <a:bodyPr wrap="none" anchor="t">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、单级目录结构</a:t>
            </a:r>
          </a:p>
        </p:txBody>
      </p:sp>
      <p:sp>
        <p:nvSpPr>
          <p:cNvPr id="8" name="矩形 7">
            <a:extLst>
              <a:ext uri="{FF2B5EF4-FFF2-40B4-BE49-F238E27FC236}">
                <a16:creationId xmlns:a16="http://schemas.microsoft.com/office/drawing/2014/main" id="{DC46F124-5FAC-4CB0-8092-C3B9360ABE4E}"/>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5414"/>
                                        </p:tgtEl>
                                        <p:attrNameLst>
                                          <p:attrName>style.visibility</p:attrName>
                                        </p:attrNameLst>
                                      </p:cBhvr>
                                      <p:to>
                                        <p:strVal val="visible"/>
                                      </p:to>
                                    </p:set>
                                    <p:anim calcmode="lin" valueType="num">
                                      <p:cBhvr additive="base">
                                        <p:cTn id="7" dur="500" fill="hold"/>
                                        <p:tgtEl>
                                          <p:spTgt spid="485414"/>
                                        </p:tgtEl>
                                        <p:attrNameLst>
                                          <p:attrName>ppt_x</p:attrName>
                                        </p:attrNameLst>
                                      </p:cBhvr>
                                      <p:tavLst>
                                        <p:tav tm="0">
                                          <p:val>
                                            <p:strVal val="#ppt_x"/>
                                          </p:val>
                                        </p:tav>
                                        <p:tav tm="100000">
                                          <p:val>
                                            <p:strVal val="#ppt_x"/>
                                          </p:val>
                                        </p:tav>
                                      </p:tavLst>
                                    </p:anim>
                                    <p:anim calcmode="lin" valueType="num">
                                      <p:cBhvr additive="base">
                                        <p:cTn id="8" dur="500" fill="hold"/>
                                        <p:tgtEl>
                                          <p:spTgt spid="4854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85415"/>
                                        </p:tgtEl>
                                        <p:attrNameLst>
                                          <p:attrName>style.visibility</p:attrName>
                                        </p:attrNameLst>
                                      </p:cBhvr>
                                      <p:to>
                                        <p:strVal val="visible"/>
                                      </p:to>
                                    </p:set>
                                    <p:anim calcmode="lin" valueType="num">
                                      <p:cBhvr additive="base">
                                        <p:cTn id="12" dur="500" fill="hold"/>
                                        <p:tgtEl>
                                          <p:spTgt spid="485415"/>
                                        </p:tgtEl>
                                        <p:attrNameLst>
                                          <p:attrName>ppt_x</p:attrName>
                                        </p:attrNameLst>
                                      </p:cBhvr>
                                      <p:tavLst>
                                        <p:tav tm="0">
                                          <p:val>
                                            <p:strVal val="#ppt_x"/>
                                          </p:val>
                                        </p:tav>
                                        <p:tav tm="100000">
                                          <p:val>
                                            <p:strVal val="#ppt_x"/>
                                          </p:val>
                                        </p:tav>
                                      </p:tavLst>
                                    </p:anim>
                                    <p:anim calcmode="lin" valueType="num">
                                      <p:cBhvr additive="base">
                                        <p:cTn id="13" dur="500" fill="hold"/>
                                        <p:tgtEl>
                                          <p:spTgt spid="4854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85416"/>
                                        </p:tgtEl>
                                        <p:attrNameLst>
                                          <p:attrName>style.visibility</p:attrName>
                                        </p:attrNameLst>
                                      </p:cBhvr>
                                      <p:to>
                                        <p:strVal val="visible"/>
                                      </p:to>
                                    </p:set>
                                    <p:anim calcmode="lin" valueType="num">
                                      <p:cBhvr additive="base">
                                        <p:cTn id="17" dur="500" fill="hold"/>
                                        <p:tgtEl>
                                          <p:spTgt spid="485416"/>
                                        </p:tgtEl>
                                        <p:attrNameLst>
                                          <p:attrName>ppt_x</p:attrName>
                                        </p:attrNameLst>
                                      </p:cBhvr>
                                      <p:tavLst>
                                        <p:tav tm="0">
                                          <p:val>
                                            <p:strVal val="#ppt_x"/>
                                          </p:val>
                                        </p:tav>
                                        <p:tav tm="100000">
                                          <p:val>
                                            <p:strVal val="#ppt_x"/>
                                          </p:val>
                                        </p:tav>
                                      </p:tavLst>
                                    </p:anim>
                                    <p:anim calcmode="lin" valueType="num">
                                      <p:cBhvr additive="base">
                                        <p:cTn id="18" dur="500" fill="hold"/>
                                        <p:tgtEl>
                                          <p:spTgt spid="4854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85379"/>
                                        </p:tgtEl>
                                        <p:attrNameLst>
                                          <p:attrName>style.visibility</p:attrName>
                                        </p:attrNameLst>
                                      </p:cBhvr>
                                      <p:to>
                                        <p:strVal val="visible"/>
                                      </p:to>
                                    </p:set>
                                    <p:anim calcmode="lin" valueType="num">
                                      <p:cBhvr additive="base">
                                        <p:cTn id="22" dur="500" fill="hold"/>
                                        <p:tgtEl>
                                          <p:spTgt spid="485379"/>
                                        </p:tgtEl>
                                        <p:attrNameLst>
                                          <p:attrName>ppt_x</p:attrName>
                                        </p:attrNameLst>
                                      </p:cBhvr>
                                      <p:tavLst>
                                        <p:tav tm="0">
                                          <p:val>
                                            <p:strVal val="#ppt_x"/>
                                          </p:val>
                                        </p:tav>
                                        <p:tav tm="100000">
                                          <p:val>
                                            <p:strVal val="#ppt_x"/>
                                          </p:val>
                                        </p:tav>
                                      </p:tavLst>
                                    </p:anim>
                                    <p:anim calcmode="lin" valueType="num">
                                      <p:cBhvr additive="base">
                                        <p:cTn id="23" dur="500" fill="hold"/>
                                        <p:tgtEl>
                                          <p:spTgt spid="48537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85452"/>
                                        </p:tgtEl>
                                        <p:attrNameLst>
                                          <p:attrName>style.visibility</p:attrName>
                                        </p:attrNameLst>
                                      </p:cBhvr>
                                      <p:to>
                                        <p:strVal val="visible"/>
                                      </p:to>
                                    </p:set>
                                    <p:anim calcmode="lin" valueType="num">
                                      <p:cBhvr additive="base">
                                        <p:cTn id="27" dur="500" fill="hold"/>
                                        <p:tgtEl>
                                          <p:spTgt spid="485452"/>
                                        </p:tgtEl>
                                        <p:attrNameLst>
                                          <p:attrName>ppt_x</p:attrName>
                                        </p:attrNameLst>
                                      </p:cBhvr>
                                      <p:tavLst>
                                        <p:tav tm="0">
                                          <p:val>
                                            <p:strVal val="#ppt_x"/>
                                          </p:val>
                                        </p:tav>
                                        <p:tav tm="100000">
                                          <p:val>
                                            <p:strVal val="#ppt_x"/>
                                          </p:val>
                                        </p:tav>
                                      </p:tavLst>
                                    </p:anim>
                                    <p:anim calcmode="lin" valueType="num">
                                      <p:cBhvr additive="base">
                                        <p:cTn id="28" dur="500" fill="hold"/>
                                        <p:tgtEl>
                                          <p:spTgt spid="485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ldLvl="0" animBg="1"/>
      <p:bldP spid="485414" grpId="0" bldLvl="0" animBg="1"/>
      <p:bldP spid="485415" grpId="0"/>
      <p:bldP spid="4854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80" name="矩形 488479"/>
          <p:cNvSpPr/>
          <p:nvPr/>
        </p:nvSpPr>
        <p:spPr>
          <a:xfrm>
            <a:off x="2063552" y="2492896"/>
            <a:ext cx="8856984" cy="297973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150000"/>
              </a:lnSpc>
              <a:spcBef>
                <a:spcPct val="45000"/>
              </a:spcBef>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将目录分为</a:t>
            </a:r>
            <a:r>
              <a:rPr lang="en-US" altLang="zh-CN" sz="2400" dirty="0">
                <a:solidFill>
                  <a:srgbClr val="0000FF"/>
                </a:solidFill>
                <a:latin typeface="宋体" panose="02010600030101010101" pitchFamily="2" charset="-122"/>
              </a:rPr>
              <a:t>2</a:t>
            </a:r>
            <a:r>
              <a:rPr lang="zh-CN" altLang="en-US" sz="2400" dirty="0">
                <a:solidFill>
                  <a:srgbClr val="0000FF"/>
                </a:solidFill>
                <a:latin typeface="宋体" panose="02010600030101010101" pitchFamily="2" charset="-122"/>
              </a:rPr>
              <a:t>级：主文件目录（</a:t>
            </a:r>
            <a:r>
              <a:rPr lang="en-US" altLang="zh-CN" sz="2400" dirty="0">
                <a:solidFill>
                  <a:srgbClr val="0000FF"/>
                </a:solidFill>
                <a:latin typeface="宋体" panose="02010600030101010101" pitchFamily="2" charset="-122"/>
              </a:rPr>
              <a:t>MFD</a:t>
            </a:r>
            <a:r>
              <a:rPr lang="zh-CN" altLang="en-US" sz="2400" dirty="0">
                <a:solidFill>
                  <a:srgbClr val="0000FF"/>
                </a:solidFill>
                <a:latin typeface="宋体" panose="02010600030101010101" pitchFamily="2" charset="-122"/>
              </a:rPr>
              <a:t>） 和用户文件目录（</a:t>
            </a:r>
            <a:r>
              <a:rPr lang="en-US" altLang="zh-CN" sz="2400" dirty="0">
                <a:solidFill>
                  <a:srgbClr val="0000FF"/>
                </a:solidFill>
                <a:latin typeface="宋体" panose="02010600030101010101" pitchFamily="2" charset="-122"/>
              </a:rPr>
              <a:t>UFD</a:t>
            </a:r>
            <a:r>
              <a:rPr lang="zh-CN" altLang="en-US" sz="2400" dirty="0">
                <a:solidFill>
                  <a:srgbClr val="0000FF"/>
                </a:solidFill>
                <a:latin typeface="宋体" panose="02010600030101010101" pitchFamily="2" charset="-122"/>
              </a:rPr>
              <a:t>）。 </a:t>
            </a:r>
          </a:p>
          <a:p>
            <a:pPr lvl="0">
              <a:lnSpc>
                <a:spcPct val="150000"/>
              </a:lnSpc>
              <a:spcBef>
                <a:spcPct val="45000"/>
              </a:spcBef>
              <a:buClr>
                <a:srgbClr val="CC3300"/>
              </a:buClr>
              <a:buFont typeface="Wingdings" panose="05000000000000000000" pitchFamily="2" charset="2"/>
              <a:buChar char="n"/>
            </a:pPr>
            <a:r>
              <a:rPr lang="en-US" altLang="zh-CN" sz="2400" dirty="0">
                <a:solidFill>
                  <a:srgbClr val="0000FF"/>
                </a:solidFill>
                <a:latin typeface="宋体" panose="02010600030101010101" pitchFamily="2" charset="-122"/>
              </a:rPr>
              <a:t>MFD </a:t>
            </a:r>
            <a:r>
              <a:rPr lang="zh-CN" altLang="en-US" sz="2400" dirty="0">
                <a:solidFill>
                  <a:srgbClr val="0000FF"/>
                </a:solidFill>
                <a:latin typeface="宋体" panose="02010600030101010101" pitchFamily="2" charset="-122"/>
              </a:rPr>
              <a:t>由用户名，用户子目录所在的物理位置组成； </a:t>
            </a:r>
            <a:r>
              <a:rPr lang="en-US" altLang="zh-CN" sz="2400" dirty="0">
                <a:solidFill>
                  <a:srgbClr val="0000FF"/>
                </a:solidFill>
                <a:latin typeface="宋体" panose="02010600030101010101" pitchFamily="2" charset="-122"/>
              </a:rPr>
              <a:t>UFD</a:t>
            </a:r>
            <a:r>
              <a:rPr lang="zh-CN" altLang="en-US" sz="2400" dirty="0">
                <a:solidFill>
                  <a:srgbClr val="0000FF"/>
                </a:solidFill>
                <a:latin typeface="宋体" panose="02010600030101010101" pitchFamily="2" charset="-122"/>
              </a:rPr>
              <a:t>登记该用户所有文件的</a:t>
            </a:r>
            <a:r>
              <a:rPr lang="en-US" altLang="zh-CN" sz="2400" dirty="0">
                <a:solidFill>
                  <a:srgbClr val="0000FF"/>
                </a:solidFill>
                <a:latin typeface="宋体" panose="02010600030101010101" pitchFamily="2" charset="-122"/>
              </a:rPr>
              <a:t>FCB</a:t>
            </a:r>
            <a:r>
              <a:rPr lang="zh-CN" altLang="en-US" sz="2400" dirty="0">
                <a:solidFill>
                  <a:srgbClr val="0000FF"/>
                </a:solidFill>
                <a:latin typeface="宋体" panose="02010600030101010101" pitchFamily="2" charset="-122"/>
              </a:rPr>
              <a:t>。</a:t>
            </a:r>
          </a:p>
          <a:p>
            <a:pPr lvl="0">
              <a:lnSpc>
                <a:spcPct val="150000"/>
              </a:lnSpc>
              <a:spcBef>
                <a:spcPct val="45000"/>
              </a:spcBef>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产生于多用户分时系统，文件主目录的表目按用户分，每个用户有一个用户文件目录。</a:t>
            </a:r>
          </a:p>
        </p:txBody>
      </p:sp>
      <p:sp>
        <p:nvSpPr>
          <p:cNvPr id="488489" name="AutoShape 5"/>
          <p:cNvSpPr/>
          <p:nvPr/>
        </p:nvSpPr>
        <p:spPr>
          <a:xfrm>
            <a:off x="995685" y="1025749"/>
            <a:ext cx="35147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88490" name="Text Box 38"/>
          <p:cNvSpPr txBox="1"/>
          <p:nvPr/>
        </p:nvSpPr>
        <p:spPr>
          <a:xfrm>
            <a:off x="1127448" y="1052736"/>
            <a:ext cx="35988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三、目录结构</a:t>
            </a:r>
            <a:r>
              <a:rPr lang="zh-CN" altLang="en-US" dirty="0">
                <a:latin typeface="Times New Roman" panose="02020603050405020304" pitchFamily="18" charset="0"/>
              </a:rPr>
              <a:t> </a:t>
            </a:r>
            <a:endParaRPr lang="en-US" altLang="zh-CN">
              <a:latin typeface="Times New Roman" panose="02020603050405020304" pitchFamily="18" charset="0"/>
            </a:endParaRPr>
          </a:p>
        </p:txBody>
      </p:sp>
      <p:sp>
        <p:nvSpPr>
          <p:cNvPr id="488491" name="矩形 488490"/>
          <p:cNvSpPr/>
          <p:nvPr/>
        </p:nvSpPr>
        <p:spPr>
          <a:xfrm>
            <a:off x="1487488" y="1767015"/>
            <a:ext cx="2863215" cy="521970"/>
          </a:xfrm>
          <a:prstGeom prst="rect">
            <a:avLst/>
          </a:prstGeom>
          <a:noFill/>
          <a:ln w="28575">
            <a:noFill/>
          </a:ln>
        </p:spPr>
        <p:txBody>
          <a:bodyPr wrap="none" anchor="t">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、二级目录结构</a:t>
            </a:r>
          </a:p>
        </p:txBody>
      </p:sp>
      <p:sp>
        <p:nvSpPr>
          <p:cNvPr id="7" name="矩形 6">
            <a:extLst>
              <a:ext uri="{FF2B5EF4-FFF2-40B4-BE49-F238E27FC236}">
                <a16:creationId xmlns:a16="http://schemas.microsoft.com/office/drawing/2014/main" id="{D64764F3-374E-4885-9DB1-21A909BD4E56}"/>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8489"/>
                                        </p:tgtEl>
                                        <p:attrNameLst>
                                          <p:attrName>style.visibility</p:attrName>
                                        </p:attrNameLst>
                                      </p:cBhvr>
                                      <p:to>
                                        <p:strVal val="visible"/>
                                      </p:to>
                                    </p:set>
                                    <p:anim calcmode="lin" valueType="num">
                                      <p:cBhvr additive="base">
                                        <p:cTn id="7" dur="500" fill="hold"/>
                                        <p:tgtEl>
                                          <p:spTgt spid="488489"/>
                                        </p:tgtEl>
                                        <p:attrNameLst>
                                          <p:attrName>ppt_x</p:attrName>
                                        </p:attrNameLst>
                                      </p:cBhvr>
                                      <p:tavLst>
                                        <p:tav tm="0">
                                          <p:val>
                                            <p:strVal val="#ppt_x"/>
                                          </p:val>
                                        </p:tav>
                                        <p:tav tm="100000">
                                          <p:val>
                                            <p:strVal val="#ppt_x"/>
                                          </p:val>
                                        </p:tav>
                                      </p:tavLst>
                                    </p:anim>
                                    <p:anim calcmode="lin" valueType="num">
                                      <p:cBhvr additive="base">
                                        <p:cTn id="8" dur="500" fill="hold"/>
                                        <p:tgtEl>
                                          <p:spTgt spid="48848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88490"/>
                                        </p:tgtEl>
                                        <p:attrNameLst>
                                          <p:attrName>style.visibility</p:attrName>
                                        </p:attrNameLst>
                                      </p:cBhvr>
                                      <p:to>
                                        <p:strVal val="visible"/>
                                      </p:to>
                                    </p:set>
                                    <p:anim calcmode="lin" valueType="num">
                                      <p:cBhvr additive="base">
                                        <p:cTn id="12" dur="500" fill="hold"/>
                                        <p:tgtEl>
                                          <p:spTgt spid="488490"/>
                                        </p:tgtEl>
                                        <p:attrNameLst>
                                          <p:attrName>ppt_x</p:attrName>
                                        </p:attrNameLst>
                                      </p:cBhvr>
                                      <p:tavLst>
                                        <p:tav tm="0">
                                          <p:val>
                                            <p:strVal val="#ppt_x"/>
                                          </p:val>
                                        </p:tav>
                                        <p:tav tm="100000">
                                          <p:val>
                                            <p:strVal val="#ppt_x"/>
                                          </p:val>
                                        </p:tav>
                                      </p:tavLst>
                                    </p:anim>
                                    <p:anim calcmode="lin" valueType="num">
                                      <p:cBhvr additive="base">
                                        <p:cTn id="13" dur="500" fill="hold"/>
                                        <p:tgtEl>
                                          <p:spTgt spid="48849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88491"/>
                                        </p:tgtEl>
                                        <p:attrNameLst>
                                          <p:attrName>style.visibility</p:attrName>
                                        </p:attrNameLst>
                                      </p:cBhvr>
                                      <p:to>
                                        <p:strVal val="visible"/>
                                      </p:to>
                                    </p:set>
                                    <p:anim calcmode="lin" valueType="num">
                                      <p:cBhvr additive="base">
                                        <p:cTn id="17" dur="500" fill="hold"/>
                                        <p:tgtEl>
                                          <p:spTgt spid="488491"/>
                                        </p:tgtEl>
                                        <p:attrNameLst>
                                          <p:attrName>ppt_x</p:attrName>
                                        </p:attrNameLst>
                                      </p:cBhvr>
                                      <p:tavLst>
                                        <p:tav tm="0">
                                          <p:val>
                                            <p:strVal val="#ppt_x"/>
                                          </p:val>
                                        </p:tav>
                                        <p:tav tm="100000">
                                          <p:val>
                                            <p:strVal val="#ppt_x"/>
                                          </p:val>
                                        </p:tav>
                                      </p:tavLst>
                                    </p:anim>
                                    <p:anim calcmode="lin" valueType="num">
                                      <p:cBhvr additive="base">
                                        <p:cTn id="18" dur="500" fill="hold"/>
                                        <p:tgtEl>
                                          <p:spTgt spid="48849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88480">
                                            <p:txEl>
                                              <p:pRg st="0" end="0"/>
                                            </p:txEl>
                                          </p:spTgt>
                                        </p:tgtEl>
                                        <p:attrNameLst>
                                          <p:attrName>style.visibility</p:attrName>
                                        </p:attrNameLst>
                                      </p:cBhvr>
                                      <p:to>
                                        <p:strVal val="visible"/>
                                      </p:to>
                                    </p:set>
                                    <p:anim calcmode="lin" valueType="num">
                                      <p:cBhvr additive="base">
                                        <p:cTn id="22" dur="1000" fill="hold"/>
                                        <p:tgtEl>
                                          <p:spTgt spid="488480">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88480">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488480">
                                            <p:txEl>
                                              <p:pRg st="1" end="1"/>
                                            </p:txEl>
                                          </p:spTgt>
                                        </p:tgtEl>
                                        <p:attrNameLst>
                                          <p:attrName>style.visibility</p:attrName>
                                        </p:attrNameLst>
                                      </p:cBhvr>
                                      <p:to>
                                        <p:strVal val="visible"/>
                                      </p:to>
                                    </p:set>
                                    <p:anim calcmode="lin" valueType="num">
                                      <p:cBhvr additive="base">
                                        <p:cTn id="27" dur="1000" fill="hold"/>
                                        <p:tgtEl>
                                          <p:spTgt spid="488480">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88480">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488480">
                                            <p:txEl>
                                              <p:pRg st="2" end="2"/>
                                            </p:txEl>
                                          </p:spTgt>
                                        </p:tgtEl>
                                        <p:attrNameLst>
                                          <p:attrName>style.visibility</p:attrName>
                                        </p:attrNameLst>
                                      </p:cBhvr>
                                      <p:to>
                                        <p:strVal val="visible"/>
                                      </p:to>
                                    </p:set>
                                    <p:anim calcmode="lin" valueType="num">
                                      <p:cBhvr additive="base">
                                        <p:cTn id="32" dur="1000" fill="hold"/>
                                        <p:tgtEl>
                                          <p:spTgt spid="488480">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8848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80" grpId="0" uiExpand="1" build="allAtOnce"/>
      <p:bldP spid="488489" grpId="0" bldLvl="0" animBg="1"/>
      <p:bldP spid="488490" grpId="0"/>
      <p:bldP spid="48849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9478" name="图片 489477" descr="Drawing6_1"/>
          <p:cNvPicPr>
            <a:picLocks noChangeAspect="1"/>
          </p:cNvPicPr>
          <p:nvPr/>
        </p:nvPicPr>
        <p:blipFill>
          <a:blip r:embed="rId3"/>
          <a:stretch>
            <a:fillRect/>
          </a:stretch>
        </p:blipFill>
        <p:spPr>
          <a:xfrm>
            <a:off x="2495600" y="1484313"/>
            <a:ext cx="7704088" cy="4715231"/>
          </a:xfrm>
          <a:prstGeom prst="rect">
            <a:avLst/>
          </a:prstGeom>
          <a:solidFill>
            <a:schemeClr val="accent1"/>
          </a:solidFill>
          <a:ln w="9525" cap="flat" cmpd="sng">
            <a:solidFill>
              <a:srgbClr val="FF6600"/>
            </a:solidFill>
            <a:prstDash val="solid"/>
            <a:miter/>
            <a:headEnd type="none" w="med" len="med"/>
            <a:tailEnd type="none" w="med" len="med"/>
          </a:ln>
        </p:spPr>
      </p:pic>
      <p:sp>
        <p:nvSpPr>
          <p:cNvPr id="489483" name="矩形 489482"/>
          <p:cNvSpPr/>
          <p:nvPr/>
        </p:nvSpPr>
        <p:spPr>
          <a:xfrm>
            <a:off x="1388255" y="785041"/>
            <a:ext cx="3743325" cy="521970"/>
          </a:xfrm>
          <a:prstGeom prst="rect">
            <a:avLst/>
          </a:prstGeom>
          <a:noFill/>
          <a:ln w="28575">
            <a:noFill/>
          </a:ln>
        </p:spPr>
        <p:txBody>
          <a:bodyPr>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、二级目录结构</a:t>
            </a:r>
          </a:p>
        </p:txBody>
      </p:sp>
      <p:sp>
        <p:nvSpPr>
          <p:cNvPr id="5" name="矩形 4">
            <a:extLst>
              <a:ext uri="{FF2B5EF4-FFF2-40B4-BE49-F238E27FC236}">
                <a16:creationId xmlns:a16="http://schemas.microsoft.com/office/drawing/2014/main" id="{378E1352-5B67-49B9-A4A2-50F9BC0B1D46}"/>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9483"/>
                                        </p:tgtEl>
                                        <p:attrNameLst>
                                          <p:attrName>style.visibility</p:attrName>
                                        </p:attrNameLst>
                                      </p:cBhvr>
                                      <p:to>
                                        <p:strVal val="visible"/>
                                      </p:to>
                                    </p:set>
                                    <p:anim calcmode="lin" valueType="num">
                                      <p:cBhvr additive="base">
                                        <p:cTn id="7" dur="500" fill="hold"/>
                                        <p:tgtEl>
                                          <p:spTgt spid="489483"/>
                                        </p:tgtEl>
                                        <p:attrNameLst>
                                          <p:attrName>ppt_x</p:attrName>
                                        </p:attrNameLst>
                                      </p:cBhvr>
                                      <p:tavLst>
                                        <p:tav tm="0">
                                          <p:val>
                                            <p:strVal val="#ppt_x"/>
                                          </p:val>
                                        </p:tav>
                                        <p:tav tm="100000">
                                          <p:val>
                                            <p:strVal val="#ppt_x"/>
                                          </p:val>
                                        </p:tav>
                                      </p:tavLst>
                                    </p:anim>
                                    <p:anim calcmode="lin" valueType="num">
                                      <p:cBhvr additive="base">
                                        <p:cTn id="8" dur="500" fill="hold"/>
                                        <p:tgtEl>
                                          <p:spTgt spid="48948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89478"/>
                                        </p:tgtEl>
                                        <p:attrNameLst>
                                          <p:attrName>style.visibility</p:attrName>
                                        </p:attrNameLst>
                                      </p:cBhvr>
                                      <p:to>
                                        <p:strVal val="visible"/>
                                      </p:to>
                                    </p:set>
                                    <p:anim calcmode="lin" valueType="num">
                                      <p:cBhvr additive="base">
                                        <p:cTn id="12" dur="500" fill="hold"/>
                                        <p:tgtEl>
                                          <p:spTgt spid="489478"/>
                                        </p:tgtEl>
                                        <p:attrNameLst>
                                          <p:attrName>ppt_x</p:attrName>
                                        </p:attrNameLst>
                                      </p:cBhvr>
                                      <p:tavLst>
                                        <p:tav tm="0">
                                          <p:val>
                                            <p:strVal val="#ppt_x"/>
                                          </p:val>
                                        </p:tav>
                                        <p:tav tm="100000">
                                          <p:val>
                                            <p:strVal val="#ppt_x"/>
                                          </p:val>
                                        </p:tav>
                                      </p:tavLst>
                                    </p:anim>
                                    <p:anim calcmode="lin" valueType="num">
                                      <p:cBhvr additive="base">
                                        <p:cTn id="13" dur="500" fill="hold"/>
                                        <p:tgtEl>
                                          <p:spTgt spid="4894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文本占位符 408578"/>
          <p:cNvSpPr>
            <a:spLocks noGrp="1"/>
          </p:cNvSpPr>
          <p:nvPr>
            <p:ph type="body" idx="1"/>
          </p:nvPr>
        </p:nvSpPr>
        <p:spPr>
          <a:xfrm>
            <a:off x="2063552" y="1905794"/>
            <a:ext cx="9145016" cy="3949606"/>
          </a:xfrm>
          <a:noFill/>
          <a:ln>
            <a:noFill/>
          </a:ln>
        </p:spPr>
        <p:txBody>
          <a:bodyPr/>
          <a:lstStyle/>
          <a:p>
            <a:pPr>
              <a:lnSpc>
                <a:spcPct val="200000"/>
              </a:lnSpc>
              <a:spcBef>
                <a:spcPct val="35000"/>
              </a:spcBef>
              <a:buClr>
                <a:srgbClr val="CC3300"/>
              </a:buClr>
              <a:buFont typeface="Wingdings" panose="05000000000000000000" pitchFamily="2" charset="2"/>
              <a:buChar char="n"/>
            </a:pPr>
            <a:r>
              <a:rPr lang="zh-CN" altLang="en-US" sz="2400" dirty="0">
                <a:solidFill>
                  <a:srgbClr val="0000FF"/>
                </a:solidFill>
              </a:rPr>
              <a:t>目的：为了更好地管理和使用文件。科学地分门别类，对不同的文件进行不同的管理，不仅提高了文件的存取速度，对文件的共享和保护也有利。 </a:t>
            </a:r>
          </a:p>
          <a:p>
            <a:pPr>
              <a:lnSpc>
                <a:spcPct val="200000"/>
              </a:lnSpc>
              <a:spcBef>
                <a:spcPct val="35000"/>
              </a:spcBef>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一般通过文件扩展名的方式来体现文件类型，文件名和扩展名之间用“</a:t>
            </a:r>
            <a:r>
              <a:rPr lang="en-US" altLang="zh-CN" sz="240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分隔</a:t>
            </a:r>
          </a:p>
        </p:txBody>
      </p:sp>
      <p:sp>
        <p:nvSpPr>
          <p:cNvPr id="408582" name="AutoShape 5"/>
          <p:cNvSpPr/>
          <p:nvPr/>
        </p:nvSpPr>
        <p:spPr>
          <a:xfrm>
            <a:off x="995685" y="975613"/>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08583" name="Text Box 38"/>
          <p:cNvSpPr txBox="1"/>
          <p:nvPr/>
        </p:nvSpPr>
        <p:spPr>
          <a:xfrm>
            <a:off x="1127448" y="1002600"/>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文件分类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C9DC05B2-A72C-48F9-9B56-B4E5DEC7FD11}"/>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8582"/>
                                        </p:tgtEl>
                                        <p:attrNameLst>
                                          <p:attrName>style.visibility</p:attrName>
                                        </p:attrNameLst>
                                      </p:cBhvr>
                                      <p:to>
                                        <p:strVal val="visible"/>
                                      </p:to>
                                    </p:set>
                                    <p:anim calcmode="lin" valueType="num">
                                      <p:cBhvr additive="base">
                                        <p:cTn id="7" dur="500" fill="hold"/>
                                        <p:tgtEl>
                                          <p:spTgt spid="408582"/>
                                        </p:tgtEl>
                                        <p:attrNameLst>
                                          <p:attrName>ppt_x</p:attrName>
                                        </p:attrNameLst>
                                      </p:cBhvr>
                                      <p:tavLst>
                                        <p:tav tm="0">
                                          <p:val>
                                            <p:strVal val="#ppt_x"/>
                                          </p:val>
                                        </p:tav>
                                        <p:tav tm="100000">
                                          <p:val>
                                            <p:strVal val="#ppt_x"/>
                                          </p:val>
                                        </p:tav>
                                      </p:tavLst>
                                    </p:anim>
                                    <p:anim calcmode="lin" valueType="num">
                                      <p:cBhvr additive="base">
                                        <p:cTn id="8" dur="500" fill="hold"/>
                                        <p:tgtEl>
                                          <p:spTgt spid="40858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08583"/>
                                        </p:tgtEl>
                                        <p:attrNameLst>
                                          <p:attrName>style.visibility</p:attrName>
                                        </p:attrNameLst>
                                      </p:cBhvr>
                                      <p:to>
                                        <p:strVal val="visible"/>
                                      </p:to>
                                    </p:set>
                                    <p:anim calcmode="lin" valueType="num">
                                      <p:cBhvr additive="base">
                                        <p:cTn id="12" dur="500" fill="hold"/>
                                        <p:tgtEl>
                                          <p:spTgt spid="408583"/>
                                        </p:tgtEl>
                                        <p:attrNameLst>
                                          <p:attrName>ppt_x</p:attrName>
                                        </p:attrNameLst>
                                      </p:cBhvr>
                                      <p:tavLst>
                                        <p:tav tm="0">
                                          <p:val>
                                            <p:strVal val="#ppt_x"/>
                                          </p:val>
                                        </p:tav>
                                        <p:tav tm="100000">
                                          <p:val>
                                            <p:strVal val="#ppt_x"/>
                                          </p:val>
                                        </p:tav>
                                      </p:tavLst>
                                    </p:anim>
                                    <p:anim calcmode="lin" valueType="num">
                                      <p:cBhvr additive="base">
                                        <p:cTn id="13" dur="500" fill="hold"/>
                                        <p:tgtEl>
                                          <p:spTgt spid="40858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8579">
                                            <p:txEl>
                                              <p:pRg st="0" end="0"/>
                                            </p:txEl>
                                          </p:spTgt>
                                        </p:tgtEl>
                                        <p:attrNameLst>
                                          <p:attrName>style.visibility</p:attrName>
                                        </p:attrNameLst>
                                      </p:cBhvr>
                                      <p:to>
                                        <p:strVal val="visible"/>
                                      </p:to>
                                    </p:set>
                                    <p:anim calcmode="lin" valueType="num">
                                      <p:cBhvr additive="base">
                                        <p:cTn id="17" dur="1000" fill="hold"/>
                                        <p:tgtEl>
                                          <p:spTgt spid="408579">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08579">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408579">
                                            <p:txEl>
                                              <p:pRg st="1" end="1"/>
                                            </p:txEl>
                                          </p:spTgt>
                                        </p:tgtEl>
                                        <p:attrNameLst>
                                          <p:attrName>style.visibility</p:attrName>
                                        </p:attrNameLst>
                                      </p:cBhvr>
                                      <p:to>
                                        <p:strVal val="visible"/>
                                      </p:to>
                                    </p:set>
                                    <p:anim calcmode="lin" valueType="num">
                                      <p:cBhvr additive="base">
                                        <p:cTn id="22" dur="1000" fill="hold"/>
                                        <p:tgtEl>
                                          <p:spTgt spid="408579">
                                            <p:txEl>
                                              <p:pRg st="1" end="1"/>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085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P spid="408582" grpId="0" bldLvl="0" animBg="1"/>
      <p:bldP spid="40858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0" name="文本占位符 490499"/>
          <p:cNvSpPr>
            <a:spLocks noGrp="1"/>
          </p:cNvSpPr>
          <p:nvPr>
            <p:ph type="body" idx="1"/>
          </p:nvPr>
        </p:nvSpPr>
        <p:spPr>
          <a:xfrm>
            <a:off x="1991544" y="2579202"/>
            <a:ext cx="8856984" cy="3455987"/>
          </a:xfrm>
          <a:prstGeom prst="rect">
            <a:avLst/>
          </a:prstGeom>
          <a:noFill/>
          <a:ln>
            <a:noFill/>
          </a:ln>
        </p:spPr>
        <p:txBody>
          <a:bodyPr/>
          <a:lstStyle/>
          <a:p>
            <a:pPr marL="0" indent="371475">
              <a:lnSpc>
                <a:spcPct val="150000"/>
              </a:lnSpc>
              <a:spcBef>
                <a:spcPct val="40000"/>
              </a:spcBef>
              <a:buClr>
                <a:srgbClr val="CC3300"/>
              </a:buClr>
              <a:buFont typeface="Wingdings" panose="05000000000000000000" pitchFamily="2" charset="2"/>
              <a:buChar char="n"/>
            </a:pPr>
            <a:r>
              <a:rPr lang="zh-CN" altLang="en-US" sz="2400" dirty="0">
                <a:solidFill>
                  <a:srgbClr val="0000FF"/>
                </a:solidFill>
              </a:rPr>
              <a:t>优点：解决了文件的重名问题和文件共享问题，提高搜索速度，</a:t>
            </a:r>
            <a:r>
              <a:rPr lang="zh-CN" altLang="en-US" sz="2400" dirty="0">
                <a:solidFill>
                  <a:srgbClr val="0000FF"/>
                </a:solidFill>
                <a:sym typeface="Monotype Sorts" charset="2"/>
              </a:rPr>
              <a:t>查找时间降低</a:t>
            </a:r>
          </a:p>
          <a:p>
            <a:pPr marL="0" indent="371475">
              <a:lnSpc>
                <a:spcPct val="150000"/>
              </a:lnSpc>
              <a:spcBef>
                <a:spcPct val="40000"/>
              </a:spcBef>
              <a:buClr>
                <a:srgbClr val="CC3300"/>
              </a:buClr>
              <a:buFont typeface="Wingdings" panose="05000000000000000000" pitchFamily="2" charset="2"/>
              <a:buChar char="n"/>
            </a:pPr>
            <a:r>
              <a:rPr lang="zh-CN" altLang="en-US" sz="2400" dirty="0">
                <a:solidFill>
                  <a:srgbClr val="0000FF"/>
                </a:solidFill>
                <a:sym typeface="Monotype Sorts" charset="2"/>
              </a:rPr>
              <a:t>缺点：</a:t>
            </a:r>
            <a:r>
              <a:rPr lang="zh-CN" altLang="en-US" sz="2400" dirty="0">
                <a:solidFill>
                  <a:srgbClr val="0000FF"/>
                </a:solidFill>
              </a:rPr>
              <a:t>不太适合大量用户和大量文件的大系统，</a:t>
            </a:r>
            <a:r>
              <a:rPr lang="zh-CN" altLang="en-US" sz="2400" dirty="0">
                <a:solidFill>
                  <a:srgbClr val="0000FF"/>
                </a:solidFill>
                <a:sym typeface="Monotype Sorts" charset="2"/>
              </a:rPr>
              <a:t>增加了系统开销</a:t>
            </a:r>
          </a:p>
          <a:p>
            <a:pPr marL="0" indent="371475">
              <a:lnSpc>
                <a:spcPct val="150000"/>
              </a:lnSpc>
              <a:spcBef>
                <a:spcPct val="40000"/>
              </a:spcBef>
              <a:buClr>
                <a:srgbClr val="CC3300"/>
              </a:buClr>
              <a:buFont typeface="Wingdings" panose="05000000000000000000" pitchFamily="2" charset="2"/>
              <a:buNone/>
            </a:pPr>
            <a:r>
              <a:rPr lang="zh-CN" altLang="en-US" sz="2400" dirty="0">
                <a:solidFill>
                  <a:srgbClr val="0000FF"/>
                </a:solidFill>
                <a:latin typeface="楷体_GB2312" pitchFamily="49" charset="-122"/>
                <a:ea typeface="楷体_GB2312" pitchFamily="49" charset="-122"/>
              </a:rPr>
              <a:t>为此人们提出了多级目录结构，其中</a:t>
            </a:r>
            <a:r>
              <a:rPr lang="en-US" altLang="zh-CN" sz="2400" dirty="0">
                <a:solidFill>
                  <a:srgbClr val="0000FF"/>
                </a:solidFill>
                <a:latin typeface="楷体_GB2312" pitchFamily="49" charset="-122"/>
                <a:ea typeface="楷体_GB2312" pitchFamily="49" charset="-122"/>
              </a:rPr>
              <a:t>MULTICS</a:t>
            </a:r>
            <a:r>
              <a:rPr lang="zh-CN" altLang="en-US" sz="2400" dirty="0">
                <a:solidFill>
                  <a:srgbClr val="0000FF"/>
                </a:solidFill>
                <a:latin typeface="楷体_GB2312" pitchFamily="49" charset="-122"/>
                <a:ea typeface="楷体_GB2312" pitchFamily="49" charset="-122"/>
              </a:rPr>
              <a:t>及</a:t>
            </a:r>
            <a:r>
              <a:rPr lang="en-US" altLang="zh-CN" sz="2400" dirty="0">
                <a:solidFill>
                  <a:srgbClr val="0000FF"/>
                </a:solidFill>
                <a:latin typeface="楷体_GB2312" pitchFamily="49" charset="-122"/>
                <a:ea typeface="楷体_GB2312" pitchFamily="49" charset="-122"/>
              </a:rPr>
              <a:t>UNIX</a:t>
            </a:r>
            <a:r>
              <a:rPr lang="zh-CN" altLang="en-US" sz="2400" dirty="0">
                <a:solidFill>
                  <a:srgbClr val="0000FF"/>
                </a:solidFill>
                <a:latin typeface="楷体_GB2312" pitchFamily="49" charset="-122"/>
                <a:ea typeface="楷体_GB2312" pitchFamily="49" charset="-122"/>
              </a:rPr>
              <a:t>系统均采用了多级目录结构，它们是当前文件系统的典型而完美的代表。</a:t>
            </a:r>
          </a:p>
        </p:txBody>
      </p:sp>
      <p:sp>
        <p:nvSpPr>
          <p:cNvPr id="490503" name="AutoShape 5"/>
          <p:cNvSpPr/>
          <p:nvPr/>
        </p:nvSpPr>
        <p:spPr>
          <a:xfrm>
            <a:off x="995685" y="1048994"/>
            <a:ext cx="35147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90504" name="Text Box 38"/>
          <p:cNvSpPr txBox="1"/>
          <p:nvPr/>
        </p:nvSpPr>
        <p:spPr>
          <a:xfrm>
            <a:off x="1127448" y="1075981"/>
            <a:ext cx="35988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三、目录结构</a:t>
            </a:r>
            <a:r>
              <a:rPr lang="zh-CN" altLang="en-US" dirty="0">
                <a:latin typeface="Times New Roman" panose="02020603050405020304" pitchFamily="18" charset="0"/>
              </a:rPr>
              <a:t> </a:t>
            </a:r>
            <a:endParaRPr lang="en-US" altLang="zh-CN">
              <a:latin typeface="Times New Roman" panose="02020603050405020304" pitchFamily="18" charset="0"/>
            </a:endParaRPr>
          </a:p>
        </p:txBody>
      </p:sp>
      <p:sp>
        <p:nvSpPr>
          <p:cNvPr id="490505" name="矩形 490504"/>
          <p:cNvSpPr/>
          <p:nvPr/>
        </p:nvSpPr>
        <p:spPr>
          <a:xfrm>
            <a:off x="1487488" y="1876963"/>
            <a:ext cx="3671888" cy="521970"/>
          </a:xfrm>
          <a:prstGeom prst="rect">
            <a:avLst/>
          </a:prstGeom>
          <a:noFill/>
          <a:ln w="28575">
            <a:noFill/>
          </a:ln>
        </p:spPr>
        <p:txBody>
          <a:bodyPr>
            <a:spAutoFit/>
          </a:bodyPr>
          <a:lstStyle/>
          <a:p>
            <a:pPr marL="342900" indent="-342900"/>
            <a:r>
              <a:rPr lang="en-US" altLang="zh-CN">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、二级目录结构</a:t>
            </a:r>
          </a:p>
        </p:txBody>
      </p:sp>
      <p:sp>
        <p:nvSpPr>
          <p:cNvPr id="7" name="矩形 6">
            <a:extLst>
              <a:ext uri="{FF2B5EF4-FFF2-40B4-BE49-F238E27FC236}">
                <a16:creationId xmlns:a16="http://schemas.microsoft.com/office/drawing/2014/main" id="{84629AD5-A7E1-4532-87F0-F0924E97B700}"/>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0503"/>
                                        </p:tgtEl>
                                        <p:attrNameLst>
                                          <p:attrName>style.visibility</p:attrName>
                                        </p:attrNameLst>
                                      </p:cBhvr>
                                      <p:to>
                                        <p:strVal val="visible"/>
                                      </p:to>
                                    </p:set>
                                    <p:anim calcmode="lin" valueType="num">
                                      <p:cBhvr additive="base">
                                        <p:cTn id="7" dur="500" fill="hold"/>
                                        <p:tgtEl>
                                          <p:spTgt spid="490503"/>
                                        </p:tgtEl>
                                        <p:attrNameLst>
                                          <p:attrName>ppt_x</p:attrName>
                                        </p:attrNameLst>
                                      </p:cBhvr>
                                      <p:tavLst>
                                        <p:tav tm="0">
                                          <p:val>
                                            <p:strVal val="#ppt_x"/>
                                          </p:val>
                                        </p:tav>
                                        <p:tav tm="100000">
                                          <p:val>
                                            <p:strVal val="#ppt_x"/>
                                          </p:val>
                                        </p:tav>
                                      </p:tavLst>
                                    </p:anim>
                                    <p:anim calcmode="lin" valueType="num">
                                      <p:cBhvr additive="base">
                                        <p:cTn id="8" dur="500" fill="hold"/>
                                        <p:tgtEl>
                                          <p:spTgt spid="49050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0504"/>
                                        </p:tgtEl>
                                        <p:attrNameLst>
                                          <p:attrName>style.visibility</p:attrName>
                                        </p:attrNameLst>
                                      </p:cBhvr>
                                      <p:to>
                                        <p:strVal val="visible"/>
                                      </p:to>
                                    </p:set>
                                    <p:anim calcmode="lin" valueType="num">
                                      <p:cBhvr additive="base">
                                        <p:cTn id="12" dur="500" fill="hold"/>
                                        <p:tgtEl>
                                          <p:spTgt spid="490504"/>
                                        </p:tgtEl>
                                        <p:attrNameLst>
                                          <p:attrName>ppt_x</p:attrName>
                                        </p:attrNameLst>
                                      </p:cBhvr>
                                      <p:tavLst>
                                        <p:tav tm="0">
                                          <p:val>
                                            <p:strVal val="#ppt_x"/>
                                          </p:val>
                                        </p:tav>
                                        <p:tav tm="100000">
                                          <p:val>
                                            <p:strVal val="#ppt_x"/>
                                          </p:val>
                                        </p:tav>
                                      </p:tavLst>
                                    </p:anim>
                                    <p:anim calcmode="lin" valueType="num">
                                      <p:cBhvr additive="base">
                                        <p:cTn id="13" dur="500" fill="hold"/>
                                        <p:tgtEl>
                                          <p:spTgt spid="49050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90505"/>
                                        </p:tgtEl>
                                        <p:attrNameLst>
                                          <p:attrName>style.visibility</p:attrName>
                                        </p:attrNameLst>
                                      </p:cBhvr>
                                      <p:to>
                                        <p:strVal val="visible"/>
                                      </p:to>
                                    </p:set>
                                    <p:anim calcmode="lin" valueType="num">
                                      <p:cBhvr additive="base">
                                        <p:cTn id="17" dur="500" fill="hold"/>
                                        <p:tgtEl>
                                          <p:spTgt spid="490505"/>
                                        </p:tgtEl>
                                        <p:attrNameLst>
                                          <p:attrName>ppt_x</p:attrName>
                                        </p:attrNameLst>
                                      </p:cBhvr>
                                      <p:tavLst>
                                        <p:tav tm="0">
                                          <p:val>
                                            <p:strVal val="#ppt_x"/>
                                          </p:val>
                                        </p:tav>
                                        <p:tav tm="100000">
                                          <p:val>
                                            <p:strVal val="#ppt_x"/>
                                          </p:val>
                                        </p:tav>
                                      </p:tavLst>
                                    </p:anim>
                                    <p:anim calcmode="lin" valueType="num">
                                      <p:cBhvr additive="base">
                                        <p:cTn id="18" dur="500" fill="hold"/>
                                        <p:tgtEl>
                                          <p:spTgt spid="49050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90500">
                                            <p:txEl>
                                              <p:pRg st="0" end="0"/>
                                            </p:txEl>
                                          </p:spTgt>
                                        </p:tgtEl>
                                        <p:attrNameLst>
                                          <p:attrName>style.visibility</p:attrName>
                                        </p:attrNameLst>
                                      </p:cBhvr>
                                      <p:to>
                                        <p:strVal val="visible"/>
                                      </p:to>
                                    </p:set>
                                    <p:anim calcmode="lin" valueType="num">
                                      <p:cBhvr additive="base">
                                        <p:cTn id="22" dur="1000" fill="hold"/>
                                        <p:tgtEl>
                                          <p:spTgt spid="490500">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90500">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490500">
                                            <p:txEl>
                                              <p:pRg st="1" end="1"/>
                                            </p:txEl>
                                          </p:spTgt>
                                        </p:tgtEl>
                                        <p:attrNameLst>
                                          <p:attrName>style.visibility</p:attrName>
                                        </p:attrNameLst>
                                      </p:cBhvr>
                                      <p:to>
                                        <p:strVal val="visible"/>
                                      </p:to>
                                    </p:set>
                                    <p:anim calcmode="lin" valueType="num">
                                      <p:cBhvr additive="base">
                                        <p:cTn id="27" dur="1000" fill="hold"/>
                                        <p:tgtEl>
                                          <p:spTgt spid="490500">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90500">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490500">
                                            <p:txEl>
                                              <p:pRg st="2" end="2"/>
                                            </p:txEl>
                                          </p:spTgt>
                                        </p:tgtEl>
                                        <p:attrNameLst>
                                          <p:attrName>style.visibility</p:attrName>
                                        </p:attrNameLst>
                                      </p:cBhvr>
                                      <p:to>
                                        <p:strVal val="visible"/>
                                      </p:to>
                                    </p:set>
                                    <p:anim calcmode="lin" valueType="num">
                                      <p:cBhvr additive="base">
                                        <p:cTn id="32" dur="1000" fill="hold"/>
                                        <p:tgtEl>
                                          <p:spTgt spid="490500">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905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0" grpId="0" build="p"/>
      <p:bldP spid="490503" grpId="0" bldLvl="0" animBg="1"/>
      <p:bldP spid="490504" grpId="0"/>
      <p:bldP spid="49050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5" name="文本占位符 491524"/>
          <p:cNvSpPr>
            <a:spLocks noGrp="1"/>
          </p:cNvSpPr>
          <p:nvPr>
            <p:ph type="body" idx="1"/>
          </p:nvPr>
        </p:nvSpPr>
        <p:spPr>
          <a:xfrm>
            <a:off x="2135560" y="2563843"/>
            <a:ext cx="8928992" cy="3601462"/>
          </a:xfrm>
          <a:prstGeom prst="rect">
            <a:avLst/>
          </a:prstGeom>
          <a:noFill/>
          <a:ln>
            <a:noFill/>
          </a:ln>
        </p:spPr>
        <p:txBody>
          <a:bodyPr/>
          <a:lstStyle/>
          <a:p>
            <a:pPr>
              <a:lnSpc>
                <a:spcPct val="115000"/>
              </a:lnSpc>
              <a:spcBef>
                <a:spcPct val="40000"/>
              </a:spcBef>
              <a:buClr>
                <a:srgbClr val="CC3300"/>
              </a:buClr>
              <a:buFont typeface="Wingdings" panose="05000000000000000000" pitchFamily="2" charset="2"/>
              <a:buChar char="n"/>
            </a:pPr>
            <a:r>
              <a:rPr lang="zh-CN" altLang="en-US" sz="2400" dirty="0">
                <a:solidFill>
                  <a:srgbClr val="0000FF"/>
                </a:solidFill>
              </a:rPr>
              <a:t>多级目录结构也称树型目录</a:t>
            </a:r>
          </a:p>
          <a:p>
            <a:pPr>
              <a:lnSpc>
                <a:spcPct val="115000"/>
              </a:lnSpc>
              <a:spcBef>
                <a:spcPct val="40000"/>
              </a:spcBef>
              <a:buClr>
                <a:srgbClr val="CC3300"/>
              </a:buClr>
              <a:buFont typeface="Wingdings" panose="05000000000000000000" pitchFamily="2" charset="2"/>
              <a:buChar char="n"/>
            </a:pPr>
            <a:r>
              <a:rPr lang="zh-CN" altLang="en-US" sz="2400" dirty="0">
                <a:solidFill>
                  <a:srgbClr val="0000FF"/>
                </a:solidFill>
              </a:rPr>
              <a:t>产生于</a:t>
            </a:r>
            <a:r>
              <a:rPr lang="en-US" altLang="zh-CN" sz="2400" dirty="0">
                <a:solidFill>
                  <a:srgbClr val="0000FF"/>
                </a:solidFill>
              </a:rPr>
              <a:t>UNIX</a:t>
            </a:r>
            <a:r>
              <a:rPr lang="zh-CN" altLang="en-US" sz="2400" dirty="0">
                <a:solidFill>
                  <a:srgbClr val="0000FF"/>
                </a:solidFill>
              </a:rPr>
              <a:t>操作系统，巳被现代操作系统广泛采用。目录与文件在一起，目录也做成文件</a:t>
            </a:r>
          </a:p>
          <a:p>
            <a:pPr>
              <a:lnSpc>
                <a:spcPct val="115000"/>
              </a:lnSpc>
              <a:spcBef>
                <a:spcPct val="40000"/>
              </a:spcBef>
              <a:buClr>
                <a:srgbClr val="CC3300"/>
              </a:buClr>
              <a:buFont typeface="Wingdings" panose="05000000000000000000" pitchFamily="2" charset="2"/>
              <a:buChar char="n"/>
            </a:pPr>
            <a:r>
              <a:rPr lang="zh-CN" altLang="en-US" sz="2400" dirty="0">
                <a:solidFill>
                  <a:srgbClr val="0000FF"/>
                </a:solidFill>
              </a:rPr>
              <a:t>优点：层次结构清晰，便于管理和保护；有利于文件分类；解决重名问题；提高文件检索速度；能进行存取权限的控制 </a:t>
            </a:r>
          </a:p>
          <a:p>
            <a:pPr>
              <a:lnSpc>
                <a:spcPct val="115000"/>
              </a:lnSpc>
              <a:spcBef>
                <a:spcPct val="40000"/>
              </a:spcBef>
              <a:buClr>
                <a:srgbClr val="CC3300"/>
              </a:buClr>
              <a:buFont typeface="Wingdings" panose="05000000000000000000" pitchFamily="2" charset="2"/>
              <a:buChar char="n"/>
            </a:pPr>
            <a:r>
              <a:rPr lang="zh-CN" altLang="en-US" sz="2400" dirty="0">
                <a:solidFill>
                  <a:srgbClr val="0000FF"/>
                </a:solidFill>
              </a:rPr>
              <a:t>缺点：查找一个文件按路径名逐层检查，由于每个文件都放在外存，多次访盘影响速度</a:t>
            </a:r>
          </a:p>
        </p:txBody>
      </p:sp>
      <p:sp>
        <p:nvSpPr>
          <p:cNvPr id="491528" name="AutoShape 5"/>
          <p:cNvSpPr/>
          <p:nvPr/>
        </p:nvSpPr>
        <p:spPr>
          <a:xfrm>
            <a:off x="995685" y="1025749"/>
            <a:ext cx="35147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91529" name="Text Box 38"/>
          <p:cNvSpPr txBox="1"/>
          <p:nvPr/>
        </p:nvSpPr>
        <p:spPr>
          <a:xfrm>
            <a:off x="1127448" y="1052736"/>
            <a:ext cx="35988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三、目录结构</a:t>
            </a:r>
            <a:r>
              <a:rPr lang="zh-CN" altLang="en-US" dirty="0">
                <a:latin typeface="Times New Roman" panose="02020603050405020304" pitchFamily="18" charset="0"/>
              </a:rPr>
              <a:t> </a:t>
            </a:r>
            <a:endParaRPr lang="en-US" altLang="zh-CN">
              <a:latin typeface="Times New Roman" panose="02020603050405020304" pitchFamily="18" charset="0"/>
            </a:endParaRPr>
          </a:p>
        </p:txBody>
      </p:sp>
      <p:sp>
        <p:nvSpPr>
          <p:cNvPr id="491530" name="矩形 491529"/>
          <p:cNvSpPr/>
          <p:nvPr/>
        </p:nvSpPr>
        <p:spPr>
          <a:xfrm>
            <a:off x="1487488" y="1808289"/>
            <a:ext cx="3960813" cy="521970"/>
          </a:xfrm>
          <a:prstGeom prst="rect">
            <a:avLst/>
          </a:prstGeom>
          <a:noFill/>
          <a:ln w="28575">
            <a:noFill/>
          </a:ln>
        </p:spPr>
        <p:txBody>
          <a:bodyPr>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、多级目录结构</a:t>
            </a:r>
          </a:p>
        </p:txBody>
      </p:sp>
      <p:sp>
        <p:nvSpPr>
          <p:cNvPr id="7" name="矩形 6">
            <a:extLst>
              <a:ext uri="{FF2B5EF4-FFF2-40B4-BE49-F238E27FC236}">
                <a16:creationId xmlns:a16="http://schemas.microsoft.com/office/drawing/2014/main" id="{311F6BCC-A0C3-4FEE-A069-FF0C62D73125}"/>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1528"/>
                                        </p:tgtEl>
                                        <p:attrNameLst>
                                          <p:attrName>style.visibility</p:attrName>
                                        </p:attrNameLst>
                                      </p:cBhvr>
                                      <p:to>
                                        <p:strVal val="visible"/>
                                      </p:to>
                                    </p:set>
                                    <p:anim calcmode="lin" valueType="num">
                                      <p:cBhvr additive="base">
                                        <p:cTn id="7" dur="500" fill="hold"/>
                                        <p:tgtEl>
                                          <p:spTgt spid="491528"/>
                                        </p:tgtEl>
                                        <p:attrNameLst>
                                          <p:attrName>ppt_x</p:attrName>
                                        </p:attrNameLst>
                                      </p:cBhvr>
                                      <p:tavLst>
                                        <p:tav tm="0">
                                          <p:val>
                                            <p:strVal val="#ppt_x"/>
                                          </p:val>
                                        </p:tav>
                                        <p:tav tm="100000">
                                          <p:val>
                                            <p:strVal val="#ppt_x"/>
                                          </p:val>
                                        </p:tav>
                                      </p:tavLst>
                                    </p:anim>
                                    <p:anim calcmode="lin" valueType="num">
                                      <p:cBhvr additive="base">
                                        <p:cTn id="8" dur="500" fill="hold"/>
                                        <p:tgtEl>
                                          <p:spTgt spid="4915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1529"/>
                                        </p:tgtEl>
                                        <p:attrNameLst>
                                          <p:attrName>style.visibility</p:attrName>
                                        </p:attrNameLst>
                                      </p:cBhvr>
                                      <p:to>
                                        <p:strVal val="visible"/>
                                      </p:to>
                                    </p:set>
                                    <p:anim calcmode="lin" valueType="num">
                                      <p:cBhvr additive="base">
                                        <p:cTn id="12" dur="500" fill="hold"/>
                                        <p:tgtEl>
                                          <p:spTgt spid="491529"/>
                                        </p:tgtEl>
                                        <p:attrNameLst>
                                          <p:attrName>ppt_x</p:attrName>
                                        </p:attrNameLst>
                                      </p:cBhvr>
                                      <p:tavLst>
                                        <p:tav tm="0">
                                          <p:val>
                                            <p:strVal val="#ppt_x"/>
                                          </p:val>
                                        </p:tav>
                                        <p:tav tm="100000">
                                          <p:val>
                                            <p:strVal val="#ppt_x"/>
                                          </p:val>
                                        </p:tav>
                                      </p:tavLst>
                                    </p:anim>
                                    <p:anim calcmode="lin" valueType="num">
                                      <p:cBhvr additive="base">
                                        <p:cTn id="13" dur="500" fill="hold"/>
                                        <p:tgtEl>
                                          <p:spTgt spid="4915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91530"/>
                                        </p:tgtEl>
                                        <p:attrNameLst>
                                          <p:attrName>style.visibility</p:attrName>
                                        </p:attrNameLst>
                                      </p:cBhvr>
                                      <p:to>
                                        <p:strVal val="visible"/>
                                      </p:to>
                                    </p:set>
                                    <p:anim calcmode="lin" valueType="num">
                                      <p:cBhvr additive="base">
                                        <p:cTn id="17" dur="500" fill="hold"/>
                                        <p:tgtEl>
                                          <p:spTgt spid="491530"/>
                                        </p:tgtEl>
                                        <p:attrNameLst>
                                          <p:attrName>ppt_x</p:attrName>
                                        </p:attrNameLst>
                                      </p:cBhvr>
                                      <p:tavLst>
                                        <p:tav tm="0">
                                          <p:val>
                                            <p:strVal val="#ppt_x"/>
                                          </p:val>
                                        </p:tav>
                                        <p:tav tm="100000">
                                          <p:val>
                                            <p:strVal val="#ppt_x"/>
                                          </p:val>
                                        </p:tav>
                                      </p:tavLst>
                                    </p:anim>
                                    <p:anim calcmode="lin" valueType="num">
                                      <p:cBhvr additive="base">
                                        <p:cTn id="18" dur="500" fill="hold"/>
                                        <p:tgtEl>
                                          <p:spTgt spid="49153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91525">
                                            <p:txEl>
                                              <p:pRg st="0" end="0"/>
                                            </p:txEl>
                                          </p:spTgt>
                                        </p:tgtEl>
                                        <p:attrNameLst>
                                          <p:attrName>style.visibility</p:attrName>
                                        </p:attrNameLst>
                                      </p:cBhvr>
                                      <p:to>
                                        <p:strVal val="visible"/>
                                      </p:to>
                                    </p:set>
                                    <p:anim calcmode="lin" valueType="num">
                                      <p:cBhvr additive="base">
                                        <p:cTn id="22" dur="1000" fill="hold"/>
                                        <p:tgtEl>
                                          <p:spTgt spid="491525">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91525">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491525">
                                            <p:txEl>
                                              <p:pRg st="1" end="1"/>
                                            </p:txEl>
                                          </p:spTgt>
                                        </p:tgtEl>
                                        <p:attrNameLst>
                                          <p:attrName>style.visibility</p:attrName>
                                        </p:attrNameLst>
                                      </p:cBhvr>
                                      <p:to>
                                        <p:strVal val="visible"/>
                                      </p:to>
                                    </p:set>
                                    <p:anim calcmode="lin" valueType="num">
                                      <p:cBhvr additive="base">
                                        <p:cTn id="27" dur="1000" fill="hold"/>
                                        <p:tgtEl>
                                          <p:spTgt spid="491525">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91525">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491525">
                                            <p:txEl>
                                              <p:pRg st="2" end="2"/>
                                            </p:txEl>
                                          </p:spTgt>
                                        </p:tgtEl>
                                        <p:attrNameLst>
                                          <p:attrName>style.visibility</p:attrName>
                                        </p:attrNameLst>
                                      </p:cBhvr>
                                      <p:to>
                                        <p:strVal val="visible"/>
                                      </p:to>
                                    </p:set>
                                    <p:anim calcmode="lin" valueType="num">
                                      <p:cBhvr additive="base">
                                        <p:cTn id="32" dur="1000" fill="hold"/>
                                        <p:tgtEl>
                                          <p:spTgt spid="491525">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91525">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grpId="0" nodeType="afterEffect">
                                  <p:stCondLst>
                                    <p:cond delay="0"/>
                                  </p:stCondLst>
                                  <p:childTnLst>
                                    <p:set>
                                      <p:cBhvr>
                                        <p:cTn id="36" dur="1" fill="hold">
                                          <p:stCondLst>
                                            <p:cond delay="0"/>
                                          </p:stCondLst>
                                        </p:cTn>
                                        <p:tgtEl>
                                          <p:spTgt spid="491525">
                                            <p:txEl>
                                              <p:pRg st="3" end="3"/>
                                            </p:txEl>
                                          </p:spTgt>
                                        </p:tgtEl>
                                        <p:attrNameLst>
                                          <p:attrName>style.visibility</p:attrName>
                                        </p:attrNameLst>
                                      </p:cBhvr>
                                      <p:to>
                                        <p:strVal val="visible"/>
                                      </p:to>
                                    </p:set>
                                    <p:anim calcmode="lin" valueType="num">
                                      <p:cBhvr additive="base">
                                        <p:cTn id="37" dur="1000" fill="hold"/>
                                        <p:tgtEl>
                                          <p:spTgt spid="491525">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915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5" grpId="0" build="p"/>
      <p:bldP spid="491528" grpId="0" bldLvl="0" animBg="1"/>
      <p:bldP spid="491529" grpId="0"/>
      <p:bldP spid="49153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9" name="文本框 492548"/>
          <p:cNvSpPr txBox="1"/>
          <p:nvPr/>
        </p:nvSpPr>
        <p:spPr>
          <a:xfrm>
            <a:off x="5591175" y="6092825"/>
            <a:ext cx="3384550" cy="398780"/>
          </a:xfrm>
          <a:prstGeom prst="rect">
            <a:avLst/>
          </a:prstGeom>
          <a:noFill/>
          <a:ln w="9525">
            <a:noFill/>
          </a:ln>
        </p:spPr>
        <p:txBody>
          <a:bodyPr>
            <a:spAutoFit/>
          </a:bodyPr>
          <a:lstStyle/>
          <a:p>
            <a:pPr algn="ct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a:t>
            </a:r>
            <a:r>
              <a:rPr lang="en-US" altLang="zh-CN" sz="2000">
                <a:solidFill>
                  <a:schemeClr val="tx2"/>
                </a:solidFill>
                <a:effectLst>
                  <a:outerShdw blurRad="38100" dist="38100" dir="2700000">
                    <a:srgbClr val="C0C0C0"/>
                  </a:outerShdw>
                </a:effectLst>
                <a:latin typeface="Times New Roman" panose="02020603050405020304" pitchFamily="18" charset="0"/>
              </a:rPr>
              <a:t>6.15</a:t>
            </a:r>
            <a:r>
              <a:rPr lang="zh-CN" altLang="en-US" sz="2000" dirty="0">
                <a:solidFill>
                  <a:schemeClr val="tx2"/>
                </a:solidFill>
                <a:effectLst>
                  <a:outerShdw blurRad="38100" dist="38100" dir="2700000">
                    <a:srgbClr val="C0C0C0"/>
                  </a:outerShdw>
                </a:effectLst>
                <a:latin typeface="Times New Roman" panose="02020603050405020304" pitchFamily="18" charset="0"/>
              </a:rPr>
              <a:t>多级目录结构 </a:t>
            </a:r>
            <a:endParaRPr lang="zh-CN" altLang="en-US" sz="2000">
              <a:solidFill>
                <a:schemeClr val="tx2"/>
              </a:solidFill>
              <a:effectLst>
                <a:outerShdw blurRad="38100" dist="38100" dir="2700000">
                  <a:srgbClr val="C0C0C0"/>
                </a:outerShdw>
              </a:effectLst>
              <a:latin typeface="Times New Roman" panose="02020603050405020304" pitchFamily="18" charset="0"/>
            </a:endParaRPr>
          </a:p>
        </p:txBody>
      </p:sp>
      <p:sp>
        <p:nvSpPr>
          <p:cNvPr id="492551" name="矩形 492550"/>
          <p:cNvSpPr/>
          <p:nvPr/>
        </p:nvSpPr>
        <p:spPr>
          <a:xfrm>
            <a:off x="2027238" y="1557338"/>
            <a:ext cx="2339975" cy="4461510"/>
          </a:xfrm>
          <a:prstGeom prst="rect">
            <a:avLst/>
          </a:prstGeom>
          <a:noFill/>
          <a:ln w="12700">
            <a:noFill/>
          </a:ln>
        </p:spPr>
        <p:txBody>
          <a:bodyPr>
            <a:spAutoFit/>
          </a:bodyPr>
          <a:lstStyle/>
          <a:p>
            <a:pPr>
              <a:spcBef>
                <a:spcPct val="0"/>
              </a:spcBef>
            </a:pPr>
            <a:r>
              <a:rPr lang="zh-CN" altLang="en-US" sz="2400" dirty="0">
                <a:solidFill>
                  <a:srgbClr val="0000FF"/>
                </a:solidFill>
                <a:effectLst>
                  <a:outerShdw blurRad="38100" dist="38100" dir="2700000">
                    <a:srgbClr val="C0C0C0"/>
                  </a:outerShdw>
                </a:effectLst>
                <a:latin typeface="Times New Roman" panose="02020603050405020304" pitchFamily="18" charset="0"/>
              </a:rPr>
              <a:t>根目录：</a:t>
            </a:r>
            <a:r>
              <a:rPr lang="zh-CN" altLang="en-US" sz="2400" dirty="0">
                <a:solidFill>
                  <a:srgbClr val="0000FF"/>
                </a:solidFill>
                <a:latin typeface="Times New Roman" panose="02020603050405020304" pitchFamily="18" charset="0"/>
              </a:rPr>
              <a:t>根结点</a:t>
            </a:r>
          </a:p>
          <a:p>
            <a:pPr>
              <a:spcBef>
                <a:spcPct val="0"/>
              </a:spcBef>
            </a:pPr>
            <a:endParaRPr lang="zh-CN" altLang="en-US" sz="2400" dirty="0">
              <a:solidFill>
                <a:srgbClr val="0000FF"/>
              </a:solidFill>
              <a:latin typeface="Times New Roman" panose="02020603050405020304" pitchFamily="18" charset="0"/>
            </a:endParaRPr>
          </a:p>
          <a:p>
            <a:pPr>
              <a:spcBef>
                <a:spcPct val="0"/>
              </a:spcBef>
            </a:pPr>
            <a:endParaRPr lang="zh-CN" altLang="en-US" sz="2400" dirty="0">
              <a:solidFill>
                <a:srgbClr val="0000FF"/>
              </a:solidFill>
              <a:latin typeface="Times New Roman" panose="02020603050405020304" pitchFamily="18" charset="0"/>
            </a:endParaRPr>
          </a:p>
          <a:p>
            <a:pPr>
              <a:spcBef>
                <a:spcPct val="0"/>
              </a:spcBef>
            </a:pPr>
            <a:endParaRPr lang="zh-CN" altLang="en-US" sz="2400" dirty="0">
              <a:solidFill>
                <a:srgbClr val="0000FF"/>
              </a:solidFill>
              <a:effectLst>
                <a:outerShdw blurRad="38100" dist="38100" dir="2700000">
                  <a:srgbClr val="C0C0C0"/>
                </a:outerShdw>
              </a:effectLst>
              <a:latin typeface="Times New Roman" panose="02020603050405020304" pitchFamily="18" charset="0"/>
            </a:endParaRPr>
          </a:p>
          <a:p>
            <a:pPr>
              <a:spcBef>
                <a:spcPct val="0"/>
              </a:spcBef>
            </a:pPr>
            <a:endParaRPr lang="zh-CN" altLang="en-US" sz="2400" dirty="0">
              <a:solidFill>
                <a:srgbClr val="0000FF"/>
              </a:solidFill>
              <a:effectLst>
                <a:outerShdw blurRad="38100" dist="38100" dir="2700000">
                  <a:srgbClr val="C0C0C0"/>
                </a:outerShdw>
              </a:effectLst>
              <a:latin typeface="Times New Roman" panose="02020603050405020304" pitchFamily="18" charset="0"/>
            </a:endParaRPr>
          </a:p>
          <a:p>
            <a:pPr>
              <a:spcBef>
                <a:spcPct val="0"/>
              </a:spcBef>
            </a:pPr>
            <a:r>
              <a:rPr lang="zh-CN" altLang="en-US" sz="2400" dirty="0">
                <a:solidFill>
                  <a:srgbClr val="0000FF"/>
                </a:solidFill>
                <a:effectLst>
                  <a:outerShdw blurRad="38100" dist="38100" dir="2700000">
                    <a:srgbClr val="C0C0C0"/>
                  </a:outerShdw>
                </a:effectLst>
                <a:latin typeface="Times New Roman" panose="02020603050405020304" pitchFamily="18" charset="0"/>
              </a:rPr>
              <a:t>各级目录文件：</a:t>
            </a:r>
            <a:r>
              <a:rPr lang="zh-CN" altLang="en-US" sz="2400" dirty="0">
                <a:solidFill>
                  <a:srgbClr val="0000FF"/>
                </a:solidFill>
                <a:latin typeface="Times New Roman" panose="02020603050405020304" pitchFamily="18" charset="0"/>
              </a:rPr>
              <a:t> 用方框表示。</a:t>
            </a:r>
          </a:p>
          <a:p>
            <a:pPr>
              <a:spcBef>
                <a:spcPct val="0"/>
              </a:spcBef>
            </a:pPr>
            <a:endParaRPr lang="zh-CN" altLang="en-US" sz="2400" dirty="0">
              <a:solidFill>
                <a:srgbClr val="0000FF"/>
              </a:solidFill>
              <a:effectLst>
                <a:outerShdw blurRad="38100" dist="38100" dir="2700000">
                  <a:srgbClr val="C0C0C0"/>
                </a:outerShdw>
              </a:effectLst>
              <a:latin typeface="Times New Roman" panose="02020603050405020304" pitchFamily="18" charset="0"/>
            </a:endParaRPr>
          </a:p>
          <a:p>
            <a:pPr>
              <a:spcBef>
                <a:spcPct val="0"/>
              </a:spcBef>
            </a:pPr>
            <a:endParaRPr lang="zh-CN" altLang="en-US" sz="2000" dirty="0">
              <a:solidFill>
                <a:srgbClr val="0000FF"/>
              </a:solidFill>
              <a:effectLst>
                <a:outerShdw blurRad="38100" dist="38100" dir="2700000">
                  <a:srgbClr val="C0C0C0"/>
                </a:outerShdw>
              </a:effectLst>
              <a:latin typeface="Times New Roman" panose="02020603050405020304" pitchFamily="18" charset="0"/>
            </a:endParaRPr>
          </a:p>
          <a:p>
            <a:pPr>
              <a:spcBef>
                <a:spcPct val="0"/>
              </a:spcBef>
            </a:pPr>
            <a:endParaRPr lang="zh-CN" altLang="en-US" sz="2400" dirty="0">
              <a:solidFill>
                <a:srgbClr val="0000FF"/>
              </a:solidFill>
              <a:effectLst>
                <a:outerShdw blurRad="38100" dist="38100" dir="2700000">
                  <a:srgbClr val="C0C0C0"/>
                </a:outerShdw>
              </a:effectLst>
              <a:latin typeface="Times New Roman" panose="02020603050405020304" pitchFamily="18" charset="0"/>
            </a:endParaRPr>
          </a:p>
          <a:p>
            <a:pPr>
              <a:spcBef>
                <a:spcPct val="0"/>
              </a:spcBef>
            </a:pPr>
            <a:r>
              <a:rPr lang="zh-CN" altLang="en-US" sz="2400" dirty="0">
                <a:solidFill>
                  <a:srgbClr val="0000FF"/>
                </a:solidFill>
                <a:effectLst>
                  <a:outerShdw blurRad="38100" dist="38100" dir="2700000">
                    <a:srgbClr val="C0C0C0"/>
                  </a:outerShdw>
                </a:effectLst>
                <a:latin typeface="Times New Roman" panose="02020603050405020304" pitchFamily="18" charset="0"/>
              </a:rPr>
              <a:t>数据文件：</a:t>
            </a:r>
            <a:r>
              <a:rPr lang="zh-CN" altLang="en-US" sz="2400" dirty="0">
                <a:solidFill>
                  <a:srgbClr val="0000FF"/>
                </a:solidFill>
                <a:latin typeface="Times New Roman" panose="02020603050405020304" pitchFamily="18" charset="0"/>
              </a:rPr>
              <a:t>叶结点，用圆圈表示。</a:t>
            </a:r>
          </a:p>
        </p:txBody>
      </p:sp>
      <p:sp>
        <p:nvSpPr>
          <p:cNvPr id="492554" name="矩形 492553"/>
          <p:cNvSpPr/>
          <p:nvPr/>
        </p:nvSpPr>
        <p:spPr>
          <a:xfrm>
            <a:off x="1524000" y="2171700"/>
            <a:ext cx="9144000" cy="0"/>
          </a:xfrm>
          <a:prstGeom prst="rect">
            <a:avLst/>
          </a:prstGeom>
          <a:noFill/>
          <a:ln w="9525">
            <a:noFill/>
          </a:ln>
        </p:spPr>
        <p:txBody>
          <a:bodyPr/>
          <a:lstStyle/>
          <a:p>
            <a:endParaRPr lang="zh-CN" altLang="en-US"/>
          </a:p>
        </p:txBody>
      </p:sp>
      <p:graphicFrame>
        <p:nvGraphicFramePr>
          <p:cNvPr id="492553" name="对象 492552"/>
          <p:cNvGraphicFramePr/>
          <p:nvPr/>
        </p:nvGraphicFramePr>
        <p:xfrm>
          <a:off x="3756025" y="1628775"/>
          <a:ext cx="7092950" cy="4186238"/>
        </p:xfrm>
        <a:graphic>
          <a:graphicData uri="http://schemas.openxmlformats.org/presentationml/2006/ole">
            <mc:AlternateContent xmlns:mc="http://schemas.openxmlformats.org/markup-compatibility/2006">
              <mc:Choice xmlns:v="urn:schemas-microsoft-com:vml" Requires="v">
                <p:oleObj spid="_x0000_s547857" r:id="rId4" imgW="4424680" imgH="2512060" progId="Visio.Drawing.6">
                  <p:embed/>
                </p:oleObj>
              </mc:Choice>
              <mc:Fallback>
                <p:oleObj r:id="rId4" imgW="4424680" imgH="2512060" progId="Visio.Drawing.6">
                  <p:embed/>
                  <p:pic>
                    <p:nvPicPr>
                      <p:cNvPr id="0" name="图片 3084"/>
                      <p:cNvPicPr/>
                      <p:nvPr/>
                    </p:nvPicPr>
                    <p:blipFill>
                      <a:blip r:embed="rId5"/>
                      <a:stretch>
                        <a:fillRect/>
                      </a:stretch>
                    </p:blipFill>
                    <p:spPr>
                      <a:xfrm>
                        <a:off x="3756025" y="1628775"/>
                        <a:ext cx="7092950" cy="4186238"/>
                      </a:xfrm>
                      <a:prstGeom prst="rect">
                        <a:avLst/>
                      </a:prstGeom>
                      <a:noFill/>
                      <a:ln w="38100">
                        <a:noFill/>
                        <a:miter/>
                      </a:ln>
                    </p:spPr>
                  </p:pic>
                </p:oleObj>
              </mc:Fallback>
            </mc:AlternateContent>
          </a:graphicData>
        </a:graphic>
      </p:graphicFrame>
      <p:sp>
        <p:nvSpPr>
          <p:cNvPr id="492559" name="矩形 492558"/>
          <p:cNvSpPr/>
          <p:nvPr/>
        </p:nvSpPr>
        <p:spPr>
          <a:xfrm>
            <a:off x="1415480" y="902970"/>
            <a:ext cx="3960813" cy="521970"/>
          </a:xfrm>
          <a:prstGeom prst="rect">
            <a:avLst/>
          </a:prstGeom>
          <a:noFill/>
          <a:ln w="28575">
            <a:noFill/>
          </a:ln>
        </p:spPr>
        <p:txBody>
          <a:bodyPr>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、多级目录结构</a:t>
            </a:r>
          </a:p>
        </p:txBody>
      </p:sp>
      <p:sp>
        <p:nvSpPr>
          <p:cNvPr id="8" name="矩形 7">
            <a:extLst>
              <a:ext uri="{FF2B5EF4-FFF2-40B4-BE49-F238E27FC236}">
                <a16:creationId xmlns:a16="http://schemas.microsoft.com/office/drawing/2014/main" id="{9918C28D-C67D-4B94-8980-61C77D3A3811}"/>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2559"/>
                                        </p:tgtEl>
                                        <p:attrNameLst>
                                          <p:attrName>style.visibility</p:attrName>
                                        </p:attrNameLst>
                                      </p:cBhvr>
                                      <p:to>
                                        <p:strVal val="visible"/>
                                      </p:to>
                                    </p:set>
                                    <p:anim calcmode="lin" valueType="num">
                                      <p:cBhvr additive="base">
                                        <p:cTn id="7" dur="500" fill="hold"/>
                                        <p:tgtEl>
                                          <p:spTgt spid="492559"/>
                                        </p:tgtEl>
                                        <p:attrNameLst>
                                          <p:attrName>ppt_x</p:attrName>
                                        </p:attrNameLst>
                                      </p:cBhvr>
                                      <p:tavLst>
                                        <p:tav tm="0">
                                          <p:val>
                                            <p:strVal val="#ppt_x"/>
                                          </p:val>
                                        </p:tav>
                                        <p:tav tm="100000">
                                          <p:val>
                                            <p:strVal val="#ppt_x"/>
                                          </p:val>
                                        </p:tav>
                                      </p:tavLst>
                                    </p:anim>
                                    <p:anim calcmode="lin" valueType="num">
                                      <p:cBhvr additive="base">
                                        <p:cTn id="8" dur="500" fill="hold"/>
                                        <p:tgtEl>
                                          <p:spTgt spid="49255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2551"/>
                                        </p:tgtEl>
                                        <p:attrNameLst>
                                          <p:attrName>style.visibility</p:attrName>
                                        </p:attrNameLst>
                                      </p:cBhvr>
                                      <p:to>
                                        <p:strVal val="visible"/>
                                      </p:to>
                                    </p:set>
                                    <p:anim calcmode="lin" valueType="num">
                                      <p:cBhvr additive="base">
                                        <p:cTn id="12" dur="500" fill="hold"/>
                                        <p:tgtEl>
                                          <p:spTgt spid="492551"/>
                                        </p:tgtEl>
                                        <p:attrNameLst>
                                          <p:attrName>ppt_x</p:attrName>
                                        </p:attrNameLst>
                                      </p:cBhvr>
                                      <p:tavLst>
                                        <p:tav tm="0">
                                          <p:val>
                                            <p:strVal val="#ppt_x"/>
                                          </p:val>
                                        </p:tav>
                                        <p:tav tm="100000">
                                          <p:val>
                                            <p:strVal val="#ppt_x"/>
                                          </p:val>
                                        </p:tav>
                                      </p:tavLst>
                                    </p:anim>
                                    <p:anim calcmode="lin" valueType="num">
                                      <p:cBhvr additive="base">
                                        <p:cTn id="13" dur="500" fill="hold"/>
                                        <p:tgtEl>
                                          <p:spTgt spid="492551"/>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92553"/>
                                        </p:tgtEl>
                                        <p:attrNameLst>
                                          <p:attrName>style.visibility</p:attrName>
                                        </p:attrNameLst>
                                      </p:cBhvr>
                                      <p:to>
                                        <p:strVal val="visible"/>
                                      </p:to>
                                    </p:set>
                                    <p:anim calcmode="lin" valueType="num">
                                      <p:cBhvr additive="base">
                                        <p:cTn id="16" dur="500" fill="hold"/>
                                        <p:tgtEl>
                                          <p:spTgt spid="492553"/>
                                        </p:tgtEl>
                                        <p:attrNameLst>
                                          <p:attrName>ppt_x</p:attrName>
                                        </p:attrNameLst>
                                      </p:cBhvr>
                                      <p:tavLst>
                                        <p:tav tm="0">
                                          <p:val>
                                            <p:strVal val="#ppt_x"/>
                                          </p:val>
                                        </p:tav>
                                        <p:tav tm="100000">
                                          <p:val>
                                            <p:strVal val="#ppt_x"/>
                                          </p:val>
                                        </p:tav>
                                      </p:tavLst>
                                    </p:anim>
                                    <p:anim calcmode="lin" valueType="num">
                                      <p:cBhvr additive="base">
                                        <p:cTn id="17" dur="500" fill="hold"/>
                                        <p:tgtEl>
                                          <p:spTgt spid="49255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92549"/>
                                        </p:tgtEl>
                                        <p:attrNameLst>
                                          <p:attrName>style.visibility</p:attrName>
                                        </p:attrNameLst>
                                      </p:cBhvr>
                                      <p:to>
                                        <p:strVal val="visible"/>
                                      </p:to>
                                    </p:set>
                                    <p:anim calcmode="lin" valueType="num">
                                      <p:cBhvr additive="base">
                                        <p:cTn id="20" dur="500" fill="hold"/>
                                        <p:tgtEl>
                                          <p:spTgt spid="492549"/>
                                        </p:tgtEl>
                                        <p:attrNameLst>
                                          <p:attrName>ppt_x</p:attrName>
                                        </p:attrNameLst>
                                      </p:cBhvr>
                                      <p:tavLst>
                                        <p:tav tm="0">
                                          <p:val>
                                            <p:strVal val="#ppt_x"/>
                                          </p:val>
                                        </p:tav>
                                        <p:tav tm="100000">
                                          <p:val>
                                            <p:strVal val="#ppt_x"/>
                                          </p:val>
                                        </p:tav>
                                      </p:tavLst>
                                    </p:anim>
                                    <p:anim calcmode="lin" valueType="num">
                                      <p:cBhvr additive="base">
                                        <p:cTn id="21" dur="500" fill="hold"/>
                                        <p:tgtEl>
                                          <p:spTgt spid="492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9" grpId="0"/>
      <p:bldP spid="492551" grpId="0"/>
      <p:bldP spid="49255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文本占位符 493570"/>
          <p:cNvSpPr>
            <a:spLocks noGrp="1"/>
          </p:cNvSpPr>
          <p:nvPr>
            <p:ph type="body" idx="1"/>
          </p:nvPr>
        </p:nvSpPr>
        <p:spPr>
          <a:xfrm>
            <a:off x="2063552" y="2364189"/>
            <a:ext cx="8928992" cy="3867150"/>
          </a:xfrm>
          <a:prstGeom prst="rect">
            <a:avLst/>
          </a:prstGeom>
          <a:noFill/>
          <a:ln>
            <a:noFill/>
          </a:ln>
        </p:spPr>
        <p:txBody>
          <a:bodyPr/>
          <a:lstStyle/>
          <a:p>
            <a:pPr>
              <a:lnSpc>
                <a:spcPct val="90000"/>
              </a:lnSpc>
              <a:spcBef>
                <a:spcPct val="50000"/>
              </a:spcBef>
              <a:buClr>
                <a:srgbClr val="CC3300"/>
              </a:buClr>
              <a:buFont typeface="Wingdings" panose="05000000000000000000" pitchFamily="2" charset="2"/>
              <a:buChar char="n"/>
            </a:pPr>
            <a:r>
              <a:rPr lang="zh-CN" altLang="en-US" sz="2400" dirty="0">
                <a:solidFill>
                  <a:srgbClr val="0000FF"/>
                </a:solidFill>
              </a:rPr>
              <a:t>路径名</a:t>
            </a:r>
            <a:r>
              <a:rPr lang="en-US" altLang="zh-CN" sz="2400" dirty="0">
                <a:solidFill>
                  <a:srgbClr val="0000FF"/>
                </a:solidFill>
              </a:rPr>
              <a:t>:</a:t>
            </a:r>
            <a:r>
              <a:rPr lang="zh-CN" altLang="en-US" sz="2400" dirty="0">
                <a:solidFill>
                  <a:srgbClr val="0000FF"/>
                </a:solidFill>
              </a:rPr>
              <a:t>　从树的根</a:t>
            </a:r>
            <a:r>
              <a:rPr lang="en-US" altLang="zh-CN" sz="2400" dirty="0">
                <a:solidFill>
                  <a:srgbClr val="0000FF"/>
                </a:solidFill>
              </a:rPr>
              <a:t>(</a:t>
            </a:r>
            <a:r>
              <a:rPr lang="zh-CN" altLang="en-US" sz="2400" dirty="0">
                <a:solidFill>
                  <a:srgbClr val="0000FF"/>
                </a:solidFill>
              </a:rPr>
              <a:t>即主目录</a:t>
            </a:r>
            <a:r>
              <a:rPr lang="en-US" altLang="zh-CN" sz="2400" dirty="0">
                <a:solidFill>
                  <a:srgbClr val="0000FF"/>
                </a:solidFill>
              </a:rPr>
              <a:t>)</a:t>
            </a:r>
            <a:r>
              <a:rPr lang="zh-CN" altLang="en-US" sz="2400" dirty="0">
                <a:solidFill>
                  <a:srgbClr val="0000FF"/>
                </a:solidFill>
              </a:rPr>
              <a:t>开始，把全部目录文件名与数据文件名，依次地用“</a:t>
            </a:r>
            <a:r>
              <a:rPr lang="en-US" altLang="zh-CN" sz="2400" dirty="0">
                <a:solidFill>
                  <a:srgbClr val="0000FF"/>
                </a:solidFill>
              </a:rPr>
              <a:t>/” </a:t>
            </a:r>
            <a:r>
              <a:rPr lang="zh-CN" altLang="en-US" sz="2400" dirty="0">
                <a:solidFill>
                  <a:srgbClr val="0000FF"/>
                </a:solidFill>
              </a:rPr>
              <a:t>连接起来，即构成数据文件的路径名（绝对路径 ）。</a:t>
            </a:r>
          </a:p>
          <a:p>
            <a:pPr lvl="1">
              <a:lnSpc>
                <a:spcPct val="90000"/>
              </a:lnSpc>
              <a:spcBef>
                <a:spcPct val="50000"/>
              </a:spcBef>
              <a:buClr>
                <a:srgbClr val="CC3300"/>
              </a:buClr>
              <a:buFont typeface="Wingdings" panose="05000000000000000000" pitchFamily="2" charset="2"/>
              <a:buNone/>
            </a:pPr>
            <a:r>
              <a:rPr lang="zh-CN" altLang="en-US" dirty="0"/>
              <a:t>例如，在图</a:t>
            </a:r>
            <a:r>
              <a:rPr lang="en-US" altLang="zh-CN" dirty="0"/>
              <a:t>6.15</a:t>
            </a:r>
            <a:r>
              <a:rPr lang="zh-CN" altLang="en-US" dirty="0"/>
              <a:t>中文件</a:t>
            </a:r>
            <a:r>
              <a:rPr lang="en-US" altLang="zh-CN" dirty="0"/>
              <a:t>15</a:t>
            </a:r>
            <a:r>
              <a:rPr lang="zh-CN" altLang="en-US" dirty="0"/>
              <a:t>的路径名为：</a:t>
            </a:r>
            <a:r>
              <a:rPr lang="zh-CN" altLang="en-US" dirty="0">
                <a:solidFill>
                  <a:srgbClr val="0000FF"/>
                </a:solidFill>
              </a:rPr>
              <a:t>　</a:t>
            </a:r>
            <a:r>
              <a:rPr lang="zh-CN" altLang="en-US" dirty="0">
                <a:solidFill>
                  <a:srgbClr val="CC0066"/>
                </a:solidFill>
              </a:rPr>
              <a:t>／</a:t>
            </a:r>
            <a:r>
              <a:rPr lang="en-US" altLang="zh-CN" dirty="0">
                <a:solidFill>
                  <a:srgbClr val="CC0066"/>
                </a:solidFill>
              </a:rPr>
              <a:t>B</a:t>
            </a:r>
            <a:r>
              <a:rPr lang="zh-CN" altLang="en-US" dirty="0">
                <a:solidFill>
                  <a:srgbClr val="CC0066"/>
                </a:solidFill>
              </a:rPr>
              <a:t>／</a:t>
            </a:r>
            <a:r>
              <a:rPr lang="en-US" altLang="zh-CN" dirty="0">
                <a:solidFill>
                  <a:srgbClr val="CC0066"/>
                </a:solidFill>
              </a:rPr>
              <a:t>F</a:t>
            </a:r>
            <a:r>
              <a:rPr lang="zh-CN" altLang="en-US" dirty="0">
                <a:solidFill>
                  <a:srgbClr val="CC0066"/>
                </a:solidFill>
              </a:rPr>
              <a:t>／</a:t>
            </a:r>
            <a:r>
              <a:rPr lang="en-US" altLang="zh-CN" dirty="0">
                <a:solidFill>
                  <a:srgbClr val="CC0066"/>
                </a:solidFill>
              </a:rPr>
              <a:t>J</a:t>
            </a:r>
            <a:r>
              <a:rPr lang="en-US" altLang="zh-CN" dirty="0">
                <a:solidFill>
                  <a:srgbClr val="0000FF"/>
                </a:solidFill>
              </a:rPr>
              <a:t> </a:t>
            </a:r>
          </a:p>
          <a:p>
            <a:pPr>
              <a:lnSpc>
                <a:spcPct val="90000"/>
              </a:lnSpc>
              <a:spcBef>
                <a:spcPct val="50000"/>
              </a:spcBef>
              <a:buClr>
                <a:srgbClr val="CC3300"/>
              </a:buClr>
              <a:buFont typeface="Wingdings" panose="05000000000000000000" pitchFamily="2" charset="2"/>
              <a:buChar char="n"/>
            </a:pPr>
            <a:r>
              <a:rPr lang="zh-CN" altLang="en-US" sz="2400" dirty="0">
                <a:solidFill>
                  <a:srgbClr val="0000FF"/>
                </a:solidFill>
              </a:rPr>
              <a:t>当前目录：</a:t>
            </a:r>
            <a:r>
              <a:rPr lang="zh-CN" altLang="en-US" sz="2400" dirty="0">
                <a:solidFill>
                  <a:srgbClr val="0000FF"/>
                </a:solidFill>
                <a:latin typeface="宋体" panose="02010600030101010101" pitchFamily="2" charset="-122"/>
              </a:rPr>
              <a:t>为了提高文件检索速度，文件系统向用户提供了一个当前正在使用的目录，称为当前目录（也称工作目录或值班目录）。查找一个文件可从当前目录开始，使用部分路径名</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相对路径</a:t>
            </a:r>
            <a:r>
              <a:rPr lang="en-US" altLang="zh-CN" sz="2400" dirty="0">
                <a:solidFill>
                  <a:srgbClr val="0000FF"/>
                </a:solidFill>
                <a:latin typeface="宋体" panose="02010600030101010101" pitchFamily="2" charset="-122"/>
              </a:rPr>
              <a:t>)</a:t>
            </a:r>
          </a:p>
          <a:p>
            <a:pPr lvl="1">
              <a:lnSpc>
                <a:spcPct val="90000"/>
              </a:lnSpc>
              <a:spcBef>
                <a:spcPct val="50000"/>
              </a:spcBef>
              <a:buClr>
                <a:srgbClr val="CC3300"/>
              </a:buClr>
              <a:buFont typeface="Wingdings" panose="05000000000000000000" pitchFamily="2" charset="2"/>
              <a:buNone/>
            </a:pPr>
            <a:r>
              <a:rPr lang="zh-CN" altLang="en-US" dirty="0"/>
              <a:t>例如，在图</a:t>
            </a:r>
            <a:r>
              <a:rPr lang="en-US" altLang="zh-CN" dirty="0"/>
              <a:t>6.15</a:t>
            </a:r>
            <a:r>
              <a:rPr lang="zh-CN" altLang="en-US" dirty="0"/>
              <a:t>中，假定当前目录是目录文件</a:t>
            </a:r>
            <a:r>
              <a:rPr lang="en-US" altLang="zh-CN" dirty="0"/>
              <a:t>12</a:t>
            </a:r>
            <a:r>
              <a:rPr lang="zh-CN" altLang="en-US" dirty="0"/>
              <a:t>，那么文件</a:t>
            </a:r>
            <a:r>
              <a:rPr lang="en-US" altLang="zh-CN" dirty="0"/>
              <a:t>15</a:t>
            </a:r>
            <a:r>
              <a:rPr lang="zh-CN" altLang="en-US" dirty="0"/>
              <a:t>的相对路径名为</a:t>
            </a:r>
            <a:r>
              <a:rPr lang="en-US" altLang="zh-CN" dirty="0"/>
              <a:t>J</a:t>
            </a:r>
            <a:r>
              <a:rPr lang="zh-CN" altLang="en-US" dirty="0"/>
              <a:t>，文件</a:t>
            </a:r>
            <a:r>
              <a:rPr lang="en-US" altLang="zh-CN" dirty="0"/>
              <a:t>8</a:t>
            </a:r>
            <a:r>
              <a:rPr lang="zh-CN" altLang="en-US" dirty="0"/>
              <a:t>的相对路径名为</a:t>
            </a:r>
            <a:r>
              <a:rPr lang="en-US" altLang="zh-CN" dirty="0">
                <a:solidFill>
                  <a:srgbClr val="CC0066"/>
                </a:solidFill>
              </a:rPr>
              <a:t>../../C/G</a:t>
            </a:r>
            <a:r>
              <a:rPr lang="zh-CN" altLang="en-US" dirty="0">
                <a:solidFill>
                  <a:srgbClr val="0000FF"/>
                </a:solidFill>
              </a:rPr>
              <a:t>。</a:t>
            </a:r>
          </a:p>
        </p:txBody>
      </p:sp>
      <p:sp>
        <p:nvSpPr>
          <p:cNvPr id="493574" name="AutoShape 5"/>
          <p:cNvSpPr/>
          <p:nvPr/>
        </p:nvSpPr>
        <p:spPr>
          <a:xfrm>
            <a:off x="995685" y="953741"/>
            <a:ext cx="35147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93575" name="Text Box 38"/>
          <p:cNvSpPr txBox="1"/>
          <p:nvPr/>
        </p:nvSpPr>
        <p:spPr>
          <a:xfrm>
            <a:off x="1127448" y="980728"/>
            <a:ext cx="35988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三、目录结构</a:t>
            </a:r>
            <a:r>
              <a:rPr lang="zh-CN" altLang="en-US" dirty="0">
                <a:latin typeface="Times New Roman" panose="02020603050405020304" pitchFamily="18" charset="0"/>
              </a:rPr>
              <a:t> </a:t>
            </a:r>
            <a:endParaRPr lang="en-US" altLang="zh-CN">
              <a:latin typeface="Times New Roman" panose="02020603050405020304" pitchFamily="18" charset="0"/>
            </a:endParaRPr>
          </a:p>
        </p:txBody>
      </p:sp>
      <p:sp>
        <p:nvSpPr>
          <p:cNvPr id="493576" name="矩形 493575"/>
          <p:cNvSpPr/>
          <p:nvPr/>
        </p:nvSpPr>
        <p:spPr>
          <a:xfrm>
            <a:off x="1487488" y="1686457"/>
            <a:ext cx="3887788" cy="521970"/>
          </a:xfrm>
          <a:prstGeom prst="rect">
            <a:avLst/>
          </a:prstGeom>
          <a:noFill/>
          <a:ln w="28575">
            <a:noFill/>
          </a:ln>
        </p:spPr>
        <p:txBody>
          <a:bodyPr>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、多级目录结构</a:t>
            </a:r>
          </a:p>
        </p:txBody>
      </p:sp>
      <p:sp>
        <p:nvSpPr>
          <p:cNvPr id="7" name="矩形 6">
            <a:extLst>
              <a:ext uri="{FF2B5EF4-FFF2-40B4-BE49-F238E27FC236}">
                <a16:creationId xmlns:a16="http://schemas.microsoft.com/office/drawing/2014/main" id="{30230562-E67B-4EBD-A1CC-CAD1CB0C74B5}"/>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3574"/>
                                        </p:tgtEl>
                                        <p:attrNameLst>
                                          <p:attrName>style.visibility</p:attrName>
                                        </p:attrNameLst>
                                      </p:cBhvr>
                                      <p:to>
                                        <p:strVal val="visible"/>
                                      </p:to>
                                    </p:set>
                                    <p:anim calcmode="lin" valueType="num">
                                      <p:cBhvr additive="base">
                                        <p:cTn id="7" dur="500" fill="hold"/>
                                        <p:tgtEl>
                                          <p:spTgt spid="493574"/>
                                        </p:tgtEl>
                                        <p:attrNameLst>
                                          <p:attrName>ppt_x</p:attrName>
                                        </p:attrNameLst>
                                      </p:cBhvr>
                                      <p:tavLst>
                                        <p:tav tm="0">
                                          <p:val>
                                            <p:strVal val="#ppt_x"/>
                                          </p:val>
                                        </p:tav>
                                        <p:tav tm="100000">
                                          <p:val>
                                            <p:strVal val="#ppt_x"/>
                                          </p:val>
                                        </p:tav>
                                      </p:tavLst>
                                    </p:anim>
                                    <p:anim calcmode="lin" valueType="num">
                                      <p:cBhvr additive="base">
                                        <p:cTn id="8" dur="500" fill="hold"/>
                                        <p:tgtEl>
                                          <p:spTgt spid="4935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3575"/>
                                        </p:tgtEl>
                                        <p:attrNameLst>
                                          <p:attrName>style.visibility</p:attrName>
                                        </p:attrNameLst>
                                      </p:cBhvr>
                                      <p:to>
                                        <p:strVal val="visible"/>
                                      </p:to>
                                    </p:set>
                                    <p:anim calcmode="lin" valueType="num">
                                      <p:cBhvr additive="base">
                                        <p:cTn id="12" dur="500" fill="hold"/>
                                        <p:tgtEl>
                                          <p:spTgt spid="493575"/>
                                        </p:tgtEl>
                                        <p:attrNameLst>
                                          <p:attrName>ppt_x</p:attrName>
                                        </p:attrNameLst>
                                      </p:cBhvr>
                                      <p:tavLst>
                                        <p:tav tm="0">
                                          <p:val>
                                            <p:strVal val="#ppt_x"/>
                                          </p:val>
                                        </p:tav>
                                        <p:tav tm="100000">
                                          <p:val>
                                            <p:strVal val="#ppt_x"/>
                                          </p:val>
                                        </p:tav>
                                      </p:tavLst>
                                    </p:anim>
                                    <p:anim calcmode="lin" valueType="num">
                                      <p:cBhvr additive="base">
                                        <p:cTn id="13" dur="500" fill="hold"/>
                                        <p:tgtEl>
                                          <p:spTgt spid="4935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93576"/>
                                        </p:tgtEl>
                                        <p:attrNameLst>
                                          <p:attrName>style.visibility</p:attrName>
                                        </p:attrNameLst>
                                      </p:cBhvr>
                                      <p:to>
                                        <p:strVal val="visible"/>
                                      </p:to>
                                    </p:set>
                                    <p:anim calcmode="lin" valueType="num">
                                      <p:cBhvr additive="base">
                                        <p:cTn id="17" dur="500" fill="hold"/>
                                        <p:tgtEl>
                                          <p:spTgt spid="493576"/>
                                        </p:tgtEl>
                                        <p:attrNameLst>
                                          <p:attrName>ppt_x</p:attrName>
                                        </p:attrNameLst>
                                      </p:cBhvr>
                                      <p:tavLst>
                                        <p:tav tm="0">
                                          <p:val>
                                            <p:strVal val="#ppt_x"/>
                                          </p:val>
                                        </p:tav>
                                        <p:tav tm="100000">
                                          <p:val>
                                            <p:strVal val="#ppt_x"/>
                                          </p:val>
                                        </p:tav>
                                      </p:tavLst>
                                    </p:anim>
                                    <p:anim calcmode="lin" valueType="num">
                                      <p:cBhvr additive="base">
                                        <p:cTn id="18" dur="500" fill="hold"/>
                                        <p:tgtEl>
                                          <p:spTgt spid="49357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93571">
                                            <p:txEl>
                                              <p:pRg st="0" end="0"/>
                                            </p:txEl>
                                          </p:spTgt>
                                        </p:tgtEl>
                                        <p:attrNameLst>
                                          <p:attrName>style.visibility</p:attrName>
                                        </p:attrNameLst>
                                      </p:cBhvr>
                                      <p:to>
                                        <p:strVal val="visible"/>
                                      </p:to>
                                    </p:set>
                                    <p:anim calcmode="lin" valueType="num">
                                      <p:cBhvr additive="base">
                                        <p:cTn id="22" dur="1000" fill="hold"/>
                                        <p:tgtEl>
                                          <p:spTgt spid="493571">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9357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493571">
                                            <p:txEl>
                                              <p:pRg st="1" end="1"/>
                                            </p:txEl>
                                          </p:spTgt>
                                        </p:tgtEl>
                                        <p:attrNameLst>
                                          <p:attrName>style.visibility</p:attrName>
                                        </p:attrNameLst>
                                      </p:cBhvr>
                                      <p:to>
                                        <p:strVal val="visible"/>
                                      </p:to>
                                    </p:set>
                                    <p:anim calcmode="lin" valueType="num">
                                      <p:cBhvr additive="base">
                                        <p:cTn id="27" dur="1000" fill="hold"/>
                                        <p:tgtEl>
                                          <p:spTgt spid="493571">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93571">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493571">
                                            <p:txEl>
                                              <p:pRg st="2" end="2"/>
                                            </p:txEl>
                                          </p:spTgt>
                                        </p:tgtEl>
                                        <p:attrNameLst>
                                          <p:attrName>style.visibility</p:attrName>
                                        </p:attrNameLst>
                                      </p:cBhvr>
                                      <p:to>
                                        <p:strVal val="visible"/>
                                      </p:to>
                                    </p:set>
                                    <p:anim calcmode="lin" valueType="num">
                                      <p:cBhvr additive="base">
                                        <p:cTn id="32" dur="1000" fill="hold"/>
                                        <p:tgtEl>
                                          <p:spTgt spid="493571">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93571">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grpId="0" nodeType="afterEffect">
                                  <p:stCondLst>
                                    <p:cond delay="0"/>
                                  </p:stCondLst>
                                  <p:childTnLst>
                                    <p:set>
                                      <p:cBhvr>
                                        <p:cTn id="36" dur="1" fill="hold">
                                          <p:stCondLst>
                                            <p:cond delay="0"/>
                                          </p:stCondLst>
                                        </p:cTn>
                                        <p:tgtEl>
                                          <p:spTgt spid="493571">
                                            <p:txEl>
                                              <p:pRg st="3" end="3"/>
                                            </p:txEl>
                                          </p:spTgt>
                                        </p:tgtEl>
                                        <p:attrNameLst>
                                          <p:attrName>style.visibility</p:attrName>
                                        </p:attrNameLst>
                                      </p:cBhvr>
                                      <p:to>
                                        <p:strVal val="visible"/>
                                      </p:to>
                                    </p:set>
                                    <p:anim calcmode="lin" valueType="num">
                                      <p:cBhvr additive="base">
                                        <p:cTn id="37" dur="1000" fill="hold"/>
                                        <p:tgtEl>
                                          <p:spTgt spid="493571">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935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p:bldP spid="493574" grpId="0" bldLvl="0" animBg="1"/>
      <p:bldP spid="493575" grpId="0"/>
      <p:bldP spid="49357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文本占位符 495618"/>
          <p:cNvSpPr>
            <a:spLocks noGrp="1"/>
          </p:cNvSpPr>
          <p:nvPr>
            <p:ph type="body" idx="1"/>
          </p:nvPr>
        </p:nvSpPr>
        <p:spPr>
          <a:xfrm>
            <a:off x="2063552" y="2664618"/>
            <a:ext cx="9073008" cy="3095625"/>
          </a:xfrm>
          <a:prstGeom prst="rect">
            <a:avLst/>
          </a:prstGeom>
          <a:noFill/>
          <a:ln>
            <a:noFill/>
          </a:ln>
        </p:spPr>
        <p:txBody>
          <a:bodyPr/>
          <a:lstStyle/>
          <a:p>
            <a:pPr>
              <a:lnSpc>
                <a:spcPct val="150000"/>
              </a:lnSpc>
              <a:spcBef>
                <a:spcPct val="50000"/>
              </a:spcBef>
              <a:buClr>
                <a:srgbClr val="CC3300"/>
              </a:buClr>
              <a:buFont typeface="Wingdings" panose="05000000000000000000" pitchFamily="2" charset="2"/>
              <a:buChar char="n"/>
            </a:pPr>
            <a:r>
              <a:rPr lang="zh-CN" altLang="en-US" sz="2400" dirty="0">
                <a:solidFill>
                  <a:srgbClr val="0000FF"/>
                </a:solidFill>
              </a:rPr>
              <a:t>增加和删除目录 ：两种方法处理</a:t>
            </a:r>
          </a:p>
          <a:p>
            <a:pPr lvl="2">
              <a:lnSpc>
                <a:spcPct val="150000"/>
              </a:lnSpc>
              <a:spcBef>
                <a:spcPct val="50000"/>
              </a:spcBef>
              <a:buNone/>
            </a:pPr>
            <a:r>
              <a:rPr lang="en-US" altLang="zh-CN" sz="2400" dirty="0"/>
              <a:t>(1) </a:t>
            </a:r>
            <a:r>
              <a:rPr lang="zh-CN" altLang="en-US" sz="2400" dirty="0"/>
              <a:t>不删除非空目录。如果目录中还包含有子目录，还必须采取递归调用方式来将其删除，在</a:t>
            </a:r>
            <a:r>
              <a:rPr lang="en-US" altLang="zh-CN" sz="2400" dirty="0"/>
              <a:t>MS-DOS</a:t>
            </a:r>
            <a:r>
              <a:rPr lang="zh-CN" altLang="en-US" sz="2400" dirty="0"/>
              <a:t>中就是采用这种删除方式。</a:t>
            </a:r>
            <a:endParaRPr lang="en-US" altLang="zh-CN" sz="2400" dirty="0"/>
          </a:p>
          <a:p>
            <a:pPr lvl="2">
              <a:lnSpc>
                <a:spcPct val="150000"/>
              </a:lnSpc>
              <a:spcBef>
                <a:spcPct val="50000"/>
              </a:spcBef>
              <a:buNone/>
            </a:pPr>
            <a:r>
              <a:rPr lang="en-US" altLang="zh-CN" sz="2400" dirty="0"/>
              <a:t>(2) </a:t>
            </a:r>
            <a:r>
              <a:rPr lang="zh-CN" altLang="en-US" sz="2400" dirty="0"/>
              <a:t>可删除非空目录。</a:t>
            </a:r>
          </a:p>
        </p:txBody>
      </p:sp>
      <p:sp>
        <p:nvSpPr>
          <p:cNvPr id="495623" name="AutoShape 5"/>
          <p:cNvSpPr/>
          <p:nvPr/>
        </p:nvSpPr>
        <p:spPr>
          <a:xfrm>
            <a:off x="995685" y="1097757"/>
            <a:ext cx="35147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95624" name="Text Box 38"/>
          <p:cNvSpPr txBox="1"/>
          <p:nvPr/>
        </p:nvSpPr>
        <p:spPr>
          <a:xfrm>
            <a:off x="1127448" y="1124744"/>
            <a:ext cx="35988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三、目录结构</a:t>
            </a:r>
            <a:r>
              <a:rPr lang="zh-CN" altLang="en-US" dirty="0">
                <a:latin typeface="Times New Roman" panose="02020603050405020304" pitchFamily="18" charset="0"/>
              </a:rPr>
              <a:t> </a:t>
            </a:r>
            <a:endParaRPr lang="en-US" altLang="zh-CN">
              <a:latin typeface="Times New Roman" panose="02020603050405020304" pitchFamily="18" charset="0"/>
            </a:endParaRPr>
          </a:p>
        </p:txBody>
      </p:sp>
      <p:sp>
        <p:nvSpPr>
          <p:cNvPr id="495625" name="矩形 495624"/>
          <p:cNvSpPr/>
          <p:nvPr/>
        </p:nvSpPr>
        <p:spPr>
          <a:xfrm>
            <a:off x="1487488" y="1974489"/>
            <a:ext cx="3744913" cy="521970"/>
          </a:xfrm>
          <a:prstGeom prst="rect">
            <a:avLst/>
          </a:prstGeom>
          <a:noFill/>
          <a:ln w="28575">
            <a:noFill/>
          </a:ln>
        </p:spPr>
        <p:txBody>
          <a:bodyPr>
            <a:spAutoFit/>
          </a:bodyPr>
          <a:lstStyle/>
          <a:p>
            <a:pPr marL="342900" indent="-342900"/>
            <a:r>
              <a:rPr lang="en-US" altLang="zh-CN">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、多级目录结构</a:t>
            </a:r>
          </a:p>
        </p:txBody>
      </p:sp>
      <p:sp>
        <p:nvSpPr>
          <p:cNvPr id="7" name="矩形 6">
            <a:extLst>
              <a:ext uri="{FF2B5EF4-FFF2-40B4-BE49-F238E27FC236}">
                <a16:creationId xmlns:a16="http://schemas.microsoft.com/office/drawing/2014/main" id="{36755CD3-5452-47B0-9060-4743C88A671F}"/>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5623"/>
                                        </p:tgtEl>
                                        <p:attrNameLst>
                                          <p:attrName>style.visibility</p:attrName>
                                        </p:attrNameLst>
                                      </p:cBhvr>
                                      <p:to>
                                        <p:strVal val="visible"/>
                                      </p:to>
                                    </p:set>
                                    <p:anim calcmode="lin" valueType="num">
                                      <p:cBhvr additive="base">
                                        <p:cTn id="7" dur="500" fill="hold"/>
                                        <p:tgtEl>
                                          <p:spTgt spid="495623"/>
                                        </p:tgtEl>
                                        <p:attrNameLst>
                                          <p:attrName>ppt_x</p:attrName>
                                        </p:attrNameLst>
                                      </p:cBhvr>
                                      <p:tavLst>
                                        <p:tav tm="0">
                                          <p:val>
                                            <p:strVal val="#ppt_x"/>
                                          </p:val>
                                        </p:tav>
                                        <p:tav tm="100000">
                                          <p:val>
                                            <p:strVal val="#ppt_x"/>
                                          </p:val>
                                        </p:tav>
                                      </p:tavLst>
                                    </p:anim>
                                    <p:anim calcmode="lin" valueType="num">
                                      <p:cBhvr additive="base">
                                        <p:cTn id="8" dur="500" fill="hold"/>
                                        <p:tgtEl>
                                          <p:spTgt spid="4956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5624"/>
                                        </p:tgtEl>
                                        <p:attrNameLst>
                                          <p:attrName>style.visibility</p:attrName>
                                        </p:attrNameLst>
                                      </p:cBhvr>
                                      <p:to>
                                        <p:strVal val="visible"/>
                                      </p:to>
                                    </p:set>
                                    <p:anim calcmode="lin" valueType="num">
                                      <p:cBhvr additive="base">
                                        <p:cTn id="12" dur="500" fill="hold"/>
                                        <p:tgtEl>
                                          <p:spTgt spid="495624"/>
                                        </p:tgtEl>
                                        <p:attrNameLst>
                                          <p:attrName>ppt_x</p:attrName>
                                        </p:attrNameLst>
                                      </p:cBhvr>
                                      <p:tavLst>
                                        <p:tav tm="0">
                                          <p:val>
                                            <p:strVal val="#ppt_x"/>
                                          </p:val>
                                        </p:tav>
                                        <p:tav tm="100000">
                                          <p:val>
                                            <p:strVal val="#ppt_x"/>
                                          </p:val>
                                        </p:tav>
                                      </p:tavLst>
                                    </p:anim>
                                    <p:anim calcmode="lin" valueType="num">
                                      <p:cBhvr additive="base">
                                        <p:cTn id="13" dur="500" fill="hold"/>
                                        <p:tgtEl>
                                          <p:spTgt spid="49562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95625"/>
                                        </p:tgtEl>
                                        <p:attrNameLst>
                                          <p:attrName>style.visibility</p:attrName>
                                        </p:attrNameLst>
                                      </p:cBhvr>
                                      <p:to>
                                        <p:strVal val="visible"/>
                                      </p:to>
                                    </p:set>
                                    <p:anim calcmode="lin" valueType="num">
                                      <p:cBhvr additive="base">
                                        <p:cTn id="17" dur="500" fill="hold"/>
                                        <p:tgtEl>
                                          <p:spTgt spid="495625"/>
                                        </p:tgtEl>
                                        <p:attrNameLst>
                                          <p:attrName>ppt_x</p:attrName>
                                        </p:attrNameLst>
                                      </p:cBhvr>
                                      <p:tavLst>
                                        <p:tav tm="0">
                                          <p:val>
                                            <p:strVal val="#ppt_x"/>
                                          </p:val>
                                        </p:tav>
                                        <p:tav tm="100000">
                                          <p:val>
                                            <p:strVal val="#ppt_x"/>
                                          </p:val>
                                        </p:tav>
                                      </p:tavLst>
                                    </p:anim>
                                    <p:anim calcmode="lin" valueType="num">
                                      <p:cBhvr additive="base">
                                        <p:cTn id="18" dur="500" fill="hold"/>
                                        <p:tgtEl>
                                          <p:spTgt spid="49562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95619">
                                            <p:txEl>
                                              <p:pRg st="0" end="0"/>
                                            </p:txEl>
                                          </p:spTgt>
                                        </p:tgtEl>
                                        <p:attrNameLst>
                                          <p:attrName>style.visibility</p:attrName>
                                        </p:attrNameLst>
                                      </p:cBhvr>
                                      <p:to>
                                        <p:strVal val="visible"/>
                                      </p:to>
                                    </p:set>
                                    <p:anim calcmode="lin" valueType="num">
                                      <p:cBhvr additive="base">
                                        <p:cTn id="22" dur="500" fill="hold"/>
                                        <p:tgtEl>
                                          <p:spTgt spid="49561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9561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95619">
                                            <p:txEl>
                                              <p:pRg st="1" end="1"/>
                                            </p:txEl>
                                          </p:spTgt>
                                        </p:tgtEl>
                                        <p:attrNameLst>
                                          <p:attrName>style.visibility</p:attrName>
                                        </p:attrNameLst>
                                      </p:cBhvr>
                                      <p:to>
                                        <p:strVal val="visible"/>
                                      </p:to>
                                    </p:set>
                                    <p:anim calcmode="lin" valueType="num">
                                      <p:cBhvr additive="base">
                                        <p:cTn id="27" dur="1000" fill="hold"/>
                                        <p:tgtEl>
                                          <p:spTgt spid="495619">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495619">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495619">
                                            <p:txEl>
                                              <p:pRg st="2" end="2"/>
                                            </p:txEl>
                                          </p:spTgt>
                                        </p:tgtEl>
                                        <p:attrNameLst>
                                          <p:attrName>style.visibility</p:attrName>
                                        </p:attrNameLst>
                                      </p:cBhvr>
                                      <p:to>
                                        <p:strVal val="visible"/>
                                      </p:to>
                                    </p:set>
                                    <p:anim calcmode="lin" valueType="num">
                                      <p:cBhvr additive="base">
                                        <p:cTn id="32" dur="1000" fill="hold"/>
                                        <p:tgtEl>
                                          <p:spTgt spid="495619">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956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3" grpId="0" bldLvl="0" animBg="1"/>
      <p:bldP spid="495624" grpId="0"/>
      <p:bldP spid="49562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6645" name="对象 496644"/>
          <p:cNvGraphicFramePr/>
          <p:nvPr>
            <p:extLst>
              <p:ext uri="{D42A27DB-BD31-4B8C-83A1-F6EECF244321}">
                <p14:modId xmlns:p14="http://schemas.microsoft.com/office/powerpoint/2010/main" val="174505543"/>
              </p:ext>
            </p:extLst>
          </p:nvPr>
        </p:nvGraphicFramePr>
        <p:xfrm>
          <a:off x="2750457" y="2349500"/>
          <a:ext cx="7272337" cy="3871913"/>
        </p:xfrm>
        <a:graphic>
          <a:graphicData uri="http://schemas.openxmlformats.org/presentationml/2006/ole">
            <mc:AlternateContent xmlns:mc="http://schemas.openxmlformats.org/markup-compatibility/2006">
              <mc:Choice xmlns:v="urn:schemas-microsoft-com:vml" Requires="v">
                <p:oleObj spid="_x0000_s548881" r:id="rId4" imgW="7734300" imgH="4010025" progId="Paint.Picture">
                  <p:embed/>
                </p:oleObj>
              </mc:Choice>
              <mc:Fallback>
                <p:oleObj r:id="rId4" imgW="7734300" imgH="4010025" progId="Paint.Picture">
                  <p:embed/>
                  <p:pic>
                    <p:nvPicPr>
                      <p:cNvPr id="0" name="图片 3085"/>
                      <p:cNvPicPr/>
                      <p:nvPr/>
                    </p:nvPicPr>
                    <p:blipFill>
                      <a:blip r:embed="rId5"/>
                      <a:stretch>
                        <a:fillRect/>
                      </a:stretch>
                    </p:blipFill>
                    <p:spPr>
                      <a:xfrm>
                        <a:off x="2750457" y="2349500"/>
                        <a:ext cx="7272337" cy="3871913"/>
                      </a:xfrm>
                      <a:prstGeom prst="rect">
                        <a:avLst/>
                      </a:prstGeom>
                      <a:noFill/>
                      <a:ln w="38100">
                        <a:noFill/>
                        <a:miter/>
                      </a:ln>
                    </p:spPr>
                  </p:pic>
                </p:oleObj>
              </mc:Fallback>
            </mc:AlternateContent>
          </a:graphicData>
        </a:graphic>
      </p:graphicFrame>
      <p:sp>
        <p:nvSpPr>
          <p:cNvPr id="496644" name="文本框 496643"/>
          <p:cNvSpPr txBox="1"/>
          <p:nvPr/>
        </p:nvSpPr>
        <p:spPr>
          <a:xfrm>
            <a:off x="5087888" y="6022023"/>
            <a:ext cx="2940685" cy="398780"/>
          </a:xfrm>
          <a:prstGeom prst="rect">
            <a:avLst/>
          </a:prstGeom>
          <a:noFill/>
          <a:ln w="9525">
            <a:noFill/>
          </a:ln>
        </p:spPr>
        <p:txBody>
          <a:bodyPr wrap="none" anchor="t">
            <a:spAutoFit/>
          </a:bodyPr>
          <a:lstStyle/>
          <a:p>
            <a:pP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查找</a:t>
            </a:r>
            <a:r>
              <a:rPr lang="en-US" altLang="zh-CN" sz="2000" dirty="0">
                <a:solidFill>
                  <a:schemeClr val="tx2"/>
                </a:solidFill>
                <a:effectLst>
                  <a:outerShdw blurRad="38100" dist="38100" dir="2700000">
                    <a:srgbClr val="C0C0C0"/>
                  </a:outerShdw>
                </a:effectLst>
                <a:latin typeface="Times New Roman" panose="02020603050405020304" pitchFamily="18" charset="0"/>
              </a:rPr>
              <a:t>/</a:t>
            </a:r>
            <a:r>
              <a:rPr lang="en-US" altLang="zh-CN" sz="2000" dirty="0" err="1">
                <a:solidFill>
                  <a:schemeClr val="tx2"/>
                </a:solidFill>
                <a:effectLst>
                  <a:outerShdw blurRad="38100" dist="38100" dir="2700000">
                    <a:srgbClr val="C0C0C0"/>
                  </a:outerShdw>
                </a:effectLst>
                <a:latin typeface="Times New Roman" panose="02020603050405020304" pitchFamily="18" charset="0"/>
              </a:rPr>
              <a:t>usr</a:t>
            </a:r>
            <a:r>
              <a:rPr lang="en-US" altLang="zh-CN" sz="2000" dirty="0">
                <a:solidFill>
                  <a:schemeClr val="tx2"/>
                </a:solidFill>
                <a:effectLst>
                  <a:outerShdw blurRad="38100" dist="38100" dir="2700000">
                    <a:srgbClr val="C0C0C0"/>
                  </a:outerShdw>
                </a:effectLst>
                <a:latin typeface="Times New Roman" panose="02020603050405020304" pitchFamily="18" charset="0"/>
              </a:rPr>
              <a:t>/</a:t>
            </a:r>
            <a:r>
              <a:rPr lang="en-US" altLang="zh-CN" sz="2000" dirty="0" err="1">
                <a:solidFill>
                  <a:schemeClr val="tx2"/>
                </a:solidFill>
                <a:effectLst>
                  <a:outerShdw blurRad="38100" dist="38100" dir="2700000">
                    <a:srgbClr val="C0C0C0"/>
                  </a:outerShdw>
                </a:effectLst>
                <a:latin typeface="Times New Roman" panose="02020603050405020304" pitchFamily="18" charset="0"/>
              </a:rPr>
              <a:t>ast</a:t>
            </a:r>
            <a:r>
              <a:rPr lang="en-US" altLang="zh-CN" sz="2000" dirty="0">
                <a:solidFill>
                  <a:schemeClr val="tx2"/>
                </a:solidFill>
                <a:effectLst>
                  <a:outerShdw blurRad="38100" dist="38100" dir="2700000">
                    <a:srgbClr val="C0C0C0"/>
                  </a:outerShdw>
                </a:effectLst>
                <a:latin typeface="Times New Roman" panose="02020603050405020304" pitchFamily="18" charset="0"/>
              </a:rPr>
              <a:t>/</a:t>
            </a:r>
            <a:r>
              <a:rPr lang="en-US" altLang="zh-CN" sz="2000" dirty="0" err="1">
                <a:solidFill>
                  <a:schemeClr val="tx2"/>
                </a:solidFill>
                <a:effectLst>
                  <a:outerShdw blurRad="38100" dist="38100" dir="2700000">
                    <a:srgbClr val="C0C0C0"/>
                  </a:outerShdw>
                </a:effectLst>
                <a:latin typeface="Times New Roman" panose="02020603050405020304" pitchFamily="18" charset="0"/>
              </a:rPr>
              <a:t>mbox</a:t>
            </a:r>
            <a:r>
              <a:rPr lang="zh-CN" altLang="en-US" sz="2000" dirty="0">
                <a:solidFill>
                  <a:schemeClr val="tx2"/>
                </a:solidFill>
                <a:effectLst>
                  <a:outerShdw blurRad="38100" dist="38100" dir="2700000">
                    <a:srgbClr val="C0C0C0"/>
                  </a:outerShdw>
                </a:effectLst>
                <a:latin typeface="Times New Roman" panose="02020603050405020304" pitchFamily="18" charset="0"/>
              </a:rPr>
              <a:t>的步骤 </a:t>
            </a:r>
          </a:p>
        </p:txBody>
      </p:sp>
      <p:sp>
        <p:nvSpPr>
          <p:cNvPr id="496649" name="AutoShape 5"/>
          <p:cNvSpPr/>
          <p:nvPr/>
        </p:nvSpPr>
        <p:spPr>
          <a:xfrm>
            <a:off x="852488" y="1101922"/>
            <a:ext cx="35147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96650" name="Text Box 38"/>
          <p:cNvSpPr txBox="1"/>
          <p:nvPr/>
        </p:nvSpPr>
        <p:spPr>
          <a:xfrm>
            <a:off x="984251" y="1128909"/>
            <a:ext cx="35988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四、目录查询技术</a:t>
            </a:r>
            <a:endParaRPr lang="en-US" altLang="zh-CN">
              <a:latin typeface="Times New Roman" panose="02020603050405020304" pitchFamily="18" charset="0"/>
            </a:endParaRPr>
          </a:p>
        </p:txBody>
      </p:sp>
      <p:sp>
        <p:nvSpPr>
          <p:cNvPr id="496651" name="矩形 496650"/>
          <p:cNvSpPr/>
          <p:nvPr/>
        </p:nvSpPr>
        <p:spPr>
          <a:xfrm>
            <a:off x="1271588" y="1827530"/>
            <a:ext cx="3024188" cy="521970"/>
          </a:xfrm>
          <a:prstGeom prst="rect">
            <a:avLst/>
          </a:prstGeom>
          <a:noFill/>
          <a:ln w="28575">
            <a:noFill/>
          </a:ln>
        </p:spPr>
        <p:txBody>
          <a:bodyPr>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、线性检索法</a:t>
            </a:r>
          </a:p>
        </p:txBody>
      </p:sp>
      <p:sp>
        <p:nvSpPr>
          <p:cNvPr id="8" name="矩形 7">
            <a:extLst>
              <a:ext uri="{FF2B5EF4-FFF2-40B4-BE49-F238E27FC236}">
                <a16:creationId xmlns:a16="http://schemas.microsoft.com/office/drawing/2014/main" id="{E4ED5879-6ECB-43CD-A7CC-B9F3A9630461}"/>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6649"/>
                                        </p:tgtEl>
                                        <p:attrNameLst>
                                          <p:attrName>style.visibility</p:attrName>
                                        </p:attrNameLst>
                                      </p:cBhvr>
                                      <p:to>
                                        <p:strVal val="visible"/>
                                      </p:to>
                                    </p:set>
                                    <p:anim calcmode="lin" valueType="num">
                                      <p:cBhvr additive="base">
                                        <p:cTn id="7" dur="500" fill="hold"/>
                                        <p:tgtEl>
                                          <p:spTgt spid="496649"/>
                                        </p:tgtEl>
                                        <p:attrNameLst>
                                          <p:attrName>ppt_x</p:attrName>
                                        </p:attrNameLst>
                                      </p:cBhvr>
                                      <p:tavLst>
                                        <p:tav tm="0">
                                          <p:val>
                                            <p:strVal val="#ppt_x"/>
                                          </p:val>
                                        </p:tav>
                                        <p:tav tm="100000">
                                          <p:val>
                                            <p:strVal val="#ppt_x"/>
                                          </p:val>
                                        </p:tav>
                                      </p:tavLst>
                                    </p:anim>
                                    <p:anim calcmode="lin" valueType="num">
                                      <p:cBhvr additive="base">
                                        <p:cTn id="8" dur="500" fill="hold"/>
                                        <p:tgtEl>
                                          <p:spTgt spid="49664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6650"/>
                                        </p:tgtEl>
                                        <p:attrNameLst>
                                          <p:attrName>style.visibility</p:attrName>
                                        </p:attrNameLst>
                                      </p:cBhvr>
                                      <p:to>
                                        <p:strVal val="visible"/>
                                      </p:to>
                                    </p:set>
                                    <p:anim calcmode="lin" valueType="num">
                                      <p:cBhvr additive="base">
                                        <p:cTn id="12" dur="500" fill="hold"/>
                                        <p:tgtEl>
                                          <p:spTgt spid="496650"/>
                                        </p:tgtEl>
                                        <p:attrNameLst>
                                          <p:attrName>ppt_x</p:attrName>
                                        </p:attrNameLst>
                                      </p:cBhvr>
                                      <p:tavLst>
                                        <p:tav tm="0">
                                          <p:val>
                                            <p:strVal val="#ppt_x"/>
                                          </p:val>
                                        </p:tav>
                                        <p:tav tm="100000">
                                          <p:val>
                                            <p:strVal val="#ppt_x"/>
                                          </p:val>
                                        </p:tav>
                                      </p:tavLst>
                                    </p:anim>
                                    <p:anim calcmode="lin" valueType="num">
                                      <p:cBhvr additive="base">
                                        <p:cTn id="13" dur="500" fill="hold"/>
                                        <p:tgtEl>
                                          <p:spTgt spid="49665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96651"/>
                                        </p:tgtEl>
                                        <p:attrNameLst>
                                          <p:attrName>style.visibility</p:attrName>
                                        </p:attrNameLst>
                                      </p:cBhvr>
                                      <p:to>
                                        <p:strVal val="visible"/>
                                      </p:to>
                                    </p:set>
                                    <p:anim calcmode="lin" valueType="num">
                                      <p:cBhvr additive="base">
                                        <p:cTn id="17" dur="500" fill="hold"/>
                                        <p:tgtEl>
                                          <p:spTgt spid="496651"/>
                                        </p:tgtEl>
                                        <p:attrNameLst>
                                          <p:attrName>ppt_x</p:attrName>
                                        </p:attrNameLst>
                                      </p:cBhvr>
                                      <p:tavLst>
                                        <p:tav tm="0">
                                          <p:val>
                                            <p:strVal val="#ppt_x"/>
                                          </p:val>
                                        </p:tav>
                                        <p:tav tm="100000">
                                          <p:val>
                                            <p:strVal val="#ppt_x"/>
                                          </p:val>
                                        </p:tav>
                                      </p:tavLst>
                                    </p:anim>
                                    <p:anim calcmode="lin" valueType="num">
                                      <p:cBhvr additive="base">
                                        <p:cTn id="18" dur="500" fill="hold"/>
                                        <p:tgtEl>
                                          <p:spTgt spid="49665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96645"/>
                                        </p:tgtEl>
                                        <p:attrNameLst>
                                          <p:attrName>style.visibility</p:attrName>
                                        </p:attrNameLst>
                                      </p:cBhvr>
                                      <p:to>
                                        <p:strVal val="visible"/>
                                      </p:to>
                                    </p:set>
                                    <p:anim calcmode="lin" valueType="num">
                                      <p:cBhvr additive="base">
                                        <p:cTn id="22" dur="500" fill="hold"/>
                                        <p:tgtEl>
                                          <p:spTgt spid="496645"/>
                                        </p:tgtEl>
                                        <p:attrNameLst>
                                          <p:attrName>ppt_x</p:attrName>
                                        </p:attrNameLst>
                                      </p:cBhvr>
                                      <p:tavLst>
                                        <p:tav tm="0">
                                          <p:val>
                                            <p:strVal val="#ppt_x"/>
                                          </p:val>
                                        </p:tav>
                                        <p:tav tm="100000">
                                          <p:val>
                                            <p:strVal val="#ppt_x"/>
                                          </p:val>
                                        </p:tav>
                                      </p:tavLst>
                                    </p:anim>
                                    <p:anim calcmode="lin" valueType="num">
                                      <p:cBhvr additive="base">
                                        <p:cTn id="23" dur="500" fill="hold"/>
                                        <p:tgtEl>
                                          <p:spTgt spid="49664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96644"/>
                                        </p:tgtEl>
                                        <p:attrNameLst>
                                          <p:attrName>style.visibility</p:attrName>
                                        </p:attrNameLst>
                                      </p:cBhvr>
                                      <p:to>
                                        <p:strVal val="visible"/>
                                      </p:to>
                                    </p:set>
                                    <p:anim calcmode="lin" valueType="num">
                                      <p:cBhvr additive="base">
                                        <p:cTn id="27" dur="500" fill="hold"/>
                                        <p:tgtEl>
                                          <p:spTgt spid="496644"/>
                                        </p:tgtEl>
                                        <p:attrNameLst>
                                          <p:attrName>ppt_x</p:attrName>
                                        </p:attrNameLst>
                                      </p:cBhvr>
                                      <p:tavLst>
                                        <p:tav tm="0">
                                          <p:val>
                                            <p:strVal val="#ppt_x"/>
                                          </p:val>
                                        </p:tav>
                                        <p:tav tm="100000">
                                          <p:val>
                                            <p:strVal val="#ppt_x"/>
                                          </p:val>
                                        </p:tav>
                                      </p:tavLst>
                                    </p:anim>
                                    <p:anim calcmode="lin" valueType="num">
                                      <p:cBhvr additive="base">
                                        <p:cTn id="28" dur="500" fill="hold"/>
                                        <p:tgtEl>
                                          <p:spTgt spid="496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p:bldP spid="496649" grpId="0" bldLvl="0" animBg="1"/>
      <p:bldP spid="496650" grpId="0"/>
      <p:bldP spid="49665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70" name="矩形 497669"/>
          <p:cNvSpPr/>
          <p:nvPr/>
        </p:nvSpPr>
        <p:spPr>
          <a:xfrm>
            <a:off x="1892286" y="2432071"/>
            <a:ext cx="9532306" cy="3352393"/>
          </a:xfrm>
          <a:prstGeom prst="rect">
            <a:avLst/>
          </a:prstGeom>
          <a:noFill/>
          <a:ln w="9525">
            <a:noFill/>
          </a:ln>
        </p:spPr>
        <p:txBody>
          <a:bodyPr wrap="square">
            <a:spAutoFit/>
          </a:bodyPr>
          <a:lstStyle/>
          <a:p>
            <a:pPr marL="342900" indent="-342900">
              <a:lnSpc>
                <a:spcPct val="110000"/>
              </a:lnSpc>
              <a:spcBef>
                <a:spcPct val="40000"/>
              </a:spcBef>
              <a:spcAft>
                <a:spcPts val="600"/>
              </a:spcAft>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查找目录时，如果相应的目录项是空的，则表示系统中并无指定文件。</a:t>
            </a:r>
          </a:p>
          <a:p>
            <a:pPr marL="342900" indent="-342900">
              <a:lnSpc>
                <a:spcPct val="110000"/>
              </a:lnSpc>
              <a:spcBef>
                <a:spcPct val="40000"/>
              </a:spcBef>
              <a:spcAft>
                <a:spcPts val="600"/>
              </a:spcAft>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如果目录项中的文件名与指定文件名相匹配， 则表示该目录项正是所要寻找的文件所对应的目录项。</a:t>
            </a:r>
          </a:p>
          <a:p>
            <a:pPr marL="342900" indent="-342900">
              <a:lnSpc>
                <a:spcPct val="110000"/>
              </a:lnSpc>
              <a:spcBef>
                <a:spcPct val="40000"/>
              </a:spcBef>
              <a:spcAft>
                <a:spcPts val="600"/>
              </a:spcAft>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如果在目录表的相应目录项中的文件名与指定文件名并不匹配，则表示发生了“冲突”，此时须利用</a:t>
            </a:r>
            <a:r>
              <a:rPr lang="en-US" altLang="zh-CN" sz="2400" dirty="0">
                <a:solidFill>
                  <a:srgbClr val="0000FF"/>
                </a:solidFill>
                <a:latin typeface="Times New Roman" panose="02020603050405020304" pitchFamily="18" charset="0"/>
              </a:rPr>
              <a:t>6.4.3</a:t>
            </a:r>
            <a:r>
              <a:rPr lang="zh-CN" altLang="en-US" sz="2400" dirty="0">
                <a:solidFill>
                  <a:srgbClr val="0000FF"/>
                </a:solidFill>
                <a:latin typeface="Times New Roman" panose="02020603050405020304" pitchFamily="18" charset="0"/>
              </a:rPr>
              <a:t>所介绍的散列冲突的解决方法再次查找。</a:t>
            </a:r>
          </a:p>
        </p:txBody>
      </p:sp>
      <p:sp>
        <p:nvSpPr>
          <p:cNvPr id="497674" name="AutoShape 5"/>
          <p:cNvSpPr/>
          <p:nvPr/>
        </p:nvSpPr>
        <p:spPr>
          <a:xfrm>
            <a:off x="923677" y="953741"/>
            <a:ext cx="35147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97675" name="Text Box 38"/>
          <p:cNvSpPr txBox="1"/>
          <p:nvPr/>
        </p:nvSpPr>
        <p:spPr>
          <a:xfrm>
            <a:off x="1055440" y="980728"/>
            <a:ext cx="35988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四、目录查询技术</a:t>
            </a:r>
            <a:endParaRPr lang="en-US" altLang="zh-CN">
              <a:latin typeface="Times New Roman" panose="02020603050405020304" pitchFamily="18" charset="0"/>
            </a:endParaRPr>
          </a:p>
        </p:txBody>
      </p:sp>
      <p:sp>
        <p:nvSpPr>
          <p:cNvPr id="497676" name="矩形 497675"/>
          <p:cNvSpPr/>
          <p:nvPr/>
        </p:nvSpPr>
        <p:spPr>
          <a:xfrm>
            <a:off x="1343472" y="1701453"/>
            <a:ext cx="5040313" cy="521970"/>
          </a:xfrm>
          <a:prstGeom prst="rect">
            <a:avLst/>
          </a:prstGeom>
          <a:noFill/>
          <a:ln w="28575">
            <a:noFill/>
          </a:ln>
        </p:spPr>
        <p:txBody>
          <a:bodyPr>
            <a:spAutoFit/>
          </a:bodyPr>
          <a:lstStyle/>
          <a:p>
            <a:pPr marL="342900" indent="-342900"/>
            <a:r>
              <a:rPr lang="en-US" altLang="zh-CN">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、散列法</a:t>
            </a:r>
            <a:r>
              <a:rPr lang="en-US" altLang="zh-CN">
                <a:solidFill>
                  <a:srgbClr val="800000"/>
                </a:solidFill>
                <a:effectLst>
                  <a:outerShdw blurRad="38100" dist="38100" dir="2700000">
                    <a:srgbClr val="C0C0C0"/>
                  </a:outerShdw>
                </a:effectLst>
                <a:latin typeface="Times New Roman" panose="02020603050405020304" pitchFamily="18" charset="0"/>
              </a:rPr>
              <a:t>(hash coding)</a:t>
            </a:r>
            <a:endParaRPr lang="zh-CN" altLang="en-US" dirty="0">
              <a:solidFill>
                <a:srgbClr val="80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939B1CBD-CBFA-45AC-9567-BE6E0D800D58}"/>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7674"/>
                                        </p:tgtEl>
                                        <p:attrNameLst>
                                          <p:attrName>style.visibility</p:attrName>
                                        </p:attrNameLst>
                                      </p:cBhvr>
                                      <p:to>
                                        <p:strVal val="visible"/>
                                      </p:to>
                                    </p:set>
                                    <p:anim calcmode="lin" valueType="num">
                                      <p:cBhvr additive="base">
                                        <p:cTn id="7" dur="500" fill="hold"/>
                                        <p:tgtEl>
                                          <p:spTgt spid="497674"/>
                                        </p:tgtEl>
                                        <p:attrNameLst>
                                          <p:attrName>ppt_x</p:attrName>
                                        </p:attrNameLst>
                                      </p:cBhvr>
                                      <p:tavLst>
                                        <p:tav tm="0">
                                          <p:val>
                                            <p:strVal val="#ppt_x"/>
                                          </p:val>
                                        </p:tav>
                                        <p:tav tm="100000">
                                          <p:val>
                                            <p:strVal val="#ppt_x"/>
                                          </p:val>
                                        </p:tav>
                                      </p:tavLst>
                                    </p:anim>
                                    <p:anim calcmode="lin" valueType="num">
                                      <p:cBhvr additive="base">
                                        <p:cTn id="8" dur="500" fill="hold"/>
                                        <p:tgtEl>
                                          <p:spTgt spid="4976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7675"/>
                                        </p:tgtEl>
                                        <p:attrNameLst>
                                          <p:attrName>style.visibility</p:attrName>
                                        </p:attrNameLst>
                                      </p:cBhvr>
                                      <p:to>
                                        <p:strVal val="visible"/>
                                      </p:to>
                                    </p:set>
                                    <p:anim calcmode="lin" valueType="num">
                                      <p:cBhvr additive="base">
                                        <p:cTn id="12" dur="500" fill="hold"/>
                                        <p:tgtEl>
                                          <p:spTgt spid="497675"/>
                                        </p:tgtEl>
                                        <p:attrNameLst>
                                          <p:attrName>ppt_x</p:attrName>
                                        </p:attrNameLst>
                                      </p:cBhvr>
                                      <p:tavLst>
                                        <p:tav tm="0">
                                          <p:val>
                                            <p:strVal val="#ppt_x"/>
                                          </p:val>
                                        </p:tav>
                                        <p:tav tm="100000">
                                          <p:val>
                                            <p:strVal val="#ppt_x"/>
                                          </p:val>
                                        </p:tav>
                                      </p:tavLst>
                                    </p:anim>
                                    <p:anim calcmode="lin" valueType="num">
                                      <p:cBhvr additive="base">
                                        <p:cTn id="13" dur="500" fill="hold"/>
                                        <p:tgtEl>
                                          <p:spTgt spid="4976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97676"/>
                                        </p:tgtEl>
                                        <p:attrNameLst>
                                          <p:attrName>style.visibility</p:attrName>
                                        </p:attrNameLst>
                                      </p:cBhvr>
                                      <p:to>
                                        <p:strVal val="visible"/>
                                      </p:to>
                                    </p:set>
                                    <p:anim calcmode="lin" valueType="num">
                                      <p:cBhvr additive="base">
                                        <p:cTn id="17" dur="500" fill="hold"/>
                                        <p:tgtEl>
                                          <p:spTgt spid="497676"/>
                                        </p:tgtEl>
                                        <p:attrNameLst>
                                          <p:attrName>ppt_x</p:attrName>
                                        </p:attrNameLst>
                                      </p:cBhvr>
                                      <p:tavLst>
                                        <p:tav tm="0">
                                          <p:val>
                                            <p:strVal val="#ppt_x"/>
                                          </p:val>
                                        </p:tav>
                                        <p:tav tm="100000">
                                          <p:val>
                                            <p:strVal val="#ppt_x"/>
                                          </p:val>
                                        </p:tav>
                                      </p:tavLst>
                                    </p:anim>
                                    <p:anim calcmode="lin" valueType="num">
                                      <p:cBhvr additive="base">
                                        <p:cTn id="18" dur="500" fill="hold"/>
                                        <p:tgtEl>
                                          <p:spTgt spid="49767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97670"/>
                                        </p:tgtEl>
                                        <p:attrNameLst>
                                          <p:attrName>style.visibility</p:attrName>
                                        </p:attrNameLst>
                                      </p:cBhvr>
                                      <p:to>
                                        <p:strVal val="visible"/>
                                      </p:to>
                                    </p:set>
                                    <p:anim calcmode="lin" valueType="num">
                                      <p:cBhvr additive="base">
                                        <p:cTn id="22" dur="1000" fill="hold"/>
                                        <p:tgtEl>
                                          <p:spTgt spid="497670"/>
                                        </p:tgtEl>
                                        <p:attrNameLst>
                                          <p:attrName>ppt_x</p:attrName>
                                        </p:attrNameLst>
                                      </p:cBhvr>
                                      <p:tavLst>
                                        <p:tav tm="0">
                                          <p:val>
                                            <p:strVal val="#ppt_x"/>
                                          </p:val>
                                        </p:tav>
                                        <p:tav tm="100000">
                                          <p:val>
                                            <p:strVal val="#ppt_x"/>
                                          </p:val>
                                        </p:tav>
                                      </p:tavLst>
                                    </p:anim>
                                    <p:anim calcmode="lin" valueType="num">
                                      <p:cBhvr additive="base">
                                        <p:cTn id="23" dur="1000" fill="hold"/>
                                        <p:tgtEl>
                                          <p:spTgt spid="497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p:bldP spid="497674" grpId="0" bldLvl="0" animBg="1"/>
      <p:bldP spid="497675" grpId="0"/>
      <p:bldP spid="49767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cxnSp>
        <p:nvCxnSpPr>
          <p:cNvPr id="691203" name="AutoShape 3"/>
          <p:cNvCxnSpPr>
            <a:cxnSpLocks/>
            <a:endCxn id="691202" idx="1"/>
          </p:cNvCxnSpPr>
          <p:nvPr/>
        </p:nvCxnSpPr>
        <p:spPr>
          <a:xfrm>
            <a:off x="1895606" y="4347369"/>
            <a:ext cx="1841369" cy="1328738"/>
          </a:xfrm>
          <a:prstGeom prst="bentConnector3">
            <a:avLst>
              <a:gd name="adj1" fmla="val -41540"/>
            </a:avLst>
          </a:prstGeom>
          <a:ln w="28575" cap="rnd" cmpd="sng">
            <a:solidFill>
              <a:srgbClr val="336699"/>
            </a:solidFill>
            <a:prstDash val="sysDot"/>
            <a:miter/>
            <a:headEnd type="none" w="med" len="med"/>
            <a:tailEnd type="none" w="med" len="med"/>
          </a:ln>
        </p:spPr>
      </p:cxnSp>
      <p:cxnSp>
        <p:nvCxnSpPr>
          <p:cNvPr id="691204" name="AutoShape 4"/>
          <p:cNvCxnSpPr>
            <a:cxnSpLocks/>
            <a:endCxn id="691202" idx="3"/>
          </p:cNvCxnSpPr>
          <p:nvPr/>
        </p:nvCxnSpPr>
        <p:spPr>
          <a:xfrm rot="10800000" flipV="1">
            <a:off x="8347076" y="4292599"/>
            <a:ext cx="1916115" cy="1383508"/>
          </a:xfrm>
          <a:prstGeom prst="bentConnector3">
            <a:avLst>
              <a:gd name="adj1" fmla="val -43718"/>
            </a:avLst>
          </a:prstGeom>
          <a:ln w="28575" cap="rnd" cmpd="sng">
            <a:solidFill>
              <a:srgbClr val="336699"/>
            </a:solidFill>
            <a:prstDash val="sysDot"/>
            <a:miter/>
            <a:headEnd type="none" w="med" len="med"/>
            <a:tailEnd type="none" w="med" len="med"/>
          </a:ln>
        </p:spPr>
      </p:cxnSp>
      <p:sp>
        <p:nvSpPr>
          <p:cNvPr id="691205"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dirty="0">
                <a:ln>
                  <a:solidFill>
                    <a:srgbClr val="FF0000"/>
                  </a:solidFill>
                </a:ln>
                <a:solidFill>
                  <a:srgbClr val="FF0066"/>
                </a:solidFill>
                <a:effectLst>
                  <a:outerShdw blurRad="38100" dist="38100" dir="2700000">
                    <a:srgbClr val="C0C0C0"/>
                  </a:outerShdw>
                </a:effectLst>
                <a:latin typeface="Arial" panose="020B0604020202020204" pitchFamily="34" charset="0"/>
              </a:rPr>
              <a:t>本节小结</a:t>
            </a:r>
          </a:p>
        </p:txBody>
      </p:sp>
      <p:sp>
        <p:nvSpPr>
          <p:cNvPr id="691206" name="AutoShape 6"/>
          <p:cNvSpPr/>
          <p:nvPr/>
        </p:nvSpPr>
        <p:spPr>
          <a:xfrm>
            <a:off x="1895606" y="3831432"/>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1207" name="Oval 7"/>
          <p:cNvSpPr/>
          <p:nvPr/>
        </p:nvSpPr>
        <p:spPr>
          <a:xfrm>
            <a:off x="1895606" y="3855244"/>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1208" name="Oval 8"/>
          <p:cNvSpPr/>
          <p:nvPr/>
        </p:nvSpPr>
        <p:spPr>
          <a:xfrm>
            <a:off x="1989268" y="3860007"/>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1209" name="Rectangle 9"/>
          <p:cNvSpPr/>
          <p:nvPr/>
        </p:nvSpPr>
        <p:spPr>
          <a:xfrm>
            <a:off x="1998793" y="1534319"/>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1210" name="Rectangle 10"/>
          <p:cNvSpPr/>
          <p:nvPr/>
        </p:nvSpPr>
        <p:spPr>
          <a:xfrm>
            <a:off x="2138493" y="2048669"/>
            <a:ext cx="1873250" cy="181483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文件控制块与索引结点。</a:t>
            </a:r>
          </a:p>
          <a:p>
            <a:pPr marL="116205" indent="-116205">
              <a:lnSpc>
                <a:spcPct val="80000"/>
              </a:lnSpc>
              <a:spcBef>
                <a:spcPct val="0"/>
              </a:spcBef>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文件目录与目录文件。</a:t>
            </a:r>
          </a:p>
          <a:p>
            <a:pPr marL="116205" indent="-116205">
              <a:lnSpc>
                <a:spcPct val="80000"/>
              </a:lnSpc>
              <a:spcBef>
                <a:spcPct val="0"/>
              </a:spcBef>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691211"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91212" name="Group 12"/>
          <p:cNvGrpSpPr/>
          <p:nvPr/>
        </p:nvGrpSpPr>
        <p:grpSpPr>
          <a:xfrm>
            <a:off x="4927600" y="3835400"/>
            <a:ext cx="2303463" cy="412750"/>
            <a:chOff x="2029" y="2178"/>
            <a:chExt cx="1600" cy="474"/>
          </a:xfrm>
        </p:grpSpPr>
        <p:sp>
          <p:nvSpPr>
            <p:cNvPr id="691213"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1214"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91215"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1216" name="Rectangle 16"/>
          <p:cNvSpPr/>
          <p:nvPr/>
        </p:nvSpPr>
        <p:spPr>
          <a:xfrm>
            <a:off x="5181600" y="1957388"/>
            <a:ext cx="1922463" cy="206121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单级目录结构。</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二级目录结构。</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多级目录结构。</a:t>
            </a:r>
          </a:p>
        </p:txBody>
      </p:sp>
      <p:sp>
        <p:nvSpPr>
          <p:cNvPr id="691217" name="AutoShape 17"/>
          <p:cNvSpPr/>
          <p:nvPr/>
        </p:nvSpPr>
        <p:spPr>
          <a:xfrm>
            <a:off x="8029575"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1218" name="Oval 18"/>
          <p:cNvSpPr/>
          <p:nvPr/>
        </p:nvSpPr>
        <p:spPr>
          <a:xfrm>
            <a:off x="8029575"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91219" name="Group 19"/>
          <p:cNvGrpSpPr/>
          <p:nvPr/>
        </p:nvGrpSpPr>
        <p:grpSpPr>
          <a:xfrm>
            <a:off x="8181975" y="1449388"/>
            <a:ext cx="1952625" cy="2765425"/>
            <a:chOff x="3017" y="856"/>
            <a:chExt cx="1052" cy="1906"/>
          </a:xfrm>
        </p:grpSpPr>
        <p:sp>
          <p:nvSpPr>
            <p:cNvPr id="691220"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1221"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91222" name="Rectangle 22"/>
          <p:cNvSpPr/>
          <p:nvPr/>
        </p:nvSpPr>
        <p:spPr>
          <a:xfrm>
            <a:off x="8331200" y="2043113"/>
            <a:ext cx="1658937" cy="132207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线性检索法。</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散列法。</a:t>
            </a:r>
          </a:p>
          <a:p>
            <a:pPr marL="116205" indent="-116205">
              <a:lnSpc>
                <a:spcPct val="80000"/>
              </a:lnSpc>
              <a:spcBef>
                <a:spcPct val="0"/>
              </a:spcBef>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p:txBody>
      </p:sp>
      <p:sp>
        <p:nvSpPr>
          <p:cNvPr id="691223" name="Text Box 29"/>
          <p:cNvSpPr txBox="1"/>
          <p:nvPr/>
        </p:nvSpPr>
        <p:spPr>
          <a:xfrm>
            <a:off x="2067056" y="4385469"/>
            <a:ext cx="2016125" cy="706755"/>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文件目录的基本概念</a:t>
            </a:r>
          </a:p>
        </p:txBody>
      </p:sp>
      <p:sp>
        <p:nvSpPr>
          <p:cNvPr id="691224"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目录结构</a:t>
            </a:r>
          </a:p>
        </p:txBody>
      </p:sp>
      <p:sp>
        <p:nvSpPr>
          <p:cNvPr id="691225" name="Text Box 31"/>
          <p:cNvSpPr txBox="1"/>
          <p:nvPr/>
        </p:nvSpPr>
        <p:spPr>
          <a:xfrm>
            <a:off x="7829550" y="4530725"/>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目录查询技术</a:t>
            </a:r>
          </a:p>
        </p:txBody>
      </p:sp>
      <p:sp>
        <p:nvSpPr>
          <p:cNvPr id="27" name="矩形 26">
            <a:extLst>
              <a:ext uri="{FF2B5EF4-FFF2-40B4-BE49-F238E27FC236}">
                <a16:creationId xmlns:a16="http://schemas.microsoft.com/office/drawing/2014/main" id="{AC1D63CE-4064-40D2-8B15-BC77D676CAEE}"/>
              </a:ext>
            </a:extLst>
          </p:cNvPr>
          <p:cNvSpPr/>
          <p:nvPr/>
        </p:nvSpPr>
        <p:spPr>
          <a:xfrm>
            <a:off x="524655" y="188640"/>
            <a:ext cx="273526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6.5 文件目录</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1204"/>
                                        </p:tgtEl>
                                        <p:attrNameLst>
                                          <p:attrName>style.visibility</p:attrName>
                                        </p:attrNameLst>
                                      </p:cBhvr>
                                      <p:to>
                                        <p:strVal val="visible"/>
                                      </p:to>
                                    </p:set>
                                    <p:anim calcmode="lin" valueType="num">
                                      <p:cBhvr additive="base">
                                        <p:cTn id="7" dur="500" fill="hold"/>
                                        <p:tgtEl>
                                          <p:spTgt spid="691204"/>
                                        </p:tgtEl>
                                        <p:attrNameLst>
                                          <p:attrName>ppt_x</p:attrName>
                                        </p:attrNameLst>
                                      </p:cBhvr>
                                      <p:tavLst>
                                        <p:tav tm="0">
                                          <p:val>
                                            <p:strVal val="#ppt_x"/>
                                          </p:val>
                                        </p:tav>
                                        <p:tav tm="100000">
                                          <p:val>
                                            <p:strVal val="#ppt_x"/>
                                          </p:val>
                                        </p:tav>
                                      </p:tavLst>
                                    </p:anim>
                                    <p:anim calcmode="lin" valueType="num">
                                      <p:cBhvr additive="base">
                                        <p:cTn id="8" dur="500" fill="hold"/>
                                        <p:tgtEl>
                                          <p:spTgt spid="6912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91202"/>
                                        </p:tgtEl>
                                        <p:attrNameLst>
                                          <p:attrName>style.visibility</p:attrName>
                                        </p:attrNameLst>
                                      </p:cBhvr>
                                      <p:to>
                                        <p:strVal val="visible"/>
                                      </p:to>
                                    </p:set>
                                    <p:anim calcmode="lin" valueType="num">
                                      <p:cBhvr additive="base">
                                        <p:cTn id="12" dur="500" fill="hold"/>
                                        <p:tgtEl>
                                          <p:spTgt spid="691202"/>
                                        </p:tgtEl>
                                        <p:attrNameLst>
                                          <p:attrName>ppt_x</p:attrName>
                                        </p:attrNameLst>
                                      </p:cBhvr>
                                      <p:tavLst>
                                        <p:tav tm="0">
                                          <p:val>
                                            <p:strVal val="#ppt_x"/>
                                          </p:val>
                                        </p:tav>
                                        <p:tav tm="100000">
                                          <p:val>
                                            <p:strVal val="#ppt_x"/>
                                          </p:val>
                                        </p:tav>
                                      </p:tavLst>
                                    </p:anim>
                                    <p:anim calcmode="lin" valueType="num">
                                      <p:cBhvr additive="base">
                                        <p:cTn id="13" dur="500" fill="hold"/>
                                        <p:tgtEl>
                                          <p:spTgt spid="69120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1203"/>
                                        </p:tgtEl>
                                        <p:attrNameLst>
                                          <p:attrName>style.visibility</p:attrName>
                                        </p:attrNameLst>
                                      </p:cBhvr>
                                      <p:to>
                                        <p:strVal val="visible"/>
                                      </p:to>
                                    </p:set>
                                    <p:anim calcmode="lin" valueType="num">
                                      <p:cBhvr additive="base">
                                        <p:cTn id="17" dur="500" fill="hold"/>
                                        <p:tgtEl>
                                          <p:spTgt spid="691203"/>
                                        </p:tgtEl>
                                        <p:attrNameLst>
                                          <p:attrName>ppt_x</p:attrName>
                                        </p:attrNameLst>
                                      </p:cBhvr>
                                      <p:tavLst>
                                        <p:tav tm="0">
                                          <p:val>
                                            <p:strVal val="#ppt_x"/>
                                          </p:val>
                                        </p:tav>
                                        <p:tav tm="100000">
                                          <p:val>
                                            <p:strVal val="#ppt_x"/>
                                          </p:val>
                                        </p:tav>
                                      </p:tavLst>
                                    </p:anim>
                                    <p:anim calcmode="lin" valueType="num">
                                      <p:cBhvr additive="base">
                                        <p:cTn id="18" dur="500" fill="hold"/>
                                        <p:tgtEl>
                                          <p:spTgt spid="69120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91205"/>
                                        </p:tgtEl>
                                        <p:attrNameLst>
                                          <p:attrName>style.visibility</p:attrName>
                                        </p:attrNameLst>
                                      </p:cBhvr>
                                      <p:to>
                                        <p:strVal val="visible"/>
                                      </p:to>
                                    </p:set>
                                    <p:anim calcmode="lin" valueType="num">
                                      <p:cBhvr additive="base">
                                        <p:cTn id="22" dur="500" fill="hold"/>
                                        <p:tgtEl>
                                          <p:spTgt spid="691205"/>
                                        </p:tgtEl>
                                        <p:attrNameLst>
                                          <p:attrName>ppt_x</p:attrName>
                                        </p:attrNameLst>
                                      </p:cBhvr>
                                      <p:tavLst>
                                        <p:tav tm="0">
                                          <p:val>
                                            <p:strVal val="#ppt_x"/>
                                          </p:val>
                                        </p:tav>
                                        <p:tav tm="100000">
                                          <p:val>
                                            <p:strVal val="#ppt_x"/>
                                          </p:val>
                                        </p:tav>
                                      </p:tavLst>
                                    </p:anim>
                                    <p:anim calcmode="lin" valueType="num">
                                      <p:cBhvr additive="base">
                                        <p:cTn id="23" dur="500" fill="hold"/>
                                        <p:tgtEl>
                                          <p:spTgt spid="69120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91206"/>
                                        </p:tgtEl>
                                        <p:attrNameLst>
                                          <p:attrName>style.visibility</p:attrName>
                                        </p:attrNameLst>
                                      </p:cBhvr>
                                      <p:to>
                                        <p:strVal val="visible"/>
                                      </p:to>
                                    </p:set>
                                    <p:anim calcmode="lin" valueType="num">
                                      <p:cBhvr additive="base">
                                        <p:cTn id="27" dur="500" fill="hold"/>
                                        <p:tgtEl>
                                          <p:spTgt spid="691206"/>
                                        </p:tgtEl>
                                        <p:attrNameLst>
                                          <p:attrName>ppt_x</p:attrName>
                                        </p:attrNameLst>
                                      </p:cBhvr>
                                      <p:tavLst>
                                        <p:tav tm="0">
                                          <p:val>
                                            <p:strVal val="#ppt_x"/>
                                          </p:val>
                                        </p:tav>
                                        <p:tav tm="100000">
                                          <p:val>
                                            <p:strVal val="#ppt_x"/>
                                          </p:val>
                                        </p:tav>
                                      </p:tavLst>
                                    </p:anim>
                                    <p:anim calcmode="lin" valueType="num">
                                      <p:cBhvr additive="base">
                                        <p:cTn id="28" dur="500" fill="hold"/>
                                        <p:tgtEl>
                                          <p:spTgt spid="69120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91223"/>
                                        </p:tgtEl>
                                        <p:attrNameLst>
                                          <p:attrName>style.visibility</p:attrName>
                                        </p:attrNameLst>
                                      </p:cBhvr>
                                      <p:to>
                                        <p:strVal val="visible"/>
                                      </p:to>
                                    </p:set>
                                    <p:anim calcmode="lin" valueType="num">
                                      <p:cBhvr additive="base">
                                        <p:cTn id="32" dur="500" fill="hold"/>
                                        <p:tgtEl>
                                          <p:spTgt spid="691223"/>
                                        </p:tgtEl>
                                        <p:attrNameLst>
                                          <p:attrName>ppt_x</p:attrName>
                                        </p:attrNameLst>
                                      </p:cBhvr>
                                      <p:tavLst>
                                        <p:tav tm="0">
                                          <p:val>
                                            <p:strVal val="#ppt_x"/>
                                          </p:val>
                                        </p:tav>
                                        <p:tav tm="100000">
                                          <p:val>
                                            <p:strVal val="#ppt_x"/>
                                          </p:val>
                                        </p:tav>
                                      </p:tavLst>
                                    </p:anim>
                                    <p:anim calcmode="lin" valueType="num">
                                      <p:cBhvr additive="base">
                                        <p:cTn id="33" dur="500" fill="hold"/>
                                        <p:tgtEl>
                                          <p:spTgt spid="6912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91207"/>
                                        </p:tgtEl>
                                        <p:attrNameLst>
                                          <p:attrName>style.visibility</p:attrName>
                                        </p:attrNameLst>
                                      </p:cBhvr>
                                      <p:to>
                                        <p:strVal val="visible"/>
                                      </p:to>
                                    </p:set>
                                    <p:anim calcmode="lin" valueType="num">
                                      <p:cBhvr additive="base">
                                        <p:cTn id="37" dur="500" fill="hold"/>
                                        <p:tgtEl>
                                          <p:spTgt spid="691207"/>
                                        </p:tgtEl>
                                        <p:attrNameLst>
                                          <p:attrName>ppt_x</p:attrName>
                                        </p:attrNameLst>
                                      </p:cBhvr>
                                      <p:tavLst>
                                        <p:tav tm="0">
                                          <p:val>
                                            <p:strVal val="#ppt_x"/>
                                          </p:val>
                                        </p:tav>
                                        <p:tav tm="100000">
                                          <p:val>
                                            <p:strVal val="#ppt_x"/>
                                          </p:val>
                                        </p:tav>
                                      </p:tavLst>
                                    </p:anim>
                                    <p:anim calcmode="lin" valueType="num">
                                      <p:cBhvr additive="base">
                                        <p:cTn id="38" dur="500" fill="hold"/>
                                        <p:tgtEl>
                                          <p:spTgt spid="69120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91208"/>
                                        </p:tgtEl>
                                        <p:attrNameLst>
                                          <p:attrName>style.visibility</p:attrName>
                                        </p:attrNameLst>
                                      </p:cBhvr>
                                      <p:to>
                                        <p:strVal val="visible"/>
                                      </p:to>
                                    </p:set>
                                    <p:anim calcmode="lin" valueType="num">
                                      <p:cBhvr additive="base">
                                        <p:cTn id="42" dur="500" fill="hold"/>
                                        <p:tgtEl>
                                          <p:spTgt spid="691208"/>
                                        </p:tgtEl>
                                        <p:attrNameLst>
                                          <p:attrName>ppt_x</p:attrName>
                                        </p:attrNameLst>
                                      </p:cBhvr>
                                      <p:tavLst>
                                        <p:tav tm="0">
                                          <p:val>
                                            <p:strVal val="#ppt_x"/>
                                          </p:val>
                                        </p:tav>
                                        <p:tav tm="100000">
                                          <p:val>
                                            <p:strVal val="#ppt_x"/>
                                          </p:val>
                                        </p:tav>
                                      </p:tavLst>
                                    </p:anim>
                                    <p:anim calcmode="lin" valueType="num">
                                      <p:cBhvr additive="base">
                                        <p:cTn id="43" dur="500" fill="hold"/>
                                        <p:tgtEl>
                                          <p:spTgt spid="69120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91209"/>
                                        </p:tgtEl>
                                        <p:attrNameLst>
                                          <p:attrName>style.visibility</p:attrName>
                                        </p:attrNameLst>
                                      </p:cBhvr>
                                      <p:to>
                                        <p:strVal val="visible"/>
                                      </p:to>
                                    </p:set>
                                    <p:anim calcmode="lin" valueType="num">
                                      <p:cBhvr additive="base">
                                        <p:cTn id="47" dur="500" fill="hold"/>
                                        <p:tgtEl>
                                          <p:spTgt spid="691209"/>
                                        </p:tgtEl>
                                        <p:attrNameLst>
                                          <p:attrName>ppt_x</p:attrName>
                                        </p:attrNameLst>
                                      </p:cBhvr>
                                      <p:tavLst>
                                        <p:tav tm="0">
                                          <p:val>
                                            <p:strVal val="#ppt_x"/>
                                          </p:val>
                                        </p:tav>
                                        <p:tav tm="100000">
                                          <p:val>
                                            <p:strVal val="#ppt_x"/>
                                          </p:val>
                                        </p:tav>
                                      </p:tavLst>
                                    </p:anim>
                                    <p:anim calcmode="lin" valueType="num">
                                      <p:cBhvr additive="base">
                                        <p:cTn id="48" dur="500" fill="hold"/>
                                        <p:tgtEl>
                                          <p:spTgt spid="69120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91210"/>
                                        </p:tgtEl>
                                        <p:attrNameLst>
                                          <p:attrName>style.visibility</p:attrName>
                                        </p:attrNameLst>
                                      </p:cBhvr>
                                      <p:to>
                                        <p:strVal val="visible"/>
                                      </p:to>
                                    </p:set>
                                    <p:anim calcmode="lin" valueType="num">
                                      <p:cBhvr additive="base">
                                        <p:cTn id="52" dur="500" fill="hold"/>
                                        <p:tgtEl>
                                          <p:spTgt spid="691210"/>
                                        </p:tgtEl>
                                        <p:attrNameLst>
                                          <p:attrName>ppt_x</p:attrName>
                                        </p:attrNameLst>
                                      </p:cBhvr>
                                      <p:tavLst>
                                        <p:tav tm="0">
                                          <p:val>
                                            <p:strVal val="#ppt_x"/>
                                          </p:val>
                                        </p:tav>
                                        <p:tav tm="100000">
                                          <p:val>
                                            <p:strVal val="#ppt_x"/>
                                          </p:val>
                                        </p:tav>
                                      </p:tavLst>
                                    </p:anim>
                                    <p:anim calcmode="lin" valueType="num">
                                      <p:cBhvr additive="base">
                                        <p:cTn id="53" dur="500" fill="hold"/>
                                        <p:tgtEl>
                                          <p:spTgt spid="69121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91211"/>
                                        </p:tgtEl>
                                        <p:attrNameLst>
                                          <p:attrName>style.visibility</p:attrName>
                                        </p:attrNameLst>
                                      </p:cBhvr>
                                      <p:to>
                                        <p:strVal val="visible"/>
                                      </p:to>
                                    </p:set>
                                    <p:anim calcmode="lin" valueType="num">
                                      <p:cBhvr additive="base">
                                        <p:cTn id="57" dur="500" fill="hold"/>
                                        <p:tgtEl>
                                          <p:spTgt spid="691211"/>
                                        </p:tgtEl>
                                        <p:attrNameLst>
                                          <p:attrName>ppt_x</p:attrName>
                                        </p:attrNameLst>
                                      </p:cBhvr>
                                      <p:tavLst>
                                        <p:tav tm="0">
                                          <p:val>
                                            <p:strVal val="#ppt_x"/>
                                          </p:val>
                                        </p:tav>
                                        <p:tav tm="100000">
                                          <p:val>
                                            <p:strVal val="#ppt_x"/>
                                          </p:val>
                                        </p:tav>
                                      </p:tavLst>
                                    </p:anim>
                                    <p:anim calcmode="lin" valueType="num">
                                      <p:cBhvr additive="base">
                                        <p:cTn id="58" dur="500" fill="hold"/>
                                        <p:tgtEl>
                                          <p:spTgt spid="69121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691224"/>
                                        </p:tgtEl>
                                        <p:attrNameLst>
                                          <p:attrName>style.visibility</p:attrName>
                                        </p:attrNameLst>
                                      </p:cBhvr>
                                      <p:to>
                                        <p:strVal val="visible"/>
                                      </p:to>
                                    </p:set>
                                    <p:anim calcmode="lin" valueType="num">
                                      <p:cBhvr additive="base">
                                        <p:cTn id="62" dur="500" fill="hold"/>
                                        <p:tgtEl>
                                          <p:spTgt spid="691224"/>
                                        </p:tgtEl>
                                        <p:attrNameLst>
                                          <p:attrName>ppt_x</p:attrName>
                                        </p:attrNameLst>
                                      </p:cBhvr>
                                      <p:tavLst>
                                        <p:tav tm="0">
                                          <p:val>
                                            <p:strVal val="#ppt_x"/>
                                          </p:val>
                                        </p:tav>
                                        <p:tav tm="100000">
                                          <p:val>
                                            <p:strVal val="#ppt_x"/>
                                          </p:val>
                                        </p:tav>
                                      </p:tavLst>
                                    </p:anim>
                                    <p:anim calcmode="lin" valueType="num">
                                      <p:cBhvr additive="base">
                                        <p:cTn id="63" dur="500" fill="hold"/>
                                        <p:tgtEl>
                                          <p:spTgt spid="691224"/>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691212"/>
                                        </p:tgtEl>
                                        <p:attrNameLst>
                                          <p:attrName>style.visibility</p:attrName>
                                        </p:attrNameLst>
                                      </p:cBhvr>
                                      <p:to>
                                        <p:strVal val="visible"/>
                                      </p:to>
                                    </p:set>
                                    <p:anim calcmode="lin" valueType="num">
                                      <p:cBhvr additive="base">
                                        <p:cTn id="67" dur="500" fill="hold"/>
                                        <p:tgtEl>
                                          <p:spTgt spid="691212"/>
                                        </p:tgtEl>
                                        <p:attrNameLst>
                                          <p:attrName>ppt_x</p:attrName>
                                        </p:attrNameLst>
                                      </p:cBhvr>
                                      <p:tavLst>
                                        <p:tav tm="0">
                                          <p:val>
                                            <p:strVal val="#ppt_x"/>
                                          </p:val>
                                        </p:tav>
                                        <p:tav tm="100000">
                                          <p:val>
                                            <p:strVal val="#ppt_x"/>
                                          </p:val>
                                        </p:tav>
                                      </p:tavLst>
                                    </p:anim>
                                    <p:anim calcmode="lin" valueType="num">
                                      <p:cBhvr additive="base">
                                        <p:cTn id="68" dur="500" fill="hold"/>
                                        <p:tgtEl>
                                          <p:spTgt spid="69121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691215"/>
                                        </p:tgtEl>
                                        <p:attrNameLst>
                                          <p:attrName>style.visibility</p:attrName>
                                        </p:attrNameLst>
                                      </p:cBhvr>
                                      <p:to>
                                        <p:strVal val="visible"/>
                                      </p:to>
                                    </p:set>
                                    <p:anim calcmode="lin" valueType="num">
                                      <p:cBhvr additive="base">
                                        <p:cTn id="72" dur="500" fill="hold"/>
                                        <p:tgtEl>
                                          <p:spTgt spid="691215"/>
                                        </p:tgtEl>
                                        <p:attrNameLst>
                                          <p:attrName>ppt_x</p:attrName>
                                        </p:attrNameLst>
                                      </p:cBhvr>
                                      <p:tavLst>
                                        <p:tav tm="0">
                                          <p:val>
                                            <p:strVal val="#ppt_x"/>
                                          </p:val>
                                        </p:tav>
                                        <p:tav tm="100000">
                                          <p:val>
                                            <p:strVal val="#ppt_x"/>
                                          </p:val>
                                        </p:tav>
                                      </p:tavLst>
                                    </p:anim>
                                    <p:anim calcmode="lin" valueType="num">
                                      <p:cBhvr additive="base">
                                        <p:cTn id="73" dur="500" fill="hold"/>
                                        <p:tgtEl>
                                          <p:spTgt spid="69121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691216"/>
                                        </p:tgtEl>
                                        <p:attrNameLst>
                                          <p:attrName>style.visibility</p:attrName>
                                        </p:attrNameLst>
                                      </p:cBhvr>
                                      <p:to>
                                        <p:strVal val="visible"/>
                                      </p:to>
                                    </p:set>
                                    <p:anim calcmode="lin" valueType="num">
                                      <p:cBhvr additive="base">
                                        <p:cTn id="77" dur="500" fill="hold"/>
                                        <p:tgtEl>
                                          <p:spTgt spid="691216"/>
                                        </p:tgtEl>
                                        <p:attrNameLst>
                                          <p:attrName>ppt_x</p:attrName>
                                        </p:attrNameLst>
                                      </p:cBhvr>
                                      <p:tavLst>
                                        <p:tav tm="0">
                                          <p:val>
                                            <p:strVal val="#ppt_x"/>
                                          </p:val>
                                        </p:tav>
                                        <p:tav tm="100000">
                                          <p:val>
                                            <p:strVal val="#ppt_x"/>
                                          </p:val>
                                        </p:tav>
                                      </p:tavLst>
                                    </p:anim>
                                    <p:anim calcmode="lin" valueType="num">
                                      <p:cBhvr additive="base">
                                        <p:cTn id="78" dur="500" fill="hold"/>
                                        <p:tgtEl>
                                          <p:spTgt spid="691216"/>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691217"/>
                                        </p:tgtEl>
                                        <p:attrNameLst>
                                          <p:attrName>style.visibility</p:attrName>
                                        </p:attrNameLst>
                                      </p:cBhvr>
                                      <p:to>
                                        <p:strVal val="visible"/>
                                      </p:to>
                                    </p:set>
                                    <p:anim calcmode="lin" valueType="num">
                                      <p:cBhvr additive="base">
                                        <p:cTn id="82" dur="500" fill="hold"/>
                                        <p:tgtEl>
                                          <p:spTgt spid="691217"/>
                                        </p:tgtEl>
                                        <p:attrNameLst>
                                          <p:attrName>ppt_x</p:attrName>
                                        </p:attrNameLst>
                                      </p:cBhvr>
                                      <p:tavLst>
                                        <p:tav tm="0">
                                          <p:val>
                                            <p:strVal val="#ppt_x"/>
                                          </p:val>
                                        </p:tav>
                                        <p:tav tm="100000">
                                          <p:val>
                                            <p:strVal val="#ppt_x"/>
                                          </p:val>
                                        </p:tav>
                                      </p:tavLst>
                                    </p:anim>
                                    <p:anim calcmode="lin" valueType="num">
                                      <p:cBhvr additive="base">
                                        <p:cTn id="83" dur="500" fill="hold"/>
                                        <p:tgtEl>
                                          <p:spTgt spid="691217"/>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691225"/>
                                        </p:tgtEl>
                                        <p:attrNameLst>
                                          <p:attrName>style.visibility</p:attrName>
                                        </p:attrNameLst>
                                      </p:cBhvr>
                                      <p:to>
                                        <p:strVal val="visible"/>
                                      </p:to>
                                    </p:set>
                                    <p:anim calcmode="lin" valueType="num">
                                      <p:cBhvr additive="base">
                                        <p:cTn id="87" dur="500" fill="hold"/>
                                        <p:tgtEl>
                                          <p:spTgt spid="691225"/>
                                        </p:tgtEl>
                                        <p:attrNameLst>
                                          <p:attrName>ppt_x</p:attrName>
                                        </p:attrNameLst>
                                      </p:cBhvr>
                                      <p:tavLst>
                                        <p:tav tm="0">
                                          <p:val>
                                            <p:strVal val="#ppt_x"/>
                                          </p:val>
                                        </p:tav>
                                        <p:tav tm="100000">
                                          <p:val>
                                            <p:strVal val="#ppt_x"/>
                                          </p:val>
                                        </p:tav>
                                      </p:tavLst>
                                    </p:anim>
                                    <p:anim calcmode="lin" valueType="num">
                                      <p:cBhvr additive="base">
                                        <p:cTn id="88" dur="500" fill="hold"/>
                                        <p:tgtEl>
                                          <p:spTgt spid="691225"/>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691218"/>
                                        </p:tgtEl>
                                        <p:attrNameLst>
                                          <p:attrName>style.visibility</p:attrName>
                                        </p:attrNameLst>
                                      </p:cBhvr>
                                      <p:to>
                                        <p:strVal val="visible"/>
                                      </p:to>
                                    </p:set>
                                    <p:anim calcmode="lin" valueType="num">
                                      <p:cBhvr additive="base">
                                        <p:cTn id="92" dur="500" fill="hold"/>
                                        <p:tgtEl>
                                          <p:spTgt spid="691218"/>
                                        </p:tgtEl>
                                        <p:attrNameLst>
                                          <p:attrName>ppt_x</p:attrName>
                                        </p:attrNameLst>
                                      </p:cBhvr>
                                      <p:tavLst>
                                        <p:tav tm="0">
                                          <p:val>
                                            <p:strVal val="#ppt_x"/>
                                          </p:val>
                                        </p:tav>
                                        <p:tav tm="100000">
                                          <p:val>
                                            <p:strVal val="#ppt_x"/>
                                          </p:val>
                                        </p:tav>
                                      </p:tavLst>
                                    </p:anim>
                                    <p:anim calcmode="lin" valueType="num">
                                      <p:cBhvr additive="base">
                                        <p:cTn id="93" dur="500" fill="hold"/>
                                        <p:tgtEl>
                                          <p:spTgt spid="691218"/>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691219"/>
                                        </p:tgtEl>
                                        <p:attrNameLst>
                                          <p:attrName>style.visibility</p:attrName>
                                        </p:attrNameLst>
                                      </p:cBhvr>
                                      <p:to>
                                        <p:strVal val="visible"/>
                                      </p:to>
                                    </p:set>
                                    <p:anim calcmode="lin" valueType="num">
                                      <p:cBhvr additive="base">
                                        <p:cTn id="97" dur="500" fill="hold"/>
                                        <p:tgtEl>
                                          <p:spTgt spid="691219"/>
                                        </p:tgtEl>
                                        <p:attrNameLst>
                                          <p:attrName>ppt_x</p:attrName>
                                        </p:attrNameLst>
                                      </p:cBhvr>
                                      <p:tavLst>
                                        <p:tav tm="0">
                                          <p:val>
                                            <p:strVal val="#ppt_x"/>
                                          </p:val>
                                        </p:tav>
                                        <p:tav tm="100000">
                                          <p:val>
                                            <p:strVal val="#ppt_x"/>
                                          </p:val>
                                        </p:tav>
                                      </p:tavLst>
                                    </p:anim>
                                    <p:anim calcmode="lin" valueType="num">
                                      <p:cBhvr additive="base">
                                        <p:cTn id="98" dur="500" fill="hold"/>
                                        <p:tgtEl>
                                          <p:spTgt spid="691219"/>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691222"/>
                                        </p:tgtEl>
                                        <p:attrNameLst>
                                          <p:attrName>style.visibility</p:attrName>
                                        </p:attrNameLst>
                                      </p:cBhvr>
                                      <p:to>
                                        <p:strVal val="visible"/>
                                      </p:to>
                                    </p:set>
                                    <p:anim calcmode="lin" valueType="num">
                                      <p:cBhvr additive="base">
                                        <p:cTn id="102" dur="500" fill="hold"/>
                                        <p:tgtEl>
                                          <p:spTgt spid="691222"/>
                                        </p:tgtEl>
                                        <p:attrNameLst>
                                          <p:attrName>ppt_x</p:attrName>
                                        </p:attrNameLst>
                                      </p:cBhvr>
                                      <p:tavLst>
                                        <p:tav tm="0">
                                          <p:val>
                                            <p:strVal val="#ppt_x"/>
                                          </p:val>
                                        </p:tav>
                                        <p:tav tm="100000">
                                          <p:val>
                                            <p:strVal val="#ppt_x"/>
                                          </p:val>
                                        </p:tav>
                                      </p:tavLst>
                                    </p:anim>
                                    <p:anim calcmode="lin" valueType="num">
                                      <p:cBhvr additive="base">
                                        <p:cTn id="103" dur="500" fill="hold"/>
                                        <p:tgtEl>
                                          <p:spTgt spid="691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bldLvl="0" animBg="1"/>
      <p:bldP spid="691205" grpId="0"/>
      <p:bldP spid="691206" grpId="0" bldLvl="0" animBg="1"/>
      <p:bldP spid="691207" grpId="0" bldLvl="0" animBg="1"/>
      <p:bldP spid="691208" grpId="0" bldLvl="0" animBg="1"/>
      <p:bldP spid="691209" grpId="0" bldLvl="0" animBg="1"/>
      <p:bldP spid="691210" grpId="0"/>
      <p:bldP spid="691211" grpId="0" bldLvl="0" animBg="1"/>
      <p:bldP spid="691215" grpId="0" bldLvl="0" animBg="1"/>
      <p:bldP spid="691216" grpId="0"/>
      <p:bldP spid="691217" grpId="0" bldLvl="0" animBg="1"/>
      <p:bldP spid="691218" grpId="0" bldLvl="0" animBg="1"/>
      <p:bldP spid="691222" grpId="0"/>
      <p:bldP spid="691223" grpId="0"/>
      <p:bldP spid="691224" grpId="0"/>
      <p:bldP spid="69122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任意多边形 569345"/>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569347" name="组合 569346"/>
          <p:cNvGrpSpPr/>
          <p:nvPr/>
        </p:nvGrpSpPr>
        <p:grpSpPr>
          <a:xfrm>
            <a:off x="1775519" y="4700932"/>
            <a:ext cx="3979863" cy="385763"/>
            <a:chOff x="1338" y="2387"/>
            <a:chExt cx="2790" cy="320"/>
          </a:xfrm>
        </p:grpSpPr>
        <p:sp>
          <p:nvSpPr>
            <p:cNvPr id="569348" name="圆角矩形 569347">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008000"/>
                  </a:solidFill>
                  <a:effectLst>
                    <a:outerShdw blurRad="38100" dist="38100" dir="2700000">
                      <a:srgbClr val="C0C0C0"/>
                    </a:outerShdw>
                  </a:effectLst>
                  <a:latin typeface="Arial" panose="020B0604020202020204" pitchFamily="34" charset="0"/>
                  <a:ea typeface="华文新魏" pitchFamily="2" charset="-122"/>
                </a:rPr>
                <a:t>三、 </a:t>
              </a:r>
              <a:r>
                <a:rPr lang="en-US" altLang="zh-CN" sz="2400">
                  <a:solidFill>
                    <a:srgbClr val="008000"/>
                  </a:solidFill>
                  <a:effectLst>
                    <a:outerShdw blurRad="38100" dist="38100" dir="2700000">
                      <a:srgbClr val="C0C0C0"/>
                    </a:outerShdw>
                  </a:effectLst>
                  <a:latin typeface="Arial" panose="020B0604020202020204" pitchFamily="34" charset="0"/>
                  <a:ea typeface="华文新魏" pitchFamily="2" charset="-122"/>
                </a:rPr>
                <a:t>UNIX </a:t>
              </a:r>
              <a:r>
                <a:rPr lang="zh-CN" altLang="en-US" sz="2400" dirty="0">
                  <a:solidFill>
                    <a:srgbClr val="008000"/>
                  </a:solidFill>
                  <a:effectLst>
                    <a:outerShdw blurRad="38100" dist="38100" dir="2700000">
                      <a:srgbClr val="C0C0C0"/>
                    </a:outerShdw>
                  </a:effectLst>
                  <a:latin typeface="Arial" panose="020B0604020202020204" pitchFamily="34" charset="0"/>
                  <a:ea typeface="华文新魏" pitchFamily="2" charset="-122"/>
                </a:rPr>
                <a:t>成组链接 </a:t>
              </a:r>
              <a:endParaRPr lang="zh-CN" altLang="en-US" sz="2400">
                <a:solidFill>
                  <a:srgbClr val="008000"/>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9349" name="组合 569348"/>
            <p:cNvGrpSpPr/>
            <p:nvPr/>
          </p:nvGrpSpPr>
          <p:grpSpPr>
            <a:xfrm>
              <a:off x="1338" y="2432"/>
              <a:ext cx="240" cy="240"/>
              <a:chOff x="2078" y="1680"/>
              <a:chExt cx="1615" cy="1615"/>
            </a:xfrm>
          </p:grpSpPr>
          <p:sp>
            <p:nvSpPr>
              <p:cNvPr id="569350" name="椭圆 56934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9351" name="椭圆 56935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9352" name="椭圆 56935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9353" name="椭圆 569352"/>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9354" name="椭圆 56935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9355" name="椭圆 569354"/>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sp>
        <p:nvSpPr>
          <p:cNvPr id="569356" name="任意多边形 569355"/>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569357" name="组合 569356"/>
          <p:cNvGrpSpPr/>
          <p:nvPr/>
        </p:nvGrpSpPr>
        <p:grpSpPr>
          <a:xfrm>
            <a:off x="1775520" y="1943919"/>
            <a:ext cx="3979862" cy="385763"/>
            <a:chOff x="1338" y="2387"/>
            <a:chExt cx="2790" cy="320"/>
          </a:xfrm>
        </p:grpSpPr>
        <p:sp>
          <p:nvSpPr>
            <p:cNvPr id="569358" name="圆角矩形 569357">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一、空闲表和空闲链表</a:t>
              </a:r>
              <a:endParaRPr lang="en-US" altLang="zh-CN" sz="2400">
                <a:solidFill>
                  <a:srgbClr val="CC00CC"/>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569359" name="组合 569358"/>
            <p:cNvGrpSpPr/>
            <p:nvPr/>
          </p:nvGrpSpPr>
          <p:grpSpPr>
            <a:xfrm>
              <a:off x="1338" y="2432"/>
              <a:ext cx="240" cy="240"/>
              <a:chOff x="2078" y="1680"/>
              <a:chExt cx="1615" cy="1615"/>
            </a:xfrm>
          </p:grpSpPr>
          <p:sp>
            <p:nvSpPr>
              <p:cNvPr id="569360" name="椭圆 56935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9361" name="椭圆 56936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9362" name="椭圆 56936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9363" name="椭圆 569362"/>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69364" name="椭圆 56936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9365" name="椭圆 569364"/>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569366" name="组合 569365"/>
          <p:cNvGrpSpPr/>
          <p:nvPr/>
        </p:nvGrpSpPr>
        <p:grpSpPr>
          <a:xfrm>
            <a:off x="2195513" y="3377433"/>
            <a:ext cx="4051300" cy="390525"/>
            <a:chOff x="1092" y="3168"/>
            <a:chExt cx="3084" cy="320"/>
          </a:xfrm>
        </p:grpSpPr>
        <p:sp>
          <p:nvSpPr>
            <p:cNvPr id="569367" name="圆角矩形 569366">
              <a:hlinkClick r:id="rId5"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spcBef>
                  <a:spcPct val="0"/>
                </a:spcBef>
              </a:pPr>
              <a:r>
                <a:rPr lang="zh-CN" altLang="en-US" sz="2400" dirty="0">
                  <a:solidFill>
                    <a:srgbClr val="000099"/>
                  </a:solidFill>
                  <a:effectLst>
                    <a:outerShdw blurRad="38100" dist="38100" dir="2700000">
                      <a:srgbClr val="C0C0C0"/>
                    </a:outerShdw>
                  </a:effectLst>
                  <a:latin typeface="Arial" panose="020B0604020202020204" pitchFamily="34" charset="0"/>
                  <a:ea typeface="华文新魏" pitchFamily="2" charset="-122"/>
                </a:rPr>
                <a:t>二、位示图</a:t>
              </a:r>
              <a:r>
                <a:rPr lang="zh-CN" altLang="en-US" dirty="0">
                  <a:effectLst>
                    <a:outerShdw blurRad="38100" dist="38100" dir="2700000">
                      <a:srgbClr val="C0C0C0"/>
                    </a:outerShdw>
                  </a:effectLst>
                  <a:latin typeface="Times New Roman" panose="02020603050405020304" pitchFamily="18" charset="0"/>
                </a:rPr>
                <a:t> </a:t>
              </a:r>
            </a:p>
          </p:txBody>
        </p:sp>
        <p:grpSp>
          <p:nvGrpSpPr>
            <p:cNvPr id="569368" name="组合 569367"/>
            <p:cNvGrpSpPr/>
            <p:nvPr/>
          </p:nvGrpSpPr>
          <p:grpSpPr>
            <a:xfrm>
              <a:off x="1092" y="3232"/>
              <a:ext cx="240" cy="240"/>
              <a:chOff x="2078" y="1680"/>
              <a:chExt cx="1615" cy="1615"/>
            </a:xfrm>
          </p:grpSpPr>
          <p:sp>
            <p:nvSpPr>
              <p:cNvPr id="569369" name="椭圆 569368"/>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69370" name="椭圆 569369"/>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69371" name="椭圆 569370"/>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69372" name="椭圆 569371"/>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569373" name="椭圆 569372"/>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69374" name="椭圆 569373"/>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569376" name="矩形 569375"/>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文本占位符 498690"/>
          <p:cNvSpPr>
            <a:spLocks noGrp="1"/>
          </p:cNvSpPr>
          <p:nvPr>
            <p:ph type="body" idx="1"/>
          </p:nvPr>
        </p:nvSpPr>
        <p:spPr>
          <a:xfrm>
            <a:off x="1703512" y="1196752"/>
            <a:ext cx="9217024" cy="3275012"/>
          </a:xfrm>
          <a:solidFill>
            <a:srgbClr val="FFFFFF"/>
          </a:solidFill>
          <a:ln>
            <a:noFill/>
          </a:ln>
        </p:spPr>
        <p:txBody>
          <a:bodyPr/>
          <a:lstStyle/>
          <a:p>
            <a:pPr>
              <a:lnSpc>
                <a:spcPct val="200000"/>
              </a:lnSpc>
              <a:spcBef>
                <a:spcPct val="60000"/>
              </a:spcBef>
              <a:buClr>
                <a:srgbClr val="FF6600"/>
              </a:buClr>
              <a:buFont typeface="Wingdings" panose="05000000000000000000" pitchFamily="2" charset="2"/>
              <a:buChar char="n"/>
            </a:pPr>
            <a:r>
              <a:rPr lang="zh-CN" altLang="en-US" dirty="0"/>
              <a:t>为新创建的文件</a:t>
            </a:r>
            <a:r>
              <a:rPr lang="zh-CN" altLang="en-US" dirty="0">
                <a:solidFill>
                  <a:srgbClr val="0000FF"/>
                </a:solidFill>
              </a:rPr>
              <a:t>分配外存空间</a:t>
            </a:r>
            <a:r>
              <a:rPr lang="zh-CN" altLang="en-US" dirty="0"/>
              <a:t>，可采取连续分配方式或离散分配方式。 </a:t>
            </a:r>
          </a:p>
          <a:p>
            <a:pPr>
              <a:lnSpc>
                <a:spcPct val="200000"/>
              </a:lnSpc>
              <a:spcBef>
                <a:spcPct val="60000"/>
              </a:spcBef>
              <a:buClr>
                <a:srgbClr val="FF6600"/>
              </a:buClr>
              <a:buFont typeface="Wingdings" panose="05000000000000000000" pitchFamily="2" charset="2"/>
              <a:buChar char="n"/>
            </a:pPr>
            <a:r>
              <a:rPr lang="zh-CN" altLang="en-US" dirty="0"/>
              <a:t>为实现存储空间的分配，系统应为分配存储空间而</a:t>
            </a:r>
            <a:r>
              <a:rPr lang="zh-CN" altLang="en-US" dirty="0">
                <a:solidFill>
                  <a:srgbClr val="0000FF"/>
                </a:solidFill>
              </a:rPr>
              <a:t>设置相应的数据结构</a:t>
            </a:r>
            <a:r>
              <a:rPr lang="zh-CN" altLang="en-US" dirty="0"/>
              <a:t>；还应提供</a:t>
            </a:r>
            <a:r>
              <a:rPr lang="zh-CN" altLang="en-US" dirty="0">
                <a:solidFill>
                  <a:srgbClr val="0000FF"/>
                </a:solidFill>
              </a:rPr>
              <a:t>对存储空间进行分配和回</a:t>
            </a:r>
            <a:r>
              <a:rPr lang="zh-CN" altLang="en-US" dirty="0"/>
              <a:t>收的手段。 </a:t>
            </a:r>
          </a:p>
        </p:txBody>
      </p:sp>
      <p:sp>
        <p:nvSpPr>
          <p:cNvPr id="4" name="矩形 3">
            <a:extLst>
              <a:ext uri="{FF2B5EF4-FFF2-40B4-BE49-F238E27FC236}">
                <a16:creationId xmlns:a16="http://schemas.microsoft.com/office/drawing/2014/main" id="{59D39F37-68B5-4F83-A2E9-8CE0201AFC63}"/>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8691">
                                            <p:bg/>
                                          </p:spTgt>
                                        </p:tgtEl>
                                        <p:attrNameLst>
                                          <p:attrName>style.visibility</p:attrName>
                                        </p:attrNameLst>
                                      </p:cBhvr>
                                      <p:to>
                                        <p:strVal val="visible"/>
                                      </p:to>
                                    </p:set>
                                    <p:anim calcmode="lin" valueType="num">
                                      <p:cBhvr additive="base">
                                        <p:cTn id="7" dur="1000" fill="hold"/>
                                        <p:tgtEl>
                                          <p:spTgt spid="498691">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498691">
                                            <p:bg/>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498691">
                                            <p:txEl>
                                              <p:pRg st="0" end="0"/>
                                            </p:txEl>
                                          </p:spTgt>
                                        </p:tgtEl>
                                        <p:attrNameLst>
                                          <p:attrName>style.visibility</p:attrName>
                                        </p:attrNameLst>
                                      </p:cBhvr>
                                      <p:to>
                                        <p:strVal val="visible"/>
                                      </p:to>
                                    </p:set>
                                    <p:anim calcmode="lin" valueType="num">
                                      <p:cBhvr additive="base">
                                        <p:cTn id="12" dur="1000" fill="hold"/>
                                        <p:tgtEl>
                                          <p:spTgt spid="498691">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9869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498691">
                                            <p:txEl>
                                              <p:pRg st="1" end="1"/>
                                            </p:txEl>
                                          </p:spTgt>
                                        </p:tgtEl>
                                        <p:attrNameLst>
                                          <p:attrName>style.visibility</p:attrName>
                                        </p:attrNameLst>
                                      </p:cBhvr>
                                      <p:to>
                                        <p:strVal val="visible"/>
                                      </p:to>
                                    </p:set>
                                    <p:anim calcmode="lin" valueType="num">
                                      <p:cBhvr additive="base">
                                        <p:cTn id="17" dur="1000" fill="hold"/>
                                        <p:tgtEl>
                                          <p:spTgt spid="498691">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986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文本占位符 412674"/>
          <p:cNvSpPr>
            <a:spLocks noGrp="1"/>
          </p:cNvSpPr>
          <p:nvPr>
            <p:ph type="body" idx="1"/>
          </p:nvPr>
        </p:nvSpPr>
        <p:spPr>
          <a:xfrm>
            <a:off x="1631504" y="2422177"/>
            <a:ext cx="9505056" cy="3815135"/>
          </a:xfrm>
          <a:noFill/>
          <a:ln>
            <a:noFill/>
          </a:ln>
        </p:spPr>
        <p:txBody>
          <a:bodyPr/>
          <a:lstStyle/>
          <a:p>
            <a:pPr marL="914400" lvl="1" indent="-457200">
              <a:lnSpc>
                <a:spcPct val="150000"/>
              </a:lnSpc>
              <a:buFontTx/>
              <a:buAutoNum type="circleNumDbPlain"/>
            </a:pPr>
            <a:r>
              <a:rPr lang="zh-CN" altLang="en-US" dirty="0">
                <a:solidFill>
                  <a:srgbClr val="0000FF"/>
                </a:solidFill>
                <a:effectLst>
                  <a:outerShdw blurRad="38100" dist="38100" dir="2700000">
                    <a:srgbClr val="C0C0C0"/>
                  </a:outerShdw>
                </a:effectLst>
              </a:rPr>
              <a:t>系统文件：</a:t>
            </a:r>
          </a:p>
          <a:p>
            <a:pPr marL="1295400" lvl="2" indent="-381000">
              <a:lnSpc>
                <a:spcPct val="150000"/>
              </a:lnSpc>
              <a:spcBef>
                <a:spcPct val="30000"/>
              </a:spcBef>
              <a:buClr>
                <a:srgbClr val="CC3300"/>
              </a:buClr>
              <a:buFont typeface="Wingdings" panose="05000000000000000000" pitchFamily="2" charset="2"/>
              <a:buChar char="n"/>
            </a:pPr>
            <a:r>
              <a:rPr lang="zh-CN" altLang="en-US" sz="2400" dirty="0">
                <a:solidFill>
                  <a:schemeClr val="tx2"/>
                </a:solidFill>
                <a:latin typeface="宋体" panose="02010600030101010101" pitchFamily="2" charset="-122"/>
              </a:rPr>
              <a:t>系统软件</a:t>
            </a:r>
            <a:r>
              <a:rPr lang="zh-CN" altLang="en-US" sz="2400" dirty="0">
                <a:latin typeface="宋体" panose="02010600030101010101" pitchFamily="2" charset="-122"/>
              </a:rPr>
              <a:t>的文件，用户通过系统调用或系统提供的专用命今来执行，不允许对其进行读写和修改</a:t>
            </a:r>
          </a:p>
          <a:p>
            <a:pPr marL="1295400" lvl="2" indent="-381000">
              <a:lnSpc>
                <a:spcPct val="150000"/>
              </a:lnSpc>
              <a:spcBef>
                <a:spcPct val="30000"/>
              </a:spcBef>
              <a:buClr>
                <a:srgbClr val="CC3300"/>
              </a:buClr>
              <a:buFont typeface="Wingdings" panose="05000000000000000000" pitchFamily="2" charset="2"/>
              <a:buChar char="n"/>
            </a:pPr>
            <a:r>
              <a:rPr lang="zh-CN" altLang="en-US" sz="2400" dirty="0">
                <a:latin typeface="宋体" panose="02010600030101010101" pitchFamily="2" charset="-122"/>
              </a:rPr>
              <a:t>主要有操作系统核心和各种系统应用程序或实用工具程序和数据组成</a:t>
            </a:r>
          </a:p>
          <a:p>
            <a:pPr marL="1295400" lvl="2" indent="-381000">
              <a:lnSpc>
                <a:spcPct val="150000"/>
              </a:lnSpc>
              <a:spcBef>
                <a:spcPct val="30000"/>
              </a:spcBef>
              <a:buClr>
                <a:srgbClr val="CC3300"/>
              </a:buClr>
              <a:buFont typeface="Wingdings" panose="05000000000000000000" pitchFamily="2" charset="2"/>
              <a:buChar char="n"/>
            </a:pPr>
            <a:r>
              <a:rPr lang="zh-CN" altLang="en-US" sz="2400" dirty="0">
                <a:latin typeface="宋体" panose="02010600030101010101" pitchFamily="2" charset="-122"/>
              </a:rPr>
              <a:t>例如：</a:t>
            </a:r>
            <a:r>
              <a:rPr lang="en-US" altLang="zh-CN" sz="2400" dirty="0" err="1">
                <a:latin typeface="宋体" panose="02010600030101010101" pitchFamily="2" charset="-122"/>
              </a:rPr>
              <a:t>ibmbio.com,ibmdos.com</a:t>
            </a:r>
            <a:r>
              <a:rPr lang="en-US" altLang="zh-CN" sz="2400" dirty="0">
                <a:latin typeface="宋体" panose="02010600030101010101" pitchFamily="2" charset="-122"/>
              </a:rPr>
              <a:t>,\command.com</a:t>
            </a:r>
            <a:endParaRPr lang="zh-CN" altLang="en-US" sz="2400" dirty="0"/>
          </a:p>
        </p:txBody>
      </p:sp>
      <p:sp>
        <p:nvSpPr>
          <p:cNvPr id="412677" name="AutoShape 5"/>
          <p:cNvSpPr/>
          <p:nvPr/>
        </p:nvSpPr>
        <p:spPr>
          <a:xfrm>
            <a:off x="995685" y="953741"/>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12678"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文件分类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12680" name="矩形 412679"/>
          <p:cNvSpPr/>
          <p:nvPr/>
        </p:nvSpPr>
        <p:spPr>
          <a:xfrm>
            <a:off x="1486223" y="1750824"/>
            <a:ext cx="4248150" cy="521970"/>
          </a:xfrm>
          <a:prstGeom prst="rect">
            <a:avLst/>
          </a:prstGeom>
          <a:noFill/>
          <a:ln w="28575">
            <a:noFill/>
          </a:ln>
        </p:spPr>
        <p:txBody>
          <a:bodyPr>
            <a:spAutoFit/>
          </a:bodyPr>
          <a:lstStyle/>
          <a:p>
            <a:pPr marL="342900" indent="-342900">
              <a:buSzPct val="80000"/>
            </a:pPr>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、按性质和用途分类</a:t>
            </a:r>
          </a:p>
        </p:txBody>
      </p:sp>
      <p:sp>
        <p:nvSpPr>
          <p:cNvPr id="7" name="矩形 6">
            <a:extLst>
              <a:ext uri="{FF2B5EF4-FFF2-40B4-BE49-F238E27FC236}">
                <a16:creationId xmlns:a16="http://schemas.microsoft.com/office/drawing/2014/main" id="{C729F9A0-D96E-4D8F-8447-D35BD6F25591}"/>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2677"/>
                                        </p:tgtEl>
                                        <p:attrNameLst>
                                          <p:attrName>style.visibility</p:attrName>
                                        </p:attrNameLst>
                                      </p:cBhvr>
                                      <p:to>
                                        <p:strVal val="visible"/>
                                      </p:to>
                                    </p:set>
                                    <p:anim calcmode="lin" valueType="num">
                                      <p:cBhvr additive="base">
                                        <p:cTn id="7" dur="500" fill="hold"/>
                                        <p:tgtEl>
                                          <p:spTgt spid="412677"/>
                                        </p:tgtEl>
                                        <p:attrNameLst>
                                          <p:attrName>ppt_x</p:attrName>
                                        </p:attrNameLst>
                                      </p:cBhvr>
                                      <p:tavLst>
                                        <p:tav tm="0">
                                          <p:val>
                                            <p:strVal val="#ppt_x"/>
                                          </p:val>
                                        </p:tav>
                                        <p:tav tm="100000">
                                          <p:val>
                                            <p:strVal val="#ppt_x"/>
                                          </p:val>
                                        </p:tav>
                                      </p:tavLst>
                                    </p:anim>
                                    <p:anim calcmode="lin" valueType="num">
                                      <p:cBhvr additive="base">
                                        <p:cTn id="8" dur="500" fill="hold"/>
                                        <p:tgtEl>
                                          <p:spTgt spid="41267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2678"/>
                                        </p:tgtEl>
                                        <p:attrNameLst>
                                          <p:attrName>style.visibility</p:attrName>
                                        </p:attrNameLst>
                                      </p:cBhvr>
                                      <p:to>
                                        <p:strVal val="visible"/>
                                      </p:to>
                                    </p:set>
                                    <p:anim calcmode="lin" valueType="num">
                                      <p:cBhvr additive="base">
                                        <p:cTn id="12" dur="500" fill="hold"/>
                                        <p:tgtEl>
                                          <p:spTgt spid="412678"/>
                                        </p:tgtEl>
                                        <p:attrNameLst>
                                          <p:attrName>ppt_x</p:attrName>
                                        </p:attrNameLst>
                                      </p:cBhvr>
                                      <p:tavLst>
                                        <p:tav tm="0">
                                          <p:val>
                                            <p:strVal val="#ppt_x"/>
                                          </p:val>
                                        </p:tav>
                                        <p:tav tm="100000">
                                          <p:val>
                                            <p:strVal val="#ppt_x"/>
                                          </p:val>
                                        </p:tav>
                                      </p:tavLst>
                                    </p:anim>
                                    <p:anim calcmode="lin" valueType="num">
                                      <p:cBhvr additive="base">
                                        <p:cTn id="13" dur="500" fill="hold"/>
                                        <p:tgtEl>
                                          <p:spTgt spid="41267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2680"/>
                                        </p:tgtEl>
                                        <p:attrNameLst>
                                          <p:attrName>style.visibility</p:attrName>
                                        </p:attrNameLst>
                                      </p:cBhvr>
                                      <p:to>
                                        <p:strVal val="visible"/>
                                      </p:to>
                                    </p:set>
                                    <p:anim calcmode="lin" valueType="num">
                                      <p:cBhvr additive="base">
                                        <p:cTn id="17" dur="500" fill="hold"/>
                                        <p:tgtEl>
                                          <p:spTgt spid="412680"/>
                                        </p:tgtEl>
                                        <p:attrNameLst>
                                          <p:attrName>ppt_x</p:attrName>
                                        </p:attrNameLst>
                                      </p:cBhvr>
                                      <p:tavLst>
                                        <p:tav tm="0">
                                          <p:val>
                                            <p:strVal val="#ppt_x"/>
                                          </p:val>
                                        </p:tav>
                                        <p:tav tm="100000">
                                          <p:val>
                                            <p:strVal val="#ppt_x"/>
                                          </p:val>
                                        </p:tav>
                                      </p:tavLst>
                                    </p:anim>
                                    <p:anim calcmode="lin" valueType="num">
                                      <p:cBhvr additive="base">
                                        <p:cTn id="18" dur="500" fill="hold"/>
                                        <p:tgtEl>
                                          <p:spTgt spid="41268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2675">
                                            <p:txEl>
                                              <p:pRg st="0" end="0"/>
                                            </p:txEl>
                                          </p:spTgt>
                                        </p:tgtEl>
                                        <p:attrNameLst>
                                          <p:attrName>style.visibility</p:attrName>
                                        </p:attrNameLst>
                                      </p:cBhvr>
                                      <p:to>
                                        <p:strVal val="visible"/>
                                      </p:to>
                                    </p:set>
                                    <p:anim calcmode="lin" valueType="num">
                                      <p:cBhvr additive="base">
                                        <p:cTn id="21" dur="1000" fill="hold"/>
                                        <p:tgtEl>
                                          <p:spTgt spid="412675">
                                            <p:txEl>
                                              <p:pRg st="0" end="0"/>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412675">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2675">
                                            <p:txEl>
                                              <p:pRg st="1" end="1"/>
                                            </p:txEl>
                                          </p:spTgt>
                                        </p:tgtEl>
                                        <p:attrNameLst>
                                          <p:attrName>style.visibility</p:attrName>
                                        </p:attrNameLst>
                                      </p:cBhvr>
                                      <p:to>
                                        <p:strVal val="visible"/>
                                      </p:to>
                                    </p:set>
                                    <p:anim calcmode="lin" valueType="num">
                                      <p:cBhvr additive="base">
                                        <p:cTn id="25" dur="1000" fill="hold"/>
                                        <p:tgtEl>
                                          <p:spTgt spid="412675">
                                            <p:txEl>
                                              <p:pRg st="1" end="1"/>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412675">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2675">
                                            <p:txEl>
                                              <p:pRg st="2" end="2"/>
                                            </p:txEl>
                                          </p:spTgt>
                                        </p:tgtEl>
                                        <p:attrNameLst>
                                          <p:attrName>style.visibility</p:attrName>
                                        </p:attrNameLst>
                                      </p:cBhvr>
                                      <p:to>
                                        <p:strVal val="visible"/>
                                      </p:to>
                                    </p:set>
                                    <p:anim calcmode="lin" valueType="num">
                                      <p:cBhvr additive="base">
                                        <p:cTn id="29" dur="1000" fill="hold"/>
                                        <p:tgtEl>
                                          <p:spTgt spid="412675">
                                            <p:txEl>
                                              <p:pRg st="2" end="2"/>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412675">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2675">
                                            <p:txEl>
                                              <p:pRg st="3" end="3"/>
                                            </p:txEl>
                                          </p:spTgt>
                                        </p:tgtEl>
                                        <p:attrNameLst>
                                          <p:attrName>style.visibility</p:attrName>
                                        </p:attrNameLst>
                                      </p:cBhvr>
                                      <p:to>
                                        <p:strVal val="visible"/>
                                      </p:to>
                                    </p:set>
                                    <p:anim calcmode="lin" valueType="num">
                                      <p:cBhvr additive="base">
                                        <p:cTn id="33" dur="1000" fill="hold"/>
                                        <p:tgtEl>
                                          <p:spTgt spid="412675">
                                            <p:txEl>
                                              <p:pRg st="3" end="3"/>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412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bldLvl="0" animBg="1"/>
      <p:bldP spid="412678" grpId="0"/>
      <p:bldP spid="41268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AutoShape 5"/>
          <p:cNvSpPr/>
          <p:nvPr/>
        </p:nvSpPr>
        <p:spPr>
          <a:xfrm>
            <a:off x="996950" y="1000227"/>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99719" name="Text Box 38"/>
          <p:cNvSpPr txBox="1"/>
          <p:nvPr/>
        </p:nvSpPr>
        <p:spPr>
          <a:xfrm>
            <a:off x="1128713" y="1027214"/>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一、空闲表和空闲链表</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99720" name="矩形 499719"/>
          <p:cNvSpPr/>
          <p:nvPr/>
        </p:nvSpPr>
        <p:spPr>
          <a:xfrm>
            <a:off x="1487488" y="1792605"/>
            <a:ext cx="2879725" cy="521970"/>
          </a:xfrm>
          <a:prstGeom prst="rect">
            <a:avLst/>
          </a:prstGeom>
          <a:noFill/>
          <a:ln w="28575">
            <a:noFill/>
          </a:ln>
        </p:spPr>
        <p:txBody>
          <a:bodyPr>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、空闲表法</a:t>
            </a:r>
          </a:p>
        </p:txBody>
      </p:sp>
      <p:sp>
        <p:nvSpPr>
          <p:cNvPr id="499722" name="矩形 499721"/>
          <p:cNvSpPr/>
          <p:nvPr/>
        </p:nvSpPr>
        <p:spPr>
          <a:xfrm>
            <a:off x="1271464" y="2314575"/>
            <a:ext cx="10081120" cy="1198880"/>
          </a:xfrm>
          <a:prstGeom prst="rect">
            <a:avLst/>
          </a:prstGeom>
          <a:noFill/>
          <a:ln w="28575">
            <a:noFill/>
          </a:ln>
        </p:spPr>
        <p:txBody>
          <a:bodyPr wrap="square">
            <a:spAutoFit/>
          </a:bodyPr>
          <a:lstStyle/>
          <a:p>
            <a:pPr marL="342900" indent="-342900"/>
            <a:r>
              <a:rPr lang="zh-CN" altLang="en-US" sz="2400" dirty="0">
                <a:solidFill>
                  <a:srgbClr val="0000FF"/>
                </a:solidFill>
                <a:latin typeface="Times New Roman" panose="02020603050405020304" pitchFamily="18" charset="0"/>
              </a:rPr>
              <a:t>          系统为外存上的所有空闲区建立一张空闲表，每个空闲区对应于一个空闲表项，其中包括表项序号、该空闲区的第一个盘块号、该区的空闲盘块数等信息。 </a:t>
            </a:r>
          </a:p>
        </p:txBody>
      </p:sp>
      <p:graphicFrame>
        <p:nvGraphicFramePr>
          <p:cNvPr id="499801" name="内容占位符 499800"/>
          <p:cNvGraphicFramePr>
            <a:graphicFrameLocks noGrp="1"/>
          </p:cNvGraphicFramePr>
          <p:nvPr>
            <p:ph idx="4294967295"/>
            <p:extLst>
              <p:ext uri="{D42A27DB-BD31-4B8C-83A1-F6EECF244321}">
                <p14:modId xmlns:p14="http://schemas.microsoft.com/office/powerpoint/2010/main" val="1144638229"/>
              </p:ext>
            </p:extLst>
          </p:nvPr>
        </p:nvGraphicFramePr>
        <p:xfrm>
          <a:off x="2927350" y="3645024"/>
          <a:ext cx="7237095" cy="2489835"/>
        </p:xfrm>
        <a:graphic>
          <a:graphicData uri="http://schemas.openxmlformats.org/drawingml/2006/table">
            <a:tbl>
              <a:tblPr/>
              <a:tblGrid>
                <a:gridCol w="792480">
                  <a:extLst>
                    <a:ext uri="{9D8B030D-6E8A-4147-A177-3AD203B41FA5}">
                      <a16:colId xmlns:a16="http://schemas.microsoft.com/office/drawing/2014/main" val="20000"/>
                    </a:ext>
                  </a:extLst>
                </a:gridCol>
                <a:gridCol w="1835150">
                  <a:extLst>
                    <a:ext uri="{9D8B030D-6E8A-4147-A177-3AD203B41FA5}">
                      <a16:colId xmlns:a16="http://schemas.microsoft.com/office/drawing/2014/main" val="20001"/>
                    </a:ext>
                  </a:extLst>
                </a:gridCol>
                <a:gridCol w="1619885">
                  <a:extLst>
                    <a:ext uri="{9D8B030D-6E8A-4147-A177-3AD203B41FA5}">
                      <a16:colId xmlns:a16="http://schemas.microsoft.com/office/drawing/2014/main" val="20002"/>
                    </a:ext>
                  </a:extLst>
                </a:gridCol>
                <a:gridCol w="2989580">
                  <a:extLst>
                    <a:ext uri="{9D8B030D-6E8A-4147-A177-3AD203B41FA5}">
                      <a16:colId xmlns:a16="http://schemas.microsoft.com/office/drawing/2014/main" val="20003"/>
                    </a:ext>
                  </a:extLst>
                </a:gridCol>
              </a:tblGrid>
              <a:tr h="5048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FFFFFF"/>
                          </a:solidFill>
                          <a:effectLst>
                            <a:outerShdw blurRad="38100" dist="38100" dir="2700000">
                              <a:srgbClr val="000000"/>
                            </a:outerShdw>
                          </a:effectLst>
                          <a:latin typeface="楷体_GB2312" pitchFamily="49" charset="-122"/>
                          <a:ea typeface="楷体_GB2312" pitchFamily="49" charset="-122"/>
                        </a:rPr>
                        <a:t>序号</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accent2"/>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FFFFFF"/>
                          </a:solidFill>
                          <a:effectLst>
                            <a:outerShdw blurRad="38100" dist="38100" dir="2700000">
                              <a:srgbClr val="000000"/>
                            </a:outerShdw>
                          </a:effectLst>
                          <a:latin typeface="楷体_GB2312" pitchFamily="49" charset="-122"/>
                          <a:ea typeface="楷体_GB2312" pitchFamily="49" charset="-122"/>
                        </a:rPr>
                        <a:t>第一空白块号</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accent2"/>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FFFFFF"/>
                          </a:solidFill>
                          <a:effectLst>
                            <a:outerShdw blurRad="38100" dist="38100" dir="2700000">
                              <a:srgbClr val="000000"/>
                            </a:outerShdw>
                          </a:effectLst>
                          <a:latin typeface="楷体_GB2312" pitchFamily="49" charset="-122"/>
                          <a:ea typeface="楷体_GB2312" pitchFamily="49" charset="-122"/>
                        </a:rPr>
                        <a:t>空白块个数</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accent2"/>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dirty="0">
                          <a:solidFill>
                            <a:srgbClr val="FFFFFF"/>
                          </a:solidFill>
                          <a:effectLst>
                            <a:outerShdw blurRad="38100" dist="38100" dir="2700000">
                              <a:srgbClr val="000000"/>
                            </a:outerShdw>
                          </a:effectLst>
                          <a:latin typeface="楷体_GB2312" pitchFamily="49" charset="-122"/>
                          <a:ea typeface="楷体_GB2312" pitchFamily="49" charset="-122"/>
                        </a:rPr>
                        <a:t>空闲物理块号</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4286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1</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2</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4</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2</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4</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5</a:t>
                      </a:r>
                      <a:r>
                        <a:rPr lang="zh-CN" altLang="en-US" sz="2000">
                          <a:latin typeface="楷体_GB2312" pitchFamily="49" charset="-122"/>
                          <a:ea typeface="楷体_GB2312" pitchFamily="49" charset="-122"/>
                        </a:rPr>
                        <a:t>）</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1"/>
                  </a:ext>
                </a:extLst>
              </a:tr>
              <a:tr h="42672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2</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9</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3</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9</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10</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11</a:t>
                      </a:r>
                      <a:r>
                        <a:rPr lang="zh-CN" altLang="en-US" sz="2000">
                          <a:latin typeface="楷体_GB2312" pitchFamily="49" charset="-122"/>
                          <a:ea typeface="楷体_GB2312" pitchFamily="49" charset="-122"/>
                        </a:rPr>
                        <a:t>）</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2"/>
                  </a:ext>
                </a:extLst>
              </a:tr>
              <a:tr h="4540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3</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15</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5</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15</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16</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17</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18</a:t>
                      </a:r>
                      <a:r>
                        <a:rPr lang="zh-CN" altLang="en-US" sz="2000" dirty="0">
                          <a:latin typeface="楷体_GB2312" pitchFamily="49" charset="-122"/>
                          <a:ea typeface="楷体_GB2312" pitchFamily="49" charset="-122"/>
                        </a:rPr>
                        <a:t>，</a:t>
                      </a:r>
                      <a:r>
                        <a:rPr lang="en-US" altLang="zh-CN" sz="2000">
                          <a:latin typeface="楷体_GB2312" pitchFamily="49" charset="-122"/>
                          <a:ea typeface="楷体_GB2312" pitchFamily="49" charset="-122"/>
                        </a:rPr>
                        <a:t>19)</a:t>
                      </a:r>
                      <a:endParaRPr lang="zh-CN" altLang="en-US" sz="2000">
                        <a:latin typeface="楷体_GB2312" pitchFamily="49" charset="-122"/>
                        <a:ea typeface="楷体_GB2312" pitchFamily="49" charset="-122"/>
                      </a:endParaRP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3"/>
                  </a:ext>
                </a:extLst>
              </a:tr>
              <a:tr h="4286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楷体_GB2312" pitchFamily="49" charset="-122"/>
                          <a:ea typeface="楷体_GB2312" pitchFamily="49" charset="-122"/>
                        </a:rPr>
                        <a:t>4</a:t>
                      </a: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Arial" panose="020B0604020202020204" pitchFamily="34" charset="0"/>
                          <a:ea typeface="楷体_GB2312" pitchFamily="49" charset="-122"/>
                        </a:rPr>
                        <a:t>—</a:t>
                      </a:r>
                      <a:endParaRPr lang="en-US" altLang="zh-CN" sz="2000">
                        <a:latin typeface="楷体_GB2312" pitchFamily="49" charset="-122"/>
                        <a:ea typeface="楷体_GB2312" pitchFamily="49" charset="-122"/>
                      </a:endParaRP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a:latin typeface="Arial" panose="020B0604020202020204" pitchFamily="34" charset="0"/>
                          <a:ea typeface="楷体_GB2312" pitchFamily="49" charset="-122"/>
                        </a:rPr>
                        <a:t>—</a:t>
                      </a:r>
                      <a:endParaRPr lang="en-US" altLang="zh-CN" sz="2000">
                        <a:latin typeface="楷体_GB2312" pitchFamily="49" charset="-122"/>
                        <a:ea typeface="楷体_GB2312" pitchFamily="49" charset="-122"/>
                      </a:endParaRP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2000" dirty="0">
                          <a:latin typeface="Arial" panose="020B0604020202020204" pitchFamily="34" charset="0"/>
                          <a:ea typeface="楷体_GB2312" pitchFamily="49" charset="-122"/>
                        </a:rPr>
                        <a:t>—</a:t>
                      </a:r>
                      <a:endParaRPr lang="en-US" altLang="zh-CN" sz="2000" dirty="0">
                        <a:latin typeface="楷体_GB2312" pitchFamily="49" charset="-122"/>
                        <a:ea typeface="楷体_GB2312" pitchFamily="49" charset="-122"/>
                      </a:endParaRPr>
                    </a:p>
                  </a:txBody>
                  <a:tcPr>
                    <a:lnL w="19050" cap="flat" cmpd="sng">
                      <a:solidFill>
                        <a:schemeClr val="folHlink"/>
                      </a:solidFill>
                      <a:prstDash val="solid"/>
                      <a:headEnd type="none" w="sm" len="sm"/>
                      <a:tailEnd type="none" w="sm" len="sm"/>
                    </a:lnL>
                    <a:lnR w="19050" cap="flat" cmpd="sng">
                      <a:solidFill>
                        <a:schemeClr val="folHlink"/>
                      </a:solidFill>
                      <a:prstDash val="solid"/>
                      <a:headEnd type="none" w="sm" len="sm"/>
                      <a:tailEnd type="none" w="sm" len="sm"/>
                    </a:lnR>
                    <a:lnT w="19050" cap="flat" cmpd="sng">
                      <a:solidFill>
                        <a:schemeClr val="folHlink"/>
                      </a:solidFill>
                      <a:prstDash val="solid"/>
                      <a:headEnd type="none" w="sm" len="sm"/>
                      <a:tailEnd type="none" w="sm" len="sm"/>
                    </a:lnT>
                    <a:lnB w="19050" cap="flat" cmpd="sng">
                      <a:solidFill>
                        <a:schemeClr val="folHlink"/>
                      </a:solidFill>
                      <a:prstDash val="soli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8" name="矩形 7">
            <a:extLst>
              <a:ext uri="{FF2B5EF4-FFF2-40B4-BE49-F238E27FC236}">
                <a16:creationId xmlns:a16="http://schemas.microsoft.com/office/drawing/2014/main" id="{E75C4C1F-C299-4A67-8F30-7DF26FE1DABE}"/>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9718"/>
                                        </p:tgtEl>
                                        <p:attrNameLst>
                                          <p:attrName>style.visibility</p:attrName>
                                        </p:attrNameLst>
                                      </p:cBhvr>
                                      <p:to>
                                        <p:strVal val="visible"/>
                                      </p:to>
                                    </p:set>
                                    <p:anim calcmode="lin" valueType="num">
                                      <p:cBhvr additive="base">
                                        <p:cTn id="7" dur="500" fill="hold"/>
                                        <p:tgtEl>
                                          <p:spTgt spid="499718"/>
                                        </p:tgtEl>
                                        <p:attrNameLst>
                                          <p:attrName>ppt_x</p:attrName>
                                        </p:attrNameLst>
                                      </p:cBhvr>
                                      <p:tavLst>
                                        <p:tav tm="0">
                                          <p:val>
                                            <p:strVal val="#ppt_x"/>
                                          </p:val>
                                        </p:tav>
                                        <p:tav tm="100000">
                                          <p:val>
                                            <p:strVal val="#ppt_x"/>
                                          </p:val>
                                        </p:tav>
                                      </p:tavLst>
                                    </p:anim>
                                    <p:anim calcmode="lin" valueType="num">
                                      <p:cBhvr additive="base">
                                        <p:cTn id="8" dur="500" fill="hold"/>
                                        <p:tgtEl>
                                          <p:spTgt spid="4997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9719"/>
                                        </p:tgtEl>
                                        <p:attrNameLst>
                                          <p:attrName>style.visibility</p:attrName>
                                        </p:attrNameLst>
                                      </p:cBhvr>
                                      <p:to>
                                        <p:strVal val="visible"/>
                                      </p:to>
                                    </p:set>
                                    <p:anim calcmode="lin" valueType="num">
                                      <p:cBhvr additive="base">
                                        <p:cTn id="12" dur="500" fill="hold"/>
                                        <p:tgtEl>
                                          <p:spTgt spid="499719"/>
                                        </p:tgtEl>
                                        <p:attrNameLst>
                                          <p:attrName>ppt_x</p:attrName>
                                        </p:attrNameLst>
                                      </p:cBhvr>
                                      <p:tavLst>
                                        <p:tav tm="0">
                                          <p:val>
                                            <p:strVal val="#ppt_x"/>
                                          </p:val>
                                        </p:tav>
                                        <p:tav tm="100000">
                                          <p:val>
                                            <p:strVal val="#ppt_x"/>
                                          </p:val>
                                        </p:tav>
                                      </p:tavLst>
                                    </p:anim>
                                    <p:anim calcmode="lin" valueType="num">
                                      <p:cBhvr additive="base">
                                        <p:cTn id="13" dur="500" fill="hold"/>
                                        <p:tgtEl>
                                          <p:spTgt spid="4997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99720"/>
                                        </p:tgtEl>
                                        <p:attrNameLst>
                                          <p:attrName>style.visibility</p:attrName>
                                        </p:attrNameLst>
                                      </p:cBhvr>
                                      <p:to>
                                        <p:strVal val="visible"/>
                                      </p:to>
                                    </p:set>
                                    <p:anim calcmode="lin" valueType="num">
                                      <p:cBhvr additive="base">
                                        <p:cTn id="17" dur="500" fill="hold"/>
                                        <p:tgtEl>
                                          <p:spTgt spid="499720"/>
                                        </p:tgtEl>
                                        <p:attrNameLst>
                                          <p:attrName>ppt_x</p:attrName>
                                        </p:attrNameLst>
                                      </p:cBhvr>
                                      <p:tavLst>
                                        <p:tav tm="0">
                                          <p:val>
                                            <p:strVal val="#ppt_x"/>
                                          </p:val>
                                        </p:tav>
                                        <p:tav tm="100000">
                                          <p:val>
                                            <p:strVal val="#ppt_x"/>
                                          </p:val>
                                        </p:tav>
                                      </p:tavLst>
                                    </p:anim>
                                    <p:anim calcmode="lin" valueType="num">
                                      <p:cBhvr additive="base">
                                        <p:cTn id="18" dur="500" fill="hold"/>
                                        <p:tgtEl>
                                          <p:spTgt spid="49972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99722"/>
                                        </p:tgtEl>
                                        <p:attrNameLst>
                                          <p:attrName>style.visibility</p:attrName>
                                        </p:attrNameLst>
                                      </p:cBhvr>
                                      <p:to>
                                        <p:strVal val="visible"/>
                                      </p:to>
                                    </p:set>
                                    <p:anim calcmode="lin" valueType="num">
                                      <p:cBhvr additive="base">
                                        <p:cTn id="22" dur="500" fill="hold"/>
                                        <p:tgtEl>
                                          <p:spTgt spid="499722"/>
                                        </p:tgtEl>
                                        <p:attrNameLst>
                                          <p:attrName>ppt_x</p:attrName>
                                        </p:attrNameLst>
                                      </p:cBhvr>
                                      <p:tavLst>
                                        <p:tav tm="0">
                                          <p:val>
                                            <p:strVal val="#ppt_x"/>
                                          </p:val>
                                        </p:tav>
                                        <p:tav tm="100000">
                                          <p:val>
                                            <p:strVal val="#ppt_x"/>
                                          </p:val>
                                        </p:tav>
                                      </p:tavLst>
                                    </p:anim>
                                    <p:anim calcmode="lin" valueType="num">
                                      <p:cBhvr additive="base">
                                        <p:cTn id="23" dur="500" fill="hold"/>
                                        <p:tgtEl>
                                          <p:spTgt spid="49972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499801"/>
                                        </p:tgtEl>
                                        <p:attrNameLst>
                                          <p:attrName>style.visibility</p:attrName>
                                        </p:attrNameLst>
                                      </p:cBhvr>
                                      <p:to>
                                        <p:strVal val="visible"/>
                                      </p:to>
                                    </p:set>
                                    <p:anim calcmode="lin" valueType="num">
                                      <p:cBhvr additive="base">
                                        <p:cTn id="27" dur="500" fill="hold"/>
                                        <p:tgtEl>
                                          <p:spTgt spid="499801"/>
                                        </p:tgtEl>
                                        <p:attrNameLst>
                                          <p:attrName>ppt_x</p:attrName>
                                        </p:attrNameLst>
                                      </p:cBhvr>
                                      <p:tavLst>
                                        <p:tav tm="0">
                                          <p:val>
                                            <p:strVal val="0-#ppt_w/2"/>
                                          </p:val>
                                        </p:tav>
                                        <p:tav tm="100000">
                                          <p:val>
                                            <p:strVal val="#ppt_x"/>
                                          </p:val>
                                        </p:tav>
                                      </p:tavLst>
                                    </p:anim>
                                    <p:anim calcmode="lin" valueType="num">
                                      <p:cBhvr additive="base">
                                        <p:cTn id="28" dur="500" fill="hold"/>
                                        <p:tgtEl>
                                          <p:spTgt spid="4998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8" grpId="0" bldLvl="0" animBg="1"/>
      <p:bldP spid="499719" grpId="0"/>
      <p:bldP spid="499720" grpId="0"/>
      <p:bldP spid="49972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7541" name="图片 577540" descr="bwjmlDONGHUA"/>
          <p:cNvPicPr>
            <a:picLocks noChangeAspect="1"/>
          </p:cNvPicPr>
          <p:nvPr/>
        </p:nvPicPr>
        <p:blipFill>
          <a:blip r:embed="rId3"/>
          <a:stretch>
            <a:fillRect/>
          </a:stretch>
        </p:blipFill>
        <p:spPr>
          <a:xfrm>
            <a:off x="3863752" y="1844824"/>
            <a:ext cx="5543550" cy="4608513"/>
          </a:xfrm>
          <a:prstGeom prst="rect">
            <a:avLst/>
          </a:prstGeom>
          <a:noFill/>
          <a:ln w="9525">
            <a:noFill/>
          </a:ln>
        </p:spPr>
      </p:pic>
      <p:sp>
        <p:nvSpPr>
          <p:cNvPr id="577543" name="AutoShape 5"/>
          <p:cNvSpPr/>
          <p:nvPr/>
        </p:nvSpPr>
        <p:spPr>
          <a:xfrm>
            <a:off x="925464" y="982028"/>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7544" name="Text Box 38"/>
          <p:cNvSpPr txBox="1"/>
          <p:nvPr/>
        </p:nvSpPr>
        <p:spPr>
          <a:xfrm>
            <a:off x="1057227" y="1009015"/>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一、空闲表和空闲链表</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577545" name="矩形 577544"/>
          <p:cNvSpPr/>
          <p:nvPr/>
        </p:nvSpPr>
        <p:spPr>
          <a:xfrm>
            <a:off x="5556662" y="5949280"/>
            <a:ext cx="2157730" cy="398780"/>
          </a:xfrm>
          <a:prstGeom prst="rect">
            <a:avLst/>
          </a:prstGeom>
          <a:noFill/>
          <a:ln w="9525">
            <a:noFill/>
          </a:ln>
        </p:spPr>
        <p:txBody>
          <a:bodyPr wrap="none" anchor="ctr">
            <a:spAutoFit/>
          </a:bodyPr>
          <a:lstStyle/>
          <a:p>
            <a:pPr algn="ct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 </a:t>
            </a:r>
            <a:r>
              <a:rPr lang="en-US" altLang="zh-CN" sz="2000" dirty="0">
                <a:solidFill>
                  <a:schemeClr val="tx2"/>
                </a:solidFill>
                <a:effectLst>
                  <a:outerShdw blurRad="38100" dist="38100" dir="2700000">
                    <a:srgbClr val="C0C0C0"/>
                  </a:outerShdw>
                </a:effectLst>
                <a:latin typeface="Times New Roman" panose="02020603050405020304" pitchFamily="18" charset="0"/>
              </a:rPr>
              <a:t>6.16   </a:t>
            </a:r>
            <a:r>
              <a:rPr lang="zh-CN" altLang="en-US" sz="2000" dirty="0">
                <a:solidFill>
                  <a:schemeClr val="tx2"/>
                </a:solidFill>
                <a:effectLst>
                  <a:outerShdw blurRad="38100" dist="38100" dir="2700000">
                    <a:srgbClr val="C0C0C0"/>
                  </a:outerShdw>
                </a:effectLst>
                <a:latin typeface="Times New Roman" panose="02020603050405020304" pitchFamily="18" charset="0"/>
              </a:rPr>
              <a:t>空闲表法</a:t>
            </a:r>
          </a:p>
        </p:txBody>
      </p:sp>
      <p:sp>
        <p:nvSpPr>
          <p:cNvPr id="7" name="矩形 6">
            <a:extLst>
              <a:ext uri="{FF2B5EF4-FFF2-40B4-BE49-F238E27FC236}">
                <a16:creationId xmlns:a16="http://schemas.microsoft.com/office/drawing/2014/main" id="{CA563BDB-E7DA-42E3-A38D-C5D195351E7A}"/>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7543"/>
                                        </p:tgtEl>
                                        <p:attrNameLst>
                                          <p:attrName>style.visibility</p:attrName>
                                        </p:attrNameLst>
                                      </p:cBhvr>
                                      <p:to>
                                        <p:strVal val="visible"/>
                                      </p:to>
                                    </p:set>
                                    <p:anim calcmode="lin" valueType="num">
                                      <p:cBhvr additive="base">
                                        <p:cTn id="7" dur="500" fill="hold"/>
                                        <p:tgtEl>
                                          <p:spTgt spid="577543"/>
                                        </p:tgtEl>
                                        <p:attrNameLst>
                                          <p:attrName>ppt_x</p:attrName>
                                        </p:attrNameLst>
                                      </p:cBhvr>
                                      <p:tavLst>
                                        <p:tav tm="0">
                                          <p:val>
                                            <p:strVal val="#ppt_x"/>
                                          </p:val>
                                        </p:tav>
                                        <p:tav tm="100000">
                                          <p:val>
                                            <p:strVal val="#ppt_x"/>
                                          </p:val>
                                        </p:tav>
                                      </p:tavLst>
                                    </p:anim>
                                    <p:anim calcmode="lin" valueType="num">
                                      <p:cBhvr additive="base">
                                        <p:cTn id="8" dur="500" fill="hold"/>
                                        <p:tgtEl>
                                          <p:spTgt spid="5775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7544"/>
                                        </p:tgtEl>
                                        <p:attrNameLst>
                                          <p:attrName>style.visibility</p:attrName>
                                        </p:attrNameLst>
                                      </p:cBhvr>
                                      <p:to>
                                        <p:strVal val="visible"/>
                                      </p:to>
                                    </p:set>
                                    <p:anim calcmode="lin" valueType="num">
                                      <p:cBhvr additive="base">
                                        <p:cTn id="12" dur="500" fill="hold"/>
                                        <p:tgtEl>
                                          <p:spTgt spid="577544"/>
                                        </p:tgtEl>
                                        <p:attrNameLst>
                                          <p:attrName>ppt_x</p:attrName>
                                        </p:attrNameLst>
                                      </p:cBhvr>
                                      <p:tavLst>
                                        <p:tav tm="0">
                                          <p:val>
                                            <p:strVal val="#ppt_x"/>
                                          </p:val>
                                        </p:tav>
                                        <p:tav tm="100000">
                                          <p:val>
                                            <p:strVal val="#ppt_x"/>
                                          </p:val>
                                        </p:tav>
                                      </p:tavLst>
                                    </p:anim>
                                    <p:anim calcmode="lin" valueType="num">
                                      <p:cBhvr additive="base">
                                        <p:cTn id="13" dur="500" fill="hold"/>
                                        <p:tgtEl>
                                          <p:spTgt spid="57754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77545"/>
                                        </p:tgtEl>
                                        <p:attrNameLst>
                                          <p:attrName>style.visibility</p:attrName>
                                        </p:attrNameLst>
                                      </p:cBhvr>
                                      <p:to>
                                        <p:strVal val="visible"/>
                                      </p:to>
                                    </p:set>
                                    <p:anim calcmode="lin" valueType="num">
                                      <p:cBhvr additive="base">
                                        <p:cTn id="17" dur="500" fill="hold"/>
                                        <p:tgtEl>
                                          <p:spTgt spid="577545"/>
                                        </p:tgtEl>
                                        <p:attrNameLst>
                                          <p:attrName>ppt_x</p:attrName>
                                        </p:attrNameLst>
                                      </p:cBhvr>
                                      <p:tavLst>
                                        <p:tav tm="0">
                                          <p:val>
                                            <p:strVal val="#ppt_x"/>
                                          </p:val>
                                        </p:tav>
                                        <p:tav tm="100000">
                                          <p:val>
                                            <p:strVal val="#ppt_x"/>
                                          </p:val>
                                        </p:tav>
                                      </p:tavLst>
                                    </p:anim>
                                    <p:anim calcmode="lin" valueType="num">
                                      <p:cBhvr additive="base">
                                        <p:cTn id="18" dur="500" fill="hold"/>
                                        <p:tgtEl>
                                          <p:spTgt spid="57754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77541"/>
                                        </p:tgtEl>
                                        <p:attrNameLst>
                                          <p:attrName>style.visibility</p:attrName>
                                        </p:attrNameLst>
                                      </p:cBhvr>
                                      <p:to>
                                        <p:strVal val="visible"/>
                                      </p:to>
                                    </p:set>
                                    <p:anim calcmode="lin" valueType="num">
                                      <p:cBhvr additive="base">
                                        <p:cTn id="22" dur="500" fill="hold"/>
                                        <p:tgtEl>
                                          <p:spTgt spid="577541"/>
                                        </p:tgtEl>
                                        <p:attrNameLst>
                                          <p:attrName>ppt_x</p:attrName>
                                        </p:attrNameLst>
                                      </p:cBhvr>
                                      <p:tavLst>
                                        <p:tav tm="0">
                                          <p:val>
                                            <p:strVal val="#ppt_x"/>
                                          </p:val>
                                        </p:tav>
                                        <p:tav tm="100000">
                                          <p:val>
                                            <p:strVal val="#ppt_x"/>
                                          </p:val>
                                        </p:tav>
                                      </p:tavLst>
                                    </p:anim>
                                    <p:anim calcmode="lin" valueType="num">
                                      <p:cBhvr additive="base">
                                        <p:cTn id="23" dur="500" fill="hold"/>
                                        <p:tgtEl>
                                          <p:spTgt spid="57754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1" nodeType="afterEffect">
                                  <p:stCondLst>
                                    <p:cond delay="0"/>
                                  </p:stCondLst>
                                  <p:childTnLst>
                                    <p:set>
                                      <p:cBhvr>
                                        <p:cTn id="26" dur="1" fill="hold">
                                          <p:stCondLst>
                                            <p:cond delay="0"/>
                                          </p:stCondLst>
                                        </p:cTn>
                                        <p:tgtEl>
                                          <p:spTgt spid="577545"/>
                                        </p:tgtEl>
                                        <p:attrNameLst>
                                          <p:attrName>style.visibility</p:attrName>
                                        </p:attrNameLst>
                                      </p:cBhvr>
                                      <p:to>
                                        <p:strVal val="visible"/>
                                      </p:to>
                                    </p:set>
                                    <p:anim calcmode="lin" valueType="num">
                                      <p:cBhvr additive="base">
                                        <p:cTn id="27" dur="500" fill="hold"/>
                                        <p:tgtEl>
                                          <p:spTgt spid="577545"/>
                                        </p:tgtEl>
                                        <p:attrNameLst>
                                          <p:attrName>ppt_x</p:attrName>
                                        </p:attrNameLst>
                                      </p:cBhvr>
                                      <p:tavLst>
                                        <p:tav tm="0">
                                          <p:val>
                                            <p:strVal val="#ppt_x"/>
                                          </p:val>
                                        </p:tav>
                                        <p:tav tm="100000">
                                          <p:val>
                                            <p:strVal val="#ppt_x"/>
                                          </p:val>
                                        </p:tav>
                                      </p:tavLst>
                                    </p:anim>
                                    <p:anim calcmode="lin" valueType="num">
                                      <p:cBhvr additive="base">
                                        <p:cTn id="28" dur="500" fill="hold"/>
                                        <p:tgtEl>
                                          <p:spTgt spid="5775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3" grpId="0" bldLvl="0" animBg="1"/>
      <p:bldP spid="577544" grpId="0"/>
      <p:bldP spid="577545" grpId="0"/>
      <p:bldP spid="577545"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文本占位符 504834"/>
          <p:cNvSpPr>
            <a:spLocks noGrp="1"/>
          </p:cNvSpPr>
          <p:nvPr>
            <p:ph type="body" idx="1"/>
          </p:nvPr>
        </p:nvSpPr>
        <p:spPr>
          <a:xfrm>
            <a:off x="1991544" y="2342945"/>
            <a:ext cx="9433048" cy="3816350"/>
          </a:xfrm>
          <a:solidFill>
            <a:srgbClr val="FFFFFF"/>
          </a:solidFill>
          <a:ln>
            <a:noFill/>
          </a:ln>
        </p:spPr>
        <p:txBody>
          <a:bodyPr/>
          <a:lstStyle/>
          <a:p>
            <a:pPr>
              <a:lnSpc>
                <a:spcPct val="90000"/>
              </a:lnSpc>
              <a:spcBef>
                <a:spcPts val="600"/>
              </a:spcBef>
              <a:spcAft>
                <a:spcPts val="600"/>
              </a:spcAft>
              <a:buClr>
                <a:srgbClr val="CC3300"/>
              </a:buClr>
              <a:buFont typeface="Wingdings" panose="05000000000000000000" pitchFamily="2" charset="2"/>
              <a:buChar char="n"/>
            </a:pPr>
            <a:r>
              <a:rPr lang="zh-CN" altLang="en-US" sz="2400" dirty="0">
                <a:solidFill>
                  <a:srgbClr val="0000FF"/>
                </a:solidFill>
                <a:effectLst>
                  <a:outerShdw blurRad="38100" dist="38100" dir="2700000">
                    <a:srgbClr val="C0C0C0"/>
                  </a:outerShdw>
                </a:effectLst>
              </a:rPr>
              <a:t>存储空间的分配与回收：</a:t>
            </a:r>
          </a:p>
          <a:p>
            <a:pPr lvl="1">
              <a:lnSpc>
                <a:spcPct val="90000"/>
              </a:lnSpc>
              <a:spcBef>
                <a:spcPts val="600"/>
              </a:spcBef>
              <a:spcAft>
                <a:spcPts val="600"/>
              </a:spcAft>
              <a:buClr>
                <a:srgbClr val="CC0066"/>
              </a:buClr>
              <a:buFont typeface="Wingdings" panose="05000000000000000000" pitchFamily="2" charset="2"/>
              <a:buChar char="Ø"/>
            </a:pPr>
            <a:r>
              <a:rPr lang="zh-CN" altLang="en-US" dirty="0"/>
              <a:t>为新文件分配空闲盘块时，系统先检索空闲表的各表项，找到一个大小能满足要求的空闲区。</a:t>
            </a:r>
          </a:p>
          <a:p>
            <a:pPr lvl="1">
              <a:lnSpc>
                <a:spcPct val="90000"/>
              </a:lnSpc>
              <a:spcBef>
                <a:spcPts val="600"/>
              </a:spcBef>
              <a:spcAft>
                <a:spcPts val="600"/>
              </a:spcAft>
              <a:buClr>
                <a:srgbClr val="CC0066"/>
              </a:buClr>
              <a:buFont typeface="Wingdings" panose="05000000000000000000" pitchFamily="2" charset="2"/>
              <a:buChar char="Ø"/>
            </a:pPr>
            <a:r>
              <a:rPr lang="zh-CN" altLang="en-US" dirty="0"/>
              <a:t>系统在对用户所释放的存储空间进行回收时，也要考虑回收区是否与空闲表中插入点的前区和后区相邻接，对相邻接者应予以合并。</a:t>
            </a:r>
          </a:p>
          <a:p>
            <a:pPr algn="just">
              <a:lnSpc>
                <a:spcPct val="90000"/>
              </a:lnSpc>
              <a:spcBef>
                <a:spcPts val="600"/>
              </a:spcBef>
              <a:spcAft>
                <a:spcPts val="600"/>
              </a:spcAft>
              <a:buClr>
                <a:srgbClr val="CC3300"/>
              </a:buClr>
              <a:buFont typeface="Wingdings" panose="05000000000000000000" pitchFamily="2" charset="2"/>
              <a:buChar char="n"/>
            </a:pPr>
            <a:r>
              <a:rPr lang="zh-CN" altLang="en-US" sz="2400" dirty="0">
                <a:solidFill>
                  <a:srgbClr val="0000FF"/>
                </a:solidFill>
                <a:effectLst>
                  <a:outerShdw blurRad="38100" dist="38100" dir="2700000">
                    <a:srgbClr val="C0C0C0"/>
                  </a:outerShdw>
                </a:effectLst>
              </a:rPr>
              <a:t>仅当有少量的空白区时才有较好的效果，否则空闲表变得很大，效率大为降低。</a:t>
            </a:r>
          </a:p>
          <a:p>
            <a:pPr algn="just">
              <a:lnSpc>
                <a:spcPct val="90000"/>
              </a:lnSpc>
              <a:spcBef>
                <a:spcPts val="600"/>
              </a:spcBef>
              <a:spcAft>
                <a:spcPts val="600"/>
              </a:spcAft>
              <a:buClr>
                <a:srgbClr val="CC3300"/>
              </a:buClr>
              <a:buFont typeface="Wingdings" panose="05000000000000000000" pitchFamily="2" charset="2"/>
              <a:buChar char="n"/>
            </a:pPr>
            <a:r>
              <a:rPr lang="zh-CN" altLang="en-US" sz="2400" dirty="0">
                <a:solidFill>
                  <a:srgbClr val="0000FF"/>
                </a:solidFill>
                <a:effectLst>
                  <a:outerShdw blurRad="38100" dist="38100" dir="2700000">
                    <a:srgbClr val="C0C0C0"/>
                  </a:outerShdw>
                </a:effectLst>
              </a:rPr>
              <a:t>这种分配技术适用于建立连续文件。</a:t>
            </a:r>
            <a:r>
              <a:rPr lang="zh-CN" altLang="en-US" b="0" dirty="0"/>
              <a:t> </a:t>
            </a:r>
          </a:p>
        </p:txBody>
      </p:sp>
      <p:sp>
        <p:nvSpPr>
          <p:cNvPr id="504838" name="AutoShape 5"/>
          <p:cNvSpPr/>
          <p:nvPr/>
        </p:nvSpPr>
        <p:spPr>
          <a:xfrm>
            <a:off x="925464" y="1025749"/>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04839" name="Text Box 38"/>
          <p:cNvSpPr txBox="1"/>
          <p:nvPr/>
        </p:nvSpPr>
        <p:spPr>
          <a:xfrm>
            <a:off x="1057227" y="1052736"/>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一、空闲表和空闲链表</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504840" name="矩形 504839"/>
          <p:cNvSpPr/>
          <p:nvPr/>
        </p:nvSpPr>
        <p:spPr>
          <a:xfrm>
            <a:off x="1415480" y="1737107"/>
            <a:ext cx="2879725" cy="521970"/>
          </a:xfrm>
          <a:prstGeom prst="rect">
            <a:avLst/>
          </a:prstGeom>
          <a:noFill/>
          <a:ln w="28575">
            <a:noFill/>
          </a:ln>
        </p:spPr>
        <p:txBody>
          <a:bodyPr>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、空闲表法</a:t>
            </a:r>
          </a:p>
        </p:txBody>
      </p:sp>
      <p:sp>
        <p:nvSpPr>
          <p:cNvPr id="7" name="矩形 6">
            <a:extLst>
              <a:ext uri="{FF2B5EF4-FFF2-40B4-BE49-F238E27FC236}">
                <a16:creationId xmlns:a16="http://schemas.microsoft.com/office/drawing/2014/main" id="{CC9BC353-D291-43FF-AB8C-DD328DE3291D}"/>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04838"/>
                                        </p:tgtEl>
                                        <p:attrNameLst>
                                          <p:attrName>style.visibility</p:attrName>
                                        </p:attrNameLst>
                                      </p:cBhvr>
                                      <p:to>
                                        <p:strVal val="visible"/>
                                      </p:to>
                                    </p:set>
                                    <p:anim calcmode="lin" valueType="num">
                                      <p:cBhvr additive="base">
                                        <p:cTn id="7" dur="500" fill="hold"/>
                                        <p:tgtEl>
                                          <p:spTgt spid="504838"/>
                                        </p:tgtEl>
                                        <p:attrNameLst>
                                          <p:attrName>ppt_x</p:attrName>
                                        </p:attrNameLst>
                                      </p:cBhvr>
                                      <p:tavLst>
                                        <p:tav tm="0">
                                          <p:val>
                                            <p:strVal val="#ppt_x"/>
                                          </p:val>
                                        </p:tav>
                                        <p:tav tm="100000">
                                          <p:val>
                                            <p:strVal val="#ppt_x"/>
                                          </p:val>
                                        </p:tav>
                                      </p:tavLst>
                                    </p:anim>
                                    <p:anim calcmode="lin" valueType="num">
                                      <p:cBhvr additive="base">
                                        <p:cTn id="8" dur="500" fill="hold"/>
                                        <p:tgtEl>
                                          <p:spTgt spid="5048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04839"/>
                                        </p:tgtEl>
                                        <p:attrNameLst>
                                          <p:attrName>style.visibility</p:attrName>
                                        </p:attrNameLst>
                                      </p:cBhvr>
                                      <p:to>
                                        <p:strVal val="visible"/>
                                      </p:to>
                                    </p:set>
                                    <p:anim calcmode="lin" valueType="num">
                                      <p:cBhvr additive="base">
                                        <p:cTn id="12" dur="500" fill="hold"/>
                                        <p:tgtEl>
                                          <p:spTgt spid="504839"/>
                                        </p:tgtEl>
                                        <p:attrNameLst>
                                          <p:attrName>ppt_x</p:attrName>
                                        </p:attrNameLst>
                                      </p:cBhvr>
                                      <p:tavLst>
                                        <p:tav tm="0">
                                          <p:val>
                                            <p:strVal val="#ppt_x"/>
                                          </p:val>
                                        </p:tav>
                                        <p:tav tm="100000">
                                          <p:val>
                                            <p:strVal val="#ppt_x"/>
                                          </p:val>
                                        </p:tav>
                                      </p:tavLst>
                                    </p:anim>
                                    <p:anim calcmode="lin" valueType="num">
                                      <p:cBhvr additive="base">
                                        <p:cTn id="13" dur="500" fill="hold"/>
                                        <p:tgtEl>
                                          <p:spTgt spid="5048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04840"/>
                                        </p:tgtEl>
                                        <p:attrNameLst>
                                          <p:attrName>style.visibility</p:attrName>
                                        </p:attrNameLst>
                                      </p:cBhvr>
                                      <p:to>
                                        <p:strVal val="visible"/>
                                      </p:to>
                                    </p:set>
                                    <p:anim calcmode="lin" valueType="num">
                                      <p:cBhvr additive="base">
                                        <p:cTn id="17" dur="500" fill="hold"/>
                                        <p:tgtEl>
                                          <p:spTgt spid="504840"/>
                                        </p:tgtEl>
                                        <p:attrNameLst>
                                          <p:attrName>ppt_x</p:attrName>
                                        </p:attrNameLst>
                                      </p:cBhvr>
                                      <p:tavLst>
                                        <p:tav tm="0">
                                          <p:val>
                                            <p:strVal val="#ppt_x"/>
                                          </p:val>
                                        </p:tav>
                                        <p:tav tm="100000">
                                          <p:val>
                                            <p:strVal val="#ppt_x"/>
                                          </p:val>
                                        </p:tav>
                                      </p:tavLst>
                                    </p:anim>
                                    <p:anim calcmode="lin" valueType="num">
                                      <p:cBhvr additive="base">
                                        <p:cTn id="18" dur="500" fill="hold"/>
                                        <p:tgtEl>
                                          <p:spTgt spid="50484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04835">
                                            <p:txEl>
                                              <p:pRg st="0" end="0"/>
                                            </p:txEl>
                                          </p:spTgt>
                                        </p:tgtEl>
                                        <p:attrNameLst>
                                          <p:attrName>style.visibility</p:attrName>
                                        </p:attrNameLst>
                                      </p:cBhvr>
                                      <p:to>
                                        <p:strVal val="visible"/>
                                      </p:to>
                                    </p:set>
                                    <p:anim calcmode="lin" valueType="num">
                                      <p:cBhvr additive="base">
                                        <p:cTn id="22"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504835">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04835">
                                            <p:txEl>
                                              <p:pRg st="1" end="1"/>
                                            </p:txEl>
                                          </p:spTgt>
                                        </p:tgtEl>
                                        <p:attrNameLst>
                                          <p:attrName>style.visibility</p:attrName>
                                        </p:attrNameLst>
                                      </p:cBhvr>
                                      <p:to>
                                        <p:strVal val="visible"/>
                                      </p:to>
                                    </p:set>
                                    <p:anim calcmode="lin" valueType="num">
                                      <p:cBhvr additive="base">
                                        <p:cTn id="26"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504835">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04835">
                                            <p:txEl>
                                              <p:pRg st="2" end="2"/>
                                            </p:txEl>
                                          </p:spTgt>
                                        </p:tgtEl>
                                        <p:attrNameLst>
                                          <p:attrName>style.visibility</p:attrName>
                                        </p:attrNameLst>
                                      </p:cBhvr>
                                      <p:to>
                                        <p:strVal val="visible"/>
                                      </p:to>
                                    </p:set>
                                    <p:anim calcmode="lin" valueType="num">
                                      <p:cBhvr additive="base">
                                        <p:cTn id="30"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504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04835">
                                            <p:txEl>
                                              <p:pRg st="3" end="3"/>
                                            </p:txEl>
                                          </p:spTgt>
                                        </p:tgtEl>
                                        <p:attrNameLst>
                                          <p:attrName>style.visibility</p:attrName>
                                        </p:attrNameLst>
                                      </p:cBhvr>
                                      <p:to>
                                        <p:strVal val="visible"/>
                                      </p:to>
                                    </p:set>
                                    <p:anim calcmode="lin" valueType="num">
                                      <p:cBhvr additive="base">
                                        <p:cTn id="36"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504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04835">
                                            <p:txEl>
                                              <p:pRg st="4" end="4"/>
                                            </p:txEl>
                                          </p:spTgt>
                                        </p:tgtEl>
                                        <p:attrNameLst>
                                          <p:attrName>style.visibility</p:attrName>
                                        </p:attrNameLst>
                                      </p:cBhvr>
                                      <p:to>
                                        <p:strVal val="visible"/>
                                      </p:to>
                                    </p:set>
                                    <p:anim calcmode="lin" valueType="num">
                                      <p:cBhvr additive="base">
                                        <p:cTn id="42"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504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uiExpand="1" build="p"/>
      <p:bldP spid="504838" grpId="0" bldLvl="0" animBg="1"/>
      <p:bldP spid="504839" grpId="0"/>
      <p:bldP spid="50484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文本占位符 505858"/>
          <p:cNvSpPr>
            <a:spLocks noGrp="1"/>
          </p:cNvSpPr>
          <p:nvPr>
            <p:ph type="body" idx="1"/>
          </p:nvPr>
        </p:nvSpPr>
        <p:spPr>
          <a:xfrm>
            <a:off x="1199456" y="2282301"/>
            <a:ext cx="10512398" cy="1223963"/>
          </a:xfrm>
          <a:solidFill>
            <a:srgbClr val="FFFFFF"/>
          </a:solidFill>
          <a:ln>
            <a:noFill/>
          </a:ln>
        </p:spPr>
        <p:txBody>
          <a:bodyPr/>
          <a:lstStyle/>
          <a:p>
            <a:pPr>
              <a:buNone/>
            </a:pPr>
            <a:r>
              <a:rPr lang="zh-CN" altLang="en-US" sz="2400" dirty="0">
                <a:solidFill>
                  <a:srgbClr val="000066"/>
                </a:solidFill>
              </a:rPr>
              <a:t>          将所有空闲盘区拉成一条空闲链。根据构成链所用基本元素的不同，可把链表分成两种形式：空闲盘块链和空闲盘区链。 </a:t>
            </a:r>
          </a:p>
        </p:txBody>
      </p:sp>
      <p:sp>
        <p:nvSpPr>
          <p:cNvPr id="505863" name="AutoShape 5"/>
          <p:cNvSpPr/>
          <p:nvPr/>
        </p:nvSpPr>
        <p:spPr>
          <a:xfrm>
            <a:off x="925464" y="1025749"/>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05864" name="Text Box 38"/>
          <p:cNvSpPr txBox="1"/>
          <p:nvPr/>
        </p:nvSpPr>
        <p:spPr>
          <a:xfrm>
            <a:off x="1057227" y="1052736"/>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一、空闲表和空闲链表</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505865" name="矩形 505864"/>
          <p:cNvSpPr/>
          <p:nvPr/>
        </p:nvSpPr>
        <p:spPr>
          <a:xfrm>
            <a:off x="1487439" y="1724136"/>
            <a:ext cx="2879725" cy="521970"/>
          </a:xfrm>
          <a:prstGeom prst="rect">
            <a:avLst/>
          </a:prstGeom>
          <a:noFill/>
          <a:ln w="28575">
            <a:noFill/>
          </a:ln>
        </p:spPr>
        <p:txBody>
          <a:bodyPr>
            <a:spAutoFit/>
          </a:bodyPr>
          <a:lstStyle/>
          <a:p>
            <a:pPr marL="342900" indent="-342900"/>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、空闲链表法</a:t>
            </a:r>
          </a:p>
        </p:txBody>
      </p:sp>
      <p:sp>
        <p:nvSpPr>
          <p:cNvPr id="505866" name="矩形 505865"/>
          <p:cNvSpPr/>
          <p:nvPr/>
        </p:nvSpPr>
        <p:spPr>
          <a:xfrm>
            <a:off x="1631504" y="3289000"/>
            <a:ext cx="9721080" cy="2897505"/>
          </a:xfrm>
          <a:prstGeom prst="rect">
            <a:avLst/>
          </a:prstGeom>
          <a:noFill/>
          <a:ln w="28575">
            <a:noFill/>
          </a:ln>
        </p:spPr>
        <p:txBody>
          <a:bodyPr wrap="square">
            <a:spAutoFit/>
          </a:bodyPr>
          <a:lstStyle/>
          <a:p>
            <a:pPr lvl="1">
              <a:spcBef>
                <a:spcPct val="20000"/>
              </a:spcBef>
              <a:buSzPct val="80000"/>
            </a:pPr>
            <a:r>
              <a:rPr lang="en-US" altLang="zh-CN" sz="2400" b="1" dirty="0">
                <a:solidFill>
                  <a:srgbClr val="0000FF"/>
                </a:solidFill>
                <a:effectLst>
                  <a:outerShdw blurRad="38100" dist="38100" dir="2700000">
                    <a:srgbClr val="C0C0C0"/>
                  </a:outerShdw>
                </a:effectLst>
                <a:latin typeface="Times New Roman" panose="02020603050405020304" pitchFamily="18" charset="0"/>
              </a:rPr>
              <a:t>(1)</a:t>
            </a:r>
            <a:r>
              <a:rPr lang="zh-CN" altLang="en-US" sz="2400" b="1" dirty="0">
                <a:solidFill>
                  <a:srgbClr val="0000FF"/>
                </a:solidFill>
                <a:effectLst>
                  <a:outerShdw blurRad="38100" dist="38100" dir="2700000">
                    <a:srgbClr val="C0C0C0"/>
                  </a:outerShdw>
                </a:effectLst>
                <a:latin typeface="Times New Roman" panose="02020603050405020304" pitchFamily="18" charset="0"/>
              </a:rPr>
              <a:t>空闲盘块链：</a:t>
            </a:r>
          </a:p>
          <a:p>
            <a:pPr lvl="2">
              <a:spcBef>
                <a:spcPct val="20000"/>
              </a:spcBef>
              <a:buSzPct val="80000"/>
            </a:pPr>
            <a:r>
              <a:rPr lang="zh-CN" altLang="en-US" sz="2400" b="1" dirty="0">
                <a:solidFill>
                  <a:srgbClr val="000000"/>
                </a:solidFill>
                <a:effectLst/>
                <a:latin typeface="Times New Roman" panose="02020603050405020304" pitchFamily="18" charset="0"/>
              </a:rPr>
              <a:t>以盘块为单位拉成一条链 ，需要时从链头依次取，回收时将盘块依次插入链的末尾 。</a:t>
            </a:r>
            <a:endParaRPr lang="en-US" altLang="zh-CN" sz="2400" b="1" dirty="0">
              <a:solidFill>
                <a:srgbClr val="000000"/>
              </a:solidFill>
              <a:effectLst/>
              <a:latin typeface="Times New Roman" panose="02020603050405020304" pitchFamily="18" charset="0"/>
            </a:endParaRPr>
          </a:p>
          <a:p>
            <a:pPr lvl="1">
              <a:spcBef>
                <a:spcPct val="20000"/>
              </a:spcBef>
              <a:buSzPct val="80000"/>
            </a:pPr>
            <a:r>
              <a:rPr lang="en-US" altLang="zh-CN" sz="2400" b="1" dirty="0">
                <a:solidFill>
                  <a:srgbClr val="0000FF"/>
                </a:solidFill>
                <a:effectLst>
                  <a:outerShdw blurRad="38100" dist="38100" dir="2700000">
                    <a:srgbClr val="C0C0C0"/>
                  </a:outerShdw>
                </a:effectLst>
                <a:latin typeface="Times New Roman" panose="02020603050405020304" pitchFamily="18" charset="0"/>
              </a:rPr>
              <a:t>(2)</a:t>
            </a:r>
            <a:r>
              <a:rPr lang="zh-CN" altLang="en-US" sz="2400" b="1" dirty="0">
                <a:solidFill>
                  <a:srgbClr val="0000FF"/>
                </a:solidFill>
                <a:effectLst>
                  <a:outerShdw blurRad="38100" dist="38100" dir="2700000">
                    <a:srgbClr val="C0C0C0"/>
                  </a:outerShdw>
                </a:effectLst>
                <a:latin typeface="Times New Roman" panose="02020603050405020304" pitchFamily="18" charset="0"/>
              </a:rPr>
              <a:t>空闲盘区链：</a:t>
            </a:r>
          </a:p>
          <a:p>
            <a:pPr lvl="2">
              <a:spcBef>
                <a:spcPct val="20000"/>
              </a:spcBef>
              <a:buSzPct val="80000"/>
            </a:pPr>
            <a:r>
              <a:rPr lang="zh-CN" altLang="en-US" sz="2400" b="1" dirty="0">
                <a:solidFill>
                  <a:srgbClr val="000000"/>
                </a:solidFill>
                <a:effectLst/>
                <a:latin typeface="Times New Roman" panose="02020603050405020304" pitchFamily="18" charset="0"/>
              </a:rPr>
              <a:t>以盘区</a:t>
            </a:r>
            <a:r>
              <a:rPr lang="en-US" altLang="zh-CN" sz="2400" b="1" dirty="0">
                <a:solidFill>
                  <a:srgbClr val="000000"/>
                </a:solidFill>
                <a:effectLst/>
                <a:latin typeface="Times New Roman" panose="02020603050405020304" pitchFamily="18" charset="0"/>
              </a:rPr>
              <a:t>(1</a:t>
            </a:r>
            <a:r>
              <a:rPr lang="zh-CN" altLang="en-US" sz="2400" b="1" dirty="0">
                <a:solidFill>
                  <a:srgbClr val="000000"/>
                </a:solidFill>
                <a:effectLst/>
                <a:latin typeface="Times New Roman" panose="02020603050405020304" pitchFamily="18" charset="0"/>
              </a:rPr>
              <a:t>个盘区可包含若干盘块</a:t>
            </a:r>
            <a:r>
              <a:rPr lang="en-US" altLang="zh-CN" sz="2400" b="1" dirty="0">
                <a:solidFill>
                  <a:srgbClr val="000000"/>
                </a:solidFill>
                <a:effectLst/>
                <a:latin typeface="Times New Roman" panose="02020603050405020304" pitchFamily="18" charset="0"/>
              </a:rPr>
              <a:t>)</a:t>
            </a:r>
            <a:r>
              <a:rPr lang="zh-CN" altLang="en-US" sz="2400" b="1" dirty="0">
                <a:solidFill>
                  <a:srgbClr val="000000"/>
                </a:solidFill>
                <a:effectLst/>
                <a:latin typeface="Times New Roman" panose="02020603050405020304" pitchFamily="18" charset="0"/>
              </a:rPr>
              <a:t>拉成一条链。分配盘区通常采用首次适应算法。回收盘区时，也要将回收区与相邻接的空闲盘区相合并。</a:t>
            </a:r>
          </a:p>
        </p:txBody>
      </p:sp>
      <p:sp>
        <p:nvSpPr>
          <p:cNvPr id="8" name="矩形 7">
            <a:extLst>
              <a:ext uri="{FF2B5EF4-FFF2-40B4-BE49-F238E27FC236}">
                <a16:creationId xmlns:a16="http://schemas.microsoft.com/office/drawing/2014/main" id="{355CC4EF-DBFE-4C77-AB54-9FE62BDF910B}"/>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05863"/>
                                        </p:tgtEl>
                                        <p:attrNameLst>
                                          <p:attrName>style.visibility</p:attrName>
                                        </p:attrNameLst>
                                      </p:cBhvr>
                                      <p:to>
                                        <p:strVal val="visible"/>
                                      </p:to>
                                    </p:set>
                                    <p:anim calcmode="lin" valueType="num">
                                      <p:cBhvr additive="base">
                                        <p:cTn id="7" dur="500" fill="hold"/>
                                        <p:tgtEl>
                                          <p:spTgt spid="505863"/>
                                        </p:tgtEl>
                                        <p:attrNameLst>
                                          <p:attrName>ppt_x</p:attrName>
                                        </p:attrNameLst>
                                      </p:cBhvr>
                                      <p:tavLst>
                                        <p:tav tm="0">
                                          <p:val>
                                            <p:strVal val="#ppt_x"/>
                                          </p:val>
                                        </p:tav>
                                        <p:tav tm="100000">
                                          <p:val>
                                            <p:strVal val="#ppt_x"/>
                                          </p:val>
                                        </p:tav>
                                      </p:tavLst>
                                    </p:anim>
                                    <p:anim calcmode="lin" valueType="num">
                                      <p:cBhvr additive="base">
                                        <p:cTn id="8" dur="500" fill="hold"/>
                                        <p:tgtEl>
                                          <p:spTgt spid="50586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05864"/>
                                        </p:tgtEl>
                                        <p:attrNameLst>
                                          <p:attrName>style.visibility</p:attrName>
                                        </p:attrNameLst>
                                      </p:cBhvr>
                                      <p:to>
                                        <p:strVal val="visible"/>
                                      </p:to>
                                    </p:set>
                                    <p:anim calcmode="lin" valueType="num">
                                      <p:cBhvr additive="base">
                                        <p:cTn id="12" dur="500" fill="hold"/>
                                        <p:tgtEl>
                                          <p:spTgt spid="505864"/>
                                        </p:tgtEl>
                                        <p:attrNameLst>
                                          <p:attrName>ppt_x</p:attrName>
                                        </p:attrNameLst>
                                      </p:cBhvr>
                                      <p:tavLst>
                                        <p:tav tm="0">
                                          <p:val>
                                            <p:strVal val="#ppt_x"/>
                                          </p:val>
                                        </p:tav>
                                        <p:tav tm="100000">
                                          <p:val>
                                            <p:strVal val="#ppt_x"/>
                                          </p:val>
                                        </p:tav>
                                      </p:tavLst>
                                    </p:anim>
                                    <p:anim calcmode="lin" valueType="num">
                                      <p:cBhvr additive="base">
                                        <p:cTn id="13" dur="500" fill="hold"/>
                                        <p:tgtEl>
                                          <p:spTgt spid="50586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05865"/>
                                        </p:tgtEl>
                                        <p:attrNameLst>
                                          <p:attrName>style.visibility</p:attrName>
                                        </p:attrNameLst>
                                      </p:cBhvr>
                                      <p:to>
                                        <p:strVal val="visible"/>
                                      </p:to>
                                    </p:set>
                                    <p:anim calcmode="lin" valueType="num">
                                      <p:cBhvr additive="base">
                                        <p:cTn id="17" dur="500" fill="hold"/>
                                        <p:tgtEl>
                                          <p:spTgt spid="505865"/>
                                        </p:tgtEl>
                                        <p:attrNameLst>
                                          <p:attrName>ppt_x</p:attrName>
                                        </p:attrNameLst>
                                      </p:cBhvr>
                                      <p:tavLst>
                                        <p:tav tm="0">
                                          <p:val>
                                            <p:strVal val="#ppt_x"/>
                                          </p:val>
                                        </p:tav>
                                        <p:tav tm="100000">
                                          <p:val>
                                            <p:strVal val="#ppt_x"/>
                                          </p:val>
                                        </p:tav>
                                      </p:tavLst>
                                    </p:anim>
                                    <p:anim calcmode="lin" valueType="num">
                                      <p:cBhvr additive="base">
                                        <p:cTn id="18" dur="500" fill="hold"/>
                                        <p:tgtEl>
                                          <p:spTgt spid="50586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05859">
                                            <p:bg/>
                                          </p:spTgt>
                                        </p:tgtEl>
                                        <p:attrNameLst>
                                          <p:attrName>style.visibility</p:attrName>
                                        </p:attrNameLst>
                                      </p:cBhvr>
                                      <p:to>
                                        <p:strVal val="visible"/>
                                      </p:to>
                                    </p:set>
                                    <p:anim calcmode="lin" valueType="num">
                                      <p:cBhvr additive="base">
                                        <p:cTn id="22" dur="1000" fill="hold"/>
                                        <p:tgtEl>
                                          <p:spTgt spid="505859">
                                            <p:bg/>
                                          </p:spTgt>
                                        </p:tgtEl>
                                        <p:attrNameLst>
                                          <p:attrName>ppt_x</p:attrName>
                                        </p:attrNameLst>
                                      </p:cBhvr>
                                      <p:tavLst>
                                        <p:tav tm="0">
                                          <p:val>
                                            <p:strVal val="#ppt_x"/>
                                          </p:val>
                                        </p:tav>
                                        <p:tav tm="100000">
                                          <p:val>
                                            <p:strVal val="#ppt_x"/>
                                          </p:val>
                                        </p:tav>
                                      </p:tavLst>
                                    </p:anim>
                                    <p:anim calcmode="lin" valueType="num">
                                      <p:cBhvr additive="base">
                                        <p:cTn id="23" dur="1000" fill="hold"/>
                                        <p:tgtEl>
                                          <p:spTgt spid="505859">
                                            <p:bg/>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505859">
                                            <p:txEl>
                                              <p:pRg st="0" end="0"/>
                                            </p:txEl>
                                          </p:spTgt>
                                        </p:tgtEl>
                                        <p:attrNameLst>
                                          <p:attrName>style.visibility</p:attrName>
                                        </p:attrNameLst>
                                      </p:cBhvr>
                                      <p:to>
                                        <p:strVal val="visible"/>
                                      </p:to>
                                    </p:set>
                                    <p:anim calcmode="lin" valueType="num">
                                      <p:cBhvr additive="base">
                                        <p:cTn id="27" dur="1000" fill="hold"/>
                                        <p:tgtEl>
                                          <p:spTgt spid="505859">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505859">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505866"/>
                                        </p:tgtEl>
                                        <p:attrNameLst>
                                          <p:attrName>style.visibility</p:attrName>
                                        </p:attrNameLst>
                                      </p:cBhvr>
                                      <p:to>
                                        <p:strVal val="visible"/>
                                      </p:to>
                                    </p:set>
                                    <p:anim calcmode="lin" valueType="num">
                                      <p:cBhvr additive="base">
                                        <p:cTn id="32" dur="500" fill="hold"/>
                                        <p:tgtEl>
                                          <p:spTgt spid="505866"/>
                                        </p:tgtEl>
                                        <p:attrNameLst>
                                          <p:attrName>ppt_x</p:attrName>
                                        </p:attrNameLst>
                                      </p:cBhvr>
                                      <p:tavLst>
                                        <p:tav tm="0">
                                          <p:val>
                                            <p:strVal val="#ppt_x"/>
                                          </p:val>
                                        </p:tav>
                                        <p:tav tm="100000">
                                          <p:val>
                                            <p:strVal val="#ppt_x"/>
                                          </p:val>
                                        </p:tav>
                                      </p:tavLst>
                                    </p:anim>
                                    <p:anim calcmode="lin" valueType="num">
                                      <p:cBhvr additive="base">
                                        <p:cTn id="33" dur="500" fill="hold"/>
                                        <p:tgtEl>
                                          <p:spTgt spid="5058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animBg="1"/>
      <p:bldP spid="505863" grpId="0" bldLvl="0" animBg="1"/>
      <p:bldP spid="505864" grpId="0"/>
      <p:bldP spid="505865" grpId="0"/>
      <p:bldP spid="50586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8565" name="图片 578564" descr="kongbailian.GIF (21140 bytes)"/>
          <p:cNvPicPr>
            <a:picLocks noChangeAspect="1"/>
          </p:cNvPicPr>
          <p:nvPr/>
        </p:nvPicPr>
        <p:blipFill>
          <a:blip r:embed="rId3"/>
          <a:stretch>
            <a:fillRect/>
          </a:stretch>
        </p:blipFill>
        <p:spPr>
          <a:xfrm>
            <a:off x="4367808" y="1700808"/>
            <a:ext cx="4929188" cy="4313238"/>
          </a:xfrm>
          <a:prstGeom prst="rect">
            <a:avLst/>
          </a:prstGeom>
          <a:noFill/>
          <a:ln w="9525">
            <a:noFill/>
          </a:ln>
        </p:spPr>
      </p:pic>
      <p:sp>
        <p:nvSpPr>
          <p:cNvPr id="578566" name="AutoShape 5"/>
          <p:cNvSpPr/>
          <p:nvPr/>
        </p:nvSpPr>
        <p:spPr>
          <a:xfrm>
            <a:off x="995685" y="953453"/>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78567" name="Text Box 38"/>
          <p:cNvSpPr txBox="1"/>
          <p:nvPr/>
        </p:nvSpPr>
        <p:spPr>
          <a:xfrm>
            <a:off x="1127448" y="980440"/>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一、空闲表和空闲链表</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578569" name="矩形 578568"/>
          <p:cNvSpPr/>
          <p:nvPr/>
        </p:nvSpPr>
        <p:spPr>
          <a:xfrm>
            <a:off x="5286376" y="5936298"/>
            <a:ext cx="2413000" cy="398780"/>
          </a:xfrm>
          <a:prstGeom prst="rect">
            <a:avLst/>
          </a:prstGeom>
          <a:noFill/>
          <a:ln w="9525">
            <a:noFill/>
          </a:ln>
        </p:spPr>
        <p:txBody>
          <a:bodyPr wrap="none" anchor="ctr">
            <a:spAutoFit/>
          </a:bodyPr>
          <a:lstStyle/>
          <a:p>
            <a:pPr algn="ct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 </a:t>
            </a:r>
            <a:r>
              <a:rPr lang="en-US" altLang="zh-CN" sz="2000">
                <a:solidFill>
                  <a:schemeClr val="tx2"/>
                </a:solidFill>
                <a:effectLst>
                  <a:outerShdw blurRad="38100" dist="38100" dir="2700000">
                    <a:srgbClr val="C0C0C0"/>
                  </a:outerShdw>
                </a:effectLst>
                <a:latin typeface="Times New Roman" panose="02020603050405020304" pitchFamily="18" charset="0"/>
              </a:rPr>
              <a:t>6.17   </a:t>
            </a:r>
            <a:r>
              <a:rPr lang="zh-CN" altLang="en-US" sz="2000" dirty="0">
                <a:solidFill>
                  <a:schemeClr val="tx2"/>
                </a:solidFill>
                <a:effectLst>
                  <a:outerShdw blurRad="38100" dist="38100" dir="2700000">
                    <a:srgbClr val="C0C0C0"/>
                  </a:outerShdw>
                </a:effectLst>
                <a:latin typeface="Times New Roman" panose="02020603050405020304" pitchFamily="18" charset="0"/>
              </a:rPr>
              <a:t>空闲链表法</a:t>
            </a:r>
          </a:p>
        </p:txBody>
      </p:sp>
      <p:sp>
        <p:nvSpPr>
          <p:cNvPr id="7" name="矩形 6">
            <a:extLst>
              <a:ext uri="{FF2B5EF4-FFF2-40B4-BE49-F238E27FC236}">
                <a16:creationId xmlns:a16="http://schemas.microsoft.com/office/drawing/2014/main" id="{DCE1CE34-9BFB-48B4-8C78-291B55DF1A1D}"/>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8566"/>
                                        </p:tgtEl>
                                        <p:attrNameLst>
                                          <p:attrName>style.visibility</p:attrName>
                                        </p:attrNameLst>
                                      </p:cBhvr>
                                      <p:to>
                                        <p:strVal val="visible"/>
                                      </p:to>
                                    </p:set>
                                    <p:anim calcmode="lin" valueType="num">
                                      <p:cBhvr additive="base">
                                        <p:cTn id="7" dur="500" fill="hold"/>
                                        <p:tgtEl>
                                          <p:spTgt spid="578566"/>
                                        </p:tgtEl>
                                        <p:attrNameLst>
                                          <p:attrName>ppt_x</p:attrName>
                                        </p:attrNameLst>
                                      </p:cBhvr>
                                      <p:tavLst>
                                        <p:tav tm="0">
                                          <p:val>
                                            <p:strVal val="#ppt_x"/>
                                          </p:val>
                                        </p:tav>
                                        <p:tav tm="100000">
                                          <p:val>
                                            <p:strVal val="#ppt_x"/>
                                          </p:val>
                                        </p:tav>
                                      </p:tavLst>
                                    </p:anim>
                                    <p:anim calcmode="lin" valueType="num">
                                      <p:cBhvr additive="base">
                                        <p:cTn id="8" dur="500" fill="hold"/>
                                        <p:tgtEl>
                                          <p:spTgt spid="57856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8567"/>
                                        </p:tgtEl>
                                        <p:attrNameLst>
                                          <p:attrName>style.visibility</p:attrName>
                                        </p:attrNameLst>
                                      </p:cBhvr>
                                      <p:to>
                                        <p:strVal val="visible"/>
                                      </p:to>
                                    </p:set>
                                    <p:anim calcmode="lin" valueType="num">
                                      <p:cBhvr additive="base">
                                        <p:cTn id="12" dur="500" fill="hold"/>
                                        <p:tgtEl>
                                          <p:spTgt spid="578567"/>
                                        </p:tgtEl>
                                        <p:attrNameLst>
                                          <p:attrName>ppt_x</p:attrName>
                                        </p:attrNameLst>
                                      </p:cBhvr>
                                      <p:tavLst>
                                        <p:tav tm="0">
                                          <p:val>
                                            <p:strVal val="#ppt_x"/>
                                          </p:val>
                                        </p:tav>
                                        <p:tav tm="100000">
                                          <p:val>
                                            <p:strVal val="#ppt_x"/>
                                          </p:val>
                                        </p:tav>
                                      </p:tavLst>
                                    </p:anim>
                                    <p:anim calcmode="lin" valueType="num">
                                      <p:cBhvr additive="base">
                                        <p:cTn id="13" dur="500" fill="hold"/>
                                        <p:tgtEl>
                                          <p:spTgt spid="57856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78569"/>
                                        </p:tgtEl>
                                        <p:attrNameLst>
                                          <p:attrName>style.visibility</p:attrName>
                                        </p:attrNameLst>
                                      </p:cBhvr>
                                      <p:to>
                                        <p:strVal val="visible"/>
                                      </p:to>
                                    </p:set>
                                    <p:anim calcmode="lin" valueType="num">
                                      <p:cBhvr additive="base">
                                        <p:cTn id="17" dur="500" fill="hold"/>
                                        <p:tgtEl>
                                          <p:spTgt spid="578569"/>
                                        </p:tgtEl>
                                        <p:attrNameLst>
                                          <p:attrName>ppt_x</p:attrName>
                                        </p:attrNameLst>
                                      </p:cBhvr>
                                      <p:tavLst>
                                        <p:tav tm="0">
                                          <p:val>
                                            <p:strVal val="#ppt_x"/>
                                          </p:val>
                                        </p:tav>
                                        <p:tav tm="100000">
                                          <p:val>
                                            <p:strVal val="#ppt_x"/>
                                          </p:val>
                                        </p:tav>
                                      </p:tavLst>
                                    </p:anim>
                                    <p:anim calcmode="lin" valueType="num">
                                      <p:cBhvr additive="base">
                                        <p:cTn id="18" dur="500" fill="hold"/>
                                        <p:tgtEl>
                                          <p:spTgt spid="57856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1" nodeType="afterEffect">
                                  <p:stCondLst>
                                    <p:cond delay="0"/>
                                  </p:stCondLst>
                                  <p:childTnLst>
                                    <p:set>
                                      <p:cBhvr>
                                        <p:cTn id="21" dur="1" fill="hold">
                                          <p:stCondLst>
                                            <p:cond delay="0"/>
                                          </p:stCondLst>
                                        </p:cTn>
                                        <p:tgtEl>
                                          <p:spTgt spid="578569"/>
                                        </p:tgtEl>
                                        <p:attrNameLst>
                                          <p:attrName>style.visibility</p:attrName>
                                        </p:attrNameLst>
                                      </p:cBhvr>
                                      <p:to>
                                        <p:strVal val="visible"/>
                                      </p:to>
                                    </p:set>
                                    <p:anim calcmode="lin" valueType="num">
                                      <p:cBhvr additive="base">
                                        <p:cTn id="22" dur="500" fill="hold"/>
                                        <p:tgtEl>
                                          <p:spTgt spid="578569"/>
                                        </p:tgtEl>
                                        <p:attrNameLst>
                                          <p:attrName>ppt_x</p:attrName>
                                        </p:attrNameLst>
                                      </p:cBhvr>
                                      <p:tavLst>
                                        <p:tav tm="0">
                                          <p:val>
                                            <p:strVal val="#ppt_x"/>
                                          </p:val>
                                        </p:tav>
                                        <p:tav tm="100000">
                                          <p:val>
                                            <p:strVal val="#ppt_x"/>
                                          </p:val>
                                        </p:tav>
                                      </p:tavLst>
                                    </p:anim>
                                    <p:anim calcmode="lin" valueType="num">
                                      <p:cBhvr additive="base">
                                        <p:cTn id="23" dur="500" fill="hold"/>
                                        <p:tgtEl>
                                          <p:spTgt spid="578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6" grpId="0" bldLvl="0" animBg="1"/>
      <p:bldP spid="578567" grpId="0"/>
      <p:bldP spid="578569" grpId="0"/>
      <p:bldP spid="578569"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文本占位符 509954"/>
          <p:cNvSpPr>
            <a:spLocks noGrp="1"/>
          </p:cNvSpPr>
          <p:nvPr>
            <p:ph type="body" idx="1"/>
          </p:nvPr>
        </p:nvSpPr>
        <p:spPr>
          <a:xfrm>
            <a:off x="1847528" y="1844824"/>
            <a:ext cx="8928992" cy="4200525"/>
          </a:xfrm>
          <a:solidFill>
            <a:srgbClr val="FFFFFF"/>
          </a:solidFill>
          <a:ln>
            <a:noFill/>
          </a:ln>
        </p:spPr>
        <p:txBody>
          <a:bodyPr/>
          <a:lstStyle/>
          <a:p>
            <a:pPr>
              <a:lnSpc>
                <a:spcPct val="150000"/>
              </a:lnSpc>
              <a:spcBef>
                <a:spcPct val="50000"/>
              </a:spcBef>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系统建立一张位示图，以反映整个存储空间的分配情况</a:t>
            </a:r>
          </a:p>
          <a:p>
            <a:pPr>
              <a:lnSpc>
                <a:spcPct val="150000"/>
              </a:lnSpc>
              <a:spcBef>
                <a:spcPct val="50000"/>
              </a:spcBef>
              <a:buClr>
                <a:srgbClr val="CC3300"/>
              </a:buClr>
              <a:buFont typeface="Wingdings" panose="05000000000000000000" pitchFamily="2" charset="2"/>
              <a:buChar char="n"/>
            </a:pPr>
            <a:r>
              <a:rPr lang="" altLang="en-US" sz="2400" dirty="0">
                <a:solidFill>
                  <a:srgbClr val="0000FF"/>
                </a:solidFill>
                <a:latin typeface="宋体" panose="02010600030101010101" pitchFamily="2" charset="-122"/>
              </a:rPr>
              <a:t>用二进制位反映磁盘空间</a:t>
            </a:r>
            <a:r>
              <a:rPr lang="zh-CN" altLang="en-US" sz="2400" dirty="0">
                <a:solidFill>
                  <a:srgbClr val="0000FF"/>
                </a:solidFill>
                <a:latin typeface="宋体" panose="02010600030101010101" pitchFamily="2" charset="-122"/>
              </a:rPr>
              <a:t>的</a:t>
            </a:r>
            <a:r>
              <a:rPr lang="en-US" altLang="" sz="2400" dirty="0" err="1">
                <a:solidFill>
                  <a:srgbClr val="0000FF"/>
                </a:solidFill>
                <a:latin typeface="宋体" panose="02010600030101010101" pitchFamily="2" charset="-122"/>
              </a:rPr>
              <a:t>分配</a:t>
            </a:r>
            <a:r>
              <a:rPr lang=""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 </a:t>
            </a:r>
            <a:r>
              <a:rPr lang="" altLang="en-US" sz="2400" dirty="0">
                <a:solidFill>
                  <a:srgbClr val="0000FF"/>
                </a:solidFill>
                <a:latin typeface="宋体" panose="02010600030101010101" pitchFamily="2" charset="-122"/>
              </a:rPr>
              <a:t>每个物理块对应一位, </a:t>
            </a:r>
            <a:r>
              <a:rPr lang="en-US" altLang="zh-CN" sz="2400" dirty="0">
                <a:solidFill>
                  <a:srgbClr val="0000FF"/>
                </a:solidFill>
                <a:latin typeface="宋体" panose="02010600030101010101" pitchFamily="2" charset="-122"/>
              </a:rPr>
              <a:t>"</a:t>
            </a:r>
            <a:r>
              <a:rPr lang="en-US" altLang="zh-CN" sz="2400" dirty="0">
                <a:solidFill>
                  <a:srgbClr val="CC0066"/>
                </a:solidFill>
                <a:latin typeface="宋体" panose="02010600030101010101" pitchFamily="2" charset="-122"/>
              </a:rPr>
              <a:t>1</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表示对应的</a:t>
            </a:r>
            <a:r>
              <a:rPr lang="" altLang="en-US" sz="2400" dirty="0">
                <a:solidFill>
                  <a:srgbClr val="0000FF"/>
                </a:solidFill>
                <a:latin typeface="宋体" panose="02010600030101010101" pitchFamily="2" charset="-122"/>
              </a:rPr>
              <a:t>物理</a:t>
            </a:r>
            <a:r>
              <a:rPr lang="zh-CN" altLang="en-US" sz="2400" dirty="0">
                <a:solidFill>
                  <a:srgbClr val="0000FF"/>
                </a:solidFill>
                <a:latin typeface="宋体" panose="02010600030101010101" pitchFamily="2" charset="-122"/>
              </a:rPr>
              <a:t>块已分配，</a:t>
            </a:r>
            <a:r>
              <a:rPr lang="en-US" altLang="zh-CN" sz="2400" dirty="0">
                <a:solidFill>
                  <a:srgbClr val="0000FF"/>
                </a:solidFill>
                <a:latin typeface="宋体" panose="02010600030101010101" pitchFamily="2" charset="-122"/>
              </a:rPr>
              <a:t>"</a:t>
            </a:r>
            <a:r>
              <a:rPr lang="en-US" altLang="zh-CN" sz="2400" dirty="0">
                <a:solidFill>
                  <a:srgbClr val="CC0066"/>
                </a:solidFill>
                <a:latin typeface="宋体" panose="02010600030101010101" pitchFamily="2" charset="-122"/>
              </a:rPr>
              <a:t>0</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表示其对应的块未分配</a:t>
            </a:r>
            <a:endParaRPr lang="en-US" altLang="en-US" sz="2400" dirty="0">
              <a:solidFill>
                <a:srgbClr val="0000FF"/>
              </a:solidFill>
              <a:latin typeface="宋体" panose="02010600030101010101" pitchFamily="2" charset="-122"/>
            </a:endParaRPr>
          </a:p>
          <a:p>
            <a:pPr>
              <a:lnSpc>
                <a:spcPct val="150000"/>
              </a:lnSpc>
              <a:spcBef>
                <a:spcPct val="50000"/>
              </a:spcBef>
              <a:buClr>
                <a:srgbClr val="CC3300"/>
              </a:buClr>
              <a:buFont typeface="Wingdings" panose="05000000000000000000" pitchFamily="2" charset="2"/>
              <a:buChar char="n"/>
            </a:pPr>
            <a:r>
              <a:rPr lang="" altLang="en-US" sz="2400" dirty="0">
                <a:solidFill>
                  <a:srgbClr val="0000FF"/>
                </a:solidFill>
                <a:latin typeface="宋体" panose="02010600030101010101" pitchFamily="2" charset="-122"/>
              </a:rPr>
              <a:t>申请物理块时，可以在位示图中查找为0的位，返回对应物理块号</a:t>
            </a:r>
            <a:endParaRPr lang="en-US" altLang="en-US" sz="2400" dirty="0">
              <a:solidFill>
                <a:srgbClr val="0000FF"/>
              </a:solidFill>
              <a:latin typeface="宋体" panose="02010600030101010101" pitchFamily="2" charset="-122"/>
            </a:endParaRPr>
          </a:p>
          <a:p>
            <a:pPr>
              <a:lnSpc>
                <a:spcPct val="150000"/>
              </a:lnSpc>
              <a:spcBef>
                <a:spcPct val="50000"/>
              </a:spcBef>
              <a:buClr>
                <a:srgbClr val="CC3300"/>
              </a:buClr>
              <a:buFont typeface="Wingdings" panose="05000000000000000000" pitchFamily="2" charset="2"/>
              <a:buChar char="n"/>
            </a:pPr>
            <a:r>
              <a:rPr lang="zh-CN" altLang="en-US" sz="2400" dirty="0">
                <a:solidFill>
                  <a:srgbClr val="0000FF"/>
                </a:solidFill>
                <a:latin typeface="宋体" panose="02010600030101010101" pitchFamily="2" charset="-122"/>
              </a:rPr>
              <a:t>回收</a:t>
            </a:r>
            <a:r>
              <a:rPr lang="en-US" altLang="" sz="2400" dirty="0">
                <a:solidFill>
                  <a:srgbClr val="0000FF"/>
                </a:solidFill>
                <a:latin typeface="宋体" panose="02010600030101010101" pitchFamily="2" charset="-122"/>
              </a:rPr>
              <a:t>时</a:t>
            </a:r>
            <a:r>
              <a:rPr lang="zh-CN" altLang="en-US" sz="2400" dirty="0">
                <a:solidFill>
                  <a:srgbClr val="0000FF"/>
                </a:solidFill>
                <a:latin typeface="宋体" panose="02010600030101010101" pitchFamily="2" charset="-122"/>
              </a:rPr>
              <a:t>，</a:t>
            </a:r>
            <a:r>
              <a:rPr lang="" altLang="en-US" sz="2400" dirty="0">
                <a:solidFill>
                  <a:srgbClr val="0000FF"/>
                </a:solidFill>
                <a:latin typeface="宋体" panose="02010600030101010101" pitchFamily="2" charset="-122"/>
              </a:rPr>
              <a:t>将对应位置0</a:t>
            </a:r>
            <a:endParaRPr lang="zh-CN" altLang="en-US" sz="2400" dirty="0">
              <a:solidFill>
                <a:srgbClr val="0000FF"/>
              </a:solidFill>
            </a:endParaRPr>
          </a:p>
        </p:txBody>
      </p:sp>
      <p:sp>
        <p:nvSpPr>
          <p:cNvPr id="509957" name="AutoShape 5"/>
          <p:cNvSpPr/>
          <p:nvPr/>
        </p:nvSpPr>
        <p:spPr>
          <a:xfrm>
            <a:off x="925464" y="953741"/>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09958" name="Text Box 38"/>
          <p:cNvSpPr txBox="1"/>
          <p:nvPr/>
        </p:nvSpPr>
        <p:spPr>
          <a:xfrm>
            <a:off x="1057227" y="980728"/>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二、位示图</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73FFF100-5B5E-4DF3-8BE3-43CC4B68C52E}"/>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09957"/>
                                        </p:tgtEl>
                                        <p:attrNameLst>
                                          <p:attrName>style.visibility</p:attrName>
                                        </p:attrNameLst>
                                      </p:cBhvr>
                                      <p:to>
                                        <p:strVal val="visible"/>
                                      </p:to>
                                    </p:set>
                                    <p:anim calcmode="lin" valueType="num">
                                      <p:cBhvr additive="base">
                                        <p:cTn id="7" dur="500" fill="hold"/>
                                        <p:tgtEl>
                                          <p:spTgt spid="509957"/>
                                        </p:tgtEl>
                                        <p:attrNameLst>
                                          <p:attrName>ppt_x</p:attrName>
                                        </p:attrNameLst>
                                      </p:cBhvr>
                                      <p:tavLst>
                                        <p:tav tm="0">
                                          <p:val>
                                            <p:strVal val="#ppt_x"/>
                                          </p:val>
                                        </p:tav>
                                        <p:tav tm="100000">
                                          <p:val>
                                            <p:strVal val="#ppt_x"/>
                                          </p:val>
                                        </p:tav>
                                      </p:tavLst>
                                    </p:anim>
                                    <p:anim calcmode="lin" valueType="num">
                                      <p:cBhvr additive="base">
                                        <p:cTn id="8" dur="500" fill="hold"/>
                                        <p:tgtEl>
                                          <p:spTgt spid="5099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09958"/>
                                        </p:tgtEl>
                                        <p:attrNameLst>
                                          <p:attrName>style.visibility</p:attrName>
                                        </p:attrNameLst>
                                      </p:cBhvr>
                                      <p:to>
                                        <p:strVal val="visible"/>
                                      </p:to>
                                    </p:set>
                                    <p:anim calcmode="lin" valueType="num">
                                      <p:cBhvr additive="base">
                                        <p:cTn id="12" dur="500" fill="hold"/>
                                        <p:tgtEl>
                                          <p:spTgt spid="509958"/>
                                        </p:tgtEl>
                                        <p:attrNameLst>
                                          <p:attrName>ppt_x</p:attrName>
                                        </p:attrNameLst>
                                      </p:cBhvr>
                                      <p:tavLst>
                                        <p:tav tm="0">
                                          <p:val>
                                            <p:strVal val="#ppt_x"/>
                                          </p:val>
                                        </p:tav>
                                        <p:tav tm="100000">
                                          <p:val>
                                            <p:strVal val="#ppt_x"/>
                                          </p:val>
                                        </p:tav>
                                      </p:tavLst>
                                    </p:anim>
                                    <p:anim calcmode="lin" valueType="num">
                                      <p:cBhvr additive="base">
                                        <p:cTn id="13" dur="500" fill="hold"/>
                                        <p:tgtEl>
                                          <p:spTgt spid="5099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09955">
                                            <p:txEl>
                                              <p:pRg st="0" end="0"/>
                                            </p:txEl>
                                          </p:spTgt>
                                        </p:tgtEl>
                                        <p:attrNameLst>
                                          <p:attrName>style.visibility</p:attrName>
                                        </p:attrNameLst>
                                      </p:cBhvr>
                                      <p:to>
                                        <p:strVal val="visible"/>
                                      </p:to>
                                    </p:set>
                                    <p:anim calcmode="lin" valueType="num">
                                      <p:cBhvr additive="base">
                                        <p:cTn id="17" dur="1000" fill="hold"/>
                                        <p:tgtEl>
                                          <p:spTgt spid="509955">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09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09955">
                                            <p:txEl>
                                              <p:pRg st="1" end="1"/>
                                            </p:txEl>
                                          </p:spTgt>
                                        </p:tgtEl>
                                        <p:attrNameLst>
                                          <p:attrName>style.visibility</p:attrName>
                                        </p:attrNameLst>
                                      </p:cBhvr>
                                      <p:to>
                                        <p:strVal val="visible"/>
                                      </p:to>
                                    </p:set>
                                    <p:anim calcmode="lin" valueType="num">
                                      <p:cBhvr additive="base">
                                        <p:cTn id="23" dur="1000" fill="hold"/>
                                        <p:tgtEl>
                                          <p:spTgt spid="509955">
                                            <p:txEl>
                                              <p:pRg st="1" end="1"/>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509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9955">
                                            <p:txEl>
                                              <p:pRg st="2" end="2"/>
                                            </p:txEl>
                                          </p:spTgt>
                                        </p:tgtEl>
                                        <p:attrNameLst>
                                          <p:attrName>style.visibility</p:attrName>
                                        </p:attrNameLst>
                                      </p:cBhvr>
                                      <p:to>
                                        <p:strVal val="visible"/>
                                      </p:to>
                                    </p:set>
                                    <p:anim calcmode="lin" valueType="num">
                                      <p:cBhvr additive="base">
                                        <p:cTn id="29" dur="1000" fill="hold"/>
                                        <p:tgtEl>
                                          <p:spTgt spid="509955">
                                            <p:txEl>
                                              <p:pRg st="2" end="2"/>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509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09955">
                                            <p:txEl>
                                              <p:pRg st="3" end="3"/>
                                            </p:txEl>
                                          </p:spTgt>
                                        </p:tgtEl>
                                        <p:attrNameLst>
                                          <p:attrName>style.visibility</p:attrName>
                                        </p:attrNameLst>
                                      </p:cBhvr>
                                      <p:to>
                                        <p:strVal val="visible"/>
                                      </p:to>
                                    </p:set>
                                    <p:anim calcmode="lin" valueType="num">
                                      <p:cBhvr additive="base">
                                        <p:cTn id="35" dur="1000" fill="hold"/>
                                        <p:tgtEl>
                                          <p:spTgt spid="509955">
                                            <p:txEl>
                                              <p:pRg st="3" end="3"/>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5099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uiExpand="1" build="p"/>
      <p:bldP spid="509957" grpId="0" bldLvl="0" animBg="1"/>
      <p:bldP spid="50995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772" name="文本框 511771"/>
          <p:cNvSpPr txBox="1"/>
          <p:nvPr/>
        </p:nvSpPr>
        <p:spPr>
          <a:xfrm>
            <a:off x="5399087" y="5949652"/>
            <a:ext cx="1711960" cy="398780"/>
          </a:xfrm>
          <a:prstGeom prst="rect">
            <a:avLst/>
          </a:prstGeom>
          <a:noFill/>
          <a:ln w="9525">
            <a:noFill/>
          </a:ln>
        </p:spPr>
        <p:txBody>
          <a:bodyPr wrap="none" anchor="t">
            <a:spAutoFit/>
          </a:bodyPr>
          <a:lstStyle/>
          <a:p>
            <a:pP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a:t>
            </a:r>
            <a:r>
              <a:rPr lang="en-US" altLang="zh-CN" sz="2000">
                <a:solidFill>
                  <a:schemeClr val="tx2"/>
                </a:solidFill>
                <a:effectLst>
                  <a:outerShdw blurRad="38100" dist="38100" dir="2700000">
                    <a:srgbClr val="C0C0C0"/>
                  </a:outerShdw>
                </a:effectLst>
                <a:latin typeface="Times New Roman" panose="02020603050405020304" pitchFamily="18" charset="0"/>
              </a:rPr>
              <a:t>6.18 </a:t>
            </a:r>
            <a:r>
              <a:rPr lang="zh-CN" altLang="en-US" sz="2000" dirty="0">
                <a:solidFill>
                  <a:schemeClr val="tx2"/>
                </a:solidFill>
                <a:effectLst>
                  <a:outerShdw blurRad="38100" dist="38100" dir="2700000">
                    <a:srgbClr val="C0C0C0"/>
                  </a:outerShdw>
                </a:effectLst>
                <a:latin typeface="Times New Roman" panose="02020603050405020304" pitchFamily="18" charset="0"/>
              </a:rPr>
              <a:t>位示图 </a:t>
            </a:r>
            <a:endParaRPr lang="zh-CN" altLang="en-US" sz="2000">
              <a:solidFill>
                <a:schemeClr val="tx2"/>
              </a:solidFill>
              <a:effectLst>
                <a:outerShdw blurRad="38100" dist="38100" dir="2700000">
                  <a:srgbClr val="C0C0C0"/>
                </a:outerShdw>
              </a:effectLst>
              <a:latin typeface="Times New Roman" panose="02020603050405020304" pitchFamily="18" charset="0"/>
            </a:endParaRPr>
          </a:p>
        </p:txBody>
      </p:sp>
      <p:graphicFrame>
        <p:nvGraphicFramePr>
          <p:cNvPr id="511773" name="对象 511772"/>
          <p:cNvGraphicFramePr/>
          <p:nvPr>
            <p:extLst>
              <p:ext uri="{D42A27DB-BD31-4B8C-83A1-F6EECF244321}">
                <p14:modId xmlns:p14="http://schemas.microsoft.com/office/powerpoint/2010/main" val="1972917916"/>
              </p:ext>
            </p:extLst>
          </p:nvPr>
        </p:nvGraphicFramePr>
        <p:xfrm>
          <a:off x="2208212" y="1988840"/>
          <a:ext cx="7775575" cy="3956050"/>
        </p:xfrm>
        <a:graphic>
          <a:graphicData uri="http://schemas.openxmlformats.org/presentationml/2006/ole">
            <mc:AlternateContent xmlns:mc="http://schemas.openxmlformats.org/markup-compatibility/2006">
              <mc:Choice xmlns:v="urn:schemas-microsoft-com:vml" Requires="v">
                <p:oleObj spid="_x0000_s549905" r:id="rId4" imgW="7686675" imgH="3219450" progId="Paint.Picture">
                  <p:embed/>
                </p:oleObj>
              </mc:Choice>
              <mc:Fallback>
                <p:oleObj r:id="rId4" imgW="7686675" imgH="3219450" progId="Paint.Picture">
                  <p:embed/>
                  <p:pic>
                    <p:nvPicPr>
                      <p:cNvPr id="0" name="图片 3086"/>
                      <p:cNvPicPr/>
                      <p:nvPr/>
                    </p:nvPicPr>
                    <p:blipFill>
                      <a:blip r:embed="rId5"/>
                      <a:stretch>
                        <a:fillRect/>
                      </a:stretch>
                    </p:blipFill>
                    <p:spPr>
                      <a:xfrm>
                        <a:off x="2208212" y="1988840"/>
                        <a:ext cx="7775575" cy="3956050"/>
                      </a:xfrm>
                      <a:prstGeom prst="rect">
                        <a:avLst/>
                      </a:prstGeom>
                      <a:noFill/>
                      <a:ln w="38100">
                        <a:noFill/>
                        <a:miter/>
                      </a:ln>
                    </p:spPr>
                  </p:pic>
                </p:oleObj>
              </mc:Fallback>
            </mc:AlternateContent>
          </a:graphicData>
        </a:graphic>
      </p:graphicFrame>
      <p:sp>
        <p:nvSpPr>
          <p:cNvPr id="511776" name="AutoShape 5"/>
          <p:cNvSpPr/>
          <p:nvPr/>
        </p:nvSpPr>
        <p:spPr>
          <a:xfrm>
            <a:off x="995685" y="1025749"/>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11777" name="Text Box 38"/>
          <p:cNvSpPr txBox="1"/>
          <p:nvPr/>
        </p:nvSpPr>
        <p:spPr>
          <a:xfrm>
            <a:off x="1127448" y="1052736"/>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二、位示图</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56043D50-C2BD-4F05-AC01-540B600E85AA}"/>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1776"/>
                                        </p:tgtEl>
                                        <p:attrNameLst>
                                          <p:attrName>style.visibility</p:attrName>
                                        </p:attrNameLst>
                                      </p:cBhvr>
                                      <p:to>
                                        <p:strVal val="visible"/>
                                      </p:to>
                                    </p:set>
                                    <p:anim calcmode="lin" valueType="num">
                                      <p:cBhvr additive="base">
                                        <p:cTn id="7" dur="500" fill="hold"/>
                                        <p:tgtEl>
                                          <p:spTgt spid="511776"/>
                                        </p:tgtEl>
                                        <p:attrNameLst>
                                          <p:attrName>ppt_x</p:attrName>
                                        </p:attrNameLst>
                                      </p:cBhvr>
                                      <p:tavLst>
                                        <p:tav tm="0">
                                          <p:val>
                                            <p:strVal val="#ppt_x"/>
                                          </p:val>
                                        </p:tav>
                                        <p:tav tm="100000">
                                          <p:val>
                                            <p:strVal val="#ppt_x"/>
                                          </p:val>
                                        </p:tav>
                                      </p:tavLst>
                                    </p:anim>
                                    <p:anim calcmode="lin" valueType="num">
                                      <p:cBhvr additive="base">
                                        <p:cTn id="8" dur="500" fill="hold"/>
                                        <p:tgtEl>
                                          <p:spTgt spid="51177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1777"/>
                                        </p:tgtEl>
                                        <p:attrNameLst>
                                          <p:attrName>style.visibility</p:attrName>
                                        </p:attrNameLst>
                                      </p:cBhvr>
                                      <p:to>
                                        <p:strVal val="visible"/>
                                      </p:to>
                                    </p:set>
                                    <p:anim calcmode="lin" valueType="num">
                                      <p:cBhvr additive="base">
                                        <p:cTn id="12" dur="500" fill="hold"/>
                                        <p:tgtEl>
                                          <p:spTgt spid="511777"/>
                                        </p:tgtEl>
                                        <p:attrNameLst>
                                          <p:attrName>ppt_x</p:attrName>
                                        </p:attrNameLst>
                                      </p:cBhvr>
                                      <p:tavLst>
                                        <p:tav tm="0">
                                          <p:val>
                                            <p:strVal val="#ppt_x"/>
                                          </p:val>
                                        </p:tav>
                                        <p:tav tm="100000">
                                          <p:val>
                                            <p:strVal val="#ppt_x"/>
                                          </p:val>
                                        </p:tav>
                                      </p:tavLst>
                                    </p:anim>
                                    <p:anim calcmode="lin" valueType="num">
                                      <p:cBhvr additive="base">
                                        <p:cTn id="13" dur="500" fill="hold"/>
                                        <p:tgtEl>
                                          <p:spTgt spid="51177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1772"/>
                                        </p:tgtEl>
                                        <p:attrNameLst>
                                          <p:attrName>style.visibility</p:attrName>
                                        </p:attrNameLst>
                                      </p:cBhvr>
                                      <p:to>
                                        <p:strVal val="visible"/>
                                      </p:to>
                                    </p:set>
                                    <p:anim calcmode="lin" valueType="num">
                                      <p:cBhvr additive="base">
                                        <p:cTn id="17" dur="500" fill="hold"/>
                                        <p:tgtEl>
                                          <p:spTgt spid="511772"/>
                                        </p:tgtEl>
                                        <p:attrNameLst>
                                          <p:attrName>ppt_x</p:attrName>
                                        </p:attrNameLst>
                                      </p:cBhvr>
                                      <p:tavLst>
                                        <p:tav tm="0">
                                          <p:val>
                                            <p:strVal val="#ppt_x"/>
                                          </p:val>
                                        </p:tav>
                                        <p:tav tm="100000">
                                          <p:val>
                                            <p:strVal val="#ppt_x"/>
                                          </p:val>
                                        </p:tav>
                                      </p:tavLst>
                                    </p:anim>
                                    <p:anim calcmode="lin" valueType="num">
                                      <p:cBhvr additive="base">
                                        <p:cTn id="18" dur="500" fill="hold"/>
                                        <p:tgtEl>
                                          <p:spTgt spid="51177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11773"/>
                                        </p:tgtEl>
                                        <p:attrNameLst>
                                          <p:attrName>style.visibility</p:attrName>
                                        </p:attrNameLst>
                                      </p:cBhvr>
                                      <p:to>
                                        <p:strVal val="visible"/>
                                      </p:to>
                                    </p:set>
                                    <p:anim calcmode="lin" valueType="num">
                                      <p:cBhvr additive="base">
                                        <p:cTn id="22" dur="500" fill="hold"/>
                                        <p:tgtEl>
                                          <p:spTgt spid="511773"/>
                                        </p:tgtEl>
                                        <p:attrNameLst>
                                          <p:attrName>ppt_x</p:attrName>
                                        </p:attrNameLst>
                                      </p:cBhvr>
                                      <p:tavLst>
                                        <p:tav tm="0">
                                          <p:val>
                                            <p:strVal val="#ppt_x"/>
                                          </p:val>
                                        </p:tav>
                                        <p:tav tm="100000">
                                          <p:val>
                                            <p:strVal val="#ppt_x"/>
                                          </p:val>
                                        </p:tav>
                                      </p:tavLst>
                                    </p:anim>
                                    <p:anim calcmode="lin" valueType="num">
                                      <p:cBhvr additive="base">
                                        <p:cTn id="23" dur="500" fill="hold"/>
                                        <p:tgtEl>
                                          <p:spTgt spid="511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772" grpId="0"/>
      <p:bldP spid="511776" grpId="0" bldLvl="0" animBg="1"/>
      <p:bldP spid="51177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文本占位符 513026"/>
          <p:cNvSpPr>
            <a:spLocks noGrp="1"/>
          </p:cNvSpPr>
          <p:nvPr>
            <p:ph type="body" idx="1"/>
          </p:nvPr>
        </p:nvSpPr>
        <p:spPr>
          <a:xfrm>
            <a:off x="1919536" y="2024856"/>
            <a:ext cx="8856984" cy="2808287"/>
          </a:xfrm>
          <a:solidFill>
            <a:srgbClr val="FFFFFF"/>
          </a:solidFill>
          <a:ln>
            <a:noFill/>
          </a:ln>
        </p:spPr>
        <p:txBody>
          <a:bodyPr/>
          <a:lstStyle/>
          <a:p>
            <a:pPr>
              <a:lnSpc>
                <a:spcPct val="200000"/>
              </a:lnSpc>
              <a:spcBef>
                <a:spcPct val="70000"/>
              </a:spcBef>
              <a:buClr>
                <a:srgbClr val="CC3300"/>
              </a:buClr>
              <a:buFont typeface="Wingdings" panose="05000000000000000000" pitchFamily="2" charset="2"/>
              <a:buChar char="n"/>
            </a:pPr>
            <a:r>
              <a:rPr lang="zh-CN" altLang="en-US" dirty="0">
                <a:solidFill>
                  <a:srgbClr val="0000FF"/>
                </a:solidFill>
              </a:rPr>
              <a:t>空闲表法和空闲链表法，不适用于大型文件系统，因为这会使空闲表或空闲链表太长。</a:t>
            </a:r>
            <a:r>
              <a:rPr lang="en-US" altLang="zh-CN" dirty="0">
                <a:solidFill>
                  <a:srgbClr val="0000FF"/>
                </a:solidFill>
              </a:rPr>
              <a:t>UNIX</a:t>
            </a:r>
            <a:r>
              <a:rPr lang="zh-CN" altLang="en-US" dirty="0">
                <a:solidFill>
                  <a:srgbClr val="0000FF"/>
                </a:solidFill>
              </a:rPr>
              <a:t>系统采用的成组链接法，将上述两种方法相结合，兼备了优点而克服了两种方法的缺点。</a:t>
            </a:r>
            <a:r>
              <a:rPr lang="zh-CN" altLang="en-US" dirty="0"/>
              <a:t> </a:t>
            </a:r>
          </a:p>
        </p:txBody>
      </p:sp>
      <p:sp>
        <p:nvSpPr>
          <p:cNvPr id="513029" name="AutoShape 5"/>
          <p:cNvSpPr/>
          <p:nvPr/>
        </p:nvSpPr>
        <p:spPr>
          <a:xfrm>
            <a:off x="925464" y="1097757"/>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13030" name="Text Box 38"/>
          <p:cNvSpPr txBox="1"/>
          <p:nvPr/>
        </p:nvSpPr>
        <p:spPr>
          <a:xfrm>
            <a:off x="1057227" y="1124744"/>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a:t>
            </a:r>
            <a:r>
              <a:rPr lang="en-US" altLang="zh-CN">
                <a:solidFill>
                  <a:srgbClr val="FF0000"/>
                </a:solidFill>
                <a:effectLst>
                  <a:outerShdw blurRad="38100" dist="38100" dir="2700000">
                    <a:srgbClr val="C0C0C0"/>
                  </a:outerShdw>
                </a:effectLst>
                <a:latin typeface="Times New Roman" panose="02020603050405020304" pitchFamily="18" charset="0"/>
              </a:rPr>
              <a:t>UNIX </a:t>
            </a:r>
            <a:r>
              <a:rPr lang="zh-CN" altLang="en-US" dirty="0">
                <a:solidFill>
                  <a:srgbClr val="FF0000"/>
                </a:solidFill>
                <a:effectLst>
                  <a:outerShdw blurRad="38100" dist="38100" dir="2700000">
                    <a:srgbClr val="C0C0C0"/>
                  </a:outerShdw>
                </a:effectLst>
                <a:latin typeface="Times New Roman" panose="02020603050405020304" pitchFamily="18" charset="0"/>
              </a:rPr>
              <a:t>成组链接</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66056EF1-8F7D-435F-9B7E-A0F913A5C81E}"/>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3029"/>
                                        </p:tgtEl>
                                        <p:attrNameLst>
                                          <p:attrName>style.visibility</p:attrName>
                                        </p:attrNameLst>
                                      </p:cBhvr>
                                      <p:to>
                                        <p:strVal val="visible"/>
                                      </p:to>
                                    </p:set>
                                    <p:anim calcmode="lin" valueType="num">
                                      <p:cBhvr additive="base">
                                        <p:cTn id="7" dur="500" fill="hold"/>
                                        <p:tgtEl>
                                          <p:spTgt spid="513029"/>
                                        </p:tgtEl>
                                        <p:attrNameLst>
                                          <p:attrName>ppt_x</p:attrName>
                                        </p:attrNameLst>
                                      </p:cBhvr>
                                      <p:tavLst>
                                        <p:tav tm="0">
                                          <p:val>
                                            <p:strVal val="#ppt_x"/>
                                          </p:val>
                                        </p:tav>
                                        <p:tav tm="100000">
                                          <p:val>
                                            <p:strVal val="#ppt_x"/>
                                          </p:val>
                                        </p:tav>
                                      </p:tavLst>
                                    </p:anim>
                                    <p:anim calcmode="lin" valueType="num">
                                      <p:cBhvr additive="base">
                                        <p:cTn id="8" dur="500" fill="hold"/>
                                        <p:tgtEl>
                                          <p:spTgt spid="5130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3030"/>
                                        </p:tgtEl>
                                        <p:attrNameLst>
                                          <p:attrName>style.visibility</p:attrName>
                                        </p:attrNameLst>
                                      </p:cBhvr>
                                      <p:to>
                                        <p:strVal val="visible"/>
                                      </p:to>
                                    </p:set>
                                    <p:anim calcmode="lin" valueType="num">
                                      <p:cBhvr additive="base">
                                        <p:cTn id="12" dur="500" fill="hold"/>
                                        <p:tgtEl>
                                          <p:spTgt spid="513030"/>
                                        </p:tgtEl>
                                        <p:attrNameLst>
                                          <p:attrName>ppt_x</p:attrName>
                                        </p:attrNameLst>
                                      </p:cBhvr>
                                      <p:tavLst>
                                        <p:tav tm="0">
                                          <p:val>
                                            <p:strVal val="#ppt_x"/>
                                          </p:val>
                                        </p:tav>
                                        <p:tav tm="100000">
                                          <p:val>
                                            <p:strVal val="#ppt_x"/>
                                          </p:val>
                                        </p:tav>
                                      </p:tavLst>
                                    </p:anim>
                                    <p:anim calcmode="lin" valueType="num">
                                      <p:cBhvr additive="base">
                                        <p:cTn id="13" dur="500" fill="hold"/>
                                        <p:tgtEl>
                                          <p:spTgt spid="51303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3027">
                                            <p:bg/>
                                          </p:spTgt>
                                        </p:tgtEl>
                                        <p:attrNameLst>
                                          <p:attrName>style.visibility</p:attrName>
                                        </p:attrNameLst>
                                      </p:cBhvr>
                                      <p:to>
                                        <p:strVal val="visible"/>
                                      </p:to>
                                    </p:set>
                                    <p:anim calcmode="lin" valueType="num">
                                      <p:cBhvr additive="base">
                                        <p:cTn id="17" dur="500" fill="hold"/>
                                        <p:tgtEl>
                                          <p:spTgt spid="51302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51302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13027">
                                            <p:txEl>
                                              <p:pRg st="0" end="0"/>
                                            </p:txEl>
                                          </p:spTgt>
                                        </p:tgtEl>
                                        <p:attrNameLst>
                                          <p:attrName>style.visibility</p:attrName>
                                        </p:attrNameLst>
                                      </p:cBhvr>
                                      <p:to>
                                        <p:strVal val="visible"/>
                                      </p:to>
                                    </p:set>
                                    <p:anim calcmode="lin" valueType="num">
                                      <p:cBhvr additive="base">
                                        <p:cTn id="22" dur="500" fill="hold"/>
                                        <p:tgtEl>
                                          <p:spTgt spid="51302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30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nimBg="1"/>
      <p:bldP spid="513029" grpId="0" bldLvl="0" animBg="1"/>
      <p:bldP spid="51303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4" name="矩形 514053"/>
          <p:cNvSpPr/>
          <p:nvPr/>
        </p:nvSpPr>
        <p:spPr>
          <a:xfrm>
            <a:off x="1524000" y="2043113"/>
            <a:ext cx="9144000" cy="0"/>
          </a:xfrm>
          <a:prstGeom prst="rect">
            <a:avLst/>
          </a:prstGeom>
          <a:noFill/>
          <a:ln w="9525">
            <a:noFill/>
          </a:ln>
        </p:spPr>
        <p:txBody>
          <a:bodyPr/>
          <a:lstStyle/>
          <a:p>
            <a:endParaRPr lang="zh-CN" altLang="en-US"/>
          </a:p>
        </p:txBody>
      </p:sp>
      <p:graphicFrame>
        <p:nvGraphicFramePr>
          <p:cNvPr id="514053" name="对象 514052"/>
          <p:cNvGraphicFramePr/>
          <p:nvPr>
            <p:extLst>
              <p:ext uri="{D42A27DB-BD31-4B8C-83A1-F6EECF244321}">
                <p14:modId xmlns:p14="http://schemas.microsoft.com/office/powerpoint/2010/main" val="1489280818"/>
              </p:ext>
            </p:extLst>
          </p:nvPr>
        </p:nvGraphicFramePr>
        <p:xfrm>
          <a:off x="2279576" y="1628775"/>
          <a:ext cx="8137599" cy="4262772"/>
        </p:xfrm>
        <a:graphic>
          <a:graphicData uri="http://schemas.openxmlformats.org/presentationml/2006/ole">
            <mc:AlternateContent xmlns:mc="http://schemas.openxmlformats.org/markup-compatibility/2006">
              <mc:Choice xmlns:v="urn:schemas-microsoft-com:vml" Requires="v">
                <p:oleObj spid="_x0000_s550929" r:id="rId4" imgW="4751070" imgH="2767330" progId="Visio.Drawing.6">
                  <p:embed/>
                </p:oleObj>
              </mc:Choice>
              <mc:Fallback>
                <p:oleObj r:id="rId4" imgW="4751070" imgH="2767330" progId="Visio.Drawing.6">
                  <p:embed/>
                  <p:pic>
                    <p:nvPicPr>
                      <p:cNvPr id="0" name="图片 3087"/>
                      <p:cNvPicPr/>
                      <p:nvPr/>
                    </p:nvPicPr>
                    <p:blipFill>
                      <a:blip r:embed="rId5"/>
                      <a:stretch>
                        <a:fillRect/>
                      </a:stretch>
                    </p:blipFill>
                    <p:spPr>
                      <a:xfrm>
                        <a:off x="2279576" y="1628775"/>
                        <a:ext cx="8137599" cy="4262772"/>
                      </a:xfrm>
                      <a:prstGeom prst="rect">
                        <a:avLst/>
                      </a:prstGeom>
                      <a:noFill/>
                      <a:ln w="38100">
                        <a:noFill/>
                        <a:miter/>
                      </a:ln>
                    </p:spPr>
                  </p:pic>
                </p:oleObj>
              </mc:Fallback>
            </mc:AlternateContent>
          </a:graphicData>
        </a:graphic>
      </p:graphicFrame>
      <p:sp>
        <p:nvSpPr>
          <p:cNvPr id="514055" name="矩形 514054"/>
          <p:cNvSpPr/>
          <p:nvPr/>
        </p:nvSpPr>
        <p:spPr>
          <a:xfrm>
            <a:off x="4872038" y="6020436"/>
            <a:ext cx="3498850" cy="398780"/>
          </a:xfrm>
          <a:prstGeom prst="rect">
            <a:avLst/>
          </a:prstGeom>
          <a:noFill/>
          <a:ln w="9525">
            <a:noFill/>
          </a:ln>
        </p:spPr>
        <p:txBody>
          <a:bodyPr wrap="none" anchor="ctr">
            <a:spAutoFit/>
          </a:bodyPr>
          <a:lstStyle/>
          <a:p>
            <a:pP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a:t>
            </a:r>
            <a:r>
              <a:rPr lang="en-US" altLang="zh-CN" sz="2000">
                <a:solidFill>
                  <a:schemeClr val="tx2"/>
                </a:solidFill>
                <a:effectLst>
                  <a:outerShdw blurRad="38100" dist="38100" dir="2700000">
                    <a:srgbClr val="C0C0C0"/>
                  </a:outerShdw>
                </a:effectLst>
                <a:latin typeface="Times New Roman" panose="02020603050405020304" pitchFamily="18" charset="0"/>
              </a:rPr>
              <a:t>6.19 </a:t>
            </a:r>
            <a:r>
              <a:rPr lang="zh-CN" altLang="en-US" sz="2000" dirty="0">
                <a:solidFill>
                  <a:schemeClr val="tx2"/>
                </a:solidFill>
                <a:effectLst>
                  <a:outerShdw blurRad="38100" dist="38100" dir="2700000">
                    <a:srgbClr val="C0C0C0"/>
                  </a:outerShdw>
                </a:effectLst>
                <a:latin typeface="Times New Roman" panose="02020603050405020304" pitchFamily="18" charset="0"/>
              </a:rPr>
              <a:t>空闲盘块的成组链接法 </a:t>
            </a:r>
          </a:p>
        </p:txBody>
      </p:sp>
      <p:sp>
        <p:nvSpPr>
          <p:cNvPr id="514056" name="矩形 514055"/>
          <p:cNvSpPr/>
          <p:nvPr/>
        </p:nvSpPr>
        <p:spPr>
          <a:xfrm>
            <a:off x="1271464" y="966445"/>
            <a:ext cx="3452813" cy="521970"/>
          </a:xfrm>
          <a:prstGeom prst="rect">
            <a:avLst/>
          </a:prstGeom>
          <a:noFill/>
          <a:ln w="9525">
            <a:noFill/>
          </a:ln>
        </p:spPr>
        <p:txBody>
          <a:bodyPr anchor="ctr">
            <a:spAutoFit/>
          </a:bodyPr>
          <a:lstStyle/>
          <a:p>
            <a:pPr>
              <a:spcBef>
                <a:spcPct val="0"/>
              </a:spcBef>
            </a:pPr>
            <a:r>
              <a:rPr lang="en-US" altLang="zh-CN" dirty="0">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、空闲盘块的组织</a:t>
            </a:r>
          </a:p>
        </p:txBody>
      </p:sp>
      <p:sp>
        <p:nvSpPr>
          <p:cNvPr id="7" name="矩形 6">
            <a:extLst>
              <a:ext uri="{FF2B5EF4-FFF2-40B4-BE49-F238E27FC236}">
                <a16:creationId xmlns:a16="http://schemas.microsoft.com/office/drawing/2014/main" id="{789D132B-28F5-458E-8B4B-D6E7D0BC4B5B}"/>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4056"/>
                                        </p:tgtEl>
                                        <p:attrNameLst>
                                          <p:attrName>style.visibility</p:attrName>
                                        </p:attrNameLst>
                                      </p:cBhvr>
                                      <p:to>
                                        <p:strVal val="visible"/>
                                      </p:to>
                                    </p:set>
                                    <p:anim calcmode="lin" valueType="num">
                                      <p:cBhvr additive="base">
                                        <p:cTn id="7" dur="500" fill="hold"/>
                                        <p:tgtEl>
                                          <p:spTgt spid="514056"/>
                                        </p:tgtEl>
                                        <p:attrNameLst>
                                          <p:attrName>ppt_x</p:attrName>
                                        </p:attrNameLst>
                                      </p:cBhvr>
                                      <p:tavLst>
                                        <p:tav tm="0">
                                          <p:val>
                                            <p:strVal val="#ppt_x"/>
                                          </p:val>
                                        </p:tav>
                                        <p:tav tm="100000">
                                          <p:val>
                                            <p:strVal val="#ppt_x"/>
                                          </p:val>
                                        </p:tav>
                                      </p:tavLst>
                                    </p:anim>
                                    <p:anim calcmode="lin" valueType="num">
                                      <p:cBhvr additive="base">
                                        <p:cTn id="8" dur="500" fill="hold"/>
                                        <p:tgtEl>
                                          <p:spTgt spid="51405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14053"/>
                                        </p:tgtEl>
                                        <p:attrNameLst>
                                          <p:attrName>style.visibility</p:attrName>
                                        </p:attrNameLst>
                                      </p:cBhvr>
                                      <p:to>
                                        <p:strVal val="visible"/>
                                      </p:to>
                                    </p:set>
                                    <p:anim calcmode="lin" valueType="num">
                                      <p:cBhvr additive="base">
                                        <p:cTn id="12" dur="500" fill="hold"/>
                                        <p:tgtEl>
                                          <p:spTgt spid="514053"/>
                                        </p:tgtEl>
                                        <p:attrNameLst>
                                          <p:attrName>ppt_x</p:attrName>
                                        </p:attrNameLst>
                                      </p:cBhvr>
                                      <p:tavLst>
                                        <p:tav tm="0">
                                          <p:val>
                                            <p:strVal val="#ppt_x"/>
                                          </p:val>
                                        </p:tav>
                                        <p:tav tm="100000">
                                          <p:val>
                                            <p:strVal val="#ppt_x"/>
                                          </p:val>
                                        </p:tav>
                                      </p:tavLst>
                                    </p:anim>
                                    <p:anim calcmode="lin" valueType="num">
                                      <p:cBhvr additive="base">
                                        <p:cTn id="13" dur="500" fill="hold"/>
                                        <p:tgtEl>
                                          <p:spTgt spid="51405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4055"/>
                                        </p:tgtEl>
                                        <p:attrNameLst>
                                          <p:attrName>style.visibility</p:attrName>
                                        </p:attrNameLst>
                                      </p:cBhvr>
                                      <p:to>
                                        <p:strVal val="visible"/>
                                      </p:to>
                                    </p:set>
                                    <p:anim calcmode="lin" valueType="num">
                                      <p:cBhvr additive="base">
                                        <p:cTn id="17" dur="500" fill="hold"/>
                                        <p:tgtEl>
                                          <p:spTgt spid="514055"/>
                                        </p:tgtEl>
                                        <p:attrNameLst>
                                          <p:attrName>ppt_x</p:attrName>
                                        </p:attrNameLst>
                                      </p:cBhvr>
                                      <p:tavLst>
                                        <p:tav tm="0">
                                          <p:val>
                                            <p:strVal val="#ppt_x"/>
                                          </p:val>
                                        </p:tav>
                                        <p:tav tm="100000">
                                          <p:val>
                                            <p:strVal val="#ppt_x"/>
                                          </p:val>
                                        </p:tav>
                                      </p:tavLst>
                                    </p:anim>
                                    <p:anim calcmode="lin" valueType="num">
                                      <p:cBhvr additive="base">
                                        <p:cTn id="18" dur="500" fill="hold"/>
                                        <p:tgtEl>
                                          <p:spTgt spid="514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5" grpId="0"/>
      <p:bldP spid="51405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文本占位符 515074"/>
          <p:cNvSpPr>
            <a:spLocks noGrp="1"/>
          </p:cNvSpPr>
          <p:nvPr>
            <p:ph type="body" idx="1"/>
          </p:nvPr>
        </p:nvSpPr>
        <p:spPr>
          <a:xfrm>
            <a:off x="1415480" y="1690644"/>
            <a:ext cx="5761038" cy="647700"/>
          </a:xfrm>
          <a:solidFill>
            <a:srgbClr val="FFFFFF"/>
          </a:solidFill>
          <a:ln>
            <a:noFill/>
          </a:ln>
        </p:spPr>
        <p:txBody>
          <a:bodyPr/>
          <a:lstStyle/>
          <a:p>
            <a:pPr>
              <a:buNone/>
            </a:pPr>
            <a:r>
              <a:rPr lang="en-US" altLang="zh-CN">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、空闲盘块的分配</a:t>
            </a:r>
            <a:endParaRPr lang="zh-CN" altLang="en-US" sz="2400" dirty="0"/>
          </a:p>
        </p:txBody>
      </p:sp>
      <p:sp>
        <p:nvSpPr>
          <p:cNvPr id="515078" name="矩形 515077"/>
          <p:cNvSpPr/>
          <p:nvPr/>
        </p:nvSpPr>
        <p:spPr>
          <a:xfrm>
            <a:off x="1991544" y="2331691"/>
            <a:ext cx="9289031" cy="3900235"/>
          </a:xfrm>
          <a:prstGeom prst="rect">
            <a:avLst/>
          </a:prstGeom>
          <a:noFill/>
          <a:ln w="28575">
            <a:noFill/>
          </a:ln>
        </p:spPr>
        <p:txBody>
          <a:bodyPr wrap="square">
            <a:spAutoFit/>
          </a:bodyPr>
          <a:lstStyle/>
          <a:p>
            <a:pPr marL="342900" indent="-342900">
              <a:lnSpc>
                <a:spcPct val="150000"/>
              </a:lnSpc>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先从栈顶取出一空闲盘块号，将对应的盘块分配，然后栈顶指针下移一格。若该盘块号已是栈底， 即</a:t>
            </a:r>
            <a:r>
              <a:rPr lang="en-US" altLang="zh-CN" sz="2400" dirty="0" err="1">
                <a:solidFill>
                  <a:srgbClr val="0000FF"/>
                </a:solidFill>
                <a:latin typeface="Times New Roman" panose="02020603050405020304" pitchFamily="18" charset="0"/>
              </a:rPr>
              <a:t>S.free</a:t>
            </a:r>
            <a:r>
              <a:rPr lang="en-US" altLang="zh-CN" sz="2400" dirty="0">
                <a:solidFill>
                  <a:srgbClr val="0000FF"/>
                </a:solidFill>
                <a:latin typeface="Times New Roman" panose="02020603050405020304" pitchFamily="18" charset="0"/>
              </a:rPr>
              <a:t>(0)</a:t>
            </a:r>
            <a:r>
              <a:rPr lang="zh-CN" altLang="en-US" sz="2400" dirty="0">
                <a:solidFill>
                  <a:srgbClr val="0000FF"/>
                </a:solidFill>
                <a:latin typeface="Times New Roman" panose="02020603050405020304" pitchFamily="18" charset="0"/>
              </a:rPr>
              <a:t>，这是当前栈中最后一个可分配的盘块号。该盘块号所对应的盘块中记有下一组可用的盘块号，因此， 将栈底盘块号所对应盘块的内容读入栈中，作为新的盘块号栈的内容，并把原栈底对应的盘块分配出去。 然后，再分配一相应的缓冲区</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作为该盘块的缓冲区</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。最后，把栈中的空闲盘块数减</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并返回。</a:t>
            </a:r>
          </a:p>
        </p:txBody>
      </p:sp>
      <p:sp>
        <p:nvSpPr>
          <p:cNvPr id="515081" name="AutoShape 5"/>
          <p:cNvSpPr/>
          <p:nvPr/>
        </p:nvSpPr>
        <p:spPr>
          <a:xfrm>
            <a:off x="925464" y="953741"/>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15082" name="Text Box 38"/>
          <p:cNvSpPr txBox="1"/>
          <p:nvPr/>
        </p:nvSpPr>
        <p:spPr>
          <a:xfrm>
            <a:off x="1057227" y="980728"/>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a:t>
            </a:r>
            <a:r>
              <a:rPr lang="en-US" altLang="zh-CN">
                <a:solidFill>
                  <a:srgbClr val="FF0000"/>
                </a:solidFill>
                <a:effectLst>
                  <a:outerShdw blurRad="38100" dist="38100" dir="2700000">
                    <a:srgbClr val="C0C0C0"/>
                  </a:outerShdw>
                </a:effectLst>
                <a:latin typeface="Times New Roman" panose="02020603050405020304" pitchFamily="18" charset="0"/>
              </a:rPr>
              <a:t>UNIX </a:t>
            </a:r>
            <a:r>
              <a:rPr lang="zh-CN" altLang="en-US" dirty="0">
                <a:solidFill>
                  <a:srgbClr val="FF0000"/>
                </a:solidFill>
                <a:effectLst>
                  <a:outerShdw blurRad="38100" dist="38100" dir="2700000">
                    <a:srgbClr val="C0C0C0"/>
                  </a:outerShdw>
                </a:effectLst>
                <a:latin typeface="Times New Roman" panose="02020603050405020304" pitchFamily="18" charset="0"/>
              </a:rPr>
              <a:t>成组链接</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83219A7B-42A8-4B1A-BF8D-98D1BC2D8540}"/>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5081"/>
                                        </p:tgtEl>
                                        <p:attrNameLst>
                                          <p:attrName>style.visibility</p:attrName>
                                        </p:attrNameLst>
                                      </p:cBhvr>
                                      <p:to>
                                        <p:strVal val="visible"/>
                                      </p:to>
                                    </p:set>
                                    <p:anim calcmode="lin" valueType="num">
                                      <p:cBhvr additive="base">
                                        <p:cTn id="7" dur="500" fill="hold"/>
                                        <p:tgtEl>
                                          <p:spTgt spid="515081"/>
                                        </p:tgtEl>
                                        <p:attrNameLst>
                                          <p:attrName>ppt_x</p:attrName>
                                        </p:attrNameLst>
                                      </p:cBhvr>
                                      <p:tavLst>
                                        <p:tav tm="0">
                                          <p:val>
                                            <p:strVal val="#ppt_x"/>
                                          </p:val>
                                        </p:tav>
                                        <p:tav tm="100000">
                                          <p:val>
                                            <p:strVal val="#ppt_x"/>
                                          </p:val>
                                        </p:tav>
                                      </p:tavLst>
                                    </p:anim>
                                    <p:anim calcmode="lin" valueType="num">
                                      <p:cBhvr additive="base">
                                        <p:cTn id="8" dur="500" fill="hold"/>
                                        <p:tgtEl>
                                          <p:spTgt spid="51508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5082"/>
                                        </p:tgtEl>
                                        <p:attrNameLst>
                                          <p:attrName>style.visibility</p:attrName>
                                        </p:attrNameLst>
                                      </p:cBhvr>
                                      <p:to>
                                        <p:strVal val="visible"/>
                                      </p:to>
                                    </p:set>
                                    <p:anim calcmode="lin" valueType="num">
                                      <p:cBhvr additive="base">
                                        <p:cTn id="12" dur="500" fill="hold"/>
                                        <p:tgtEl>
                                          <p:spTgt spid="515082"/>
                                        </p:tgtEl>
                                        <p:attrNameLst>
                                          <p:attrName>ppt_x</p:attrName>
                                        </p:attrNameLst>
                                      </p:cBhvr>
                                      <p:tavLst>
                                        <p:tav tm="0">
                                          <p:val>
                                            <p:strVal val="#ppt_x"/>
                                          </p:val>
                                        </p:tav>
                                        <p:tav tm="100000">
                                          <p:val>
                                            <p:strVal val="#ppt_x"/>
                                          </p:val>
                                        </p:tav>
                                      </p:tavLst>
                                    </p:anim>
                                    <p:anim calcmode="lin" valueType="num">
                                      <p:cBhvr additive="base">
                                        <p:cTn id="13" dur="500" fill="hold"/>
                                        <p:tgtEl>
                                          <p:spTgt spid="51508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5075">
                                            <p:bg/>
                                          </p:spTgt>
                                        </p:tgtEl>
                                        <p:attrNameLst>
                                          <p:attrName>style.visibility</p:attrName>
                                        </p:attrNameLst>
                                      </p:cBhvr>
                                      <p:to>
                                        <p:strVal val="visible"/>
                                      </p:to>
                                    </p:set>
                                    <p:anim calcmode="lin" valueType="num">
                                      <p:cBhvr additive="base">
                                        <p:cTn id="17" dur="500" fill="hold"/>
                                        <p:tgtEl>
                                          <p:spTgt spid="51507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515075">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15075">
                                            <p:txEl>
                                              <p:pRg st="0" end="0"/>
                                            </p:txEl>
                                          </p:spTgt>
                                        </p:tgtEl>
                                        <p:attrNameLst>
                                          <p:attrName>style.visibility</p:attrName>
                                        </p:attrNameLst>
                                      </p:cBhvr>
                                      <p:to>
                                        <p:strVal val="visible"/>
                                      </p:to>
                                    </p:set>
                                    <p:anim calcmode="lin" valueType="num">
                                      <p:cBhvr additive="base">
                                        <p:cTn id="22" dur="5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5075">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15078"/>
                                        </p:tgtEl>
                                        <p:attrNameLst>
                                          <p:attrName>style.visibility</p:attrName>
                                        </p:attrNameLst>
                                      </p:cBhvr>
                                      <p:to>
                                        <p:strVal val="visible"/>
                                      </p:to>
                                    </p:set>
                                    <p:anim calcmode="lin" valueType="num">
                                      <p:cBhvr additive="base">
                                        <p:cTn id="27" dur="500" fill="hold"/>
                                        <p:tgtEl>
                                          <p:spTgt spid="515078"/>
                                        </p:tgtEl>
                                        <p:attrNameLst>
                                          <p:attrName>ppt_x</p:attrName>
                                        </p:attrNameLst>
                                      </p:cBhvr>
                                      <p:tavLst>
                                        <p:tav tm="0">
                                          <p:val>
                                            <p:strVal val="#ppt_x"/>
                                          </p:val>
                                        </p:tav>
                                        <p:tav tm="100000">
                                          <p:val>
                                            <p:strVal val="#ppt_x"/>
                                          </p:val>
                                        </p:tav>
                                      </p:tavLst>
                                    </p:anim>
                                    <p:anim calcmode="lin" valueType="num">
                                      <p:cBhvr additive="base">
                                        <p:cTn id="28" dur="500" fill="hold"/>
                                        <p:tgtEl>
                                          <p:spTgt spid="515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animBg="1"/>
      <p:bldP spid="515078" grpId="0"/>
      <p:bldP spid="515081" grpId="0" bldLvl="0" animBg="1"/>
      <p:bldP spid="5150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文本占位符 413698"/>
          <p:cNvSpPr>
            <a:spLocks noGrp="1"/>
          </p:cNvSpPr>
          <p:nvPr>
            <p:ph type="body" idx="1"/>
          </p:nvPr>
        </p:nvSpPr>
        <p:spPr>
          <a:xfrm>
            <a:off x="1439614" y="2350666"/>
            <a:ext cx="9768953" cy="3887787"/>
          </a:xfrm>
          <a:noFill/>
          <a:ln>
            <a:noFill/>
          </a:ln>
        </p:spPr>
        <p:txBody>
          <a:bodyPr/>
          <a:lstStyle/>
          <a:p>
            <a:pPr marL="914400" lvl="1" indent="-457200">
              <a:spcAft>
                <a:spcPts val="600"/>
              </a:spcAft>
              <a:buFontTx/>
              <a:buAutoNum type="circleNumDbPlain" startAt="2"/>
            </a:pPr>
            <a:r>
              <a:rPr lang="zh-CN" altLang="en-US" dirty="0">
                <a:solidFill>
                  <a:srgbClr val="0000FF"/>
                </a:solidFill>
                <a:effectLst>
                  <a:outerShdw blurRad="38100" dist="38100" dir="2700000">
                    <a:srgbClr val="C0C0C0"/>
                  </a:outerShdw>
                </a:effectLst>
              </a:rPr>
              <a:t>库文件：</a:t>
            </a:r>
          </a:p>
          <a:p>
            <a:pPr marL="1295400" lvl="2" indent="-381000">
              <a:lnSpc>
                <a:spcPct val="105000"/>
              </a:lnSpc>
              <a:spcAft>
                <a:spcPts val="600"/>
              </a:spcAft>
              <a:buClr>
                <a:srgbClr val="CC3300"/>
              </a:buClr>
              <a:buFont typeface="Wingdings" panose="05000000000000000000" pitchFamily="2" charset="2"/>
              <a:buChar char="n"/>
            </a:pPr>
            <a:r>
              <a:rPr lang="zh-CN" altLang="en-US" sz="2400" dirty="0"/>
              <a:t>允许用户进行读取和执行，不允许对其进行修改，主要由各种标准子程序库组成</a:t>
            </a:r>
          </a:p>
          <a:p>
            <a:pPr marL="1295400" lvl="2" indent="-381000">
              <a:lnSpc>
                <a:spcPct val="105000"/>
              </a:lnSpc>
              <a:spcAft>
                <a:spcPts val="600"/>
              </a:spcAft>
              <a:buClr>
                <a:srgbClr val="CC3300"/>
              </a:buClr>
              <a:buFont typeface="Wingdings" panose="05000000000000000000" pitchFamily="2" charset="2"/>
              <a:buChar char="n"/>
            </a:pPr>
            <a:r>
              <a:rPr lang="zh-CN" altLang="en-US" sz="2400" dirty="0"/>
              <a:t>例如：</a:t>
            </a:r>
            <a:r>
              <a:rPr lang="en-US" altLang="zh-CN" sz="2400" dirty="0"/>
              <a:t>C</a:t>
            </a:r>
            <a:r>
              <a:rPr lang="zh-CN" altLang="en-US" sz="2400" dirty="0"/>
              <a:t>语言、</a:t>
            </a:r>
            <a:r>
              <a:rPr lang="en-US" altLang="zh-CN" sz="2400" dirty="0"/>
              <a:t>FORTRAN</a:t>
            </a:r>
            <a:r>
              <a:rPr lang="zh-CN" altLang="en-US" sz="2400" dirty="0"/>
              <a:t>子程序库存放在子目录下 *</a:t>
            </a:r>
            <a:r>
              <a:rPr lang="en-US" altLang="zh-CN" sz="2400" dirty="0"/>
              <a:t>.LIB,/lib/,/</a:t>
            </a:r>
            <a:r>
              <a:rPr lang="en-US" altLang="zh-CN" sz="2400" dirty="0" err="1"/>
              <a:t>usr</a:t>
            </a:r>
            <a:r>
              <a:rPr lang="en-US" altLang="zh-CN" sz="2400" dirty="0"/>
              <a:t>/lib/</a:t>
            </a:r>
          </a:p>
          <a:p>
            <a:pPr marL="914400" lvl="1" indent="-457200">
              <a:spcAft>
                <a:spcPts val="600"/>
              </a:spcAft>
              <a:buFontTx/>
              <a:buAutoNum type="circleNumDbPlain" startAt="3"/>
            </a:pPr>
            <a:r>
              <a:rPr lang="zh-CN" altLang="en-US" dirty="0">
                <a:solidFill>
                  <a:srgbClr val="0000FF"/>
                </a:solidFill>
                <a:effectLst>
                  <a:outerShdw blurRad="38100" dist="38100" dir="2700000">
                    <a:srgbClr val="C0C0C0"/>
                  </a:outerShdw>
                </a:effectLst>
              </a:rPr>
              <a:t>用户文件： </a:t>
            </a:r>
          </a:p>
          <a:p>
            <a:pPr marL="1295400" lvl="2" indent="-381000">
              <a:lnSpc>
                <a:spcPct val="105000"/>
              </a:lnSpc>
              <a:spcAft>
                <a:spcPts val="600"/>
              </a:spcAft>
              <a:buClr>
                <a:srgbClr val="CC3300"/>
              </a:buClr>
              <a:buFont typeface="Wingdings" panose="05000000000000000000" pitchFamily="2" charset="2"/>
              <a:buChar char="n"/>
            </a:pPr>
            <a:r>
              <a:rPr lang="zh-CN" altLang="en-US" sz="2400" dirty="0"/>
              <a:t>通过操作系统保存的用户文件</a:t>
            </a:r>
          </a:p>
          <a:p>
            <a:pPr marL="1295400" lvl="2" indent="-381000">
              <a:lnSpc>
                <a:spcPct val="105000"/>
              </a:lnSpc>
              <a:spcAft>
                <a:spcPts val="600"/>
              </a:spcAft>
              <a:buClr>
                <a:srgbClr val="CC3300"/>
              </a:buClr>
              <a:buFont typeface="Wingdings" panose="05000000000000000000" pitchFamily="2" charset="2"/>
              <a:buChar char="n"/>
            </a:pPr>
            <a:r>
              <a:rPr lang="zh-CN" altLang="en-US" sz="2400" dirty="0"/>
              <a:t>主要由用户的源程序等组成，例如：*</a:t>
            </a:r>
            <a:r>
              <a:rPr lang="en-US" altLang="zh-CN" sz="2400" dirty="0"/>
              <a:t>.c,*.for,*.f,*DBF,*.OBJ</a:t>
            </a:r>
            <a:endParaRPr lang="zh-CN" altLang="en-US" sz="2400" dirty="0"/>
          </a:p>
        </p:txBody>
      </p:sp>
      <p:sp>
        <p:nvSpPr>
          <p:cNvPr id="413701" name="AutoShape 5"/>
          <p:cNvSpPr/>
          <p:nvPr/>
        </p:nvSpPr>
        <p:spPr>
          <a:xfrm>
            <a:off x="923677" y="1025749"/>
            <a:ext cx="4019550"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413702" name="Text Box 38"/>
          <p:cNvSpPr txBox="1"/>
          <p:nvPr/>
        </p:nvSpPr>
        <p:spPr>
          <a:xfrm>
            <a:off x="1055440" y="1052736"/>
            <a:ext cx="4535487"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二、  文件分类 </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413704" name="矩形 413703"/>
          <p:cNvSpPr/>
          <p:nvPr/>
        </p:nvSpPr>
        <p:spPr>
          <a:xfrm>
            <a:off x="1366590" y="1772816"/>
            <a:ext cx="3576637" cy="953135"/>
          </a:xfrm>
          <a:prstGeom prst="rect">
            <a:avLst/>
          </a:prstGeom>
          <a:noFill/>
          <a:ln w="28575">
            <a:noFill/>
          </a:ln>
        </p:spPr>
        <p:txBody>
          <a:bodyPr>
            <a:spAutoFit/>
          </a:bodyPr>
          <a:lstStyle/>
          <a:p>
            <a:pPr marL="342900" indent="-342900">
              <a:buSzPct val="80000"/>
            </a:pPr>
            <a:r>
              <a:rPr lang="en-US" altLang="zh-CN">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、按性质和用途分类</a:t>
            </a:r>
          </a:p>
        </p:txBody>
      </p:sp>
      <p:sp>
        <p:nvSpPr>
          <p:cNvPr id="7" name="矩形 6">
            <a:extLst>
              <a:ext uri="{FF2B5EF4-FFF2-40B4-BE49-F238E27FC236}">
                <a16:creationId xmlns:a16="http://schemas.microsoft.com/office/drawing/2014/main" id="{CD8FC59F-A5E4-438E-A2EA-72833975E22B}"/>
              </a:ext>
            </a:extLst>
          </p:cNvPr>
          <p:cNvSpPr/>
          <p:nvPr/>
        </p:nvSpPr>
        <p:spPr>
          <a:xfrm>
            <a:off x="461743" y="188640"/>
            <a:ext cx="34559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6.1 文件系统概念</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3701"/>
                                        </p:tgtEl>
                                        <p:attrNameLst>
                                          <p:attrName>style.visibility</p:attrName>
                                        </p:attrNameLst>
                                      </p:cBhvr>
                                      <p:to>
                                        <p:strVal val="visible"/>
                                      </p:to>
                                    </p:set>
                                    <p:anim calcmode="lin" valueType="num">
                                      <p:cBhvr additive="base">
                                        <p:cTn id="7" dur="500" fill="hold"/>
                                        <p:tgtEl>
                                          <p:spTgt spid="413701"/>
                                        </p:tgtEl>
                                        <p:attrNameLst>
                                          <p:attrName>ppt_x</p:attrName>
                                        </p:attrNameLst>
                                      </p:cBhvr>
                                      <p:tavLst>
                                        <p:tav tm="0">
                                          <p:val>
                                            <p:strVal val="#ppt_x"/>
                                          </p:val>
                                        </p:tav>
                                        <p:tav tm="100000">
                                          <p:val>
                                            <p:strVal val="#ppt_x"/>
                                          </p:val>
                                        </p:tav>
                                      </p:tavLst>
                                    </p:anim>
                                    <p:anim calcmode="lin" valueType="num">
                                      <p:cBhvr additive="base">
                                        <p:cTn id="8" dur="500" fill="hold"/>
                                        <p:tgtEl>
                                          <p:spTgt spid="41370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3702"/>
                                        </p:tgtEl>
                                        <p:attrNameLst>
                                          <p:attrName>style.visibility</p:attrName>
                                        </p:attrNameLst>
                                      </p:cBhvr>
                                      <p:to>
                                        <p:strVal val="visible"/>
                                      </p:to>
                                    </p:set>
                                    <p:anim calcmode="lin" valueType="num">
                                      <p:cBhvr additive="base">
                                        <p:cTn id="12" dur="500" fill="hold"/>
                                        <p:tgtEl>
                                          <p:spTgt spid="413702"/>
                                        </p:tgtEl>
                                        <p:attrNameLst>
                                          <p:attrName>ppt_x</p:attrName>
                                        </p:attrNameLst>
                                      </p:cBhvr>
                                      <p:tavLst>
                                        <p:tav tm="0">
                                          <p:val>
                                            <p:strVal val="#ppt_x"/>
                                          </p:val>
                                        </p:tav>
                                        <p:tav tm="100000">
                                          <p:val>
                                            <p:strVal val="#ppt_x"/>
                                          </p:val>
                                        </p:tav>
                                      </p:tavLst>
                                    </p:anim>
                                    <p:anim calcmode="lin" valueType="num">
                                      <p:cBhvr additive="base">
                                        <p:cTn id="13" dur="500" fill="hold"/>
                                        <p:tgtEl>
                                          <p:spTgt spid="41370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3704"/>
                                        </p:tgtEl>
                                        <p:attrNameLst>
                                          <p:attrName>style.visibility</p:attrName>
                                        </p:attrNameLst>
                                      </p:cBhvr>
                                      <p:to>
                                        <p:strVal val="visible"/>
                                      </p:to>
                                    </p:set>
                                    <p:anim calcmode="lin" valueType="num">
                                      <p:cBhvr additive="base">
                                        <p:cTn id="17" dur="500" fill="hold"/>
                                        <p:tgtEl>
                                          <p:spTgt spid="413704"/>
                                        </p:tgtEl>
                                        <p:attrNameLst>
                                          <p:attrName>ppt_x</p:attrName>
                                        </p:attrNameLst>
                                      </p:cBhvr>
                                      <p:tavLst>
                                        <p:tav tm="0">
                                          <p:val>
                                            <p:strVal val="#ppt_x"/>
                                          </p:val>
                                        </p:tav>
                                        <p:tav tm="100000">
                                          <p:val>
                                            <p:strVal val="#ppt_x"/>
                                          </p:val>
                                        </p:tav>
                                      </p:tavLst>
                                    </p:anim>
                                    <p:anim calcmode="lin" valueType="num">
                                      <p:cBhvr additive="base">
                                        <p:cTn id="18" dur="500" fill="hold"/>
                                        <p:tgtEl>
                                          <p:spTgt spid="41370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13699">
                                            <p:txEl>
                                              <p:pRg st="0" end="0"/>
                                            </p:txEl>
                                          </p:spTgt>
                                        </p:tgtEl>
                                        <p:attrNameLst>
                                          <p:attrName>style.visibility</p:attrName>
                                        </p:attrNameLst>
                                      </p:cBhvr>
                                      <p:to>
                                        <p:strVal val="visible"/>
                                      </p:to>
                                    </p:set>
                                    <p:anim calcmode="lin" valueType="num">
                                      <p:cBhvr additive="base">
                                        <p:cTn id="22" dur="1000" fill="hold"/>
                                        <p:tgtEl>
                                          <p:spTgt spid="413699">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13699">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13699">
                                            <p:txEl>
                                              <p:pRg st="1" end="1"/>
                                            </p:txEl>
                                          </p:spTgt>
                                        </p:tgtEl>
                                        <p:attrNameLst>
                                          <p:attrName>style.visibility</p:attrName>
                                        </p:attrNameLst>
                                      </p:cBhvr>
                                      <p:to>
                                        <p:strVal val="visible"/>
                                      </p:to>
                                    </p:set>
                                    <p:anim calcmode="lin" valueType="num">
                                      <p:cBhvr additive="base">
                                        <p:cTn id="26" dur="1000" fill="hold"/>
                                        <p:tgtEl>
                                          <p:spTgt spid="413699">
                                            <p:txEl>
                                              <p:pRg st="1" end="1"/>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413699">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13699">
                                            <p:txEl>
                                              <p:pRg st="2" end="2"/>
                                            </p:txEl>
                                          </p:spTgt>
                                        </p:tgtEl>
                                        <p:attrNameLst>
                                          <p:attrName>style.visibility</p:attrName>
                                        </p:attrNameLst>
                                      </p:cBhvr>
                                      <p:to>
                                        <p:strVal val="visible"/>
                                      </p:to>
                                    </p:set>
                                    <p:anim calcmode="lin" valueType="num">
                                      <p:cBhvr additive="base">
                                        <p:cTn id="30" dur="1000" fill="hold"/>
                                        <p:tgtEl>
                                          <p:spTgt spid="413699">
                                            <p:txEl>
                                              <p:pRg st="2" end="2"/>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413699">
                                            <p:txEl>
                                              <p:pRg st="2" end="2"/>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413699">
                                            <p:txEl>
                                              <p:pRg st="3" end="3"/>
                                            </p:txEl>
                                          </p:spTgt>
                                        </p:tgtEl>
                                        <p:attrNameLst>
                                          <p:attrName>style.visibility</p:attrName>
                                        </p:attrNameLst>
                                      </p:cBhvr>
                                      <p:to>
                                        <p:strVal val="visible"/>
                                      </p:to>
                                    </p:set>
                                    <p:anim calcmode="lin" valueType="num">
                                      <p:cBhvr additive="base">
                                        <p:cTn id="35" dur="500" fill="hold"/>
                                        <p:tgtEl>
                                          <p:spTgt spid="41369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3699">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13699">
                                            <p:txEl>
                                              <p:pRg st="4" end="4"/>
                                            </p:txEl>
                                          </p:spTgt>
                                        </p:tgtEl>
                                        <p:attrNameLst>
                                          <p:attrName>style.visibility</p:attrName>
                                        </p:attrNameLst>
                                      </p:cBhvr>
                                      <p:to>
                                        <p:strVal val="visible"/>
                                      </p:to>
                                    </p:set>
                                    <p:anim calcmode="lin" valueType="num">
                                      <p:cBhvr additive="base">
                                        <p:cTn id="39" dur="1000" fill="hold"/>
                                        <p:tgtEl>
                                          <p:spTgt spid="413699">
                                            <p:txEl>
                                              <p:pRg st="4" end="4"/>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413699">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3699">
                                            <p:txEl>
                                              <p:pRg st="5" end="5"/>
                                            </p:txEl>
                                          </p:spTgt>
                                        </p:tgtEl>
                                        <p:attrNameLst>
                                          <p:attrName>style.visibility</p:attrName>
                                        </p:attrNameLst>
                                      </p:cBhvr>
                                      <p:to>
                                        <p:strVal val="visible"/>
                                      </p:to>
                                    </p:set>
                                    <p:anim calcmode="lin" valueType="num">
                                      <p:cBhvr additive="base">
                                        <p:cTn id="43" dur="1000" fill="hold"/>
                                        <p:tgtEl>
                                          <p:spTgt spid="413699">
                                            <p:txEl>
                                              <p:pRg st="5" end="5"/>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413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bldLvl="0" animBg="1"/>
      <p:bldP spid="413702" grpId="0"/>
      <p:bldP spid="41370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文本占位符 516098"/>
          <p:cNvSpPr>
            <a:spLocks noGrp="1"/>
          </p:cNvSpPr>
          <p:nvPr>
            <p:ph type="body" idx="1"/>
          </p:nvPr>
        </p:nvSpPr>
        <p:spPr>
          <a:xfrm>
            <a:off x="1523952" y="2028032"/>
            <a:ext cx="5076825" cy="503237"/>
          </a:xfrm>
          <a:solidFill>
            <a:srgbClr val="FFFFFF"/>
          </a:solidFill>
          <a:ln>
            <a:noFill/>
          </a:ln>
        </p:spPr>
        <p:txBody>
          <a:bodyPr/>
          <a:lstStyle/>
          <a:p>
            <a:pPr>
              <a:lnSpc>
                <a:spcPct val="90000"/>
              </a:lnSpc>
              <a:buNone/>
            </a:pPr>
            <a:r>
              <a:rPr lang="en-US" altLang="zh-CN">
                <a:solidFill>
                  <a:srgbClr val="800000"/>
                </a:solidFill>
                <a:effectLst>
                  <a:outerShdw blurRad="38100" dist="38100" dir="2700000">
                    <a:srgbClr val="C0C0C0"/>
                  </a:outerShdw>
                </a:effectLst>
                <a:latin typeface="Times New Roman" panose="02020603050405020304" pitchFamily="18" charset="0"/>
              </a:rPr>
              <a:t>3</a:t>
            </a:r>
            <a:r>
              <a:rPr lang="zh-CN" altLang="en-US" dirty="0">
                <a:solidFill>
                  <a:srgbClr val="800000"/>
                </a:solidFill>
                <a:effectLst>
                  <a:outerShdw blurRad="38100" dist="38100" dir="2700000">
                    <a:srgbClr val="C0C0C0"/>
                  </a:outerShdw>
                </a:effectLst>
                <a:latin typeface="Times New Roman" panose="02020603050405020304" pitchFamily="18" charset="0"/>
              </a:rPr>
              <a:t>、空闲盘块的回收：</a:t>
            </a:r>
            <a:endParaRPr lang="zh-CN" altLang="en-US" dirty="0"/>
          </a:p>
        </p:txBody>
      </p:sp>
      <p:sp>
        <p:nvSpPr>
          <p:cNvPr id="516102" name="矩形 516101"/>
          <p:cNvSpPr/>
          <p:nvPr/>
        </p:nvSpPr>
        <p:spPr>
          <a:xfrm>
            <a:off x="2063552" y="2607311"/>
            <a:ext cx="9217024" cy="2930739"/>
          </a:xfrm>
          <a:prstGeom prst="rect">
            <a:avLst/>
          </a:prstGeom>
          <a:noFill/>
          <a:ln w="28575">
            <a:noFill/>
          </a:ln>
        </p:spPr>
        <p:txBody>
          <a:bodyPr wrap="square">
            <a:spAutoFit/>
          </a:bodyPr>
          <a:lstStyle/>
          <a:p>
            <a:pPr marL="342900" indent="-342900">
              <a:lnSpc>
                <a:spcPct val="200000"/>
              </a:lnSpc>
              <a:spcBef>
                <a:spcPct val="35000"/>
              </a:spcBef>
              <a:buClr>
                <a:srgbClr val="CC3300"/>
              </a:buClr>
              <a:buFont typeface="Wingdings" panose="05000000000000000000" pitchFamily="2" charset="2"/>
              <a:buChar char="n"/>
            </a:pPr>
            <a:r>
              <a:rPr lang="zh-CN" altLang="en-US" sz="2400" dirty="0">
                <a:solidFill>
                  <a:srgbClr val="0000FF"/>
                </a:solidFill>
                <a:latin typeface="Times New Roman" panose="02020603050405020304" pitchFamily="18" charset="0"/>
              </a:rPr>
              <a:t>系统将回收盘块的盘块号记入空闲盘块号栈的顶部，并执行空闲盘块数加</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操作。当栈中空闲盘块号数目已达</a:t>
            </a:r>
            <a:r>
              <a:rPr lang="en-US" altLang="zh-CN" sz="2400" dirty="0">
                <a:solidFill>
                  <a:srgbClr val="0000FF"/>
                </a:solidFill>
                <a:latin typeface="Times New Roman" panose="02020603050405020304" pitchFamily="18" charset="0"/>
              </a:rPr>
              <a:t>100</a:t>
            </a:r>
            <a:r>
              <a:rPr lang="zh-CN" altLang="en-US" sz="2400" dirty="0">
                <a:solidFill>
                  <a:srgbClr val="0000FF"/>
                </a:solidFill>
                <a:latin typeface="Times New Roman" panose="02020603050405020304" pitchFamily="18" charset="0"/>
              </a:rPr>
              <a:t>时，表示栈已满，便将现有栈中的</a:t>
            </a:r>
            <a:r>
              <a:rPr lang="en-US" altLang="zh-CN" sz="2400" dirty="0">
                <a:solidFill>
                  <a:srgbClr val="0000FF"/>
                </a:solidFill>
                <a:latin typeface="Times New Roman" panose="02020603050405020304" pitchFamily="18" charset="0"/>
              </a:rPr>
              <a:t>100</a:t>
            </a:r>
            <a:r>
              <a:rPr lang="zh-CN" altLang="en-US" sz="2400" dirty="0">
                <a:solidFill>
                  <a:srgbClr val="0000FF"/>
                </a:solidFill>
                <a:latin typeface="Times New Roman" panose="02020603050405020304" pitchFamily="18" charset="0"/>
              </a:rPr>
              <a:t>个盘块号，记入新回收的盘块中，再将其盘块号作为新栈底。  </a:t>
            </a:r>
          </a:p>
        </p:txBody>
      </p:sp>
      <p:sp>
        <p:nvSpPr>
          <p:cNvPr id="516103" name="AutoShape 5"/>
          <p:cNvSpPr/>
          <p:nvPr/>
        </p:nvSpPr>
        <p:spPr>
          <a:xfrm>
            <a:off x="925464" y="1097757"/>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16104" name="Text Box 38"/>
          <p:cNvSpPr txBox="1"/>
          <p:nvPr/>
        </p:nvSpPr>
        <p:spPr>
          <a:xfrm>
            <a:off x="1057227" y="1124744"/>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三、 </a:t>
            </a:r>
            <a:r>
              <a:rPr lang="en-US" altLang="zh-CN">
                <a:solidFill>
                  <a:srgbClr val="FF0000"/>
                </a:solidFill>
                <a:effectLst>
                  <a:outerShdw blurRad="38100" dist="38100" dir="2700000">
                    <a:srgbClr val="C0C0C0"/>
                  </a:outerShdw>
                </a:effectLst>
                <a:latin typeface="Times New Roman" panose="02020603050405020304" pitchFamily="18" charset="0"/>
              </a:rPr>
              <a:t>UNIX </a:t>
            </a:r>
            <a:r>
              <a:rPr lang="zh-CN" altLang="en-US" dirty="0">
                <a:solidFill>
                  <a:srgbClr val="FF0000"/>
                </a:solidFill>
                <a:effectLst>
                  <a:outerShdw blurRad="38100" dist="38100" dir="2700000">
                    <a:srgbClr val="C0C0C0"/>
                  </a:outerShdw>
                </a:effectLst>
                <a:latin typeface="Times New Roman" panose="02020603050405020304" pitchFamily="18" charset="0"/>
              </a:rPr>
              <a:t>成组链接</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F6C73A28-B8E1-4069-879D-41C4540EB595}"/>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6103"/>
                                        </p:tgtEl>
                                        <p:attrNameLst>
                                          <p:attrName>style.visibility</p:attrName>
                                        </p:attrNameLst>
                                      </p:cBhvr>
                                      <p:to>
                                        <p:strVal val="visible"/>
                                      </p:to>
                                    </p:set>
                                    <p:anim calcmode="lin" valueType="num">
                                      <p:cBhvr additive="base">
                                        <p:cTn id="7" dur="500" fill="hold"/>
                                        <p:tgtEl>
                                          <p:spTgt spid="516103"/>
                                        </p:tgtEl>
                                        <p:attrNameLst>
                                          <p:attrName>ppt_x</p:attrName>
                                        </p:attrNameLst>
                                      </p:cBhvr>
                                      <p:tavLst>
                                        <p:tav tm="0">
                                          <p:val>
                                            <p:strVal val="#ppt_x"/>
                                          </p:val>
                                        </p:tav>
                                        <p:tav tm="100000">
                                          <p:val>
                                            <p:strVal val="#ppt_x"/>
                                          </p:val>
                                        </p:tav>
                                      </p:tavLst>
                                    </p:anim>
                                    <p:anim calcmode="lin" valueType="num">
                                      <p:cBhvr additive="base">
                                        <p:cTn id="8" dur="500" fill="hold"/>
                                        <p:tgtEl>
                                          <p:spTgt spid="51610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6104"/>
                                        </p:tgtEl>
                                        <p:attrNameLst>
                                          <p:attrName>style.visibility</p:attrName>
                                        </p:attrNameLst>
                                      </p:cBhvr>
                                      <p:to>
                                        <p:strVal val="visible"/>
                                      </p:to>
                                    </p:set>
                                    <p:anim calcmode="lin" valueType="num">
                                      <p:cBhvr additive="base">
                                        <p:cTn id="12" dur="500" fill="hold"/>
                                        <p:tgtEl>
                                          <p:spTgt spid="516104"/>
                                        </p:tgtEl>
                                        <p:attrNameLst>
                                          <p:attrName>ppt_x</p:attrName>
                                        </p:attrNameLst>
                                      </p:cBhvr>
                                      <p:tavLst>
                                        <p:tav tm="0">
                                          <p:val>
                                            <p:strVal val="#ppt_x"/>
                                          </p:val>
                                        </p:tav>
                                        <p:tav tm="100000">
                                          <p:val>
                                            <p:strVal val="#ppt_x"/>
                                          </p:val>
                                        </p:tav>
                                      </p:tavLst>
                                    </p:anim>
                                    <p:anim calcmode="lin" valueType="num">
                                      <p:cBhvr additive="base">
                                        <p:cTn id="13" dur="500" fill="hold"/>
                                        <p:tgtEl>
                                          <p:spTgt spid="51610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6099">
                                            <p:bg/>
                                          </p:spTgt>
                                        </p:tgtEl>
                                        <p:attrNameLst>
                                          <p:attrName>style.visibility</p:attrName>
                                        </p:attrNameLst>
                                      </p:cBhvr>
                                      <p:to>
                                        <p:strVal val="visible"/>
                                      </p:to>
                                    </p:set>
                                    <p:anim calcmode="lin" valueType="num">
                                      <p:cBhvr additive="base">
                                        <p:cTn id="17" dur="500" fill="hold"/>
                                        <p:tgtEl>
                                          <p:spTgt spid="51609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51609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16099">
                                            <p:txEl>
                                              <p:pRg st="0" end="0"/>
                                            </p:txEl>
                                          </p:spTgt>
                                        </p:tgtEl>
                                        <p:attrNameLst>
                                          <p:attrName>style.visibility</p:attrName>
                                        </p:attrNameLst>
                                      </p:cBhvr>
                                      <p:to>
                                        <p:strVal val="visible"/>
                                      </p:to>
                                    </p:set>
                                    <p:anim calcmode="lin" valueType="num">
                                      <p:cBhvr additive="base">
                                        <p:cTn id="22" dur="500" fill="hold"/>
                                        <p:tgtEl>
                                          <p:spTgt spid="51609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609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16102"/>
                                        </p:tgtEl>
                                        <p:attrNameLst>
                                          <p:attrName>style.visibility</p:attrName>
                                        </p:attrNameLst>
                                      </p:cBhvr>
                                      <p:to>
                                        <p:strVal val="visible"/>
                                      </p:to>
                                    </p:set>
                                    <p:anim calcmode="lin" valueType="num">
                                      <p:cBhvr additive="base">
                                        <p:cTn id="27" dur="500" fill="hold"/>
                                        <p:tgtEl>
                                          <p:spTgt spid="516102"/>
                                        </p:tgtEl>
                                        <p:attrNameLst>
                                          <p:attrName>ppt_x</p:attrName>
                                        </p:attrNameLst>
                                      </p:cBhvr>
                                      <p:tavLst>
                                        <p:tav tm="0">
                                          <p:val>
                                            <p:strVal val="#ppt_x"/>
                                          </p:val>
                                        </p:tav>
                                        <p:tav tm="100000">
                                          <p:val>
                                            <p:strVal val="#ppt_x"/>
                                          </p:val>
                                        </p:tav>
                                      </p:tavLst>
                                    </p:anim>
                                    <p:anim calcmode="lin" valueType="num">
                                      <p:cBhvr additive="base">
                                        <p:cTn id="28" dur="500" fill="hold"/>
                                        <p:tgtEl>
                                          <p:spTgt spid="516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nimBg="1"/>
      <p:bldP spid="516102" grpId="0"/>
      <p:bldP spid="516103" grpId="0" bldLvl="0" animBg="1"/>
      <p:bldP spid="51610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cxnSp>
        <p:nvCxnSpPr>
          <p:cNvPr id="693251" name="AutoShape 3"/>
          <p:cNvCxnSpPr>
            <a:cxnSpLocks/>
            <a:endCxn id="693250" idx="1"/>
          </p:cNvCxnSpPr>
          <p:nvPr/>
        </p:nvCxnSpPr>
        <p:spPr>
          <a:xfrm>
            <a:off x="1624150" y="4310062"/>
            <a:ext cx="2112825" cy="1366045"/>
          </a:xfrm>
          <a:prstGeom prst="bentConnector3">
            <a:avLst>
              <a:gd name="adj1" fmla="val -36557"/>
            </a:avLst>
          </a:prstGeom>
          <a:ln w="28575" cap="rnd" cmpd="sng">
            <a:solidFill>
              <a:srgbClr val="336699"/>
            </a:solidFill>
            <a:prstDash val="sysDot"/>
            <a:miter/>
            <a:headEnd type="none" w="med" len="med"/>
            <a:tailEnd type="none" w="med" len="med"/>
          </a:ln>
        </p:spPr>
      </p:cxnSp>
      <p:cxnSp>
        <p:nvCxnSpPr>
          <p:cNvPr id="693252" name="AutoShape 4"/>
          <p:cNvCxnSpPr>
            <a:cxnSpLocks/>
            <a:endCxn id="693250" idx="3"/>
          </p:cNvCxnSpPr>
          <p:nvPr/>
        </p:nvCxnSpPr>
        <p:spPr>
          <a:xfrm rot="10800000" flipV="1">
            <a:off x="8347076" y="4292599"/>
            <a:ext cx="2114667" cy="1383508"/>
          </a:xfrm>
          <a:prstGeom prst="bentConnector3">
            <a:avLst>
              <a:gd name="adj1" fmla="val -30751"/>
            </a:avLst>
          </a:prstGeom>
          <a:ln w="28575" cap="rnd" cmpd="sng">
            <a:solidFill>
              <a:srgbClr val="336699"/>
            </a:solidFill>
            <a:prstDash val="sysDot"/>
            <a:miter/>
            <a:headEnd type="none" w="med" len="med"/>
            <a:tailEnd type="none" w="med" len="med"/>
          </a:ln>
        </p:spPr>
      </p:cxnSp>
      <p:sp>
        <p:nvSpPr>
          <p:cNvPr id="693253"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dirty="0">
                <a:ln>
                  <a:solidFill>
                    <a:srgbClr val="FF0000"/>
                  </a:solidFill>
                </a:ln>
                <a:solidFill>
                  <a:srgbClr val="FF0066"/>
                </a:solidFill>
                <a:effectLst>
                  <a:outerShdw blurRad="38100" dist="38100" dir="2700000">
                    <a:srgbClr val="C0C0C0"/>
                  </a:outerShdw>
                </a:effectLst>
                <a:latin typeface="Arial" panose="020B0604020202020204" pitchFamily="34" charset="0"/>
              </a:rPr>
              <a:t>本节小结</a:t>
            </a:r>
          </a:p>
        </p:txBody>
      </p:sp>
      <p:sp>
        <p:nvSpPr>
          <p:cNvPr id="693254" name="AutoShape 6"/>
          <p:cNvSpPr/>
          <p:nvPr/>
        </p:nvSpPr>
        <p:spPr>
          <a:xfrm>
            <a:off x="1624150" y="3794125"/>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3255" name="Oval 7"/>
          <p:cNvSpPr/>
          <p:nvPr/>
        </p:nvSpPr>
        <p:spPr>
          <a:xfrm>
            <a:off x="1624150" y="3817937"/>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3256" name="Oval 8"/>
          <p:cNvSpPr/>
          <p:nvPr/>
        </p:nvSpPr>
        <p:spPr>
          <a:xfrm>
            <a:off x="1717812" y="3822700"/>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3257" name="Rectangle 9"/>
          <p:cNvSpPr/>
          <p:nvPr/>
        </p:nvSpPr>
        <p:spPr>
          <a:xfrm>
            <a:off x="1727337" y="1497012"/>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pPr>
              <a:spcBef>
                <a:spcPct val="0"/>
              </a:spcBef>
            </a:pPr>
            <a:endParaRPr lang="zh-CN" altLang="en-US" sz="1800" b="0" dirty="0">
              <a:solidFill>
                <a:srgbClr val="000000"/>
              </a:solidFill>
              <a:latin typeface="Arial" panose="020B0604020202020204" pitchFamily="34" charset="0"/>
            </a:endParaRPr>
          </a:p>
        </p:txBody>
      </p:sp>
      <p:sp>
        <p:nvSpPr>
          <p:cNvPr id="693258" name="Rectangle 10"/>
          <p:cNvSpPr/>
          <p:nvPr/>
        </p:nvSpPr>
        <p:spPr>
          <a:xfrm>
            <a:off x="1867037" y="2011362"/>
            <a:ext cx="1873250" cy="132207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空闲表法。</a:t>
            </a:r>
          </a:p>
          <a:p>
            <a:pPr marL="116205" indent="-116205">
              <a:lnSpc>
                <a:spcPct val="80000"/>
              </a:lnSpc>
              <a:spcBef>
                <a:spcPct val="0"/>
              </a:spcBef>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空闲链表法。</a:t>
            </a:r>
          </a:p>
          <a:p>
            <a:pPr marL="116205" indent="-116205">
              <a:lnSpc>
                <a:spcPct val="80000"/>
              </a:lnSpc>
              <a:spcBef>
                <a:spcPct val="0"/>
              </a:spcBef>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693259"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93260" name="Group 12"/>
          <p:cNvGrpSpPr/>
          <p:nvPr/>
        </p:nvGrpSpPr>
        <p:grpSpPr>
          <a:xfrm>
            <a:off x="4927600" y="3835400"/>
            <a:ext cx="2303463" cy="412750"/>
            <a:chOff x="2029" y="2178"/>
            <a:chExt cx="1600" cy="474"/>
          </a:xfrm>
        </p:grpSpPr>
        <p:sp>
          <p:nvSpPr>
            <p:cNvPr id="693261"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3262"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93263"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3264" name="Rectangle 16"/>
          <p:cNvSpPr/>
          <p:nvPr/>
        </p:nvSpPr>
        <p:spPr>
          <a:xfrm>
            <a:off x="5181600" y="1957388"/>
            <a:ext cx="1922463" cy="156845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位示图的基本概念。</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位示图的基本组成。</a:t>
            </a:r>
          </a:p>
          <a:p>
            <a:pPr marL="116205" indent="-116205">
              <a:lnSpc>
                <a:spcPct val="80000"/>
              </a:lnSpc>
              <a:spcBef>
                <a:spcPct val="0"/>
              </a:spcBef>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p:txBody>
      </p:sp>
      <p:sp>
        <p:nvSpPr>
          <p:cNvPr id="693265" name="AutoShape 17"/>
          <p:cNvSpPr/>
          <p:nvPr/>
        </p:nvSpPr>
        <p:spPr>
          <a:xfrm>
            <a:off x="8228127"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3266" name="Oval 18"/>
          <p:cNvSpPr/>
          <p:nvPr/>
        </p:nvSpPr>
        <p:spPr>
          <a:xfrm>
            <a:off x="8228127"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nvGrpSpPr>
          <p:cNvPr id="693267" name="Group 19"/>
          <p:cNvGrpSpPr/>
          <p:nvPr/>
        </p:nvGrpSpPr>
        <p:grpSpPr>
          <a:xfrm>
            <a:off x="8380527" y="1449388"/>
            <a:ext cx="1952625" cy="2765425"/>
            <a:chOff x="3017" y="856"/>
            <a:chExt cx="1052" cy="1906"/>
          </a:xfrm>
        </p:grpSpPr>
        <p:sp>
          <p:nvSpPr>
            <p:cNvPr id="693268"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693269"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grpSp>
      <p:sp>
        <p:nvSpPr>
          <p:cNvPr id="693270" name="Rectangle 22"/>
          <p:cNvSpPr/>
          <p:nvPr/>
        </p:nvSpPr>
        <p:spPr>
          <a:xfrm>
            <a:off x="8529752" y="1989138"/>
            <a:ext cx="1835150" cy="2061210"/>
          </a:xfrm>
          <a:prstGeom prst="rect">
            <a:avLst/>
          </a:prstGeom>
          <a:noFill/>
          <a:ln w="9525">
            <a:noFill/>
          </a:ln>
        </p:spPr>
        <p:txBody>
          <a:bodyPr>
            <a:spAutoFit/>
          </a:bodyPr>
          <a:lstStyle/>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空闲盘块的组织。</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空闲盘块的分配。</a:t>
            </a:r>
          </a:p>
          <a:p>
            <a:pPr marL="116205" indent="-116205">
              <a:lnSpc>
                <a:spcPct val="80000"/>
              </a:lnSpc>
              <a:spcBef>
                <a:spcPct val="0"/>
              </a:spcBef>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spcBef>
                <a:spcPct val="0"/>
              </a:spcBef>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空闲盘块的回收。</a:t>
            </a:r>
          </a:p>
        </p:txBody>
      </p:sp>
      <p:sp>
        <p:nvSpPr>
          <p:cNvPr id="693271" name="Text Box 29"/>
          <p:cNvSpPr txBox="1"/>
          <p:nvPr/>
        </p:nvSpPr>
        <p:spPr>
          <a:xfrm>
            <a:off x="1579700" y="4419600"/>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空闲表与空闲链表</a:t>
            </a:r>
          </a:p>
        </p:txBody>
      </p:sp>
      <p:sp>
        <p:nvSpPr>
          <p:cNvPr id="693272"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位示图法</a:t>
            </a:r>
          </a:p>
        </p:txBody>
      </p:sp>
      <p:sp>
        <p:nvSpPr>
          <p:cNvPr id="693273" name="Text Box 31"/>
          <p:cNvSpPr txBox="1"/>
          <p:nvPr/>
        </p:nvSpPr>
        <p:spPr>
          <a:xfrm>
            <a:off x="8028102" y="4530725"/>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en-US" altLang="zh-CN" sz="2000">
                <a:solidFill>
                  <a:srgbClr val="000099"/>
                </a:solidFill>
                <a:effectLst>
                  <a:outerShdw blurRad="38100" dist="38100" dir="2700000">
                    <a:srgbClr val="C0C0C0"/>
                  </a:outerShdw>
                </a:effectLst>
                <a:latin typeface="Arial" panose="020B0604020202020204" pitchFamily="34" charset="0"/>
              </a:rPr>
              <a:t>UNIX</a:t>
            </a:r>
            <a:r>
              <a:rPr lang="zh-CN" altLang="en-US" sz="2000" dirty="0">
                <a:solidFill>
                  <a:srgbClr val="000099"/>
                </a:solidFill>
                <a:effectLst>
                  <a:outerShdw blurRad="38100" dist="38100" dir="2700000">
                    <a:srgbClr val="C0C0C0"/>
                  </a:outerShdw>
                </a:effectLst>
                <a:latin typeface="Arial" panose="020B0604020202020204" pitchFamily="34" charset="0"/>
              </a:rPr>
              <a:t>成组链接</a:t>
            </a:r>
          </a:p>
        </p:txBody>
      </p:sp>
      <p:sp>
        <p:nvSpPr>
          <p:cNvPr id="27" name="矩形 26">
            <a:extLst>
              <a:ext uri="{FF2B5EF4-FFF2-40B4-BE49-F238E27FC236}">
                <a16:creationId xmlns:a16="http://schemas.microsoft.com/office/drawing/2014/main" id="{04C847BE-C895-4978-8F77-83812D1277FA}"/>
              </a:ext>
            </a:extLst>
          </p:cNvPr>
          <p:cNvSpPr/>
          <p:nvPr/>
        </p:nvSpPr>
        <p:spPr>
          <a:xfrm>
            <a:off x="479376" y="148907"/>
            <a:ext cx="4608513"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6.6 文件存储空间管理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3252"/>
                                        </p:tgtEl>
                                        <p:attrNameLst>
                                          <p:attrName>style.visibility</p:attrName>
                                        </p:attrNameLst>
                                      </p:cBhvr>
                                      <p:to>
                                        <p:strVal val="visible"/>
                                      </p:to>
                                    </p:set>
                                    <p:anim calcmode="lin" valueType="num">
                                      <p:cBhvr additive="base">
                                        <p:cTn id="7" dur="500" fill="hold"/>
                                        <p:tgtEl>
                                          <p:spTgt spid="693252"/>
                                        </p:tgtEl>
                                        <p:attrNameLst>
                                          <p:attrName>ppt_x</p:attrName>
                                        </p:attrNameLst>
                                      </p:cBhvr>
                                      <p:tavLst>
                                        <p:tav tm="0">
                                          <p:val>
                                            <p:strVal val="#ppt_x"/>
                                          </p:val>
                                        </p:tav>
                                        <p:tav tm="100000">
                                          <p:val>
                                            <p:strVal val="#ppt_x"/>
                                          </p:val>
                                        </p:tav>
                                      </p:tavLst>
                                    </p:anim>
                                    <p:anim calcmode="lin" valueType="num">
                                      <p:cBhvr additive="base">
                                        <p:cTn id="8" dur="500" fill="hold"/>
                                        <p:tgtEl>
                                          <p:spTgt spid="6932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93250"/>
                                        </p:tgtEl>
                                        <p:attrNameLst>
                                          <p:attrName>style.visibility</p:attrName>
                                        </p:attrNameLst>
                                      </p:cBhvr>
                                      <p:to>
                                        <p:strVal val="visible"/>
                                      </p:to>
                                    </p:set>
                                    <p:anim calcmode="lin" valueType="num">
                                      <p:cBhvr additive="base">
                                        <p:cTn id="12" dur="500" fill="hold"/>
                                        <p:tgtEl>
                                          <p:spTgt spid="693250"/>
                                        </p:tgtEl>
                                        <p:attrNameLst>
                                          <p:attrName>ppt_x</p:attrName>
                                        </p:attrNameLst>
                                      </p:cBhvr>
                                      <p:tavLst>
                                        <p:tav tm="0">
                                          <p:val>
                                            <p:strVal val="#ppt_x"/>
                                          </p:val>
                                        </p:tav>
                                        <p:tav tm="100000">
                                          <p:val>
                                            <p:strVal val="#ppt_x"/>
                                          </p:val>
                                        </p:tav>
                                      </p:tavLst>
                                    </p:anim>
                                    <p:anim calcmode="lin" valueType="num">
                                      <p:cBhvr additive="base">
                                        <p:cTn id="13" dur="500" fill="hold"/>
                                        <p:tgtEl>
                                          <p:spTgt spid="69325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3251"/>
                                        </p:tgtEl>
                                        <p:attrNameLst>
                                          <p:attrName>style.visibility</p:attrName>
                                        </p:attrNameLst>
                                      </p:cBhvr>
                                      <p:to>
                                        <p:strVal val="visible"/>
                                      </p:to>
                                    </p:set>
                                    <p:anim calcmode="lin" valueType="num">
                                      <p:cBhvr additive="base">
                                        <p:cTn id="17" dur="500" fill="hold"/>
                                        <p:tgtEl>
                                          <p:spTgt spid="693251"/>
                                        </p:tgtEl>
                                        <p:attrNameLst>
                                          <p:attrName>ppt_x</p:attrName>
                                        </p:attrNameLst>
                                      </p:cBhvr>
                                      <p:tavLst>
                                        <p:tav tm="0">
                                          <p:val>
                                            <p:strVal val="#ppt_x"/>
                                          </p:val>
                                        </p:tav>
                                        <p:tav tm="100000">
                                          <p:val>
                                            <p:strVal val="#ppt_x"/>
                                          </p:val>
                                        </p:tav>
                                      </p:tavLst>
                                    </p:anim>
                                    <p:anim calcmode="lin" valueType="num">
                                      <p:cBhvr additive="base">
                                        <p:cTn id="18" dur="500" fill="hold"/>
                                        <p:tgtEl>
                                          <p:spTgt spid="69325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93253"/>
                                        </p:tgtEl>
                                        <p:attrNameLst>
                                          <p:attrName>style.visibility</p:attrName>
                                        </p:attrNameLst>
                                      </p:cBhvr>
                                      <p:to>
                                        <p:strVal val="visible"/>
                                      </p:to>
                                    </p:set>
                                    <p:anim calcmode="lin" valueType="num">
                                      <p:cBhvr additive="base">
                                        <p:cTn id="22" dur="500" fill="hold"/>
                                        <p:tgtEl>
                                          <p:spTgt spid="693253"/>
                                        </p:tgtEl>
                                        <p:attrNameLst>
                                          <p:attrName>ppt_x</p:attrName>
                                        </p:attrNameLst>
                                      </p:cBhvr>
                                      <p:tavLst>
                                        <p:tav tm="0">
                                          <p:val>
                                            <p:strVal val="#ppt_x"/>
                                          </p:val>
                                        </p:tav>
                                        <p:tav tm="100000">
                                          <p:val>
                                            <p:strVal val="#ppt_x"/>
                                          </p:val>
                                        </p:tav>
                                      </p:tavLst>
                                    </p:anim>
                                    <p:anim calcmode="lin" valueType="num">
                                      <p:cBhvr additive="base">
                                        <p:cTn id="23" dur="500" fill="hold"/>
                                        <p:tgtEl>
                                          <p:spTgt spid="69325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93254"/>
                                        </p:tgtEl>
                                        <p:attrNameLst>
                                          <p:attrName>style.visibility</p:attrName>
                                        </p:attrNameLst>
                                      </p:cBhvr>
                                      <p:to>
                                        <p:strVal val="visible"/>
                                      </p:to>
                                    </p:set>
                                    <p:anim calcmode="lin" valueType="num">
                                      <p:cBhvr additive="base">
                                        <p:cTn id="27" dur="500" fill="hold"/>
                                        <p:tgtEl>
                                          <p:spTgt spid="693254"/>
                                        </p:tgtEl>
                                        <p:attrNameLst>
                                          <p:attrName>ppt_x</p:attrName>
                                        </p:attrNameLst>
                                      </p:cBhvr>
                                      <p:tavLst>
                                        <p:tav tm="0">
                                          <p:val>
                                            <p:strVal val="#ppt_x"/>
                                          </p:val>
                                        </p:tav>
                                        <p:tav tm="100000">
                                          <p:val>
                                            <p:strVal val="#ppt_x"/>
                                          </p:val>
                                        </p:tav>
                                      </p:tavLst>
                                    </p:anim>
                                    <p:anim calcmode="lin" valueType="num">
                                      <p:cBhvr additive="base">
                                        <p:cTn id="28" dur="500" fill="hold"/>
                                        <p:tgtEl>
                                          <p:spTgt spid="69325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93271"/>
                                        </p:tgtEl>
                                        <p:attrNameLst>
                                          <p:attrName>style.visibility</p:attrName>
                                        </p:attrNameLst>
                                      </p:cBhvr>
                                      <p:to>
                                        <p:strVal val="visible"/>
                                      </p:to>
                                    </p:set>
                                    <p:anim calcmode="lin" valueType="num">
                                      <p:cBhvr additive="base">
                                        <p:cTn id="32" dur="500" fill="hold"/>
                                        <p:tgtEl>
                                          <p:spTgt spid="693271"/>
                                        </p:tgtEl>
                                        <p:attrNameLst>
                                          <p:attrName>ppt_x</p:attrName>
                                        </p:attrNameLst>
                                      </p:cBhvr>
                                      <p:tavLst>
                                        <p:tav tm="0">
                                          <p:val>
                                            <p:strVal val="#ppt_x"/>
                                          </p:val>
                                        </p:tav>
                                        <p:tav tm="100000">
                                          <p:val>
                                            <p:strVal val="#ppt_x"/>
                                          </p:val>
                                        </p:tav>
                                      </p:tavLst>
                                    </p:anim>
                                    <p:anim calcmode="lin" valueType="num">
                                      <p:cBhvr additive="base">
                                        <p:cTn id="33" dur="500" fill="hold"/>
                                        <p:tgtEl>
                                          <p:spTgt spid="69327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93255"/>
                                        </p:tgtEl>
                                        <p:attrNameLst>
                                          <p:attrName>style.visibility</p:attrName>
                                        </p:attrNameLst>
                                      </p:cBhvr>
                                      <p:to>
                                        <p:strVal val="visible"/>
                                      </p:to>
                                    </p:set>
                                    <p:anim calcmode="lin" valueType="num">
                                      <p:cBhvr additive="base">
                                        <p:cTn id="37" dur="500" fill="hold"/>
                                        <p:tgtEl>
                                          <p:spTgt spid="693255"/>
                                        </p:tgtEl>
                                        <p:attrNameLst>
                                          <p:attrName>ppt_x</p:attrName>
                                        </p:attrNameLst>
                                      </p:cBhvr>
                                      <p:tavLst>
                                        <p:tav tm="0">
                                          <p:val>
                                            <p:strVal val="#ppt_x"/>
                                          </p:val>
                                        </p:tav>
                                        <p:tav tm="100000">
                                          <p:val>
                                            <p:strVal val="#ppt_x"/>
                                          </p:val>
                                        </p:tav>
                                      </p:tavLst>
                                    </p:anim>
                                    <p:anim calcmode="lin" valueType="num">
                                      <p:cBhvr additive="base">
                                        <p:cTn id="38" dur="500" fill="hold"/>
                                        <p:tgtEl>
                                          <p:spTgt spid="69325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93256"/>
                                        </p:tgtEl>
                                        <p:attrNameLst>
                                          <p:attrName>style.visibility</p:attrName>
                                        </p:attrNameLst>
                                      </p:cBhvr>
                                      <p:to>
                                        <p:strVal val="visible"/>
                                      </p:to>
                                    </p:set>
                                    <p:anim calcmode="lin" valueType="num">
                                      <p:cBhvr additive="base">
                                        <p:cTn id="42" dur="500" fill="hold"/>
                                        <p:tgtEl>
                                          <p:spTgt spid="693256"/>
                                        </p:tgtEl>
                                        <p:attrNameLst>
                                          <p:attrName>ppt_x</p:attrName>
                                        </p:attrNameLst>
                                      </p:cBhvr>
                                      <p:tavLst>
                                        <p:tav tm="0">
                                          <p:val>
                                            <p:strVal val="#ppt_x"/>
                                          </p:val>
                                        </p:tav>
                                        <p:tav tm="100000">
                                          <p:val>
                                            <p:strVal val="#ppt_x"/>
                                          </p:val>
                                        </p:tav>
                                      </p:tavLst>
                                    </p:anim>
                                    <p:anim calcmode="lin" valueType="num">
                                      <p:cBhvr additive="base">
                                        <p:cTn id="43" dur="500" fill="hold"/>
                                        <p:tgtEl>
                                          <p:spTgt spid="69325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93257"/>
                                        </p:tgtEl>
                                        <p:attrNameLst>
                                          <p:attrName>style.visibility</p:attrName>
                                        </p:attrNameLst>
                                      </p:cBhvr>
                                      <p:to>
                                        <p:strVal val="visible"/>
                                      </p:to>
                                    </p:set>
                                    <p:anim calcmode="lin" valueType="num">
                                      <p:cBhvr additive="base">
                                        <p:cTn id="47" dur="500" fill="hold"/>
                                        <p:tgtEl>
                                          <p:spTgt spid="693257"/>
                                        </p:tgtEl>
                                        <p:attrNameLst>
                                          <p:attrName>ppt_x</p:attrName>
                                        </p:attrNameLst>
                                      </p:cBhvr>
                                      <p:tavLst>
                                        <p:tav tm="0">
                                          <p:val>
                                            <p:strVal val="#ppt_x"/>
                                          </p:val>
                                        </p:tav>
                                        <p:tav tm="100000">
                                          <p:val>
                                            <p:strVal val="#ppt_x"/>
                                          </p:val>
                                        </p:tav>
                                      </p:tavLst>
                                    </p:anim>
                                    <p:anim calcmode="lin" valueType="num">
                                      <p:cBhvr additive="base">
                                        <p:cTn id="48" dur="500" fill="hold"/>
                                        <p:tgtEl>
                                          <p:spTgt spid="69325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93258"/>
                                        </p:tgtEl>
                                        <p:attrNameLst>
                                          <p:attrName>style.visibility</p:attrName>
                                        </p:attrNameLst>
                                      </p:cBhvr>
                                      <p:to>
                                        <p:strVal val="visible"/>
                                      </p:to>
                                    </p:set>
                                    <p:anim calcmode="lin" valueType="num">
                                      <p:cBhvr additive="base">
                                        <p:cTn id="52" dur="500" fill="hold"/>
                                        <p:tgtEl>
                                          <p:spTgt spid="693258"/>
                                        </p:tgtEl>
                                        <p:attrNameLst>
                                          <p:attrName>ppt_x</p:attrName>
                                        </p:attrNameLst>
                                      </p:cBhvr>
                                      <p:tavLst>
                                        <p:tav tm="0">
                                          <p:val>
                                            <p:strVal val="#ppt_x"/>
                                          </p:val>
                                        </p:tav>
                                        <p:tav tm="100000">
                                          <p:val>
                                            <p:strVal val="#ppt_x"/>
                                          </p:val>
                                        </p:tav>
                                      </p:tavLst>
                                    </p:anim>
                                    <p:anim calcmode="lin" valueType="num">
                                      <p:cBhvr additive="base">
                                        <p:cTn id="53" dur="500" fill="hold"/>
                                        <p:tgtEl>
                                          <p:spTgt spid="693258"/>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93259"/>
                                        </p:tgtEl>
                                        <p:attrNameLst>
                                          <p:attrName>style.visibility</p:attrName>
                                        </p:attrNameLst>
                                      </p:cBhvr>
                                      <p:to>
                                        <p:strVal val="visible"/>
                                      </p:to>
                                    </p:set>
                                    <p:anim calcmode="lin" valueType="num">
                                      <p:cBhvr additive="base">
                                        <p:cTn id="57" dur="500" fill="hold"/>
                                        <p:tgtEl>
                                          <p:spTgt spid="693259"/>
                                        </p:tgtEl>
                                        <p:attrNameLst>
                                          <p:attrName>ppt_x</p:attrName>
                                        </p:attrNameLst>
                                      </p:cBhvr>
                                      <p:tavLst>
                                        <p:tav tm="0">
                                          <p:val>
                                            <p:strVal val="#ppt_x"/>
                                          </p:val>
                                        </p:tav>
                                        <p:tav tm="100000">
                                          <p:val>
                                            <p:strVal val="#ppt_x"/>
                                          </p:val>
                                        </p:tav>
                                      </p:tavLst>
                                    </p:anim>
                                    <p:anim calcmode="lin" valueType="num">
                                      <p:cBhvr additive="base">
                                        <p:cTn id="58" dur="500" fill="hold"/>
                                        <p:tgtEl>
                                          <p:spTgt spid="693259"/>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693272"/>
                                        </p:tgtEl>
                                        <p:attrNameLst>
                                          <p:attrName>style.visibility</p:attrName>
                                        </p:attrNameLst>
                                      </p:cBhvr>
                                      <p:to>
                                        <p:strVal val="visible"/>
                                      </p:to>
                                    </p:set>
                                    <p:anim calcmode="lin" valueType="num">
                                      <p:cBhvr additive="base">
                                        <p:cTn id="62" dur="500" fill="hold"/>
                                        <p:tgtEl>
                                          <p:spTgt spid="693272"/>
                                        </p:tgtEl>
                                        <p:attrNameLst>
                                          <p:attrName>ppt_x</p:attrName>
                                        </p:attrNameLst>
                                      </p:cBhvr>
                                      <p:tavLst>
                                        <p:tav tm="0">
                                          <p:val>
                                            <p:strVal val="#ppt_x"/>
                                          </p:val>
                                        </p:tav>
                                        <p:tav tm="100000">
                                          <p:val>
                                            <p:strVal val="#ppt_x"/>
                                          </p:val>
                                        </p:tav>
                                      </p:tavLst>
                                    </p:anim>
                                    <p:anim calcmode="lin" valueType="num">
                                      <p:cBhvr additive="base">
                                        <p:cTn id="63" dur="500" fill="hold"/>
                                        <p:tgtEl>
                                          <p:spTgt spid="69327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693260"/>
                                        </p:tgtEl>
                                        <p:attrNameLst>
                                          <p:attrName>style.visibility</p:attrName>
                                        </p:attrNameLst>
                                      </p:cBhvr>
                                      <p:to>
                                        <p:strVal val="visible"/>
                                      </p:to>
                                    </p:set>
                                    <p:anim calcmode="lin" valueType="num">
                                      <p:cBhvr additive="base">
                                        <p:cTn id="67" dur="500" fill="hold"/>
                                        <p:tgtEl>
                                          <p:spTgt spid="693260"/>
                                        </p:tgtEl>
                                        <p:attrNameLst>
                                          <p:attrName>ppt_x</p:attrName>
                                        </p:attrNameLst>
                                      </p:cBhvr>
                                      <p:tavLst>
                                        <p:tav tm="0">
                                          <p:val>
                                            <p:strVal val="#ppt_x"/>
                                          </p:val>
                                        </p:tav>
                                        <p:tav tm="100000">
                                          <p:val>
                                            <p:strVal val="#ppt_x"/>
                                          </p:val>
                                        </p:tav>
                                      </p:tavLst>
                                    </p:anim>
                                    <p:anim calcmode="lin" valueType="num">
                                      <p:cBhvr additive="base">
                                        <p:cTn id="68" dur="500" fill="hold"/>
                                        <p:tgtEl>
                                          <p:spTgt spid="693260"/>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693263"/>
                                        </p:tgtEl>
                                        <p:attrNameLst>
                                          <p:attrName>style.visibility</p:attrName>
                                        </p:attrNameLst>
                                      </p:cBhvr>
                                      <p:to>
                                        <p:strVal val="visible"/>
                                      </p:to>
                                    </p:set>
                                    <p:anim calcmode="lin" valueType="num">
                                      <p:cBhvr additive="base">
                                        <p:cTn id="72" dur="500" fill="hold"/>
                                        <p:tgtEl>
                                          <p:spTgt spid="693263"/>
                                        </p:tgtEl>
                                        <p:attrNameLst>
                                          <p:attrName>ppt_x</p:attrName>
                                        </p:attrNameLst>
                                      </p:cBhvr>
                                      <p:tavLst>
                                        <p:tav tm="0">
                                          <p:val>
                                            <p:strVal val="#ppt_x"/>
                                          </p:val>
                                        </p:tav>
                                        <p:tav tm="100000">
                                          <p:val>
                                            <p:strVal val="#ppt_x"/>
                                          </p:val>
                                        </p:tav>
                                      </p:tavLst>
                                    </p:anim>
                                    <p:anim calcmode="lin" valueType="num">
                                      <p:cBhvr additive="base">
                                        <p:cTn id="73" dur="500" fill="hold"/>
                                        <p:tgtEl>
                                          <p:spTgt spid="69326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693264"/>
                                        </p:tgtEl>
                                        <p:attrNameLst>
                                          <p:attrName>style.visibility</p:attrName>
                                        </p:attrNameLst>
                                      </p:cBhvr>
                                      <p:to>
                                        <p:strVal val="visible"/>
                                      </p:to>
                                    </p:set>
                                    <p:anim calcmode="lin" valueType="num">
                                      <p:cBhvr additive="base">
                                        <p:cTn id="77" dur="500" fill="hold"/>
                                        <p:tgtEl>
                                          <p:spTgt spid="693264"/>
                                        </p:tgtEl>
                                        <p:attrNameLst>
                                          <p:attrName>ppt_x</p:attrName>
                                        </p:attrNameLst>
                                      </p:cBhvr>
                                      <p:tavLst>
                                        <p:tav tm="0">
                                          <p:val>
                                            <p:strVal val="#ppt_x"/>
                                          </p:val>
                                        </p:tav>
                                        <p:tav tm="100000">
                                          <p:val>
                                            <p:strVal val="#ppt_x"/>
                                          </p:val>
                                        </p:tav>
                                      </p:tavLst>
                                    </p:anim>
                                    <p:anim calcmode="lin" valueType="num">
                                      <p:cBhvr additive="base">
                                        <p:cTn id="78" dur="500" fill="hold"/>
                                        <p:tgtEl>
                                          <p:spTgt spid="693264"/>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693265"/>
                                        </p:tgtEl>
                                        <p:attrNameLst>
                                          <p:attrName>style.visibility</p:attrName>
                                        </p:attrNameLst>
                                      </p:cBhvr>
                                      <p:to>
                                        <p:strVal val="visible"/>
                                      </p:to>
                                    </p:set>
                                    <p:anim calcmode="lin" valueType="num">
                                      <p:cBhvr additive="base">
                                        <p:cTn id="82" dur="500" fill="hold"/>
                                        <p:tgtEl>
                                          <p:spTgt spid="693265"/>
                                        </p:tgtEl>
                                        <p:attrNameLst>
                                          <p:attrName>ppt_x</p:attrName>
                                        </p:attrNameLst>
                                      </p:cBhvr>
                                      <p:tavLst>
                                        <p:tav tm="0">
                                          <p:val>
                                            <p:strVal val="#ppt_x"/>
                                          </p:val>
                                        </p:tav>
                                        <p:tav tm="100000">
                                          <p:val>
                                            <p:strVal val="#ppt_x"/>
                                          </p:val>
                                        </p:tav>
                                      </p:tavLst>
                                    </p:anim>
                                    <p:anim calcmode="lin" valueType="num">
                                      <p:cBhvr additive="base">
                                        <p:cTn id="83" dur="500" fill="hold"/>
                                        <p:tgtEl>
                                          <p:spTgt spid="69326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693273"/>
                                        </p:tgtEl>
                                        <p:attrNameLst>
                                          <p:attrName>style.visibility</p:attrName>
                                        </p:attrNameLst>
                                      </p:cBhvr>
                                      <p:to>
                                        <p:strVal val="visible"/>
                                      </p:to>
                                    </p:set>
                                    <p:anim calcmode="lin" valueType="num">
                                      <p:cBhvr additive="base">
                                        <p:cTn id="87" dur="500" fill="hold"/>
                                        <p:tgtEl>
                                          <p:spTgt spid="693273"/>
                                        </p:tgtEl>
                                        <p:attrNameLst>
                                          <p:attrName>ppt_x</p:attrName>
                                        </p:attrNameLst>
                                      </p:cBhvr>
                                      <p:tavLst>
                                        <p:tav tm="0">
                                          <p:val>
                                            <p:strVal val="#ppt_x"/>
                                          </p:val>
                                        </p:tav>
                                        <p:tav tm="100000">
                                          <p:val>
                                            <p:strVal val="#ppt_x"/>
                                          </p:val>
                                        </p:tav>
                                      </p:tavLst>
                                    </p:anim>
                                    <p:anim calcmode="lin" valueType="num">
                                      <p:cBhvr additive="base">
                                        <p:cTn id="88" dur="500" fill="hold"/>
                                        <p:tgtEl>
                                          <p:spTgt spid="693273"/>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693266"/>
                                        </p:tgtEl>
                                        <p:attrNameLst>
                                          <p:attrName>style.visibility</p:attrName>
                                        </p:attrNameLst>
                                      </p:cBhvr>
                                      <p:to>
                                        <p:strVal val="visible"/>
                                      </p:to>
                                    </p:set>
                                    <p:anim calcmode="lin" valueType="num">
                                      <p:cBhvr additive="base">
                                        <p:cTn id="92" dur="500" fill="hold"/>
                                        <p:tgtEl>
                                          <p:spTgt spid="693266"/>
                                        </p:tgtEl>
                                        <p:attrNameLst>
                                          <p:attrName>ppt_x</p:attrName>
                                        </p:attrNameLst>
                                      </p:cBhvr>
                                      <p:tavLst>
                                        <p:tav tm="0">
                                          <p:val>
                                            <p:strVal val="#ppt_x"/>
                                          </p:val>
                                        </p:tav>
                                        <p:tav tm="100000">
                                          <p:val>
                                            <p:strVal val="#ppt_x"/>
                                          </p:val>
                                        </p:tav>
                                      </p:tavLst>
                                    </p:anim>
                                    <p:anim calcmode="lin" valueType="num">
                                      <p:cBhvr additive="base">
                                        <p:cTn id="93" dur="500" fill="hold"/>
                                        <p:tgtEl>
                                          <p:spTgt spid="693266"/>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693267"/>
                                        </p:tgtEl>
                                        <p:attrNameLst>
                                          <p:attrName>style.visibility</p:attrName>
                                        </p:attrNameLst>
                                      </p:cBhvr>
                                      <p:to>
                                        <p:strVal val="visible"/>
                                      </p:to>
                                    </p:set>
                                    <p:anim calcmode="lin" valueType="num">
                                      <p:cBhvr additive="base">
                                        <p:cTn id="97" dur="500" fill="hold"/>
                                        <p:tgtEl>
                                          <p:spTgt spid="693267"/>
                                        </p:tgtEl>
                                        <p:attrNameLst>
                                          <p:attrName>ppt_x</p:attrName>
                                        </p:attrNameLst>
                                      </p:cBhvr>
                                      <p:tavLst>
                                        <p:tav tm="0">
                                          <p:val>
                                            <p:strVal val="#ppt_x"/>
                                          </p:val>
                                        </p:tav>
                                        <p:tav tm="100000">
                                          <p:val>
                                            <p:strVal val="#ppt_x"/>
                                          </p:val>
                                        </p:tav>
                                      </p:tavLst>
                                    </p:anim>
                                    <p:anim calcmode="lin" valueType="num">
                                      <p:cBhvr additive="base">
                                        <p:cTn id="98" dur="500" fill="hold"/>
                                        <p:tgtEl>
                                          <p:spTgt spid="693267"/>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693270"/>
                                        </p:tgtEl>
                                        <p:attrNameLst>
                                          <p:attrName>style.visibility</p:attrName>
                                        </p:attrNameLst>
                                      </p:cBhvr>
                                      <p:to>
                                        <p:strVal val="visible"/>
                                      </p:to>
                                    </p:set>
                                    <p:anim calcmode="lin" valueType="num">
                                      <p:cBhvr additive="base">
                                        <p:cTn id="102" dur="500" fill="hold"/>
                                        <p:tgtEl>
                                          <p:spTgt spid="693270"/>
                                        </p:tgtEl>
                                        <p:attrNameLst>
                                          <p:attrName>ppt_x</p:attrName>
                                        </p:attrNameLst>
                                      </p:cBhvr>
                                      <p:tavLst>
                                        <p:tav tm="0">
                                          <p:val>
                                            <p:strVal val="#ppt_x"/>
                                          </p:val>
                                        </p:tav>
                                        <p:tav tm="100000">
                                          <p:val>
                                            <p:strVal val="#ppt_x"/>
                                          </p:val>
                                        </p:tav>
                                      </p:tavLst>
                                    </p:anim>
                                    <p:anim calcmode="lin" valueType="num">
                                      <p:cBhvr additive="base">
                                        <p:cTn id="103" dur="500" fill="hold"/>
                                        <p:tgtEl>
                                          <p:spTgt spid="693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0" grpId="0" bldLvl="0" animBg="1"/>
      <p:bldP spid="693253" grpId="0"/>
      <p:bldP spid="693254" grpId="0" bldLvl="0" animBg="1"/>
      <p:bldP spid="693255" grpId="0" bldLvl="0" animBg="1"/>
      <p:bldP spid="693256" grpId="0" bldLvl="0" animBg="1"/>
      <p:bldP spid="693257" grpId="0" bldLvl="0" animBg="1"/>
      <p:bldP spid="693258" grpId="0"/>
      <p:bldP spid="693259" grpId="0" bldLvl="0" animBg="1"/>
      <p:bldP spid="693263" grpId="0" bldLvl="0" animBg="1"/>
      <p:bldP spid="693264" grpId="0"/>
      <p:bldP spid="693265" grpId="0" bldLvl="0" animBg="1"/>
      <p:bldP spid="693266" grpId="0" bldLvl="0" animBg="1"/>
      <p:bldP spid="693270" grpId="0"/>
      <p:bldP spid="693271" grpId="0"/>
      <p:bldP spid="693272" grpId="0"/>
      <p:bldP spid="69327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任意多边形 571393"/>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571395" name="组合 571394"/>
          <p:cNvGrpSpPr/>
          <p:nvPr/>
        </p:nvGrpSpPr>
        <p:grpSpPr>
          <a:xfrm>
            <a:off x="2032000" y="4169595"/>
            <a:ext cx="3979863" cy="385763"/>
            <a:chOff x="1338" y="2387"/>
            <a:chExt cx="2790" cy="320"/>
          </a:xfrm>
        </p:grpSpPr>
        <p:sp>
          <p:nvSpPr>
            <p:cNvPr id="571396" name="圆角矩形 571395">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008000"/>
                  </a:solidFill>
                  <a:effectLst>
                    <a:outerShdw blurRad="38100" dist="38100" dir="2700000">
                      <a:srgbClr val="C0C0C0"/>
                    </a:outerShdw>
                  </a:effectLst>
                  <a:latin typeface="Arial" panose="020B0604020202020204" pitchFamily="34" charset="0"/>
                  <a:ea typeface="华文新魏" pitchFamily="2" charset="-122"/>
                </a:rPr>
                <a:t>二、文件的保护</a:t>
              </a:r>
              <a:r>
                <a:rPr lang="zh-CN" altLang="en-US" dirty="0">
                  <a:effectLst>
                    <a:outerShdw blurRad="38100" dist="38100" dir="2700000">
                      <a:srgbClr val="C0C0C0"/>
                    </a:outerShdw>
                  </a:effectLst>
                  <a:latin typeface="Times New Roman" panose="02020603050405020304" pitchFamily="18" charset="0"/>
                </a:rPr>
                <a:t> </a:t>
              </a:r>
              <a:endParaRPr lang="zh-CN" altLang="en-US">
                <a:effectLst>
                  <a:outerShdw blurRad="38100" dist="38100" dir="2700000">
                    <a:srgbClr val="C0C0C0"/>
                  </a:outerShdw>
                </a:effectLst>
                <a:latin typeface="Times New Roman" panose="02020603050405020304" pitchFamily="18" charset="0"/>
              </a:endParaRPr>
            </a:p>
          </p:txBody>
        </p:sp>
        <p:grpSp>
          <p:nvGrpSpPr>
            <p:cNvPr id="571397" name="组合 571396"/>
            <p:cNvGrpSpPr/>
            <p:nvPr/>
          </p:nvGrpSpPr>
          <p:grpSpPr>
            <a:xfrm>
              <a:off x="1338" y="2432"/>
              <a:ext cx="240" cy="240"/>
              <a:chOff x="2078" y="1680"/>
              <a:chExt cx="1615" cy="1615"/>
            </a:xfrm>
          </p:grpSpPr>
          <p:sp>
            <p:nvSpPr>
              <p:cNvPr id="571398" name="椭圆 57139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71399" name="椭圆 57139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71400" name="椭圆 57139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71401" name="椭圆 57140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71402" name="椭圆 57140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71403" name="椭圆 571402"/>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sp>
        <p:nvSpPr>
          <p:cNvPr id="571404" name="任意多边形 571403"/>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571405" name="组合 571404"/>
          <p:cNvGrpSpPr/>
          <p:nvPr/>
        </p:nvGrpSpPr>
        <p:grpSpPr>
          <a:xfrm>
            <a:off x="2051050" y="2658295"/>
            <a:ext cx="3979863" cy="385763"/>
            <a:chOff x="1338" y="2387"/>
            <a:chExt cx="2790" cy="320"/>
          </a:xfrm>
        </p:grpSpPr>
        <p:sp>
          <p:nvSpPr>
            <p:cNvPr id="571406" name="圆角矩形 571405">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spcBef>
                  <a:spcPct val="0"/>
                </a:spcBef>
              </a:pPr>
              <a:r>
                <a:rPr lang="zh-CN" altLang="en-US" sz="2400" dirty="0">
                  <a:solidFill>
                    <a:srgbClr val="CC00CC"/>
                  </a:solidFill>
                  <a:effectLst>
                    <a:outerShdw blurRad="38100" dist="38100" dir="2700000">
                      <a:srgbClr val="C0C0C0"/>
                    </a:outerShdw>
                  </a:effectLst>
                  <a:latin typeface="Arial" panose="020B0604020202020204" pitchFamily="34" charset="0"/>
                  <a:ea typeface="华文新魏" pitchFamily="2" charset="-122"/>
                </a:rPr>
                <a:t>一、文件共享的模式</a:t>
              </a:r>
              <a:r>
                <a:rPr lang="zh-CN" altLang="en-US" dirty="0">
                  <a:effectLst>
                    <a:outerShdw blurRad="38100" dist="38100" dir="2700000">
                      <a:srgbClr val="C0C0C0"/>
                    </a:outerShdw>
                  </a:effectLst>
                  <a:latin typeface="Times New Roman" panose="02020603050405020304" pitchFamily="18" charset="0"/>
                </a:rPr>
                <a:t> </a:t>
              </a:r>
              <a:endParaRPr lang="en-US" altLang="zh-CN">
                <a:effectLst>
                  <a:outerShdw blurRad="38100" dist="38100" dir="2700000">
                    <a:srgbClr val="C0C0C0"/>
                  </a:outerShdw>
                </a:effectLst>
                <a:latin typeface="Times New Roman" panose="02020603050405020304" pitchFamily="18" charset="0"/>
              </a:endParaRPr>
            </a:p>
          </p:txBody>
        </p:sp>
        <p:grpSp>
          <p:nvGrpSpPr>
            <p:cNvPr id="571407" name="组合 571406"/>
            <p:cNvGrpSpPr/>
            <p:nvPr/>
          </p:nvGrpSpPr>
          <p:grpSpPr>
            <a:xfrm>
              <a:off x="1338" y="2432"/>
              <a:ext cx="240" cy="240"/>
              <a:chOff x="2078" y="1680"/>
              <a:chExt cx="1615" cy="1615"/>
            </a:xfrm>
          </p:grpSpPr>
          <p:sp>
            <p:nvSpPr>
              <p:cNvPr id="571408" name="椭圆 57140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571409" name="椭圆 57140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571410" name="椭圆 57140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571411" name="椭圆 57141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571412" name="椭圆 57141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571413" name="椭圆 571412"/>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sp>
        <p:nvSpPr>
          <p:cNvPr id="571424" name="矩形 571423"/>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文本占位符 519170"/>
          <p:cNvSpPr>
            <a:spLocks noGrp="1"/>
          </p:cNvSpPr>
          <p:nvPr>
            <p:ph type="body" idx="1"/>
          </p:nvPr>
        </p:nvSpPr>
        <p:spPr>
          <a:xfrm>
            <a:off x="1847528" y="1916832"/>
            <a:ext cx="9073008" cy="4248472"/>
          </a:xfrm>
          <a:solidFill>
            <a:srgbClr val="FFFFFF"/>
          </a:solidFill>
          <a:ln>
            <a:noFill/>
          </a:ln>
        </p:spPr>
        <p:txBody>
          <a:bodyPr/>
          <a:lstStyle/>
          <a:p>
            <a:pPr>
              <a:lnSpc>
                <a:spcPct val="150000"/>
              </a:lnSpc>
              <a:spcBef>
                <a:spcPct val="50000"/>
              </a:spcBef>
              <a:buFont typeface="Wingdings" panose="05000000000000000000" pitchFamily="2" charset="2"/>
              <a:buChar char="n"/>
            </a:pPr>
            <a:r>
              <a:rPr lang="zh-CN" altLang="en-US" dirty="0">
                <a:solidFill>
                  <a:srgbClr val="CC3300"/>
                </a:solidFill>
                <a:effectLst>
                  <a:outerShdw blurRad="38100" dist="38100" dir="2700000">
                    <a:srgbClr val="C0C0C0"/>
                  </a:outerShdw>
                </a:effectLst>
              </a:rPr>
              <a:t>文件共享：</a:t>
            </a:r>
            <a:r>
              <a:rPr lang="zh-CN" altLang="en-US" dirty="0">
                <a:effectLst>
                  <a:outerShdw blurRad="38100" dist="38100" dir="2700000">
                    <a:srgbClr val="C0C0C0"/>
                  </a:outerShdw>
                </a:effectLst>
              </a:rPr>
              <a:t>指</a:t>
            </a:r>
            <a:r>
              <a:rPr lang="zh-CN" altLang="en-US" dirty="0">
                <a:solidFill>
                  <a:srgbClr val="0000FF"/>
                </a:solidFill>
                <a:effectLst>
                  <a:outerShdw blurRad="38100" dist="38100" dir="2700000">
                    <a:srgbClr val="C0C0C0"/>
                  </a:outerShdw>
                </a:effectLst>
              </a:rPr>
              <a:t>不同的用户可以使用同一个文件</a:t>
            </a:r>
            <a:r>
              <a:rPr lang="zh-CN" altLang="en-US" dirty="0">
                <a:effectLst>
                  <a:outerShdw blurRad="38100" dist="38100" dir="2700000">
                    <a:srgbClr val="C0C0C0"/>
                  </a:outerShdw>
                </a:effectLst>
              </a:rPr>
              <a:t>，可以节省大量的辅存空间和主存空间，减少输入输出操作，为用户间的合作提供便利条件。</a:t>
            </a:r>
          </a:p>
          <a:p>
            <a:pPr>
              <a:lnSpc>
                <a:spcPct val="150000"/>
              </a:lnSpc>
              <a:spcBef>
                <a:spcPct val="50000"/>
              </a:spcBef>
              <a:buClr>
                <a:srgbClr val="CC3300"/>
              </a:buClr>
              <a:buFont typeface="Wingdings" panose="05000000000000000000" pitchFamily="2" charset="2"/>
              <a:buChar char="n"/>
            </a:pPr>
            <a:r>
              <a:rPr lang="zh-CN" altLang="en-US" dirty="0">
                <a:effectLst>
                  <a:outerShdw blurRad="38100" dist="38100" dir="2700000">
                    <a:srgbClr val="C0C0C0"/>
                  </a:outerShdw>
                </a:effectLst>
              </a:rPr>
              <a:t>文件共享要解决两个问题，一是</a:t>
            </a:r>
            <a:r>
              <a:rPr lang="zh-CN" altLang="en-US" dirty="0">
                <a:solidFill>
                  <a:srgbClr val="0000FF"/>
                </a:solidFill>
                <a:effectLst>
                  <a:outerShdw blurRad="38100" dist="38100" dir="2700000">
                    <a:srgbClr val="C0C0C0"/>
                  </a:outerShdw>
                </a:effectLst>
              </a:rPr>
              <a:t>如何实现文件共享</a:t>
            </a:r>
            <a:r>
              <a:rPr lang="zh-CN" altLang="en-US" dirty="0">
                <a:effectLst>
                  <a:outerShdw blurRad="38100" dist="38100" dir="2700000">
                    <a:srgbClr val="C0C0C0"/>
                  </a:outerShdw>
                </a:effectLst>
              </a:rPr>
              <a:t>；二是对各类需共享文件的用户</a:t>
            </a:r>
            <a:r>
              <a:rPr lang="zh-CN" altLang="en-US" dirty="0">
                <a:solidFill>
                  <a:srgbClr val="0000FF"/>
                </a:solidFill>
                <a:effectLst>
                  <a:outerShdw blurRad="38100" dist="38100" dir="2700000">
                    <a:srgbClr val="C0C0C0"/>
                  </a:outerShdw>
                </a:effectLst>
              </a:rPr>
              <a:t>如何进行存取控制</a:t>
            </a:r>
            <a:r>
              <a:rPr lang="zh-CN" altLang="en-US" dirty="0">
                <a:effectLst>
                  <a:outerShdw blurRad="38100" dist="38100" dir="2700000">
                    <a:srgbClr val="C0C0C0"/>
                  </a:outerShdw>
                </a:effectLst>
              </a:rPr>
              <a:t>，</a:t>
            </a:r>
            <a:r>
              <a:rPr lang="zh-CN" altLang="en-US" dirty="0">
                <a:solidFill>
                  <a:srgbClr val="0000FF"/>
                </a:solidFill>
                <a:effectLst>
                  <a:outerShdw blurRad="38100" dist="38100" dir="2700000">
                    <a:srgbClr val="C0C0C0"/>
                  </a:outerShdw>
                </a:effectLst>
              </a:rPr>
              <a:t>以保护文件</a:t>
            </a:r>
            <a:r>
              <a:rPr lang="zh-CN" altLang="en-US" dirty="0">
                <a:effectLst>
                  <a:outerShdw blurRad="38100" dist="38100" dir="2700000">
                    <a:srgbClr val="C0C0C0"/>
                  </a:outerShdw>
                </a:effectLst>
              </a:rPr>
              <a:t>的使用安全。</a:t>
            </a:r>
          </a:p>
        </p:txBody>
      </p:sp>
      <p:sp>
        <p:nvSpPr>
          <p:cNvPr id="519176" name="AutoShape 5"/>
          <p:cNvSpPr/>
          <p:nvPr/>
        </p:nvSpPr>
        <p:spPr>
          <a:xfrm>
            <a:off x="995685" y="1025749"/>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19177" name="Text Box 38"/>
          <p:cNvSpPr txBox="1"/>
          <p:nvPr/>
        </p:nvSpPr>
        <p:spPr>
          <a:xfrm>
            <a:off x="1127448" y="1052736"/>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C3BC0908-52BF-4C2D-9FE4-375C32199FC7}"/>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9176"/>
                                        </p:tgtEl>
                                        <p:attrNameLst>
                                          <p:attrName>style.visibility</p:attrName>
                                        </p:attrNameLst>
                                      </p:cBhvr>
                                      <p:to>
                                        <p:strVal val="visible"/>
                                      </p:to>
                                    </p:set>
                                    <p:anim calcmode="lin" valueType="num">
                                      <p:cBhvr additive="base">
                                        <p:cTn id="7" dur="500" fill="hold"/>
                                        <p:tgtEl>
                                          <p:spTgt spid="519176"/>
                                        </p:tgtEl>
                                        <p:attrNameLst>
                                          <p:attrName>ppt_x</p:attrName>
                                        </p:attrNameLst>
                                      </p:cBhvr>
                                      <p:tavLst>
                                        <p:tav tm="0">
                                          <p:val>
                                            <p:strVal val="#ppt_x"/>
                                          </p:val>
                                        </p:tav>
                                        <p:tav tm="100000">
                                          <p:val>
                                            <p:strVal val="#ppt_x"/>
                                          </p:val>
                                        </p:tav>
                                      </p:tavLst>
                                    </p:anim>
                                    <p:anim calcmode="lin" valueType="num">
                                      <p:cBhvr additive="base">
                                        <p:cTn id="8" dur="500" fill="hold"/>
                                        <p:tgtEl>
                                          <p:spTgt spid="51917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9177"/>
                                        </p:tgtEl>
                                        <p:attrNameLst>
                                          <p:attrName>style.visibility</p:attrName>
                                        </p:attrNameLst>
                                      </p:cBhvr>
                                      <p:to>
                                        <p:strVal val="visible"/>
                                      </p:to>
                                    </p:set>
                                    <p:anim calcmode="lin" valueType="num">
                                      <p:cBhvr additive="base">
                                        <p:cTn id="12" dur="500" fill="hold"/>
                                        <p:tgtEl>
                                          <p:spTgt spid="519177"/>
                                        </p:tgtEl>
                                        <p:attrNameLst>
                                          <p:attrName>ppt_x</p:attrName>
                                        </p:attrNameLst>
                                      </p:cBhvr>
                                      <p:tavLst>
                                        <p:tav tm="0">
                                          <p:val>
                                            <p:strVal val="#ppt_x"/>
                                          </p:val>
                                        </p:tav>
                                        <p:tav tm="100000">
                                          <p:val>
                                            <p:strVal val="#ppt_x"/>
                                          </p:val>
                                        </p:tav>
                                      </p:tavLst>
                                    </p:anim>
                                    <p:anim calcmode="lin" valueType="num">
                                      <p:cBhvr additive="base">
                                        <p:cTn id="13" dur="500" fill="hold"/>
                                        <p:tgtEl>
                                          <p:spTgt spid="51917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9171">
                                            <p:txEl>
                                              <p:pRg st="0" end="0"/>
                                            </p:txEl>
                                          </p:spTgt>
                                        </p:tgtEl>
                                        <p:attrNameLst>
                                          <p:attrName>style.visibility</p:attrName>
                                        </p:attrNameLst>
                                      </p:cBhvr>
                                      <p:to>
                                        <p:strVal val="visible"/>
                                      </p:to>
                                    </p:set>
                                    <p:anim calcmode="lin" valueType="num">
                                      <p:cBhvr additive="base">
                                        <p:cTn id="17" dur="1000" fill="hold"/>
                                        <p:tgtEl>
                                          <p:spTgt spid="519171">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19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9171">
                                            <p:txEl>
                                              <p:pRg st="1" end="1"/>
                                            </p:txEl>
                                          </p:spTgt>
                                        </p:tgtEl>
                                        <p:attrNameLst>
                                          <p:attrName>style.visibility</p:attrName>
                                        </p:attrNameLst>
                                      </p:cBhvr>
                                      <p:to>
                                        <p:strVal val="visible"/>
                                      </p:to>
                                    </p:set>
                                    <p:anim calcmode="lin" valueType="num">
                                      <p:cBhvr additive="base">
                                        <p:cTn id="23"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5191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uiExpand="1" build="p"/>
      <p:bldP spid="519176" grpId="0" bldLvl="0" animBg="1"/>
      <p:bldP spid="51917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文本占位符 517122"/>
          <p:cNvSpPr>
            <a:spLocks noGrp="1"/>
          </p:cNvSpPr>
          <p:nvPr>
            <p:ph type="body" idx="1"/>
          </p:nvPr>
        </p:nvSpPr>
        <p:spPr>
          <a:xfrm>
            <a:off x="1486223" y="1844898"/>
            <a:ext cx="7488237" cy="504825"/>
          </a:xfrm>
          <a:solidFill>
            <a:srgbClr val="FFFFFF"/>
          </a:solidFill>
          <a:ln>
            <a:noFill/>
          </a:ln>
        </p:spPr>
        <p:txBody>
          <a:bodyPr/>
          <a:lstStyle/>
          <a:p>
            <a:pPr>
              <a:lnSpc>
                <a:spcPct val="90000"/>
              </a:lnSpc>
              <a:buNone/>
            </a:pPr>
            <a:r>
              <a:rPr lang="en-US" altLang="zh-CN">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、早期的文件共享方法：</a:t>
            </a:r>
            <a:endParaRPr lang="zh-CN" altLang="en-US" dirty="0">
              <a:solidFill>
                <a:srgbClr val="0000FF"/>
              </a:solidFill>
              <a:latin typeface="宋体" panose="02010600030101010101" pitchFamily="2" charset="-122"/>
            </a:endParaRPr>
          </a:p>
        </p:txBody>
      </p:sp>
      <p:sp>
        <p:nvSpPr>
          <p:cNvPr id="517124" name="AutoShape 5"/>
          <p:cNvSpPr/>
          <p:nvPr/>
        </p:nvSpPr>
        <p:spPr>
          <a:xfrm>
            <a:off x="995685" y="1052736"/>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17125" name="Text Box 38"/>
          <p:cNvSpPr txBox="1"/>
          <p:nvPr/>
        </p:nvSpPr>
        <p:spPr>
          <a:xfrm>
            <a:off x="1127448" y="1079723"/>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517128" name="矩形 517127"/>
          <p:cNvSpPr/>
          <p:nvPr/>
        </p:nvSpPr>
        <p:spPr>
          <a:xfrm>
            <a:off x="2135560" y="3397665"/>
            <a:ext cx="8787184" cy="3293209"/>
          </a:xfrm>
          <a:prstGeom prst="rect">
            <a:avLst/>
          </a:prstGeom>
          <a:noFill/>
          <a:ln w="28575">
            <a:noFill/>
          </a:ln>
        </p:spPr>
        <p:txBody>
          <a:bodyPr wrap="square">
            <a:spAutoFit/>
          </a:bodyPr>
          <a:lstStyle/>
          <a:p>
            <a:pPr marL="342900" indent="-342900">
              <a:spcBef>
                <a:spcPts val="1200"/>
              </a:spcBef>
              <a:spcAft>
                <a:spcPts val="1200"/>
              </a:spcAft>
              <a:buClr>
                <a:srgbClr val="CC3300"/>
              </a:buClr>
              <a:buFont typeface="Wingdings" panose="05000000000000000000" pitchFamily="2" charset="2"/>
              <a:buChar char="n"/>
            </a:pPr>
            <a:r>
              <a:rPr lang="zh-CN" altLang="en-US" sz="2400" dirty="0">
                <a:solidFill>
                  <a:srgbClr val="000000"/>
                </a:solidFill>
                <a:latin typeface="Times New Roman" panose="02020603050405020304" pitchFamily="18" charset="0"/>
              </a:rPr>
              <a:t>绕道法：由系统目录实现对文件的共享，用户通过全路径名共享地访问这些文件</a:t>
            </a:r>
          </a:p>
          <a:p>
            <a:pPr marL="342900" indent="-342900">
              <a:spcBef>
                <a:spcPts val="1200"/>
              </a:spcBef>
              <a:spcAft>
                <a:spcPts val="1200"/>
              </a:spcAft>
              <a:buClr>
                <a:srgbClr val="CC3300"/>
              </a:buClr>
              <a:buFont typeface="Wingdings" panose="05000000000000000000" pitchFamily="2" charset="2"/>
              <a:buChar char="n"/>
            </a:pPr>
            <a:r>
              <a:rPr lang="zh-CN" altLang="en-US" sz="2400" dirty="0">
                <a:solidFill>
                  <a:srgbClr val="000000"/>
                </a:solidFill>
                <a:latin typeface="Times New Roman" panose="02020603050405020304" pitchFamily="18" charset="0"/>
              </a:rPr>
              <a:t>链接法：在相应目录表之间进行链接。采用链访技术对要共享的文件进行连接</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在用户自己的目录项中将链接指针直接指向被共享文件所在的目录，如前所示</a:t>
            </a:r>
            <a:r>
              <a:rPr lang="zh-CN" altLang="en-US" sz="2400" dirty="0">
                <a:solidFill>
                  <a:srgbClr val="FF0000"/>
                </a:solidFill>
                <a:latin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图</a:t>
            </a:r>
            <a:r>
              <a:rPr lang="en-US" altLang="zh-CN" sz="2400" dirty="0">
                <a:solidFill>
                  <a:srgbClr val="FF0000"/>
                </a:solidFill>
                <a:latin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6.15</a:t>
            </a:r>
            <a:r>
              <a:rPr lang="zh-CN" altLang="en-US" sz="2400" dirty="0">
                <a:solidFill>
                  <a:srgbClr val="FF0000"/>
                </a:solidFill>
                <a:latin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多级目录结构中的虚线</a:t>
            </a:r>
            <a:r>
              <a:rPr lang="en-US" altLang="zh-CN" sz="2400" dirty="0">
                <a:solidFill>
                  <a:srgbClr val="FF0000"/>
                </a:solidFill>
                <a:latin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a:t>
            </a:r>
            <a:r>
              <a:rPr lang="zh-CN" altLang="en-US" sz="2400" dirty="0">
                <a:solidFill>
                  <a:srgbClr val="FF0000"/>
                </a:solidFill>
                <a:latin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和</a:t>
            </a:r>
            <a:r>
              <a:rPr lang="en-US" altLang="zh-CN" sz="2400" dirty="0">
                <a:solidFill>
                  <a:srgbClr val="FF0000"/>
                </a:solidFill>
                <a:latin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b</a:t>
            </a:r>
            <a:r>
              <a:rPr lang="zh-CN" altLang="en-US" sz="2400" dirty="0">
                <a:solidFill>
                  <a:srgbClr val="000000"/>
                </a:solidFill>
                <a:latin typeface="Times New Roman" panose="02020603050405020304" pitchFamily="18" charset="0"/>
              </a:rPr>
              <a:t>。</a:t>
            </a:r>
          </a:p>
          <a:p>
            <a:pPr lvl="4">
              <a:spcBef>
                <a:spcPts val="1200"/>
              </a:spcBef>
              <a:spcAft>
                <a:spcPts val="1200"/>
              </a:spcAft>
              <a:buClr>
                <a:srgbClr val="CC3300"/>
              </a:buClr>
              <a:buFont typeface="Wingdings" panose="05000000000000000000" pitchFamily="2" charset="2"/>
              <a:buChar char="n"/>
            </a:pPr>
            <a:endParaRPr lang="zh-CN" altLang="en-US" sz="2400" b="1" dirty="0">
              <a:solidFill>
                <a:srgbClr val="0000FF"/>
              </a:solidFill>
              <a:effectLst/>
              <a:latin typeface="Times New Roman" panose="02020603050405020304" pitchFamily="18" charset="0"/>
            </a:endParaRPr>
          </a:p>
        </p:txBody>
      </p:sp>
      <p:sp>
        <p:nvSpPr>
          <p:cNvPr id="517129" name="矩形 517128"/>
          <p:cNvSpPr/>
          <p:nvPr/>
        </p:nvSpPr>
        <p:spPr>
          <a:xfrm>
            <a:off x="1702123" y="2421161"/>
            <a:ext cx="9434437" cy="829945"/>
          </a:xfrm>
          <a:prstGeom prst="rect">
            <a:avLst/>
          </a:prstGeom>
          <a:noFill/>
          <a:ln w="28575">
            <a:noFill/>
          </a:ln>
        </p:spPr>
        <p:txBody>
          <a:bodyPr wrap="square">
            <a:spAutoFit/>
          </a:bodyPr>
          <a:lstStyle/>
          <a:p>
            <a:pPr marL="342900" indent="-342900">
              <a:buSzPct val="80000"/>
            </a:pPr>
            <a:r>
              <a:rPr lang="zh-CN" altLang="en-US" sz="2400" dirty="0">
                <a:solidFill>
                  <a:srgbClr val="0000FF"/>
                </a:solidFill>
                <a:latin typeface="Times New Roman" panose="02020603050405020304" pitchFamily="18" charset="0"/>
              </a:rPr>
              <a:t>    早期实现文件共享的方法有三种，即绕道法、链接法和基本文件目录表。</a:t>
            </a:r>
          </a:p>
        </p:txBody>
      </p:sp>
      <p:sp>
        <p:nvSpPr>
          <p:cNvPr id="8" name="矩形 7">
            <a:extLst>
              <a:ext uri="{FF2B5EF4-FFF2-40B4-BE49-F238E27FC236}">
                <a16:creationId xmlns:a16="http://schemas.microsoft.com/office/drawing/2014/main" id="{74D2FEBB-09BB-40C1-AC9C-9EEBA53B3441}"/>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7124"/>
                                        </p:tgtEl>
                                        <p:attrNameLst>
                                          <p:attrName>style.visibility</p:attrName>
                                        </p:attrNameLst>
                                      </p:cBhvr>
                                      <p:to>
                                        <p:strVal val="visible"/>
                                      </p:to>
                                    </p:set>
                                    <p:anim calcmode="lin" valueType="num">
                                      <p:cBhvr additive="base">
                                        <p:cTn id="7" dur="500" fill="hold"/>
                                        <p:tgtEl>
                                          <p:spTgt spid="517124"/>
                                        </p:tgtEl>
                                        <p:attrNameLst>
                                          <p:attrName>ppt_x</p:attrName>
                                        </p:attrNameLst>
                                      </p:cBhvr>
                                      <p:tavLst>
                                        <p:tav tm="0">
                                          <p:val>
                                            <p:strVal val="#ppt_x"/>
                                          </p:val>
                                        </p:tav>
                                        <p:tav tm="100000">
                                          <p:val>
                                            <p:strVal val="#ppt_x"/>
                                          </p:val>
                                        </p:tav>
                                      </p:tavLst>
                                    </p:anim>
                                    <p:anim calcmode="lin" valueType="num">
                                      <p:cBhvr additive="base">
                                        <p:cTn id="8" dur="500" fill="hold"/>
                                        <p:tgtEl>
                                          <p:spTgt spid="5171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7125"/>
                                        </p:tgtEl>
                                        <p:attrNameLst>
                                          <p:attrName>style.visibility</p:attrName>
                                        </p:attrNameLst>
                                      </p:cBhvr>
                                      <p:to>
                                        <p:strVal val="visible"/>
                                      </p:to>
                                    </p:set>
                                    <p:anim calcmode="lin" valueType="num">
                                      <p:cBhvr additive="base">
                                        <p:cTn id="12" dur="500" fill="hold"/>
                                        <p:tgtEl>
                                          <p:spTgt spid="517125"/>
                                        </p:tgtEl>
                                        <p:attrNameLst>
                                          <p:attrName>ppt_x</p:attrName>
                                        </p:attrNameLst>
                                      </p:cBhvr>
                                      <p:tavLst>
                                        <p:tav tm="0">
                                          <p:val>
                                            <p:strVal val="#ppt_x"/>
                                          </p:val>
                                        </p:tav>
                                        <p:tav tm="100000">
                                          <p:val>
                                            <p:strVal val="#ppt_x"/>
                                          </p:val>
                                        </p:tav>
                                      </p:tavLst>
                                    </p:anim>
                                    <p:anim calcmode="lin" valueType="num">
                                      <p:cBhvr additive="base">
                                        <p:cTn id="13" dur="500" fill="hold"/>
                                        <p:tgtEl>
                                          <p:spTgt spid="51712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7123">
                                            <p:bg/>
                                          </p:spTgt>
                                        </p:tgtEl>
                                        <p:attrNameLst>
                                          <p:attrName>style.visibility</p:attrName>
                                        </p:attrNameLst>
                                      </p:cBhvr>
                                      <p:to>
                                        <p:strVal val="visible"/>
                                      </p:to>
                                    </p:set>
                                    <p:anim calcmode="lin" valueType="num">
                                      <p:cBhvr additive="base">
                                        <p:cTn id="17" dur="1000" fill="hold"/>
                                        <p:tgtEl>
                                          <p:spTgt spid="517123">
                                            <p:bg/>
                                          </p:spTgt>
                                        </p:tgtEl>
                                        <p:attrNameLst>
                                          <p:attrName>ppt_x</p:attrName>
                                        </p:attrNameLst>
                                      </p:cBhvr>
                                      <p:tavLst>
                                        <p:tav tm="0">
                                          <p:val>
                                            <p:strVal val="#ppt_x"/>
                                          </p:val>
                                        </p:tav>
                                        <p:tav tm="100000">
                                          <p:val>
                                            <p:strVal val="#ppt_x"/>
                                          </p:val>
                                        </p:tav>
                                      </p:tavLst>
                                    </p:anim>
                                    <p:anim calcmode="lin" valueType="num">
                                      <p:cBhvr additive="base">
                                        <p:cTn id="18" dur="1000" fill="hold"/>
                                        <p:tgtEl>
                                          <p:spTgt spid="517123">
                                            <p:bg/>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17123">
                                            <p:txEl>
                                              <p:pRg st="0" end="0"/>
                                            </p:txEl>
                                          </p:spTgt>
                                        </p:tgtEl>
                                        <p:attrNameLst>
                                          <p:attrName>style.visibility</p:attrName>
                                        </p:attrNameLst>
                                      </p:cBhvr>
                                      <p:to>
                                        <p:strVal val="visible"/>
                                      </p:to>
                                    </p:set>
                                    <p:anim calcmode="lin" valueType="num">
                                      <p:cBhvr additive="base">
                                        <p:cTn id="22" dur="1000" fill="hold"/>
                                        <p:tgtEl>
                                          <p:spTgt spid="517123">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51712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517129"/>
                                        </p:tgtEl>
                                        <p:attrNameLst>
                                          <p:attrName>style.visibility</p:attrName>
                                        </p:attrNameLst>
                                      </p:cBhvr>
                                      <p:to>
                                        <p:strVal val="visible"/>
                                      </p:to>
                                    </p:set>
                                    <p:anim calcmode="lin" valueType="num">
                                      <p:cBhvr additive="base">
                                        <p:cTn id="27" dur="500" fill="hold"/>
                                        <p:tgtEl>
                                          <p:spTgt spid="517129"/>
                                        </p:tgtEl>
                                        <p:attrNameLst>
                                          <p:attrName>ppt_x</p:attrName>
                                        </p:attrNameLst>
                                      </p:cBhvr>
                                      <p:tavLst>
                                        <p:tav tm="0">
                                          <p:val>
                                            <p:strVal val="#ppt_x"/>
                                          </p:val>
                                        </p:tav>
                                        <p:tav tm="100000">
                                          <p:val>
                                            <p:strVal val="#ppt_x"/>
                                          </p:val>
                                        </p:tav>
                                      </p:tavLst>
                                    </p:anim>
                                    <p:anim calcmode="lin" valueType="num">
                                      <p:cBhvr additive="base">
                                        <p:cTn id="28" dur="500" fill="hold"/>
                                        <p:tgtEl>
                                          <p:spTgt spid="517129"/>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517128"/>
                                        </p:tgtEl>
                                        <p:attrNameLst>
                                          <p:attrName>style.visibility</p:attrName>
                                        </p:attrNameLst>
                                      </p:cBhvr>
                                      <p:to>
                                        <p:strVal val="visible"/>
                                      </p:to>
                                    </p:set>
                                    <p:anim calcmode="lin" valueType="num">
                                      <p:cBhvr additive="base">
                                        <p:cTn id="32" dur="500" fill="hold"/>
                                        <p:tgtEl>
                                          <p:spTgt spid="517128"/>
                                        </p:tgtEl>
                                        <p:attrNameLst>
                                          <p:attrName>ppt_x</p:attrName>
                                        </p:attrNameLst>
                                      </p:cBhvr>
                                      <p:tavLst>
                                        <p:tav tm="0">
                                          <p:val>
                                            <p:strVal val="#ppt_x"/>
                                          </p:val>
                                        </p:tav>
                                        <p:tav tm="100000">
                                          <p:val>
                                            <p:strVal val="#ppt_x"/>
                                          </p:val>
                                        </p:tav>
                                      </p:tavLst>
                                    </p:anim>
                                    <p:anim calcmode="lin" valueType="num">
                                      <p:cBhvr additive="base">
                                        <p:cTn id="33" dur="500" fill="hold"/>
                                        <p:tgtEl>
                                          <p:spTgt spid="517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animBg="1"/>
      <p:bldP spid="517124" grpId="0" bldLvl="0" animBg="1"/>
      <p:bldP spid="517125" grpId="0"/>
      <p:bldP spid="517128" grpId="0"/>
      <p:bldP spid="51712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文本占位符 521218"/>
          <p:cNvSpPr>
            <a:spLocks noGrp="1"/>
          </p:cNvSpPr>
          <p:nvPr>
            <p:ph type="body" sz="half" idx="1"/>
          </p:nvPr>
        </p:nvSpPr>
        <p:spPr>
          <a:xfrm>
            <a:off x="1629098" y="2394174"/>
            <a:ext cx="9651478" cy="3671887"/>
          </a:xfrm>
          <a:solidFill>
            <a:srgbClr val="FFFFFF"/>
          </a:solidFill>
          <a:ln>
            <a:noFill/>
          </a:ln>
        </p:spPr>
        <p:txBody>
          <a:bodyPr/>
          <a:lstStyle/>
          <a:p>
            <a:pPr lvl="1">
              <a:lnSpc>
                <a:spcPct val="150000"/>
              </a:lnSpc>
              <a:spcBef>
                <a:spcPct val="50000"/>
              </a:spcBef>
              <a:buClr>
                <a:srgbClr val="CC3300"/>
              </a:buClr>
              <a:buFont typeface="Wingdings" panose="05000000000000000000" pitchFamily="2" charset="2"/>
              <a:buChar char="n"/>
            </a:pPr>
            <a:r>
              <a:rPr lang="zh-CN" altLang="en-US" dirty="0">
                <a:latin typeface="Times New Roman" panose="02020603050405020304" pitchFamily="18" charset="0"/>
              </a:rPr>
              <a:t>基本文件目录表：把文件目录的内容分成</a:t>
            </a:r>
            <a:r>
              <a:rPr lang="en-US" altLang="zh-CN" dirty="0">
                <a:latin typeface="Times New Roman" panose="02020603050405020304" pitchFamily="18" charset="0"/>
              </a:rPr>
              <a:t>2</a:t>
            </a:r>
            <a:r>
              <a:rPr lang="zh-CN" altLang="en-US" dirty="0">
                <a:latin typeface="Times New Roman" panose="02020603050405020304" pitchFamily="18" charset="0"/>
              </a:rPr>
              <a:t>部分：</a:t>
            </a:r>
          </a:p>
          <a:p>
            <a:pPr lvl="2">
              <a:lnSpc>
                <a:spcPct val="150000"/>
              </a:lnSpc>
              <a:spcBef>
                <a:spcPct val="50000"/>
              </a:spcBef>
              <a:buClr>
                <a:srgbClr val="CC0066"/>
              </a:buClr>
              <a:buSzPct val="70000"/>
              <a:buFont typeface="Wingdings" panose="05000000000000000000" pitchFamily="2" charset="2"/>
              <a:buChar char="Ø"/>
            </a:pPr>
            <a:r>
              <a:rPr lang="zh-CN" altLang="en-US" sz="2400" dirty="0"/>
              <a:t>一部分称</a:t>
            </a:r>
            <a:r>
              <a:rPr lang="zh-CN" altLang="en-US" sz="2400" dirty="0">
                <a:solidFill>
                  <a:srgbClr val="CC0066"/>
                </a:solidFill>
              </a:rPr>
              <a:t>基本文件目录表</a:t>
            </a:r>
            <a:r>
              <a:rPr lang="en-US" altLang="zh-CN" sz="2400" dirty="0">
                <a:solidFill>
                  <a:srgbClr val="CC0066"/>
                </a:solidFill>
              </a:rPr>
              <a:t>(BFD)</a:t>
            </a:r>
            <a:r>
              <a:rPr lang="zh-CN" altLang="en-US" sz="2400" dirty="0"/>
              <a:t>，包括文件的结构信息、物理块号、存取控制和管理信息等，并由系统赋予惟一的内部标识符来标识</a:t>
            </a:r>
          </a:p>
          <a:p>
            <a:pPr lvl="2">
              <a:lnSpc>
                <a:spcPct val="150000"/>
              </a:lnSpc>
              <a:spcBef>
                <a:spcPct val="50000"/>
              </a:spcBef>
              <a:buClr>
                <a:srgbClr val="CC0066"/>
              </a:buClr>
              <a:buSzPct val="70000"/>
              <a:buFont typeface="Wingdings" panose="05000000000000000000" pitchFamily="2" charset="2"/>
              <a:buChar char="Ø"/>
            </a:pPr>
            <a:r>
              <a:rPr lang="zh-CN" altLang="en-US" sz="2400" dirty="0"/>
              <a:t>另一部分称为</a:t>
            </a:r>
            <a:r>
              <a:rPr lang="zh-CN" altLang="en-US" sz="2400" dirty="0">
                <a:solidFill>
                  <a:srgbClr val="CC0066"/>
                </a:solidFill>
              </a:rPr>
              <a:t>符号文件目录表</a:t>
            </a:r>
            <a:r>
              <a:rPr lang="en-US" altLang="zh-CN" sz="2400" dirty="0">
                <a:solidFill>
                  <a:srgbClr val="CC0066"/>
                </a:solidFill>
              </a:rPr>
              <a:t>(SFD)</a:t>
            </a:r>
            <a:r>
              <a:rPr lang="zh-CN" altLang="en-US" sz="2400" dirty="0"/>
              <a:t>，由用户给出的符号名和系统的内部标识符组成。</a:t>
            </a:r>
          </a:p>
        </p:txBody>
      </p:sp>
      <p:sp>
        <p:nvSpPr>
          <p:cNvPr id="521274" name="矩形 521273"/>
          <p:cNvSpPr/>
          <p:nvPr/>
        </p:nvSpPr>
        <p:spPr>
          <a:xfrm>
            <a:off x="1486223" y="1817911"/>
            <a:ext cx="4824412" cy="5048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90000"/>
              </a:lnSpc>
              <a:buNone/>
            </a:pPr>
            <a:r>
              <a:rPr lang="en-US" altLang="zh-CN">
                <a:solidFill>
                  <a:srgbClr val="800000"/>
                </a:solidFill>
                <a:effectLst>
                  <a:outerShdw blurRad="38100" dist="38100" dir="2700000">
                    <a:srgbClr val="C0C0C0"/>
                  </a:outerShdw>
                </a:effectLst>
                <a:latin typeface="Times New Roman" panose="02020603050405020304" pitchFamily="18" charset="0"/>
              </a:rPr>
              <a:t>1</a:t>
            </a:r>
            <a:r>
              <a:rPr lang="zh-CN" altLang="en-US" dirty="0">
                <a:solidFill>
                  <a:srgbClr val="800000"/>
                </a:solidFill>
                <a:effectLst>
                  <a:outerShdw blurRad="38100" dist="38100" dir="2700000">
                    <a:srgbClr val="C0C0C0"/>
                  </a:outerShdw>
                </a:effectLst>
                <a:latin typeface="Times New Roman" panose="02020603050405020304" pitchFamily="18" charset="0"/>
              </a:rPr>
              <a:t>、早期的文件共享方法：</a:t>
            </a:r>
            <a:endParaRPr lang="zh-CN" altLang="en-US" dirty="0">
              <a:solidFill>
                <a:srgbClr val="0000FF"/>
              </a:solidFill>
              <a:latin typeface="宋体" panose="02010600030101010101" pitchFamily="2" charset="-122"/>
            </a:endParaRPr>
          </a:p>
        </p:txBody>
      </p:sp>
      <p:sp>
        <p:nvSpPr>
          <p:cNvPr id="521275" name="AutoShape 5"/>
          <p:cNvSpPr/>
          <p:nvPr/>
        </p:nvSpPr>
        <p:spPr>
          <a:xfrm>
            <a:off x="995685" y="1025749"/>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21276" name="Text Box 38"/>
          <p:cNvSpPr txBox="1"/>
          <p:nvPr/>
        </p:nvSpPr>
        <p:spPr>
          <a:xfrm>
            <a:off x="1127448" y="1052736"/>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1951EA0E-2DA3-450A-8483-70EAC1DABA0D}"/>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1275"/>
                                        </p:tgtEl>
                                        <p:attrNameLst>
                                          <p:attrName>style.visibility</p:attrName>
                                        </p:attrNameLst>
                                      </p:cBhvr>
                                      <p:to>
                                        <p:strVal val="visible"/>
                                      </p:to>
                                    </p:set>
                                    <p:anim calcmode="lin" valueType="num">
                                      <p:cBhvr additive="base">
                                        <p:cTn id="7" dur="500" fill="hold"/>
                                        <p:tgtEl>
                                          <p:spTgt spid="521275"/>
                                        </p:tgtEl>
                                        <p:attrNameLst>
                                          <p:attrName>ppt_x</p:attrName>
                                        </p:attrNameLst>
                                      </p:cBhvr>
                                      <p:tavLst>
                                        <p:tav tm="0">
                                          <p:val>
                                            <p:strVal val="#ppt_x"/>
                                          </p:val>
                                        </p:tav>
                                        <p:tav tm="100000">
                                          <p:val>
                                            <p:strVal val="#ppt_x"/>
                                          </p:val>
                                        </p:tav>
                                      </p:tavLst>
                                    </p:anim>
                                    <p:anim calcmode="lin" valueType="num">
                                      <p:cBhvr additive="base">
                                        <p:cTn id="8" dur="500" fill="hold"/>
                                        <p:tgtEl>
                                          <p:spTgt spid="52127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1276"/>
                                        </p:tgtEl>
                                        <p:attrNameLst>
                                          <p:attrName>style.visibility</p:attrName>
                                        </p:attrNameLst>
                                      </p:cBhvr>
                                      <p:to>
                                        <p:strVal val="visible"/>
                                      </p:to>
                                    </p:set>
                                    <p:anim calcmode="lin" valueType="num">
                                      <p:cBhvr additive="base">
                                        <p:cTn id="12" dur="500" fill="hold"/>
                                        <p:tgtEl>
                                          <p:spTgt spid="521276"/>
                                        </p:tgtEl>
                                        <p:attrNameLst>
                                          <p:attrName>ppt_x</p:attrName>
                                        </p:attrNameLst>
                                      </p:cBhvr>
                                      <p:tavLst>
                                        <p:tav tm="0">
                                          <p:val>
                                            <p:strVal val="#ppt_x"/>
                                          </p:val>
                                        </p:tav>
                                        <p:tav tm="100000">
                                          <p:val>
                                            <p:strVal val="#ppt_x"/>
                                          </p:val>
                                        </p:tav>
                                      </p:tavLst>
                                    </p:anim>
                                    <p:anim calcmode="lin" valueType="num">
                                      <p:cBhvr additive="base">
                                        <p:cTn id="13" dur="500" fill="hold"/>
                                        <p:tgtEl>
                                          <p:spTgt spid="52127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21274">
                                            <p:txEl>
                                              <p:pRg st="0" end="0"/>
                                            </p:txEl>
                                          </p:spTgt>
                                        </p:tgtEl>
                                        <p:attrNameLst>
                                          <p:attrName>style.visibility</p:attrName>
                                        </p:attrNameLst>
                                      </p:cBhvr>
                                      <p:to>
                                        <p:strVal val="visible"/>
                                      </p:to>
                                    </p:set>
                                    <p:anim calcmode="lin" valueType="num">
                                      <p:cBhvr additive="base">
                                        <p:cTn id="17" dur="1000" fill="hold"/>
                                        <p:tgtEl>
                                          <p:spTgt spid="521274">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21274">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21219">
                                            <p:txEl>
                                              <p:pRg st="0" end="0"/>
                                            </p:txEl>
                                          </p:spTgt>
                                        </p:tgtEl>
                                        <p:attrNameLst>
                                          <p:attrName>style.visibility</p:attrName>
                                        </p:attrNameLst>
                                      </p:cBhvr>
                                      <p:to>
                                        <p:strVal val="visible"/>
                                      </p:to>
                                    </p:set>
                                    <p:anim calcmode="lin" valueType="num">
                                      <p:cBhvr additive="base">
                                        <p:cTn id="22" dur="1000" fill="hold"/>
                                        <p:tgtEl>
                                          <p:spTgt spid="521219">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521219">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21219">
                                            <p:txEl>
                                              <p:pRg st="1" end="1"/>
                                            </p:txEl>
                                          </p:spTgt>
                                        </p:tgtEl>
                                        <p:attrNameLst>
                                          <p:attrName>style.visibility</p:attrName>
                                        </p:attrNameLst>
                                      </p:cBhvr>
                                      <p:to>
                                        <p:strVal val="visible"/>
                                      </p:to>
                                    </p:set>
                                    <p:anim calcmode="lin" valueType="num">
                                      <p:cBhvr additive="base">
                                        <p:cTn id="26" dur="1000" fill="hold"/>
                                        <p:tgtEl>
                                          <p:spTgt spid="521219">
                                            <p:txEl>
                                              <p:pRg st="1" end="1"/>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521219">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21219">
                                            <p:txEl>
                                              <p:pRg st="2" end="2"/>
                                            </p:txEl>
                                          </p:spTgt>
                                        </p:tgtEl>
                                        <p:attrNameLst>
                                          <p:attrName>style.visibility</p:attrName>
                                        </p:attrNameLst>
                                      </p:cBhvr>
                                      <p:to>
                                        <p:strVal val="visible"/>
                                      </p:to>
                                    </p:set>
                                    <p:anim calcmode="lin" valueType="num">
                                      <p:cBhvr additive="base">
                                        <p:cTn id="30" dur="1000" fill="hold"/>
                                        <p:tgtEl>
                                          <p:spTgt spid="521219">
                                            <p:txEl>
                                              <p:pRg st="2" end="2"/>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521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uiExpand="1" build="p"/>
      <p:bldP spid="521274" grpId="0" build="p"/>
      <p:bldP spid="521275" grpId="0" bldLvl="0" animBg="1"/>
      <p:bldP spid="52127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3268" name="内容占位符 523267"/>
          <p:cNvGraphicFramePr>
            <a:graphicFrameLocks noGrp="1"/>
          </p:cNvGraphicFramePr>
          <p:nvPr>
            <p:ph sz="half" idx="2"/>
          </p:nvPr>
        </p:nvGraphicFramePr>
        <p:xfrm>
          <a:off x="2495550" y="1700213"/>
          <a:ext cx="7632700" cy="4508500"/>
        </p:xfrm>
        <a:graphic>
          <a:graphicData uri="http://schemas.openxmlformats.org/presentationml/2006/ole">
            <mc:AlternateContent xmlns:mc="http://schemas.openxmlformats.org/markup-compatibility/2006">
              <mc:Choice xmlns:v="urn:schemas-microsoft-com:vml" Requires="v">
                <p:oleObj spid="_x0000_s551953" r:id="rId4" imgW="9461500" imgH="5588000" progId="Photoshop.Image.8">
                  <p:embed/>
                </p:oleObj>
              </mc:Choice>
              <mc:Fallback>
                <p:oleObj r:id="rId4" imgW="9461500" imgH="5588000" progId="Photoshop.Image.8">
                  <p:embed/>
                  <p:pic>
                    <p:nvPicPr>
                      <p:cNvPr id="0" name="图片 3088"/>
                      <p:cNvPicPr/>
                      <p:nvPr/>
                    </p:nvPicPr>
                    <p:blipFill>
                      <a:blip r:embed="rId5"/>
                      <a:stretch>
                        <a:fillRect/>
                      </a:stretch>
                    </p:blipFill>
                    <p:spPr>
                      <a:xfrm>
                        <a:off x="2495550" y="1700213"/>
                        <a:ext cx="7632700" cy="4508500"/>
                      </a:xfrm>
                      <a:prstGeom prst="rect">
                        <a:avLst/>
                      </a:prstGeom>
                      <a:noFill/>
                      <a:ln w="38100">
                        <a:noFill/>
                        <a:miter/>
                      </a:ln>
                    </p:spPr>
                  </p:pic>
                </p:oleObj>
              </mc:Fallback>
            </mc:AlternateContent>
          </a:graphicData>
        </a:graphic>
      </p:graphicFrame>
      <p:sp>
        <p:nvSpPr>
          <p:cNvPr id="523270" name="矩形 523269"/>
          <p:cNvSpPr/>
          <p:nvPr/>
        </p:nvSpPr>
        <p:spPr>
          <a:xfrm>
            <a:off x="4665663" y="6164898"/>
            <a:ext cx="3945890" cy="398780"/>
          </a:xfrm>
          <a:prstGeom prst="rect">
            <a:avLst/>
          </a:prstGeom>
          <a:noFill/>
          <a:ln w="9525">
            <a:noFill/>
          </a:ln>
        </p:spPr>
        <p:txBody>
          <a:bodyPr wrap="none" anchor="ctr">
            <a:spAutoFit/>
          </a:bodyPr>
          <a:lstStyle/>
          <a:p>
            <a:pP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a:t>
            </a:r>
            <a:r>
              <a:rPr lang="en-US" altLang="zh-CN" sz="2000">
                <a:solidFill>
                  <a:schemeClr val="tx2"/>
                </a:solidFill>
                <a:effectLst>
                  <a:outerShdw blurRad="38100" dist="38100" dir="2700000">
                    <a:srgbClr val="C0C0C0"/>
                  </a:outerShdw>
                </a:effectLst>
                <a:latin typeface="Times New Roman" panose="02020603050405020304" pitchFamily="18" charset="0"/>
              </a:rPr>
              <a:t>6</a:t>
            </a:r>
            <a:r>
              <a:rPr lang="zh-CN" altLang="en-US" sz="2000" dirty="0">
                <a:solidFill>
                  <a:schemeClr val="tx2"/>
                </a:solidFill>
                <a:effectLst>
                  <a:outerShdw blurRad="38100" dist="38100" dir="2700000">
                    <a:srgbClr val="C0C0C0"/>
                  </a:outerShdw>
                </a:effectLst>
                <a:latin typeface="Times New Roman" panose="02020603050405020304" pitchFamily="18" charset="0"/>
              </a:rPr>
              <a:t>．</a:t>
            </a:r>
            <a:r>
              <a:rPr lang="en-US" altLang="zh-CN" sz="2000">
                <a:solidFill>
                  <a:schemeClr val="tx2"/>
                </a:solidFill>
                <a:effectLst>
                  <a:outerShdw blurRad="38100" dist="38100" dir="2700000">
                    <a:srgbClr val="C0C0C0"/>
                  </a:outerShdw>
                </a:effectLst>
                <a:latin typeface="Times New Roman" panose="02020603050405020304" pitchFamily="18" charset="0"/>
              </a:rPr>
              <a:t>20 </a:t>
            </a:r>
            <a:r>
              <a:rPr lang="zh-CN" altLang="en-US" sz="2000" dirty="0">
                <a:solidFill>
                  <a:schemeClr val="tx2"/>
                </a:solidFill>
                <a:effectLst>
                  <a:outerShdw blurRad="38100" dist="38100" dir="2700000">
                    <a:srgbClr val="C0C0C0"/>
                  </a:outerShdw>
                </a:effectLst>
                <a:latin typeface="Times New Roman" panose="02020603050405020304" pitchFamily="18" charset="0"/>
              </a:rPr>
              <a:t>基本文件目录表实现共享</a:t>
            </a:r>
          </a:p>
        </p:txBody>
      </p:sp>
      <p:sp>
        <p:nvSpPr>
          <p:cNvPr id="523273" name="AutoShape 5"/>
          <p:cNvSpPr/>
          <p:nvPr/>
        </p:nvSpPr>
        <p:spPr>
          <a:xfrm>
            <a:off x="995685" y="953741"/>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23274" name="Text Box 38"/>
          <p:cNvSpPr txBox="1"/>
          <p:nvPr/>
        </p:nvSpPr>
        <p:spPr>
          <a:xfrm>
            <a:off x="1127448" y="980728"/>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AC7DE511-7BAC-48F0-BE68-35106181C4AF}"/>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3273"/>
                                        </p:tgtEl>
                                        <p:attrNameLst>
                                          <p:attrName>style.visibility</p:attrName>
                                        </p:attrNameLst>
                                      </p:cBhvr>
                                      <p:to>
                                        <p:strVal val="visible"/>
                                      </p:to>
                                    </p:set>
                                    <p:anim calcmode="lin" valueType="num">
                                      <p:cBhvr additive="base">
                                        <p:cTn id="7" dur="500" fill="hold"/>
                                        <p:tgtEl>
                                          <p:spTgt spid="523273"/>
                                        </p:tgtEl>
                                        <p:attrNameLst>
                                          <p:attrName>ppt_x</p:attrName>
                                        </p:attrNameLst>
                                      </p:cBhvr>
                                      <p:tavLst>
                                        <p:tav tm="0">
                                          <p:val>
                                            <p:strVal val="#ppt_x"/>
                                          </p:val>
                                        </p:tav>
                                        <p:tav tm="100000">
                                          <p:val>
                                            <p:strVal val="#ppt_x"/>
                                          </p:val>
                                        </p:tav>
                                      </p:tavLst>
                                    </p:anim>
                                    <p:anim calcmode="lin" valueType="num">
                                      <p:cBhvr additive="base">
                                        <p:cTn id="8" dur="500" fill="hold"/>
                                        <p:tgtEl>
                                          <p:spTgt spid="5232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3274"/>
                                        </p:tgtEl>
                                        <p:attrNameLst>
                                          <p:attrName>style.visibility</p:attrName>
                                        </p:attrNameLst>
                                      </p:cBhvr>
                                      <p:to>
                                        <p:strVal val="visible"/>
                                      </p:to>
                                    </p:set>
                                    <p:anim calcmode="lin" valueType="num">
                                      <p:cBhvr additive="base">
                                        <p:cTn id="12" dur="500" fill="hold"/>
                                        <p:tgtEl>
                                          <p:spTgt spid="523274"/>
                                        </p:tgtEl>
                                        <p:attrNameLst>
                                          <p:attrName>ppt_x</p:attrName>
                                        </p:attrNameLst>
                                      </p:cBhvr>
                                      <p:tavLst>
                                        <p:tav tm="0">
                                          <p:val>
                                            <p:strVal val="#ppt_x"/>
                                          </p:val>
                                        </p:tav>
                                        <p:tav tm="100000">
                                          <p:val>
                                            <p:strVal val="#ppt_x"/>
                                          </p:val>
                                        </p:tav>
                                      </p:tavLst>
                                    </p:anim>
                                    <p:anim calcmode="lin" valueType="num">
                                      <p:cBhvr additive="base">
                                        <p:cTn id="13" dur="500" fill="hold"/>
                                        <p:tgtEl>
                                          <p:spTgt spid="52327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23268"/>
                                        </p:tgtEl>
                                        <p:attrNameLst>
                                          <p:attrName>style.visibility</p:attrName>
                                        </p:attrNameLst>
                                      </p:cBhvr>
                                      <p:to>
                                        <p:strVal val="visible"/>
                                      </p:to>
                                    </p:set>
                                    <p:anim calcmode="lin" valueType="num">
                                      <p:cBhvr additive="base">
                                        <p:cTn id="17" dur="500" fill="hold"/>
                                        <p:tgtEl>
                                          <p:spTgt spid="523268"/>
                                        </p:tgtEl>
                                        <p:attrNameLst>
                                          <p:attrName>ppt_x</p:attrName>
                                        </p:attrNameLst>
                                      </p:cBhvr>
                                      <p:tavLst>
                                        <p:tav tm="0">
                                          <p:val>
                                            <p:strVal val="#ppt_x"/>
                                          </p:val>
                                        </p:tav>
                                        <p:tav tm="100000">
                                          <p:val>
                                            <p:strVal val="#ppt_x"/>
                                          </p:val>
                                        </p:tav>
                                      </p:tavLst>
                                    </p:anim>
                                    <p:anim calcmode="lin" valueType="num">
                                      <p:cBhvr additive="base">
                                        <p:cTn id="18" dur="500" fill="hold"/>
                                        <p:tgtEl>
                                          <p:spTgt spid="52326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23270"/>
                                        </p:tgtEl>
                                        <p:attrNameLst>
                                          <p:attrName>style.visibility</p:attrName>
                                        </p:attrNameLst>
                                      </p:cBhvr>
                                      <p:to>
                                        <p:strVal val="visible"/>
                                      </p:to>
                                    </p:set>
                                    <p:anim calcmode="lin" valueType="num">
                                      <p:cBhvr additive="base">
                                        <p:cTn id="22" dur="500" fill="hold"/>
                                        <p:tgtEl>
                                          <p:spTgt spid="523270"/>
                                        </p:tgtEl>
                                        <p:attrNameLst>
                                          <p:attrName>ppt_x</p:attrName>
                                        </p:attrNameLst>
                                      </p:cBhvr>
                                      <p:tavLst>
                                        <p:tav tm="0">
                                          <p:val>
                                            <p:strVal val="#ppt_x"/>
                                          </p:val>
                                        </p:tav>
                                        <p:tav tm="100000">
                                          <p:val>
                                            <p:strVal val="#ppt_x"/>
                                          </p:val>
                                        </p:tav>
                                      </p:tavLst>
                                    </p:anim>
                                    <p:anim calcmode="lin" valueType="num">
                                      <p:cBhvr additive="base">
                                        <p:cTn id="23" dur="500" fill="hold"/>
                                        <p:tgtEl>
                                          <p:spTgt spid="523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0" grpId="0"/>
      <p:bldP spid="523273" grpId="0" bldLvl="0" animBg="1"/>
      <p:bldP spid="52327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文本占位符 525314"/>
          <p:cNvSpPr>
            <a:spLocks noGrp="1"/>
          </p:cNvSpPr>
          <p:nvPr>
            <p:ph type="body" idx="1"/>
          </p:nvPr>
        </p:nvSpPr>
        <p:spPr>
          <a:xfrm>
            <a:off x="2063552" y="2415280"/>
            <a:ext cx="8856984" cy="3477845"/>
          </a:xfrm>
          <a:solidFill>
            <a:srgbClr val="FFFFFF"/>
          </a:solidFill>
          <a:ln>
            <a:noFill/>
          </a:ln>
        </p:spPr>
        <p:txBody>
          <a:bodyPr/>
          <a:lstStyle/>
          <a:p>
            <a:pPr>
              <a:lnSpc>
                <a:spcPct val="200000"/>
              </a:lnSpc>
              <a:buClr>
                <a:srgbClr val="FF6600"/>
              </a:buClr>
              <a:buFont typeface="Wingdings" panose="05000000000000000000" pitchFamily="2" charset="2"/>
              <a:buChar char="n"/>
            </a:pPr>
            <a:r>
              <a:rPr lang="zh-CN" altLang="en-US" dirty="0">
                <a:solidFill>
                  <a:srgbClr val="0000FF"/>
                </a:solidFill>
                <a:latin typeface="宋体" panose="02010600030101010101" pitchFamily="2" charset="-122"/>
              </a:rPr>
              <a:t>将文件的物理地址和文件属性等信息放在索引结点中，在文件目录中，设文件名及指向索引结点的指针，另外在索引结点中增加链接计数</a:t>
            </a:r>
            <a:r>
              <a:rPr lang="en-US" altLang="zh-CN" dirty="0">
                <a:solidFill>
                  <a:srgbClr val="0000FF"/>
                </a:solidFill>
                <a:latin typeface="宋体" panose="02010600030101010101" pitchFamily="2" charset="-122"/>
              </a:rPr>
              <a:t>count,</a:t>
            </a:r>
            <a:r>
              <a:rPr lang="zh-CN" altLang="en-US" dirty="0">
                <a:solidFill>
                  <a:srgbClr val="0000FF"/>
                </a:solidFill>
                <a:latin typeface="宋体" panose="02010600030101010101" pitchFamily="2" charset="-122"/>
              </a:rPr>
              <a:t>表示共享的用户数删除时必须</a:t>
            </a:r>
            <a:r>
              <a:rPr lang="en-US" altLang="zh-CN" dirty="0">
                <a:solidFill>
                  <a:srgbClr val="0000FF"/>
                </a:solidFill>
                <a:latin typeface="宋体" panose="02010600030101010101" pitchFamily="2" charset="-122"/>
              </a:rPr>
              <a:t>count=0</a:t>
            </a:r>
            <a:r>
              <a:rPr lang="zh-CN" altLang="en-US" dirty="0">
                <a:solidFill>
                  <a:srgbClr val="0000FF"/>
                </a:solidFill>
                <a:latin typeface="宋体" panose="02010600030101010101" pitchFamily="2" charset="-122"/>
              </a:rPr>
              <a:t>，方可。</a:t>
            </a:r>
          </a:p>
        </p:txBody>
      </p:sp>
      <p:sp>
        <p:nvSpPr>
          <p:cNvPr id="525317" name="矩形 525316"/>
          <p:cNvSpPr/>
          <p:nvPr/>
        </p:nvSpPr>
        <p:spPr>
          <a:xfrm>
            <a:off x="1487488" y="1761515"/>
            <a:ext cx="7488237" cy="5048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90000"/>
              </a:lnSpc>
              <a:buNone/>
            </a:pPr>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、基于索引节点的共享方式</a:t>
            </a:r>
          </a:p>
        </p:txBody>
      </p:sp>
      <p:sp>
        <p:nvSpPr>
          <p:cNvPr id="525318" name="AutoShape 5"/>
          <p:cNvSpPr/>
          <p:nvPr/>
        </p:nvSpPr>
        <p:spPr>
          <a:xfrm>
            <a:off x="995685" y="936149"/>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25319" name="Text Box 38"/>
          <p:cNvSpPr txBox="1"/>
          <p:nvPr/>
        </p:nvSpPr>
        <p:spPr>
          <a:xfrm>
            <a:off x="1127448" y="963136"/>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B147C26E-153E-43CB-92B5-DFE0B1F3C2CE}"/>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5318"/>
                                        </p:tgtEl>
                                        <p:attrNameLst>
                                          <p:attrName>style.visibility</p:attrName>
                                        </p:attrNameLst>
                                      </p:cBhvr>
                                      <p:to>
                                        <p:strVal val="visible"/>
                                      </p:to>
                                    </p:set>
                                    <p:anim calcmode="lin" valueType="num">
                                      <p:cBhvr additive="base">
                                        <p:cTn id="7" dur="500" fill="hold"/>
                                        <p:tgtEl>
                                          <p:spTgt spid="525318"/>
                                        </p:tgtEl>
                                        <p:attrNameLst>
                                          <p:attrName>ppt_x</p:attrName>
                                        </p:attrNameLst>
                                      </p:cBhvr>
                                      <p:tavLst>
                                        <p:tav tm="0">
                                          <p:val>
                                            <p:strVal val="#ppt_x"/>
                                          </p:val>
                                        </p:tav>
                                        <p:tav tm="100000">
                                          <p:val>
                                            <p:strVal val="#ppt_x"/>
                                          </p:val>
                                        </p:tav>
                                      </p:tavLst>
                                    </p:anim>
                                    <p:anim calcmode="lin" valueType="num">
                                      <p:cBhvr additive="base">
                                        <p:cTn id="8" dur="500" fill="hold"/>
                                        <p:tgtEl>
                                          <p:spTgt spid="5253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5319"/>
                                        </p:tgtEl>
                                        <p:attrNameLst>
                                          <p:attrName>style.visibility</p:attrName>
                                        </p:attrNameLst>
                                      </p:cBhvr>
                                      <p:to>
                                        <p:strVal val="visible"/>
                                      </p:to>
                                    </p:set>
                                    <p:anim calcmode="lin" valueType="num">
                                      <p:cBhvr additive="base">
                                        <p:cTn id="12" dur="500" fill="hold"/>
                                        <p:tgtEl>
                                          <p:spTgt spid="525319"/>
                                        </p:tgtEl>
                                        <p:attrNameLst>
                                          <p:attrName>ppt_x</p:attrName>
                                        </p:attrNameLst>
                                      </p:cBhvr>
                                      <p:tavLst>
                                        <p:tav tm="0">
                                          <p:val>
                                            <p:strVal val="#ppt_x"/>
                                          </p:val>
                                        </p:tav>
                                        <p:tav tm="100000">
                                          <p:val>
                                            <p:strVal val="#ppt_x"/>
                                          </p:val>
                                        </p:tav>
                                      </p:tavLst>
                                    </p:anim>
                                    <p:anim calcmode="lin" valueType="num">
                                      <p:cBhvr additive="base">
                                        <p:cTn id="13" dur="500" fill="hold"/>
                                        <p:tgtEl>
                                          <p:spTgt spid="5253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25317">
                                            <p:txEl>
                                              <p:pRg st="0" end="0"/>
                                            </p:txEl>
                                          </p:spTgt>
                                        </p:tgtEl>
                                        <p:attrNameLst>
                                          <p:attrName>style.visibility</p:attrName>
                                        </p:attrNameLst>
                                      </p:cBhvr>
                                      <p:to>
                                        <p:strVal val="visible"/>
                                      </p:to>
                                    </p:set>
                                    <p:anim calcmode="lin" valueType="num">
                                      <p:cBhvr additive="base">
                                        <p:cTn id="17" dur="1000" fill="hold"/>
                                        <p:tgtEl>
                                          <p:spTgt spid="525317">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25317">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25315">
                                            <p:bg/>
                                          </p:spTgt>
                                        </p:tgtEl>
                                        <p:attrNameLst>
                                          <p:attrName>style.visibility</p:attrName>
                                        </p:attrNameLst>
                                      </p:cBhvr>
                                      <p:to>
                                        <p:strVal val="visible"/>
                                      </p:to>
                                    </p:set>
                                    <p:anim calcmode="lin" valueType="num">
                                      <p:cBhvr additive="base">
                                        <p:cTn id="22" dur="500" fill="hold"/>
                                        <p:tgtEl>
                                          <p:spTgt spid="525315">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525315">
                                            <p:bg/>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525315">
                                            <p:txEl>
                                              <p:pRg st="0" end="0"/>
                                            </p:txEl>
                                          </p:spTgt>
                                        </p:tgtEl>
                                        <p:attrNameLst>
                                          <p:attrName>style.visibility</p:attrName>
                                        </p:attrNameLst>
                                      </p:cBhvr>
                                      <p:to>
                                        <p:strVal val="visible"/>
                                      </p:to>
                                    </p:set>
                                    <p:anim calcmode="lin" valueType="num">
                                      <p:cBhvr additive="base">
                                        <p:cTn id="27" dur="5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53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animBg="1"/>
      <p:bldP spid="525317" grpId="0" build="p"/>
      <p:bldP spid="525318" grpId="0" bldLvl="0" animBg="1"/>
      <p:bldP spid="52531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2" name="矩形 526341"/>
          <p:cNvSpPr/>
          <p:nvPr/>
        </p:nvSpPr>
        <p:spPr>
          <a:xfrm>
            <a:off x="1524000" y="2457450"/>
            <a:ext cx="9144000" cy="0"/>
          </a:xfrm>
          <a:prstGeom prst="rect">
            <a:avLst/>
          </a:prstGeom>
          <a:noFill/>
          <a:ln w="9525">
            <a:noFill/>
          </a:ln>
        </p:spPr>
        <p:txBody>
          <a:bodyPr/>
          <a:lstStyle/>
          <a:p>
            <a:endParaRPr lang="zh-CN" altLang="en-US"/>
          </a:p>
        </p:txBody>
      </p:sp>
      <p:graphicFrame>
        <p:nvGraphicFramePr>
          <p:cNvPr id="526341" name="对象 526340"/>
          <p:cNvGraphicFramePr/>
          <p:nvPr/>
        </p:nvGraphicFramePr>
        <p:xfrm>
          <a:off x="3000375" y="2205038"/>
          <a:ext cx="7272338" cy="4106862"/>
        </p:xfrm>
        <a:graphic>
          <a:graphicData uri="http://schemas.openxmlformats.org/presentationml/2006/ole">
            <mc:AlternateContent xmlns:mc="http://schemas.openxmlformats.org/markup-compatibility/2006">
              <mc:Choice xmlns:v="urn:schemas-microsoft-com:vml" Requires="v">
                <p:oleObj spid="_x0000_s552977" r:id="rId4" imgW="3306445" imgH="1938655" progId="Visio.Drawing.6">
                  <p:embed/>
                </p:oleObj>
              </mc:Choice>
              <mc:Fallback>
                <p:oleObj r:id="rId4" imgW="3306445" imgH="1938655" progId="Visio.Drawing.6">
                  <p:embed/>
                  <p:pic>
                    <p:nvPicPr>
                      <p:cNvPr id="0" name="图片 3089"/>
                      <p:cNvPicPr/>
                      <p:nvPr/>
                    </p:nvPicPr>
                    <p:blipFill>
                      <a:blip r:embed="rId5"/>
                      <a:stretch>
                        <a:fillRect/>
                      </a:stretch>
                    </p:blipFill>
                    <p:spPr>
                      <a:xfrm>
                        <a:off x="3000375" y="2205038"/>
                        <a:ext cx="7272338" cy="4106862"/>
                      </a:xfrm>
                      <a:prstGeom prst="rect">
                        <a:avLst/>
                      </a:prstGeom>
                      <a:noFill/>
                      <a:ln w="38100">
                        <a:noFill/>
                        <a:miter/>
                      </a:ln>
                    </p:spPr>
                  </p:pic>
                </p:oleObj>
              </mc:Fallback>
            </mc:AlternateContent>
          </a:graphicData>
        </a:graphic>
      </p:graphicFrame>
      <p:sp>
        <p:nvSpPr>
          <p:cNvPr id="526343" name="矩形 526342"/>
          <p:cNvSpPr/>
          <p:nvPr/>
        </p:nvSpPr>
        <p:spPr>
          <a:xfrm>
            <a:off x="4976972" y="6080761"/>
            <a:ext cx="4014470" cy="398780"/>
          </a:xfrm>
          <a:prstGeom prst="rect">
            <a:avLst/>
          </a:prstGeom>
          <a:noFill/>
          <a:ln w="9525">
            <a:noFill/>
          </a:ln>
        </p:spPr>
        <p:txBody>
          <a:bodyPr wrap="none" anchor="ctr">
            <a:spAutoFit/>
          </a:bodyPr>
          <a:lstStyle/>
          <a:p>
            <a:pPr algn="ctr">
              <a:spcBef>
                <a:spcPct val="0"/>
              </a:spcBef>
            </a:pPr>
            <a:r>
              <a:rPr lang="zh-CN" altLang="en-US" sz="2000" dirty="0">
                <a:solidFill>
                  <a:schemeClr val="tx2"/>
                </a:solidFill>
                <a:effectLst>
                  <a:outerShdw blurRad="38100" dist="38100" dir="2700000">
                    <a:srgbClr val="C0C0C0"/>
                  </a:outerShdw>
                </a:effectLst>
                <a:latin typeface="宋体" panose="02010600030101010101" pitchFamily="2" charset="-122"/>
              </a:rPr>
              <a:t>图</a:t>
            </a:r>
            <a:r>
              <a:rPr lang="en-US" altLang="zh-CN" sz="2000">
                <a:solidFill>
                  <a:schemeClr val="tx2"/>
                </a:solidFill>
                <a:effectLst>
                  <a:outerShdw blurRad="38100" dist="38100" dir="2700000">
                    <a:srgbClr val="C0C0C0"/>
                  </a:outerShdw>
                </a:effectLst>
                <a:latin typeface="宋体" panose="02010600030101010101" pitchFamily="2" charset="-122"/>
              </a:rPr>
              <a:t>6</a:t>
            </a:r>
            <a:r>
              <a:rPr lang="zh-CN" altLang="en-US" sz="2000" dirty="0">
                <a:solidFill>
                  <a:schemeClr val="tx2"/>
                </a:solidFill>
                <a:effectLst>
                  <a:outerShdw blurRad="38100" dist="38100" dir="2700000">
                    <a:srgbClr val="C0C0C0"/>
                  </a:outerShdw>
                </a:effectLst>
                <a:latin typeface="宋体" panose="02010600030101010101" pitchFamily="2" charset="-122"/>
              </a:rPr>
              <a:t>．</a:t>
            </a:r>
            <a:r>
              <a:rPr lang="en-US" altLang="zh-CN" sz="2000">
                <a:solidFill>
                  <a:schemeClr val="tx2"/>
                </a:solidFill>
                <a:effectLst>
                  <a:outerShdw blurRad="38100" dist="38100" dir="2700000">
                    <a:srgbClr val="C0C0C0"/>
                  </a:outerShdw>
                </a:effectLst>
                <a:latin typeface="宋体" panose="02010600030101010101" pitchFamily="2" charset="-122"/>
              </a:rPr>
              <a:t>21 </a:t>
            </a:r>
            <a:r>
              <a:rPr lang="zh-CN" altLang="en-US" sz="2000" dirty="0">
                <a:solidFill>
                  <a:schemeClr val="tx2"/>
                </a:solidFill>
                <a:effectLst>
                  <a:outerShdw blurRad="38100" dist="38100" dir="2700000">
                    <a:srgbClr val="C0C0C0"/>
                  </a:outerShdw>
                </a:effectLst>
                <a:latin typeface="宋体" panose="02010600030101010101" pitchFamily="2" charset="-122"/>
              </a:rPr>
              <a:t>基于索引结点的共享方式</a:t>
            </a:r>
          </a:p>
        </p:txBody>
      </p:sp>
      <p:sp>
        <p:nvSpPr>
          <p:cNvPr id="526345" name="矩形 526344"/>
          <p:cNvSpPr/>
          <p:nvPr/>
        </p:nvSpPr>
        <p:spPr>
          <a:xfrm>
            <a:off x="1524000" y="1753079"/>
            <a:ext cx="7488237" cy="5048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90000"/>
              </a:lnSpc>
              <a:buNone/>
            </a:pPr>
            <a:r>
              <a:rPr lang="en-US" altLang="zh-CN" dirty="0">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、基于索引节点的共享方式</a:t>
            </a:r>
          </a:p>
        </p:txBody>
      </p:sp>
      <p:sp>
        <p:nvSpPr>
          <p:cNvPr id="526346" name="AutoShape 5"/>
          <p:cNvSpPr/>
          <p:nvPr/>
        </p:nvSpPr>
        <p:spPr>
          <a:xfrm>
            <a:off x="995685" y="951710"/>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26347" name="Text Box 38"/>
          <p:cNvSpPr txBox="1"/>
          <p:nvPr/>
        </p:nvSpPr>
        <p:spPr>
          <a:xfrm>
            <a:off x="1127448" y="978697"/>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9" name="矩形 8">
            <a:extLst>
              <a:ext uri="{FF2B5EF4-FFF2-40B4-BE49-F238E27FC236}">
                <a16:creationId xmlns:a16="http://schemas.microsoft.com/office/drawing/2014/main" id="{0D233FBF-7BA4-407E-A3C4-51594802AB6A}"/>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6346"/>
                                        </p:tgtEl>
                                        <p:attrNameLst>
                                          <p:attrName>style.visibility</p:attrName>
                                        </p:attrNameLst>
                                      </p:cBhvr>
                                      <p:to>
                                        <p:strVal val="visible"/>
                                      </p:to>
                                    </p:set>
                                    <p:anim calcmode="lin" valueType="num">
                                      <p:cBhvr additive="base">
                                        <p:cTn id="7" dur="500" fill="hold"/>
                                        <p:tgtEl>
                                          <p:spTgt spid="526346"/>
                                        </p:tgtEl>
                                        <p:attrNameLst>
                                          <p:attrName>ppt_x</p:attrName>
                                        </p:attrNameLst>
                                      </p:cBhvr>
                                      <p:tavLst>
                                        <p:tav tm="0">
                                          <p:val>
                                            <p:strVal val="#ppt_x"/>
                                          </p:val>
                                        </p:tav>
                                        <p:tav tm="100000">
                                          <p:val>
                                            <p:strVal val="#ppt_x"/>
                                          </p:val>
                                        </p:tav>
                                      </p:tavLst>
                                    </p:anim>
                                    <p:anim calcmode="lin" valueType="num">
                                      <p:cBhvr additive="base">
                                        <p:cTn id="8" dur="500" fill="hold"/>
                                        <p:tgtEl>
                                          <p:spTgt spid="5263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6347"/>
                                        </p:tgtEl>
                                        <p:attrNameLst>
                                          <p:attrName>style.visibility</p:attrName>
                                        </p:attrNameLst>
                                      </p:cBhvr>
                                      <p:to>
                                        <p:strVal val="visible"/>
                                      </p:to>
                                    </p:set>
                                    <p:anim calcmode="lin" valueType="num">
                                      <p:cBhvr additive="base">
                                        <p:cTn id="12" dur="500" fill="hold"/>
                                        <p:tgtEl>
                                          <p:spTgt spid="526347"/>
                                        </p:tgtEl>
                                        <p:attrNameLst>
                                          <p:attrName>ppt_x</p:attrName>
                                        </p:attrNameLst>
                                      </p:cBhvr>
                                      <p:tavLst>
                                        <p:tav tm="0">
                                          <p:val>
                                            <p:strVal val="#ppt_x"/>
                                          </p:val>
                                        </p:tav>
                                        <p:tav tm="100000">
                                          <p:val>
                                            <p:strVal val="#ppt_x"/>
                                          </p:val>
                                        </p:tav>
                                      </p:tavLst>
                                    </p:anim>
                                    <p:anim calcmode="lin" valueType="num">
                                      <p:cBhvr additive="base">
                                        <p:cTn id="13" dur="500" fill="hold"/>
                                        <p:tgtEl>
                                          <p:spTgt spid="52634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26345">
                                            <p:txEl>
                                              <p:pRg st="0" end="0"/>
                                            </p:txEl>
                                          </p:spTgt>
                                        </p:tgtEl>
                                        <p:attrNameLst>
                                          <p:attrName>style.visibility</p:attrName>
                                        </p:attrNameLst>
                                      </p:cBhvr>
                                      <p:to>
                                        <p:strVal val="visible"/>
                                      </p:to>
                                    </p:set>
                                    <p:anim calcmode="lin" valueType="num">
                                      <p:cBhvr additive="base">
                                        <p:cTn id="17" dur="1000" fill="hold"/>
                                        <p:tgtEl>
                                          <p:spTgt spid="526345">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26345">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nodeType="afterEffect">
                                  <p:stCondLst>
                                    <p:cond delay="0"/>
                                  </p:stCondLst>
                                  <p:childTnLst>
                                    <p:set>
                                      <p:cBhvr>
                                        <p:cTn id="21" dur="1" fill="hold">
                                          <p:stCondLst>
                                            <p:cond delay="0"/>
                                          </p:stCondLst>
                                        </p:cTn>
                                        <p:tgtEl>
                                          <p:spTgt spid="526341"/>
                                        </p:tgtEl>
                                        <p:attrNameLst>
                                          <p:attrName>style.visibility</p:attrName>
                                        </p:attrNameLst>
                                      </p:cBhvr>
                                      <p:to>
                                        <p:strVal val="visible"/>
                                      </p:to>
                                    </p:set>
                                    <p:anim calcmode="lin" valueType="num">
                                      <p:cBhvr additive="base">
                                        <p:cTn id="22" dur="500" fill="hold"/>
                                        <p:tgtEl>
                                          <p:spTgt spid="526341"/>
                                        </p:tgtEl>
                                        <p:attrNameLst>
                                          <p:attrName>ppt_x</p:attrName>
                                        </p:attrNameLst>
                                      </p:cBhvr>
                                      <p:tavLst>
                                        <p:tav tm="0">
                                          <p:val>
                                            <p:strVal val="#ppt_x"/>
                                          </p:val>
                                        </p:tav>
                                        <p:tav tm="100000">
                                          <p:val>
                                            <p:strVal val="#ppt_x"/>
                                          </p:val>
                                        </p:tav>
                                      </p:tavLst>
                                    </p:anim>
                                    <p:anim calcmode="lin" valueType="num">
                                      <p:cBhvr additive="base">
                                        <p:cTn id="23" dur="500" fill="hold"/>
                                        <p:tgtEl>
                                          <p:spTgt spid="526341"/>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526343"/>
                                        </p:tgtEl>
                                        <p:attrNameLst>
                                          <p:attrName>style.visibility</p:attrName>
                                        </p:attrNameLst>
                                      </p:cBhvr>
                                      <p:to>
                                        <p:strVal val="visible"/>
                                      </p:to>
                                    </p:set>
                                    <p:anim calcmode="lin" valueType="num">
                                      <p:cBhvr additive="base">
                                        <p:cTn id="27" dur="500" fill="hold"/>
                                        <p:tgtEl>
                                          <p:spTgt spid="526343"/>
                                        </p:tgtEl>
                                        <p:attrNameLst>
                                          <p:attrName>ppt_x</p:attrName>
                                        </p:attrNameLst>
                                      </p:cBhvr>
                                      <p:tavLst>
                                        <p:tav tm="0">
                                          <p:val>
                                            <p:strVal val="#ppt_x"/>
                                          </p:val>
                                        </p:tav>
                                        <p:tav tm="100000">
                                          <p:val>
                                            <p:strVal val="#ppt_x"/>
                                          </p:val>
                                        </p:tav>
                                      </p:tavLst>
                                    </p:anim>
                                    <p:anim calcmode="lin" valueType="num">
                                      <p:cBhvr additive="base">
                                        <p:cTn id="28" dur="500" fill="hold"/>
                                        <p:tgtEl>
                                          <p:spTgt spid="526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3" grpId="0"/>
      <p:bldP spid="526345" grpId="0" build="p"/>
      <p:bldP spid="526346" grpId="0" bldLvl="0" animBg="1"/>
      <p:bldP spid="52634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5" name="矩形 527364"/>
          <p:cNvSpPr/>
          <p:nvPr/>
        </p:nvSpPr>
        <p:spPr>
          <a:xfrm>
            <a:off x="4224338" y="6080761"/>
            <a:ext cx="5041900" cy="398780"/>
          </a:xfrm>
          <a:prstGeom prst="rect">
            <a:avLst/>
          </a:prstGeom>
          <a:noFill/>
          <a:ln w="9525">
            <a:noFill/>
          </a:ln>
        </p:spPr>
        <p:txBody>
          <a:bodyPr anchor="ctr">
            <a:spAutoFit/>
          </a:bodyPr>
          <a:lstStyle/>
          <a:p>
            <a:pPr algn="ctr">
              <a:spcBef>
                <a:spcPct val="0"/>
              </a:spcBef>
            </a:pPr>
            <a:r>
              <a:rPr lang="zh-CN" altLang="en-US" sz="2000" dirty="0">
                <a:solidFill>
                  <a:schemeClr val="tx2"/>
                </a:solidFill>
                <a:effectLst>
                  <a:outerShdw blurRad="38100" dist="38100" dir="2700000">
                    <a:srgbClr val="C0C0C0"/>
                  </a:outerShdw>
                </a:effectLst>
                <a:latin typeface="Times New Roman" panose="02020603050405020304" pitchFamily="18" charset="0"/>
              </a:rPr>
              <a:t>图</a:t>
            </a:r>
            <a:r>
              <a:rPr lang="en-US" altLang="zh-CN" sz="2000">
                <a:solidFill>
                  <a:schemeClr val="tx2"/>
                </a:solidFill>
                <a:effectLst>
                  <a:outerShdw blurRad="38100" dist="38100" dir="2700000">
                    <a:srgbClr val="C0C0C0"/>
                  </a:outerShdw>
                </a:effectLst>
                <a:latin typeface="Times New Roman" panose="02020603050405020304" pitchFamily="18" charset="0"/>
              </a:rPr>
              <a:t>6.22  </a:t>
            </a:r>
            <a:r>
              <a:rPr lang="zh-CN" altLang="en-US" sz="2000" dirty="0">
                <a:solidFill>
                  <a:schemeClr val="tx2"/>
                </a:solidFill>
                <a:effectLst>
                  <a:outerShdw blurRad="38100" dist="38100" dir="2700000">
                    <a:srgbClr val="C0C0C0"/>
                  </a:outerShdw>
                </a:effectLst>
                <a:latin typeface="Times New Roman" panose="02020603050405020304" pitchFamily="18" charset="0"/>
              </a:rPr>
              <a:t>用户</a:t>
            </a:r>
            <a:r>
              <a:rPr lang="en-US" altLang="zh-CN" sz="2000">
                <a:solidFill>
                  <a:schemeClr val="tx2"/>
                </a:solidFill>
                <a:effectLst>
                  <a:outerShdw blurRad="38100" dist="38100" dir="2700000">
                    <a:srgbClr val="C0C0C0"/>
                  </a:outerShdw>
                </a:effectLst>
                <a:latin typeface="Times New Roman" panose="02020603050405020304" pitchFamily="18" charset="0"/>
              </a:rPr>
              <a:t>B</a:t>
            </a:r>
            <a:r>
              <a:rPr lang="zh-CN" altLang="en-US" sz="2000" dirty="0">
                <a:solidFill>
                  <a:schemeClr val="tx2"/>
                </a:solidFill>
                <a:effectLst>
                  <a:outerShdw blurRad="38100" dist="38100" dir="2700000">
                    <a:srgbClr val="C0C0C0"/>
                  </a:outerShdw>
                </a:effectLst>
                <a:latin typeface="Times New Roman" panose="02020603050405020304" pitchFamily="18" charset="0"/>
              </a:rPr>
              <a:t>链接前后的情况</a:t>
            </a:r>
          </a:p>
        </p:txBody>
      </p:sp>
      <p:graphicFrame>
        <p:nvGraphicFramePr>
          <p:cNvPr id="527366" name="对象 527365"/>
          <p:cNvGraphicFramePr/>
          <p:nvPr/>
        </p:nvGraphicFramePr>
        <p:xfrm>
          <a:off x="2640013" y="2349500"/>
          <a:ext cx="7416800" cy="3838575"/>
        </p:xfrm>
        <a:graphic>
          <a:graphicData uri="http://schemas.openxmlformats.org/presentationml/2006/ole">
            <mc:AlternateContent xmlns:mc="http://schemas.openxmlformats.org/markup-compatibility/2006">
              <mc:Choice xmlns:v="urn:schemas-microsoft-com:vml" Requires="v">
                <p:oleObj spid="_x0000_s554001" r:id="rId4" imgW="3381375" imgH="1865630" progId="Visio.Drawing.6">
                  <p:embed/>
                </p:oleObj>
              </mc:Choice>
              <mc:Fallback>
                <p:oleObj r:id="rId4" imgW="3381375" imgH="1865630" progId="Visio.Drawing.6">
                  <p:embed/>
                  <p:pic>
                    <p:nvPicPr>
                      <p:cNvPr id="0" name="图片 3090"/>
                      <p:cNvPicPr/>
                      <p:nvPr/>
                    </p:nvPicPr>
                    <p:blipFill>
                      <a:blip r:embed="rId5"/>
                      <a:stretch>
                        <a:fillRect/>
                      </a:stretch>
                    </p:blipFill>
                    <p:spPr>
                      <a:xfrm>
                        <a:off x="2640013" y="2349500"/>
                        <a:ext cx="7416800" cy="3838575"/>
                      </a:xfrm>
                      <a:prstGeom prst="rect">
                        <a:avLst/>
                      </a:prstGeom>
                      <a:noFill/>
                      <a:ln w="38100">
                        <a:noFill/>
                        <a:miter/>
                      </a:ln>
                    </p:spPr>
                  </p:pic>
                </p:oleObj>
              </mc:Fallback>
            </mc:AlternateContent>
          </a:graphicData>
        </a:graphic>
      </p:graphicFrame>
      <p:sp>
        <p:nvSpPr>
          <p:cNvPr id="527369" name="矩形 527368"/>
          <p:cNvSpPr/>
          <p:nvPr/>
        </p:nvSpPr>
        <p:spPr>
          <a:xfrm>
            <a:off x="1524000" y="1726949"/>
            <a:ext cx="7488237" cy="5048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90000"/>
              </a:lnSpc>
              <a:buNone/>
            </a:pPr>
            <a:r>
              <a:rPr lang="en-US" altLang="zh-CN">
                <a:solidFill>
                  <a:srgbClr val="800000"/>
                </a:solidFill>
                <a:effectLst>
                  <a:outerShdw blurRad="38100" dist="38100" dir="2700000">
                    <a:srgbClr val="C0C0C0"/>
                  </a:outerShdw>
                </a:effectLst>
                <a:latin typeface="Times New Roman" panose="02020603050405020304" pitchFamily="18" charset="0"/>
              </a:rPr>
              <a:t>2</a:t>
            </a:r>
            <a:r>
              <a:rPr lang="zh-CN" altLang="en-US" dirty="0">
                <a:solidFill>
                  <a:srgbClr val="800000"/>
                </a:solidFill>
                <a:effectLst>
                  <a:outerShdw blurRad="38100" dist="38100" dir="2700000">
                    <a:srgbClr val="C0C0C0"/>
                  </a:outerShdw>
                </a:effectLst>
                <a:latin typeface="Times New Roman" panose="02020603050405020304" pitchFamily="18" charset="0"/>
              </a:rPr>
              <a:t>、基于索引节点的共享方式</a:t>
            </a:r>
          </a:p>
        </p:txBody>
      </p:sp>
      <p:sp>
        <p:nvSpPr>
          <p:cNvPr id="527370" name="AutoShape 5"/>
          <p:cNvSpPr/>
          <p:nvPr/>
        </p:nvSpPr>
        <p:spPr>
          <a:xfrm>
            <a:off x="995685" y="980441"/>
            <a:ext cx="4162425" cy="647700"/>
          </a:xfrm>
          <a:prstGeom prst="roundRect">
            <a:avLst>
              <a:gd name="adj" fmla="val 16667"/>
            </a:avLst>
          </a:prstGeom>
          <a:solidFill>
            <a:srgbClr val="FFFFFF">
              <a:alpha val="89803"/>
            </a:srgbClr>
          </a:solidFill>
          <a:ln w="28575" cap="flat" cmpd="sng">
            <a:solidFill>
              <a:schemeClr val="accent1"/>
            </a:solidFill>
            <a:prstDash val="solid"/>
            <a:headEnd type="none" w="med" len="med"/>
            <a:tailEnd type="none" w="med" len="med"/>
          </a:ln>
        </p:spPr>
        <p:txBody>
          <a:bodyPr wrap="none" anchor="ctr"/>
          <a:lstStyle/>
          <a:p>
            <a:pPr>
              <a:spcBef>
                <a:spcPct val="0"/>
              </a:spcBef>
            </a:pPr>
            <a:endParaRPr lang="zh-CN" altLang="en-US" sz="1800" b="0" dirty="0">
              <a:solidFill>
                <a:schemeClr val="tx1"/>
              </a:solidFill>
              <a:latin typeface="Arial" panose="020B0604020202020204" pitchFamily="34" charset="0"/>
            </a:endParaRPr>
          </a:p>
        </p:txBody>
      </p:sp>
      <p:sp>
        <p:nvSpPr>
          <p:cNvPr id="527371" name="Text Box 38"/>
          <p:cNvSpPr txBox="1"/>
          <p:nvPr/>
        </p:nvSpPr>
        <p:spPr>
          <a:xfrm>
            <a:off x="1127448" y="1007428"/>
            <a:ext cx="4030662" cy="521970"/>
          </a:xfrm>
          <a:prstGeom prst="rect">
            <a:avLst/>
          </a:prstGeom>
          <a:noFill/>
          <a:ln w="9525">
            <a:noFill/>
          </a:ln>
        </p:spPr>
        <p:txBody>
          <a:bodyPr>
            <a:spAutoFit/>
          </a:bodyPr>
          <a:lstStyle/>
          <a:p>
            <a:pPr>
              <a:spcBef>
                <a:spcPct val="50000"/>
              </a:spcBef>
            </a:pPr>
            <a:r>
              <a:rPr lang="zh-CN" altLang="en-US" dirty="0">
                <a:solidFill>
                  <a:srgbClr val="FF0000"/>
                </a:solidFill>
                <a:effectLst>
                  <a:outerShdw blurRad="38100" dist="38100" dir="2700000">
                    <a:srgbClr val="C0C0C0"/>
                  </a:outerShdw>
                </a:effectLst>
                <a:latin typeface="Times New Roman" panose="02020603050405020304" pitchFamily="18" charset="0"/>
              </a:rPr>
              <a:t>一、 文件共享的模式</a:t>
            </a:r>
            <a:endParaRPr lang="en-US" altLang="zh-CN">
              <a:solidFill>
                <a:srgbClr val="FF0000"/>
              </a:solidFill>
              <a:effectLst>
                <a:outerShdw blurRad="38100" dist="38100" dir="2700000">
                  <a:srgbClr val="C0C0C0"/>
                </a:outerShdw>
              </a:effectLst>
              <a:latin typeface="Times New Roman" panose="02020603050405020304" pitchFamily="18" charset="0"/>
            </a:endParaRPr>
          </a:p>
        </p:txBody>
      </p:sp>
      <p:sp>
        <p:nvSpPr>
          <p:cNvPr id="10" name="矩形 9">
            <a:extLst>
              <a:ext uri="{FF2B5EF4-FFF2-40B4-BE49-F238E27FC236}">
                <a16:creationId xmlns:a16="http://schemas.microsoft.com/office/drawing/2014/main" id="{485278A2-D4C0-4268-9FC6-AC44C2C470C0}"/>
              </a:ext>
            </a:extLst>
          </p:cNvPr>
          <p:cNvSpPr/>
          <p:nvPr/>
        </p:nvSpPr>
        <p:spPr>
          <a:xfrm>
            <a:off x="479376" y="167126"/>
            <a:ext cx="4103688" cy="419100"/>
          </a:xfrm>
          <a:prstGeom prst="rect">
            <a:avLst/>
          </a:prstGeom>
        </p:spPr>
        <p:txBody>
          <a:bodyPr wrap="none" fromWordArt="1">
            <a:prstTxWarp prst="textPlain">
              <a:avLst>
                <a:gd name="adj" fmla="val 50000"/>
              </a:avLst>
            </a:prstTxWarp>
            <a:normAutofit fontScale="72500" lnSpcReduction="20000"/>
          </a:bodyPr>
          <a:lstStyle/>
          <a:p>
            <a:pPr algn="ctr">
              <a:spcBef>
                <a:spcPct val="0"/>
              </a:spcBef>
            </a:pP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6.7 文件共享和保护</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7370"/>
                                        </p:tgtEl>
                                        <p:attrNameLst>
                                          <p:attrName>style.visibility</p:attrName>
                                        </p:attrNameLst>
                                      </p:cBhvr>
                                      <p:to>
                                        <p:strVal val="visible"/>
                                      </p:to>
                                    </p:set>
                                    <p:anim calcmode="lin" valueType="num">
                                      <p:cBhvr additive="base">
                                        <p:cTn id="7" dur="500" fill="hold"/>
                                        <p:tgtEl>
                                          <p:spTgt spid="527370"/>
                                        </p:tgtEl>
                                        <p:attrNameLst>
                                          <p:attrName>ppt_x</p:attrName>
                                        </p:attrNameLst>
                                      </p:cBhvr>
                                      <p:tavLst>
                                        <p:tav tm="0">
                                          <p:val>
                                            <p:strVal val="#ppt_x"/>
                                          </p:val>
                                        </p:tav>
                                        <p:tav tm="100000">
                                          <p:val>
                                            <p:strVal val="#ppt_x"/>
                                          </p:val>
                                        </p:tav>
                                      </p:tavLst>
                                    </p:anim>
                                    <p:anim calcmode="lin" valueType="num">
                                      <p:cBhvr additive="base">
                                        <p:cTn id="8" dur="500" fill="hold"/>
                                        <p:tgtEl>
                                          <p:spTgt spid="5273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7371"/>
                                        </p:tgtEl>
                                        <p:attrNameLst>
                                          <p:attrName>style.visibility</p:attrName>
                                        </p:attrNameLst>
                                      </p:cBhvr>
                                      <p:to>
                                        <p:strVal val="visible"/>
                                      </p:to>
                                    </p:set>
                                    <p:anim calcmode="lin" valueType="num">
                                      <p:cBhvr additive="base">
                                        <p:cTn id="12" dur="500" fill="hold"/>
                                        <p:tgtEl>
                                          <p:spTgt spid="527371"/>
                                        </p:tgtEl>
                                        <p:attrNameLst>
                                          <p:attrName>ppt_x</p:attrName>
                                        </p:attrNameLst>
                                      </p:cBhvr>
                                      <p:tavLst>
                                        <p:tav tm="0">
                                          <p:val>
                                            <p:strVal val="#ppt_x"/>
                                          </p:val>
                                        </p:tav>
                                        <p:tav tm="100000">
                                          <p:val>
                                            <p:strVal val="#ppt_x"/>
                                          </p:val>
                                        </p:tav>
                                      </p:tavLst>
                                    </p:anim>
                                    <p:anim calcmode="lin" valueType="num">
                                      <p:cBhvr additive="base">
                                        <p:cTn id="13" dur="500" fill="hold"/>
                                        <p:tgtEl>
                                          <p:spTgt spid="52737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27369">
                                            <p:txEl>
                                              <p:pRg st="0" end="0"/>
                                            </p:txEl>
                                          </p:spTgt>
                                        </p:tgtEl>
                                        <p:attrNameLst>
                                          <p:attrName>style.visibility</p:attrName>
                                        </p:attrNameLst>
                                      </p:cBhvr>
                                      <p:to>
                                        <p:strVal val="visible"/>
                                      </p:to>
                                    </p:set>
                                    <p:anim calcmode="lin" valueType="num">
                                      <p:cBhvr additive="base">
                                        <p:cTn id="17" dur="1000" fill="hold"/>
                                        <p:tgtEl>
                                          <p:spTgt spid="527369">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27369">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27365"/>
                                        </p:tgtEl>
                                        <p:attrNameLst>
                                          <p:attrName>style.visibility</p:attrName>
                                        </p:attrNameLst>
                                      </p:cBhvr>
                                      <p:to>
                                        <p:strVal val="visible"/>
                                      </p:to>
                                    </p:set>
                                    <p:anim calcmode="lin" valueType="num">
                                      <p:cBhvr additive="base">
                                        <p:cTn id="22" dur="500" fill="hold"/>
                                        <p:tgtEl>
                                          <p:spTgt spid="527365"/>
                                        </p:tgtEl>
                                        <p:attrNameLst>
                                          <p:attrName>ppt_x</p:attrName>
                                        </p:attrNameLst>
                                      </p:cBhvr>
                                      <p:tavLst>
                                        <p:tav tm="0">
                                          <p:val>
                                            <p:strVal val="#ppt_x"/>
                                          </p:val>
                                        </p:tav>
                                        <p:tav tm="100000">
                                          <p:val>
                                            <p:strVal val="#ppt_x"/>
                                          </p:val>
                                        </p:tav>
                                      </p:tavLst>
                                    </p:anim>
                                    <p:anim calcmode="lin" valueType="num">
                                      <p:cBhvr additive="base">
                                        <p:cTn id="23" dur="500" fill="hold"/>
                                        <p:tgtEl>
                                          <p:spTgt spid="527365"/>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527366"/>
                                        </p:tgtEl>
                                        <p:attrNameLst>
                                          <p:attrName>style.visibility</p:attrName>
                                        </p:attrNameLst>
                                      </p:cBhvr>
                                      <p:to>
                                        <p:strVal val="visible"/>
                                      </p:to>
                                    </p:set>
                                    <p:anim calcmode="lin" valueType="num">
                                      <p:cBhvr additive="base">
                                        <p:cTn id="27" dur="500" fill="hold"/>
                                        <p:tgtEl>
                                          <p:spTgt spid="527366"/>
                                        </p:tgtEl>
                                        <p:attrNameLst>
                                          <p:attrName>ppt_x</p:attrName>
                                        </p:attrNameLst>
                                      </p:cBhvr>
                                      <p:tavLst>
                                        <p:tav tm="0">
                                          <p:val>
                                            <p:strVal val="#ppt_x"/>
                                          </p:val>
                                        </p:tav>
                                        <p:tav tm="100000">
                                          <p:val>
                                            <p:strVal val="#ppt_x"/>
                                          </p:val>
                                        </p:tav>
                                      </p:tavLst>
                                    </p:anim>
                                    <p:anim calcmode="lin" valueType="num">
                                      <p:cBhvr additive="base">
                                        <p:cTn id="28" dur="500" fill="hold"/>
                                        <p:tgtEl>
                                          <p:spTgt spid="527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5" grpId="0"/>
      <p:bldP spid="527369" grpId="0" build="p"/>
      <p:bldP spid="527370" grpId="0" bldLvl="0" animBg="1"/>
      <p:bldP spid="52737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GENSWF_OUTPUT_FILE_NAME" val="06"/>
  <p:tag name="ISPRING_RESOURCE_PATHS_HASH" val="7a5b367bad56d2e27b8418c7a2d81561a8d7a"/>
</p:tagLst>
</file>

<file path=ppt/tags/tag2.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Contents"/>
  <p:tag name="GENSWF_ADVANCE_TIME" val="0.00"/>
  <p:tag name="ISPRING_SLIDE_INDENT_LEVEL" val="1"/>
  <p:tag name="ISPRING_PRESENTER_ID" val="None"/>
  <p:tag name="ISPRING_CUSTOM_TIMING_USED" val="0"/>
  <p:tag name="ISPRING_AUDIO_BITRATE" val="0"/>
</p:tagLst>
</file>

<file path=ppt/tags/tag4.xml><?xml version="1.0" encoding="utf-8"?>
<p:tagLst xmlns:a="http://schemas.openxmlformats.org/drawingml/2006/main" xmlns:r="http://schemas.openxmlformats.org/officeDocument/2006/relationships" xmlns:p="http://schemas.openxmlformats.org/presentationml/2006/main">
  <p:tag name="ISPRING_AUDIO_BITRATE" val="0"/>
</p:tagLst>
</file>

<file path=ppt/theme/theme1.xml><?xml version="1.0" encoding="utf-8"?>
<a:theme xmlns:a="http://schemas.openxmlformats.org/drawingml/2006/main" name="国外精美动态PPT模板之绿芽(白色背景) - 副本">
  <a:themeElements>
    <a:clrScheme name="">
      <a:dk1>
        <a:srgbClr val="DDE89A"/>
      </a:dk1>
      <a:lt1>
        <a:srgbClr val="329A2A"/>
      </a:lt1>
      <a:dk2>
        <a:srgbClr val="185E25"/>
      </a:dk2>
      <a:lt2>
        <a:srgbClr val="808080"/>
      </a:lt2>
      <a:accent1>
        <a:srgbClr val="80CB35"/>
      </a:accent1>
      <a:accent2>
        <a:srgbClr val="518CD3"/>
      </a:accent2>
      <a:accent3>
        <a:srgbClr val="ADCAAC"/>
      </a:accent3>
      <a:accent4>
        <a:srgbClr val="BEC884"/>
      </a:accent4>
      <a:accent5>
        <a:srgbClr val="C1E1AE"/>
      </a:accent5>
      <a:accent6>
        <a:srgbClr val="487DBD"/>
      </a:accent6>
      <a:hlink>
        <a:srgbClr val="E15D7C"/>
      </a:hlink>
      <a:folHlink>
        <a:srgbClr val="DB9153"/>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EADCC0"/>
        </a:dk1>
        <a:lt1>
          <a:srgbClr val="F97407"/>
        </a:lt1>
        <a:dk2>
          <a:srgbClr val="E65D00"/>
        </a:dk2>
        <a:lt2>
          <a:srgbClr val="808080"/>
        </a:lt2>
        <a:accent1>
          <a:srgbClr val="FBCF2D"/>
        </a:accent1>
        <a:accent2>
          <a:srgbClr val="5C8CDA"/>
        </a:accent2>
        <a:accent3>
          <a:srgbClr val="FBBDAA"/>
        </a:accent3>
        <a:accent4>
          <a:srgbClr val="CABDA5"/>
        </a:accent4>
        <a:accent5>
          <a:srgbClr val="FDE3AC"/>
        </a:accent5>
        <a:accent6>
          <a:srgbClr val="527DC3"/>
        </a:accent6>
        <a:hlink>
          <a:srgbClr val="87D242"/>
        </a:hlink>
        <a:folHlink>
          <a:srgbClr val="DA6478"/>
        </a:folHlink>
      </a:clrScheme>
      <a:clrMap bg1="lt1" tx1="dk1" bg2="lt2" tx2="dk2" accent1="accent1" accent2="accent2" accent3="accent3" accent4="accent4" accent5="accent5" accent6="accent6" hlink="hlink" folHlink="folHlink"/>
    </a:extraClrScheme>
    <a:extraClrScheme>
      <a:clrScheme name="">
        <a:dk1>
          <a:srgbClr val="9BD3E5"/>
        </a:dk1>
        <a:lt1>
          <a:srgbClr val="357DA9"/>
        </a:lt1>
        <a:dk2>
          <a:srgbClr val="101C56"/>
        </a:dk2>
        <a:lt2>
          <a:srgbClr val="808080"/>
        </a:lt2>
        <a:accent1>
          <a:srgbClr val="58BECC"/>
        </a:accent1>
        <a:accent2>
          <a:srgbClr val="8A5BDF"/>
        </a:accent2>
        <a:accent3>
          <a:srgbClr val="AEC0D1"/>
        </a:accent3>
        <a:accent4>
          <a:srgbClr val="85B6C5"/>
        </a:accent4>
        <a:accent5>
          <a:srgbClr val="B5DBE2"/>
        </a:accent5>
        <a:accent6>
          <a:srgbClr val="7B51C8"/>
        </a:accent6>
        <a:hlink>
          <a:srgbClr val="6ECC4C"/>
        </a:hlink>
        <a:folHlink>
          <a:srgbClr val="DD693B"/>
        </a:folHlink>
      </a:clrScheme>
      <a:clrMap bg1="lt1" tx1="dk1" bg2="lt2" tx2="dk2" accent1="accent1" accent2="accent2" accent3="accent3" accent4="accent4" accent5="accent5" accent6="accent6" hlink="hlink" folHlink="folHlink"/>
    </a:extraClrScheme>
    <a:extraClrScheme>
      <a:clrScheme name="">
        <a:dk1>
          <a:srgbClr val="DDE89A"/>
        </a:dk1>
        <a:lt1>
          <a:srgbClr val="329A2A"/>
        </a:lt1>
        <a:dk2>
          <a:srgbClr val="185E25"/>
        </a:dk2>
        <a:lt2>
          <a:srgbClr val="808080"/>
        </a:lt2>
        <a:accent1>
          <a:srgbClr val="80CB35"/>
        </a:accent1>
        <a:accent2>
          <a:srgbClr val="518CD3"/>
        </a:accent2>
        <a:accent3>
          <a:srgbClr val="ADCAAC"/>
        </a:accent3>
        <a:accent4>
          <a:srgbClr val="BEC884"/>
        </a:accent4>
        <a:accent5>
          <a:srgbClr val="C1E1AE"/>
        </a:accent5>
        <a:accent6>
          <a:srgbClr val="487DBD"/>
        </a:accent6>
        <a:hlink>
          <a:srgbClr val="E15D7C"/>
        </a:hlink>
        <a:folHlink>
          <a:srgbClr val="DB915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8121</Words>
  <Application>Microsoft Office PowerPoint</Application>
  <PresentationFormat>宽屏</PresentationFormat>
  <Paragraphs>1007</Paragraphs>
  <Slides>110</Slides>
  <Notes>110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110</vt:i4>
      </vt:variant>
    </vt:vector>
  </HeadingPairs>
  <TitlesOfParts>
    <vt:vector size="125" baseType="lpstr">
      <vt:lpstr>Arial Unicode MS</vt:lpstr>
      <vt:lpstr>仿宋_GB2312</vt:lpstr>
      <vt:lpstr>黑体</vt:lpstr>
      <vt:lpstr>华文新魏</vt:lpstr>
      <vt:lpstr>楷体_GB2312</vt:lpstr>
      <vt:lpstr>宋体</vt:lpstr>
      <vt:lpstr>Arial</vt:lpstr>
      <vt:lpstr>Tahoma</vt:lpstr>
      <vt:lpstr>Times New Roman</vt:lpstr>
      <vt:lpstr>Wingdings</vt:lpstr>
      <vt:lpstr>国外精美动态PPT模板之绿芽(白色背景) - 副本</vt:lpstr>
      <vt:lpstr>MSPhotoEd.3</vt:lpstr>
      <vt:lpstr>Visio.Drawing.6</vt:lpstr>
      <vt:lpstr>Bitmap Image</vt:lpstr>
      <vt:lpstr>Photoshop.Image.8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gdufs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LCH</dc:creator>
  <cp:lastModifiedBy>p xh</cp:lastModifiedBy>
  <cp:revision>1030</cp:revision>
  <dcterms:created xsi:type="dcterms:W3CDTF">2004-05-16T04:54:48Z</dcterms:created>
  <dcterms:modified xsi:type="dcterms:W3CDTF">2020-02-18T02:18:33Z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