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1"/>
  </p:notesMasterIdLst>
  <p:handoutMasterIdLst>
    <p:handoutMasterId r:id="rId12"/>
  </p:handoutMasterIdLst>
  <p:sldIdLst>
    <p:sldId id="827" r:id="rId2"/>
    <p:sldId id="838" r:id="rId3"/>
    <p:sldId id="833" r:id="rId4"/>
    <p:sldId id="837" r:id="rId5"/>
    <p:sldId id="834" r:id="rId6"/>
    <p:sldId id="839" r:id="rId7"/>
    <p:sldId id="841" r:id="rId8"/>
    <p:sldId id="829" r:id="rId9"/>
    <p:sldId id="84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ECC"/>
    <a:srgbClr val="02ADBA"/>
    <a:srgbClr val="440079"/>
    <a:srgbClr val="1E093C"/>
    <a:srgbClr val="17093B"/>
    <a:srgbClr val="4C5F91"/>
    <a:srgbClr val="116E76"/>
    <a:srgbClr val="BF485E"/>
    <a:srgbClr val="4B63A7"/>
    <a:srgbClr val="D1B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2" autoAdjust="0"/>
    <p:restoredTop sz="83333" autoAdjust="0"/>
  </p:normalViewPr>
  <p:slideViewPr>
    <p:cSldViewPr snapToObjects="1">
      <p:cViewPr varScale="1">
        <p:scale>
          <a:sx n="93" d="100"/>
          <a:sy n="93" d="100"/>
        </p:scale>
        <p:origin x="44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2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464711-9C73-8241-AFB0-128EB3AE6A12}" type="datetimeFigureOut">
              <a:rPr lang="en-US" smtClean="0"/>
              <a:pPr/>
              <a:t>7/21/21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78FE5D-CECA-1345-9277-F1DD4F0CE240}" type="slidenum">
              <a:rPr lang="en-US" smtClean="0"/>
              <a:pPr/>
              <a:t>‹#›</a:t>
            </a:fld>
            <a:endParaRPr lang="en-US"/>
          </a:p>
        </p:txBody>
      </p:sp>
    </p:spTree>
    <p:extLst>
      <p:ext uri="{BB962C8B-B14F-4D97-AF65-F5344CB8AC3E}">
        <p14:creationId xmlns:p14="http://schemas.microsoft.com/office/powerpoint/2010/main" val="3629143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421C01-ED30-CC41-8E5D-CA0F5115E72D}" type="datetimeFigureOut">
              <a:rPr lang="en-US" smtClean="0"/>
              <a:pPr/>
              <a:t>7/21/21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7D5F5-1991-BC4D-A4B8-5C402A6EABF3}" type="slidenum">
              <a:rPr lang="en-US" smtClean="0"/>
              <a:pPr/>
              <a:t>‹#›</a:t>
            </a:fld>
            <a:endParaRPr lang="en-US"/>
          </a:p>
        </p:txBody>
      </p:sp>
    </p:spTree>
    <p:extLst>
      <p:ext uri="{BB962C8B-B14F-4D97-AF65-F5344CB8AC3E}">
        <p14:creationId xmlns:p14="http://schemas.microsoft.com/office/powerpoint/2010/main" val="17925712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p:txBody>
      </p:sp>
      <p:sp>
        <p:nvSpPr>
          <p:cNvPr id="4" name="Slide Number Placeholder 3"/>
          <p:cNvSpPr>
            <a:spLocks noGrp="1"/>
          </p:cNvSpPr>
          <p:nvPr>
            <p:ph type="sldNum" sz="quarter" idx="5"/>
          </p:nvPr>
        </p:nvSpPr>
        <p:spPr/>
        <p:txBody>
          <a:bodyPr/>
          <a:lstStyle/>
          <a:p>
            <a:fld id="{5CA7D5F5-1991-BC4D-A4B8-5C402A6EABF3}" type="slidenum">
              <a:rPr lang="en-US" smtClean="0"/>
              <a:pPr/>
              <a:t>1</a:t>
            </a:fld>
            <a:endParaRPr lang="en-US"/>
          </a:p>
        </p:txBody>
      </p:sp>
    </p:spTree>
    <p:extLst>
      <p:ext uri="{BB962C8B-B14F-4D97-AF65-F5344CB8AC3E}">
        <p14:creationId xmlns:p14="http://schemas.microsoft.com/office/powerpoint/2010/main" val="218667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main goal of this interim presentation is feedback!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 have all the data and I’m discovering some insights that are really cool – this is a time for me to present that and for you to ask me any questions that’ll guide me to the final draft of the project. Please ask any and all questions you can think of!</a:t>
            </a:r>
          </a:p>
        </p:txBody>
      </p:sp>
      <p:sp>
        <p:nvSpPr>
          <p:cNvPr id="4" name="Slide Number Placeholder 3"/>
          <p:cNvSpPr>
            <a:spLocks noGrp="1"/>
          </p:cNvSpPr>
          <p:nvPr>
            <p:ph type="sldNum" sz="quarter" idx="5"/>
          </p:nvPr>
        </p:nvSpPr>
        <p:spPr/>
        <p:txBody>
          <a:bodyPr/>
          <a:lstStyle/>
          <a:p>
            <a:fld id="{5CA7D5F5-1991-BC4D-A4B8-5C402A6EABF3}" type="slidenum">
              <a:rPr lang="en-US" smtClean="0"/>
              <a:pPr/>
              <a:t>2</a:t>
            </a:fld>
            <a:endParaRPr lang="en-US"/>
          </a:p>
        </p:txBody>
      </p:sp>
    </p:spTree>
    <p:extLst>
      <p:ext uri="{BB962C8B-B14F-4D97-AF65-F5344CB8AC3E}">
        <p14:creationId xmlns:p14="http://schemas.microsoft.com/office/powerpoint/2010/main" val="103851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Are people actually travelling through the funnel in the way that we think they are?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 draft will be a data resource for everyone to use going forward</a:t>
            </a:r>
          </a:p>
        </p:txBody>
      </p:sp>
      <p:sp>
        <p:nvSpPr>
          <p:cNvPr id="4" name="Slide Number Placeholder 3"/>
          <p:cNvSpPr>
            <a:spLocks noGrp="1"/>
          </p:cNvSpPr>
          <p:nvPr>
            <p:ph type="sldNum" sz="quarter" idx="5"/>
          </p:nvPr>
        </p:nvSpPr>
        <p:spPr/>
        <p:txBody>
          <a:bodyPr/>
          <a:lstStyle/>
          <a:p>
            <a:fld id="{5CA7D5F5-1991-BC4D-A4B8-5C402A6EABF3}" type="slidenum">
              <a:rPr lang="en-US" smtClean="0"/>
              <a:pPr/>
              <a:t>3</a:t>
            </a:fld>
            <a:endParaRPr lang="en-US"/>
          </a:p>
        </p:txBody>
      </p:sp>
    </p:spTree>
    <p:extLst>
      <p:ext uri="{BB962C8B-B14F-4D97-AF65-F5344CB8AC3E}">
        <p14:creationId xmlns:p14="http://schemas.microsoft.com/office/powerpoint/2010/main" val="33928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Funnel and sub-funnel structure</a:t>
            </a:r>
          </a:p>
        </p:txBody>
      </p:sp>
      <p:sp>
        <p:nvSpPr>
          <p:cNvPr id="4" name="Slide Number Placeholder 3"/>
          <p:cNvSpPr>
            <a:spLocks noGrp="1"/>
          </p:cNvSpPr>
          <p:nvPr>
            <p:ph type="sldNum" sz="quarter" idx="5"/>
          </p:nvPr>
        </p:nvSpPr>
        <p:spPr/>
        <p:txBody>
          <a:bodyPr/>
          <a:lstStyle/>
          <a:p>
            <a:fld id="{5CA7D5F5-1991-BC4D-A4B8-5C402A6EABF3}" type="slidenum">
              <a:rPr lang="en-US" smtClean="0"/>
              <a:pPr/>
              <a:t>4</a:t>
            </a:fld>
            <a:endParaRPr lang="en-US"/>
          </a:p>
        </p:txBody>
      </p:sp>
    </p:spTree>
    <p:extLst>
      <p:ext uri="{BB962C8B-B14F-4D97-AF65-F5344CB8AC3E}">
        <p14:creationId xmlns:p14="http://schemas.microsoft.com/office/powerpoint/2010/main" val="73046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5</a:t>
            </a:fld>
            <a:endParaRPr lang="en-US"/>
          </a:p>
        </p:txBody>
      </p:sp>
    </p:spTree>
    <p:extLst>
      <p:ext uri="{BB962C8B-B14F-4D97-AF65-F5344CB8AC3E}">
        <p14:creationId xmlns:p14="http://schemas.microsoft.com/office/powerpoint/2010/main" val="122800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6</a:t>
            </a:fld>
            <a:endParaRPr lang="en-US"/>
          </a:p>
        </p:txBody>
      </p:sp>
    </p:spTree>
    <p:extLst>
      <p:ext uri="{BB962C8B-B14F-4D97-AF65-F5344CB8AC3E}">
        <p14:creationId xmlns:p14="http://schemas.microsoft.com/office/powerpoint/2010/main" val="157163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Funnel and sub-funnel structure</a:t>
            </a:r>
          </a:p>
          <a:p>
            <a:endParaRPr lang="en-US" dirty="0"/>
          </a:p>
          <a:p>
            <a:r>
              <a:rPr lang="en-US" dirty="0"/>
              <a:t>Explain what a node and edge are</a:t>
            </a:r>
          </a:p>
        </p:txBody>
      </p:sp>
      <p:sp>
        <p:nvSpPr>
          <p:cNvPr id="4" name="Slide Number Placeholder 3"/>
          <p:cNvSpPr>
            <a:spLocks noGrp="1"/>
          </p:cNvSpPr>
          <p:nvPr>
            <p:ph type="sldNum" sz="quarter" idx="5"/>
          </p:nvPr>
        </p:nvSpPr>
        <p:spPr/>
        <p:txBody>
          <a:bodyPr/>
          <a:lstStyle/>
          <a:p>
            <a:fld id="{5CA7D5F5-1991-BC4D-A4B8-5C402A6EABF3}" type="slidenum">
              <a:rPr lang="en-US" smtClean="0"/>
              <a:pPr/>
              <a:t>7</a:t>
            </a:fld>
            <a:endParaRPr lang="en-US"/>
          </a:p>
        </p:txBody>
      </p:sp>
    </p:spTree>
    <p:extLst>
      <p:ext uri="{BB962C8B-B14F-4D97-AF65-F5344CB8AC3E}">
        <p14:creationId xmlns:p14="http://schemas.microsoft.com/office/powerpoint/2010/main" val="1515404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without further ado….</a:t>
            </a:r>
          </a:p>
        </p:txBody>
      </p:sp>
      <p:sp>
        <p:nvSpPr>
          <p:cNvPr id="4" name="Slide Number Placeholder 3"/>
          <p:cNvSpPr>
            <a:spLocks noGrp="1"/>
          </p:cNvSpPr>
          <p:nvPr>
            <p:ph type="sldNum" sz="quarter" idx="5"/>
          </p:nvPr>
        </p:nvSpPr>
        <p:spPr/>
        <p:txBody>
          <a:bodyPr/>
          <a:lstStyle/>
          <a:p>
            <a:fld id="{5CA7D5F5-1991-BC4D-A4B8-5C402A6EABF3}" type="slidenum">
              <a:rPr lang="en-US" smtClean="0"/>
              <a:pPr/>
              <a:t>8</a:t>
            </a:fld>
            <a:endParaRPr lang="en-US"/>
          </a:p>
        </p:txBody>
      </p:sp>
    </p:spTree>
    <p:extLst>
      <p:ext uri="{BB962C8B-B14F-4D97-AF65-F5344CB8AC3E}">
        <p14:creationId xmlns:p14="http://schemas.microsoft.com/office/powerpoint/2010/main" val="15424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9</a:t>
            </a:fld>
            <a:endParaRPr lang="en-US"/>
          </a:p>
        </p:txBody>
      </p:sp>
    </p:spTree>
    <p:extLst>
      <p:ext uri="{BB962C8B-B14F-4D97-AF65-F5344CB8AC3E}">
        <p14:creationId xmlns:p14="http://schemas.microsoft.com/office/powerpoint/2010/main" val="382163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28600"/>
            <a:ext cx="7772400" cy="3968463"/>
          </a:xfrm>
        </p:spPr>
        <p:txBody>
          <a:bodyPr anchor="t" anchorCtr="0">
            <a:noAutofit/>
          </a:bodyPr>
          <a:lstStyle>
            <a:lvl1pPr algn="l">
              <a:defRPr sz="6000" b="0" i="0">
                <a:latin typeface="Fugue"/>
                <a:cs typeface="Fugue"/>
              </a:defRPr>
            </a:lvl1pPr>
          </a:lstStyle>
          <a:p>
            <a:r>
              <a:rPr lang="en-US" dirty="0"/>
              <a:t>Title of Section Goes Here Like This. Max 70 Characters. Example Words.</a:t>
            </a:r>
          </a:p>
        </p:txBody>
      </p:sp>
      <p:sp>
        <p:nvSpPr>
          <p:cNvPr id="3" name="Subtitle 2"/>
          <p:cNvSpPr>
            <a:spLocks noGrp="1"/>
          </p:cNvSpPr>
          <p:nvPr>
            <p:ph type="subTitle" idx="1"/>
          </p:nvPr>
        </p:nvSpPr>
        <p:spPr>
          <a:xfrm>
            <a:off x="457200" y="4343400"/>
            <a:ext cx="6400800" cy="1752600"/>
          </a:xfrm>
        </p:spPr>
        <p:txBody>
          <a:bodyPr>
            <a:normAutofit/>
          </a:bodyPr>
          <a:lstStyle>
            <a:lvl1pPr marL="0" indent="0" algn="l">
              <a:buNone/>
              <a:defRPr sz="2400" b="0" i="0">
                <a:solidFill>
                  <a:srgbClr val="1ABECB"/>
                </a:solidFill>
                <a:latin typeface="Gotham Book" pitchFamily="2" charset="0"/>
                <a:cs typeface="Gotham Book"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404183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44048" cy="98782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0651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75762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44048" cy="902412"/>
          </a:xfrm>
        </p:spPr>
        <p:txBody>
          <a:bodyPr/>
          <a:lstStyle>
            <a:lvl1pPr>
              <a:defRPr b="0" i="0">
                <a:latin typeface="Fugue"/>
                <a:cs typeface="Fugue"/>
              </a:defRPr>
            </a:lvl1pPr>
          </a:lstStyle>
          <a:p>
            <a:r>
              <a:rPr lang="en-US" dirty="0"/>
              <a:t>Click to edit Master title style</a:t>
            </a:r>
          </a:p>
        </p:txBody>
      </p:sp>
      <p:sp>
        <p:nvSpPr>
          <p:cNvPr id="3" name="Content Placeholder 2"/>
          <p:cNvSpPr>
            <a:spLocks noGrp="1"/>
          </p:cNvSpPr>
          <p:nvPr>
            <p:ph idx="1"/>
          </p:nvPr>
        </p:nvSpPr>
        <p:spPr>
          <a:xfrm>
            <a:off x="457200" y="1371600"/>
            <a:ext cx="8229600" cy="4734409"/>
          </a:xfrm>
        </p:spPr>
        <p:txBody>
          <a:bodyPr>
            <a:normAutofit/>
          </a:bodyPr>
          <a:lstStyle>
            <a:lvl1pPr>
              <a:defRPr sz="2800" b="0" i="0">
                <a:latin typeface="Gotham Book" pitchFamily="2" charset="0"/>
                <a:cs typeface="Gotham Book" pitchFamily="2" charset="0"/>
              </a:defRPr>
            </a:lvl1pPr>
            <a:lvl2pPr>
              <a:defRPr sz="2400" b="0" i="0">
                <a:latin typeface="Gotham Book" pitchFamily="2" charset="0"/>
                <a:cs typeface="Gotham Book" pitchFamily="2" charset="0"/>
              </a:defRPr>
            </a:lvl2pPr>
            <a:lvl3pPr>
              <a:defRPr sz="2000" b="0" i="0">
                <a:latin typeface="Gotham Book" pitchFamily="2" charset="0"/>
                <a:cs typeface="Gotham Book" pitchFamily="2" charset="0"/>
              </a:defRPr>
            </a:lvl3pPr>
            <a:lvl4pPr>
              <a:defRPr sz="1800" b="0" i="0">
                <a:latin typeface="Gotham Book" pitchFamily="2" charset="0"/>
                <a:cs typeface="Gotham Book" pitchFamily="2" charset="0"/>
              </a:defRPr>
            </a:lvl4pPr>
            <a:lvl5pPr>
              <a:defRPr sz="1800" b="0" i="0">
                <a:latin typeface="Fugue"/>
                <a:cs typeface="Fug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52143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406900"/>
            <a:ext cx="7772400" cy="1362075"/>
          </a:xfrm>
        </p:spPr>
        <p:txBody>
          <a:bodyPr anchor="t">
            <a:normAutofit/>
          </a:bodyPr>
          <a:lstStyle>
            <a:lvl1pPr algn="l">
              <a:defRPr sz="3600" b="0" cap="none">
                <a:solidFill>
                  <a:srgbClr val="1ABECB"/>
                </a:solidFill>
              </a:defRPr>
            </a:lvl1pPr>
          </a:lstStyle>
          <a:p>
            <a:r>
              <a:rPr lang="en-US" dirty="0"/>
              <a:t>Click To Edit Master Title Style</a:t>
            </a:r>
          </a:p>
        </p:txBody>
      </p:sp>
      <p:sp>
        <p:nvSpPr>
          <p:cNvPr id="3" name="Text Placeholder 2"/>
          <p:cNvSpPr>
            <a:spLocks noGrp="1"/>
          </p:cNvSpPr>
          <p:nvPr>
            <p:ph type="body" idx="1"/>
          </p:nvPr>
        </p:nvSpPr>
        <p:spPr>
          <a:xfrm>
            <a:off x="457200" y="2906713"/>
            <a:ext cx="7772400" cy="1500187"/>
          </a:xfrm>
        </p:spPr>
        <p:txBody>
          <a:bodyPr anchor="t" anchorCtr="0"/>
          <a:lstStyle>
            <a:lvl1pPr marL="0" indent="0">
              <a:buNone/>
              <a:defRPr sz="2000">
                <a:solidFill>
                  <a:srgbClr val="999999"/>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Slide Number Placeholder 7"/>
          <p:cNvSpPr>
            <a:spLocks noGrp="1"/>
          </p:cNvSpPr>
          <p:nvPr>
            <p:ph type="sldNum" sz="quarter" idx="4"/>
          </p:nvPr>
        </p:nvSpPr>
        <p:spPr>
          <a:xfrm>
            <a:off x="4191000" y="6356350"/>
            <a:ext cx="6857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53711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8224205" cy="987827"/>
          </a:xfrm>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354621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8224205" cy="98782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319514"/>
            <a:ext cx="4040188" cy="85536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p:nvPr>
        </p:nvSpPr>
        <p:spPr>
          <a:xfrm>
            <a:off x="4645025" y="1329435"/>
            <a:ext cx="4041775" cy="845440"/>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lide Number Placeholder 7"/>
          <p:cNvSpPr>
            <a:spLocks noGrp="1"/>
          </p:cNvSpPr>
          <p:nvPr>
            <p:ph type="sldNum" sz="quarter" idx="10"/>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37561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44048" cy="987827"/>
          </a:xfrm>
        </p:spPr>
        <p:txBody>
          <a:bodyPr/>
          <a:lstStyle/>
          <a:p>
            <a:r>
              <a:rPr lang="en-US" dirty="0"/>
              <a:t>Click to edit Master title style</a:t>
            </a:r>
          </a:p>
        </p:txBody>
      </p:sp>
      <p:sp>
        <p:nvSpPr>
          <p:cNvPr id="4"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65520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7"/>
          <p:cNvSpPr>
            <a:spLocks noGrp="1"/>
          </p:cNvSpPr>
          <p:nvPr>
            <p:ph type="sldNum" sz="quarter" idx="4"/>
          </p:nvPr>
        </p:nvSpPr>
        <p:spPr>
          <a:xfrm>
            <a:off x="4370871"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42690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nchorCtr="0"/>
          <a:lstStyle>
            <a:lvl1pPr algn="l">
              <a:defRPr sz="2000" b="0">
                <a:latin typeface="Fugue"/>
                <a:cs typeface="Fugue"/>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2800"/>
            </a:lvl1pPr>
            <a:lvl2pPr>
              <a:defRPr sz="2400"/>
            </a:lvl2pPr>
            <a:lvl3pPr>
              <a:defRPr sz="2000"/>
            </a:lvl3pPr>
            <a:lvl4pPr>
              <a:defRPr sz="18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98726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2636" y="4800600"/>
            <a:ext cx="8218612" cy="566738"/>
          </a:xfrm>
        </p:spPr>
        <p:txBody>
          <a:bodyPr anchor="t" anchorCtr="0"/>
          <a:lstStyle>
            <a:lvl1pPr algn="l">
              <a:defRPr sz="2000" b="0">
                <a:latin typeface="Fugue"/>
                <a:cs typeface="Fugue"/>
              </a:defRPr>
            </a:lvl1pPr>
          </a:lstStyle>
          <a:p>
            <a:r>
              <a:rPr lang="en-US" dirty="0"/>
              <a:t>Click to edit Master title style</a:t>
            </a:r>
          </a:p>
        </p:txBody>
      </p:sp>
      <p:sp>
        <p:nvSpPr>
          <p:cNvPr id="3" name="Picture Placeholder 2"/>
          <p:cNvSpPr>
            <a:spLocks noGrp="1"/>
          </p:cNvSpPr>
          <p:nvPr>
            <p:ph type="pic" idx="1"/>
          </p:nvPr>
        </p:nvSpPr>
        <p:spPr>
          <a:xfrm>
            <a:off x="482636" y="612775"/>
            <a:ext cx="8218612" cy="4114800"/>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482636" y="5367338"/>
            <a:ext cx="8218612"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a:xfrm>
            <a:off x="8592108" y="6346429"/>
            <a:ext cx="502281" cy="365125"/>
          </a:xfrm>
          <a:prstGeom prst="rect">
            <a:avLst/>
          </a:prstGeom>
        </p:spPr>
        <p:txBody>
          <a:bodyPr/>
          <a:lstStyle/>
          <a:p>
            <a:fld id="{5BFCA006-3047-A942-8238-9F7077126762}" type="slidenum">
              <a:rPr lang="en-US" smtClean="0"/>
              <a:pPr/>
              <a:t>‹#›</a:t>
            </a:fld>
            <a:endParaRPr lang="en-US" dirty="0"/>
          </a:p>
        </p:txBody>
      </p:sp>
      <p:sp>
        <p:nvSpPr>
          <p:cNvPr id="9" name="Slide Number Placeholder 7"/>
          <p:cNvSpPr txBox="1">
            <a:spLocks/>
          </p:cNvSpPr>
          <p:nvPr userDrawn="1"/>
        </p:nvSpPr>
        <p:spPr>
          <a:xfrm>
            <a:off x="8631798" y="6356350"/>
            <a:ext cx="402258" cy="365125"/>
          </a:xfrm>
          <a:prstGeom prst="rect">
            <a:avLst/>
          </a:prstGeom>
        </p:spPr>
        <p:txBody>
          <a:bodyPr vert="horz" lIns="91440" tIns="45720" rIns="91440" bIns="45720" rtlCol="0" anchor="ctr" anchorCtr="0"/>
          <a:lstStyle>
            <a:defPPr>
              <a:defRPr lang="en-US"/>
            </a:defPPr>
            <a:lvl1pPr marL="0" algn="r" defTabSz="457200" rtl="0" eaLnBrk="1" latinLnBrk="0" hangingPunct="1">
              <a:defRPr sz="1200" kern="1200">
                <a:solidFill>
                  <a:srgbClr val="20ADB9"/>
                </a:solidFill>
                <a:latin typeface="Gotham-Book"/>
                <a:ea typeface="+mn-ea"/>
                <a:cs typeface="Gotham-Book"/>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7113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28600"/>
            <a:ext cx="7353987" cy="987827"/>
          </a:xfrm>
          <a:prstGeom prst="rect">
            <a:avLst/>
          </a:prstGeom>
        </p:spPr>
        <p:txBody>
          <a:bodyPr vert="horz" lIns="91440" tIns="45720" rIns="91440" bIns="45720" rtlCol="0" anchor="t" anchorCtr="0">
            <a:normAutofit/>
          </a:bodyPr>
          <a:lstStyle/>
          <a:p>
            <a:r>
              <a:rPr lang="en-US" dirty="0"/>
              <a:t>Click to Edit Master Title</a:t>
            </a:r>
          </a:p>
        </p:txBody>
      </p:sp>
      <p:sp>
        <p:nvSpPr>
          <p:cNvPr id="3" name="Text Placeholder 2"/>
          <p:cNvSpPr>
            <a:spLocks noGrp="1"/>
          </p:cNvSpPr>
          <p:nvPr>
            <p:ph type="body" idx="1"/>
          </p:nvPr>
        </p:nvSpPr>
        <p:spPr>
          <a:xfrm>
            <a:off x="457200" y="1371600"/>
            <a:ext cx="8229600" cy="47344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descr="entrepreneurialinstitute_color.eps"/>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448489" y="6301009"/>
            <a:ext cx="2175025" cy="383828"/>
          </a:xfrm>
          <a:prstGeom prst="rect">
            <a:avLst/>
          </a:prstGeom>
        </p:spPr>
      </p:pic>
      <p:sp>
        <p:nvSpPr>
          <p:cNvPr id="10" name="Rectangle 9"/>
          <p:cNvSpPr/>
          <p:nvPr userDrawn="1"/>
        </p:nvSpPr>
        <p:spPr>
          <a:xfrm>
            <a:off x="457200" y="137160"/>
            <a:ext cx="8229600" cy="47126"/>
          </a:xfrm>
          <a:prstGeom prst="rect">
            <a:avLst/>
          </a:prstGeom>
          <a:solidFill>
            <a:srgbClr val="1ABE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BECB"/>
              </a:solidFill>
            </a:endParaRPr>
          </a:p>
        </p:txBody>
      </p:sp>
      <p:sp>
        <p:nvSpPr>
          <p:cNvPr id="12" name="TextBox 11"/>
          <p:cNvSpPr txBox="1"/>
          <p:nvPr userDrawn="1"/>
        </p:nvSpPr>
        <p:spPr>
          <a:xfrm>
            <a:off x="6888272" y="6339035"/>
            <a:ext cx="1800493" cy="307777"/>
          </a:xfrm>
          <a:prstGeom prst="rect">
            <a:avLst/>
          </a:prstGeom>
          <a:noFill/>
        </p:spPr>
        <p:txBody>
          <a:bodyPr wrap="none" rtlCol="0">
            <a:spAutoFit/>
          </a:bodyPr>
          <a:lstStyle/>
          <a:p>
            <a:r>
              <a:rPr lang="en-US" sz="1400" b="0" i="0" dirty="0">
                <a:solidFill>
                  <a:srgbClr val="999999"/>
                </a:solidFill>
                <a:latin typeface="Gotham Book"/>
                <a:cs typeface="Gotham Book"/>
              </a:rPr>
              <a:t>@</a:t>
            </a:r>
            <a:r>
              <a:rPr lang="en-US" sz="1400" b="0" i="0" dirty="0" err="1">
                <a:solidFill>
                  <a:srgbClr val="999999"/>
                </a:solidFill>
                <a:latin typeface="Gotham Book"/>
                <a:cs typeface="Gotham Book"/>
              </a:rPr>
              <a:t>NYUEntrepreneur</a:t>
            </a:r>
            <a:endParaRPr lang="en-US" sz="1400" b="0" i="0" dirty="0">
              <a:solidFill>
                <a:srgbClr val="999999"/>
              </a:solidFill>
              <a:latin typeface="Gotham Book"/>
              <a:cs typeface="Gotham Book"/>
            </a:endParaRPr>
          </a:p>
        </p:txBody>
      </p:sp>
      <p:pic>
        <p:nvPicPr>
          <p:cNvPr id="15" name="Picture 14"/>
          <p:cNvPicPr>
            <a:picLocks noChangeAspect="1"/>
          </p:cNvPicPr>
          <p:nvPr userDrawn="1"/>
        </p:nvPicPr>
        <p:blipFill rotWithShape="1">
          <a:blip r:embed="rId14" cstate="screen">
            <a:extLst>
              <a:ext uri="{28A0092B-C50C-407E-A947-70E740481C1C}">
                <a14:useLocalDpi xmlns:a14="http://schemas.microsoft.com/office/drawing/2010/main"/>
              </a:ext>
            </a:extLst>
          </a:blip>
          <a:srcRect/>
          <a:stretch/>
        </p:blipFill>
        <p:spPr>
          <a:xfrm>
            <a:off x="6651335" y="6370239"/>
            <a:ext cx="284342" cy="245368"/>
          </a:xfrm>
          <a:prstGeom prst="rect">
            <a:avLst/>
          </a:prstGeom>
          <a:ln>
            <a:noFill/>
          </a:ln>
          <a:effectLst/>
        </p:spPr>
      </p:pic>
      <p:sp>
        <p:nvSpPr>
          <p:cNvPr id="8" name="Slide Number Placeholder 7"/>
          <p:cNvSpPr>
            <a:spLocks noGrp="1"/>
          </p:cNvSpPr>
          <p:nvPr>
            <p:ph type="sldNum" sz="quarter" idx="4"/>
          </p:nvPr>
        </p:nvSpPr>
        <p:spPr>
          <a:xfrm>
            <a:off x="4255018" y="6356350"/>
            <a:ext cx="633965" cy="365125"/>
          </a:xfrm>
          <a:prstGeom prst="rect">
            <a:avLst/>
          </a:prstGeom>
        </p:spPr>
        <p:txBody>
          <a:bodyPr vert="horz" lIns="91440" tIns="45720" rIns="91440" bIns="45720" rtlCol="0" anchor="ctr" anchorCtr="0"/>
          <a:lstStyle>
            <a:lvl1pPr algn="r">
              <a:defRPr sz="1200">
                <a:solidFill>
                  <a:srgbClr val="57068C"/>
                </a:solidFill>
                <a:latin typeface="Gotham-Book"/>
                <a:cs typeface="Gotham-Book"/>
              </a:defRPr>
            </a:lvl1pPr>
          </a:lstStyle>
          <a:p>
            <a:fld id="{42765631-169E-4944-BFFC-C229B4B1B06E}" type="slidenum">
              <a:rPr lang="en-US" smtClean="0"/>
              <a:pPr/>
              <a:t>‹#›</a:t>
            </a:fld>
            <a:endParaRPr lang="en-US" dirty="0"/>
          </a:p>
        </p:txBody>
      </p:sp>
      <p:pic>
        <p:nvPicPr>
          <p:cNvPr id="13" name="Picture 12" descr="NEI14_0001_rocketship.eps"/>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7981230" y="324007"/>
            <a:ext cx="705520" cy="850900"/>
          </a:xfrm>
          <a:prstGeom prst="rect">
            <a:avLst/>
          </a:prstGeom>
        </p:spPr>
      </p:pic>
    </p:spTree>
    <p:extLst>
      <p:ext uri="{BB962C8B-B14F-4D97-AF65-F5344CB8AC3E}">
        <p14:creationId xmlns:p14="http://schemas.microsoft.com/office/powerpoint/2010/main" val="33727444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p:txStyles>
    <p:titleStyle>
      <a:lvl1pPr algn="l" defTabSz="457200" rtl="0" eaLnBrk="1" latinLnBrk="0" hangingPunct="1">
        <a:spcBef>
          <a:spcPct val="0"/>
        </a:spcBef>
        <a:buNone/>
        <a:defRPr sz="4800" b="0" i="0" kern="1200">
          <a:solidFill>
            <a:srgbClr val="02ADBA"/>
          </a:solidFill>
          <a:latin typeface="Fugue"/>
          <a:ea typeface="+mj-ea"/>
          <a:cs typeface="Fugue"/>
        </a:defRPr>
      </a:lvl1pPr>
    </p:titleStyle>
    <p:body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20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9D49-AF89-C649-83CC-C88B924F69F1}"/>
              </a:ext>
            </a:extLst>
          </p:cNvPr>
          <p:cNvSpPr>
            <a:spLocks noGrp="1"/>
          </p:cNvSpPr>
          <p:nvPr>
            <p:ph type="ctrTitle"/>
          </p:nvPr>
        </p:nvSpPr>
        <p:spPr>
          <a:xfrm>
            <a:off x="457200" y="609600"/>
            <a:ext cx="7772400" cy="3587463"/>
          </a:xfrm>
        </p:spPr>
        <p:txBody>
          <a:bodyPr/>
          <a:lstStyle/>
          <a:p>
            <a:r>
              <a:rPr lang="en-US" b="1" dirty="0">
                <a:solidFill>
                  <a:srgbClr val="440079"/>
                </a:solidFill>
              </a:rPr>
              <a:t>Pipeline Project</a:t>
            </a:r>
            <a:br>
              <a:rPr lang="en-US" b="1" dirty="0">
                <a:solidFill>
                  <a:srgbClr val="440079"/>
                </a:solidFill>
              </a:rPr>
            </a:br>
            <a:r>
              <a:rPr lang="en-US" sz="3500" b="1" dirty="0">
                <a:solidFill>
                  <a:srgbClr val="440079"/>
                </a:solidFill>
              </a:rPr>
              <a:t>Behavioral analysis of the program funnel</a:t>
            </a:r>
          </a:p>
        </p:txBody>
      </p:sp>
      <p:sp>
        <p:nvSpPr>
          <p:cNvPr id="3" name="Subtitle 2">
            <a:extLst>
              <a:ext uri="{FF2B5EF4-FFF2-40B4-BE49-F238E27FC236}">
                <a16:creationId xmlns:a16="http://schemas.microsoft.com/office/drawing/2014/main" id="{859809B0-1479-344E-A5E3-ECF16B91093C}"/>
              </a:ext>
            </a:extLst>
          </p:cNvPr>
          <p:cNvSpPr>
            <a:spLocks noGrp="1"/>
          </p:cNvSpPr>
          <p:nvPr>
            <p:ph type="subTitle" idx="1"/>
          </p:nvPr>
        </p:nvSpPr>
        <p:spPr>
          <a:xfrm>
            <a:off x="457200" y="4876800"/>
            <a:ext cx="6400800" cy="1371600"/>
          </a:xfrm>
        </p:spPr>
        <p:txBody>
          <a:bodyPr>
            <a:normAutofit/>
          </a:bodyPr>
          <a:lstStyle/>
          <a:p>
            <a:endParaRPr lang="en-US" b="1" dirty="0"/>
          </a:p>
          <a:p>
            <a:r>
              <a:rPr lang="en-US" b="1" dirty="0"/>
              <a:t>Graham Harris</a:t>
            </a:r>
          </a:p>
          <a:p>
            <a:r>
              <a:rPr lang="en-US" b="1" dirty="0"/>
              <a:t>NYU Entrepreneurial Institute</a:t>
            </a:r>
          </a:p>
        </p:txBody>
      </p:sp>
      <p:sp>
        <p:nvSpPr>
          <p:cNvPr id="4" name="Slide Number Placeholder 3">
            <a:extLst>
              <a:ext uri="{FF2B5EF4-FFF2-40B4-BE49-F238E27FC236}">
                <a16:creationId xmlns:a16="http://schemas.microsoft.com/office/drawing/2014/main" id="{5756D138-D110-AF46-ACB6-2BB69CE20E74}"/>
              </a:ext>
            </a:extLst>
          </p:cNvPr>
          <p:cNvSpPr>
            <a:spLocks noGrp="1"/>
          </p:cNvSpPr>
          <p:nvPr>
            <p:ph type="sldNum" sz="quarter" idx="4"/>
          </p:nvPr>
        </p:nvSpPr>
        <p:spPr/>
        <p:txBody>
          <a:bodyPr/>
          <a:lstStyle/>
          <a:p>
            <a:fld id="{42765631-169E-4944-BFFC-C229B4B1B06E}" type="slidenum">
              <a:rPr lang="en-US" smtClean="0"/>
              <a:pPr/>
              <a:t>1</a:t>
            </a:fld>
            <a:endParaRPr lang="en-US" dirty="0"/>
          </a:p>
        </p:txBody>
      </p:sp>
      <p:sp>
        <p:nvSpPr>
          <p:cNvPr id="6" name="Rectangle 5">
            <a:extLst>
              <a:ext uri="{FF2B5EF4-FFF2-40B4-BE49-F238E27FC236}">
                <a16:creationId xmlns:a16="http://schemas.microsoft.com/office/drawing/2014/main" id="{3E9597D6-E6A0-D84D-ACDE-5B85E240C08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926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Interim Presentation Goal</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a:bodyPr>
          <a:lstStyle/>
          <a:p>
            <a:pPr marL="0" indent="0" algn="ctr">
              <a:lnSpc>
                <a:spcPct val="200000"/>
              </a:lnSpc>
              <a:buNone/>
            </a:pPr>
            <a:endParaRPr lang="en-US" dirty="0"/>
          </a:p>
          <a:p>
            <a:pPr marL="0" indent="0" algn="ctr">
              <a:lnSpc>
                <a:spcPct val="200000"/>
              </a:lnSpc>
              <a:buNone/>
            </a:pPr>
            <a:endParaRPr lang="en-US" dirty="0"/>
          </a:p>
          <a:p>
            <a:pPr marL="0" indent="0" algn="ctr">
              <a:lnSpc>
                <a:spcPct val="200000"/>
              </a:lnSpc>
              <a:buNone/>
            </a:pPr>
            <a:r>
              <a:rPr lang="en-US" dirty="0"/>
              <a:t>Feedback!</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2</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117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Overview</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a:bodyPr>
          <a:lstStyle/>
          <a:p>
            <a:pPr>
              <a:lnSpc>
                <a:spcPct val="200000"/>
              </a:lnSpc>
            </a:pPr>
            <a:r>
              <a:rPr lang="en-US" sz="2400" dirty="0"/>
              <a:t>Test the hypothesis of the “funnel” of events</a:t>
            </a:r>
          </a:p>
          <a:p>
            <a:pPr>
              <a:lnSpc>
                <a:spcPct val="200000"/>
              </a:lnSpc>
            </a:pPr>
            <a:r>
              <a:rPr lang="en-US" sz="2400" dirty="0"/>
              <a:t>Sub-objectives: data cleaning and diversity</a:t>
            </a:r>
          </a:p>
          <a:p>
            <a:pPr>
              <a:lnSpc>
                <a:spcPct val="200000"/>
              </a:lnSpc>
            </a:pPr>
            <a:r>
              <a:rPr lang="en-US" sz="2400" dirty="0"/>
              <a:t>Present a package of findings/insights for improved marketing, programs dev., </a:t>
            </a:r>
            <a:r>
              <a:rPr lang="en-US" sz="2400" dirty="0" err="1"/>
              <a:t>etc</a:t>
            </a:r>
            <a:endParaRPr lang="en-US" sz="2400" dirty="0"/>
          </a:p>
          <a:p>
            <a:pPr>
              <a:lnSpc>
                <a:spcPct val="200000"/>
              </a:lnSpc>
            </a:pPr>
            <a:r>
              <a:rPr lang="en-US" sz="2400" dirty="0"/>
              <a:t>Cleaned data located in Google folder</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3</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862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F146-921A-1348-AD6A-931078FDC9DB}"/>
              </a:ext>
            </a:extLst>
          </p:cNvPr>
          <p:cNvSpPr>
            <a:spLocks noGrp="1"/>
          </p:cNvSpPr>
          <p:nvPr>
            <p:ph type="title"/>
          </p:nvPr>
        </p:nvSpPr>
        <p:spPr/>
        <p:txBody>
          <a:bodyPr/>
          <a:lstStyle/>
          <a:p>
            <a:r>
              <a:rPr lang="en-US" dirty="0"/>
              <a:t>Funnel</a:t>
            </a:r>
          </a:p>
        </p:txBody>
      </p:sp>
      <p:sp>
        <p:nvSpPr>
          <p:cNvPr id="5" name="Slide Number Placeholder 4">
            <a:extLst>
              <a:ext uri="{FF2B5EF4-FFF2-40B4-BE49-F238E27FC236}">
                <a16:creationId xmlns:a16="http://schemas.microsoft.com/office/drawing/2014/main" id="{D8AF586C-3C51-BE4F-8068-E9A82B4A2F41}"/>
              </a:ext>
            </a:extLst>
          </p:cNvPr>
          <p:cNvSpPr>
            <a:spLocks noGrp="1"/>
          </p:cNvSpPr>
          <p:nvPr>
            <p:ph type="sldNum" sz="quarter" idx="4"/>
          </p:nvPr>
        </p:nvSpPr>
        <p:spPr/>
        <p:txBody>
          <a:bodyPr/>
          <a:lstStyle/>
          <a:p>
            <a:fld id="{42765631-169E-4944-BFFC-C229B4B1B06E}" type="slidenum">
              <a:rPr lang="en-US" smtClean="0"/>
              <a:pPr/>
              <a:t>4</a:t>
            </a:fld>
            <a:endParaRPr lang="en-US" dirty="0"/>
          </a:p>
        </p:txBody>
      </p:sp>
      <p:sp>
        <p:nvSpPr>
          <p:cNvPr id="13" name="Rectangle 12">
            <a:extLst>
              <a:ext uri="{FF2B5EF4-FFF2-40B4-BE49-F238E27FC236}">
                <a16:creationId xmlns:a16="http://schemas.microsoft.com/office/drawing/2014/main" id="{96E28D99-1EFA-2542-B287-410B58B76520}"/>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D067A78-0472-E14A-BFB8-C85923302136}"/>
              </a:ext>
            </a:extLst>
          </p:cNvPr>
          <p:cNvSpPr>
            <a:spLocks noGrp="1"/>
          </p:cNvSpPr>
          <p:nvPr>
            <p:ph sz="half" idx="2"/>
          </p:nvPr>
        </p:nvSpPr>
        <p:spPr>
          <a:xfrm>
            <a:off x="2464354" y="1378526"/>
            <a:ext cx="4199097" cy="4756145"/>
          </a:xfrm>
        </p:spPr>
        <p:txBody>
          <a:bodyPr>
            <a:normAutofit/>
          </a:bodyPr>
          <a:lstStyle/>
          <a:p>
            <a:pPr marL="0" indent="0" algn="ctr">
              <a:lnSpc>
                <a:spcPct val="250000"/>
              </a:lnSpc>
              <a:buNone/>
            </a:pPr>
            <a:r>
              <a:rPr lang="en-US" dirty="0"/>
              <a:t>HTSAS, SS, FF </a:t>
            </a:r>
            <a:r>
              <a:rPr lang="en-US" sz="1600" dirty="0"/>
              <a:t>(coaching)</a:t>
            </a:r>
          </a:p>
          <a:p>
            <a:pPr marL="0" indent="0" algn="ctr">
              <a:lnSpc>
                <a:spcPct val="250000"/>
              </a:lnSpc>
              <a:buNone/>
            </a:pPr>
            <a:r>
              <a:rPr lang="en-US" dirty="0"/>
              <a:t>Bootcamp</a:t>
            </a:r>
          </a:p>
          <a:p>
            <a:pPr marL="0" indent="0" algn="ctr">
              <a:lnSpc>
                <a:spcPct val="250000"/>
              </a:lnSpc>
              <a:buNone/>
            </a:pPr>
            <a:r>
              <a:rPr lang="en-US" dirty="0"/>
              <a:t>Sprints </a:t>
            </a:r>
            <a:r>
              <a:rPr lang="en-US" sz="1600" dirty="0"/>
              <a:t>(Summer and J-Term)</a:t>
            </a:r>
          </a:p>
          <a:p>
            <a:pPr marL="0" indent="0" algn="ctr">
              <a:lnSpc>
                <a:spcPct val="250000"/>
              </a:lnSpc>
              <a:buNone/>
            </a:pPr>
            <a:r>
              <a:rPr lang="en-US" dirty="0"/>
              <a:t>Launchpad</a:t>
            </a:r>
          </a:p>
          <a:p>
            <a:pPr marL="0" indent="0">
              <a:lnSpc>
                <a:spcPct val="200000"/>
              </a:lnSpc>
              <a:buNone/>
            </a:pPr>
            <a:endParaRPr lang="en-US" dirty="0"/>
          </a:p>
        </p:txBody>
      </p:sp>
      <p:cxnSp>
        <p:nvCxnSpPr>
          <p:cNvPr id="12" name="Straight Arrow Connector 11">
            <a:extLst>
              <a:ext uri="{FF2B5EF4-FFF2-40B4-BE49-F238E27FC236}">
                <a16:creationId xmlns:a16="http://schemas.microsoft.com/office/drawing/2014/main" id="{FF6FAB0F-F9F5-904A-9B4D-65784D4E4851}"/>
              </a:ext>
            </a:extLst>
          </p:cNvPr>
          <p:cNvCxnSpPr>
            <a:cxnSpLocks/>
          </p:cNvCxnSpPr>
          <p:nvPr/>
        </p:nvCxnSpPr>
        <p:spPr>
          <a:xfrm flipH="1">
            <a:off x="4566602" y="2438400"/>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94054070-CBD2-2046-A3CF-C7AAC9F5E8E9}"/>
              </a:ext>
            </a:extLst>
          </p:cNvPr>
          <p:cNvCxnSpPr>
            <a:cxnSpLocks/>
          </p:cNvCxnSpPr>
          <p:nvPr/>
        </p:nvCxnSpPr>
        <p:spPr>
          <a:xfrm flipH="1">
            <a:off x="4563903" y="3521072"/>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A4CD30F-28F9-894D-BA9D-F889C8597EDB}"/>
              </a:ext>
            </a:extLst>
          </p:cNvPr>
          <p:cNvCxnSpPr>
            <a:cxnSpLocks/>
          </p:cNvCxnSpPr>
          <p:nvPr/>
        </p:nvCxnSpPr>
        <p:spPr>
          <a:xfrm flipH="1">
            <a:off x="4563903" y="4816472"/>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9" name="Content Placeholder 3">
            <a:extLst>
              <a:ext uri="{FF2B5EF4-FFF2-40B4-BE49-F238E27FC236}">
                <a16:creationId xmlns:a16="http://schemas.microsoft.com/office/drawing/2014/main" id="{36BEB4B0-3613-5A4B-AF9A-7E5C5084672A}"/>
              </a:ext>
            </a:extLst>
          </p:cNvPr>
          <p:cNvSpPr txBox="1">
            <a:spLocks/>
          </p:cNvSpPr>
          <p:nvPr/>
        </p:nvSpPr>
        <p:spPr>
          <a:xfrm>
            <a:off x="304800" y="1607127"/>
            <a:ext cx="3048000" cy="45275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gn="ctr">
              <a:lnSpc>
                <a:spcPct val="250000"/>
              </a:lnSpc>
              <a:buFont typeface="Wingdings" charset="2"/>
              <a:buNone/>
            </a:pPr>
            <a:r>
              <a:rPr lang="en-US" sz="2000" u="sng" dirty="0"/>
              <a:t>Top:</a:t>
            </a:r>
          </a:p>
          <a:p>
            <a:pPr marL="0" indent="0" algn="ctr">
              <a:lnSpc>
                <a:spcPct val="250000"/>
              </a:lnSpc>
              <a:buFont typeface="Wingdings" charset="2"/>
              <a:buNone/>
            </a:pPr>
            <a:endParaRPr lang="en-US" sz="105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dirty="0"/>
          </a:p>
          <a:p>
            <a:pPr marL="0" indent="0" algn="ctr">
              <a:lnSpc>
                <a:spcPct val="250000"/>
              </a:lnSpc>
              <a:buFont typeface="Wingdings" charset="2"/>
              <a:buNone/>
            </a:pPr>
            <a:r>
              <a:rPr lang="en-US" sz="2000" u="sng" dirty="0"/>
              <a:t>Bottom:</a:t>
            </a:r>
          </a:p>
          <a:p>
            <a:pPr marL="0" indent="0">
              <a:lnSpc>
                <a:spcPct val="200000"/>
              </a:lnSpc>
              <a:buFont typeface="Wingdings" charset="2"/>
              <a:buNone/>
            </a:pPr>
            <a:endParaRPr lang="en-US" dirty="0"/>
          </a:p>
        </p:txBody>
      </p:sp>
      <p:sp>
        <p:nvSpPr>
          <p:cNvPr id="3" name="Right Brace 2">
            <a:extLst>
              <a:ext uri="{FF2B5EF4-FFF2-40B4-BE49-F238E27FC236}">
                <a16:creationId xmlns:a16="http://schemas.microsoft.com/office/drawing/2014/main" id="{F2C698D0-A8B8-9044-921C-F09C5C5EDC84}"/>
              </a:ext>
            </a:extLst>
          </p:cNvPr>
          <p:cNvSpPr/>
          <p:nvPr/>
        </p:nvSpPr>
        <p:spPr>
          <a:xfrm>
            <a:off x="6392612" y="2895600"/>
            <a:ext cx="457200" cy="2980471"/>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B30469E3-FCF7-BC4B-ADBE-D335B2D1C671}"/>
              </a:ext>
            </a:extLst>
          </p:cNvPr>
          <p:cNvSpPr txBox="1">
            <a:spLocks/>
          </p:cNvSpPr>
          <p:nvPr/>
        </p:nvSpPr>
        <p:spPr>
          <a:xfrm>
            <a:off x="6960063" y="3978272"/>
            <a:ext cx="1636953" cy="75172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Sub-funnel</a:t>
            </a:r>
          </a:p>
        </p:txBody>
      </p:sp>
      <p:sp>
        <p:nvSpPr>
          <p:cNvPr id="14" name="Right Brace 13">
            <a:extLst>
              <a:ext uri="{FF2B5EF4-FFF2-40B4-BE49-F238E27FC236}">
                <a16:creationId xmlns:a16="http://schemas.microsoft.com/office/drawing/2014/main" id="{281A5E42-4D32-8144-A6D9-E74D920F9F60}"/>
              </a:ext>
            </a:extLst>
          </p:cNvPr>
          <p:cNvSpPr/>
          <p:nvPr/>
        </p:nvSpPr>
        <p:spPr>
          <a:xfrm rot="10800000">
            <a:off x="2354103" y="2895600"/>
            <a:ext cx="457200" cy="2980471"/>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1731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8E5D-6B24-CD42-B389-80DFAC49F4CD}"/>
              </a:ext>
            </a:extLst>
          </p:cNvPr>
          <p:cNvSpPr>
            <a:spLocks noGrp="1"/>
          </p:cNvSpPr>
          <p:nvPr>
            <p:ph type="title"/>
          </p:nvPr>
        </p:nvSpPr>
        <p:spPr/>
        <p:txBody>
          <a:bodyPr/>
          <a:lstStyle/>
          <a:p>
            <a:r>
              <a:rPr lang="en-US" dirty="0"/>
              <a:t>Assumptions/Notes</a:t>
            </a:r>
          </a:p>
        </p:txBody>
      </p:sp>
      <p:sp>
        <p:nvSpPr>
          <p:cNvPr id="3" name="Content Placeholder 2">
            <a:extLst>
              <a:ext uri="{FF2B5EF4-FFF2-40B4-BE49-F238E27FC236}">
                <a16:creationId xmlns:a16="http://schemas.microsoft.com/office/drawing/2014/main" id="{B8F532C1-AA2C-FB40-A024-1A00BD95771C}"/>
              </a:ext>
            </a:extLst>
          </p:cNvPr>
          <p:cNvSpPr>
            <a:spLocks noGrp="1"/>
          </p:cNvSpPr>
          <p:nvPr>
            <p:ph idx="1"/>
          </p:nvPr>
        </p:nvSpPr>
        <p:spPr/>
        <p:txBody>
          <a:bodyPr>
            <a:normAutofit/>
          </a:bodyPr>
          <a:lstStyle/>
          <a:p>
            <a:pPr>
              <a:lnSpc>
                <a:spcPct val="150000"/>
              </a:lnSpc>
            </a:pPr>
            <a:r>
              <a:rPr lang="en-US" dirty="0"/>
              <a:t>Data cleaning errors:</a:t>
            </a:r>
          </a:p>
          <a:p>
            <a:pPr lvl="1">
              <a:lnSpc>
                <a:spcPct val="150000"/>
              </a:lnSpc>
            </a:pPr>
            <a:r>
              <a:rPr lang="en-US" dirty="0"/>
              <a:t>I stopped counting founders after the 4</a:t>
            </a:r>
            <a:r>
              <a:rPr lang="en-US" baseline="30000" dirty="0"/>
              <a:t>th</a:t>
            </a:r>
            <a:r>
              <a:rPr lang="en-US" dirty="0"/>
              <a:t> person for bootcamps</a:t>
            </a:r>
          </a:p>
          <a:p>
            <a:pPr lvl="1">
              <a:lnSpc>
                <a:spcPct val="150000"/>
              </a:lnSpc>
            </a:pPr>
            <a:r>
              <a:rPr lang="en-US" dirty="0"/>
              <a:t>Affinity data (all people and organizations) is from July 14</a:t>
            </a:r>
            <a:r>
              <a:rPr lang="en-US" baseline="30000" dirty="0"/>
              <a:t>th</a:t>
            </a:r>
            <a:r>
              <a:rPr lang="en-US" dirty="0"/>
              <a:t>, 2021</a:t>
            </a:r>
          </a:p>
          <a:p>
            <a:pPr>
              <a:lnSpc>
                <a:spcPct val="150000"/>
              </a:lnSpc>
            </a:pPr>
            <a:r>
              <a:rPr lang="en-US" dirty="0"/>
              <a:t>D</a:t>
            </a:r>
          </a:p>
        </p:txBody>
      </p:sp>
      <p:sp>
        <p:nvSpPr>
          <p:cNvPr id="4" name="Slide Number Placeholder 3">
            <a:extLst>
              <a:ext uri="{FF2B5EF4-FFF2-40B4-BE49-F238E27FC236}">
                <a16:creationId xmlns:a16="http://schemas.microsoft.com/office/drawing/2014/main" id="{D272730C-BCBD-5149-99FC-74BFA17CAFD9}"/>
              </a:ext>
            </a:extLst>
          </p:cNvPr>
          <p:cNvSpPr>
            <a:spLocks noGrp="1"/>
          </p:cNvSpPr>
          <p:nvPr>
            <p:ph type="sldNum" sz="quarter" idx="4"/>
          </p:nvPr>
        </p:nvSpPr>
        <p:spPr/>
        <p:txBody>
          <a:bodyPr/>
          <a:lstStyle/>
          <a:p>
            <a:fld id="{42765631-169E-4944-BFFC-C229B4B1B06E}" type="slidenum">
              <a:rPr lang="en-US" smtClean="0"/>
              <a:pPr/>
              <a:t>5</a:t>
            </a:fld>
            <a:endParaRPr lang="en-US" dirty="0"/>
          </a:p>
        </p:txBody>
      </p:sp>
      <p:sp>
        <p:nvSpPr>
          <p:cNvPr id="5" name="Rectangle 4">
            <a:extLst>
              <a:ext uri="{FF2B5EF4-FFF2-40B4-BE49-F238E27FC236}">
                <a16:creationId xmlns:a16="http://schemas.microsoft.com/office/drawing/2014/main" id="{7BB91C28-79D8-A940-A604-7F2C5098F9F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7649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Methodology</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fontScale="85000" lnSpcReduction="10000"/>
          </a:bodyPr>
          <a:lstStyle/>
          <a:p>
            <a:pPr>
              <a:lnSpc>
                <a:spcPct val="200000"/>
              </a:lnSpc>
            </a:pPr>
            <a:r>
              <a:rPr lang="en-US" sz="2400" dirty="0"/>
              <a:t>People vs. Teams:</a:t>
            </a:r>
          </a:p>
          <a:p>
            <a:pPr lvl="1">
              <a:lnSpc>
                <a:spcPct val="200000"/>
              </a:lnSpc>
            </a:pPr>
            <a:r>
              <a:rPr lang="en-US" sz="2000" dirty="0"/>
              <a:t>People: funnel as a whole</a:t>
            </a:r>
          </a:p>
          <a:p>
            <a:pPr lvl="1">
              <a:lnSpc>
                <a:spcPct val="200000"/>
              </a:lnSpc>
            </a:pPr>
            <a:r>
              <a:rPr lang="en-US" sz="2000" dirty="0"/>
              <a:t>Teams: efficacy of the sub-funnel</a:t>
            </a:r>
            <a:endParaRPr lang="en-US" sz="2400" dirty="0"/>
          </a:p>
          <a:p>
            <a:pPr>
              <a:lnSpc>
                <a:spcPct val="200000"/>
              </a:lnSpc>
            </a:pPr>
            <a:r>
              <a:rPr lang="en-US" sz="2400" dirty="0"/>
              <a:t>For both people and teams:</a:t>
            </a:r>
          </a:p>
          <a:p>
            <a:pPr lvl="1">
              <a:lnSpc>
                <a:spcPct val="200000"/>
              </a:lnSpc>
            </a:pPr>
            <a:r>
              <a:rPr lang="en-US" sz="2000" dirty="0"/>
              <a:t>2018-2019, 2019-2020, 2020-2021</a:t>
            </a:r>
          </a:p>
          <a:p>
            <a:pPr lvl="1">
              <a:lnSpc>
                <a:spcPct val="200000"/>
              </a:lnSpc>
            </a:pPr>
            <a:r>
              <a:rPr lang="en-US" sz="2000" dirty="0"/>
              <a:t>All the above</a:t>
            </a:r>
          </a:p>
          <a:p>
            <a:pPr lvl="1">
              <a:lnSpc>
                <a:spcPct val="200000"/>
              </a:lnSpc>
            </a:pPr>
            <a:r>
              <a:rPr lang="en-US" sz="2000" dirty="0"/>
              <a:t>All the above, simplified (without dates)</a:t>
            </a:r>
          </a:p>
          <a:p>
            <a:pPr lvl="1">
              <a:lnSpc>
                <a:spcPct val="200000"/>
              </a:lnSpc>
            </a:pPr>
            <a:r>
              <a:rPr lang="en-US" sz="2000" dirty="0"/>
              <a:t>10 total graphs</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6</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905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F146-921A-1348-AD6A-931078FDC9DB}"/>
              </a:ext>
            </a:extLst>
          </p:cNvPr>
          <p:cNvSpPr>
            <a:spLocks noGrp="1"/>
          </p:cNvSpPr>
          <p:nvPr>
            <p:ph type="title"/>
          </p:nvPr>
        </p:nvSpPr>
        <p:spPr/>
        <p:txBody>
          <a:bodyPr/>
          <a:lstStyle/>
          <a:p>
            <a:r>
              <a:rPr lang="en-US" dirty="0"/>
              <a:t>How to read the graph</a:t>
            </a:r>
          </a:p>
        </p:txBody>
      </p:sp>
      <p:sp>
        <p:nvSpPr>
          <p:cNvPr id="5" name="Slide Number Placeholder 4">
            <a:extLst>
              <a:ext uri="{FF2B5EF4-FFF2-40B4-BE49-F238E27FC236}">
                <a16:creationId xmlns:a16="http://schemas.microsoft.com/office/drawing/2014/main" id="{D8AF586C-3C51-BE4F-8068-E9A82B4A2F41}"/>
              </a:ext>
            </a:extLst>
          </p:cNvPr>
          <p:cNvSpPr>
            <a:spLocks noGrp="1"/>
          </p:cNvSpPr>
          <p:nvPr>
            <p:ph type="sldNum" sz="quarter" idx="4"/>
          </p:nvPr>
        </p:nvSpPr>
        <p:spPr/>
        <p:txBody>
          <a:bodyPr/>
          <a:lstStyle/>
          <a:p>
            <a:fld id="{42765631-169E-4944-BFFC-C229B4B1B06E}" type="slidenum">
              <a:rPr lang="en-US" smtClean="0"/>
              <a:pPr/>
              <a:t>7</a:t>
            </a:fld>
            <a:endParaRPr lang="en-US" dirty="0"/>
          </a:p>
        </p:txBody>
      </p:sp>
      <p:sp>
        <p:nvSpPr>
          <p:cNvPr id="13" name="Rectangle 12">
            <a:extLst>
              <a:ext uri="{FF2B5EF4-FFF2-40B4-BE49-F238E27FC236}">
                <a16:creationId xmlns:a16="http://schemas.microsoft.com/office/drawing/2014/main" id="{96E28D99-1EFA-2542-B287-410B58B76520}"/>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A picture containing shape&#10;&#10;Description automatically generated">
            <a:extLst>
              <a:ext uri="{FF2B5EF4-FFF2-40B4-BE49-F238E27FC236}">
                <a16:creationId xmlns:a16="http://schemas.microsoft.com/office/drawing/2014/main" id="{B3FD40C7-B840-AD44-9E70-B03211DFC6C8}"/>
              </a:ext>
            </a:extLst>
          </p:cNvPr>
          <p:cNvPicPr>
            <a:picLocks noChangeAspect="1"/>
          </p:cNvPicPr>
          <p:nvPr/>
        </p:nvPicPr>
        <p:blipFill>
          <a:blip r:embed="rId3"/>
          <a:stretch>
            <a:fillRect/>
          </a:stretch>
        </p:blipFill>
        <p:spPr>
          <a:xfrm>
            <a:off x="2116734" y="1147026"/>
            <a:ext cx="4905134" cy="4886048"/>
          </a:xfrm>
          <a:prstGeom prst="rect">
            <a:avLst/>
          </a:prstGeom>
        </p:spPr>
      </p:pic>
      <p:cxnSp>
        <p:nvCxnSpPr>
          <p:cNvPr id="12" name="Straight Arrow Connector 11">
            <a:extLst>
              <a:ext uri="{FF2B5EF4-FFF2-40B4-BE49-F238E27FC236}">
                <a16:creationId xmlns:a16="http://schemas.microsoft.com/office/drawing/2014/main" id="{FF6FAB0F-F9F5-904A-9B4D-65784D4E4851}"/>
              </a:ext>
            </a:extLst>
          </p:cNvPr>
          <p:cNvCxnSpPr>
            <a:cxnSpLocks/>
          </p:cNvCxnSpPr>
          <p:nvPr/>
        </p:nvCxnSpPr>
        <p:spPr>
          <a:xfrm>
            <a:off x="2116734" y="2747511"/>
            <a:ext cx="474066" cy="536022"/>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94054070-CBD2-2046-A3CF-C7AAC9F5E8E9}"/>
              </a:ext>
            </a:extLst>
          </p:cNvPr>
          <p:cNvCxnSpPr>
            <a:cxnSpLocks/>
          </p:cNvCxnSpPr>
          <p:nvPr/>
        </p:nvCxnSpPr>
        <p:spPr>
          <a:xfrm flipH="1" flipV="1">
            <a:off x="6061006" y="2939112"/>
            <a:ext cx="1396431" cy="979776"/>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A4CD30F-28F9-894D-BA9D-F889C8597EDB}"/>
              </a:ext>
            </a:extLst>
          </p:cNvPr>
          <p:cNvCxnSpPr>
            <a:cxnSpLocks/>
          </p:cNvCxnSpPr>
          <p:nvPr/>
        </p:nvCxnSpPr>
        <p:spPr>
          <a:xfrm flipV="1">
            <a:off x="2521527" y="4231906"/>
            <a:ext cx="922833" cy="1447799"/>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11" name="Content Placeholder 3">
            <a:extLst>
              <a:ext uri="{FF2B5EF4-FFF2-40B4-BE49-F238E27FC236}">
                <a16:creationId xmlns:a16="http://schemas.microsoft.com/office/drawing/2014/main" id="{B30469E3-FCF7-BC4B-ADBE-D335B2D1C671}"/>
              </a:ext>
            </a:extLst>
          </p:cNvPr>
          <p:cNvSpPr txBox="1">
            <a:spLocks/>
          </p:cNvSpPr>
          <p:nvPr/>
        </p:nvSpPr>
        <p:spPr>
          <a:xfrm>
            <a:off x="925241" y="2061211"/>
            <a:ext cx="1820705" cy="8157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Person/Team</a:t>
            </a:r>
          </a:p>
        </p:txBody>
      </p:sp>
      <p:sp>
        <p:nvSpPr>
          <p:cNvPr id="22" name="Content Placeholder 3">
            <a:extLst>
              <a:ext uri="{FF2B5EF4-FFF2-40B4-BE49-F238E27FC236}">
                <a16:creationId xmlns:a16="http://schemas.microsoft.com/office/drawing/2014/main" id="{BBDBEF11-5A83-794A-898D-86E1BE608D8E}"/>
              </a:ext>
            </a:extLst>
          </p:cNvPr>
          <p:cNvSpPr txBox="1">
            <a:spLocks/>
          </p:cNvSpPr>
          <p:nvPr/>
        </p:nvSpPr>
        <p:spPr>
          <a:xfrm>
            <a:off x="1681165" y="5488195"/>
            <a:ext cx="1037072" cy="6390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Event</a:t>
            </a:r>
          </a:p>
        </p:txBody>
      </p:sp>
      <p:sp>
        <p:nvSpPr>
          <p:cNvPr id="26" name="Content Placeholder 3">
            <a:extLst>
              <a:ext uri="{FF2B5EF4-FFF2-40B4-BE49-F238E27FC236}">
                <a16:creationId xmlns:a16="http://schemas.microsoft.com/office/drawing/2014/main" id="{0275224E-ABE7-2244-814F-09100F271D91}"/>
              </a:ext>
            </a:extLst>
          </p:cNvPr>
          <p:cNvSpPr txBox="1">
            <a:spLocks/>
          </p:cNvSpPr>
          <p:nvPr/>
        </p:nvSpPr>
        <p:spPr>
          <a:xfrm>
            <a:off x="6553200" y="3912357"/>
            <a:ext cx="2362199" cy="11168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Sub-funnel Event</a:t>
            </a:r>
          </a:p>
        </p:txBody>
      </p:sp>
    </p:spTree>
    <p:extLst>
      <p:ext uri="{BB962C8B-B14F-4D97-AF65-F5344CB8AC3E}">
        <p14:creationId xmlns:p14="http://schemas.microsoft.com/office/powerpoint/2010/main" val="304268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201-D2C7-2C41-8BA7-4025A812C5D9}"/>
              </a:ext>
            </a:extLst>
          </p:cNvPr>
          <p:cNvSpPr>
            <a:spLocks noGrp="1"/>
          </p:cNvSpPr>
          <p:nvPr>
            <p:ph type="ctrTitle"/>
          </p:nvPr>
        </p:nvSpPr>
        <p:spPr/>
        <p:txBody>
          <a:bodyPr anchor="b"/>
          <a:lstStyle/>
          <a:p>
            <a:r>
              <a:rPr lang="en-US" sz="7200" dirty="0"/>
              <a:t>People</a:t>
            </a:r>
          </a:p>
        </p:txBody>
      </p:sp>
      <p:sp>
        <p:nvSpPr>
          <p:cNvPr id="4" name="Slide Number Placeholder 3">
            <a:extLst>
              <a:ext uri="{FF2B5EF4-FFF2-40B4-BE49-F238E27FC236}">
                <a16:creationId xmlns:a16="http://schemas.microsoft.com/office/drawing/2014/main" id="{F299CB5B-DE3B-5F47-9BBA-50D2811D634F}"/>
              </a:ext>
            </a:extLst>
          </p:cNvPr>
          <p:cNvSpPr>
            <a:spLocks noGrp="1"/>
          </p:cNvSpPr>
          <p:nvPr>
            <p:ph type="sldNum" sz="quarter" idx="4"/>
          </p:nvPr>
        </p:nvSpPr>
        <p:spPr/>
        <p:txBody>
          <a:bodyPr/>
          <a:lstStyle/>
          <a:p>
            <a:fld id="{42765631-169E-4944-BFFC-C229B4B1B06E}" type="slidenum">
              <a:rPr lang="en-US" smtClean="0"/>
              <a:pPr/>
              <a:t>8</a:t>
            </a:fld>
            <a:endParaRPr lang="en-US" dirty="0"/>
          </a:p>
        </p:txBody>
      </p:sp>
      <p:sp>
        <p:nvSpPr>
          <p:cNvPr id="6" name="Rectangle 5">
            <a:extLst>
              <a:ext uri="{FF2B5EF4-FFF2-40B4-BE49-F238E27FC236}">
                <a16:creationId xmlns:a16="http://schemas.microsoft.com/office/drawing/2014/main" id="{3CCABF11-E25D-164D-A3F7-B2F35333D5DE}"/>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023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201-D2C7-2C41-8BA7-4025A812C5D9}"/>
              </a:ext>
            </a:extLst>
          </p:cNvPr>
          <p:cNvSpPr>
            <a:spLocks noGrp="1"/>
          </p:cNvSpPr>
          <p:nvPr>
            <p:ph type="ctrTitle"/>
          </p:nvPr>
        </p:nvSpPr>
        <p:spPr/>
        <p:txBody>
          <a:bodyPr anchor="b"/>
          <a:lstStyle/>
          <a:p>
            <a:r>
              <a:rPr lang="en-US" sz="7200" dirty="0"/>
              <a:t>Teams</a:t>
            </a:r>
          </a:p>
        </p:txBody>
      </p:sp>
      <p:sp>
        <p:nvSpPr>
          <p:cNvPr id="4" name="Slide Number Placeholder 3">
            <a:extLst>
              <a:ext uri="{FF2B5EF4-FFF2-40B4-BE49-F238E27FC236}">
                <a16:creationId xmlns:a16="http://schemas.microsoft.com/office/drawing/2014/main" id="{F299CB5B-DE3B-5F47-9BBA-50D2811D634F}"/>
              </a:ext>
            </a:extLst>
          </p:cNvPr>
          <p:cNvSpPr>
            <a:spLocks noGrp="1"/>
          </p:cNvSpPr>
          <p:nvPr>
            <p:ph type="sldNum" sz="quarter" idx="4"/>
          </p:nvPr>
        </p:nvSpPr>
        <p:spPr/>
        <p:txBody>
          <a:bodyPr/>
          <a:lstStyle/>
          <a:p>
            <a:fld id="{42765631-169E-4944-BFFC-C229B4B1B06E}" type="slidenum">
              <a:rPr lang="en-US" smtClean="0"/>
              <a:pPr/>
              <a:t>9</a:t>
            </a:fld>
            <a:endParaRPr lang="en-US" dirty="0"/>
          </a:p>
        </p:txBody>
      </p:sp>
      <p:sp>
        <p:nvSpPr>
          <p:cNvPr id="6" name="Rectangle 5">
            <a:extLst>
              <a:ext uri="{FF2B5EF4-FFF2-40B4-BE49-F238E27FC236}">
                <a16:creationId xmlns:a16="http://schemas.microsoft.com/office/drawing/2014/main" id="{3CCABF11-E25D-164D-A3F7-B2F35333D5DE}"/>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5857713"/>
      </p:ext>
    </p:extLst>
  </p:cSld>
  <p:clrMapOvr>
    <a:masterClrMapping/>
  </p:clrMapOvr>
</p:sld>
</file>

<file path=ppt/theme/theme1.xml><?xml version="1.0" encoding="utf-8"?>
<a:theme xmlns:a="http://schemas.openxmlformats.org/drawingml/2006/main" name="ei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54519</TotalTime>
  <Words>300</Words>
  <Application>Microsoft Macintosh PowerPoint</Application>
  <PresentationFormat>On-screen Show (4:3)</PresentationFormat>
  <Paragraphs>76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Fugue</vt:lpstr>
      <vt:lpstr>Gotham Book</vt:lpstr>
      <vt:lpstr>Gotham-Book</vt:lpstr>
      <vt:lpstr>Wingdings</vt:lpstr>
      <vt:lpstr>ei_template</vt:lpstr>
      <vt:lpstr>Pipeline Project Behavioral analysis of the program funnel</vt:lpstr>
      <vt:lpstr>Interim Presentation Goal</vt:lpstr>
      <vt:lpstr>Overview</vt:lpstr>
      <vt:lpstr>Funnel</vt:lpstr>
      <vt:lpstr>Assumptions/Notes</vt:lpstr>
      <vt:lpstr>Methodology</vt:lpstr>
      <vt:lpstr>How to read the graph</vt:lpstr>
      <vt:lpstr>People</vt:lpstr>
      <vt:lpstr>Teams</vt:lpstr>
    </vt:vector>
  </TitlesOfParts>
  <Company>NYU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Rimalovski</dc:creator>
  <cp:lastModifiedBy>Graham Harris</cp:lastModifiedBy>
  <cp:revision>1870</cp:revision>
  <cp:lastPrinted>2019-02-22T16:01:32Z</cp:lastPrinted>
  <dcterms:created xsi:type="dcterms:W3CDTF">2010-12-14T15:33:10Z</dcterms:created>
  <dcterms:modified xsi:type="dcterms:W3CDTF">2021-07-21T18:53:29Z</dcterms:modified>
</cp:coreProperties>
</file>