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0" r:id="rId3"/>
    <p:sldId id="263" r:id="rId4"/>
    <p:sldId id="272" r:id="rId5"/>
    <p:sldId id="270" r:id="rId6"/>
    <p:sldId id="266" r:id="rId7"/>
    <p:sldId id="268" r:id="rId8"/>
    <p:sldId id="267" r:id="rId9"/>
    <p:sldId id="269" r:id="rId10"/>
    <p:sldId id="262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768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75540f38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75540f38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75540f38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75540f38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75540f38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75540f38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742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75540f38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75540f38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099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75540f38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75540f38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207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75540f38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75540f38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581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75540f38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75540f38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305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75540f38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75540f38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172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75540f38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75540f38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99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Poker</a:t>
            </a:r>
            <a:r>
              <a:rPr lang="en-US" altLang="zh-TW" sz="1500" dirty="0">
                <a:solidFill>
                  <a:schemeClr val="bg2"/>
                </a:solidFill>
              </a:rPr>
              <a:t>(Simple </a:t>
            </a:r>
            <a:r>
              <a:rPr lang="en-US" altLang="zh-TW" sz="1500" b="0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Texas </a:t>
            </a:r>
            <a:r>
              <a:rPr lang="en-US" altLang="zh-TW" sz="15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hold'em</a:t>
            </a:r>
            <a:r>
              <a:rPr lang="en-US" altLang="zh-TW" sz="1500" dirty="0">
                <a:solidFill>
                  <a:schemeClr val="bg2"/>
                </a:solidFill>
              </a:rPr>
              <a:t>)</a:t>
            </a:r>
            <a:r>
              <a:rPr lang="en-US" altLang="zh-TW" dirty="0"/>
              <a:t>	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362264" y="4557947"/>
            <a:ext cx="1694330" cy="444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/>
              <a:t>報告者</a:t>
            </a:r>
            <a:r>
              <a:rPr lang="zh-TW" sz="1800" dirty="0"/>
              <a:t>:</a:t>
            </a:r>
            <a:r>
              <a:rPr lang="zh-TW" altLang="en-US" sz="1800" dirty="0"/>
              <a:t>許峻瑋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2050" name="Picture 2" descr="Poker vs. Texas Holdem: Key Differences Players should know">
            <a:extLst>
              <a:ext uri="{FF2B5EF4-FFF2-40B4-BE49-F238E27FC236}">
                <a16:creationId xmlns:a16="http://schemas.microsoft.com/office/drawing/2014/main" id="{C9EEAA14-D596-8C29-AD6E-1599C5E8A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50" y="2063003"/>
            <a:ext cx="4289612" cy="285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謝謝聆聽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Game Flow</a:t>
            </a:r>
            <a:endParaRPr lang="zh-TW" altLang="en-US"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49417" y="1853850"/>
            <a:ext cx="7244656" cy="1210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 altLang="en-US" dirty="0"/>
              <a:t>遊戲開始</a:t>
            </a:r>
            <a:r>
              <a:rPr lang="en-US" altLang="zh-TW" dirty="0"/>
              <a:t>(</a:t>
            </a:r>
            <a:r>
              <a:rPr lang="zh-TW" altLang="en-US" dirty="0"/>
              <a:t>洗牌</a:t>
            </a:r>
            <a:r>
              <a:rPr lang="en-US" altLang="zh-TW" dirty="0"/>
              <a:t>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 altLang="en-US" dirty="0"/>
              <a:t>發下</a:t>
            </a:r>
            <a:r>
              <a:rPr lang="en-US" altLang="zh-TW" dirty="0"/>
              <a:t>5</a:t>
            </a:r>
            <a:r>
              <a:rPr lang="zh-TW" altLang="en-US" dirty="0"/>
              <a:t>張公牌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3.</a:t>
            </a:r>
            <a:r>
              <a:rPr lang="zh-TW" altLang="en-US" dirty="0"/>
              <a:t>     發下</a:t>
            </a:r>
            <a:r>
              <a:rPr lang="en-US" altLang="zh-TW" dirty="0"/>
              <a:t>2</a:t>
            </a:r>
            <a:r>
              <a:rPr lang="zh-TW" altLang="en-US" dirty="0"/>
              <a:t>張底牌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4.</a:t>
            </a:r>
            <a:r>
              <a:rPr lang="zh-TW" altLang="en-US" dirty="0"/>
              <a:t>     下注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5.</a:t>
            </a:r>
            <a:r>
              <a:rPr lang="zh-TW" altLang="en-US" dirty="0"/>
              <a:t>     判定兩位玩家牌效決定此回合勝負</a:t>
            </a:r>
            <a:endParaRPr lang="en-US" altLang="zh-TW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 startAt="2"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/>
          </a:p>
        </p:txBody>
      </p:sp>
      <p:sp>
        <p:nvSpPr>
          <p:cNvPr id="2" name="Google Shape;115;p17">
            <a:extLst>
              <a:ext uri="{FF2B5EF4-FFF2-40B4-BE49-F238E27FC236}">
                <a16:creationId xmlns:a16="http://schemas.microsoft.com/office/drawing/2014/main" id="{EB33699A-5334-4AFE-78DD-F4F04E6798D8}"/>
              </a:ext>
            </a:extLst>
          </p:cNvPr>
          <p:cNvSpPr txBox="1">
            <a:spLocks/>
          </p:cNvSpPr>
          <p:nvPr/>
        </p:nvSpPr>
        <p:spPr>
          <a:xfrm>
            <a:off x="729450" y="302205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2300" dirty="0"/>
              <a:t>Game Setting</a:t>
            </a:r>
            <a:endParaRPr lang="zh-TW" altLang="en-US" sz="2300" dirty="0"/>
          </a:p>
        </p:txBody>
      </p:sp>
      <p:sp>
        <p:nvSpPr>
          <p:cNvPr id="5" name="Google Shape;116;p17">
            <a:extLst>
              <a:ext uri="{FF2B5EF4-FFF2-40B4-BE49-F238E27FC236}">
                <a16:creationId xmlns:a16="http://schemas.microsoft.com/office/drawing/2014/main" id="{8F935C58-DF96-8CDA-DA47-E9B37DD1971C}"/>
              </a:ext>
            </a:extLst>
          </p:cNvPr>
          <p:cNvSpPr txBox="1">
            <a:spLocks/>
          </p:cNvSpPr>
          <p:nvPr/>
        </p:nvSpPr>
        <p:spPr>
          <a:xfrm>
            <a:off x="749417" y="3551324"/>
            <a:ext cx="7244656" cy="1210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>
              <a:buFont typeface="Lato"/>
              <a:buAutoNum type="arabicPeriod"/>
            </a:pPr>
            <a:r>
              <a:rPr lang="zh-TW" altLang="en-US" sz="1200" dirty="0"/>
              <a:t>兩位玩家</a:t>
            </a:r>
            <a:r>
              <a:rPr lang="en-US" altLang="zh-TW" sz="1200" dirty="0"/>
              <a:t>(</a:t>
            </a:r>
            <a:r>
              <a:rPr lang="zh-TW" altLang="en-US" sz="1200" dirty="0"/>
              <a:t>一位電腦</a:t>
            </a:r>
            <a:r>
              <a:rPr lang="en-US" altLang="zh-TW" sz="1200" dirty="0"/>
              <a:t>/</a:t>
            </a:r>
            <a:r>
              <a:rPr lang="zh-TW" altLang="en-US" sz="1200" dirty="0"/>
              <a:t>一位自己</a:t>
            </a:r>
            <a:r>
              <a:rPr lang="en-US" altLang="zh-TW" sz="1200" dirty="0"/>
              <a:t>)</a:t>
            </a:r>
          </a:p>
          <a:p>
            <a:pPr marL="342900" indent="-342900">
              <a:buFont typeface="Lato"/>
              <a:buAutoNum type="arabicPeriod"/>
            </a:pPr>
            <a:r>
              <a:rPr lang="zh-TW" altLang="en-US" sz="1200" dirty="0"/>
              <a:t>籌碼預設兩位都</a:t>
            </a:r>
            <a:r>
              <a:rPr lang="en-US" altLang="zh-TW" sz="1200" dirty="0"/>
              <a:t>100</a:t>
            </a:r>
          </a:p>
          <a:p>
            <a:pPr marL="342900" indent="-342900">
              <a:buFont typeface="Lato"/>
              <a:buAutoNum type="arabicPeriod"/>
            </a:pPr>
            <a:r>
              <a:rPr lang="zh-TW" altLang="en-US" sz="1200" dirty="0"/>
              <a:t>電腦一定會下注</a:t>
            </a:r>
            <a:endParaRPr lang="en-US" altLang="zh-TW" sz="1200" dirty="0"/>
          </a:p>
          <a:p>
            <a:pPr marL="342900" indent="-342900">
              <a:buFont typeface="Lato"/>
              <a:buAutoNum type="arabicPeriod"/>
            </a:pPr>
            <a:r>
              <a:rPr lang="zh-TW" altLang="en-US" sz="1200" dirty="0"/>
              <a:t>一方籌碼歸零遊戲結束</a:t>
            </a:r>
            <a:endParaRPr lang="en-US" altLang="zh-TW" sz="1200" dirty="0"/>
          </a:p>
          <a:p>
            <a:pPr marL="342900" indent="-342900">
              <a:buFont typeface="Lato"/>
              <a:buAutoNum type="arabicPeriod"/>
            </a:pPr>
            <a:endParaRPr lang="en-US" altLang="zh-TW" sz="1200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Font typeface="Lato"/>
              <a:buNone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4478F6E-EB45-9BC5-5BCE-8E70953C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458" y="471341"/>
            <a:ext cx="4376542" cy="459674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93E0BCB-7517-C14E-1F7D-00444D6AF8B7}"/>
              </a:ext>
            </a:extLst>
          </p:cNvPr>
          <p:cNvSpPr txBox="1"/>
          <p:nvPr/>
        </p:nvSpPr>
        <p:spPr>
          <a:xfrm>
            <a:off x="2286000" y="49511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1" i="0" dirty="0">
                <a:solidFill>
                  <a:srgbClr val="0F0F0F"/>
                </a:solidFill>
                <a:effectLst/>
                <a:latin typeface="-apple-system"/>
              </a:rPr>
              <a:t>Texas </a:t>
            </a:r>
            <a:r>
              <a:rPr lang="en-US" altLang="zh-TW" b="1" i="0" dirty="0" err="1">
                <a:solidFill>
                  <a:srgbClr val="0F0F0F"/>
                </a:solidFill>
                <a:effectLst/>
                <a:latin typeface="-apple-system"/>
              </a:rPr>
              <a:t>Holdem</a:t>
            </a:r>
            <a:r>
              <a:rPr lang="en-US" altLang="zh-TW" b="1" i="0" dirty="0">
                <a:solidFill>
                  <a:srgbClr val="0F0F0F"/>
                </a:solidFill>
                <a:effectLst/>
                <a:latin typeface="-apple-system"/>
              </a:rPr>
              <a:t> Hands in Order -&gt;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0" y="397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Game Flow</a:t>
            </a:r>
            <a:endParaRPr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BDEDB2C0-E109-2277-6750-7D8A6A44C95D}"/>
              </a:ext>
            </a:extLst>
          </p:cNvPr>
          <p:cNvSpPr/>
          <p:nvPr/>
        </p:nvSpPr>
        <p:spPr>
          <a:xfrm>
            <a:off x="267822" y="883134"/>
            <a:ext cx="1311087" cy="73286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Game Start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66CA602-335A-F288-B212-443D8DC7BEA8}"/>
              </a:ext>
            </a:extLst>
          </p:cNvPr>
          <p:cNvSpPr/>
          <p:nvPr/>
        </p:nvSpPr>
        <p:spPr>
          <a:xfrm>
            <a:off x="2915381" y="907842"/>
            <a:ext cx="1112013" cy="683448"/>
          </a:xfrm>
          <a:prstGeom prst="round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Game State 1 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8C196DE-DE6B-321D-E842-4293FA2C9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633" y="524487"/>
            <a:ext cx="598503" cy="535200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39A91CC-97AC-48C0-DF5E-302AA8A52CEF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1578909" y="1249566"/>
            <a:ext cx="133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E0E9685-B3D5-D1BD-B58D-B5CE30215165}"/>
              </a:ext>
            </a:extLst>
          </p:cNvPr>
          <p:cNvSpPr/>
          <p:nvPr/>
        </p:nvSpPr>
        <p:spPr>
          <a:xfrm>
            <a:off x="6199094" y="907842"/>
            <a:ext cx="1112013" cy="683448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Game State 2 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DD85733-3570-5426-A9F4-641431926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395" y="504939"/>
            <a:ext cx="436454" cy="620180"/>
          </a:xfrm>
          <a:prstGeom prst="rect">
            <a:avLst/>
          </a:prstGeom>
        </p:spPr>
      </p:pic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0E73E68-0701-4854-C278-B355B30038C0}"/>
              </a:ext>
            </a:extLst>
          </p:cNvPr>
          <p:cNvSpPr/>
          <p:nvPr/>
        </p:nvSpPr>
        <p:spPr>
          <a:xfrm>
            <a:off x="3991146" y="2101782"/>
            <a:ext cx="1112013" cy="683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Press c(call)</a:t>
            </a:r>
            <a:endParaRPr lang="zh-TW" altLang="en-US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6C25B2B3-3D57-7478-6F7E-BA54CD67D1C2}"/>
              </a:ext>
            </a:extLst>
          </p:cNvPr>
          <p:cNvSpPr/>
          <p:nvPr/>
        </p:nvSpPr>
        <p:spPr>
          <a:xfrm>
            <a:off x="2307129" y="2101782"/>
            <a:ext cx="1112013" cy="683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Press f(fold)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9BDE01F-4DCD-925B-B2B0-1BFB4FF57889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flipH="1">
            <a:off x="2863136" y="1591290"/>
            <a:ext cx="608252" cy="510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B9AC7EC-DD57-27AD-BF01-40B8B13B1F8F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3471388" y="1591290"/>
            <a:ext cx="1075765" cy="510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1D7E6D8A-3EDD-9C12-BD1A-5C6F0613D009}"/>
              </a:ext>
            </a:extLst>
          </p:cNvPr>
          <p:cNvCxnSpPr>
            <a:cxnSpLocks/>
            <a:stCxn id="18" idx="3"/>
            <a:endCxn id="14" idx="2"/>
          </p:cNvCxnSpPr>
          <p:nvPr/>
        </p:nvCxnSpPr>
        <p:spPr>
          <a:xfrm flipV="1">
            <a:off x="5103159" y="1591290"/>
            <a:ext cx="1651942" cy="85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DCB5E8AF-3FDD-4464-9948-B6D76FEA7704}"/>
              </a:ext>
            </a:extLst>
          </p:cNvPr>
          <p:cNvCxnSpPr>
            <a:stCxn id="19" idx="2"/>
            <a:endCxn id="5" idx="1"/>
          </p:cNvCxnSpPr>
          <p:nvPr/>
        </p:nvCxnSpPr>
        <p:spPr>
          <a:xfrm rot="5400000" flipH="1" flipV="1">
            <a:off x="2121426" y="1991275"/>
            <a:ext cx="1535664" cy="52245"/>
          </a:xfrm>
          <a:prstGeom prst="curvedConnector4">
            <a:avLst>
              <a:gd name="adj1" fmla="val -7443"/>
              <a:gd name="adj2" fmla="val -2762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弧形 31">
            <a:extLst>
              <a:ext uri="{FF2B5EF4-FFF2-40B4-BE49-F238E27FC236}">
                <a16:creationId xmlns:a16="http://schemas.microsoft.com/office/drawing/2014/main" id="{AA544304-BF7A-345E-476A-08451781D155}"/>
              </a:ext>
            </a:extLst>
          </p:cNvPr>
          <p:cNvCxnSpPr>
            <a:cxnSpLocks/>
            <a:stCxn id="42" idx="2"/>
            <a:endCxn id="5" idx="1"/>
          </p:cNvCxnSpPr>
          <p:nvPr/>
        </p:nvCxnSpPr>
        <p:spPr>
          <a:xfrm rot="5400000" flipH="1">
            <a:off x="3451593" y="713355"/>
            <a:ext cx="2796823" cy="3869247"/>
          </a:xfrm>
          <a:prstGeom prst="curvedConnector4">
            <a:avLst>
              <a:gd name="adj1" fmla="val -8174"/>
              <a:gd name="adj2" fmla="val 1575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圖: 決策 40">
            <a:extLst>
              <a:ext uri="{FF2B5EF4-FFF2-40B4-BE49-F238E27FC236}">
                <a16:creationId xmlns:a16="http://schemas.microsoft.com/office/drawing/2014/main" id="{569ED86D-20C3-DEDE-EC9B-C31626D17710}"/>
              </a:ext>
            </a:extLst>
          </p:cNvPr>
          <p:cNvSpPr/>
          <p:nvPr/>
        </p:nvSpPr>
        <p:spPr>
          <a:xfrm>
            <a:off x="5958656" y="2101782"/>
            <a:ext cx="1651942" cy="85221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Chip =0</a:t>
            </a:r>
            <a:endParaRPr lang="zh-TW" altLang="en-US" dirty="0"/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3EE5CBDF-7365-4893-B389-E8B26EF8314C}"/>
              </a:ext>
            </a:extLst>
          </p:cNvPr>
          <p:cNvSpPr/>
          <p:nvPr/>
        </p:nvSpPr>
        <p:spPr>
          <a:xfrm>
            <a:off x="6228621" y="3362941"/>
            <a:ext cx="1112013" cy="683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Press</a:t>
            </a:r>
          </a:p>
          <a:p>
            <a:pPr algn="ctr"/>
            <a:r>
              <a:rPr lang="en-US" altLang="zh-TW" dirty="0"/>
              <a:t>Enter</a:t>
            </a:r>
            <a:endParaRPr lang="zh-TW" altLang="en-US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3440B71C-3196-7345-0F04-5ED8EF466F9D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6784627" y="2953998"/>
            <a:ext cx="1" cy="40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B44E128-5869-7813-4789-286B38A339E6}"/>
              </a:ext>
            </a:extLst>
          </p:cNvPr>
          <p:cNvSpPr txBox="1"/>
          <p:nvPr/>
        </p:nvSpPr>
        <p:spPr>
          <a:xfrm>
            <a:off x="5928622" y="2922749"/>
            <a:ext cx="1075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False</a:t>
            </a:r>
            <a:endParaRPr lang="zh-TW" altLang="en-US" dirty="0"/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C3EEAB23-CDDD-BA21-2991-871E3B68BB23}"/>
              </a:ext>
            </a:extLst>
          </p:cNvPr>
          <p:cNvCxnSpPr>
            <a:cxnSpLocks/>
            <a:stCxn id="41" idx="3"/>
            <a:endCxn id="54" idx="2"/>
          </p:cNvCxnSpPr>
          <p:nvPr/>
        </p:nvCxnSpPr>
        <p:spPr>
          <a:xfrm flipV="1">
            <a:off x="7610598" y="1590289"/>
            <a:ext cx="917876" cy="93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54B710B3-56BF-B328-4E82-AE125FE80A3E}"/>
              </a:ext>
            </a:extLst>
          </p:cNvPr>
          <p:cNvSpPr/>
          <p:nvPr/>
        </p:nvSpPr>
        <p:spPr>
          <a:xfrm>
            <a:off x="7972467" y="906841"/>
            <a:ext cx="1112013" cy="68344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Game</a:t>
            </a:r>
          </a:p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F5DCC658-E07F-9F04-16AC-AC9A3B45001F}"/>
              </a:ext>
            </a:extLst>
          </p:cNvPr>
          <p:cNvCxnSpPr>
            <a:cxnSpLocks/>
            <a:stCxn id="14" idx="2"/>
            <a:endCxn id="41" idx="0"/>
          </p:cNvCxnSpPr>
          <p:nvPr/>
        </p:nvCxnSpPr>
        <p:spPr>
          <a:xfrm>
            <a:off x="6755101" y="1591290"/>
            <a:ext cx="29526" cy="510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F6B0F51-B095-6C03-43C4-7DC102EFBAD6}"/>
              </a:ext>
            </a:extLst>
          </p:cNvPr>
          <p:cNvSpPr txBox="1"/>
          <p:nvPr/>
        </p:nvSpPr>
        <p:spPr>
          <a:xfrm>
            <a:off x="7262514" y="1793004"/>
            <a:ext cx="1075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True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45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60512" y="56561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Game 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60512" y="1360974"/>
            <a:ext cx="7244656" cy="1210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State 1 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E8A4AF2-CBFD-914B-3533-002CB5253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250" y="484651"/>
            <a:ext cx="5108990" cy="456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3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60512" y="56561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Game 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60512" y="1360974"/>
            <a:ext cx="7244656" cy="1210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State 2 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BE3F57A-A324-FF53-84AE-DCFE1B443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153" y="495300"/>
            <a:ext cx="327118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6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40E400B-F95F-2BD0-0071-1BBC0B6DF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9111"/>
            <a:ext cx="5317036" cy="2345978"/>
          </a:xfrm>
          <a:prstGeom prst="rect">
            <a:avLst/>
          </a:prstGeom>
        </p:spPr>
      </p:pic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6927" y="52533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Code - Setting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5906914" y="1131965"/>
            <a:ext cx="1583098" cy="391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Cards Setting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1126DD-5E9E-C172-BE78-169D79997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45089"/>
            <a:ext cx="4733454" cy="1828836"/>
          </a:xfrm>
          <a:prstGeom prst="rect">
            <a:avLst/>
          </a:prstGeom>
        </p:spPr>
      </p:pic>
      <p:sp>
        <p:nvSpPr>
          <p:cNvPr id="6" name="Google Shape;116;p17">
            <a:extLst>
              <a:ext uri="{FF2B5EF4-FFF2-40B4-BE49-F238E27FC236}">
                <a16:creationId xmlns:a16="http://schemas.microsoft.com/office/drawing/2014/main" id="{FC0AD221-E62D-1C50-B21F-09BF6B68E7CA}"/>
              </a:ext>
            </a:extLst>
          </p:cNvPr>
          <p:cNvSpPr txBox="1">
            <a:spLocks/>
          </p:cNvSpPr>
          <p:nvPr/>
        </p:nvSpPr>
        <p:spPr>
          <a:xfrm>
            <a:off x="5906914" y="3815658"/>
            <a:ext cx="2100810" cy="391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Game Setting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3062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6927" y="52533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Code – Game Start &amp;&amp; Keymap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2FB3BFA-0E63-07FF-68B0-80F7EB79F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0041"/>
            <a:ext cx="5210175" cy="23431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5DD6777-6C30-F20A-A9A3-D3B018B22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43872"/>
            <a:ext cx="80391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4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6927" y="52533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Code – Evaluate hands </a:t>
            </a:r>
            <a:endParaRPr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379E4FB-7E3F-AC3C-AD65-3EE8CF4C4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8" y="980234"/>
            <a:ext cx="6200775" cy="115252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63EFACA-B900-7B05-B0EC-EFEBD2F4E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08562"/>
            <a:ext cx="3012656" cy="303493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C3C3BE7-49D7-6E6B-0F21-5AA1B138A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3675" y="2108562"/>
            <a:ext cx="2553140" cy="3034938"/>
          </a:xfrm>
          <a:prstGeom prst="rect">
            <a:avLst/>
          </a:prstGeom>
        </p:spPr>
      </p:pic>
      <p:sp>
        <p:nvSpPr>
          <p:cNvPr id="17" name="Google Shape;116;p17">
            <a:extLst>
              <a:ext uri="{FF2B5EF4-FFF2-40B4-BE49-F238E27FC236}">
                <a16:creationId xmlns:a16="http://schemas.microsoft.com/office/drawing/2014/main" id="{D75976D6-51DA-1501-1320-EFEA29BD82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87397" y="1473150"/>
            <a:ext cx="2370042" cy="4060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List all possible hands 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8" name="Google Shape;116;p17">
            <a:extLst>
              <a:ext uri="{FF2B5EF4-FFF2-40B4-BE49-F238E27FC236}">
                <a16:creationId xmlns:a16="http://schemas.microsoft.com/office/drawing/2014/main" id="{14111164-7CBC-1FE9-4ACE-152A5BF081B3}"/>
              </a:ext>
            </a:extLst>
          </p:cNvPr>
          <p:cNvSpPr txBox="1">
            <a:spLocks/>
          </p:cNvSpPr>
          <p:nvPr/>
        </p:nvSpPr>
        <p:spPr>
          <a:xfrm>
            <a:off x="4372238" y="1676178"/>
            <a:ext cx="2370042" cy="45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Calculate Max value of all possible hands 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4511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6927" y="52533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Code – Update screen</a:t>
            </a:r>
            <a:endParaRPr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342EDE-96BD-BA15-4445-68AE1A20D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4710"/>
            <a:ext cx="5362478" cy="7528780"/>
          </a:xfrm>
          <a:prstGeom prst="rect">
            <a:avLst/>
          </a:prstGeom>
        </p:spPr>
      </p:pic>
      <p:sp>
        <p:nvSpPr>
          <p:cNvPr id="6" name="Google Shape;116;p17">
            <a:extLst>
              <a:ext uri="{FF2B5EF4-FFF2-40B4-BE49-F238E27FC236}">
                <a16:creationId xmlns:a16="http://schemas.microsoft.com/office/drawing/2014/main" id="{FC1C0BA3-C241-6D3A-7F60-DA43F8E7E3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2478" y="3384451"/>
            <a:ext cx="3147809" cy="857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Insert wanted content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00"/>
                </a:highlight>
              </a:rPr>
              <a:t>acording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 to state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" name="Google Shape;116;p17">
            <a:extLst>
              <a:ext uri="{FF2B5EF4-FFF2-40B4-BE49-F238E27FC236}">
                <a16:creationId xmlns:a16="http://schemas.microsoft.com/office/drawing/2014/main" id="{981A5C08-BAA2-FD8F-CC1C-4DBE3125C11B}"/>
              </a:ext>
            </a:extLst>
          </p:cNvPr>
          <p:cNvSpPr txBox="1">
            <a:spLocks/>
          </p:cNvSpPr>
          <p:nvPr/>
        </p:nvSpPr>
        <p:spPr>
          <a:xfrm>
            <a:off x="5362477" y="1866180"/>
            <a:ext cx="3147809" cy="85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Insert cards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3324957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165</Words>
  <Application>Microsoft Office PowerPoint</Application>
  <PresentationFormat>如螢幕大小 (16:9)</PresentationFormat>
  <Paragraphs>43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Raleway</vt:lpstr>
      <vt:lpstr>arial</vt:lpstr>
      <vt:lpstr>Lato</vt:lpstr>
      <vt:lpstr>arial</vt:lpstr>
      <vt:lpstr>-apple-system</vt:lpstr>
      <vt:lpstr>Streamline</vt:lpstr>
      <vt:lpstr>Poker(Simple Texas hold'em) </vt:lpstr>
      <vt:lpstr>Game Flow</vt:lpstr>
      <vt:lpstr>Game Flow</vt:lpstr>
      <vt:lpstr>Game </vt:lpstr>
      <vt:lpstr>Game </vt:lpstr>
      <vt:lpstr>Code - Setting</vt:lpstr>
      <vt:lpstr>Code – Game Start &amp;&amp; Keymap</vt:lpstr>
      <vt:lpstr>Code – Evaluate hands </vt:lpstr>
      <vt:lpstr>Code – Update screen</vt:lpstr>
      <vt:lpstr>謝謝聆聽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 </dc:title>
  <cp:lastModifiedBy>許峻瑋</cp:lastModifiedBy>
  <cp:revision>37</cp:revision>
  <dcterms:modified xsi:type="dcterms:W3CDTF">2022-12-23T08:00:44Z</dcterms:modified>
</cp:coreProperties>
</file>