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Montserrat"/>
      <p:regular r:id="rId32"/>
      <p:bold r:id="rId33"/>
      <p:italic r:id="rId34"/>
      <p:boldItalic r:id="rId35"/>
    </p:embeddedFont>
    <p:embeddedFont>
      <p:font typeface="La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Montserrat-bold.fntdata"/><Relationship Id="rId10" Type="http://schemas.openxmlformats.org/officeDocument/2006/relationships/slide" Target="slides/slide5.xml"/><Relationship Id="rId32" Type="http://schemas.openxmlformats.org/officeDocument/2006/relationships/font" Target="fonts/Montserrat-regular.fntdata"/><Relationship Id="rId13" Type="http://schemas.openxmlformats.org/officeDocument/2006/relationships/slide" Target="slides/slide8.xml"/><Relationship Id="rId35" Type="http://schemas.openxmlformats.org/officeDocument/2006/relationships/font" Target="fonts/Montserrat-boldItalic.fntdata"/><Relationship Id="rId12" Type="http://schemas.openxmlformats.org/officeDocument/2006/relationships/slide" Target="slides/slide7.xml"/><Relationship Id="rId34" Type="http://schemas.openxmlformats.org/officeDocument/2006/relationships/font" Target="fonts/Montserrat-italic.fntdata"/><Relationship Id="rId15" Type="http://schemas.openxmlformats.org/officeDocument/2006/relationships/slide" Target="slides/slide10.xml"/><Relationship Id="rId37" Type="http://schemas.openxmlformats.org/officeDocument/2006/relationships/font" Target="fonts/Lato-bold.fntdata"/><Relationship Id="rId14" Type="http://schemas.openxmlformats.org/officeDocument/2006/relationships/slide" Target="slides/slide9.xml"/><Relationship Id="rId36" Type="http://schemas.openxmlformats.org/officeDocument/2006/relationships/font" Target="fonts/Lato-regular.fntdata"/><Relationship Id="rId17" Type="http://schemas.openxmlformats.org/officeDocument/2006/relationships/slide" Target="slides/slide12.xml"/><Relationship Id="rId39" Type="http://schemas.openxmlformats.org/officeDocument/2006/relationships/font" Target="fonts/Lato-boldItalic.fntdata"/><Relationship Id="rId16" Type="http://schemas.openxmlformats.org/officeDocument/2006/relationships/slide" Target="slides/slide11.xml"/><Relationship Id="rId38" Type="http://schemas.openxmlformats.org/officeDocument/2006/relationships/font" Target="fonts/La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dd3b4f16f7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dd3b4f16f7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dd3b4f16f7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dd3b4f16f7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dd3b4f16f7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dd3b4f16f7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dd3f455117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dd3f455117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dd3f45511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dd3f45511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dd3f455117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dd3f455117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The more the system is trained and the greater the size of the dataset utilized the greater the accuracy which will be attained. The LSTM Model offered more accuracy than the Regression based Model.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LSTM models are generally more effective than regression models in predicting stock market movements because they can capture complex relationships and dependencies in the data.</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dd3b4f16f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dd3b4f16f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b642488a6e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b642488a6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b642488a6e_0_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b642488a6e_0_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b642488a6e_0_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b642488a6e_0_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b642488a6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b642488a6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dd4caa8245_3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dd4caa8245_3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dd3f455117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dd3f455117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b642488a6e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b642488a6e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dd4caa8245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dd4caa8245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dd4caa8245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dd4caa8245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dd4caa8245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dd4caa8245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dd3f4551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dd3f4551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b642488a6e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b642488a6e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dd3f45511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dd3f45511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dd3f45511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dd3f45511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dd4962b49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dd4962b49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dd3f45511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dd3f45511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dd3b4f16f7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dd3b4f16f7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dd3b4f16f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dd3b4f16f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7.png"/><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www.sciencedirect.com/science/article/pii/S1877050920307924" TargetMode="External"/><Relationship Id="rId4" Type="http://schemas.openxmlformats.org/officeDocument/2006/relationships/hyperlink" Target="https://ieeexplore.ieee.org/abstract/document/8920761?casa_token=ortIStTUK08AAAAA:Px-O5Js_VRcM1q6MgrIRSiSD5T5PxBeVq8GG-puKz3aN7frIDifuUxop21POCRXwYcx3RTJ4tg" TargetMode="External"/><Relationship Id="rId5" Type="http://schemas.openxmlformats.org/officeDocument/2006/relationships/hyperlink" Target="https://ieeexplore.ieee.org/stamp/stamp.jsp?tp=&amp;arnumber=8703332" TargetMode="External"/><Relationship Id="rId6" Type="http://schemas.openxmlformats.org/officeDocument/2006/relationships/hyperlink" Target="https://arxiv.org/abs/2107.01031"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Stock Market Prediction</a:t>
            </a:r>
            <a:endParaRPr/>
          </a:p>
        </p:txBody>
      </p:sp>
      <p:sp>
        <p:nvSpPr>
          <p:cNvPr id="135" name="Google Shape;135;p13"/>
          <p:cNvSpPr txBox="1"/>
          <p:nvPr>
            <p:ph idx="1" type="subTitle"/>
          </p:nvPr>
        </p:nvSpPr>
        <p:spPr>
          <a:xfrm>
            <a:off x="5083950" y="3516075"/>
            <a:ext cx="3470700" cy="915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Members: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Gerardo Wibmer, Jun Kim,</a:t>
            </a:r>
            <a:endParaRPr/>
          </a:p>
          <a:p>
            <a:pPr indent="0" lvl="0" marL="0" rtl="0" algn="l">
              <a:spcBef>
                <a:spcPts val="0"/>
              </a:spcBef>
              <a:spcAft>
                <a:spcPts val="0"/>
              </a:spcAft>
              <a:buNone/>
            </a:pPr>
            <a:r>
              <a:rPr lang="en"/>
              <a:t>Paul-Ann Francis, Tahsun Khan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891"/>
              <a:buNone/>
            </a:pPr>
            <a:r>
              <a:rPr lang="en"/>
              <a:t>Research on Stock Price Prediction Method Based on Convolutional Neural Network</a:t>
            </a:r>
            <a:endParaRPr/>
          </a:p>
        </p:txBody>
      </p:sp>
      <p:pic>
        <p:nvPicPr>
          <p:cNvPr id="190" name="Google Shape;190;p22"/>
          <p:cNvPicPr preferRelativeResize="0"/>
          <p:nvPr/>
        </p:nvPicPr>
        <p:blipFill>
          <a:blip r:embed="rId3">
            <a:alphaModFix/>
          </a:blip>
          <a:stretch>
            <a:fillRect/>
          </a:stretch>
        </p:blipFill>
        <p:spPr>
          <a:xfrm>
            <a:off x="1555175" y="1390975"/>
            <a:ext cx="2681359" cy="3530851"/>
          </a:xfrm>
          <a:prstGeom prst="rect">
            <a:avLst/>
          </a:prstGeom>
          <a:noFill/>
          <a:ln>
            <a:noFill/>
          </a:ln>
        </p:spPr>
      </p:pic>
      <p:sp>
        <p:nvSpPr>
          <p:cNvPr id="191" name="Google Shape;191;p22"/>
          <p:cNvSpPr txBox="1"/>
          <p:nvPr>
            <p:ph idx="1" type="body"/>
          </p:nvPr>
        </p:nvSpPr>
        <p:spPr>
          <a:xfrm>
            <a:off x="4712475" y="1567550"/>
            <a:ext cx="3624000" cy="29409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sz="1400"/>
              <a:t>Experimental Design:</a:t>
            </a:r>
            <a:endParaRPr sz="1400"/>
          </a:p>
          <a:p>
            <a:pPr indent="0" lvl="0" marL="457200" rtl="0" algn="l">
              <a:spcBef>
                <a:spcPts val="1200"/>
              </a:spcBef>
              <a:spcAft>
                <a:spcPts val="0"/>
              </a:spcAft>
              <a:buNone/>
            </a:pPr>
            <a:r>
              <a:t/>
            </a:r>
            <a:endParaRPr sz="1400"/>
          </a:p>
          <a:p>
            <a:pPr indent="-317500" lvl="0" marL="457200" rtl="0" algn="l">
              <a:spcBef>
                <a:spcPts val="1200"/>
              </a:spcBef>
              <a:spcAft>
                <a:spcPts val="0"/>
              </a:spcAft>
              <a:buSzPts val="1400"/>
              <a:buChar char="●"/>
            </a:pPr>
            <a:r>
              <a:rPr lang="en" sz="1400"/>
              <a:t>Data Preparation and Preprocessing</a:t>
            </a:r>
            <a:endParaRPr sz="1400"/>
          </a:p>
          <a:p>
            <a:pPr indent="-317500" lvl="0" marL="457200" rtl="0" algn="l">
              <a:spcBef>
                <a:spcPts val="0"/>
              </a:spcBef>
              <a:spcAft>
                <a:spcPts val="0"/>
              </a:spcAft>
              <a:buSzPts val="1400"/>
              <a:buChar char="●"/>
            </a:pPr>
            <a:r>
              <a:rPr lang="en" sz="1400"/>
              <a:t>Experiment on Convolutional neural network architecture</a:t>
            </a:r>
            <a:endParaRPr sz="1400"/>
          </a:p>
          <a:p>
            <a:pPr indent="-317500" lvl="0" marL="457200" rtl="0" algn="l">
              <a:spcBef>
                <a:spcPts val="0"/>
              </a:spcBef>
              <a:spcAft>
                <a:spcPts val="0"/>
              </a:spcAft>
              <a:buSzPts val="1400"/>
              <a:buChar char="●"/>
            </a:pPr>
            <a:r>
              <a:rPr lang="en" sz="1400"/>
              <a:t>Results and Analysis</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891"/>
              <a:buNone/>
            </a:pPr>
            <a:r>
              <a:rPr lang="en"/>
              <a:t>Research on Stock Price Prediction Method Based on Convolutional Neural Network</a:t>
            </a:r>
            <a:endParaRPr/>
          </a:p>
        </p:txBody>
      </p:sp>
      <p:pic>
        <p:nvPicPr>
          <p:cNvPr id="197" name="Google Shape;197;p23"/>
          <p:cNvPicPr preferRelativeResize="0"/>
          <p:nvPr/>
        </p:nvPicPr>
        <p:blipFill>
          <a:blip r:embed="rId3">
            <a:alphaModFix/>
          </a:blip>
          <a:stretch>
            <a:fillRect/>
          </a:stretch>
        </p:blipFill>
        <p:spPr>
          <a:xfrm>
            <a:off x="1404676" y="1500525"/>
            <a:ext cx="2699000" cy="3099450"/>
          </a:xfrm>
          <a:prstGeom prst="rect">
            <a:avLst/>
          </a:prstGeom>
          <a:noFill/>
          <a:ln>
            <a:noFill/>
          </a:ln>
        </p:spPr>
      </p:pic>
      <p:sp>
        <p:nvSpPr>
          <p:cNvPr id="198" name="Google Shape;198;p23"/>
          <p:cNvSpPr txBox="1"/>
          <p:nvPr>
            <p:ph idx="1" type="body"/>
          </p:nvPr>
        </p:nvSpPr>
        <p:spPr>
          <a:xfrm>
            <a:off x="4572000" y="1500525"/>
            <a:ext cx="3764400" cy="343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 results were effective in identifying the trends </a:t>
            </a:r>
            <a:endParaRPr sz="1400"/>
          </a:p>
          <a:p>
            <a:pPr indent="0" lvl="0" marL="0" rtl="0" algn="l">
              <a:spcBef>
                <a:spcPts val="1200"/>
              </a:spcBef>
              <a:spcAft>
                <a:spcPts val="0"/>
              </a:spcAft>
              <a:buNone/>
            </a:pPr>
            <a:r>
              <a:rPr lang="en" sz="1400"/>
              <a:t>Prediction Accuracy - high </a:t>
            </a:r>
            <a:endParaRPr sz="1400"/>
          </a:p>
          <a:p>
            <a:pPr indent="0" lvl="0" marL="0" rtl="0" algn="l">
              <a:spcBef>
                <a:spcPts val="1200"/>
              </a:spcBef>
              <a:spcAft>
                <a:spcPts val="0"/>
              </a:spcAft>
              <a:buNone/>
            </a:pPr>
            <a:r>
              <a:rPr lang="en" sz="1400"/>
              <a:t>This encourages further promotion in the financial field. </a:t>
            </a:r>
            <a:endParaRPr sz="1400"/>
          </a:p>
          <a:p>
            <a:pPr indent="0" lvl="0" marL="0" rtl="0" algn="l">
              <a:spcBef>
                <a:spcPts val="1200"/>
              </a:spcBef>
              <a:spcAft>
                <a:spcPts val="1200"/>
              </a:spcAft>
              <a:buNone/>
            </a:pPr>
            <a:r>
              <a:t/>
            </a:r>
            <a:endParaRPr sz="1400"/>
          </a:p>
        </p:txBody>
      </p:sp>
      <p:cxnSp>
        <p:nvCxnSpPr>
          <p:cNvPr id="199" name="Google Shape;199;p23"/>
          <p:cNvCxnSpPr/>
          <p:nvPr/>
        </p:nvCxnSpPr>
        <p:spPr>
          <a:xfrm>
            <a:off x="4457850" y="1420100"/>
            <a:ext cx="22200" cy="34104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4"/>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Literature Review 3</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5"/>
          <p:cNvSpPr txBox="1"/>
          <p:nvPr>
            <p:ph type="title"/>
          </p:nvPr>
        </p:nvSpPr>
        <p:spPr>
          <a:xfrm>
            <a:off x="992250" y="332650"/>
            <a:ext cx="7159500" cy="1173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Stock Market Prediction</a:t>
            </a:r>
            <a:endParaRPr/>
          </a:p>
          <a:p>
            <a:pPr indent="0" lvl="0" marL="0" rtl="0" algn="ctr">
              <a:spcBef>
                <a:spcPts val="0"/>
              </a:spcBef>
              <a:spcAft>
                <a:spcPts val="0"/>
              </a:spcAft>
              <a:buNone/>
            </a:pPr>
            <a:r>
              <a:rPr lang="en"/>
              <a:t>Using Machine Learning</a:t>
            </a:r>
            <a:endParaRPr/>
          </a:p>
          <a:p>
            <a:pPr indent="0" lvl="0" marL="0" rtl="0" algn="ctr">
              <a:spcBef>
                <a:spcPts val="0"/>
              </a:spcBef>
              <a:spcAft>
                <a:spcPts val="0"/>
              </a:spcAft>
              <a:buNone/>
            </a:pPr>
            <a:r>
              <a:rPr lang="en" sz="1400"/>
              <a:t>	</a:t>
            </a:r>
            <a:r>
              <a:rPr lang="en" sz="1400">
                <a:latin typeface="Arial"/>
                <a:ea typeface="Arial"/>
                <a:cs typeface="Arial"/>
                <a:sym typeface="Arial"/>
              </a:rPr>
              <a:t>Written by Ishita Parmar, Navanshu Agarwal, Sheirsh Saxena</a:t>
            </a:r>
            <a:endParaRPr sz="1400"/>
          </a:p>
        </p:txBody>
      </p:sp>
      <p:sp>
        <p:nvSpPr>
          <p:cNvPr id="210" name="Google Shape;210;p25"/>
          <p:cNvSpPr txBox="1"/>
          <p:nvPr>
            <p:ph idx="1" type="body"/>
          </p:nvPr>
        </p:nvSpPr>
        <p:spPr>
          <a:xfrm>
            <a:off x="1297500" y="1843675"/>
            <a:ext cx="7038900" cy="2911200"/>
          </a:xfrm>
          <a:prstGeom prst="rect">
            <a:avLst/>
          </a:prstGeom>
        </p:spPr>
        <p:txBody>
          <a:bodyPr anchorCtr="0" anchor="t" bIns="91425" lIns="91425" spcFirstLastPara="1" rIns="91425" wrap="square" tIns="91425">
            <a:normAutofit lnSpcReduction="10000"/>
          </a:bodyPr>
          <a:lstStyle/>
          <a:p>
            <a:pPr indent="0" lvl="0" marL="0" rtl="0" algn="l">
              <a:lnSpc>
                <a:spcPct val="150000"/>
              </a:lnSpc>
              <a:spcBef>
                <a:spcPts val="0"/>
              </a:spcBef>
              <a:spcAft>
                <a:spcPts val="0"/>
              </a:spcAft>
              <a:buNone/>
            </a:pPr>
            <a:r>
              <a:rPr lang="en" sz="1400"/>
              <a:t>The main objective of this paper is to develop a reliable forecasting model for stocks that utilizes the powerful capabilities of a Long Short-Term Memory (LSTM) neural network.</a:t>
            </a:r>
            <a:endParaRPr sz="1400"/>
          </a:p>
          <a:p>
            <a:pPr indent="0" lvl="0" marL="0" rtl="0" algn="l">
              <a:lnSpc>
                <a:spcPct val="150000"/>
              </a:lnSpc>
              <a:spcBef>
                <a:spcPts val="1200"/>
              </a:spcBef>
              <a:spcAft>
                <a:spcPts val="0"/>
              </a:spcAft>
              <a:buNone/>
            </a:pPr>
            <a:r>
              <a:rPr lang="en" sz="1400"/>
              <a:t>Data Set:</a:t>
            </a:r>
            <a:endParaRPr sz="1400"/>
          </a:p>
          <a:p>
            <a:pPr indent="-317500" lvl="0" marL="457200" rtl="0" algn="l">
              <a:lnSpc>
                <a:spcPct val="150000"/>
              </a:lnSpc>
              <a:spcBef>
                <a:spcPts val="0"/>
              </a:spcBef>
              <a:spcAft>
                <a:spcPts val="0"/>
              </a:spcAft>
              <a:buSzPts val="1400"/>
              <a:buChar char="●"/>
            </a:pPr>
            <a:r>
              <a:rPr lang="en" sz="1400"/>
              <a:t>Historical price data from Yahoo Finance.</a:t>
            </a:r>
            <a:endParaRPr sz="1400"/>
          </a:p>
          <a:p>
            <a:pPr indent="-317500" lvl="0" marL="457200" rtl="0" algn="l">
              <a:lnSpc>
                <a:spcPct val="150000"/>
              </a:lnSpc>
              <a:spcBef>
                <a:spcPts val="0"/>
              </a:spcBef>
              <a:spcAft>
                <a:spcPts val="0"/>
              </a:spcAft>
              <a:buSzPts val="1400"/>
              <a:buChar char="●"/>
            </a:pPr>
            <a:r>
              <a:rPr lang="en" sz="1400"/>
              <a:t>The dataset consisted of 900,000 records.</a:t>
            </a:r>
            <a:endParaRPr sz="1400"/>
          </a:p>
          <a:p>
            <a:pPr indent="-317500" lvl="0" marL="457200" rtl="0" algn="l">
              <a:lnSpc>
                <a:spcPct val="150000"/>
              </a:lnSpc>
              <a:spcBef>
                <a:spcPts val="0"/>
              </a:spcBef>
              <a:spcAft>
                <a:spcPts val="0"/>
              </a:spcAft>
              <a:buSzPts val="1400"/>
              <a:buChar char="●"/>
            </a:pPr>
            <a:r>
              <a:rPr lang="en" sz="1400"/>
              <a:t>Parameters : date, symbol, open, close, low, high and volume.	</a:t>
            </a:r>
            <a:endParaRPr sz="1400"/>
          </a:p>
          <a:p>
            <a:pPr indent="0" lvl="0" marL="457200" rtl="0" algn="l">
              <a:lnSpc>
                <a:spcPct val="150000"/>
              </a:lnSpc>
              <a:spcBef>
                <a:spcPts val="1200"/>
              </a:spcBef>
              <a:spcAft>
                <a:spcPts val="0"/>
              </a:spcAft>
              <a:buNone/>
            </a:pPr>
            <a:r>
              <a:t/>
            </a:r>
            <a:endParaRPr sz="1400"/>
          </a:p>
          <a:p>
            <a:pPr indent="0" lvl="0" marL="457200" rtl="0" algn="l">
              <a:lnSpc>
                <a:spcPct val="100000"/>
              </a:lnSpc>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id="215" name="Google Shape;215;p26"/>
          <p:cNvPicPr preferRelativeResize="0"/>
          <p:nvPr/>
        </p:nvPicPr>
        <p:blipFill>
          <a:blip r:embed="rId3">
            <a:alphaModFix/>
          </a:blip>
          <a:stretch>
            <a:fillRect/>
          </a:stretch>
        </p:blipFill>
        <p:spPr>
          <a:xfrm>
            <a:off x="7087900" y="1351075"/>
            <a:ext cx="1538275" cy="3285601"/>
          </a:xfrm>
          <a:prstGeom prst="rect">
            <a:avLst/>
          </a:prstGeom>
          <a:noFill/>
          <a:ln>
            <a:noFill/>
          </a:ln>
        </p:spPr>
      </p:pic>
      <p:sp>
        <p:nvSpPr>
          <p:cNvPr id="216" name="Google Shape;216;p26"/>
          <p:cNvSpPr txBox="1"/>
          <p:nvPr>
            <p:ph type="title"/>
          </p:nvPr>
        </p:nvSpPr>
        <p:spPr>
          <a:xfrm>
            <a:off x="105255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Long short-term memory (LSTM)</a:t>
            </a:r>
            <a:endParaRPr/>
          </a:p>
        </p:txBody>
      </p:sp>
      <p:sp>
        <p:nvSpPr>
          <p:cNvPr id="217" name="Google Shape;217;p26"/>
          <p:cNvSpPr txBox="1"/>
          <p:nvPr>
            <p:ph idx="1" type="body"/>
          </p:nvPr>
        </p:nvSpPr>
        <p:spPr>
          <a:xfrm>
            <a:off x="1188975" y="1307850"/>
            <a:ext cx="5662500" cy="3285600"/>
          </a:xfrm>
          <a:prstGeom prst="rect">
            <a:avLst/>
          </a:prstGeom>
        </p:spPr>
        <p:txBody>
          <a:bodyPr anchorCtr="0" anchor="t" bIns="91425" lIns="91425" spcFirstLastPara="1" rIns="91425" wrap="square" tIns="91425">
            <a:normAutofit/>
          </a:bodyPr>
          <a:lstStyle/>
          <a:p>
            <a:pPr indent="-311150" lvl="0" marL="457200" rtl="0" algn="just">
              <a:lnSpc>
                <a:spcPct val="150000"/>
              </a:lnSpc>
              <a:spcBef>
                <a:spcPts val="0"/>
              </a:spcBef>
              <a:spcAft>
                <a:spcPts val="0"/>
              </a:spcAft>
              <a:buSzPts val="1300"/>
              <a:buChar char="●"/>
            </a:pPr>
            <a:r>
              <a:rPr lang="en"/>
              <a:t>The paper uses a sequential model consisting of two stacked LSTM layers with 256 output values.</a:t>
            </a:r>
            <a:endParaRPr/>
          </a:p>
          <a:p>
            <a:pPr indent="-311150" lvl="0" marL="457200" rtl="0" algn="just">
              <a:lnSpc>
                <a:spcPct val="150000"/>
              </a:lnSpc>
              <a:spcBef>
                <a:spcPts val="0"/>
              </a:spcBef>
              <a:spcAft>
                <a:spcPts val="0"/>
              </a:spcAft>
              <a:buSzPts val="1300"/>
              <a:buChar char="●"/>
            </a:pPr>
            <a:r>
              <a:rPr lang="en"/>
              <a:t>A dropout value of 0.3 was fixed to freeze 30% of total nodes during training.</a:t>
            </a:r>
            <a:endParaRPr/>
          </a:p>
          <a:p>
            <a:pPr indent="-311150" lvl="0" marL="457200" rtl="0" algn="just">
              <a:lnSpc>
                <a:spcPct val="150000"/>
              </a:lnSpc>
              <a:spcBef>
                <a:spcPts val="0"/>
              </a:spcBef>
              <a:spcAft>
                <a:spcPts val="0"/>
              </a:spcAft>
              <a:buSzPts val="1300"/>
              <a:buChar char="●"/>
            </a:pPr>
            <a:r>
              <a:rPr lang="en"/>
              <a:t>LSTM's memory cell selectively remembers relevant historical data, giving it an edge over dense layers in capturing the temporal dependencies of stock market data.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Experimental Results</a:t>
            </a:r>
            <a:endParaRPr/>
          </a:p>
        </p:txBody>
      </p:sp>
      <p:pic>
        <p:nvPicPr>
          <p:cNvPr id="223" name="Google Shape;223;p27"/>
          <p:cNvPicPr preferRelativeResize="0"/>
          <p:nvPr/>
        </p:nvPicPr>
        <p:blipFill rotWithShape="1">
          <a:blip r:embed="rId3">
            <a:alphaModFix/>
          </a:blip>
          <a:srcRect b="0" l="1630" r="2994" t="0"/>
          <a:stretch/>
        </p:blipFill>
        <p:spPr>
          <a:xfrm>
            <a:off x="320650" y="2226850"/>
            <a:ext cx="4251200" cy="2021275"/>
          </a:xfrm>
          <a:prstGeom prst="rect">
            <a:avLst/>
          </a:prstGeom>
          <a:noFill/>
          <a:ln>
            <a:noFill/>
          </a:ln>
        </p:spPr>
      </p:pic>
      <p:sp>
        <p:nvSpPr>
          <p:cNvPr id="224" name="Google Shape;224;p27"/>
          <p:cNvSpPr txBox="1"/>
          <p:nvPr/>
        </p:nvSpPr>
        <p:spPr>
          <a:xfrm>
            <a:off x="513275" y="1716913"/>
            <a:ext cx="4384500" cy="400200"/>
          </a:xfrm>
          <a:prstGeom prst="rect">
            <a:avLst/>
          </a:prstGeom>
          <a:noFill/>
          <a:ln>
            <a:noFill/>
          </a:ln>
        </p:spPr>
        <p:txBody>
          <a:bodyPr anchorCtr="0" anchor="ctr" bIns="91425" lIns="91425" spcFirstLastPara="1" rIns="91425" wrap="square" tIns="91425">
            <a:noAutofit/>
          </a:bodyPr>
          <a:lstStyle/>
          <a:p>
            <a:pPr indent="457200" lvl="0" marL="0" rtl="0" algn="l">
              <a:spcBef>
                <a:spcPts val="0"/>
              </a:spcBef>
              <a:spcAft>
                <a:spcPts val="0"/>
              </a:spcAft>
              <a:buNone/>
            </a:pPr>
            <a:r>
              <a:rPr lang="en">
                <a:solidFill>
                  <a:schemeClr val="lt1"/>
                </a:solidFill>
                <a:latin typeface="Lato"/>
                <a:ea typeface="Lato"/>
                <a:cs typeface="Lato"/>
                <a:sym typeface="Lato"/>
              </a:rPr>
              <a:t> Actual &amp; Predicted Trend of LSTM</a:t>
            </a:r>
            <a:endParaRPr>
              <a:solidFill>
                <a:schemeClr val="lt1"/>
              </a:solidFill>
              <a:latin typeface="Lato"/>
              <a:ea typeface="Lato"/>
              <a:cs typeface="Lato"/>
              <a:sym typeface="Lato"/>
            </a:endParaRPr>
          </a:p>
        </p:txBody>
      </p:sp>
      <p:cxnSp>
        <p:nvCxnSpPr>
          <p:cNvPr id="225" name="Google Shape;225;p27"/>
          <p:cNvCxnSpPr/>
          <p:nvPr/>
        </p:nvCxnSpPr>
        <p:spPr>
          <a:xfrm>
            <a:off x="258625" y="4708400"/>
            <a:ext cx="8676300" cy="11100"/>
          </a:xfrm>
          <a:prstGeom prst="straightConnector1">
            <a:avLst/>
          </a:prstGeom>
          <a:noFill/>
          <a:ln cap="flat" cmpd="sng" w="9525">
            <a:solidFill>
              <a:schemeClr val="dk2"/>
            </a:solidFill>
            <a:prstDash val="solid"/>
            <a:round/>
            <a:headEnd len="med" w="med" type="none"/>
            <a:tailEnd len="med" w="med" type="none"/>
          </a:ln>
        </p:spPr>
      </p:cxnSp>
      <p:cxnSp>
        <p:nvCxnSpPr>
          <p:cNvPr id="226" name="Google Shape;226;p27"/>
          <p:cNvCxnSpPr/>
          <p:nvPr/>
        </p:nvCxnSpPr>
        <p:spPr>
          <a:xfrm>
            <a:off x="233850" y="1596063"/>
            <a:ext cx="8676300" cy="11100"/>
          </a:xfrm>
          <a:prstGeom prst="straightConnector1">
            <a:avLst/>
          </a:prstGeom>
          <a:noFill/>
          <a:ln cap="flat" cmpd="sng" w="9525">
            <a:solidFill>
              <a:schemeClr val="dk2"/>
            </a:solidFill>
            <a:prstDash val="solid"/>
            <a:round/>
            <a:headEnd len="med" w="med" type="none"/>
            <a:tailEnd len="med" w="med" type="none"/>
          </a:ln>
        </p:spPr>
      </p:cxnSp>
      <p:sp>
        <p:nvSpPr>
          <p:cNvPr id="227" name="Google Shape;227;p27"/>
          <p:cNvSpPr txBox="1"/>
          <p:nvPr/>
        </p:nvSpPr>
        <p:spPr>
          <a:xfrm>
            <a:off x="4827750" y="2226875"/>
            <a:ext cx="3962100" cy="14775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The model resulted in a Train Score of 0.00106 MSE (0.03 RMSE) and a Test Score of 0.00875 MSE (0.09 RMSE). </a:t>
            </a:r>
            <a:endParaRPr>
              <a:solidFill>
                <a:schemeClr val="lt1"/>
              </a:solidFill>
              <a:latin typeface="Lato"/>
              <a:ea typeface="Lato"/>
              <a:cs typeface="Lato"/>
              <a:sym typeface="Lato"/>
            </a:endParaRPr>
          </a:p>
          <a:p>
            <a:pPr indent="-317500" lvl="0" marL="457200" rtl="0" algn="just">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The more the system is trained and the greater the size of the dataset utilized the greater the accuracy which will be attained</a:t>
            </a:r>
            <a:endParaRPr>
              <a:solidFill>
                <a:schemeClr val="lt1"/>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8"/>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Literature Review 4</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9"/>
          <p:cNvSpPr txBox="1"/>
          <p:nvPr>
            <p:ph idx="1" type="body"/>
          </p:nvPr>
        </p:nvSpPr>
        <p:spPr>
          <a:xfrm>
            <a:off x="1297500" y="1567550"/>
            <a:ext cx="7038900" cy="291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t>Attempts</a:t>
            </a:r>
            <a:r>
              <a:rPr lang="en" sz="1400"/>
              <a:t> to use a fundamental analysis, rather than technical analysis (regression ML algorithms)</a:t>
            </a:r>
            <a:endParaRPr sz="1400"/>
          </a:p>
          <a:p>
            <a:pPr indent="-1657350" lvl="0" marL="1657350" rtl="0" algn="l">
              <a:spcBef>
                <a:spcPts val="1200"/>
              </a:spcBef>
              <a:spcAft>
                <a:spcPts val="0"/>
              </a:spcAft>
              <a:buNone/>
            </a:pPr>
            <a:r>
              <a:rPr b="1" lang="en" sz="1600" u="sng"/>
              <a:t>Fundamental Analysis</a:t>
            </a:r>
            <a:endParaRPr b="1" sz="1600" u="sng"/>
          </a:p>
          <a:p>
            <a:pPr indent="0" lvl="0" marL="0" rtl="0" algn="l">
              <a:spcBef>
                <a:spcPts val="1200"/>
              </a:spcBef>
              <a:spcAft>
                <a:spcPts val="0"/>
              </a:spcAft>
              <a:buNone/>
            </a:pPr>
            <a:r>
              <a:rPr lang="en" sz="1400"/>
              <a:t>Integrating other social factors such as politics and public sentiment into technical analysis</a:t>
            </a:r>
            <a:endParaRPr sz="1400"/>
          </a:p>
          <a:p>
            <a:pPr indent="-400050" lvl="0" marL="400050" rtl="0" algn="l">
              <a:spcBef>
                <a:spcPts val="1200"/>
              </a:spcBef>
              <a:spcAft>
                <a:spcPts val="0"/>
              </a:spcAft>
              <a:buNone/>
            </a:pPr>
            <a:r>
              <a:rPr b="1" lang="en" sz="1600" u="sng"/>
              <a:t>Goal</a:t>
            </a:r>
            <a:endParaRPr b="1" sz="1600" u="sng"/>
          </a:p>
          <a:p>
            <a:pPr indent="0" lvl="0" marL="0" rtl="0" algn="l">
              <a:spcBef>
                <a:spcPts val="1200"/>
              </a:spcBef>
              <a:spcAft>
                <a:spcPts val="0"/>
              </a:spcAft>
              <a:buNone/>
            </a:pPr>
            <a:r>
              <a:rPr lang="en" sz="1400"/>
              <a:t>Incorporate  public Tweets associated with the stock markets to provide an even more accurate prediction</a:t>
            </a:r>
            <a:endParaRPr sz="1400"/>
          </a:p>
          <a:p>
            <a:pPr indent="0" lvl="0" marL="0" rtl="0" algn="l">
              <a:spcBef>
                <a:spcPts val="1200"/>
              </a:spcBef>
              <a:spcAft>
                <a:spcPts val="1200"/>
              </a:spcAft>
              <a:buNone/>
            </a:pPr>
            <a:r>
              <a:t/>
            </a:r>
            <a:endParaRPr sz="1400"/>
          </a:p>
        </p:txBody>
      </p:sp>
      <p:sp>
        <p:nvSpPr>
          <p:cNvPr id="238" name="Google Shape;238;p29"/>
          <p:cNvSpPr txBox="1"/>
          <p:nvPr>
            <p:ph type="title"/>
          </p:nvPr>
        </p:nvSpPr>
        <p:spPr>
          <a:xfrm>
            <a:off x="807600" y="393750"/>
            <a:ext cx="7528800" cy="9294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990"/>
              <a:buNone/>
            </a:pPr>
            <a:r>
              <a:rPr lang="en"/>
              <a:t>Effectiveness of AI in Stock Market</a:t>
            </a:r>
            <a:endParaRPr/>
          </a:p>
          <a:p>
            <a:pPr indent="0" lvl="0" marL="0" rtl="0" algn="ctr">
              <a:lnSpc>
                <a:spcPct val="115000"/>
              </a:lnSpc>
              <a:spcBef>
                <a:spcPts val="0"/>
              </a:spcBef>
              <a:spcAft>
                <a:spcPts val="0"/>
              </a:spcAft>
              <a:buSzPts val="990"/>
              <a:buNone/>
            </a:pPr>
            <a:r>
              <a:rPr lang="en"/>
              <a:t>Prediction Based on ML</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0"/>
          <p:cNvSpPr txBox="1"/>
          <p:nvPr>
            <p:ph idx="1" type="body"/>
          </p:nvPr>
        </p:nvSpPr>
        <p:spPr>
          <a:xfrm>
            <a:off x="1297500" y="1275625"/>
            <a:ext cx="7038900" cy="37458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1600" u="sng"/>
              <a:t>Dataset</a:t>
            </a:r>
            <a:endParaRPr sz="1600"/>
          </a:p>
          <a:p>
            <a:pPr indent="-317500" lvl="0" marL="457200" rtl="0" algn="l">
              <a:lnSpc>
                <a:spcPct val="115000"/>
              </a:lnSpc>
              <a:spcBef>
                <a:spcPts val="1200"/>
              </a:spcBef>
              <a:spcAft>
                <a:spcPts val="0"/>
              </a:spcAft>
              <a:buSzPts val="1400"/>
              <a:buChar char="●"/>
            </a:pPr>
            <a:r>
              <a:rPr lang="en" sz="1400"/>
              <a:t>Historical price data from Yahoo Finance</a:t>
            </a:r>
            <a:endParaRPr sz="1400"/>
          </a:p>
          <a:p>
            <a:pPr indent="-317500" lvl="0" marL="457200" rtl="0" algn="l">
              <a:lnSpc>
                <a:spcPct val="100000"/>
              </a:lnSpc>
              <a:spcBef>
                <a:spcPts val="0"/>
              </a:spcBef>
              <a:spcAft>
                <a:spcPts val="0"/>
              </a:spcAft>
              <a:buSzPts val="1400"/>
              <a:buChar char="●"/>
            </a:pPr>
            <a:r>
              <a:rPr lang="en" sz="1400"/>
              <a:t>Sentiment analysis data on Twitter</a:t>
            </a:r>
            <a:endParaRPr sz="1400"/>
          </a:p>
          <a:p>
            <a:pPr indent="0" lvl="0" marL="0" rtl="0" algn="l">
              <a:lnSpc>
                <a:spcPct val="100000"/>
              </a:lnSpc>
              <a:spcBef>
                <a:spcPts val="1200"/>
              </a:spcBef>
              <a:spcAft>
                <a:spcPts val="0"/>
              </a:spcAft>
              <a:buNone/>
            </a:pPr>
            <a:r>
              <a:rPr b="1" lang="en" sz="1600" u="sng"/>
              <a:t>Model</a:t>
            </a:r>
            <a:endParaRPr b="1" sz="1600" u="sng"/>
          </a:p>
          <a:p>
            <a:pPr indent="0" lvl="0" marL="0" rtl="0" algn="l">
              <a:lnSpc>
                <a:spcPct val="100000"/>
              </a:lnSpc>
              <a:spcBef>
                <a:spcPts val="1200"/>
              </a:spcBef>
              <a:spcAft>
                <a:spcPts val="0"/>
              </a:spcAft>
              <a:buNone/>
            </a:pPr>
            <a:r>
              <a:rPr lang="en"/>
              <a:t>ANN, DT, SVM, LR, GNB, BNB, RF, KNN, XGB, Linear Regression, LSTM</a:t>
            </a:r>
            <a:endParaRPr/>
          </a:p>
          <a:p>
            <a:pPr indent="0" lvl="0" marL="0" rtl="0" algn="l">
              <a:lnSpc>
                <a:spcPct val="100000"/>
              </a:lnSpc>
              <a:spcBef>
                <a:spcPts val="1200"/>
              </a:spcBef>
              <a:spcAft>
                <a:spcPts val="1200"/>
              </a:spcAft>
              <a:buNone/>
            </a:pPr>
            <a:r>
              <a:t/>
            </a:r>
            <a:endParaRPr/>
          </a:p>
        </p:txBody>
      </p:sp>
      <p:pic>
        <p:nvPicPr>
          <p:cNvPr id="244" name="Google Shape;244;p30"/>
          <p:cNvPicPr preferRelativeResize="0"/>
          <p:nvPr/>
        </p:nvPicPr>
        <p:blipFill>
          <a:blip r:embed="rId3">
            <a:alphaModFix/>
          </a:blip>
          <a:stretch>
            <a:fillRect/>
          </a:stretch>
        </p:blipFill>
        <p:spPr>
          <a:xfrm>
            <a:off x="2033350" y="3054300"/>
            <a:ext cx="4235299" cy="1918125"/>
          </a:xfrm>
          <a:prstGeom prst="rect">
            <a:avLst/>
          </a:prstGeom>
          <a:noFill/>
          <a:ln>
            <a:noFill/>
          </a:ln>
        </p:spPr>
      </p:pic>
      <p:sp>
        <p:nvSpPr>
          <p:cNvPr id="245" name="Google Shape;245;p30"/>
          <p:cNvSpPr txBox="1"/>
          <p:nvPr>
            <p:ph type="title"/>
          </p:nvPr>
        </p:nvSpPr>
        <p:spPr>
          <a:xfrm>
            <a:off x="807600" y="393750"/>
            <a:ext cx="7528800" cy="9294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990"/>
              <a:buNone/>
            </a:pPr>
            <a:r>
              <a:rPr lang="en"/>
              <a:t>Effectiveness of AI in Stock Market</a:t>
            </a:r>
            <a:endParaRPr/>
          </a:p>
          <a:p>
            <a:pPr indent="0" lvl="0" marL="0" rtl="0" algn="ctr">
              <a:lnSpc>
                <a:spcPct val="115000"/>
              </a:lnSpc>
              <a:spcBef>
                <a:spcPts val="0"/>
              </a:spcBef>
              <a:spcAft>
                <a:spcPts val="0"/>
              </a:spcAft>
              <a:buSzPts val="990"/>
              <a:buNone/>
            </a:pPr>
            <a:r>
              <a:rPr lang="en"/>
              <a:t>Prediction Based on ML</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1"/>
          <p:cNvSpPr txBox="1"/>
          <p:nvPr>
            <p:ph idx="1" type="body"/>
          </p:nvPr>
        </p:nvSpPr>
        <p:spPr>
          <a:xfrm>
            <a:off x="1297500" y="1275625"/>
            <a:ext cx="7038900" cy="37458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1600" u="sng"/>
              <a:t>Result</a:t>
            </a:r>
            <a:endParaRPr sz="1600"/>
          </a:p>
          <a:p>
            <a:pPr indent="0" lvl="0" marL="0" rtl="0" algn="l">
              <a:lnSpc>
                <a:spcPct val="100000"/>
              </a:lnSpc>
              <a:spcBef>
                <a:spcPts val="1200"/>
              </a:spcBef>
              <a:spcAft>
                <a:spcPts val="0"/>
              </a:spcAft>
              <a:buNone/>
            </a:pPr>
            <a:r>
              <a:rPr lang="en"/>
              <a:t>Does not show promising results</a:t>
            </a:r>
            <a:endParaRPr/>
          </a:p>
          <a:p>
            <a:pPr indent="0" lvl="0" marL="0" rtl="0" algn="l">
              <a:lnSpc>
                <a:spcPct val="100000"/>
              </a:lnSpc>
              <a:spcBef>
                <a:spcPts val="1200"/>
              </a:spcBef>
              <a:spcAft>
                <a:spcPts val="1200"/>
              </a:spcAft>
              <a:buNone/>
            </a:pPr>
            <a:r>
              <a:t/>
            </a:r>
            <a:endParaRPr/>
          </a:p>
        </p:txBody>
      </p:sp>
      <p:pic>
        <p:nvPicPr>
          <p:cNvPr id="251" name="Google Shape;251;p31"/>
          <p:cNvPicPr preferRelativeResize="0"/>
          <p:nvPr/>
        </p:nvPicPr>
        <p:blipFill>
          <a:blip r:embed="rId3">
            <a:alphaModFix/>
          </a:blip>
          <a:stretch>
            <a:fillRect/>
          </a:stretch>
        </p:blipFill>
        <p:spPr>
          <a:xfrm>
            <a:off x="4224750" y="1354088"/>
            <a:ext cx="4032401" cy="3344474"/>
          </a:xfrm>
          <a:prstGeom prst="rect">
            <a:avLst/>
          </a:prstGeom>
          <a:noFill/>
          <a:ln>
            <a:noFill/>
          </a:ln>
        </p:spPr>
      </p:pic>
      <p:cxnSp>
        <p:nvCxnSpPr>
          <p:cNvPr id="252" name="Google Shape;252;p31"/>
          <p:cNvCxnSpPr/>
          <p:nvPr/>
        </p:nvCxnSpPr>
        <p:spPr>
          <a:xfrm>
            <a:off x="3946825" y="1332175"/>
            <a:ext cx="11100" cy="3632700"/>
          </a:xfrm>
          <a:prstGeom prst="straightConnector1">
            <a:avLst/>
          </a:prstGeom>
          <a:noFill/>
          <a:ln cap="flat" cmpd="sng" w="9525">
            <a:solidFill>
              <a:schemeClr val="dk2"/>
            </a:solidFill>
            <a:prstDash val="solid"/>
            <a:round/>
            <a:headEnd len="med" w="med" type="none"/>
            <a:tailEnd len="med" w="med" type="none"/>
          </a:ln>
        </p:spPr>
      </p:cxnSp>
      <p:sp>
        <p:nvSpPr>
          <p:cNvPr id="253" name="Google Shape;253;p31"/>
          <p:cNvSpPr txBox="1"/>
          <p:nvPr>
            <p:ph type="title"/>
          </p:nvPr>
        </p:nvSpPr>
        <p:spPr>
          <a:xfrm>
            <a:off x="807600" y="393750"/>
            <a:ext cx="7528800" cy="9294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990"/>
              <a:buNone/>
            </a:pPr>
            <a:r>
              <a:rPr lang="en"/>
              <a:t>Effectiveness of AI in Stock Market</a:t>
            </a:r>
            <a:endParaRPr/>
          </a:p>
          <a:p>
            <a:pPr indent="0" lvl="0" marL="0" rtl="0" algn="ctr">
              <a:lnSpc>
                <a:spcPct val="115000"/>
              </a:lnSpc>
              <a:spcBef>
                <a:spcPts val="0"/>
              </a:spcBef>
              <a:spcAft>
                <a:spcPts val="0"/>
              </a:spcAft>
              <a:buSzPts val="990"/>
              <a:buNone/>
            </a:pPr>
            <a:r>
              <a:rPr lang="en"/>
              <a:t>Prediction Based on ML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000"/>
                                        <p:tgtEl>
                                          <p:spTgt spid="2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sz="1400"/>
              <a:t>Stock prices are by nature volatile and non-linear which makes them difficult to predict even with various advanced analysis techniques or computer algorithms. </a:t>
            </a:r>
            <a:r>
              <a:rPr lang="en" sz="1400"/>
              <a:t>Team C will use a recurrent neural network (RNN) to predict the daily closing price of the S&amp;P 500 Index between the time periods of </a:t>
            </a:r>
            <a:r>
              <a:rPr lang="en" sz="1400"/>
              <a:t>January 1, 2015 to January 1, 2020.</a:t>
            </a:r>
            <a:endParaRPr sz="1400"/>
          </a:p>
          <a:p>
            <a:pPr indent="-297497" lvl="0" marL="457200" rtl="0" algn="l">
              <a:spcBef>
                <a:spcPts val="1200"/>
              </a:spcBef>
              <a:spcAft>
                <a:spcPts val="0"/>
              </a:spcAft>
              <a:buSzPct val="100000"/>
              <a:buChar char="●"/>
            </a:pPr>
            <a:r>
              <a:rPr lang="en" sz="1400"/>
              <a:t>Research Question: Can an RNN predict a stock’s daily closing  price with at least 90% accuracy using a technical analysis based approach supported by historical stock data?</a:t>
            </a:r>
            <a:endParaRPr sz="1400"/>
          </a:p>
          <a:p>
            <a:pPr indent="0" lvl="0" marL="457200" rtl="0" algn="l">
              <a:spcBef>
                <a:spcPts val="1200"/>
              </a:spcBef>
              <a:spcAft>
                <a:spcPts val="0"/>
              </a:spcAft>
              <a:buNone/>
            </a:pPr>
            <a:r>
              <a:t/>
            </a:r>
            <a:endParaRPr sz="1400"/>
          </a:p>
          <a:p>
            <a:pPr indent="-297497" lvl="0" marL="457200" rtl="0" algn="l">
              <a:spcBef>
                <a:spcPts val="1200"/>
              </a:spcBef>
              <a:spcAft>
                <a:spcPts val="0"/>
              </a:spcAft>
              <a:buSzPct val="100000"/>
              <a:buChar char="●"/>
            </a:pPr>
            <a:r>
              <a:rPr lang="en" sz="1400"/>
              <a:t>Importance: Accurately p</a:t>
            </a:r>
            <a:r>
              <a:rPr lang="en" sz="1400"/>
              <a:t>redicting</a:t>
            </a:r>
            <a:r>
              <a:rPr lang="en" sz="1400"/>
              <a:t> stock prices using machine learning algorithms such as neural networks has a few promising benefits but the most significant is the profits an investor can earn. This experiment is key in discovering the future value of publicly traded assets.</a:t>
            </a:r>
            <a:endParaRPr sz="1400"/>
          </a:p>
          <a:p>
            <a:pPr indent="0" lvl="0" marL="0" rtl="0" algn="l">
              <a:spcBef>
                <a:spcPts val="1200"/>
              </a:spcBef>
              <a:spcAft>
                <a:spcPts val="0"/>
              </a:spcAft>
              <a:buNone/>
            </a:pPr>
            <a:r>
              <a:t/>
            </a:r>
            <a:endParaRPr sz="1400"/>
          </a:p>
          <a:p>
            <a:pPr indent="0" lvl="0" marL="0" rtl="0" algn="l">
              <a:spcBef>
                <a:spcPts val="1200"/>
              </a:spcBef>
              <a:spcAft>
                <a:spcPts val="1200"/>
              </a:spcAft>
              <a:buNone/>
            </a:pPr>
            <a:r>
              <a:t/>
            </a:r>
            <a:endParaRPr sz="1400"/>
          </a:p>
        </p:txBody>
      </p:sp>
      <p:sp>
        <p:nvSpPr>
          <p:cNvPr id="141" name="Google Shape;141;p14"/>
          <p:cNvSpPr txBox="1"/>
          <p:nvPr>
            <p:ph type="title"/>
          </p:nvPr>
        </p:nvSpPr>
        <p:spPr>
          <a:xfrm>
            <a:off x="807600" y="393750"/>
            <a:ext cx="7528800" cy="9294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None/>
            </a:pPr>
            <a:r>
              <a:rPr lang="en"/>
              <a:t>Proposal &amp; Goals:</a:t>
            </a:r>
            <a:endParaRPr/>
          </a:p>
          <a:p>
            <a:pPr indent="0" lvl="0" marL="0" rtl="0" algn="ctr">
              <a:lnSpc>
                <a:spcPct val="115000"/>
              </a:lnSpc>
              <a:spcBef>
                <a:spcPts val="0"/>
              </a:spcBef>
              <a:spcAft>
                <a:spcPts val="0"/>
              </a:spcAft>
              <a:buNone/>
            </a:pPr>
            <a:r>
              <a:rPr lang="en"/>
              <a:t>Stock Index Price Prediction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2"/>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Our Plans &amp; Goals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3"/>
          <p:cNvSpPr txBox="1"/>
          <p:nvPr>
            <p:ph idx="1" type="body"/>
          </p:nvPr>
        </p:nvSpPr>
        <p:spPr>
          <a:xfrm>
            <a:off x="1297500" y="1567550"/>
            <a:ext cx="7038900" cy="2911200"/>
          </a:xfrm>
          <a:prstGeom prst="rect">
            <a:avLst/>
          </a:prstGeom>
        </p:spPr>
        <p:txBody>
          <a:bodyPr anchorCtr="0" anchor="t" bIns="91425" lIns="2800350" spcFirstLastPara="1" rIns="91425" wrap="square" tIns="91425">
            <a:normAutofit lnSpcReduction="10000"/>
          </a:bodyPr>
          <a:lstStyle/>
          <a:p>
            <a:pPr indent="-2743200" lvl="0" marL="0" rtl="0" algn="l">
              <a:spcBef>
                <a:spcPts val="0"/>
              </a:spcBef>
              <a:spcAft>
                <a:spcPts val="0"/>
              </a:spcAft>
              <a:buNone/>
            </a:pPr>
            <a:r>
              <a:rPr b="1" lang="en" sz="1400"/>
              <a:t>Stock Index: </a:t>
            </a:r>
            <a:r>
              <a:rPr lang="en" sz="1400"/>
              <a:t>Standard &amp; Poor’s 500 (Ticker: ^GSPC)</a:t>
            </a:r>
            <a:endParaRPr sz="1400"/>
          </a:p>
          <a:p>
            <a:pPr indent="-2743200" lvl="0" marL="0" rtl="0" algn="l">
              <a:spcBef>
                <a:spcPts val="1200"/>
              </a:spcBef>
              <a:spcAft>
                <a:spcPts val="0"/>
              </a:spcAft>
              <a:buNone/>
            </a:pPr>
            <a:r>
              <a:rPr b="1" lang="en" sz="1400"/>
              <a:t>Dataset Source:</a:t>
            </a:r>
            <a:r>
              <a:rPr lang="en" sz="1400"/>
              <a:t> Yahoo Finance</a:t>
            </a:r>
            <a:endParaRPr sz="1400"/>
          </a:p>
          <a:p>
            <a:pPr indent="-2743200" lvl="0" marL="0" rtl="0" algn="l">
              <a:spcBef>
                <a:spcPts val="1200"/>
              </a:spcBef>
              <a:spcAft>
                <a:spcPts val="0"/>
              </a:spcAft>
              <a:buNone/>
            </a:pPr>
            <a:r>
              <a:rPr b="1" lang="en" sz="1400"/>
              <a:t>Time Period: </a:t>
            </a:r>
            <a:r>
              <a:rPr lang="en" sz="1400"/>
              <a:t>January 1, 1960 to January 1, 2020</a:t>
            </a:r>
            <a:endParaRPr sz="1400"/>
          </a:p>
          <a:p>
            <a:pPr indent="-2743200" lvl="0" marL="0" rtl="0" algn="l">
              <a:spcBef>
                <a:spcPts val="1200"/>
              </a:spcBef>
              <a:spcAft>
                <a:spcPts val="0"/>
              </a:spcAft>
              <a:buNone/>
            </a:pPr>
            <a:r>
              <a:rPr b="1" lang="en" sz="1400"/>
              <a:t>Number of Columns</a:t>
            </a:r>
            <a:r>
              <a:rPr lang="en" sz="1400"/>
              <a:t>: 6 (Y Labels) - </a:t>
            </a:r>
            <a:r>
              <a:rPr lang="en" sz="1400"/>
              <a:t>Volume, Opening Price, Adjacent Closing Values,  High and Low of each day</a:t>
            </a:r>
            <a:endParaRPr sz="1400"/>
          </a:p>
          <a:p>
            <a:pPr indent="-2743200" lvl="0" marL="0" rtl="0" algn="l">
              <a:spcBef>
                <a:spcPts val="1200"/>
              </a:spcBef>
              <a:spcAft>
                <a:spcPts val="0"/>
              </a:spcAft>
              <a:buNone/>
            </a:pPr>
            <a:r>
              <a:rPr b="1" lang="en" sz="1400"/>
              <a:t>Total </a:t>
            </a:r>
            <a:r>
              <a:rPr b="1" lang="en" sz="1400"/>
              <a:t>Number of Features: </a:t>
            </a:r>
            <a:r>
              <a:rPr lang="en" sz="1400"/>
              <a:t>15, 372 (X Data)</a:t>
            </a:r>
            <a:endParaRPr sz="1400"/>
          </a:p>
          <a:p>
            <a:pPr indent="-2743200" lvl="0" marL="0" rtl="0" algn="l">
              <a:spcBef>
                <a:spcPts val="1200"/>
              </a:spcBef>
              <a:spcAft>
                <a:spcPts val="0"/>
              </a:spcAft>
              <a:buNone/>
            </a:pPr>
            <a:r>
              <a:rPr b="1" lang="en" sz="1400"/>
              <a:t>Training Set:</a:t>
            </a:r>
            <a:r>
              <a:rPr lang="en" sz="1400"/>
              <a:t> 10,080 for training set and 3,780 for validation set</a:t>
            </a:r>
            <a:endParaRPr sz="1400"/>
          </a:p>
          <a:p>
            <a:pPr indent="-2743200" lvl="0" marL="0" rtl="0" algn="l">
              <a:spcBef>
                <a:spcPts val="1200"/>
              </a:spcBef>
              <a:spcAft>
                <a:spcPts val="1200"/>
              </a:spcAft>
              <a:buNone/>
            </a:pPr>
            <a:r>
              <a:rPr b="1" lang="en" sz="1400"/>
              <a:t>Testing Set:</a:t>
            </a:r>
            <a:r>
              <a:rPr lang="en" sz="1400"/>
              <a:t>  1,260 </a:t>
            </a:r>
            <a:endParaRPr sz="1400"/>
          </a:p>
        </p:txBody>
      </p:sp>
      <p:sp>
        <p:nvSpPr>
          <p:cNvPr id="264" name="Google Shape;264;p33"/>
          <p:cNvSpPr txBox="1"/>
          <p:nvPr>
            <p:ph type="title"/>
          </p:nvPr>
        </p:nvSpPr>
        <p:spPr>
          <a:xfrm>
            <a:off x="807600" y="393750"/>
            <a:ext cx="7528800" cy="929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Dataset Statistics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u="sng"/>
              <a:t>Goal</a:t>
            </a:r>
            <a:endParaRPr b="1" sz="1600" u="sng"/>
          </a:p>
          <a:p>
            <a:pPr indent="0" lvl="0" marL="0" rtl="0" algn="l">
              <a:spcBef>
                <a:spcPts val="1200"/>
              </a:spcBef>
              <a:spcAft>
                <a:spcPts val="0"/>
              </a:spcAft>
              <a:buNone/>
            </a:pPr>
            <a:r>
              <a:rPr lang="en" sz="1400"/>
              <a:t>Use</a:t>
            </a:r>
            <a:r>
              <a:rPr lang="en" sz="1400"/>
              <a:t> an RNN to predict the daily closing price of the S&amp;P 500 Index using:</a:t>
            </a:r>
            <a:endParaRPr sz="1400"/>
          </a:p>
          <a:p>
            <a:pPr indent="-317500" lvl="0" marL="457200" rtl="0" algn="l">
              <a:spcBef>
                <a:spcPts val="1200"/>
              </a:spcBef>
              <a:spcAft>
                <a:spcPts val="0"/>
              </a:spcAft>
              <a:buSzPts val="1400"/>
              <a:buChar char="●"/>
            </a:pPr>
            <a:r>
              <a:rPr lang="en" sz="1400"/>
              <a:t>Training Dataset: January 1, 1960 to December 31, 1999</a:t>
            </a:r>
            <a:endParaRPr sz="1400"/>
          </a:p>
          <a:p>
            <a:pPr indent="-317500" lvl="0" marL="457200" rtl="0" algn="l">
              <a:spcBef>
                <a:spcPts val="0"/>
              </a:spcBef>
              <a:spcAft>
                <a:spcPts val="0"/>
              </a:spcAft>
              <a:buSzPts val="1400"/>
              <a:buChar char="●"/>
            </a:pPr>
            <a:r>
              <a:rPr lang="en" sz="1400"/>
              <a:t>Validation Dataset: January 1, 2000 to December 31, 2014</a:t>
            </a:r>
            <a:endParaRPr sz="1400"/>
          </a:p>
          <a:p>
            <a:pPr indent="-317500" lvl="0" marL="457200" rtl="0" algn="l">
              <a:spcBef>
                <a:spcPts val="0"/>
              </a:spcBef>
              <a:spcAft>
                <a:spcPts val="0"/>
              </a:spcAft>
              <a:buSzPts val="1400"/>
              <a:buChar char="●"/>
            </a:pPr>
            <a:r>
              <a:rPr lang="en" sz="1400"/>
              <a:t>Testing Dataset: January 1, 2015 to January 1, 2020</a:t>
            </a:r>
            <a:endParaRPr sz="1400"/>
          </a:p>
        </p:txBody>
      </p:sp>
      <p:sp>
        <p:nvSpPr>
          <p:cNvPr id="270" name="Google Shape;270;p34"/>
          <p:cNvSpPr txBox="1"/>
          <p:nvPr>
            <p:ph type="title"/>
          </p:nvPr>
        </p:nvSpPr>
        <p:spPr>
          <a:xfrm>
            <a:off x="807600" y="393750"/>
            <a:ext cx="7528800" cy="929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Our Plan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u="sng"/>
              <a:t>Dataset</a:t>
            </a:r>
            <a:endParaRPr b="1" sz="1600" u="sng"/>
          </a:p>
          <a:p>
            <a:pPr indent="0" lvl="0" marL="0" rtl="0" algn="l">
              <a:spcBef>
                <a:spcPts val="1200"/>
              </a:spcBef>
              <a:spcAft>
                <a:spcPts val="0"/>
              </a:spcAft>
              <a:buNone/>
            </a:pPr>
            <a:r>
              <a:rPr lang="en" sz="1400"/>
              <a:t>Features: Volume, Opening Price, Adjacent Closing Values,  High and Low of each day</a:t>
            </a:r>
            <a:endParaRPr sz="1400"/>
          </a:p>
          <a:p>
            <a:pPr indent="0" lvl="0" marL="0" rtl="0" algn="l">
              <a:spcBef>
                <a:spcPts val="1200"/>
              </a:spcBef>
              <a:spcAft>
                <a:spcPts val="0"/>
              </a:spcAft>
              <a:buNone/>
            </a:pPr>
            <a:r>
              <a:rPr lang="en" sz="1400"/>
              <a:t>Prediction: Closing Price</a:t>
            </a:r>
            <a:endParaRPr sz="1400"/>
          </a:p>
          <a:p>
            <a:pPr indent="0" lvl="0" marL="0" rtl="0" algn="l">
              <a:spcBef>
                <a:spcPts val="1200"/>
              </a:spcBef>
              <a:spcAft>
                <a:spcPts val="1200"/>
              </a:spcAft>
              <a:buNone/>
            </a:pPr>
            <a:r>
              <a:rPr lang="en" sz="1400"/>
              <a:t>The testing data stops in 2020 due to the irregularity of the market caused by the pandemic. The dataset consists of historical data on the index sourced from Yahoo Finance.</a:t>
            </a:r>
            <a:endParaRPr b="1" sz="1400" u="sng"/>
          </a:p>
        </p:txBody>
      </p:sp>
      <p:sp>
        <p:nvSpPr>
          <p:cNvPr id="276" name="Google Shape;276;p35"/>
          <p:cNvSpPr txBox="1"/>
          <p:nvPr>
            <p:ph type="title"/>
          </p:nvPr>
        </p:nvSpPr>
        <p:spPr>
          <a:xfrm>
            <a:off x="807600" y="393750"/>
            <a:ext cx="7528800" cy="929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Our Plan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6"/>
          <p:cNvSpPr txBox="1"/>
          <p:nvPr>
            <p:ph type="title"/>
          </p:nvPr>
        </p:nvSpPr>
        <p:spPr>
          <a:xfrm>
            <a:off x="807600" y="393750"/>
            <a:ext cx="7528800" cy="929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Our Plan</a:t>
            </a:r>
            <a:endParaRPr/>
          </a:p>
        </p:txBody>
      </p:sp>
      <p:sp>
        <p:nvSpPr>
          <p:cNvPr id="282" name="Google Shape;282;p3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u="sng"/>
              <a:t>Model</a:t>
            </a:r>
            <a:endParaRPr b="1" sz="1600" u="sng"/>
          </a:p>
          <a:p>
            <a:pPr indent="0" lvl="0" marL="0" rtl="0" algn="l">
              <a:spcBef>
                <a:spcPts val="1200"/>
              </a:spcBef>
              <a:spcAft>
                <a:spcPts val="0"/>
              </a:spcAft>
              <a:buNone/>
            </a:pPr>
            <a:r>
              <a:rPr lang="en" sz="1400"/>
              <a:t>Multiple LSTM layers connected with Dense layers (as seen in paper 3)</a:t>
            </a:r>
            <a:endParaRPr sz="1400"/>
          </a:p>
          <a:p>
            <a:pPr indent="0" lvl="0" marL="0" rtl="0" algn="l">
              <a:spcBef>
                <a:spcPts val="1200"/>
              </a:spcBef>
              <a:spcAft>
                <a:spcPts val="1200"/>
              </a:spcAft>
              <a:buNone/>
            </a:pPr>
            <a:r>
              <a:rPr lang="en" sz="1400"/>
              <a:t>Possibly dropout regularization (as seen in paper 2, 3)</a:t>
            </a:r>
            <a:endParaRPr sz="1400"/>
          </a:p>
        </p:txBody>
      </p:sp>
      <p:pic>
        <p:nvPicPr>
          <p:cNvPr id="283" name="Google Shape;283;p36"/>
          <p:cNvPicPr preferRelativeResize="0"/>
          <p:nvPr/>
        </p:nvPicPr>
        <p:blipFill rotWithShape="1">
          <a:blip r:embed="rId3">
            <a:alphaModFix/>
          </a:blip>
          <a:srcRect b="0" l="0" r="0" t="28926"/>
          <a:stretch/>
        </p:blipFill>
        <p:spPr>
          <a:xfrm>
            <a:off x="4562726" y="3229950"/>
            <a:ext cx="3109288" cy="1777825"/>
          </a:xfrm>
          <a:prstGeom prst="rect">
            <a:avLst/>
          </a:prstGeom>
          <a:noFill/>
          <a:ln>
            <a:noFill/>
          </a:ln>
        </p:spPr>
      </p:pic>
      <p:pic>
        <p:nvPicPr>
          <p:cNvPr id="284" name="Google Shape;284;p36"/>
          <p:cNvPicPr preferRelativeResize="0"/>
          <p:nvPr/>
        </p:nvPicPr>
        <p:blipFill>
          <a:blip r:embed="rId4">
            <a:alphaModFix/>
          </a:blip>
          <a:stretch>
            <a:fillRect/>
          </a:stretch>
        </p:blipFill>
        <p:spPr>
          <a:xfrm>
            <a:off x="1471988" y="3229950"/>
            <a:ext cx="2978226" cy="17778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7"/>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Questions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295" name="Google Shape;295;p3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u="sng">
                <a:latin typeface="Arial"/>
                <a:ea typeface="Arial"/>
                <a:cs typeface="Arial"/>
                <a:sym typeface="Arial"/>
              </a:rPr>
              <a:t>The Links to the Research Papers</a:t>
            </a:r>
            <a:endParaRPr sz="1400" u="sng">
              <a:latin typeface="Arial"/>
              <a:ea typeface="Arial"/>
              <a:cs typeface="Arial"/>
              <a:sym typeface="Arial"/>
            </a:endParaRPr>
          </a:p>
          <a:p>
            <a:pPr indent="-317500" lvl="0" marL="457200" rtl="0" algn="l">
              <a:spcBef>
                <a:spcPts val="1200"/>
              </a:spcBef>
              <a:spcAft>
                <a:spcPts val="0"/>
              </a:spcAft>
              <a:buSzPts val="1400"/>
              <a:buFont typeface="Arial"/>
              <a:buChar char="●"/>
            </a:pPr>
            <a:r>
              <a:rPr lang="en" sz="1400" u="sng">
                <a:solidFill>
                  <a:schemeClr val="hlink"/>
                </a:solidFill>
                <a:latin typeface="Arial"/>
                <a:ea typeface="Arial"/>
                <a:cs typeface="Arial"/>
                <a:sym typeface="Arial"/>
                <a:hlinkClick r:id="rId3"/>
              </a:rPr>
              <a:t>https://www.sciencedirect.com/science/article/pii/S1877050920307924</a:t>
            </a:r>
            <a:r>
              <a:rPr lang="en" sz="1400">
                <a:latin typeface="Arial"/>
                <a:ea typeface="Arial"/>
                <a:cs typeface="Arial"/>
                <a:sym typeface="Arial"/>
              </a:rPr>
              <a:t> </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u="sng">
                <a:solidFill>
                  <a:schemeClr val="hlink"/>
                </a:solidFill>
                <a:latin typeface="Arial"/>
                <a:ea typeface="Arial"/>
                <a:cs typeface="Arial"/>
                <a:sym typeface="Arial"/>
                <a:hlinkClick r:id="rId4"/>
              </a:rPr>
              <a:t>https://ieeexplore.ieee.org/abstract/document/8920761?casa_token=ortIStTUK08AAAAA:Px-O5Js_VRcM1q6MgrIRSiSD5T5PxBeVq8GG-puKz3aN7frIDifuUxop21POCRXwYcx3RTJ4tg</a:t>
            </a:r>
            <a:r>
              <a:rPr lang="en" sz="1400">
                <a:latin typeface="Arial"/>
                <a:ea typeface="Arial"/>
                <a:cs typeface="Arial"/>
                <a:sym typeface="Arial"/>
              </a:rPr>
              <a:t>  </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u="sng">
                <a:solidFill>
                  <a:schemeClr val="accent5"/>
                </a:solidFill>
                <a:latin typeface="Arial"/>
                <a:ea typeface="Arial"/>
                <a:cs typeface="Arial"/>
                <a:sym typeface="Arial"/>
                <a:hlinkClick r:id="rId5">
                  <a:extLst>
                    <a:ext uri="{A12FA001-AC4F-418D-AE19-62706E023703}">
                      <ahyp:hlinkClr val="tx"/>
                    </a:ext>
                  </a:extLst>
                </a:hlinkClick>
              </a:rPr>
              <a:t>https://ieeexplore.ieee.org/stamp/stamp.jsp?tp=&amp;arnumber=8703332</a:t>
            </a:r>
            <a:r>
              <a:rPr lang="en" sz="1400">
                <a:latin typeface="Arial"/>
                <a:ea typeface="Arial"/>
                <a:cs typeface="Arial"/>
                <a:sym typeface="Arial"/>
              </a:rPr>
              <a:t> </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u="sng">
                <a:solidFill>
                  <a:schemeClr val="hlink"/>
                </a:solidFill>
                <a:latin typeface="Arial"/>
                <a:ea typeface="Arial"/>
                <a:cs typeface="Arial"/>
                <a:sym typeface="Arial"/>
                <a:hlinkClick r:id="rId6"/>
              </a:rPr>
              <a:t>https://arxiv.org/abs/2107.01031</a:t>
            </a:r>
            <a:r>
              <a:rPr lang="en" sz="1400">
                <a:latin typeface="Arial"/>
                <a:ea typeface="Arial"/>
                <a:cs typeface="Arial"/>
                <a:sym typeface="Arial"/>
              </a:rPr>
              <a:t> </a:t>
            </a:r>
            <a:endParaRPr sz="1400">
              <a:latin typeface="Arial"/>
              <a:ea typeface="Arial"/>
              <a:cs typeface="Arial"/>
              <a:sym typeface="Arial"/>
            </a:endParaRPr>
          </a:p>
          <a:p>
            <a:pPr indent="0" lvl="0" marL="0" rtl="0" algn="l">
              <a:spcBef>
                <a:spcPts val="1200"/>
              </a:spcBef>
              <a:spcAft>
                <a:spcPts val="1200"/>
              </a:spcAft>
              <a:buNone/>
            </a:pPr>
            <a:r>
              <a:t/>
            </a:r>
            <a:endParaRPr sz="14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Literature Review 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891"/>
              <a:buNone/>
            </a:pPr>
            <a:r>
              <a:rPr lang="en"/>
              <a:t>Stock Closing Price Prediction using Machine Learning Techniques</a:t>
            </a:r>
            <a:endParaRPr/>
          </a:p>
        </p:txBody>
      </p:sp>
      <p:sp>
        <p:nvSpPr>
          <p:cNvPr id="152" name="Google Shape;152;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Written by Mehar Vijha , Deeksha Chandolab, Vinay Anand Tikkiwalb, Arun Kuma.</a:t>
            </a:r>
            <a:endParaRPr sz="1400"/>
          </a:p>
          <a:p>
            <a:pPr indent="-317500" lvl="0" marL="457200" rtl="0" algn="l">
              <a:lnSpc>
                <a:spcPct val="115000"/>
              </a:lnSpc>
              <a:spcBef>
                <a:spcPts val="1200"/>
              </a:spcBef>
              <a:spcAft>
                <a:spcPts val="0"/>
              </a:spcAft>
              <a:buSzPts val="1400"/>
              <a:buChar char="●"/>
            </a:pPr>
            <a:r>
              <a:rPr lang="en" sz="1400"/>
              <a:t> In this work, two techniques i.e. ANN and Random Forests have been used for predicting the closing price of an organization but as a Team we mainly focused on the ANN results.</a:t>
            </a:r>
            <a:endParaRPr sz="1400"/>
          </a:p>
          <a:p>
            <a:pPr indent="-317500" lvl="0" marL="457200" rtl="0" algn="l">
              <a:lnSpc>
                <a:spcPct val="115000"/>
              </a:lnSpc>
              <a:spcBef>
                <a:spcPts val="0"/>
              </a:spcBef>
              <a:spcAft>
                <a:spcPts val="0"/>
              </a:spcAft>
              <a:buSzPts val="1400"/>
              <a:buChar char="●"/>
            </a:pPr>
            <a:r>
              <a:rPr lang="en" sz="1400"/>
              <a:t>The models use a set of new variables created through the </a:t>
            </a:r>
            <a:r>
              <a:rPr lang="en" sz="1400"/>
              <a:t>manipulation</a:t>
            </a:r>
            <a:r>
              <a:rPr lang="en" sz="1400"/>
              <a:t> of variables provided in the Yahoo financial dataset; the latter being: Open, High, Low, Adjacent Closing, Volume and, Close of four particular companies.</a:t>
            </a:r>
            <a:endParaRPr sz="1400"/>
          </a:p>
          <a:p>
            <a:pPr indent="-317500" lvl="0" marL="457200" rtl="0" algn="l">
              <a:lnSpc>
                <a:spcPct val="115000"/>
              </a:lnSpc>
              <a:spcBef>
                <a:spcPts val="0"/>
              </a:spcBef>
              <a:spcAft>
                <a:spcPts val="0"/>
              </a:spcAft>
              <a:buSzPts val="1400"/>
              <a:buChar char="●"/>
            </a:pPr>
            <a:r>
              <a:rPr lang="en" sz="1400"/>
              <a:t>How well the model performed was tested using three measures: Root Mean Squared Error(RMSE), Mean Absolute Percentage Error (MAPE) and Mean Bias Error (MBE).</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891"/>
              <a:buNone/>
            </a:pPr>
            <a:r>
              <a:rPr lang="en"/>
              <a:t>Model &amp; Method</a:t>
            </a:r>
            <a:endParaRPr/>
          </a:p>
        </p:txBody>
      </p:sp>
      <p:sp>
        <p:nvSpPr>
          <p:cNvPr id="158" name="Google Shape;158;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SzPts val="1400"/>
              <a:buChar char="●"/>
            </a:pPr>
            <a:r>
              <a:rPr lang="en" sz="1400"/>
              <a:t>The dataset spanned April 5, 2009 to April 5, 2019 and encompassed information for  Nike, Goldman Sachs, Johnson and Johnson, Pfizer and JP Morgan Chase and Company.</a:t>
            </a:r>
            <a:endParaRPr sz="1400"/>
          </a:p>
          <a:p>
            <a:pPr indent="-317500" lvl="0" marL="457200" rtl="0" algn="l">
              <a:lnSpc>
                <a:spcPct val="115000"/>
              </a:lnSpc>
              <a:spcBef>
                <a:spcPts val="0"/>
              </a:spcBef>
              <a:spcAft>
                <a:spcPts val="0"/>
              </a:spcAft>
              <a:buSzPts val="1400"/>
              <a:buChar char="●"/>
            </a:pPr>
            <a:r>
              <a:rPr lang="en" sz="1400"/>
              <a:t> The model works with three layers.  First was the input layer, then the hidden layer and then finally the output layer. The input layer consists of new variables which are H-L, O-C, and 7 DAYS MA, 14 DAYS MA, 21 DAYS MA, 7 DAYS STD DEV and Volume</a:t>
            </a:r>
            <a:endParaRPr sz="1400"/>
          </a:p>
          <a:p>
            <a:pPr indent="0" lvl="0" marL="0" rtl="0" algn="l">
              <a:lnSpc>
                <a:spcPct val="115000"/>
              </a:lnSpc>
              <a:spcBef>
                <a:spcPts val="1200"/>
              </a:spcBef>
              <a:spcAft>
                <a:spcPts val="1200"/>
              </a:spcAft>
              <a:buNone/>
            </a:pPr>
            <a:r>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891"/>
              <a:buNone/>
            </a:pPr>
            <a:r>
              <a:rPr lang="en"/>
              <a:t>Model &amp; Method</a:t>
            </a:r>
            <a:endParaRPr/>
          </a:p>
        </p:txBody>
      </p:sp>
      <p:sp>
        <p:nvSpPr>
          <p:cNvPr id="164" name="Google Shape;164;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400"/>
              <a:t>Fig. 1. Detailed architecture </a:t>
            </a:r>
            <a:endParaRPr sz="1400"/>
          </a:p>
          <a:p>
            <a:pPr indent="0" lvl="0" marL="0" rtl="0" algn="l">
              <a:lnSpc>
                <a:spcPct val="115000"/>
              </a:lnSpc>
              <a:spcBef>
                <a:spcPts val="1200"/>
              </a:spcBef>
              <a:spcAft>
                <a:spcPts val="0"/>
              </a:spcAft>
              <a:buNone/>
            </a:pPr>
            <a:r>
              <a:rPr lang="en" sz="1400"/>
              <a:t>of Artificial Neural Network </a:t>
            </a:r>
            <a:endParaRPr sz="1400"/>
          </a:p>
          <a:p>
            <a:pPr indent="0" lvl="0" marL="0" rtl="0" algn="l">
              <a:lnSpc>
                <a:spcPct val="115000"/>
              </a:lnSpc>
              <a:spcBef>
                <a:spcPts val="1200"/>
              </a:spcBef>
              <a:spcAft>
                <a:spcPts val="0"/>
              </a:spcAft>
              <a:buNone/>
            </a:pPr>
            <a:r>
              <a:rPr lang="en" sz="1400"/>
              <a:t>(ANN) for stock price </a:t>
            </a:r>
            <a:endParaRPr sz="1400"/>
          </a:p>
          <a:p>
            <a:pPr indent="0" lvl="0" marL="0" rtl="0" algn="l">
              <a:lnSpc>
                <a:spcPct val="115000"/>
              </a:lnSpc>
              <a:spcBef>
                <a:spcPts val="1200"/>
              </a:spcBef>
              <a:spcAft>
                <a:spcPts val="1200"/>
              </a:spcAft>
              <a:buNone/>
            </a:pPr>
            <a:r>
              <a:rPr lang="en" sz="1400"/>
              <a:t>prediction.</a:t>
            </a:r>
            <a:endParaRPr sz="1400"/>
          </a:p>
        </p:txBody>
      </p:sp>
      <p:pic>
        <p:nvPicPr>
          <p:cNvPr id="165" name="Google Shape;165;p18"/>
          <p:cNvPicPr preferRelativeResize="0"/>
          <p:nvPr/>
        </p:nvPicPr>
        <p:blipFill>
          <a:blip r:embed="rId3">
            <a:alphaModFix/>
          </a:blip>
          <a:stretch>
            <a:fillRect/>
          </a:stretch>
        </p:blipFill>
        <p:spPr>
          <a:xfrm>
            <a:off x="4078326" y="1524225"/>
            <a:ext cx="4478348" cy="2997850"/>
          </a:xfrm>
          <a:prstGeom prst="rect">
            <a:avLst/>
          </a:prstGeom>
          <a:noFill/>
          <a:ln>
            <a:noFill/>
          </a:ln>
        </p:spPr>
      </p:pic>
      <p:cxnSp>
        <p:nvCxnSpPr>
          <p:cNvPr id="166" name="Google Shape;166;p18"/>
          <p:cNvCxnSpPr/>
          <p:nvPr/>
        </p:nvCxnSpPr>
        <p:spPr>
          <a:xfrm>
            <a:off x="3780425" y="1444700"/>
            <a:ext cx="0" cy="32148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891"/>
              <a:buNone/>
            </a:pPr>
            <a:r>
              <a:rPr lang="en"/>
              <a:t>Results of the ANN</a:t>
            </a:r>
            <a:endParaRPr/>
          </a:p>
        </p:txBody>
      </p:sp>
      <p:sp>
        <p:nvSpPr>
          <p:cNvPr id="172" name="Google Shape;172;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457200" rtl="0" algn="l">
              <a:lnSpc>
                <a:spcPct val="115000"/>
              </a:lnSpc>
              <a:spcBef>
                <a:spcPts val="0"/>
              </a:spcBef>
              <a:spcAft>
                <a:spcPts val="1200"/>
              </a:spcAft>
              <a:buNone/>
            </a:pPr>
            <a:r>
              <a:t/>
            </a:r>
            <a:endParaRPr sz="1400"/>
          </a:p>
        </p:txBody>
      </p:sp>
      <p:pic>
        <p:nvPicPr>
          <p:cNvPr id="173" name="Google Shape;173;p19"/>
          <p:cNvPicPr preferRelativeResize="0"/>
          <p:nvPr/>
        </p:nvPicPr>
        <p:blipFill rotWithShape="1">
          <a:blip r:embed="rId3">
            <a:alphaModFix/>
          </a:blip>
          <a:srcRect b="19282" l="21114" r="23143" t="39015"/>
          <a:stretch/>
        </p:blipFill>
        <p:spPr>
          <a:xfrm>
            <a:off x="1471650" y="1636725"/>
            <a:ext cx="6753701" cy="2842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Literature Review 2</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91"/>
              <a:buNone/>
            </a:pPr>
            <a:r>
              <a:rPr lang="en"/>
              <a:t>Research on Stock Price Prediction Method Based on Convolutional Neural Network</a:t>
            </a:r>
            <a:endParaRPr/>
          </a:p>
        </p:txBody>
      </p:sp>
      <p:sp>
        <p:nvSpPr>
          <p:cNvPr id="184" name="Google Shape;184;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Written by </a:t>
            </a:r>
            <a:r>
              <a:rPr lang="en" sz="1400"/>
              <a:t>Sayavong Lounnapha , Wu Zhongdong , Chalita Sookasame</a:t>
            </a:r>
            <a:endParaRPr sz="1400"/>
          </a:p>
          <a:p>
            <a:pPr indent="0" lvl="0" marL="0" rtl="0" algn="l">
              <a:spcBef>
                <a:spcPts val="1200"/>
              </a:spcBef>
              <a:spcAft>
                <a:spcPts val="0"/>
              </a:spcAft>
              <a:buNone/>
            </a:pPr>
            <a:r>
              <a:rPr lang="en" sz="1400"/>
              <a:t>T</a:t>
            </a:r>
            <a:r>
              <a:rPr lang="en" sz="1400"/>
              <a:t>his paper proposes a stock price prediction model based on convolution neural network, which has obvious self-adaptability and self-learning ability. The models used:</a:t>
            </a:r>
            <a:endParaRPr sz="1400"/>
          </a:p>
          <a:p>
            <a:pPr indent="-311150" lvl="0" marL="457200" rtl="0" algn="l">
              <a:spcBef>
                <a:spcPts val="1200"/>
              </a:spcBef>
              <a:spcAft>
                <a:spcPts val="0"/>
              </a:spcAft>
              <a:buSzPts val="1300"/>
              <a:buChar char="●"/>
            </a:pPr>
            <a:r>
              <a:rPr lang="en"/>
              <a:t>Convolutional Layer</a:t>
            </a:r>
            <a:endParaRPr/>
          </a:p>
          <a:p>
            <a:pPr indent="-311150" lvl="0" marL="457200" rtl="0" algn="l">
              <a:spcBef>
                <a:spcPts val="0"/>
              </a:spcBef>
              <a:spcAft>
                <a:spcPts val="0"/>
              </a:spcAft>
              <a:buSzPts val="1300"/>
              <a:buChar char="●"/>
            </a:pPr>
            <a:r>
              <a:rPr lang="en"/>
              <a:t>Pooling Layer</a:t>
            </a:r>
            <a:endParaRPr/>
          </a:p>
          <a:p>
            <a:pPr indent="-311150" lvl="0" marL="457200" rtl="0" algn="l">
              <a:spcBef>
                <a:spcPts val="0"/>
              </a:spcBef>
              <a:spcAft>
                <a:spcPts val="0"/>
              </a:spcAft>
              <a:buSzPts val="1300"/>
              <a:buChar char="●"/>
            </a:pPr>
            <a:r>
              <a:rPr lang="en"/>
              <a:t>Fully Connected Layer</a:t>
            </a:r>
            <a:endParaRPr/>
          </a:p>
          <a:p>
            <a:pPr indent="-311150" lvl="0" marL="457200" rtl="0" algn="l">
              <a:spcBef>
                <a:spcPts val="0"/>
              </a:spcBef>
              <a:spcAft>
                <a:spcPts val="0"/>
              </a:spcAft>
              <a:buSzPts val="1300"/>
              <a:buChar char="●"/>
            </a:pPr>
            <a:r>
              <a:rPr lang="en"/>
              <a:t>Dropout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