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09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4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417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35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68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7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2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45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14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79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9240-2595-4236-8645-CDC9D43FDA10}" type="datetimeFigureOut">
              <a:rPr lang="en-AU" smtClean="0"/>
              <a:t>19/10/2015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1E14-9B08-41B0-A546-467D581B4C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Elliptic Curve Cryptography, Random Number Generators and the NSA 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Research Project</a:t>
            </a:r>
          </a:p>
          <a:p>
            <a:r>
              <a:rPr lang="en-AU" dirty="0"/>
              <a:t>COMP90043 Cryptography and Security</a:t>
            </a:r>
          </a:p>
          <a:p>
            <a:r>
              <a:rPr lang="en-AU" dirty="0"/>
              <a:t>Geordie Wicks - 185828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32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78" y="318854"/>
            <a:ext cx="6540844" cy="6303676"/>
          </a:xfrm>
        </p:spPr>
      </p:pic>
    </p:spTree>
    <p:extLst>
      <p:ext uri="{BB962C8B-B14F-4D97-AF65-F5344CB8AC3E}">
        <p14:creationId xmlns:p14="http://schemas.microsoft.com/office/powerpoint/2010/main" val="112909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8" y="1413733"/>
            <a:ext cx="10469384" cy="4351338"/>
          </a:xfrm>
        </p:spPr>
      </p:pic>
    </p:spTree>
    <p:extLst>
      <p:ext uri="{BB962C8B-B14F-4D97-AF65-F5344CB8AC3E}">
        <p14:creationId xmlns:p14="http://schemas.microsoft.com/office/powerpoint/2010/main" val="93369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73" y="593124"/>
            <a:ext cx="9397115" cy="74222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4562" y="4967416"/>
                <a:ext cx="6447355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4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4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4400" dirty="0"/>
                  <a:t> + </a:t>
                </a:r>
                <a:r>
                  <a:rPr lang="en-AU" sz="4400" dirty="0" err="1"/>
                  <a:t>ax</a:t>
                </a:r>
                <a:r>
                  <a:rPr lang="en-AU" sz="4400" dirty="0"/>
                  <a:t> + b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62" y="4967416"/>
                <a:ext cx="6447355" cy="784767"/>
              </a:xfrm>
              <a:prstGeom prst="rect">
                <a:avLst/>
              </a:prstGeom>
              <a:blipFill rotWithShape="0">
                <a:blip r:embed="rId3"/>
                <a:stretch>
                  <a:fillRect t="-13953" b="-36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7838"/>
            <a:ext cx="10515600" cy="5559125"/>
          </a:xfrm>
        </p:spPr>
        <p:txBody>
          <a:bodyPr/>
          <a:lstStyle/>
          <a:p>
            <a:pPr marL="0" lvl="0" indent="0">
              <a:buNone/>
            </a:pPr>
            <a:endParaRPr lang="en-AU" dirty="0" smtClean="0"/>
          </a:p>
          <a:p>
            <a:pPr marL="0" lvl="0" indent="0">
              <a:buNone/>
            </a:pPr>
            <a:r>
              <a:rPr lang="en-AU" b="1" dirty="0" smtClean="0"/>
              <a:t>What cryptographers knew prior to 2013:</a:t>
            </a:r>
            <a:endParaRPr lang="en-AU" b="1" dirty="0"/>
          </a:p>
          <a:p>
            <a:pPr marL="0" lvl="0" indent="0">
              <a:buNone/>
            </a:pPr>
            <a:endParaRPr lang="en-AU" b="1" dirty="0" smtClean="0"/>
          </a:p>
          <a:p>
            <a:pPr marL="0" lvl="0" indent="0">
              <a:buNone/>
            </a:pPr>
            <a:r>
              <a:rPr lang="en-AU" dirty="0"/>
              <a:t> </a:t>
            </a:r>
            <a:r>
              <a:rPr lang="en-AU" dirty="0" smtClean="0"/>
              <a:t> DUAL_EC_DRBG </a:t>
            </a:r>
            <a:r>
              <a:rPr lang="en-AU" dirty="0"/>
              <a:t>was known to have security issues prior to standards being set</a:t>
            </a:r>
          </a:p>
          <a:p>
            <a:pPr lvl="0"/>
            <a:r>
              <a:rPr lang="en-AU" dirty="0"/>
              <a:t>Nobody from either NIST or the NSA has said where P and Q come from</a:t>
            </a:r>
          </a:p>
          <a:p>
            <a:pPr lvl="0"/>
            <a:r>
              <a:rPr lang="en-AU" dirty="0"/>
              <a:t>NIST published a method of generating P and Q randomly in the same standards, but made the procedure to do so optional</a:t>
            </a:r>
          </a:p>
          <a:p>
            <a:pPr lvl="0"/>
            <a:r>
              <a:rPr lang="en-AU" dirty="0"/>
              <a:t>The NSA had been pushing ECC for a while, and publically championed Dual_EC_DRBG to be included in the standard, despite knowing of its problems.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841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64" y="675501"/>
            <a:ext cx="9165472" cy="5419081"/>
          </a:xfrm>
        </p:spPr>
      </p:pic>
    </p:spTree>
    <p:extLst>
      <p:ext uri="{BB962C8B-B14F-4D97-AF65-F5344CB8AC3E}">
        <p14:creationId xmlns:p14="http://schemas.microsoft.com/office/powerpoint/2010/main" val="15981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20" y="353094"/>
            <a:ext cx="7711359" cy="6504906"/>
          </a:xfrm>
        </p:spPr>
      </p:pic>
    </p:spTree>
    <p:extLst>
      <p:ext uri="{BB962C8B-B14F-4D97-AF65-F5344CB8AC3E}">
        <p14:creationId xmlns:p14="http://schemas.microsoft.com/office/powerpoint/2010/main" val="280096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25" y="365125"/>
            <a:ext cx="7546602" cy="6365925"/>
          </a:xfrm>
        </p:spPr>
      </p:pic>
    </p:spTree>
    <p:extLst>
      <p:ext uri="{BB962C8B-B14F-4D97-AF65-F5344CB8AC3E}">
        <p14:creationId xmlns:p14="http://schemas.microsoft.com/office/powerpoint/2010/main" val="166807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7" y="660505"/>
            <a:ext cx="7307109" cy="6068393"/>
          </a:xfrm>
        </p:spPr>
      </p:pic>
    </p:spTree>
    <p:extLst>
      <p:ext uri="{BB962C8B-B14F-4D97-AF65-F5344CB8AC3E}">
        <p14:creationId xmlns:p14="http://schemas.microsoft.com/office/powerpoint/2010/main" val="405362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83" y="0"/>
            <a:ext cx="8233793" cy="6265555"/>
          </a:xfrm>
        </p:spPr>
      </p:pic>
      <p:sp>
        <p:nvSpPr>
          <p:cNvPr id="5" name="TextBox 4"/>
          <p:cNvSpPr txBox="1"/>
          <p:nvPr/>
        </p:nvSpPr>
        <p:spPr>
          <a:xfrm>
            <a:off x="2001795" y="5049795"/>
            <a:ext cx="7941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 smtClean="0"/>
              <a:t>ECC Curve25519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71517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63" y="535972"/>
            <a:ext cx="5176668" cy="51893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5299" y="6054206"/>
                <a:ext cx="4476697" cy="74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4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4000" dirty="0"/>
                  <a:t> + </a:t>
                </a:r>
                <a:r>
                  <a:rPr lang="en-AU" sz="4000" dirty="0" err="1"/>
                  <a:t>ax</a:t>
                </a:r>
                <a:r>
                  <a:rPr lang="en-AU" sz="4000" dirty="0"/>
                  <a:t> + </a:t>
                </a:r>
                <a:r>
                  <a:rPr lang="en-AU" sz="4000" dirty="0" smtClean="0"/>
                  <a:t>b</a:t>
                </a:r>
                <a:endParaRPr lang="en-AU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99" y="6054206"/>
                <a:ext cx="4476697" cy="740877"/>
              </a:xfrm>
              <a:prstGeom prst="rect">
                <a:avLst/>
              </a:prstGeom>
              <a:blipFill rotWithShape="0">
                <a:blip r:embed="rId3"/>
                <a:stretch>
                  <a:fillRect t="-12295" b="-319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93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60" y="1087386"/>
            <a:ext cx="11344354" cy="8960314"/>
          </a:xfrm>
        </p:spPr>
      </p:pic>
    </p:spTree>
    <p:extLst>
      <p:ext uri="{BB962C8B-B14F-4D97-AF65-F5344CB8AC3E}">
        <p14:creationId xmlns:p14="http://schemas.microsoft.com/office/powerpoint/2010/main" val="290544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6" y="1233854"/>
            <a:ext cx="11180729" cy="8831076"/>
          </a:xfrm>
        </p:spPr>
      </p:pic>
    </p:spTree>
    <p:extLst>
      <p:ext uri="{BB962C8B-B14F-4D97-AF65-F5344CB8AC3E}">
        <p14:creationId xmlns:p14="http://schemas.microsoft.com/office/powerpoint/2010/main" val="8910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27" y="918050"/>
            <a:ext cx="11648302" cy="9200387"/>
          </a:xfrm>
        </p:spPr>
      </p:pic>
    </p:spTree>
    <p:extLst>
      <p:ext uri="{BB962C8B-B14F-4D97-AF65-F5344CB8AC3E}">
        <p14:creationId xmlns:p14="http://schemas.microsoft.com/office/powerpoint/2010/main" val="331236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53" y="1093808"/>
            <a:ext cx="11444341" cy="9039289"/>
          </a:xfrm>
        </p:spPr>
      </p:pic>
    </p:spTree>
    <p:extLst>
      <p:ext uri="{BB962C8B-B14F-4D97-AF65-F5344CB8AC3E}">
        <p14:creationId xmlns:p14="http://schemas.microsoft.com/office/powerpoint/2010/main" val="22518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00" y="507571"/>
            <a:ext cx="6209097" cy="6025034"/>
          </a:xfrm>
        </p:spPr>
      </p:pic>
    </p:spTree>
    <p:extLst>
      <p:ext uri="{BB962C8B-B14F-4D97-AF65-F5344CB8AC3E}">
        <p14:creationId xmlns:p14="http://schemas.microsoft.com/office/powerpoint/2010/main" val="26700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7200" dirty="0" smtClean="0"/>
              <a:t>Dual EC_DRBG</a:t>
            </a:r>
            <a:endParaRPr lang="en-AU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3200" dirty="0"/>
          </a:p>
          <a:p>
            <a:pPr marL="0" indent="0" algn="ctr">
              <a:buNone/>
            </a:pPr>
            <a:endParaRPr lang="en-AU" sz="3200" dirty="0" smtClean="0"/>
          </a:p>
          <a:p>
            <a:pPr marL="0" indent="0" algn="ctr">
              <a:buNone/>
            </a:pPr>
            <a:endParaRPr lang="en-AU" sz="3200" dirty="0"/>
          </a:p>
          <a:p>
            <a:pPr marL="0" indent="0" algn="ctr">
              <a:buNone/>
            </a:pPr>
            <a:r>
              <a:rPr lang="en-AU" sz="3200" dirty="0" smtClean="0"/>
              <a:t>Dual Elliptic </a:t>
            </a:r>
            <a:r>
              <a:rPr lang="en-AU" sz="3200" dirty="0"/>
              <a:t>C</a:t>
            </a:r>
            <a:r>
              <a:rPr lang="en-AU" sz="3200" dirty="0" smtClean="0"/>
              <a:t>urve Deterministic </a:t>
            </a:r>
            <a:r>
              <a:rPr lang="en-AU" sz="3200" dirty="0"/>
              <a:t>R</a:t>
            </a:r>
            <a:r>
              <a:rPr lang="en-AU" sz="3200" dirty="0" smtClean="0"/>
              <a:t>andom Bit </a:t>
            </a:r>
            <a:r>
              <a:rPr lang="en-AU" sz="3200" dirty="0"/>
              <a:t>G</a:t>
            </a:r>
            <a:r>
              <a:rPr lang="en-AU" sz="3200" dirty="0" smtClean="0"/>
              <a:t>enerator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500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8" y="1690688"/>
            <a:ext cx="10581264" cy="3721078"/>
          </a:xfrm>
        </p:spPr>
      </p:pic>
    </p:spTree>
    <p:extLst>
      <p:ext uri="{BB962C8B-B14F-4D97-AF65-F5344CB8AC3E}">
        <p14:creationId xmlns:p14="http://schemas.microsoft.com/office/powerpoint/2010/main" val="21435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116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Elliptic Curve Cryptography, Random Number Generators and the NSA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Dual EC_DRBG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Cryptography, Random Number Generators and the NSA</dc:title>
  <dc:creator>geordiewicks@gmail.com</dc:creator>
  <cp:lastModifiedBy>geordiewicks@gmail.com</cp:lastModifiedBy>
  <cp:revision>13</cp:revision>
  <dcterms:created xsi:type="dcterms:W3CDTF">2015-10-19T01:04:18Z</dcterms:created>
  <dcterms:modified xsi:type="dcterms:W3CDTF">2015-10-19T11:14:37Z</dcterms:modified>
</cp:coreProperties>
</file>