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5058" r:id="rId2"/>
  </p:sldMasterIdLst>
  <p:notesMasterIdLst>
    <p:notesMasterId r:id="rId59"/>
  </p:notesMasterIdLst>
  <p:handoutMasterIdLst>
    <p:handoutMasterId r:id="rId60"/>
  </p:handoutMasterIdLst>
  <p:sldIdLst>
    <p:sldId id="1755" r:id="rId3"/>
    <p:sldId id="1326" r:id="rId4"/>
    <p:sldId id="1758" r:id="rId5"/>
    <p:sldId id="1760" r:id="rId6"/>
    <p:sldId id="1761" r:id="rId7"/>
    <p:sldId id="1762" r:id="rId8"/>
    <p:sldId id="1763" r:id="rId9"/>
    <p:sldId id="1764" r:id="rId10"/>
    <p:sldId id="1765" r:id="rId11"/>
    <p:sldId id="1766" r:id="rId12"/>
    <p:sldId id="1767" r:id="rId13"/>
    <p:sldId id="1768" r:id="rId14"/>
    <p:sldId id="1769" r:id="rId15"/>
    <p:sldId id="1770" r:id="rId16"/>
    <p:sldId id="1771" r:id="rId17"/>
    <p:sldId id="1772" r:id="rId18"/>
    <p:sldId id="1773" r:id="rId19"/>
    <p:sldId id="1774" r:id="rId20"/>
    <p:sldId id="1775" r:id="rId21"/>
    <p:sldId id="1776" r:id="rId22"/>
    <p:sldId id="1777" r:id="rId23"/>
    <p:sldId id="1778" r:id="rId24"/>
    <p:sldId id="1779" r:id="rId25"/>
    <p:sldId id="1780" r:id="rId26"/>
    <p:sldId id="1781" r:id="rId27"/>
    <p:sldId id="1782" r:id="rId28"/>
    <p:sldId id="1784" r:id="rId29"/>
    <p:sldId id="1785" r:id="rId30"/>
    <p:sldId id="1786" r:id="rId31"/>
    <p:sldId id="1787" r:id="rId32"/>
    <p:sldId id="1788" r:id="rId33"/>
    <p:sldId id="1789" r:id="rId34"/>
    <p:sldId id="1790" r:id="rId35"/>
    <p:sldId id="1791" r:id="rId36"/>
    <p:sldId id="1792" r:id="rId37"/>
    <p:sldId id="1793" r:id="rId38"/>
    <p:sldId id="1794" r:id="rId39"/>
    <p:sldId id="1795" r:id="rId40"/>
    <p:sldId id="1796" r:id="rId41"/>
    <p:sldId id="1797" r:id="rId42"/>
    <p:sldId id="1799" r:id="rId43"/>
    <p:sldId id="1800" r:id="rId44"/>
    <p:sldId id="1801" r:id="rId45"/>
    <p:sldId id="1798" r:id="rId46"/>
    <p:sldId id="1806" r:id="rId47"/>
    <p:sldId id="1807" r:id="rId48"/>
    <p:sldId id="1808" r:id="rId49"/>
    <p:sldId id="1809" r:id="rId50"/>
    <p:sldId id="1810" r:id="rId51"/>
    <p:sldId id="1645" r:id="rId52"/>
    <p:sldId id="1646" r:id="rId53"/>
    <p:sldId id="1647" r:id="rId54"/>
    <p:sldId id="1648" r:id="rId55"/>
    <p:sldId id="1802" r:id="rId56"/>
    <p:sldId id="1803" r:id="rId57"/>
    <p:sldId id="1804" r:id="rId58"/>
  </p:sldIdLst>
  <p:sldSz cx="9144000" cy="5143500" type="screen16x9"/>
  <p:notesSz cx="6735763" cy="9866313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389582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779163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168745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558326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1947908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337489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2727071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116652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07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303030"/>
    <a:srgbClr val="7F7F7F"/>
    <a:srgbClr val="FFFFFF"/>
    <a:srgbClr val="667CEC"/>
    <a:srgbClr val="E0E5FB"/>
    <a:srgbClr val="E48E1C"/>
    <a:srgbClr val="00CC99"/>
    <a:srgbClr val="CCF5EB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461" autoAdjust="0"/>
  </p:normalViewPr>
  <p:slideViewPr>
    <p:cSldViewPr>
      <p:cViewPr varScale="1">
        <p:scale>
          <a:sx n="150" d="100"/>
          <a:sy n="150" d="100"/>
        </p:scale>
        <p:origin x="510" y="120"/>
      </p:cViewPr>
      <p:guideLst/>
    </p:cSldViewPr>
  </p:slideViewPr>
  <p:outlineViewPr>
    <p:cViewPr>
      <p:scale>
        <a:sx n="33" d="100"/>
        <a:sy n="33" d="100"/>
      </p:scale>
      <p:origin x="0" y="-9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3408"/>
    </p:cViewPr>
  </p:sorterViewPr>
  <p:notesViewPr>
    <p:cSldViewPr>
      <p:cViewPr varScale="1">
        <p:scale>
          <a:sx n="79" d="100"/>
          <a:sy n="79" d="100"/>
        </p:scale>
        <p:origin x="3252" y="90"/>
      </p:cViewPr>
      <p:guideLst>
        <p:guide orient="horz" pos="3130"/>
        <p:guide pos="2144"/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>
              <a:defRPr/>
            </a:pPr>
            <a:fld id="{995E349A-2F5C-4CD5-9D55-29F99897CE80}" type="datetimeFigureOut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2020-03-23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>
              <a:defRPr/>
            </a:pPr>
            <a:fld id="{EE633E7D-3427-42F4-A51F-CFCCA527B5A1}" type="slidenum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9651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142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41363"/>
            <a:ext cx="6572250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91" y="4684963"/>
            <a:ext cx="5387982" cy="444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142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6879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38958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77916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168745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5583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1947908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8E1EFF-9AE5-4EE5-9371-4661CE78F84F}"/>
              </a:ext>
            </a:extLst>
          </p:cNvPr>
          <p:cNvGrpSpPr/>
          <p:nvPr userDrawn="1"/>
        </p:nvGrpSpPr>
        <p:grpSpPr>
          <a:xfrm>
            <a:off x="1328458" y="1532036"/>
            <a:ext cx="3243542" cy="1284408"/>
            <a:chOff x="1328458" y="1532036"/>
            <a:chExt cx="3243542" cy="1284408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AAEEBEB-472F-49AD-AA46-50E23617C169}"/>
                </a:ext>
              </a:extLst>
            </p:cNvPr>
            <p:cNvSpPr/>
            <p:nvPr userDrawn="1"/>
          </p:nvSpPr>
          <p:spPr bwMode="auto">
            <a:xfrm>
              <a:off x="1328458" y="1532036"/>
              <a:ext cx="3243542" cy="6422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F63EC79-CF71-4090-ADF6-ADE97EE3DB0F}"/>
                </a:ext>
              </a:extLst>
            </p:cNvPr>
            <p:cNvSpPr/>
            <p:nvPr userDrawn="1"/>
          </p:nvSpPr>
          <p:spPr bwMode="auto">
            <a:xfrm>
              <a:off x="1328458" y="2174240"/>
              <a:ext cx="1803382" cy="6422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60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28A975-929F-4F31-92DA-E6F4B32598EE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0" y="2788"/>
            <a:ext cx="9144000" cy="5140711"/>
            <a:chOff x="0" y="2788"/>
            <a:chExt cx="9144000" cy="5140711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788"/>
              <a:ext cx="9144000" cy="514071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2195736" y="699542"/>
              <a:ext cx="6408712" cy="1800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2195736" y="2921520"/>
              <a:ext cx="3744416" cy="1306414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819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614">
          <p15:clr>
            <a:srgbClr val="FBAE40"/>
          </p15:clr>
        </p15:guide>
        <p15:guide id="5" pos="158">
          <p15:clr>
            <a:srgbClr val="FBAE40"/>
          </p15:clr>
        </p15:guide>
        <p15:guide id="9" orient="horz" pos="123">
          <p15:clr>
            <a:srgbClr val="FBAE40"/>
          </p15:clr>
        </p15:guide>
        <p15:guide id="11" pos="5602">
          <p15:clr>
            <a:srgbClr val="FBAE40"/>
          </p15:clr>
        </p15:guide>
        <p15:guide id="12" orient="horz" pos="3117">
          <p15:clr>
            <a:srgbClr val="FBAE40"/>
          </p15:clr>
        </p15:guide>
        <p15:guide id="13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107504" y="915566"/>
              <a:ext cx="4608512" cy="15841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107504" y="2283718"/>
              <a:ext cx="2520280" cy="108012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763960" y="15000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</a:p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58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"/>
            <a:ext cx="9144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1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0" userDrawn="1">
          <p15:clr>
            <a:srgbClr val="FBAE40"/>
          </p15:clr>
        </p15:guide>
        <p15:guide id="2" orient="horz" pos="2074" userDrawn="1">
          <p15:clr>
            <a:srgbClr val="FBAE40"/>
          </p15:clr>
        </p15:guide>
        <p15:guide id="5" pos="158" userDrawn="1">
          <p15:clr>
            <a:srgbClr val="FBAE40"/>
          </p15:clr>
        </p15:guide>
        <p15:guide id="6" pos="249" userDrawn="1">
          <p15:clr>
            <a:srgbClr val="FBAE40"/>
          </p15:clr>
        </p15:guide>
        <p15:guide id="7" pos="340" userDrawn="1">
          <p15:clr>
            <a:srgbClr val="FBAE40"/>
          </p15:clr>
        </p15:guide>
        <p15:guide id="8" orient="horz" pos="720" userDrawn="1">
          <p15:clr>
            <a:srgbClr val="FBAE40"/>
          </p15:clr>
        </p15:guide>
        <p15:guide id="9" orient="horz" pos="413" userDrawn="1">
          <p15:clr>
            <a:srgbClr val="FBAE40"/>
          </p15:clr>
        </p15:guide>
        <p15:guide id="10" orient="horz" pos="981" userDrawn="1">
          <p15:clr>
            <a:srgbClr val="FBAE40"/>
          </p15:clr>
        </p15:guide>
        <p15:guide id="11" pos="5602" userDrawn="1">
          <p15:clr>
            <a:srgbClr val="FBAE40"/>
          </p15:clr>
        </p15:guide>
        <p15:guide id="12" orient="horz" pos="3117" userDrawn="1">
          <p15:clr>
            <a:srgbClr val="FBAE40"/>
          </p15:clr>
        </p15:guide>
        <p15:guide id="13" pos="2294" userDrawn="1">
          <p15:clr>
            <a:srgbClr val="FBAE40"/>
          </p15:clr>
        </p15:guide>
        <p15:guide id="14" pos="357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62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614" userDrawn="1">
          <p15:clr>
            <a:srgbClr val="FBAE40"/>
          </p15:clr>
        </p15:guide>
        <p15:guide id="5" pos="158">
          <p15:clr>
            <a:srgbClr val="FBAE40"/>
          </p15:clr>
        </p15:guide>
        <p15:guide id="9" orient="horz" pos="123" userDrawn="1">
          <p15:clr>
            <a:srgbClr val="FBAE40"/>
          </p15:clr>
        </p15:guide>
        <p15:guide id="11" pos="5602">
          <p15:clr>
            <a:srgbClr val="FBAE40"/>
          </p15:clr>
        </p15:guide>
        <p15:guide id="12" orient="horz" pos="3117">
          <p15:clr>
            <a:srgbClr val="FBAE40"/>
          </p15:clr>
        </p15:guide>
        <p15:guide id="13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63EC79-CF71-4090-ADF6-ADE97EE3DB0F}"/>
              </a:ext>
            </a:extLst>
          </p:cNvPr>
          <p:cNvSpPr/>
          <p:nvPr userDrawn="1"/>
        </p:nvSpPr>
        <p:spPr bwMode="auto">
          <a:xfrm>
            <a:off x="2843808" y="777240"/>
            <a:ext cx="4608552" cy="120671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2BA5BF-A430-41B6-80C2-FCE282B74100}"/>
              </a:ext>
            </a:extLst>
          </p:cNvPr>
          <p:cNvSpPr/>
          <p:nvPr userDrawn="1"/>
        </p:nvSpPr>
        <p:spPr bwMode="auto">
          <a:xfrm>
            <a:off x="2843808" y="2712720"/>
            <a:ext cx="2474952" cy="84971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04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07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 t="-1128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4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B34BF-C490-48FC-ADA1-906FB74AFE3B}"/>
              </a:ext>
            </a:extLst>
          </p:cNvPr>
          <p:cNvGrpSpPr/>
          <p:nvPr userDrawn="1"/>
        </p:nvGrpSpPr>
        <p:grpSpPr>
          <a:xfrm>
            <a:off x="3221529" y="885825"/>
            <a:ext cx="2700942" cy="3267075"/>
            <a:chOff x="3237277" y="923925"/>
            <a:chExt cx="2669445" cy="32289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F71F1C-5870-41F1-8638-53C4EC5A8C34}"/>
                </a:ext>
              </a:extLst>
            </p:cNvPr>
            <p:cNvSpPr/>
            <p:nvPr/>
          </p:nvSpPr>
          <p:spPr bwMode="auto">
            <a:xfrm>
              <a:off x="3955920" y="923925"/>
              <a:ext cx="1232160" cy="1203326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17E5B19F-141F-48BA-963C-00308933D3D6}"/>
                </a:ext>
              </a:extLst>
            </p:cNvPr>
            <p:cNvSpPr/>
            <p:nvPr/>
          </p:nvSpPr>
          <p:spPr bwMode="auto">
            <a:xfrm>
              <a:off x="3237277" y="1600201"/>
              <a:ext cx="2669445" cy="2552700"/>
            </a:xfrm>
            <a:prstGeom prst="triangl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SME/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세트촬영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417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 userDrawn="1">
          <p15:clr>
            <a:srgbClr val="FBAE40"/>
          </p15:clr>
        </p15:guide>
        <p15:guide id="2" pos="2846" userDrawn="1">
          <p15:clr>
            <a:srgbClr val="FBAE40"/>
          </p15:clr>
        </p15:guide>
        <p15:guide id="3" orient="horz" pos="145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B34BF-C490-48FC-ADA1-906FB74AFE3B}"/>
              </a:ext>
            </a:extLst>
          </p:cNvPr>
          <p:cNvGrpSpPr/>
          <p:nvPr userDrawn="1"/>
        </p:nvGrpSpPr>
        <p:grpSpPr>
          <a:xfrm>
            <a:off x="1270809" y="885825"/>
            <a:ext cx="2700942" cy="3267075"/>
            <a:chOff x="3237277" y="923925"/>
            <a:chExt cx="2669445" cy="32289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F71F1C-5870-41F1-8638-53C4EC5A8C34}"/>
                </a:ext>
              </a:extLst>
            </p:cNvPr>
            <p:cNvSpPr/>
            <p:nvPr/>
          </p:nvSpPr>
          <p:spPr bwMode="auto">
            <a:xfrm>
              <a:off x="3955920" y="923925"/>
              <a:ext cx="1232160" cy="1203326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17E5B19F-141F-48BA-963C-00308933D3D6}"/>
                </a:ext>
              </a:extLst>
            </p:cNvPr>
            <p:cNvSpPr/>
            <p:nvPr/>
          </p:nvSpPr>
          <p:spPr bwMode="auto">
            <a:xfrm>
              <a:off x="3237277" y="1600201"/>
              <a:ext cx="2669445" cy="2552700"/>
            </a:xfrm>
            <a:prstGeom prst="triangl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SME/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세트촬영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514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>
          <p15:clr>
            <a:srgbClr val="FBAE40"/>
          </p15:clr>
        </p15:guide>
        <p15:guide id="2" pos="2846">
          <p15:clr>
            <a:srgbClr val="FBAE40"/>
          </p15:clr>
        </p15:guide>
        <p15:guide id="3" orient="horz" pos="145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67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>
          <p15:clr>
            <a:srgbClr val="FBAE40"/>
          </p15:clr>
        </p15:guide>
        <p15:guide id="2" pos="2846">
          <p15:clr>
            <a:srgbClr val="FBAE40"/>
          </p15:clr>
        </p15:guide>
        <p15:guide id="3" orient="horz" pos="145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552" y="54900"/>
            <a:ext cx="8340531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>
              <a:defRPr sz="24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92265" y="51470"/>
            <a:ext cx="432048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/>
              <a:t>◈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5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107504" y="915566"/>
              <a:ext cx="4608512" cy="15841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107504" y="2283718"/>
              <a:ext cx="2520280" cy="108012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27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25257" y="252860"/>
            <a:ext cx="1210475" cy="39750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1" name="그룹 30"/>
          <p:cNvGrpSpPr/>
          <p:nvPr/>
        </p:nvGrpSpPr>
        <p:grpSpPr>
          <a:xfrm>
            <a:off x="7815540" y="252860"/>
            <a:ext cx="1305942" cy="3975075"/>
            <a:chOff x="8624049" y="290621"/>
            <a:chExt cx="1200989" cy="5138629"/>
          </a:xfrm>
        </p:grpSpPr>
        <p:sp>
          <p:nvSpPr>
            <p:cNvPr id="88" name="Rectangle 20"/>
            <p:cNvSpPr>
              <a:spLocks noChangeArrowheads="1"/>
            </p:cNvSpPr>
            <p:nvPr userDrawn="1"/>
          </p:nvSpPr>
          <p:spPr bwMode="auto">
            <a:xfrm>
              <a:off x="8624052" y="342900"/>
              <a:ext cx="1200986" cy="5086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kumimoji="0"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Rectangle 20"/>
            <p:cNvSpPr>
              <a:spLocks noChangeArrowheads="1"/>
            </p:cNvSpPr>
            <p:nvPr userDrawn="1"/>
          </p:nvSpPr>
          <p:spPr bwMode="auto">
            <a:xfrm>
              <a:off x="8624049" y="3836797"/>
              <a:ext cx="1200989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용어사전</a:t>
              </a:r>
            </a:p>
          </p:txBody>
        </p:sp>
        <p:sp>
          <p:nvSpPr>
            <p:cNvPr id="90" name="Rectangle 20"/>
            <p:cNvSpPr>
              <a:spLocks noChangeArrowheads="1"/>
            </p:cNvSpPr>
            <p:nvPr userDrawn="1"/>
          </p:nvSpPr>
          <p:spPr bwMode="auto">
            <a:xfrm>
              <a:off x="8624049" y="290621"/>
              <a:ext cx="1200988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화</a:t>
              </a:r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면설명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219938" y="4155926"/>
            <a:ext cx="8901538" cy="957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-7620" y="263302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시작하기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-7620" y="1107490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9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학습하기</a:t>
            </a:r>
            <a:endParaRPr lang="en-US" altLang="ko-KR" sz="900" b="1" baseline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230" y="1332569"/>
            <a:ext cx="1177200" cy="446276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defPPr>
              <a:defRPr lang="ko-KR"/>
            </a:defPPr>
            <a:lvl1pPr marL="77105" indent="-77105" algn="l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8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marL="77105" marR="0" lvl="0" indent="-771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>
                <a:solidFill>
                  <a:schemeClr val="tx1"/>
                </a:solidFill>
              </a:rPr>
              <a:t>STM32F429</a:t>
            </a:r>
            <a:r>
              <a:rPr lang="ko-KR" altLang="en-US" b="0" dirty="0">
                <a:solidFill>
                  <a:schemeClr val="tx1"/>
                </a:solidFill>
              </a:rPr>
              <a:t>의 </a:t>
            </a:r>
            <a:r>
              <a:rPr lang="en-US" altLang="ko-KR" b="0" dirty="0">
                <a:solidFill>
                  <a:schemeClr val="tx1"/>
                </a:solidFill>
              </a:rPr>
              <a:t>UART</a:t>
            </a:r>
          </a:p>
          <a:p>
            <a:pPr marL="77105" marR="0" lvl="0" indent="-771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>
                <a:solidFill>
                  <a:schemeClr val="tx1"/>
                </a:solidFill>
              </a:rPr>
              <a:t>STM32F429</a:t>
            </a:r>
            <a:r>
              <a:rPr lang="ko-KR" altLang="en-US" b="0" dirty="0">
                <a:solidFill>
                  <a:schemeClr val="tx1"/>
                </a:solidFill>
              </a:rPr>
              <a:t>의 </a:t>
            </a:r>
            <a:r>
              <a:rPr lang="en-US" altLang="ko-KR" b="0" dirty="0">
                <a:solidFill>
                  <a:schemeClr val="tx1"/>
                </a:solidFill>
              </a:rPr>
              <a:t>UART </a:t>
            </a:r>
            <a:r>
              <a:rPr lang="ko-KR" altLang="en-US" b="0" dirty="0">
                <a:solidFill>
                  <a:schemeClr val="tx1"/>
                </a:solidFill>
              </a:rPr>
              <a:t>제어 </a:t>
            </a:r>
            <a:r>
              <a:rPr lang="en-US" altLang="ko-KR" b="0" dirty="0">
                <a:solidFill>
                  <a:schemeClr val="tx1"/>
                </a:solidFill>
              </a:rPr>
              <a:t>SW </a:t>
            </a:r>
            <a:r>
              <a:rPr lang="ko-KR" altLang="en-US" b="0" dirty="0">
                <a:solidFill>
                  <a:schemeClr val="tx1"/>
                </a:solidFill>
              </a:rPr>
              <a:t>설계하기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-7621" y="2511545"/>
            <a:ext cx="1606128" cy="230822"/>
          </a:xfrm>
          <a:prstGeom prst="rect">
            <a:avLst/>
          </a:prstGeom>
          <a:noFill/>
          <a:ln>
            <a:noFill/>
          </a:ln>
        </p:spPr>
        <p:txBody>
          <a:bodyPr wrap="square"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활용하기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230" y="485721"/>
            <a:ext cx="1177200" cy="323165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Intro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미리보기 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7230" y="2752641"/>
            <a:ext cx="1177200" cy="123111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쉽게 하는 펌웨어 설계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7876" y="3337550"/>
            <a:ext cx="1033746" cy="217176"/>
          </a:xfrm>
          <a:prstGeom prst="rect">
            <a:avLst/>
          </a:prstGeom>
          <a:noFill/>
          <a:ln>
            <a:noFill/>
          </a:ln>
        </p:spPr>
        <p:txBody>
          <a:bodyPr lIns="77916" tIns="38958" rIns="77916" bIns="3895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정리하기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230" y="3566067"/>
            <a:ext cx="1177200" cy="523220"/>
          </a:xfrm>
          <a:prstGeom prst="rect">
            <a:avLst/>
          </a:prstGeom>
          <a:noFill/>
          <a:ln>
            <a:noFill/>
          </a:ln>
        </p:spPr>
        <p:txBody>
          <a:bodyPr wrap="square" lIns="77916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퀴즈</a:t>
            </a:r>
            <a:endParaRPr kumimoji="1" lang="en-US" altLang="ko-KR" sz="800" b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요점노트</a:t>
            </a:r>
            <a:endParaRPr kumimoji="1" lang="en-US" altLang="ko-KR" sz="800" b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en-US" altLang="ko-KR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Outro</a:t>
            </a:r>
          </a:p>
        </p:txBody>
      </p:sp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25259" y="4155874"/>
            <a:ext cx="290650" cy="957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30" tIns="45715" rIns="72000" bIns="45715" anchor="ctr"/>
          <a:lstStyle/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25257" y="19025"/>
            <a:ext cx="386422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409429" y="19025"/>
            <a:ext cx="825001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 설계</a:t>
            </a:r>
          </a:p>
        </p:txBody>
      </p:sp>
      <p:sp>
        <p:nvSpPr>
          <p:cNvPr id="80" name="Rectangle 22"/>
          <p:cNvSpPr>
            <a:spLocks noChangeArrowheads="1"/>
          </p:cNvSpPr>
          <p:nvPr/>
        </p:nvSpPr>
        <p:spPr bwMode="auto">
          <a:xfrm>
            <a:off x="1234430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rPr>
              <a:t>모듈명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0" name="Rectangle 19">
            <a:extLst>
              <a:ext uri="{FF2B5EF4-FFF2-40B4-BE49-F238E27FC236}">
                <a16:creationId xmlns:a16="http://schemas.microsoft.com/office/drawing/2014/main" id="{512B0758-14D0-4BDE-8C1E-5BC0B64BB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430" y="253583"/>
            <a:ext cx="6581112" cy="39023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9EB8E43D-F70A-4206-9391-A5C99C9C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587" y="19025"/>
            <a:ext cx="527805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화면번호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9B760E48-5E39-45AB-A355-BD927D28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392" y="19025"/>
            <a:ext cx="1021090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24000" tIns="45715" rIns="91430" bIns="45715" anchor="ctr"/>
          <a:lstStyle/>
          <a:p>
            <a:pPr algn="l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07_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1CBC2DFF-B09C-4D57-B1A5-B9D616F53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446" y="19025"/>
            <a:ext cx="3266141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07. </a:t>
            </a:r>
            <a:r>
              <a:rPr lang="en-US" altLang="ko-KR" sz="8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UART </a:t>
            </a:r>
            <a:r>
              <a:rPr lang="ko-KR" altLang="en-US" sz="8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제어 </a:t>
            </a:r>
            <a:r>
              <a:rPr lang="en-US" altLang="ko-KR" sz="8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SW </a:t>
            </a:r>
            <a:r>
              <a:rPr lang="ko-KR" altLang="en-US" sz="8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설계</a:t>
            </a:r>
            <a:endParaRPr lang="ko-KR" altLang="en-US" sz="800" b="1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A0E4A36-B519-499A-8005-3B9CFC8F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1678301A-0538-4B3D-B1F9-D38CA28AC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886" y="19025"/>
            <a:ext cx="2311042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 구조 설계하기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69" r:id="rId2"/>
    <p:sldLayoutId id="2147485070" r:id="rId3"/>
    <p:sldLayoutId id="2147485071" r:id="rId4"/>
    <p:sldLayoutId id="2147485044" r:id="rId5"/>
    <p:sldLayoutId id="2147485072" r:id="rId6"/>
    <p:sldLayoutId id="2147485068" r:id="rId7"/>
    <p:sldLayoutId id="2147485038" r:id="rId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46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3" r:id="rId1"/>
    <p:sldLayoutId id="2147485074" r:id="rId2"/>
    <p:sldLayoutId id="2147485075" r:id="rId3"/>
    <p:sldLayoutId id="2147485059" r:id="rId4"/>
    <p:sldLayoutId id="2147485060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devicemart.co.kr/goods/view?no=1278220" TargetMode="External"/><Relationship Id="rId5" Type="http://schemas.openxmlformats.org/officeDocument/2006/relationships/hyperlink" Target="http://www.devicemart.co.kr/goods/view?no=1279486" TargetMode="External"/><Relationship Id="rId4" Type="http://schemas.openxmlformats.org/officeDocument/2006/relationships/hyperlink" Target="https://www.st.com/en/evaluation-tools/nucleo-f429zi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hyperlink" Target="https://mh-nexus.de/en/hxd/" TargetMode="Externa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2.png"/><Relationship Id="rId4" Type="http://schemas.openxmlformats.org/officeDocument/2006/relationships/image" Target="../media/image51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19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8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3EC2160-E630-45D1-8E96-A98DA2FDFBA7}"/>
              </a:ext>
            </a:extLst>
          </p:cNvPr>
          <p:cNvSpPr/>
          <p:nvPr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STM32 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 알람 시계</a:t>
            </a:r>
          </a:p>
        </p:txBody>
      </p:sp>
    </p:spTree>
    <p:extLst>
      <p:ext uri="{BB962C8B-B14F-4D97-AF65-F5344CB8AC3E}">
        <p14:creationId xmlns:p14="http://schemas.microsoft.com/office/powerpoint/2010/main" val="154526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D63185-135D-4C12-BE89-2CE03F893702}"/>
              </a:ext>
            </a:extLst>
          </p:cNvPr>
          <p:cNvSpPr txBox="1"/>
          <p:nvPr/>
        </p:nvSpPr>
        <p:spPr bwMode="auto">
          <a:xfrm>
            <a:off x="244218" y="60382"/>
            <a:ext cx="21777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Clock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설정 모드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0B694-A6C2-48C9-8458-A3956D3DFFB0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설정 모드의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종류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81E99A41-06FA-4AC6-9631-88AD4A925BB4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dirty="0">
                <a:solidFill>
                  <a:schemeClr val="tx1"/>
                </a:solidFill>
              </a:rPr>
              <a:t>설정모드 </a:t>
            </a:r>
            <a:r>
              <a:rPr lang="en-US" altLang="ko-KR" sz="2000" dirty="0">
                <a:solidFill>
                  <a:schemeClr val="tx1"/>
                </a:solidFill>
              </a:rPr>
              <a:t>4</a:t>
            </a:r>
            <a:r>
              <a:rPr lang="ko-KR" altLang="en-US" sz="2000" dirty="0">
                <a:solidFill>
                  <a:schemeClr val="tx1"/>
                </a:solidFill>
              </a:rPr>
              <a:t>가지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B89D05-88DB-44BA-91FA-D9174585AE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8EDBBE-C3D6-4908-B86D-EF992CC56BD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5CCD06A-DAF8-4630-A173-9A07ECEFA202}"/>
              </a:ext>
            </a:extLst>
          </p:cNvPr>
          <p:cNvSpPr/>
          <p:nvPr/>
        </p:nvSpPr>
        <p:spPr>
          <a:xfrm>
            <a:off x="971600" y="3578875"/>
            <a:ext cx="1997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CLOCK_MODE{</a:t>
            </a:r>
          </a:p>
          <a:p>
            <a:pPr algn="l"/>
            <a:r>
              <a:rPr lang="en-US" altLang="ko-KR" i="1" dirty="0">
                <a:solidFill>
                  <a:srgbClr val="0000C0"/>
                </a:solidFill>
                <a:latin typeface="Consolas" panose="020B0609020204030204" pitchFamily="49" charset="0"/>
              </a:rPr>
              <a:t>NORMAL_STATE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i="1" dirty="0">
                <a:solidFill>
                  <a:srgbClr val="0000C0"/>
                </a:solidFill>
                <a:latin typeface="Consolas" panose="020B0609020204030204" pitchFamily="49" charset="0"/>
              </a:rPr>
              <a:t>TIME_SETTING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i="1" dirty="0">
                <a:solidFill>
                  <a:srgbClr val="0000C0"/>
                </a:solidFill>
                <a:latin typeface="Consolas" panose="020B0609020204030204" pitchFamily="49" charset="0"/>
              </a:rPr>
              <a:t>ALARM_TIME_SETTING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i="1" dirty="0">
                <a:solidFill>
                  <a:srgbClr val="0000C0"/>
                </a:solidFill>
                <a:latin typeface="Consolas" panose="020B0609020204030204" pitchFamily="49" charset="0"/>
              </a:rPr>
              <a:t>MUSIC_SELECT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8C3C6700-5079-417F-A77D-FE2C3F41DD6D}"/>
              </a:ext>
            </a:extLst>
          </p:cNvPr>
          <p:cNvSpPr/>
          <p:nvPr/>
        </p:nvSpPr>
        <p:spPr>
          <a:xfrm>
            <a:off x="815380" y="1557482"/>
            <a:ext cx="7645052" cy="1954381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알람시계는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모드로 분류 가능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설정이 아닌 시간을 보여주는 모드는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NORMAL_STATE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시간을 설정하는 모드는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TIME_SETTING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 시간을 설정하는 모드는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ALARM_TIME_SETTING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 노래를 설정하는 모드는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MUSIC_SELECT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4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모드를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enum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CLOCK_MODE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표시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63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CBA269-F881-4E75-8187-CFACC2312843}"/>
              </a:ext>
            </a:extLst>
          </p:cNvPr>
          <p:cNvSpPr txBox="1"/>
          <p:nvPr/>
        </p:nvSpPr>
        <p:spPr bwMode="auto">
          <a:xfrm>
            <a:off x="244218" y="60382"/>
            <a:ext cx="21777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Clock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설정 모드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9E0DF3-E5C2-4A62-85B6-86752306F7EA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설정 모드의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전환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676811AB-ED32-4202-BE68-E129880B7F4E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dirty="0" err="1">
                <a:solidFill>
                  <a:schemeClr val="tx1"/>
                </a:solidFill>
              </a:rPr>
              <a:t>모드간의</a:t>
            </a:r>
            <a:r>
              <a:rPr lang="ko-KR" altLang="en-US" sz="2000" dirty="0">
                <a:solidFill>
                  <a:schemeClr val="tx1"/>
                </a:solidFill>
              </a:rPr>
              <a:t> 전환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2C6053-9099-4162-9A5E-93841D3829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6223A6-0E06-47BB-A2B3-1FF4EE66FE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893BDBEE-84A4-4ED2-A2B1-7C4167A01BE3}"/>
              </a:ext>
            </a:extLst>
          </p:cNvPr>
          <p:cNvSpPr/>
          <p:nvPr/>
        </p:nvSpPr>
        <p:spPr>
          <a:xfrm>
            <a:off x="613820" y="1543810"/>
            <a:ext cx="7630588" cy="2523768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모드간의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전환은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버튼으로 가능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NORMAL_STATE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누르면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TIME_SETTING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NORMAL_STATE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 이상 누르면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ALARM_TIME_SETTING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NORMAL_STATE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Double Click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MUSIC_SELECT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NORMAL_STATE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아닌 설정 모드에서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누르면 다른 모드로 전환하지 않고 그냥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NORMAL_STATE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up,down,right,left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누르면 의미 없음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모드에서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Set,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up,down,right,left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버튼은 의미 있음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53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EFAF010-ECCF-412B-9048-6434ACA6BCFF}"/>
              </a:ext>
            </a:extLst>
          </p:cNvPr>
          <p:cNvSpPr/>
          <p:nvPr/>
        </p:nvSpPr>
        <p:spPr bwMode="auto">
          <a:xfrm>
            <a:off x="5940152" y="1715165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NORMAL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C7FBC16-DD8C-4DF9-847C-BFEA7A83C250}"/>
              </a:ext>
            </a:extLst>
          </p:cNvPr>
          <p:cNvSpPr/>
          <p:nvPr/>
        </p:nvSpPr>
        <p:spPr bwMode="auto">
          <a:xfrm>
            <a:off x="4378350" y="2329159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TIME_SETTING 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1F011E-9C86-4B85-9330-41876E8E22E1}"/>
              </a:ext>
            </a:extLst>
          </p:cNvPr>
          <p:cNvSpPr/>
          <p:nvPr/>
        </p:nvSpPr>
        <p:spPr bwMode="auto">
          <a:xfrm>
            <a:off x="5940152" y="3013235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MUSIC_SELECT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4B8849B-9107-4420-81DF-D0218918BD6A}"/>
              </a:ext>
            </a:extLst>
          </p:cNvPr>
          <p:cNvSpPr/>
          <p:nvPr/>
        </p:nvSpPr>
        <p:spPr bwMode="auto">
          <a:xfrm>
            <a:off x="7460069" y="2329159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ALARM_TIME_SETTING 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CA3BF-F102-417D-8EC1-DF3D2D53380C}"/>
              </a:ext>
            </a:extLst>
          </p:cNvPr>
          <p:cNvSpPr txBox="1"/>
          <p:nvPr/>
        </p:nvSpPr>
        <p:spPr bwMode="auto">
          <a:xfrm>
            <a:off x="244218" y="60382"/>
            <a:ext cx="21777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Clock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설정 모드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2B71E-AE7B-4DC9-8FAF-CE4EB32A24F6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설정 모드의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전환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28969E2-71E9-4A1C-A4AC-07F350951DAD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>
                <a:solidFill>
                  <a:schemeClr val="tx1"/>
                </a:solidFill>
              </a:rPr>
              <a:t>State machine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7837B7-B92A-4948-81DF-C84DDC5CBE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7D565C-E161-4B0B-8CE7-989759F87C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1D9C2116-1AAC-4E19-8EA2-A52E8DE2250C}"/>
              </a:ext>
            </a:extLst>
          </p:cNvPr>
          <p:cNvSpPr/>
          <p:nvPr/>
        </p:nvSpPr>
        <p:spPr>
          <a:xfrm>
            <a:off x="613820" y="1543810"/>
            <a:ext cx="3670149" cy="2369880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앞에서 설명한 내용을 도표로 나타내면 이해하기 쉬움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도표로 나타낸 것을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 machine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이라고 함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 mode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설정 모드로 진입 후 다시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 mode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회귀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설정모드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끼리는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진입안됨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604B540-82E4-429A-BD1D-FF899B6BC78F}"/>
              </a:ext>
            </a:extLst>
          </p:cNvPr>
          <p:cNvCxnSpPr>
            <a:stCxn id="2" idx="2"/>
            <a:endCxn id="3" idx="7"/>
          </p:cNvCxnSpPr>
          <p:nvPr/>
        </p:nvCxnSpPr>
        <p:spPr>
          <a:xfrm flipH="1">
            <a:off x="5238827" y="1967193"/>
            <a:ext cx="701325" cy="43578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48BBBD-E2AA-40C8-8620-FCF12F11C9F1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6444208" y="2219221"/>
            <a:ext cx="0" cy="79401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FF3FBB-D99F-430E-A072-33218BDD137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936075" y="2005969"/>
            <a:ext cx="671629" cy="39700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4DE23CF-6120-424B-8C61-0520F2F91DE4}"/>
              </a:ext>
            </a:extLst>
          </p:cNvPr>
          <p:cNvCxnSpPr>
            <a:cxnSpLocks/>
            <a:stCxn id="4" idx="2"/>
            <a:endCxn id="3" idx="5"/>
          </p:cNvCxnSpPr>
          <p:nvPr/>
        </p:nvCxnSpPr>
        <p:spPr>
          <a:xfrm flipH="1" flipV="1">
            <a:off x="5238827" y="2759398"/>
            <a:ext cx="701325" cy="505865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F6C372E8-F0C9-4CE4-BF84-EB807EFA9350}"/>
              </a:ext>
            </a:extLst>
          </p:cNvPr>
          <p:cNvSpPr/>
          <p:nvPr/>
        </p:nvSpPr>
        <p:spPr bwMode="auto">
          <a:xfrm>
            <a:off x="5386462" y="2888324"/>
            <a:ext cx="362852" cy="352666"/>
          </a:xfrm>
          <a:prstGeom prst="mathMultiply">
            <a:avLst/>
          </a:prstGeom>
          <a:solidFill>
            <a:srgbClr val="FF000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0D212BE-3368-468A-85D2-3F96CFDFBBB5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906380" y="2759398"/>
            <a:ext cx="701324" cy="40725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951A2167-5025-41E2-BA08-99356A82F8E1}"/>
              </a:ext>
            </a:extLst>
          </p:cNvPr>
          <p:cNvSpPr/>
          <p:nvPr/>
        </p:nvSpPr>
        <p:spPr bwMode="auto">
          <a:xfrm>
            <a:off x="7233484" y="2796306"/>
            <a:ext cx="362852" cy="352666"/>
          </a:xfrm>
          <a:prstGeom prst="mathMultiply">
            <a:avLst/>
          </a:prstGeom>
          <a:solidFill>
            <a:srgbClr val="FF000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41C8624-DABF-41B7-A931-138BFA93F42C}"/>
              </a:ext>
            </a:extLst>
          </p:cNvPr>
          <p:cNvCxnSpPr>
            <a:cxnSpLocks/>
            <a:stCxn id="5" idx="5"/>
            <a:endCxn id="3" idx="4"/>
          </p:cNvCxnSpPr>
          <p:nvPr/>
        </p:nvCxnSpPr>
        <p:spPr>
          <a:xfrm rot="5400000">
            <a:off x="6564568" y="1077236"/>
            <a:ext cx="73817" cy="3438140"/>
          </a:xfrm>
          <a:prstGeom prst="curvedConnector3">
            <a:avLst>
              <a:gd name="adj1" fmla="val 1518558"/>
            </a:avLst>
          </a:prstGeom>
          <a:ln w="31750">
            <a:solidFill>
              <a:srgbClr val="FF0000"/>
            </a:solidFill>
            <a:prstDash val="sysDot"/>
            <a:headEnd type="triangl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FE031ED3-4CDC-4B58-BFD0-CE6DD815F166}"/>
              </a:ext>
            </a:extLst>
          </p:cNvPr>
          <p:cNvSpPr/>
          <p:nvPr/>
        </p:nvSpPr>
        <p:spPr bwMode="auto">
          <a:xfrm>
            <a:off x="6374668" y="3697311"/>
            <a:ext cx="362852" cy="352666"/>
          </a:xfrm>
          <a:prstGeom prst="mathMultiply">
            <a:avLst/>
          </a:prstGeom>
          <a:solidFill>
            <a:srgbClr val="FF000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17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B72802F7-A336-49ED-860B-38E218820E67}"/>
              </a:ext>
            </a:extLst>
          </p:cNvPr>
          <p:cNvSpPr/>
          <p:nvPr/>
        </p:nvSpPr>
        <p:spPr bwMode="auto">
          <a:xfrm>
            <a:off x="5724128" y="2291623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NORMAL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C18F764-9031-47F0-888E-D4B8CEAE4BBA}"/>
              </a:ext>
            </a:extLst>
          </p:cNvPr>
          <p:cNvSpPr/>
          <p:nvPr/>
        </p:nvSpPr>
        <p:spPr bwMode="auto">
          <a:xfrm>
            <a:off x="4162326" y="2905617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TIME_SETTING 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84418A8-46B1-4E89-9054-BEBE2E62DDF0}"/>
              </a:ext>
            </a:extLst>
          </p:cNvPr>
          <p:cNvSpPr/>
          <p:nvPr/>
        </p:nvSpPr>
        <p:spPr bwMode="auto">
          <a:xfrm>
            <a:off x="5724128" y="3589693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MUSIC_SELECT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A0CF36A-20DE-464A-8C20-EDF554599DDC}"/>
              </a:ext>
            </a:extLst>
          </p:cNvPr>
          <p:cNvSpPr/>
          <p:nvPr/>
        </p:nvSpPr>
        <p:spPr bwMode="auto">
          <a:xfrm>
            <a:off x="7244045" y="2905617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ALARM_TIME_SETTING 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4386A8-5784-49A6-B91A-59082AF2531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5022803" y="2543651"/>
            <a:ext cx="701325" cy="43578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894831-162D-4311-ADFC-972F2A31D680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6228184" y="2795679"/>
            <a:ext cx="0" cy="79401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358AC47-155F-4659-9DD8-73B5754E1B3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20051" y="2582427"/>
            <a:ext cx="671629" cy="39700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765010-9178-48A9-AC03-71B5758783E4}"/>
              </a:ext>
            </a:extLst>
          </p:cNvPr>
          <p:cNvSpPr txBox="1"/>
          <p:nvPr/>
        </p:nvSpPr>
        <p:spPr bwMode="auto">
          <a:xfrm>
            <a:off x="5130742" y="2533382"/>
            <a:ext cx="49582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Set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A8649-661F-4BA9-BCC4-B09F5A354289}"/>
              </a:ext>
            </a:extLst>
          </p:cNvPr>
          <p:cNvSpPr txBox="1"/>
          <p:nvPr/>
        </p:nvSpPr>
        <p:spPr bwMode="auto">
          <a:xfrm>
            <a:off x="5803885" y="3039484"/>
            <a:ext cx="107237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Double click Set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BC22BC-6C04-4C59-B63C-6557BB9DDC7D}"/>
              </a:ext>
            </a:extLst>
          </p:cNvPr>
          <p:cNvSpPr txBox="1"/>
          <p:nvPr/>
        </p:nvSpPr>
        <p:spPr bwMode="auto">
          <a:xfrm>
            <a:off x="6749514" y="2643307"/>
            <a:ext cx="13246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Long Set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8E49F-2202-4FDC-878A-FADA7417EFCF}"/>
              </a:ext>
            </a:extLst>
          </p:cNvPr>
          <p:cNvSpPr txBox="1"/>
          <p:nvPr/>
        </p:nvSpPr>
        <p:spPr bwMode="auto">
          <a:xfrm>
            <a:off x="244218" y="60382"/>
            <a:ext cx="21777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Clock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설정 모드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DAEE45-1AF2-49F9-A85D-44A33D4192F1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설정 모드의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</a:t>
            </a:r>
          </a:p>
        </p:txBody>
      </p:sp>
      <p:sp>
        <p:nvSpPr>
          <p:cNvPr id="20" name="텍스트 개체 틀 7">
            <a:extLst>
              <a:ext uri="{FF2B5EF4-FFF2-40B4-BE49-F238E27FC236}">
                <a16:creationId xmlns:a16="http://schemas.microsoft.com/office/drawing/2014/main" id="{A207B79F-9DAC-4C54-84EA-70C69778E7C9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dirty="0">
                <a:solidFill>
                  <a:schemeClr val="tx1"/>
                </a:solidFill>
              </a:rPr>
              <a:t>버튼의 사용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21" name="양쪽 대괄호 20">
            <a:extLst>
              <a:ext uri="{FF2B5EF4-FFF2-40B4-BE49-F238E27FC236}">
                <a16:creationId xmlns:a16="http://schemas.microsoft.com/office/drawing/2014/main" id="{1C233613-D3CF-4BE1-8DD1-5B306711177F}"/>
              </a:ext>
            </a:extLst>
          </p:cNvPr>
          <p:cNvSpPr/>
          <p:nvPr/>
        </p:nvSpPr>
        <p:spPr>
          <a:xfrm>
            <a:off x="613820" y="1543810"/>
            <a:ext cx="3400871" cy="2369880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모드마다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버튼과 방향키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(Arrow key)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들의 사용을 정의할 수 있음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 mode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설정모드 진입은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키로 가능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 mode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방향키는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invalid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모드에서 방향키는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101DBF2-9697-48A0-B4EC-60CFE71EE0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36733B2-0722-4CB4-A936-DE6F0C4465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58041F3-F083-4BC8-B94D-1EDEFA6C58CA}"/>
              </a:ext>
            </a:extLst>
          </p:cNvPr>
          <p:cNvSpPr txBox="1"/>
          <p:nvPr/>
        </p:nvSpPr>
        <p:spPr bwMode="auto">
          <a:xfrm>
            <a:off x="5580112" y="2067694"/>
            <a:ext cx="14321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Arrow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Invalid</a:t>
            </a:r>
            <a:endParaRPr lang="ko-KR" altLang="en-US" sz="1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9AE18B-5036-44BB-852E-4FA0C82E4B19}"/>
              </a:ext>
            </a:extLst>
          </p:cNvPr>
          <p:cNvSpPr txBox="1"/>
          <p:nvPr/>
        </p:nvSpPr>
        <p:spPr bwMode="auto">
          <a:xfrm>
            <a:off x="3992182" y="3376421"/>
            <a:ext cx="14321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Arrow valid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3568DB-7B7E-45A9-A006-5BAAAA99F8F4}"/>
              </a:ext>
            </a:extLst>
          </p:cNvPr>
          <p:cNvSpPr txBox="1"/>
          <p:nvPr/>
        </p:nvSpPr>
        <p:spPr bwMode="auto">
          <a:xfrm>
            <a:off x="5512098" y="4079953"/>
            <a:ext cx="14321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Arrow valid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FDA4CB-D853-4A68-88A9-E2D7F35F43ED}"/>
              </a:ext>
            </a:extLst>
          </p:cNvPr>
          <p:cNvSpPr txBox="1"/>
          <p:nvPr/>
        </p:nvSpPr>
        <p:spPr bwMode="auto">
          <a:xfrm>
            <a:off x="7055865" y="3401417"/>
            <a:ext cx="14321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Arrow valid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089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93D5F-7431-4342-88FF-B54241360CDA}"/>
              </a:ext>
            </a:extLst>
          </p:cNvPr>
          <p:cNvSpPr txBox="1"/>
          <p:nvPr/>
        </p:nvSpPr>
        <p:spPr bwMode="auto">
          <a:xfrm>
            <a:off x="244218" y="60382"/>
            <a:ext cx="21777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Clock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설정 모드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F40C6-5E5D-4B9E-88A4-10B1214083E7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설정 모드의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8901C960-F782-4322-888F-C8351000C3E8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dirty="0">
                <a:solidFill>
                  <a:schemeClr val="tx1"/>
                </a:solidFill>
              </a:rPr>
              <a:t>모드와 버튼의 상태 저장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EC29863-69EF-483F-9D9B-84585FA427DA}"/>
              </a:ext>
            </a:extLst>
          </p:cNvPr>
          <p:cNvSpPr/>
          <p:nvPr/>
        </p:nvSpPr>
        <p:spPr>
          <a:xfrm>
            <a:off x="3700155" y="1923678"/>
            <a:ext cx="4536504" cy="2539157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모드와 입력 버튼의 상태를 항상 저장해 두기 위해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current_state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구조체 변수를 생성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current_state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구조체는 현재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상태를 위한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enum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CLOCK_MODE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멤버로 가짐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current_state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구조체는 현재 입력 버튼을 위한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enum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CLOCK_BUTTON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멤버로 가짐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이와 같이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관련있는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정보를 구조체로 묶어서 관리하면 코드가 이해하기 쉽고 향후 디버깅도 유리함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7D31F0-8AE1-4FEC-9B08-E5FCFEA2BB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38BE5A-8FF7-4923-906B-D2B1836AD39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EC95FF-59E6-4E87-9070-1963F2DE2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93" y="1581067"/>
            <a:ext cx="2395474" cy="300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38F96820-6BAF-4842-89FC-6E5284377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26" y="1403428"/>
            <a:ext cx="3261834" cy="37400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D34FA8-007D-497E-9FA7-74DAECD0252E}"/>
              </a:ext>
            </a:extLst>
          </p:cNvPr>
          <p:cNvSpPr txBox="1"/>
          <p:nvPr/>
        </p:nvSpPr>
        <p:spPr bwMode="auto">
          <a:xfrm>
            <a:off x="244218" y="60382"/>
            <a:ext cx="21777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Clock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설정 모드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39BBF-283B-4CA1-9493-E4537066A5E1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설정 모드의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DB41BDD1-5AEE-4AE1-B0FE-DC38880DAD27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dirty="0">
                <a:solidFill>
                  <a:schemeClr val="tx1"/>
                </a:solidFill>
              </a:rPr>
              <a:t>모드 판단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29F3B9-149C-4646-B14A-1D07EF8266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BE6651-A4B3-4578-92B1-44ECB7608AB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03A5D5CB-9F04-4D91-89AC-CA3985C31CC5}"/>
              </a:ext>
            </a:extLst>
          </p:cNvPr>
          <p:cNvSpPr/>
          <p:nvPr/>
        </p:nvSpPr>
        <p:spPr>
          <a:xfrm>
            <a:off x="3779912" y="1259979"/>
            <a:ext cx="5120317" cy="1800493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시리얼 입력이 들어왔을 때 현재 모드와 키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값등을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판단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Current_state.mode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NORMAL_STATE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이고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들어오면 모드 전환을 위해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mode_analysis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실행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Mode_analysis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double click , Long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키등을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판단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Switch(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key_value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SEL_KEY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판단하고 방향키는 무시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B04E14-2E33-4DC1-9670-1EF0218AE62A}"/>
              </a:ext>
            </a:extLst>
          </p:cNvPr>
          <p:cNvSpPr/>
          <p:nvPr/>
        </p:nvSpPr>
        <p:spPr bwMode="auto">
          <a:xfrm>
            <a:off x="907341" y="2211710"/>
            <a:ext cx="2610532" cy="2376263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0F9DA3-3DCA-46A2-AA9E-8B78E46F4C25}"/>
              </a:ext>
            </a:extLst>
          </p:cNvPr>
          <p:cNvCxnSpPr>
            <a:cxnSpLocks/>
          </p:cNvCxnSpPr>
          <p:nvPr/>
        </p:nvCxnSpPr>
        <p:spPr>
          <a:xfrm flipV="1">
            <a:off x="3419872" y="1938803"/>
            <a:ext cx="445909" cy="27290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B1B25525-5DE0-47DF-8A00-744749F9B8E6}"/>
              </a:ext>
            </a:extLst>
          </p:cNvPr>
          <p:cNvSpPr/>
          <p:nvPr/>
        </p:nvSpPr>
        <p:spPr bwMode="auto">
          <a:xfrm>
            <a:off x="5778378" y="3060472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NORMAL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58DD73-2DEA-471C-B668-6B9A49FF2D2F}"/>
              </a:ext>
            </a:extLst>
          </p:cNvPr>
          <p:cNvSpPr/>
          <p:nvPr/>
        </p:nvSpPr>
        <p:spPr bwMode="auto">
          <a:xfrm>
            <a:off x="4216576" y="3674466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TIME_SETTING 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0C62D0C-206B-4EB7-9B9E-AB6DBDC64A53}"/>
              </a:ext>
            </a:extLst>
          </p:cNvPr>
          <p:cNvSpPr/>
          <p:nvPr/>
        </p:nvSpPr>
        <p:spPr bwMode="auto">
          <a:xfrm>
            <a:off x="5778378" y="4358542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MUSIC_SELECT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372D1CD-8481-4AB3-8381-977D0EA7FC77}"/>
              </a:ext>
            </a:extLst>
          </p:cNvPr>
          <p:cNvSpPr/>
          <p:nvPr/>
        </p:nvSpPr>
        <p:spPr bwMode="auto">
          <a:xfrm>
            <a:off x="7298295" y="3674466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ALARM_TIME_SETTING 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5587F9-DA6A-491A-8917-8391207CD97B}"/>
              </a:ext>
            </a:extLst>
          </p:cNvPr>
          <p:cNvCxnSpPr>
            <a:cxnSpLocks/>
            <a:stCxn id="12" idx="2"/>
            <a:endCxn id="13" idx="7"/>
          </p:cNvCxnSpPr>
          <p:nvPr/>
        </p:nvCxnSpPr>
        <p:spPr>
          <a:xfrm flipH="1">
            <a:off x="5077053" y="3312500"/>
            <a:ext cx="701325" cy="43578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00A451-8533-4C2A-9664-F5B5B3F630D7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6282434" y="3564528"/>
            <a:ext cx="0" cy="79401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FE35256-1EAF-48EA-A585-06120452866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774301" y="3351276"/>
            <a:ext cx="671629" cy="39700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983BBA9-40E8-4468-AC30-9BB23ABD14FE}"/>
              </a:ext>
            </a:extLst>
          </p:cNvPr>
          <p:cNvSpPr txBox="1"/>
          <p:nvPr/>
        </p:nvSpPr>
        <p:spPr bwMode="auto">
          <a:xfrm>
            <a:off x="5184992" y="3302231"/>
            <a:ext cx="49582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Set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E49DE9-8D1E-442A-8836-567EBA9F60E6}"/>
              </a:ext>
            </a:extLst>
          </p:cNvPr>
          <p:cNvSpPr txBox="1"/>
          <p:nvPr/>
        </p:nvSpPr>
        <p:spPr bwMode="auto">
          <a:xfrm>
            <a:off x="5858135" y="3808333"/>
            <a:ext cx="107237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Double click Set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809BCD-D29B-4654-8826-58840998B146}"/>
              </a:ext>
            </a:extLst>
          </p:cNvPr>
          <p:cNvSpPr txBox="1"/>
          <p:nvPr/>
        </p:nvSpPr>
        <p:spPr bwMode="auto">
          <a:xfrm>
            <a:off x="6803764" y="3412156"/>
            <a:ext cx="13246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Long Set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8D23F2-D4CB-4E05-AE9F-CD66231F9FEE}"/>
              </a:ext>
            </a:extLst>
          </p:cNvPr>
          <p:cNvSpPr txBox="1"/>
          <p:nvPr/>
        </p:nvSpPr>
        <p:spPr bwMode="auto">
          <a:xfrm>
            <a:off x="4046432" y="4145270"/>
            <a:ext cx="14321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Arrow valid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6E8F9D-ED5F-4E5F-8422-82B0E7BFCF06}"/>
              </a:ext>
            </a:extLst>
          </p:cNvPr>
          <p:cNvSpPr txBox="1"/>
          <p:nvPr/>
        </p:nvSpPr>
        <p:spPr bwMode="auto">
          <a:xfrm>
            <a:off x="5566348" y="4848802"/>
            <a:ext cx="14321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Arrow valid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CFF75-883D-4B3B-9CD3-CE7F82BEA20B}"/>
              </a:ext>
            </a:extLst>
          </p:cNvPr>
          <p:cNvSpPr txBox="1"/>
          <p:nvPr/>
        </p:nvSpPr>
        <p:spPr bwMode="auto">
          <a:xfrm>
            <a:off x="7110115" y="4170266"/>
            <a:ext cx="14321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Arrow valid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715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62A633-3920-4152-9AF5-233238E59D81}"/>
              </a:ext>
            </a:extLst>
          </p:cNvPr>
          <p:cNvSpPr txBox="1"/>
          <p:nvPr/>
        </p:nvSpPr>
        <p:spPr bwMode="auto">
          <a:xfrm>
            <a:off x="244218" y="60382"/>
            <a:ext cx="21777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Clock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설정 모드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40A26-875E-468C-935F-5FDE8296B335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설정 모드의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F283B195-8364-4BE2-ABA3-20ECD6F36435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Mode_anlaysis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438E81-0BA8-44C4-8BF9-21A912E44C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0B4D01-7A26-4BFD-A9C7-D52B993CC3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1CB7F2-4366-4B7A-8720-ED062CA43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3" y="1535694"/>
            <a:ext cx="3759079" cy="3435846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B7A18842-FCC3-4968-9B1E-EC0D4A42524E}"/>
              </a:ext>
            </a:extLst>
          </p:cNvPr>
          <p:cNvSpPr/>
          <p:nvPr/>
        </p:nvSpPr>
        <p:spPr>
          <a:xfrm>
            <a:off x="4494146" y="2066389"/>
            <a:ext cx="4472245" cy="1723549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Long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키는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time_interval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20~50ms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이상 연속되었을 때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long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키라고 판단 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Double click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time_interval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100~200ms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 때라고 판단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 키는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time_interval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500ms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이상이라고 판단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BCB2CB-03AB-45D7-9232-C3C7D81F4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836" y="675299"/>
            <a:ext cx="2179601" cy="113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45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F7AD-0103-4943-86F3-A6191BBB18C3}"/>
              </a:ext>
            </a:extLst>
          </p:cNvPr>
          <p:cNvSpPr txBox="1"/>
          <p:nvPr/>
        </p:nvSpPr>
        <p:spPr bwMode="auto">
          <a:xfrm>
            <a:off x="244218" y="60382"/>
            <a:ext cx="15744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 err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Printf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추가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E7041-C295-4C78-ABCF-1A12E7A39C6C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 err="1">
                <a:latin typeface="나눔바른고딕" pitchFamily="50" charset="-127"/>
                <a:ea typeface="나눔바른고딕" pitchFamily="50" charset="-127"/>
              </a:rPr>
              <a:t>printf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8482B16E-12E1-435C-8BDB-F23C791C8E7A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>
                <a:solidFill>
                  <a:schemeClr val="tx1"/>
                </a:solidFill>
              </a:rPr>
              <a:t>STM32 </a:t>
            </a:r>
            <a:r>
              <a:rPr lang="ko-KR" altLang="en-US" sz="2000" dirty="0">
                <a:solidFill>
                  <a:schemeClr val="tx1"/>
                </a:solidFill>
              </a:rPr>
              <a:t>용 </a:t>
            </a:r>
            <a:r>
              <a:rPr lang="en-US" altLang="ko-KR" sz="2000" dirty="0" err="1">
                <a:solidFill>
                  <a:schemeClr val="tx1"/>
                </a:solidFill>
              </a:rPr>
              <a:t>printf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5250D2-0363-4D88-B200-48EC394DA2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02B405-B07D-4B52-80E2-7F73944979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C2168090-5601-47EF-8AA5-58780BD7CCDB}"/>
              </a:ext>
            </a:extLst>
          </p:cNvPr>
          <p:cNvSpPr/>
          <p:nvPr/>
        </p:nvSpPr>
        <p:spPr>
          <a:xfrm>
            <a:off x="755576" y="1530614"/>
            <a:ext cx="6624736" cy="661720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HAL_UART_Transmit_IT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같은 코드는 복잡하니 익숙한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printf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추가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군데 코드를 추가하면 됨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1B64C9-B34C-4E28-B6D2-E94970309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688" y="2205530"/>
            <a:ext cx="4380334" cy="9495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6F996D-3B26-4883-85E5-461331CA0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688" y="3290017"/>
            <a:ext cx="4265480" cy="158807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7936A8-81A2-4D32-BD22-42A86ED89841}"/>
              </a:ext>
            </a:extLst>
          </p:cNvPr>
          <p:cNvSpPr/>
          <p:nvPr/>
        </p:nvSpPr>
        <p:spPr bwMode="auto">
          <a:xfrm>
            <a:off x="2951065" y="4216623"/>
            <a:ext cx="468807" cy="227335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2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129A35-9198-489B-8B4E-61C10DEF7CD6}"/>
              </a:ext>
            </a:extLst>
          </p:cNvPr>
          <p:cNvSpPr txBox="1"/>
          <p:nvPr/>
        </p:nvSpPr>
        <p:spPr bwMode="auto">
          <a:xfrm>
            <a:off x="244218" y="60382"/>
            <a:ext cx="46185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음악 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0015DB-578C-419A-B3BE-849395AF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9582"/>
            <a:ext cx="3568422" cy="3507854"/>
          </a:xfrm>
          <a:prstGeom prst="rect">
            <a:avLst/>
          </a:prstGeom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71BCC4C2-4DD5-4CA7-8B26-E77663A02EEE}"/>
              </a:ext>
            </a:extLst>
          </p:cNvPr>
          <p:cNvSpPr/>
          <p:nvPr/>
        </p:nvSpPr>
        <p:spPr>
          <a:xfrm>
            <a:off x="3986419" y="1090588"/>
            <a:ext cx="5120317" cy="984885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시간 설정은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stime_setting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 시간 설정은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atime_setting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 음악 설정은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music_select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492A4D-78B6-4268-A90D-36EC650C236B}"/>
              </a:ext>
            </a:extLst>
          </p:cNvPr>
          <p:cNvSpPr/>
          <p:nvPr/>
        </p:nvSpPr>
        <p:spPr bwMode="auto">
          <a:xfrm>
            <a:off x="907341" y="3291831"/>
            <a:ext cx="2610532" cy="79208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CA0D138-6CC6-41D8-910C-54BBA151AC81}"/>
              </a:ext>
            </a:extLst>
          </p:cNvPr>
          <p:cNvCxnSpPr>
            <a:cxnSpLocks/>
          </p:cNvCxnSpPr>
          <p:nvPr/>
        </p:nvCxnSpPr>
        <p:spPr>
          <a:xfrm flipV="1">
            <a:off x="2987824" y="1938804"/>
            <a:ext cx="877957" cy="13220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611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7F7D21-E0A2-49DC-B839-BD5D1B0C5F28}"/>
              </a:ext>
            </a:extLst>
          </p:cNvPr>
          <p:cNvSpPr txBox="1"/>
          <p:nvPr/>
        </p:nvSpPr>
        <p:spPr bwMode="auto">
          <a:xfrm>
            <a:off x="244218" y="60382"/>
            <a:ext cx="46185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음악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EC5BF-07FC-4EA3-8144-59F8C9D2B735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시간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관련 변수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456B40C9-381E-4545-A5EB-52A2C035B7C5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dirty="0">
                <a:solidFill>
                  <a:schemeClr val="tx1"/>
                </a:solidFill>
              </a:rPr>
              <a:t>시간 관련 </a:t>
            </a:r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ko-KR" altLang="en-US" sz="2000" dirty="0">
                <a:solidFill>
                  <a:schemeClr val="tx1"/>
                </a:solidFill>
              </a:rPr>
              <a:t>가지 변수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B27736-566F-4195-BBE0-EC30712B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E987E8-6563-4EDE-9AE4-DB8E021AAC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59EBAB-E5E4-44D7-B2E3-6DC14AA2A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00" y="1993994"/>
            <a:ext cx="2854970" cy="1368152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6AD0C6D2-1F29-4284-B5E6-3C79BD2029BA}"/>
              </a:ext>
            </a:extLst>
          </p:cNvPr>
          <p:cNvSpPr/>
          <p:nvPr/>
        </p:nvSpPr>
        <p:spPr>
          <a:xfrm>
            <a:off x="3923928" y="1403428"/>
            <a:ext cx="5120317" cy="2616101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초를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멤버 변수를 가진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TimeTypeDef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변수로 지정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TimeTypeDef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형식의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변수 선언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Ctime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현재 시간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timer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인터럽트에서 업데이트 하는 시간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Stime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사용자가 설정하는 시간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stime_setting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설정되는 시간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Atime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알람 설정 시간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atime_setting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설정되는 시간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7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9676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 대신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키보드 입력 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필요 부품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FBEAA87-9473-417A-ADFA-E643AF7F7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64700"/>
              </p:ext>
            </p:extLst>
          </p:nvPr>
        </p:nvGraphicFramePr>
        <p:xfrm>
          <a:off x="1196523" y="1489677"/>
          <a:ext cx="5728970" cy="2164145"/>
        </p:xfrm>
        <a:graphic>
          <a:graphicData uri="http://schemas.openxmlformats.org/drawingml/2006/table">
            <a:tbl>
              <a:tblPr firstRow="1" firstCol="1" bandRow="1"/>
              <a:tblGrid>
                <a:gridCol w="822325">
                  <a:extLst>
                    <a:ext uri="{9D8B030D-6E8A-4147-A177-3AD203B41FA5}">
                      <a16:colId xmlns:a16="http://schemas.microsoft.com/office/drawing/2014/main" val="2597018646"/>
                    </a:ext>
                  </a:extLst>
                </a:gridCol>
                <a:gridCol w="2595245">
                  <a:extLst>
                    <a:ext uri="{9D8B030D-6E8A-4147-A177-3AD203B41FA5}">
                      <a16:colId xmlns:a16="http://schemas.microsoft.com/office/drawing/2014/main" val="360231395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93401030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522171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부품명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설명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75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Nucleo-F429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u="sng" kern="10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hlinkClick r:id="rId4"/>
                        </a:rPr>
                        <a:t>https://www.st.com/en/evaluation-tools/nucleo-f429zi.html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43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16x2 I2C LCD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모듈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(LCM1602)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u="sng" kern="10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hlinkClick r:id="rId5"/>
                        </a:rPr>
                        <a:t>http://www.devicemart.co.kr/goods/view?no=1279486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4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버튼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(LCD</a:t>
                      </a:r>
                      <a:r>
                        <a:rPr lang="ko-KR" sz="12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모듈에 장착된 버튼 사용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0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Select(=Set), left, right, up, down </a:t>
                      </a:r>
                      <a:r>
                        <a:rPr lang="ko-KR" sz="12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버튼</a:t>
                      </a:r>
                      <a:endParaRPr lang="ko-KR" sz="10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179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블루투스 모듈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u="sng" kern="100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hlinkClick r:id="rId6"/>
                        </a:rPr>
                        <a:t>http://www.devicemart.co.kr/goods/view?no=1278220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864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부저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440610"/>
                  </a:ext>
                </a:extLst>
              </a:tr>
            </a:tbl>
          </a:graphicData>
        </a:graphic>
      </p:graphicFrame>
      <p:sp>
        <p:nvSpPr>
          <p:cNvPr id="24" name="양쪽 대괄호 23">
            <a:extLst>
              <a:ext uri="{FF2B5EF4-FFF2-40B4-BE49-F238E27FC236}">
                <a16:creationId xmlns:a16="http://schemas.microsoft.com/office/drawing/2014/main" id="{2E2292B4-0B4C-4DB8-B091-AF3DFC0C2A5F}"/>
              </a:ext>
            </a:extLst>
          </p:cNvPr>
          <p:cNvSpPr/>
          <p:nvPr/>
        </p:nvSpPr>
        <p:spPr>
          <a:xfrm>
            <a:off x="862139" y="3740071"/>
            <a:ext cx="6878213" cy="584775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Select(=Set), left, right, up, down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입력으로 대체 </a:t>
            </a:r>
          </a:p>
        </p:txBody>
      </p:sp>
    </p:spTree>
    <p:extLst>
      <p:ext uri="{BB962C8B-B14F-4D97-AF65-F5344CB8AC3E}">
        <p14:creationId xmlns:p14="http://schemas.microsoft.com/office/powerpoint/2010/main" val="323233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C5D8A2-CB98-4C7A-B009-11C7B3ECAD19}"/>
              </a:ext>
            </a:extLst>
          </p:cNvPr>
          <p:cNvSpPr txBox="1"/>
          <p:nvPr/>
        </p:nvSpPr>
        <p:spPr bwMode="auto">
          <a:xfrm>
            <a:off x="244218" y="60382"/>
            <a:ext cx="46185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음악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F6569-1E19-452D-85FC-E64B7A0D13DE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현재 시간 설정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97238E65-7026-496B-B19D-6B678599C002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stime_setting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48CB5-2FAB-436D-AB06-4F19630A82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30763E-FB2C-455A-B10D-A4EC585AB6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B033BC-5579-4A08-85F9-8AB056E68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10" y="1491630"/>
            <a:ext cx="1872198" cy="3291830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A42454AB-0BBE-461A-9826-2A108EC3BD86}"/>
              </a:ext>
            </a:extLst>
          </p:cNvPr>
          <p:cNvSpPr/>
          <p:nvPr/>
        </p:nvSpPr>
        <p:spPr>
          <a:xfrm>
            <a:off x="3923928" y="1322353"/>
            <a:ext cx="5120317" cy="3016210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변수에서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셋팅 할 값의 위치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AM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PM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선택하는 위치는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위치에서 입력되는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key_value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따라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stime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변수를 조정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1F132BD-D821-48C4-907C-751952EE9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645881"/>
              </p:ext>
            </p:extLst>
          </p:nvPr>
        </p:nvGraphicFramePr>
        <p:xfrm>
          <a:off x="4788024" y="1995686"/>
          <a:ext cx="266429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074">
                  <a:extLst>
                    <a:ext uri="{9D8B030D-6E8A-4147-A177-3AD203B41FA5}">
                      <a16:colId xmlns:a16="http://schemas.microsoft.com/office/drawing/2014/main" val="1934730346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1808635780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1575765983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1854548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j-ea"/>
                          <a:ea typeface="+mj-ea"/>
                        </a:rPr>
                        <a:t>AM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j-ea"/>
                          <a:ea typeface="+mj-ea"/>
                        </a:rPr>
                        <a:t>01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j-ea"/>
                          <a:ea typeface="+mj-ea"/>
                        </a:rPr>
                        <a:t> 02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j-ea"/>
                          <a:ea typeface="+mj-ea"/>
                        </a:rPr>
                        <a:t> 03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7507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B5F8481-2EF2-418A-8E27-037AE05D551B}"/>
              </a:ext>
            </a:extLst>
          </p:cNvPr>
          <p:cNvSpPr txBox="1"/>
          <p:nvPr/>
        </p:nvSpPr>
        <p:spPr bwMode="auto">
          <a:xfrm>
            <a:off x="4642629" y="2391926"/>
            <a:ext cx="2907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54CCB-AD7B-4B90-8B4C-2CAF8DFCF2B7}"/>
              </a:ext>
            </a:extLst>
          </p:cNvPr>
          <p:cNvSpPr txBox="1"/>
          <p:nvPr/>
        </p:nvSpPr>
        <p:spPr bwMode="auto">
          <a:xfrm>
            <a:off x="5292080" y="2412205"/>
            <a:ext cx="2907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51EA3-0049-4D16-BE6E-EC1966A994A1}"/>
              </a:ext>
            </a:extLst>
          </p:cNvPr>
          <p:cNvSpPr txBox="1"/>
          <p:nvPr/>
        </p:nvSpPr>
        <p:spPr bwMode="auto">
          <a:xfrm>
            <a:off x="5974777" y="2380399"/>
            <a:ext cx="2907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0D5559-B3E0-4626-9122-CCA49D668919}"/>
              </a:ext>
            </a:extLst>
          </p:cNvPr>
          <p:cNvSpPr txBox="1"/>
          <p:nvPr/>
        </p:nvSpPr>
        <p:spPr bwMode="auto">
          <a:xfrm>
            <a:off x="6657474" y="2370715"/>
            <a:ext cx="2907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8BB054C-996B-4065-8B35-9E1E7DDCAC67}"/>
              </a:ext>
            </a:extLst>
          </p:cNvPr>
          <p:cNvCxnSpPr>
            <a:cxnSpLocks/>
          </p:cNvCxnSpPr>
          <p:nvPr/>
        </p:nvCxnSpPr>
        <p:spPr>
          <a:xfrm flipH="1">
            <a:off x="4933419" y="1595383"/>
            <a:ext cx="2084095" cy="81682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225FA5-C8E4-4C50-88F9-033169B8ECFF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437475" y="1622821"/>
            <a:ext cx="1580040" cy="7893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33FD1F-28C3-437F-BD68-0B73001DC93C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120172" y="1622821"/>
            <a:ext cx="897342" cy="75757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C9E2075-1CA4-47B8-888E-B47C260C8C1B}"/>
              </a:ext>
            </a:extLst>
          </p:cNvPr>
          <p:cNvCxnSpPr>
            <a:cxnSpLocks/>
          </p:cNvCxnSpPr>
          <p:nvPr/>
        </p:nvCxnSpPr>
        <p:spPr>
          <a:xfrm flipH="1">
            <a:off x="6802870" y="1611294"/>
            <a:ext cx="214644" cy="8884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70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3D972-A0C9-4402-95C6-939FE7D27E30}"/>
              </a:ext>
            </a:extLst>
          </p:cNvPr>
          <p:cNvSpPr txBox="1"/>
          <p:nvPr/>
        </p:nvSpPr>
        <p:spPr bwMode="auto">
          <a:xfrm>
            <a:off x="244218" y="60382"/>
            <a:ext cx="46185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음악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C93A-E085-4B9C-B953-796BCCDDAA83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현재 시간 설정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67389841-CB2C-4BC3-9C0F-584AF6710B07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stime_setting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733CA7-BAA5-42A7-9378-0EEF6CC9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4F6078-F189-4E8B-809C-5473262CC4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925A49-6803-49F5-BECC-D3315750B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25" y="1572864"/>
            <a:ext cx="2945655" cy="3406874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9AE38514-EFB5-492F-A0F9-928D07AC1C1D}"/>
              </a:ext>
            </a:extLst>
          </p:cNvPr>
          <p:cNvSpPr/>
          <p:nvPr/>
        </p:nvSpPr>
        <p:spPr>
          <a:xfrm>
            <a:off x="3923928" y="1322353"/>
            <a:ext cx="5120317" cy="1077218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때는 초단위를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셋팅하는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것으로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RIGHT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키가 들어오면 설정한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시간값인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stime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현재 시간인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ctime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복사하고 모드를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NORMAL_STATE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변환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9135CD-F52A-4F6B-8657-9B5C8B9E75CC}"/>
              </a:ext>
            </a:extLst>
          </p:cNvPr>
          <p:cNvSpPr/>
          <p:nvPr/>
        </p:nvSpPr>
        <p:spPr bwMode="auto">
          <a:xfrm>
            <a:off x="881348" y="2016654"/>
            <a:ext cx="2610532" cy="987144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5DFEEB6-14C6-4D8C-9A7B-0861F1535D4D}"/>
              </a:ext>
            </a:extLst>
          </p:cNvPr>
          <p:cNvCxnSpPr>
            <a:cxnSpLocks/>
          </p:cNvCxnSpPr>
          <p:nvPr/>
        </p:nvCxnSpPr>
        <p:spPr>
          <a:xfrm flipV="1">
            <a:off x="3491880" y="1707654"/>
            <a:ext cx="504056" cy="3058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61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97B3BF-900A-4867-87B3-E1133107EAA9}"/>
              </a:ext>
            </a:extLst>
          </p:cNvPr>
          <p:cNvSpPr txBox="1"/>
          <p:nvPr/>
        </p:nvSpPr>
        <p:spPr bwMode="auto">
          <a:xfrm>
            <a:off x="244218" y="60382"/>
            <a:ext cx="46185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음악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152F4-76B9-495B-8B9D-654EBE93FE39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알람 시간 설정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8109192D-5C63-43D2-9D53-58A26BE68A96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atime_setting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FB35CD-A4E3-42A1-B70C-0DC1780E29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315096-A326-46D4-9250-C34A46C344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A299A7-4A4B-4082-8660-F8EDD91BE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513765"/>
            <a:ext cx="2495836" cy="3064941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06F4353C-2B55-4DB8-8508-BD3951B45579}"/>
              </a:ext>
            </a:extLst>
          </p:cNvPr>
          <p:cNvSpPr/>
          <p:nvPr/>
        </p:nvSpPr>
        <p:spPr>
          <a:xfrm>
            <a:off x="3923928" y="1322353"/>
            <a:ext cx="5120317" cy="2616101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앞의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stime_setting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거의 유사함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SEL_KEY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주석처리 한 것은 알람 설정이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Long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이다보니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ALARM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 선택 후 입력되는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키를 계속 입력 받게 되어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이동에 사용되므로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주석처리하고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RIGHT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키만 이용하였음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실제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모듈을 사용하면 해결될 문제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559805-1B25-4E97-87A3-1FC5CFCE64FA}"/>
              </a:ext>
            </a:extLst>
          </p:cNvPr>
          <p:cNvSpPr/>
          <p:nvPr/>
        </p:nvSpPr>
        <p:spPr bwMode="auto">
          <a:xfrm>
            <a:off x="881348" y="2571750"/>
            <a:ext cx="2610532" cy="216024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8FFA47-79EF-4B4A-98FA-9185FE9EB5E7}"/>
              </a:ext>
            </a:extLst>
          </p:cNvPr>
          <p:cNvCxnSpPr>
            <a:cxnSpLocks/>
          </p:cNvCxnSpPr>
          <p:nvPr/>
        </p:nvCxnSpPr>
        <p:spPr>
          <a:xfrm flipV="1">
            <a:off x="3251412" y="2077143"/>
            <a:ext cx="840976" cy="49460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981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17098-085B-4E18-9C40-D105D6D6F825}"/>
              </a:ext>
            </a:extLst>
          </p:cNvPr>
          <p:cNvSpPr txBox="1"/>
          <p:nvPr/>
        </p:nvSpPr>
        <p:spPr bwMode="auto">
          <a:xfrm>
            <a:off x="244218" y="60382"/>
            <a:ext cx="46185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음악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E230F-0A60-472D-9C0D-895F1FCBBCDB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알람 음악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설정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BE7A3324-9456-4E38-AE38-AA8C60E7860B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dirty="0">
                <a:solidFill>
                  <a:schemeClr val="tx1"/>
                </a:solidFill>
              </a:rPr>
              <a:t>알람 음악 관련 변수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350733-81C9-429E-B41E-FDD9FF4B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BE91B3-0A26-4A20-9BFA-84026708B5C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8C4669-D613-41DF-9568-8E9819F2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13" y="1636488"/>
            <a:ext cx="3648075" cy="2895600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9738EE6B-4C80-4794-ACD8-AA5C4445CBA7}"/>
              </a:ext>
            </a:extLst>
          </p:cNvPr>
          <p:cNvSpPr/>
          <p:nvPr/>
        </p:nvSpPr>
        <p:spPr>
          <a:xfrm>
            <a:off x="3923928" y="1322353"/>
            <a:ext cx="5120317" cy="2446824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원래는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알람 음악이지만 여러 개의 선택을 연습하기 위해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개로 설정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음악 번호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음악 제목을 멤버 변수를 가진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MusicTypeDef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변수로 지정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알람을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alarm_music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배열로 지정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72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D59E6E-9108-4E2D-9736-BF28D3F031EE}"/>
              </a:ext>
            </a:extLst>
          </p:cNvPr>
          <p:cNvSpPr txBox="1"/>
          <p:nvPr/>
        </p:nvSpPr>
        <p:spPr bwMode="auto">
          <a:xfrm>
            <a:off x="244218" y="60382"/>
            <a:ext cx="46185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음악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5A95D-1872-459F-AA07-E8EC8C141178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알람 음악 선택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1BB899D5-54E8-4C24-B611-7F7B3D5A9EF5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music_select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98303D-7766-4B05-82E0-4D70854A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51EB42-9FA7-451B-98A8-649EEAB3CF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4AFA02-324A-4F38-923E-EEFCD47C1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75" y="1779662"/>
            <a:ext cx="3991807" cy="3005474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70C15F58-BA32-4EE1-9086-C069EC9946F8}"/>
              </a:ext>
            </a:extLst>
          </p:cNvPr>
          <p:cNvSpPr/>
          <p:nvPr/>
        </p:nvSpPr>
        <p:spPr>
          <a:xfrm>
            <a:off x="4440749" y="1320943"/>
            <a:ext cx="4379723" cy="3108543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Music_select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함수로 노래 선택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현재 선택된 곡의 번호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총 노래의 개수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배열의 원소 개수를 알려면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sizeof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배열이름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)/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sizeof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배열원소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번호인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넘어가면 다시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셋팅하고 최소 번호인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작아지면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셋팅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선택된 곡 번호를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current_state.music_num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메모리등에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259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51C01B-7F07-438F-93C1-A46688D4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5" y="1491630"/>
            <a:ext cx="6232765" cy="22484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BA06B1-AF5C-45CD-A810-52202DE4134F}"/>
              </a:ext>
            </a:extLst>
          </p:cNvPr>
          <p:cNvSpPr txBox="1"/>
          <p:nvPr/>
        </p:nvSpPr>
        <p:spPr bwMode="auto">
          <a:xfrm>
            <a:off x="244218" y="60382"/>
            <a:ext cx="46185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음악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51D12-93E4-4485-AF58-C761D0B1D6F2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알람 음악 선택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36702DDE-7CD9-4CA9-B7BD-E57D1517E57A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music_select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D9CEA1-1357-4511-91FA-6F8C3E033B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D43071-1A13-4B4E-8D88-F3015E232C1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0668BAFD-2F30-47BB-9167-EED7139AB633}"/>
              </a:ext>
            </a:extLst>
          </p:cNvPr>
          <p:cNvSpPr/>
          <p:nvPr/>
        </p:nvSpPr>
        <p:spPr>
          <a:xfrm>
            <a:off x="1043608" y="3842934"/>
            <a:ext cx="7429977" cy="661720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라인이므로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개중 선택된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곡만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display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곡중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표시되면 현재 선택된 곡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995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CE78EEA-72D6-4C16-A725-91F974F8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791" y="1030155"/>
            <a:ext cx="3507056" cy="34297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7E7E3-A4B4-48D7-859E-91957A0468E1}"/>
              </a:ext>
            </a:extLst>
          </p:cNvPr>
          <p:cNvSpPr txBox="1"/>
          <p:nvPr/>
        </p:nvSpPr>
        <p:spPr bwMode="auto">
          <a:xfrm>
            <a:off x="244218" y="60382"/>
            <a:ext cx="479419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44DC46-4DF0-42DA-B816-2773F4EB901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CA51AB-3521-4C7C-ACB9-7262792EF2B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354245-0706-4C5B-B26C-E693175296A7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플래시 메모리 소개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E677F49-C096-4970-AA36-FDFFB651A85A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메모리 맵</a:t>
            </a:r>
          </a:p>
        </p:txBody>
      </p:sp>
      <p:sp>
        <p:nvSpPr>
          <p:cNvPr id="9" name="모서리가 둥근 직사각형 1">
            <a:extLst>
              <a:ext uri="{FF2B5EF4-FFF2-40B4-BE49-F238E27FC236}">
                <a16:creationId xmlns:a16="http://schemas.microsoft.com/office/drawing/2014/main" id="{BC061454-E811-4C95-8CE0-885588376417}"/>
              </a:ext>
            </a:extLst>
          </p:cNvPr>
          <p:cNvSpPr/>
          <p:nvPr/>
        </p:nvSpPr>
        <p:spPr bwMode="auto">
          <a:xfrm>
            <a:off x="382933" y="2637762"/>
            <a:ext cx="4968700" cy="523695"/>
          </a:xfrm>
          <a:prstGeom prst="roundRect">
            <a:avLst>
              <a:gd name="adj" fmla="val 50000"/>
            </a:avLst>
          </a:prstGeom>
          <a:solidFill>
            <a:srgbClr val="FF5F9E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31">
            <a:extLst>
              <a:ext uri="{FF2B5EF4-FFF2-40B4-BE49-F238E27FC236}">
                <a16:creationId xmlns:a16="http://schemas.microsoft.com/office/drawing/2014/main" id="{6C4B7732-042E-43AB-848B-9D17A80006F8}"/>
              </a:ext>
            </a:extLst>
          </p:cNvPr>
          <p:cNvSpPr/>
          <p:nvPr/>
        </p:nvSpPr>
        <p:spPr bwMode="auto">
          <a:xfrm>
            <a:off x="382932" y="2637762"/>
            <a:ext cx="1978155" cy="523695"/>
          </a:xfrm>
          <a:prstGeom prst="roundRect">
            <a:avLst>
              <a:gd name="adj" fmla="val 50000"/>
            </a:avLst>
          </a:prstGeom>
          <a:solidFill>
            <a:srgbClr val="EE70A3"/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7BBDCBC9-CAE0-4551-B594-EA8E95AC234A}"/>
              </a:ext>
            </a:extLst>
          </p:cNvPr>
          <p:cNvSpPr txBox="1">
            <a:spLocks/>
          </p:cNvSpPr>
          <p:nvPr/>
        </p:nvSpPr>
        <p:spPr>
          <a:xfrm>
            <a:off x="460076" y="2714993"/>
            <a:ext cx="1828281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chemeClr val="bg1"/>
                </a:solidFill>
              </a:rPr>
              <a:t>2Mbyte</a:t>
            </a:r>
            <a:r>
              <a:rPr lang="ko-KR" altLang="en-US" sz="1800" spc="0" dirty="0">
                <a:solidFill>
                  <a:schemeClr val="bg1"/>
                </a:solidFill>
              </a:rPr>
              <a:t>의 범위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6D15E071-E26C-4558-9C7C-7EA9BD388B02}"/>
              </a:ext>
            </a:extLst>
          </p:cNvPr>
          <p:cNvSpPr txBox="1">
            <a:spLocks/>
          </p:cNvSpPr>
          <p:nvPr/>
        </p:nvSpPr>
        <p:spPr>
          <a:xfrm>
            <a:off x="2438231" y="2724518"/>
            <a:ext cx="162971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dirty="0"/>
              <a:t>0~0x1FFFFF</a:t>
            </a:r>
            <a:endParaRPr lang="en-US" altLang="ko-KR" sz="1800" spc="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21">
            <a:extLst>
              <a:ext uri="{FF2B5EF4-FFF2-40B4-BE49-F238E27FC236}">
                <a16:creationId xmlns:a16="http://schemas.microsoft.com/office/drawing/2014/main" id="{1AABEB8A-4DE6-4F0D-8D3C-ED401E416C32}"/>
              </a:ext>
            </a:extLst>
          </p:cNvPr>
          <p:cNvSpPr/>
          <p:nvPr/>
        </p:nvSpPr>
        <p:spPr bwMode="auto">
          <a:xfrm>
            <a:off x="392090" y="1917681"/>
            <a:ext cx="4959543" cy="540000"/>
          </a:xfrm>
          <a:prstGeom prst="roundRect">
            <a:avLst>
              <a:gd name="adj" fmla="val 50000"/>
            </a:avLst>
          </a:prstGeom>
          <a:solidFill>
            <a:srgbClr val="FF9501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B99DED52-56E5-4F73-AD03-6772C40AB310}"/>
              </a:ext>
            </a:extLst>
          </p:cNvPr>
          <p:cNvSpPr/>
          <p:nvPr/>
        </p:nvSpPr>
        <p:spPr bwMode="auto">
          <a:xfrm>
            <a:off x="382933" y="1917681"/>
            <a:ext cx="1978155" cy="540000"/>
          </a:xfrm>
          <a:prstGeom prst="roundRect">
            <a:avLst>
              <a:gd name="adj" fmla="val 50000"/>
            </a:avLst>
          </a:prstGeom>
          <a:solidFill>
            <a:srgbClr val="E48E1C"/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E316A349-1EC4-4672-B625-EA2204A2DFF9}"/>
              </a:ext>
            </a:extLst>
          </p:cNvPr>
          <p:cNvSpPr txBox="1">
            <a:spLocks/>
          </p:cNvSpPr>
          <p:nvPr/>
        </p:nvSpPr>
        <p:spPr>
          <a:xfrm>
            <a:off x="583479" y="1994914"/>
            <a:ext cx="154024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chemeClr val="bg1"/>
                </a:solidFill>
              </a:rPr>
              <a:t>어드레스 범위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81260777-3197-4349-8368-2E64D5D139B3}"/>
              </a:ext>
            </a:extLst>
          </p:cNvPr>
          <p:cNvSpPr txBox="1">
            <a:spLocks/>
          </p:cNvSpPr>
          <p:nvPr/>
        </p:nvSpPr>
        <p:spPr>
          <a:xfrm>
            <a:off x="2370245" y="2003065"/>
            <a:ext cx="300575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chemeClr val="tx1"/>
                </a:solidFill>
              </a:rPr>
              <a:t>0x08000000~0x081FFFFF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F43670-967E-42F8-89D1-318D75195C27}"/>
              </a:ext>
            </a:extLst>
          </p:cNvPr>
          <p:cNvCxnSpPr/>
          <p:nvPr/>
        </p:nvCxnSpPr>
        <p:spPr>
          <a:xfrm flipH="1" flipV="1">
            <a:off x="6080871" y="3678890"/>
            <a:ext cx="360040" cy="242439"/>
          </a:xfrm>
          <a:prstGeom prst="line">
            <a:avLst/>
          </a:prstGeom>
          <a:ln>
            <a:solidFill>
              <a:srgbClr val="FF000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6477DE-3BB1-4753-A910-674CF686D423}"/>
              </a:ext>
            </a:extLst>
          </p:cNvPr>
          <p:cNvCxnSpPr/>
          <p:nvPr/>
        </p:nvCxnSpPr>
        <p:spPr>
          <a:xfrm flipH="1">
            <a:off x="6080871" y="4273283"/>
            <a:ext cx="360040" cy="594394"/>
          </a:xfrm>
          <a:prstGeom prst="line">
            <a:avLst/>
          </a:prstGeom>
          <a:ln>
            <a:solidFill>
              <a:srgbClr val="FF000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6BB59844-4826-485A-B684-783A35F99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445" y="3665788"/>
            <a:ext cx="3316426" cy="121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74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084E5C4-2F11-4D35-A900-21B3D2C0921E}"/>
              </a:ext>
            </a:extLst>
          </p:cNvPr>
          <p:cNvGrpSpPr/>
          <p:nvPr/>
        </p:nvGrpSpPr>
        <p:grpSpPr>
          <a:xfrm>
            <a:off x="4028704" y="1635649"/>
            <a:ext cx="4206529" cy="3130697"/>
            <a:chOff x="4028705" y="2721721"/>
            <a:chExt cx="4206529" cy="1972572"/>
          </a:xfrm>
        </p:grpSpPr>
        <p:sp>
          <p:nvSpPr>
            <p:cNvPr id="3" name="텍스트 개체 틀 7">
              <a:extLst>
                <a:ext uri="{FF2B5EF4-FFF2-40B4-BE49-F238E27FC236}">
                  <a16:creationId xmlns:a16="http://schemas.microsoft.com/office/drawing/2014/main" id="{43D335A6-34E7-4720-857E-86B82D6EFF3D}"/>
                </a:ext>
              </a:extLst>
            </p:cNvPr>
            <p:cNvSpPr txBox="1">
              <a:spLocks/>
            </p:cNvSpPr>
            <p:nvPr/>
          </p:nvSpPr>
          <p:spPr>
            <a:xfrm>
              <a:off x="4028705" y="2721721"/>
              <a:ext cx="4206529" cy="1972572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342" tIns="45670" rIns="91342" bIns="108000" anchor="b" anchorCtr="0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357750" indent="-285750" algn="l">
                <a:spcBef>
                  <a:spcPts val="0"/>
                </a:spcBef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ko-KR" altLang="en-US" sz="1600" spc="0" dirty="0">
                  <a:solidFill>
                    <a:schemeClr val="tx1"/>
                  </a:solidFill>
                </a:rPr>
                <a:t>주요 플래시 메모리 공간으로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2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개의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Bank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로 나뉨</a:t>
              </a:r>
              <a:endParaRPr lang="en-US" altLang="ko-KR" sz="1600" spc="0" dirty="0">
                <a:solidFill>
                  <a:schemeClr val="tx1"/>
                </a:solidFill>
              </a:endParaRPr>
            </a:p>
            <a:p>
              <a:pPr marL="357750" indent="-285750" algn="l">
                <a:spcBef>
                  <a:spcPts val="0"/>
                </a:spcBef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ko-KR" altLang="en-US" sz="1600" spc="0" dirty="0">
                  <a:solidFill>
                    <a:schemeClr val="tx1"/>
                  </a:solidFill>
                </a:rPr>
                <a:t>각각은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16Kbytes 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또는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64Kbytes, 128Kbytes 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크기의 섹터로 나뉨</a:t>
              </a:r>
              <a:endParaRPr lang="en-US" altLang="ko-KR" sz="1600" spc="0" dirty="0">
                <a:solidFill>
                  <a:schemeClr val="tx1"/>
                </a:solidFill>
              </a:endParaRPr>
            </a:p>
            <a:p>
              <a:pPr marL="357750" indent="-285750" algn="l">
                <a:spcBef>
                  <a:spcPts val="0"/>
                </a:spcBef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ko-KR" altLang="en-US" sz="1600" spc="0" dirty="0">
                  <a:solidFill>
                    <a:schemeClr val="tx1"/>
                  </a:solidFill>
                </a:rPr>
                <a:t>총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24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개의 섹터로 구성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(bank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당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12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개의 섹터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)</a:t>
              </a:r>
            </a:p>
            <a:p>
              <a:pPr marL="357750" indent="-285750" algn="l">
                <a:spcBef>
                  <a:spcPts val="0"/>
                </a:spcBef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ko-KR" altLang="en-US" sz="1600" spc="0" dirty="0">
                  <a:solidFill>
                    <a:schemeClr val="tx1"/>
                  </a:solidFill>
                </a:rPr>
                <a:t>플래시 메모리는 쓰기 전에 먼저 메모리를 지워야  하는데 지울 때 사용하는 단위가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sector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단위</a:t>
              </a:r>
            </a:p>
            <a:p>
              <a:pPr marL="357750" indent="-285750" algn="l">
                <a:spcBef>
                  <a:spcPts val="0"/>
                </a:spcBef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ko-KR" altLang="en-US" sz="1600" spc="0" dirty="0">
                  <a:solidFill>
                    <a:schemeClr val="tx1"/>
                  </a:solidFill>
                </a:rPr>
                <a:t>메모리를 지우는 방법은 한번에 칩 전체를 지우거나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sector 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하나를 지정해서 지울 수 있음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AD27D6A-AF82-43F6-95B6-0ECF02E369B2}"/>
                </a:ext>
              </a:extLst>
            </p:cNvPr>
            <p:cNvCxnSpPr/>
            <p:nvPr/>
          </p:nvCxnSpPr>
          <p:spPr>
            <a:xfrm>
              <a:off x="4028705" y="4694292"/>
              <a:ext cx="4206529" cy="0"/>
            </a:xfrm>
            <a:prstGeom prst="line">
              <a:avLst/>
            </a:prstGeom>
            <a:ln w="28575">
              <a:solidFill>
                <a:srgbClr val="E48E1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4CF761D-6D88-4B1E-A308-C4F4899C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42" y="1553691"/>
            <a:ext cx="3105032" cy="3212652"/>
          </a:xfrm>
          <a:prstGeom prst="rect">
            <a:avLst/>
          </a:prstGeom>
        </p:spPr>
      </p:pic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916EE968-0E0B-4FC9-8504-AC6F43E443F9}"/>
              </a:ext>
            </a:extLst>
          </p:cNvPr>
          <p:cNvSpPr/>
          <p:nvPr/>
        </p:nvSpPr>
        <p:spPr bwMode="auto">
          <a:xfrm>
            <a:off x="558936" y="1801874"/>
            <a:ext cx="556680" cy="2498067"/>
          </a:xfrm>
          <a:prstGeom prst="roundRect">
            <a:avLst>
              <a:gd name="adj" fmla="val 0"/>
            </a:avLst>
          </a:prstGeom>
          <a:solidFill>
            <a:srgbClr val="FF9501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1FF143-DC08-4CAE-BEF9-C78563EFAEB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143909" y="1463124"/>
            <a:ext cx="2884795" cy="833043"/>
          </a:xfrm>
          <a:prstGeom prst="straightConnector1">
            <a:avLst/>
          </a:prstGeom>
          <a:ln w="12700" cap="sq">
            <a:solidFill>
              <a:srgbClr val="E48E1C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ACD729D2-2FC4-4FC3-ADB0-C71C5949A4EE}"/>
              </a:ext>
            </a:extLst>
          </p:cNvPr>
          <p:cNvSpPr/>
          <p:nvPr/>
        </p:nvSpPr>
        <p:spPr bwMode="auto">
          <a:xfrm>
            <a:off x="4028704" y="1203598"/>
            <a:ext cx="4206529" cy="519051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 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51FBC-7468-4192-8BFD-39788442F743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8CF77C-CB39-4A77-9372-F4F3A42467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BD6AD2-068E-47A1-8843-A3A75D165E0B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플래시 메모리 소개</a:t>
            </a:r>
          </a:p>
        </p:txBody>
      </p:sp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7E1445E6-F6DF-417C-A3E5-EDCEF4AE407F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메모리 모듈 구조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FF196-E5DC-4182-BE56-6341E1B3AF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86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2C89BC-BF60-4D7A-B166-CB68A97C479C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C9D7CC-DED8-421E-B47E-BCDB8C96DA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216094-4804-4220-99EF-62385DFE981F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1745400C-0BB9-41D9-8C30-B01D30DDDD5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49B770-68B7-4261-9E18-F5FB2EE366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728695-C387-42FD-B2BA-BF49BBAF2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403428"/>
            <a:ext cx="4449824" cy="1800200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0609594D-4FCA-48CF-BC69-C48F2367968A}"/>
              </a:ext>
            </a:extLst>
          </p:cNvPr>
          <p:cNvSpPr/>
          <p:nvPr/>
        </p:nvSpPr>
        <p:spPr>
          <a:xfrm>
            <a:off x="755576" y="3247699"/>
            <a:ext cx="7284417" cy="1554272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우리가 작성한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SW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어디에 저장될까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ROM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Flash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메모리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메모리에는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언어로 작성한 코드와 변수 등이 바이너리 값 형태로 저장됨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메모리의 어느 위치에 저장될까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Build project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창에 위와 같은 화면이 출력되는데 여기서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text, data,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bss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hex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 무엇일까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2735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2629F8-7245-422C-A8C4-B2A8554AB3A8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40B20-08B1-40F9-B80B-D2D772C614B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26CA60-48EB-47E2-B571-EF209D9E8B57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BA878700-B1EB-4936-BE08-64CC51657FBD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69F901-A9AA-4463-B1D9-73DE585ABE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0A0004-DCFF-4414-A537-6FA92A659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1518215"/>
            <a:ext cx="4608512" cy="2053696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0BAB8E11-AAAF-457B-9F42-A0F0AD2FCE17}"/>
              </a:ext>
            </a:extLst>
          </p:cNvPr>
          <p:cNvSpPr/>
          <p:nvPr/>
        </p:nvSpPr>
        <p:spPr>
          <a:xfrm>
            <a:off x="827584" y="3686698"/>
            <a:ext cx="7284417" cy="1431161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코드와 데이터와 같은 바이너리가 저장될 위치를 지정하는 파일을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Linker script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파일이라고 하며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CubeIDE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환경에서는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STM32F429ZITX_FLASH.ld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STM32F429ZITX_RAM.ld 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STM32F429ZITX_FLASH.ld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파일에 바이너리가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메모리에 저장될 자세한 위치가 나옴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Linker script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와 같은 컴파일 환경의 문법은 우리가 사용하는 컴파일러가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GNU GCC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이기 때문에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GCC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문법을 따름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자세한 설명은 인터넷에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GNU Linker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설명을 찾아보면 많이 나옴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korea.gnu.org/manual/release/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ld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ld-sjp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/ld-ko_3.html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0C96FC-B055-41A3-B7EF-E872AD3B91D9}"/>
              </a:ext>
            </a:extLst>
          </p:cNvPr>
          <p:cNvSpPr/>
          <p:nvPr/>
        </p:nvSpPr>
        <p:spPr bwMode="auto">
          <a:xfrm>
            <a:off x="1691680" y="2283718"/>
            <a:ext cx="1152128" cy="14401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5B5FBB-1C93-4FF5-AFA1-CB2F2A105A11}"/>
              </a:ext>
            </a:extLst>
          </p:cNvPr>
          <p:cNvSpPr/>
          <p:nvPr/>
        </p:nvSpPr>
        <p:spPr bwMode="auto">
          <a:xfrm>
            <a:off x="3678844" y="2643757"/>
            <a:ext cx="2405323" cy="16155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80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1585AB-9D92-46AF-88DD-8E877F347ACF}"/>
              </a:ext>
            </a:extLst>
          </p:cNvPr>
          <p:cNvSpPr txBox="1"/>
          <p:nvPr/>
        </p:nvSpPr>
        <p:spPr bwMode="auto">
          <a:xfrm>
            <a:off x="244218" y="60382"/>
            <a:ext cx="9676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7524D-157F-4C3B-8DD6-DD2173048B5D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 대신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키보드 입력 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0915B16F-059E-4B26-BAA0-214B67287C36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알아야 할 키보드 정보</a:t>
            </a:r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FC89CFCD-1708-44DE-BAC4-2BB0305D9287}"/>
              </a:ext>
            </a:extLst>
          </p:cNvPr>
          <p:cNvSpPr/>
          <p:nvPr/>
        </p:nvSpPr>
        <p:spPr>
          <a:xfrm>
            <a:off x="728036" y="1543810"/>
            <a:ext cx="7804404" cy="2446824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블루투스 알람 시계 프로젝트는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Select(=Set), left, right, up, down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버튼을 사용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Enter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버튼으로 간주하고 키보드의 방향키를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left, right, up, down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버튼으로 간주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입력의 키 값과 버튼 입력 시간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길게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더블 클릭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체크할 수 있어야 함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입력의 키 값은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key_value_main.c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파일로 설명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입력 시간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길게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더블 클릭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key_interval_main.c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 설명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4B3017-E0A0-4475-B763-D3C5E98261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32054C-114E-4D94-8089-B8C9A7464C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09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BB742A-792D-475A-9B40-54B83112E931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8A477E-684B-4F12-AF5B-0086BAD0CDD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97609C-4549-4FC1-8B6F-3774B5D2D987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A09B6373-0E6E-441C-8886-3B0DE3F1485A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587B4A-F308-40FB-8762-3807E14310F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0D2C7C8E-87B1-4B9D-B5E2-6385529B505B}"/>
              </a:ext>
            </a:extLst>
          </p:cNvPr>
          <p:cNvSpPr/>
          <p:nvPr/>
        </p:nvSpPr>
        <p:spPr>
          <a:xfrm>
            <a:off x="4355976" y="1543810"/>
            <a:ext cx="4044057" cy="3323987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GNU GCC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컴파일 환경의 문법을 자세하게 알 필요는 없으나 중요한 부분 몇 개만 살펴보자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MEMORY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정의부분은 전체 메모리의 정보를 담고 있고 그 중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rx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읽기와 실행하기 가능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속성을 가지고 시작 주소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(ORIGIN)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0x08000000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이며 크기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(LENGTH)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2048K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2MB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SECTIONS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컴파일된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바이너리 덩어리들 이라고 할 수 있음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isr_vector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섹션은 인터럽트 벡터들이 모여 있는 곳이고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의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제일 처음 부분인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0x08000000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저장하도록 지정됨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.text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코드를 말하며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Build project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창에  출력 되는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같은 의미임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코드는 어셈블리 기계어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(=instruction set)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말함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데이터는 변수와 같이 메모리 저장되는 값을 말함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A4896A-BA7E-456C-AA38-E8CCAD79A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93" y="1581191"/>
            <a:ext cx="3415835" cy="270147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A9E3AA4-9204-4B52-A6BF-03B3B5DF962E}"/>
              </a:ext>
            </a:extLst>
          </p:cNvPr>
          <p:cNvSpPr/>
          <p:nvPr/>
        </p:nvSpPr>
        <p:spPr bwMode="auto">
          <a:xfrm>
            <a:off x="493392" y="1581067"/>
            <a:ext cx="2710455" cy="403274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EEC83E-7D9D-455D-9F9E-3B1646E21D3A}"/>
              </a:ext>
            </a:extLst>
          </p:cNvPr>
          <p:cNvSpPr/>
          <p:nvPr/>
        </p:nvSpPr>
        <p:spPr bwMode="auto">
          <a:xfrm>
            <a:off x="493391" y="2350872"/>
            <a:ext cx="766241" cy="22087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08E7E8-7837-439A-91AF-2AB2C856DA8C}"/>
              </a:ext>
            </a:extLst>
          </p:cNvPr>
          <p:cNvSpPr/>
          <p:nvPr/>
        </p:nvSpPr>
        <p:spPr bwMode="auto">
          <a:xfrm>
            <a:off x="601393" y="2711051"/>
            <a:ext cx="2026391" cy="63037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58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DCAD23-50D1-4507-BF65-C8DB50D08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3" y="1635647"/>
            <a:ext cx="4092040" cy="230425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D435B98-A071-4B2D-A14B-3CB78CB521C8}"/>
              </a:ext>
            </a:extLst>
          </p:cNvPr>
          <p:cNvSpPr/>
          <p:nvPr/>
        </p:nvSpPr>
        <p:spPr bwMode="auto">
          <a:xfrm>
            <a:off x="188823" y="2787775"/>
            <a:ext cx="926793" cy="288032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22ECD8-9CA6-413D-8834-AB1C0C0238E8}"/>
              </a:ext>
            </a:extLst>
          </p:cNvPr>
          <p:cNvSpPr/>
          <p:nvPr/>
        </p:nvSpPr>
        <p:spPr bwMode="auto">
          <a:xfrm>
            <a:off x="2195736" y="2139702"/>
            <a:ext cx="648072" cy="216024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4393BBF4-6D44-4CA6-AC6D-56C8D731123A}"/>
              </a:ext>
            </a:extLst>
          </p:cNvPr>
          <p:cNvSpPr/>
          <p:nvPr/>
        </p:nvSpPr>
        <p:spPr>
          <a:xfrm>
            <a:off x="4355976" y="1543810"/>
            <a:ext cx="4044057" cy="2246769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Startup/startup_stm32f429zitx.s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 최초 실행되는 어셈블리어 파일임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파일에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isr_vector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이름의 섹션이 있으며 이 섹션은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Reset_Handler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NMI_Handler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등의 인터럽트 벡터들이 있음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코드들이 플래시메모리의 제일 처음 부분인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0x08000000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채운다고 할 수 있음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Reset_Handler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내용은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startup_stm32f429zitx.s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 부분에 있음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NMI_Handler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등의 내용은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stm32f4xx_it.c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파일에 있음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76A1F-C352-473A-A8F4-408D39A89B2B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FF4018-296C-4E37-9BE9-896FB4215F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E9D380-BF6F-425A-BFAD-EE0E9FA28B70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DF9CA30-9212-4DBC-AA54-5CE3C4D7F057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5A463B-4C08-4389-9DF1-11A9620D48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771BA1-12D2-498A-9BF7-89997BBFC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3533626"/>
            <a:ext cx="3044379" cy="14846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2F9449-D081-448F-B11F-22FD3C53B548}"/>
              </a:ext>
            </a:extLst>
          </p:cNvPr>
          <p:cNvSpPr/>
          <p:nvPr/>
        </p:nvSpPr>
        <p:spPr bwMode="auto">
          <a:xfrm>
            <a:off x="1187624" y="3752292"/>
            <a:ext cx="864096" cy="288247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F25BE7F-2B4E-4AB2-AE3F-AC3908653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863" y="3835916"/>
            <a:ext cx="2726376" cy="118240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D03841-BCD4-4389-B36F-825BFE5D2E9C}"/>
              </a:ext>
            </a:extLst>
          </p:cNvPr>
          <p:cNvSpPr/>
          <p:nvPr/>
        </p:nvSpPr>
        <p:spPr bwMode="auto">
          <a:xfrm>
            <a:off x="4427984" y="3987727"/>
            <a:ext cx="1080120" cy="312215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89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C79DC-B192-40C3-BCBE-BCF3F7A96449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BE6E9F-03B1-421A-BE5D-3B0E8CAA29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B7C4FB-3688-4712-AAC9-63BDF8F68721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6D42D870-8C74-45A1-AFE7-BCDA1923091D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364463-E564-4509-AFA1-357F048F3F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189401AE-14DD-4480-B5E3-96C6BEEC813B}"/>
              </a:ext>
            </a:extLst>
          </p:cNvPr>
          <p:cNvSpPr/>
          <p:nvPr/>
        </p:nvSpPr>
        <p:spPr>
          <a:xfrm>
            <a:off x="819423" y="4166100"/>
            <a:ext cx="7284417" cy="907941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컴파일 콘솔창의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text, data,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위의 내용이고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크기를 합친 값을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진수로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hex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16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진수로 보여줌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37B11D8-A5AE-47C6-8844-BFB223BB3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78366"/>
              </p:ext>
            </p:extLst>
          </p:nvPr>
        </p:nvGraphicFramePr>
        <p:xfrm>
          <a:off x="971600" y="1551340"/>
          <a:ext cx="6096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78">
                  <a:extLst>
                    <a:ext uri="{9D8B030D-6E8A-4147-A177-3AD203B41FA5}">
                      <a16:colId xmlns:a16="http://schemas.microsoft.com/office/drawing/2014/main" val="3769436707"/>
                    </a:ext>
                  </a:extLst>
                </a:gridCol>
                <a:gridCol w="1949243">
                  <a:extLst>
                    <a:ext uri="{9D8B030D-6E8A-4147-A177-3AD203B41FA5}">
                      <a16:colId xmlns:a16="http://schemas.microsoft.com/office/drawing/2014/main" val="2908212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338605389"/>
                    </a:ext>
                  </a:extLst>
                </a:gridCol>
                <a:gridCol w="2195959">
                  <a:extLst>
                    <a:ext uri="{9D8B030D-6E8A-4147-A177-3AD203B41FA5}">
                      <a16:colId xmlns:a16="http://schemas.microsoft.com/office/drawing/2014/main" val="331896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저장 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8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text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함수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제어문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상수등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(=code)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ROM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컴파일 시에 크기가 결정되고 이후로 변하지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data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초기값이 있는 전역 변수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ROM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5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+mj-ea"/>
                          <a:ea typeface="+mj-ea"/>
                        </a:rPr>
                        <a:t>bss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초기값이 없는 전역변수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RAM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3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Heap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동적 할당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(malloc)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된 지역변수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RAM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동작 시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(=run time)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에 사용되며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heap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은 아래로 어드레스로 증가하고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stack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은 위로 어드레스 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Stack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정적 할당된 지역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RAM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5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865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81422-113B-4D7D-9FD7-A8C1D6FD9831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77649B-4D1E-438B-88C4-F46DCA9638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8439F4-68DA-4EE2-BE14-CDABBFD20CF0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83C9EC2D-ADE0-42E7-9030-1368A889A40A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0C58F8-5E87-489E-9F8A-BFAB89CC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2B4A7D-2419-40DD-8739-3479C8773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6" y="1851670"/>
            <a:ext cx="2101404" cy="17741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065BBD-5D45-4977-A821-C99B9D7F7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7194" y="1837060"/>
            <a:ext cx="2856629" cy="25233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FF6A65-1A3B-4104-A278-C65A002D4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088" y="1984341"/>
            <a:ext cx="3152728" cy="201622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D2ED870-1978-4A9D-A7B0-5AC801C8C3D3}"/>
              </a:ext>
            </a:extLst>
          </p:cNvPr>
          <p:cNvSpPr/>
          <p:nvPr/>
        </p:nvSpPr>
        <p:spPr bwMode="auto">
          <a:xfrm>
            <a:off x="484362" y="2715766"/>
            <a:ext cx="1356103" cy="924691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6CFFF7-386C-4168-8D22-94C64D19ED22}"/>
              </a:ext>
            </a:extLst>
          </p:cNvPr>
          <p:cNvCxnSpPr>
            <a:cxnSpLocks/>
          </p:cNvCxnSpPr>
          <p:nvPr/>
        </p:nvCxnSpPr>
        <p:spPr>
          <a:xfrm>
            <a:off x="1331640" y="3640457"/>
            <a:ext cx="0" cy="45211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2C0FF4-5C8F-4E9F-BC7A-A664DD5A6354}"/>
              </a:ext>
            </a:extLst>
          </p:cNvPr>
          <p:cNvSpPr txBox="1"/>
          <p:nvPr/>
        </p:nvSpPr>
        <p:spPr bwMode="auto">
          <a:xfrm>
            <a:off x="614391" y="4074090"/>
            <a:ext cx="1012881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전역 변수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alarm_music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은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초기화되어 있으므로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data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속함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07BEF4-FD0D-4C78-B9D9-AB19E3DFBE37}"/>
              </a:ext>
            </a:extLst>
          </p:cNvPr>
          <p:cNvSpPr/>
          <p:nvPr/>
        </p:nvSpPr>
        <p:spPr bwMode="auto">
          <a:xfrm>
            <a:off x="493393" y="1856941"/>
            <a:ext cx="910255" cy="36834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936C72-C41D-4296-B99D-BA87918B033F}"/>
              </a:ext>
            </a:extLst>
          </p:cNvPr>
          <p:cNvSpPr txBox="1"/>
          <p:nvPr/>
        </p:nvSpPr>
        <p:spPr bwMode="auto">
          <a:xfrm>
            <a:off x="1437901" y="1354769"/>
            <a:ext cx="101288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전역 변수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ctime,stime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atime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은 초기화되지 않았으므로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bss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속함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890C3D-A96A-44D5-A360-2790C419CD29}"/>
              </a:ext>
            </a:extLst>
          </p:cNvPr>
          <p:cNvSpPr/>
          <p:nvPr/>
        </p:nvSpPr>
        <p:spPr bwMode="auto">
          <a:xfrm>
            <a:off x="2629050" y="2041115"/>
            <a:ext cx="1012881" cy="458627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BF2AD8-441D-43A3-A9FA-234A67DE9BEA}"/>
              </a:ext>
            </a:extLst>
          </p:cNvPr>
          <p:cNvSpPr txBox="1"/>
          <p:nvPr/>
        </p:nvSpPr>
        <p:spPr bwMode="auto">
          <a:xfrm>
            <a:off x="3762973" y="1791934"/>
            <a:ext cx="15297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지역 변수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hours, minutes, seconds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는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  <a:ea typeface="+mn-ea"/>
              </a:rPr>
              <a:t>정적할당이므로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stack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속함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094529-786D-4064-A745-6A3F99AE513B}"/>
              </a:ext>
            </a:extLst>
          </p:cNvPr>
          <p:cNvSpPr/>
          <p:nvPr/>
        </p:nvSpPr>
        <p:spPr bwMode="auto">
          <a:xfrm>
            <a:off x="2629050" y="2544946"/>
            <a:ext cx="2478294" cy="181547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FC8A2D-4ED6-4E62-B76D-1E7C6E7EFD0D}"/>
              </a:ext>
            </a:extLst>
          </p:cNvPr>
          <p:cNvSpPr txBox="1"/>
          <p:nvPr/>
        </p:nvSpPr>
        <p:spPr bwMode="auto">
          <a:xfrm>
            <a:off x="3135490" y="4364416"/>
            <a:ext cx="15297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모든 함수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실행문들은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text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속함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7FDCDB-8064-4963-92CE-418C42743B3C}"/>
              </a:ext>
            </a:extLst>
          </p:cNvPr>
          <p:cNvSpPr/>
          <p:nvPr/>
        </p:nvSpPr>
        <p:spPr bwMode="auto">
          <a:xfrm>
            <a:off x="5503133" y="1983250"/>
            <a:ext cx="3013683" cy="24204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A2149F-BC8A-4A90-8A3D-CD4E80B96967}"/>
              </a:ext>
            </a:extLst>
          </p:cNvPr>
          <p:cNvSpPr txBox="1"/>
          <p:nvPr/>
        </p:nvSpPr>
        <p:spPr bwMode="auto">
          <a:xfrm>
            <a:off x="6245098" y="1189867"/>
            <a:ext cx="15297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전역 변수인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last_time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등은 초기화되지 않았으므로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bss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속함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81BB69-EDE3-4D91-AE64-3533F1F1DA8B}"/>
              </a:ext>
            </a:extLst>
          </p:cNvPr>
          <p:cNvSpPr/>
          <p:nvPr/>
        </p:nvSpPr>
        <p:spPr bwMode="auto">
          <a:xfrm>
            <a:off x="5462421" y="3172531"/>
            <a:ext cx="2926003" cy="828033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49B72A-415B-4769-B21A-633761E9CDAD}"/>
              </a:ext>
            </a:extLst>
          </p:cNvPr>
          <p:cNvSpPr txBox="1"/>
          <p:nvPr/>
        </p:nvSpPr>
        <p:spPr bwMode="auto">
          <a:xfrm>
            <a:off x="6113116" y="4040540"/>
            <a:ext cx="19442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STM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라이브러리 함수들도 모두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text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속함</a:t>
            </a:r>
          </a:p>
        </p:txBody>
      </p:sp>
    </p:spTree>
    <p:extLst>
      <p:ext uri="{BB962C8B-B14F-4D97-AF65-F5344CB8AC3E}">
        <p14:creationId xmlns:p14="http://schemas.microsoft.com/office/powerpoint/2010/main" val="2655869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A3EB5E-9F1C-4A21-9E17-B0CAEE086EB7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E64EDB-9BDB-4FAF-9305-4E74D2F240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7551BC-E32A-4634-AA5D-E8F9A695D0D8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AD7A0E4F-912F-480D-A05F-4C289A1BAD78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881A20-4538-4ECE-AE1B-0500F3706A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6A6AF0-440F-4642-8D4F-DA8F17B88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75" y="1589639"/>
            <a:ext cx="4922316" cy="19642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F540F8-35ED-4432-8372-B18821C10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253" y="2980397"/>
            <a:ext cx="3383964" cy="1883630"/>
          </a:xfrm>
          <a:prstGeom prst="rect">
            <a:avLst/>
          </a:prstGeom>
        </p:spPr>
      </p:pic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A69F4C30-14A4-47E8-9DE5-DAE140D99C6A}"/>
              </a:ext>
            </a:extLst>
          </p:cNvPr>
          <p:cNvSpPr/>
          <p:nvPr/>
        </p:nvSpPr>
        <p:spPr>
          <a:xfrm>
            <a:off x="6117043" y="1265877"/>
            <a:ext cx="2747913" cy="2508379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ROM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저장되는 영역은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영역임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크기가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21580 bytes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크기가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208 bytes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영역을 합하면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21788 bytes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Stm32_alarm_clock.bin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파일의 크기가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21792 bytes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인데 앞의 값보다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 bytes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차이가 남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bytes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끝 위치인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estack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0x20030000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값이 저장되어 있음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A10D91-C60A-456A-BDCA-EB0EFCB53A8D}"/>
              </a:ext>
            </a:extLst>
          </p:cNvPr>
          <p:cNvSpPr/>
          <p:nvPr/>
        </p:nvSpPr>
        <p:spPr bwMode="auto">
          <a:xfrm>
            <a:off x="270238" y="2427734"/>
            <a:ext cx="2213530" cy="458627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AADC44-E1E3-420D-AEF7-0270B7DADC7A}"/>
              </a:ext>
            </a:extLst>
          </p:cNvPr>
          <p:cNvSpPr/>
          <p:nvPr/>
        </p:nvSpPr>
        <p:spPr bwMode="auto">
          <a:xfrm>
            <a:off x="2641252" y="4275341"/>
            <a:ext cx="2794843" cy="16861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145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959B44-2411-4D0B-BD58-C52526CC8D57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A31A4A-EBB5-4C02-8524-2A0000646FF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D634A9-4491-4C46-A0A0-AC769A2C6411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45332FEF-5E30-4335-A323-60401D3B24AE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BED55F-F0A7-4318-981B-AB1A073404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92571F-8289-4208-B15F-10C97C3FD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93" y="1553521"/>
            <a:ext cx="3454238" cy="3363838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A0BDB55B-F231-4800-A5E5-C3999186EF3A}"/>
              </a:ext>
            </a:extLst>
          </p:cNvPr>
          <p:cNvSpPr/>
          <p:nvPr/>
        </p:nvSpPr>
        <p:spPr>
          <a:xfrm>
            <a:off x="4956073" y="1066755"/>
            <a:ext cx="4032448" cy="2139047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그림은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HxD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hex editor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툴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https://mh-nexus.de/en/hxd/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stm32_alarm_clock.bin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열어 본 내용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Edian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문제로 바이트 순서가 뒤집힌 상태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바이트는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00 00 03 20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인데 순서를 바꾸면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20030000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20030000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estack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estack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STM32F429ZITX</a:t>
            </a:r>
            <a:r>
              <a:rPr lang="en-US" altLang="ko-KR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_RAM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.ld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지정되어 있음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C8BF0E-25E9-402D-A6BA-DBF3DB20C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887" y="3298235"/>
            <a:ext cx="2880319" cy="18131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D28B0D0-2166-4200-AB74-7ADF45A59901}"/>
              </a:ext>
            </a:extLst>
          </p:cNvPr>
          <p:cNvSpPr/>
          <p:nvPr/>
        </p:nvSpPr>
        <p:spPr bwMode="auto">
          <a:xfrm>
            <a:off x="3778843" y="3871922"/>
            <a:ext cx="2794843" cy="16861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16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F1252C-A7E7-4063-8487-343C661F85A9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E67756-3621-4331-881D-75C9471A69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B09C9-5FB6-46F3-8DD7-B17F162BF5E3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69FA95E8-AE5E-4335-B294-6ABC23C3AAAC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6545F1-CCF5-43BD-8175-64E262EB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59F0BF33-C635-4081-9919-C7986DD20BCF}"/>
              </a:ext>
            </a:extLst>
          </p:cNvPr>
          <p:cNvSpPr/>
          <p:nvPr/>
        </p:nvSpPr>
        <p:spPr>
          <a:xfrm>
            <a:off x="4067944" y="1434434"/>
            <a:ext cx="4752528" cy="984885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91 40 00 08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뒤집으면 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08004091 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Stm32_alarm_clock.list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심볼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함수명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변수명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상수명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위치를 알려줌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아래 그림과 같이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Reset_Handler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0x08004090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위치에 있음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268BE6-BB39-422F-AFE8-BBC74C531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12" y="1555973"/>
            <a:ext cx="3454238" cy="33638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87FA72-935E-42F3-B4A2-A2EA639F6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2727785"/>
            <a:ext cx="3619872" cy="202457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E586859-6522-47FB-8007-75A3223E2745}"/>
              </a:ext>
            </a:extLst>
          </p:cNvPr>
          <p:cNvSpPr/>
          <p:nvPr/>
        </p:nvSpPr>
        <p:spPr bwMode="auto">
          <a:xfrm>
            <a:off x="3970337" y="3363838"/>
            <a:ext cx="1825799" cy="16861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37E34-540F-4324-8966-187AB6F20D43}"/>
              </a:ext>
            </a:extLst>
          </p:cNvPr>
          <p:cNvSpPr/>
          <p:nvPr/>
        </p:nvSpPr>
        <p:spPr bwMode="auto">
          <a:xfrm>
            <a:off x="1086545" y="2139702"/>
            <a:ext cx="533127" cy="16431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43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73B136-A5B7-4A57-9409-088A964BF0E2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9A4D9B-08EB-4FE1-9E7A-3F80561B60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99DE6-01EC-4822-AC78-5148F7E0A281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2F1439AA-E91F-4796-8BB3-E0C9B02A3A8D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693C80-EFA6-4368-A46B-87B0A33352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E381F9-2AD2-4D02-BC01-A0427D81A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93" y="1707654"/>
            <a:ext cx="4383385" cy="1950535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1521F278-C96C-4C5B-B660-59B776E0512F}"/>
              </a:ext>
            </a:extLst>
          </p:cNvPr>
          <p:cNvSpPr/>
          <p:nvPr/>
        </p:nvSpPr>
        <p:spPr>
          <a:xfrm>
            <a:off x="4932040" y="1434434"/>
            <a:ext cx="3888432" cy="984885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Stm32_alarm_clock.list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파일의 앞부분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isr_vector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의 크기는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0x1ac,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시작주소는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0x08000000 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.text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크기가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0x5120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이고 시작주소는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0x080001b0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B2D1E3-FCFE-467E-904F-2BF3F6006447}"/>
              </a:ext>
            </a:extLst>
          </p:cNvPr>
          <p:cNvSpPr/>
          <p:nvPr/>
        </p:nvSpPr>
        <p:spPr bwMode="auto">
          <a:xfrm>
            <a:off x="715840" y="2335010"/>
            <a:ext cx="3568128" cy="59678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50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609E17-6D4A-4BB6-86B0-2DAB7A5414C0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C5850B-0912-4F9A-9831-6F9EC151FA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4626F1-194E-4EB4-885E-4C6B11B69D18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BC37AF4A-D6EC-4DCB-A125-1A5CE27A94ED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CBA38B-7356-4660-BF94-153CAF666B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D5AE21B1-9612-4711-B1EA-7BC5B23776EA}"/>
              </a:ext>
            </a:extLst>
          </p:cNvPr>
          <p:cNvSpPr/>
          <p:nvPr/>
        </p:nvSpPr>
        <p:spPr>
          <a:xfrm>
            <a:off x="3779912" y="1543491"/>
            <a:ext cx="4680520" cy="1954381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메모리에 우리가 작성한 코드 결과물인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Stm32_alarm_clock.bin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 적혀 있는지 확인해보자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St-link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디버그 모드를 사용하면 메모리를 바로 읽어 볼 수 있음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디버그 모드로 진입한 후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Show View  Memory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F2ECC5-0814-428C-B8A9-CD3CA4DB2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87" y="1503014"/>
            <a:ext cx="3203101" cy="33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85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4AEAFE5-DA50-4C73-9C3E-06CC57761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2" y="1851646"/>
            <a:ext cx="3853959" cy="1872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F125B0-8269-4322-8C14-3878A6C8E3A0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0785F1-576F-459A-AD95-FF64BB0D86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AA143E-479C-414F-9E64-2692079E18F5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F2C32390-A340-4824-AE72-00A34F392604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AA584F-D89E-4128-B3C3-C27808F5A9C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57195D84-9F7E-4D75-B084-562C6BB8EA58}"/>
              </a:ext>
            </a:extLst>
          </p:cNvPr>
          <p:cNvSpPr/>
          <p:nvPr/>
        </p:nvSpPr>
        <p:spPr>
          <a:xfrm>
            <a:off x="4606473" y="1543491"/>
            <a:ext cx="3853959" cy="907941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누르고 어드레스 창에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0x08000000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입력 후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OK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앞에서 확인했던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stm32_alarm_clock.bin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내용과 동일함을 확인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DAE79E-3D4E-45AF-AB0C-FFA29A06217E}"/>
              </a:ext>
            </a:extLst>
          </p:cNvPr>
          <p:cNvSpPr/>
          <p:nvPr/>
        </p:nvSpPr>
        <p:spPr bwMode="auto">
          <a:xfrm>
            <a:off x="2045107" y="3219822"/>
            <a:ext cx="150629" cy="14401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E401F5-6949-4CC8-B5AB-8FEC0CAF9D5F}"/>
              </a:ext>
            </a:extLst>
          </p:cNvPr>
          <p:cNvSpPr/>
          <p:nvPr/>
        </p:nvSpPr>
        <p:spPr bwMode="auto">
          <a:xfrm>
            <a:off x="2775533" y="2215511"/>
            <a:ext cx="572331" cy="140215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CBB264-CA1F-4A73-990C-652F43642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2930049"/>
            <a:ext cx="3066851" cy="19996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44C32F-91B0-4D18-8EB7-4DB4F8C88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393" y="3615798"/>
            <a:ext cx="4037633" cy="130036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60950DA-20EA-4A3A-8F6B-A6EDEBA9E703}"/>
              </a:ext>
            </a:extLst>
          </p:cNvPr>
          <p:cNvCxnSpPr>
            <a:cxnSpLocks/>
          </p:cNvCxnSpPr>
          <p:nvPr/>
        </p:nvCxnSpPr>
        <p:spPr>
          <a:xfrm>
            <a:off x="3491880" y="2703993"/>
            <a:ext cx="1224136" cy="37181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3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17B54E2-AC14-4602-9490-F4445A740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37" y="1466682"/>
            <a:ext cx="2970116" cy="32466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4B797F-E371-426E-B7C8-DACACCE09ACA}"/>
              </a:ext>
            </a:extLst>
          </p:cNvPr>
          <p:cNvSpPr txBox="1"/>
          <p:nvPr/>
        </p:nvSpPr>
        <p:spPr bwMode="auto">
          <a:xfrm>
            <a:off x="244218" y="60382"/>
            <a:ext cx="9676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65C04-62AE-4CC5-A083-CF736D89BFCA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 대신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키보드 입력 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23FD938B-CBBE-40F4-87C6-EF407AB19A5C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key_value_main.c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61D1D7-51A5-4AFE-A8BF-C46DF7C07D8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3B9C75-34A7-409A-A02E-897D57B9397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9E1C69-33F8-430D-BE4E-8DDD6C6B4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18" y="1596173"/>
            <a:ext cx="4405486" cy="302712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12721C-0F75-40FE-B544-2C5BF75129FA}"/>
              </a:ext>
            </a:extLst>
          </p:cNvPr>
          <p:cNvSpPr/>
          <p:nvPr/>
        </p:nvSpPr>
        <p:spPr bwMode="auto">
          <a:xfrm>
            <a:off x="2987824" y="3483384"/>
            <a:ext cx="648072" cy="16848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882F5E-DA6E-4A55-B91F-D95A45C054A7}"/>
              </a:ext>
            </a:extLst>
          </p:cNvPr>
          <p:cNvSpPr/>
          <p:nvPr/>
        </p:nvSpPr>
        <p:spPr bwMode="auto">
          <a:xfrm>
            <a:off x="887818" y="2487506"/>
            <a:ext cx="1523941" cy="22825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A5A0101-65CA-4E62-8712-8B6B0617D952}"/>
              </a:ext>
            </a:extLst>
          </p:cNvPr>
          <p:cNvCxnSpPr/>
          <p:nvPr/>
        </p:nvCxnSpPr>
        <p:spPr>
          <a:xfrm flipV="1">
            <a:off x="2051720" y="1779662"/>
            <a:ext cx="576064" cy="69789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668D51-6B02-4A8B-AC23-18494E50E148}"/>
              </a:ext>
            </a:extLst>
          </p:cNvPr>
          <p:cNvSpPr txBox="1"/>
          <p:nvPr/>
        </p:nvSpPr>
        <p:spPr bwMode="auto">
          <a:xfrm>
            <a:off x="2336121" y="1507347"/>
            <a:ext cx="20894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UART RX interrupt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콜백함수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62E7C-354B-4084-A485-D7ACC25539B3}"/>
              </a:ext>
            </a:extLst>
          </p:cNvPr>
          <p:cNvSpPr txBox="1"/>
          <p:nvPr/>
        </p:nvSpPr>
        <p:spPr bwMode="auto">
          <a:xfrm>
            <a:off x="2744981" y="2856245"/>
            <a:ext cx="20894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키 입력 값을 저장하는 변수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95ACE0-CA5A-44B1-98B9-776A091ED71D}"/>
              </a:ext>
            </a:extLst>
          </p:cNvPr>
          <p:cNvCxnSpPr>
            <a:cxnSpLocks/>
          </p:cNvCxnSpPr>
          <p:nvPr/>
        </p:nvCxnSpPr>
        <p:spPr>
          <a:xfrm flipV="1">
            <a:off x="3239240" y="3090025"/>
            <a:ext cx="396656" cy="36865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BBCA46-ECD7-43B0-993A-C97F12652552}"/>
              </a:ext>
            </a:extLst>
          </p:cNvPr>
          <p:cNvSpPr/>
          <p:nvPr/>
        </p:nvSpPr>
        <p:spPr bwMode="auto">
          <a:xfrm>
            <a:off x="5292080" y="3190108"/>
            <a:ext cx="2448272" cy="17372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85E871-4B52-4CF8-B38B-6E209DE8A3E5}"/>
              </a:ext>
            </a:extLst>
          </p:cNvPr>
          <p:cNvSpPr txBox="1"/>
          <p:nvPr/>
        </p:nvSpPr>
        <p:spPr bwMode="auto">
          <a:xfrm>
            <a:off x="6810326" y="2348414"/>
            <a:ext cx="208945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UART RX interrupt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를 시작하려면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main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함수에 </a:t>
            </a:r>
            <a:r>
              <a:rPr lang="en-US" altLang="ko-KR" sz="1100" b="1" dirty="0" err="1">
                <a:solidFill>
                  <a:srgbClr val="FF0000"/>
                </a:solidFill>
                <a:latin typeface="+mn-ea"/>
                <a:ea typeface="+mn-ea"/>
              </a:rPr>
              <a:t>HAL_UART_Receive_IT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를 넣어 줘야함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11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D166A76-EA9A-41E4-867C-F54FBEAD567A}"/>
              </a:ext>
            </a:extLst>
          </p:cNvPr>
          <p:cNvCxnSpPr>
            <a:cxnSpLocks/>
          </p:cNvCxnSpPr>
          <p:nvPr/>
        </p:nvCxnSpPr>
        <p:spPr>
          <a:xfrm flipV="1">
            <a:off x="6169962" y="2828099"/>
            <a:ext cx="611073" cy="3317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D79DDF3-052F-499F-B475-407097515CBF}"/>
              </a:ext>
            </a:extLst>
          </p:cNvPr>
          <p:cNvCxnSpPr>
            <a:cxnSpLocks/>
          </p:cNvCxnSpPr>
          <p:nvPr/>
        </p:nvCxnSpPr>
        <p:spPr>
          <a:xfrm>
            <a:off x="520574" y="4063515"/>
            <a:ext cx="595042" cy="7525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71BBD7-C0B9-4EEF-8FD2-A706336E4214}"/>
              </a:ext>
            </a:extLst>
          </p:cNvPr>
          <p:cNvSpPr txBox="1"/>
          <p:nvPr/>
        </p:nvSpPr>
        <p:spPr bwMode="auto">
          <a:xfrm>
            <a:off x="793204" y="4821508"/>
            <a:ext cx="284269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Notepad++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로 열었을 때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Line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486637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52674-566C-4F49-A874-CB155BC817DA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1CEF4A-9252-44A6-A086-71A6EC4C81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9155D1-0E37-4E78-AD02-0120A52870B0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Parameter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를 저장할 공간 선정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9EA1AEAA-58D4-4790-AA79-118AA8870504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데이터가 저장된 공간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48BFD0-65CF-4F91-B2EC-5B9F7C471F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E9158D-E471-4CF7-AA7B-C95979940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42" y="1553691"/>
            <a:ext cx="3105032" cy="3212652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3990A942-936D-4BE7-AFFA-F3EE79F66C0A}"/>
              </a:ext>
            </a:extLst>
          </p:cNvPr>
          <p:cNvSpPr/>
          <p:nvPr/>
        </p:nvSpPr>
        <p:spPr>
          <a:xfrm>
            <a:off x="4427985" y="1543491"/>
            <a:ext cx="4032448" cy="2877711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stm32_alarm_clock.bin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크기가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21792(=0x5520) bytes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므로 약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22KB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 시작 주소인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0x08000000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22KB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코드와 데이터가 사용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정확하게는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0x08000000~0x08005520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그러면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sector 0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번과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번을 사용하고 있음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Sector 2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부터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parameter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저장할 공간으로 사용할 수 있음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하지만 향후 코드가 늘어나 저장 공간이 커지면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Sector 2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번도 사용하여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parameter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 공간과 겹칠 수 있으므로 넉넉하게 뒤로 미루는 것이 </a:t>
            </a:r>
            <a:r>
              <a:rPr lang="ko-KR" altLang="en-US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바람직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학습에서는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sector 23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(=0x081E0000)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사용하여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parameter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저장할 예정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74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36913-5602-4904-A2FE-819C9B5B9A50}"/>
              </a:ext>
            </a:extLst>
          </p:cNvPr>
          <p:cNvSpPr txBox="1"/>
          <p:nvPr/>
        </p:nvSpPr>
        <p:spPr bwMode="auto">
          <a:xfrm>
            <a:off x="244218" y="74314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CCA07E-7AE0-4689-BAFA-B9D3BBCDB9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47801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AD3331-9BA2-4F58-B685-FE0B6E919D42}"/>
              </a:ext>
            </a:extLst>
          </p:cNvPr>
          <p:cNvSpPr txBox="1"/>
          <p:nvPr/>
        </p:nvSpPr>
        <p:spPr bwMode="auto">
          <a:xfrm>
            <a:off x="547018" y="652778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메모리 다루기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53D36784-DE7E-4F97-9986-5518B731987C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메모리를 읽기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677EA5-8B01-4362-93B3-B05B1EF354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59126"/>
            <a:ext cx="216000" cy="216000"/>
          </a:xfrm>
          <a:prstGeom prst="rect">
            <a:avLst/>
          </a:prstGeom>
        </p:spPr>
      </p:pic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51AF983D-29E5-4B8E-B2F3-F2BD45E6737A}"/>
              </a:ext>
            </a:extLst>
          </p:cNvPr>
          <p:cNvSpPr/>
          <p:nvPr/>
        </p:nvSpPr>
        <p:spPr>
          <a:xfrm>
            <a:off x="659556" y="1543491"/>
            <a:ext cx="7080795" cy="1631216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메모리를 읽는 것은 일반 메모리 읽는 것과 동일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언어의 포인터를 사용하면 쉽게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메모리의 내용을 읽을 수 있음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포인터를 사용하여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*(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읽고자 하는 주소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같은 형태로 읽음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0x08000000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번지에 저장된 값을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4byte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읽는 코드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0DF19-9442-4C7A-B522-CCCB7ACA7C6A}"/>
              </a:ext>
            </a:extLst>
          </p:cNvPr>
          <p:cNvSpPr txBox="1"/>
          <p:nvPr/>
        </p:nvSpPr>
        <p:spPr bwMode="auto">
          <a:xfrm>
            <a:off x="1230573" y="3097867"/>
            <a:ext cx="4896544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fr-FR" altLang="ko-KR" sz="1800" b="1" dirty="0">
                <a:solidFill>
                  <a:srgbClr val="0099FF"/>
                </a:solidFill>
                <a:latin typeface="+mn-ea"/>
                <a:ea typeface="+mn-ea"/>
              </a:rPr>
              <a:t>uint32_t value;</a:t>
            </a:r>
          </a:p>
          <a:p>
            <a:pPr algn="l"/>
            <a:endParaRPr lang="fr-FR" altLang="ko-KR" sz="18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800" b="1" dirty="0">
                <a:solidFill>
                  <a:srgbClr val="0099FF"/>
                </a:solidFill>
                <a:latin typeface="+mn-ea"/>
                <a:ea typeface="+mn-ea"/>
              </a:rPr>
              <a:t>value = *((uint32_t *)0x08000000);</a:t>
            </a:r>
            <a:endParaRPr lang="ko-KR" altLang="en-US" sz="1800" b="1" dirty="0">
              <a:solidFill>
                <a:srgbClr val="0099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0898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8931B-8D1C-49CE-87D0-AA654750D066}"/>
              </a:ext>
            </a:extLst>
          </p:cNvPr>
          <p:cNvSpPr txBox="1"/>
          <p:nvPr/>
        </p:nvSpPr>
        <p:spPr bwMode="auto">
          <a:xfrm>
            <a:off x="244218" y="74314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914811-2CBA-425F-AB76-55575BBA47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47801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9A16BE-2D12-472C-8345-49E18959A2F1}"/>
              </a:ext>
            </a:extLst>
          </p:cNvPr>
          <p:cNvSpPr txBox="1"/>
          <p:nvPr/>
        </p:nvSpPr>
        <p:spPr bwMode="auto">
          <a:xfrm>
            <a:off x="547018" y="652778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메모리 다루기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55F8528C-20B2-4BF7-88A5-411271137969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쓰기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13BC7D-CBA3-4AA3-B65D-098748321B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59126"/>
            <a:ext cx="216000" cy="216000"/>
          </a:xfrm>
          <a:prstGeom prst="rect">
            <a:avLst/>
          </a:prstGeom>
        </p:spPr>
      </p:pic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25019746-32C1-4CB5-B15D-0023ABA11F45}"/>
              </a:ext>
            </a:extLst>
          </p:cNvPr>
          <p:cNvSpPr/>
          <p:nvPr/>
        </p:nvSpPr>
        <p:spPr>
          <a:xfrm>
            <a:off x="659556" y="1543491"/>
            <a:ext cx="7872884" cy="2923877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메모리는 바로 쓸 수 없고 먼저 지운 다음에 쓸 수 있음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공장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출하시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메모리는 모두 지워진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상태며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모든 비트가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채워져 있음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지우고 나면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메모리에는 값이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0xFFFFFFFF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채워 짐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지우면 값이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아님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평소에는 지워지지 않기 위해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lock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걸어두고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쓰고 싶을 때만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unlock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사용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일반적인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 쓰기 과정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32481" lvl="2" indent="-3429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+mj-ea"/>
              <a:buAutoNum type="circleNumDbPlain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Unlock  :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HAL_FLASH_Unlock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pPr marL="732481" lvl="2" indent="-3429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+mj-ea"/>
              <a:buAutoNum type="circleNumDbPlain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Erase :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HAL_FLASHEx_Erase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지우는 단위는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sector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칩 전체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32481" lvl="2" indent="-3429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+mj-ea"/>
              <a:buAutoNum type="circleNumDbPlain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 :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HAL_FLASH_Program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쓰는 단위는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1byte,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2,4,8 bytes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32481" lvl="2" indent="-3429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+mj-ea"/>
              <a:buAutoNum type="circleNumDbPlain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Lock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HAL_FLASH_Lock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15121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5802E-FE3F-456E-8233-6446EC652A60}"/>
              </a:ext>
            </a:extLst>
          </p:cNvPr>
          <p:cNvSpPr txBox="1"/>
          <p:nvPr/>
        </p:nvSpPr>
        <p:spPr bwMode="auto">
          <a:xfrm>
            <a:off x="244218" y="74314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5014BD-9B5D-4400-A11D-2E65AC34CD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47801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5844D6-CD0A-4A27-821D-A2DACC6BD602}"/>
              </a:ext>
            </a:extLst>
          </p:cNvPr>
          <p:cNvSpPr txBox="1"/>
          <p:nvPr/>
        </p:nvSpPr>
        <p:spPr bwMode="auto">
          <a:xfrm>
            <a:off x="547018" y="652778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메모리 다루기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F0A0389E-DE10-4D60-A6D1-2DDFFE44C3D0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쓰기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180858-34EC-464D-9EDE-9F9E636F3E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59126"/>
            <a:ext cx="216000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85DB4E-8495-4054-9B86-9140355F406F}"/>
              </a:ext>
            </a:extLst>
          </p:cNvPr>
          <p:cNvSpPr txBox="1"/>
          <p:nvPr/>
        </p:nvSpPr>
        <p:spPr bwMode="auto">
          <a:xfrm>
            <a:off x="449905" y="1707654"/>
            <a:ext cx="7002415" cy="27084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HAL_FLASH_Unlock();</a:t>
            </a:r>
          </a:p>
          <a:p>
            <a:pPr algn="l"/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FirstSector = </a:t>
            </a:r>
            <a:r>
              <a:rPr lang="fr-FR" altLang="ko-KR" sz="1000" b="1" dirty="0">
                <a:solidFill>
                  <a:srgbClr val="FF0000"/>
                </a:solidFill>
                <a:latin typeface="+mn-ea"/>
                <a:ea typeface="+mn-ea"/>
              </a:rPr>
              <a:t>FLASH_SECTOR_23;  //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지우고자 하는 섹터 번호</a:t>
            </a:r>
            <a:endParaRPr lang="fr-FR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NbOfSectors = </a:t>
            </a:r>
            <a:r>
              <a:rPr lang="fr-FR" altLang="ko-KR" sz="10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; </a:t>
            </a:r>
            <a:r>
              <a:rPr lang="fr-FR" altLang="ko-KR" sz="1000" b="1" dirty="0">
                <a:solidFill>
                  <a:srgbClr val="FF0000"/>
                </a:solidFill>
                <a:latin typeface="+mn-ea"/>
                <a:ea typeface="+mn-ea"/>
              </a:rPr>
              <a:t>//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지우고자 하는 섹터 개수</a:t>
            </a:r>
            <a:endParaRPr lang="fr-FR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/* Fill EraseInit structure*/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EraseInitStruct.TypeErase     = FLASH_TYPEERASE_SECTORS;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EraseInitStruct.VoltageRange  = FLASH_VOLTAGE_RANGE_3;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EraseInitStruct.Sector        = FirstSector;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EraseInitStruct.NbSectors     = NbOfSectors;</a:t>
            </a:r>
          </a:p>
          <a:p>
            <a:pPr algn="l"/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if(HAL_FLASHEx_Erase(&amp;EraseInitStruct, &amp;SECTORError) != HAL_OK)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{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	return -1;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}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HAL_FLASH_Program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(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FLASH_TYPEPROGRAM_WORD, Address, 0x12345678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);</a:t>
            </a:r>
            <a:r>
              <a:rPr lang="ko-KR" altLang="en-US" sz="1000" b="1" dirty="0">
                <a:solidFill>
                  <a:srgbClr val="0099FF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//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4bytes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크기로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  <a:ea typeface="+mn-ea"/>
              </a:rPr>
              <a:t>쓰고자하는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Address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0x12345678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를 씀</a:t>
            </a:r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HAL_FLASH_Lock();  // </a:t>
            </a:r>
            <a:r>
              <a:rPr lang="ko-KR" altLang="en-US" sz="1000" b="1" dirty="0">
                <a:solidFill>
                  <a:srgbClr val="0099FF"/>
                </a:solidFill>
                <a:latin typeface="+mn-ea"/>
                <a:ea typeface="+mn-ea"/>
              </a:rPr>
              <a:t>다 </a:t>
            </a:r>
            <a:r>
              <a:rPr lang="ko-KR" altLang="en-US" sz="1000" b="1" dirty="0" err="1">
                <a:solidFill>
                  <a:srgbClr val="0099FF"/>
                </a:solidFill>
                <a:latin typeface="+mn-ea"/>
                <a:ea typeface="+mn-ea"/>
              </a:rPr>
              <a:t>쓰고난</a:t>
            </a:r>
            <a:r>
              <a:rPr lang="ko-KR" altLang="en-US" sz="1000" b="1" dirty="0">
                <a:solidFill>
                  <a:srgbClr val="0099FF"/>
                </a:solidFill>
                <a:latin typeface="+mn-ea"/>
                <a:ea typeface="+mn-ea"/>
              </a:rPr>
              <a:t> 다음에 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lock</a:t>
            </a:r>
            <a:r>
              <a:rPr lang="ko-KR" altLang="en-US" sz="1000" b="1" dirty="0">
                <a:solidFill>
                  <a:srgbClr val="0099FF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 err="1">
                <a:solidFill>
                  <a:srgbClr val="0099FF"/>
                </a:solidFill>
                <a:latin typeface="+mn-ea"/>
                <a:ea typeface="+mn-ea"/>
              </a:rPr>
              <a:t>시켜줌</a:t>
            </a:r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EC9CB2B4-F772-45DF-9E8D-C837A6611F7C}"/>
              </a:ext>
            </a:extLst>
          </p:cNvPr>
          <p:cNvSpPr/>
          <p:nvPr/>
        </p:nvSpPr>
        <p:spPr>
          <a:xfrm>
            <a:off x="466331" y="4490722"/>
            <a:ext cx="7872884" cy="338554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sector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지우고 시작주소인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0x081E0000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0x12345678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쓰는 예제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74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B866B-A70F-45CB-9198-0CEDCA3212E2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A55EB3-A699-4AF3-81A8-AC38753B45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93AB6C-7FE0-4E77-996B-421E5A41BD87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NV item</a:t>
            </a:r>
            <a:endParaRPr lang="ko-KR" altLang="en-US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CA4B0C26-3695-46D8-8163-D811FEF4233B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저장할 </a:t>
            </a:r>
            <a:r>
              <a:rPr lang="en-US" altLang="ko-KR" sz="2000" spc="0" dirty="0">
                <a:solidFill>
                  <a:schemeClr val="tx1"/>
                </a:solidFill>
              </a:rPr>
              <a:t>Parameter </a:t>
            </a:r>
            <a:r>
              <a:rPr lang="ko-KR" altLang="en-US" sz="2000" spc="0" dirty="0">
                <a:solidFill>
                  <a:schemeClr val="tx1"/>
                </a:solidFill>
              </a:rPr>
              <a:t>선정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B34AA6-8BE4-429B-A070-6E9135ADBC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070C1B0C-10B9-495F-89D9-E3F077429FF0}"/>
              </a:ext>
            </a:extLst>
          </p:cNvPr>
          <p:cNvSpPr/>
          <p:nvPr/>
        </p:nvSpPr>
        <p:spPr>
          <a:xfrm>
            <a:off x="659556" y="1543491"/>
            <a:ext cx="7080795" cy="2816156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블루투스 알람 시계 프로젝트 알고리즘에서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저장할 항목은 다음과 같음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설정한 시간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 시간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선택한 알람 노래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항목들을 효율적으로 관리하기 위해 개별적으로 처리하지 않고 하나의 구조체로 묶어서 처리할 예정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 이렇게 계속 저장하면서 관리하는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parameter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NV item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이라고 함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NV item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Non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Volatile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약자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제품상의 예로는 휴대폰의 전화번호부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텔레비전의 채널번호나 볼륨 </a:t>
            </a:r>
            <a:r>
              <a:rPr lang="ko-KR" altLang="en-US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크기등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다양함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전자제품에는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NV item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필요하며 저장공간으로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EEPROM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메모리를 사용함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NV item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공간이 대용량으로 필요하거나 동적으로 사용해야 한다면 저장 공간에 파일시스템을 올려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NV item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들을 파일로 처리함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마치 하드디스크와 흡사하게 사용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스마트폰의 대부분은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메모리에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EXT4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파일시스템을 사용하여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NV item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들을 관리함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8408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89A70-DB22-425E-AD04-09B3F624A1B2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E1DB21-258F-45ED-9161-BA093697BA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53C754-0B9D-4618-988F-5D691881F6FB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NV item</a:t>
            </a:r>
            <a:endParaRPr lang="ko-KR" altLang="en-US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353956E9-7968-4978-A6E1-E14497924B0A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저장할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Parameter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선정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5CC3AF-824B-4627-B62D-9C97843031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86964B-6C9E-4789-AD14-F5C1A6CAD022}"/>
              </a:ext>
            </a:extLst>
          </p:cNvPr>
          <p:cNvSpPr txBox="1"/>
          <p:nvPr/>
        </p:nvSpPr>
        <p:spPr bwMode="auto">
          <a:xfrm>
            <a:off x="385393" y="2011279"/>
            <a:ext cx="3214511" cy="13849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fr-FR" altLang="ko-KR" sz="1400" b="1" dirty="0">
                <a:solidFill>
                  <a:srgbClr val="0099FF"/>
                </a:solidFill>
                <a:latin typeface="+mn-ea"/>
                <a:ea typeface="+mn-ea"/>
              </a:rPr>
              <a:t>typedef struct {</a:t>
            </a:r>
          </a:p>
          <a:p>
            <a:pPr algn="l"/>
            <a:r>
              <a:rPr lang="fr-FR" altLang="ko-KR" sz="1400" b="1" dirty="0">
                <a:solidFill>
                  <a:srgbClr val="0099FF"/>
                </a:solidFill>
                <a:latin typeface="+mn-ea"/>
                <a:ea typeface="+mn-ea"/>
              </a:rPr>
              <a:t>  uint32_t magic_num;</a:t>
            </a:r>
          </a:p>
          <a:p>
            <a:pPr algn="l"/>
            <a:r>
              <a:rPr lang="fr-FR" altLang="ko-KR" sz="1400" b="1" dirty="0">
                <a:solidFill>
                  <a:srgbClr val="0099FF"/>
                </a:solidFill>
                <a:latin typeface="+mn-ea"/>
                <a:ea typeface="+mn-ea"/>
              </a:rPr>
              <a:t>  TimeTypeDef setting_time;</a:t>
            </a:r>
          </a:p>
          <a:p>
            <a:pPr algn="l"/>
            <a:r>
              <a:rPr lang="fr-FR" altLang="ko-KR" sz="1400" b="1" dirty="0">
                <a:solidFill>
                  <a:srgbClr val="0099FF"/>
                </a:solidFill>
                <a:latin typeface="+mn-ea"/>
                <a:ea typeface="+mn-ea"/>
              </a:rPr>
              <a:t>  TimeTypeDef alarm_time;</a:t>
            </a:r>
          </a:p>
          <a:p>
            <a:pPr algn="l"/>
            <a:r>
              <a:rPr lang="fr-FR" altLang="ko-KR" sz="1400" b="1" dirty="0">
                <a:solidFill>
                  <a:srgbClr val="0099FF"/>
                </a:solidFill>
                <a:latin typeface="+mn-ea"/>
                <a:ea typeface="+mn-ea"/>
              </a:rPr>
              <a:t>  int8_t alarm_music_num;</a:t>
            </a:r>
          </a:p>
          <a:p>
            <a:pPr algn="l"/>
            <a:r>
              <a:rPr lang="fr-FR" altLang="ko-KR" sz="1400" b="1" dirty="0">
                <a:solidFill>
                  <a:srgbClr val="0099FF"/>
                </a:solidFill>
                <a:latin typeface="+mn-ea"/>
                <a:ea typeface="+mn-ea"/>
              </a:rPr>
              <a:t>}NVitemTypeDef;</a:t>
            </a: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8E4EA547-DF9C-41C2-8674-53E79BE2617D}"/>
              </a:ext>
            </a:extLst>
          </p:cNvPr>
          <p:cNvSpPr/>
          <p:nvPr/>
        </p:nvSpPr>
        <p:spPr>
          <a:xfrm>
            <a:off x="3923928" y="1635646"/>
            <a:ext cx="5040560" cy="2277547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시간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 시간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선택한 알람 노래를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NV item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선정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멤버인 </a:t>
            </a: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magic_num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역할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75331" lvl="2" indent="-28575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메모리는 초기값이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0xFFFFFFFF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675331" lvl="2" indent="-28575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초기값인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0xFF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값을 그대로 사용하면 안되기 때문에 한번이라도 </a:t>
            </a: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Nvitem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쓴적이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있는지 검사하는 값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1" indent="-28575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시간은 </a:t>
            </a: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setting_time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1" indent="-28575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 시간은 </a:t>
            </a: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alarm_time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1" indent="-28575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선택한 알람 노래는 </a:t>
            </a: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music_num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284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C93106-5B8E-4F55-AC50-4264D4215F53}"/>
              </a:ext>
            </a:extLst>
          </p:cNvPr>
          <p:cNvSpPr txBox="1"/>
          <p:nvPr/>
        </p:nvSpPr>
        <p:spPr bwMode="auto">
          <a:xfrm>
            <a:off x="385393" y="2011279"/>
            <a:ext cx="3178495" cy="21236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#define MAGIC_NUM 0xdeadbeef</a:t>
            </a:r>
          </a:p>
          <a:p>
            <a:pPr algn="l"/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#define </a:t>
            </a:r>
            <a:r>
              <a:rPr lang="en-US" altLang="ko-KR" sz="1200" b="1" dirty="0" err="1">
                <a:solidFill>
                  <a:srgbClr val="0099FF"/>
                </a:solidFill>
                <a:latin typeface="+mn-ea"/>
                <a:ea typeface="+mn-ea"/>
              </a:rPr>
              <a:t>nv_items</a:t>
            </a:r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((</a:t>
            </a:r>
            <a:r>
              <a:rPr lang="en-US" altLang="ko-KR" sz="1200" b="1" dirty="0" err="1">
                <a:solidFill>
                  <a:srgbClr val="0099FF"/>
                </a:solidFill>
                <a:latin typeface="+mn-ea"/>
                <a:ea typeface="+mn-ea"/>
              </a:rPr>
              <a:t>NVitemTypeDef</a:t>
            </a:r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*) ADDR_FLASH_SECTOR_23)</a:t>
            </a:r>
          </a:p>
          <a:p>
            <a:pPr algn="l"/>
            <a:endParaRPr lang="en-US" altLang="ko-KR" sz="12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b="1" dirty="0" err="1">
                <a:solidFill>
                  <a:srgbClr val="0099FF"/>
                </a:solidFill>
                <a:latin typeface="+mn-ea"/>
                <a:ea typeface="+mn-ea"/>
              </a:rPr>
              <a:t>NVitemTypeDef</a:t>
            </a:r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solidFill>
                  <a:srgbClr val="0099FF"/>
                </a:solidFill>
                <a:latin typeface="+mn-ea"/>
                <a:ea typeface="+mn-ea"/>
              </a:rPr>
              <a:t>default_nvitem</a:t>
            </a:r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=</a:t>
            </a:r>
          </a:p>
          <a:p>
            <a:pPr algn="l"/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{</a:t>
            </a:r>
          </a:p>
          <a:p>
            <a:pPr algn="l"/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MAGIC_NUM,</a:t>
            </a:r>
          </a:p>
          <a:p>
            <a:pPr algn="l"/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{0,0,0},</a:t>
            </a:r>
          </a:p>
          <a:p>
            <a:pPr algn="l"/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{0,0,0},</a:t>
            </a:r>
          </a:p>
          <a:p>
            <a:pPr algn="l"/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0</a:t>
            </a:r>
          </a:p>
          <a:p>
            <a:pPr algn="l"/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2E188-8CCB-4C41-9CE6-B99147DDA944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36F91D-F3B8-443D-A9A8-0B24E2057F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241E8B-EBC2-4F3F-9B6D-2F2DE48DE9F7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NV item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102EC03A-EEFF-4C8E-B8D6-DF4B8282F8FD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NV item </a:t>
            </a:r>
            <a:r>
              <a:rPr lang="ko-KR" altLang="en-US" sz="2000" spc="0" dirty="0">
                <a:solidFill>
                  <a:schemeClr val="tx1"/>
                </a:solidFill>
              </a:rPr>
              <a:t>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27128F-7C9C-4039-93F6-105BEABFCE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60684A30-0BCB-4031-A00B-483AC1118219}"/>
              </a:ext>
            </a:extLst>
          </p:cNvPr>
          <p:cNvSpPr/>
          <p:nvPr/>
        </p:nvSpPr>
        <p:spPr>
          <a:xfrm>
            <a:off x="3923928" y="1253194"/>
            <a:ext cx="5040560" cy="3400931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MAGIC_NUM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은 </a:t>
            </a:r>
            <a:r>
              <a:rPr lang="en-US" altLang="ko-KR" sz="1200" b="1" dirty="0" err="1">
                <a:solidFill>
                  <a:schemeClr val="tx1"/>
                </a:solidFill>
                <a:latin typeface="+mj-ea"/>
                <a:ea typeface="+mj-ea"/>
              </a:rPr>
              <a:t>magic_num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자리에 적을 상수 값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  <a:latin typeface="+mj-ea"/>
                <a:ea typeface="+mj-ea"/>
              </a:rPr>
              <a:t>nv_items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ADDR_FLASH_SECTOR_23 = 0x081E0000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을 시작 주소로 하는 </a:t>
            </a:r>
            <a:r>
              <a:rPr lang="en-US" altLang="ko-KR" sz="1200" b="1" dirty="0" err="1">
                <a:solidFill>
                  <a:srgbClr val="0099FF"/>
                </a:solidFill>
                <a:latin typeface="+mj-ea"/>
                <a:ea typeface="+mj-ea"/>
              </a:rPr>
              <a:t>NVitemTypeDef</a:t>
            </a:r>
            <a:r>
              <a:rPr lang="ko-KR" altLang="en-US" sz="1200" b="1" dirty="0">
                <a:solidFill>
                  <a:srgbClr val="0099FF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구조체 구조로 관리되는 값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이와 흡사한 구조가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#define GPIOB ((</a:t>
            </a:r>
            <a:r>
              <a:rPr lang="en-US" altLang="ko-KR" sz="1200" b="1" dirty="0" err="1">
                <a:solidFill>
                  <a:schemeClr val="tx1"/>
                </a:solidFill>
                <a:latin typeface="+mj-ea"/>
                <a:ea typeface="+mj-ea"/>
              </a:rPr>
              <a:t>GPIO_TypeDef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*) GPIOB_BASE)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  <a:latin typeface="+mj-ea"/>
                <a:ea typeface="+mj-ea"/>
              </a:rPr>
              <a:t>nv_items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-&gt;</a:t>
            </a:r>
            <a:r>
              <a:rPr lang="en-US" altLang="ko-KR" sz="1200" b="1" dirty="0" err="1">
                <a:solidFill>
                  <a:schemeClr val="tx1"/>
                </a:solidFill>
                <a:latin typeface="+mj-ea"/>
                <a:ea typeface="+mj-ea"/>
              </a:rPr>
              <a:t>magic_num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는 첫번째 멤버로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0x081E00000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를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주소로 하는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4byte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값</a:t>
            </a:r>
            <a:endParaRPr lang="en-US" altLang="ko-KR" sz="1200" b="1" dirty="0">
              <a:solidFill>
                <a:schemeClr val="tx1"/>
              </a:solidFill>
              <a:latin typeface="+mj-ea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  <a:latin typeface="+mj-ea"/>
              </a:rPr>
              <a:t>nv_items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-&gt;</a:t>
            </a:r>
            <a:r>
              <a:rPr lang="en-US" altLang="ko-KR" sz="1200" b="1" dirty="0" err="1">
                <a:solidFill>
                  <a:schemeClr val="tx1"/>
                </a:solidFill>
                <a:latin typeface="+mj-ea"/>
              </a:rPr>
              <a:t>setting_time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는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 0x081E00004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를 주소로 하는 설정 시간 이 저장된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3byte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값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  <a:latin typeface="+mj-ea"/>
              </a:rPr>
              <a:t>TimeTypeDef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가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3byte)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  <a:latin typeface="+mj-ea"/>
              </a:rPr>
              <a:t>nv_items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-&gt;</a:t>
            </a:r>
            <a:r>
              <a:rPr lang="en-US" altLang="ko-KR" sz="1200" b="1" dirty="0" err="1">
                <a:solidFill>
                  <a:schemeClr val="tx1"/>
                </a:solidFill>
                <a:latin typeface="+mj-ea"/>
              </a:rPr>
              <a:t>alarm_time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는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 0x081E00007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를 주소로 하는 알람 시간 이 저장된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3byte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값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  <a:latin typeface="+mj-ea"/>
              </a:rPr>
              <a:t>TimeTypeDef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가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3byte)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  <a:latin typeface="+mj-ea"/>
              </a:rPr>
              <a:t>nv_items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-&gt;</a:t>
            </a:r>
            <a:r>
              <a:rPr lang="en-US" altLang="ko-KR" sz="1200" b="1" dirty="0" err="1">
                <a:solidFill>
                  <a:schemeClr val="tx1"/>
                </a:solidFill>
                <a:latin typeface="+mj-ea"/>
              </a:rPr>
              <a:t>alarm_music_num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는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 0x081E0000A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를 주소로 하는 알람 노래 번호가 저장된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1byte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값</a:t>
            </a:r>
            <a:endParaRPr lang="en-US" altLang="ko-KR" sz="1200" b="1" dirty="0">
              <a:solidFill>
                <a:schemeClr val="tx1"/>
              </a:solidFill>
              <a:latin typeface="+mj-ea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부팅시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Flash ROM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에 저장된 </a:t>
            </a:r>
            <a:r>
              <a:rPr lang="en-US" altLang="ko-KR" sz="1200" b="1" dirty="0" err="1">
                <a:solidFill>
                  <a:schemeClr val="tx1"/>
                </a:solidFill>
                <a:latin typeface="+mj-ea"/>
              </a:rPr>
              <a:t>nv_items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에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값들을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RAM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에 위치하는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default_nvitem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로 복사하여 사용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11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31D62-6CA5-463D-A2EB-1CB34A12090E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C5DDF5-8AC7-405B-AC59-5D453CC60FA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353FE5-4E87-49FE-9B62-1D93754623ED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NV item 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9FA2986D-EBE2-4D08-A688-1CE68A671246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NV item </a:t>
            </a:r>
            <a:r>
              <a:rPr lang="ko-KR" altLang="en-US" sz="2000" spc="0" dirty="0">
                <a:solidFill>
                  <a:schemeClr val="tx1"/>
                </a:solidFill>
              </a:rPr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6499D9-E91D-4D00-9F05-75F9D21D2D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D16A5A-583E-4996-B2BB-DA0F148E9E79}"/>
              </a:ext>
            </a:extLst>
          </p:cNvPr>
          <p:cNvSpPr txBox="1"/>
          <p:nvPr/>
        </p:nvSpPr>
        <p:spPr bwMode="auto">
          <a:xfrm>
            <a:off x="230898" y="1779662"/>
            <a:ext cx="7293430" cy="21236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if(nv_items-&gt;magic_num == MAGIC_NUM)</a:t>
            </a:r>
          </a:p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{</a:t>
            </a:r>
          </a:p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 memcpy(&amp;default_nvitem,nv_items,sizeof(NVitemTypeDef));</a:t>
            </a:r>
          </a:p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 ctime.hours = default_nvitem.setting_time.hours;</a:t>
            </a:r>
          </a:p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 ctime.minutes = default_nvitem.setting_time.minutes;</a:t>
            </a:r>
          </a:p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 ctime.seconds = default_nvitem.setting_time.seconds;</a:t>
            </a:r>
          </a:p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}</a:t>
            </a:r>
          </a:p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else</a:t>
            </a:r>
          </a:p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{</a:t>
            </a:r>
          </a:p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  update_nvitems();</a:t>
            </a:r>
          </a:p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}</a:t>
            </a:r>
            <a:endParaRPr lang="en-US" altLang="ko-KR" sz="1200" b="1" dirty="0">
              <a:solidFill>
                <a:srgbClr val="0099FF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7A170A-FABF-4321-848A-127C140DED04}"/>
              </a:ext>
            </a:extLst>
          </p:cNvPr>
          <p:cNvCxnSpPr>
            <a:cxnSpLocks/>
          </p:cNvCxnSpPr>
          <p:nvPr/>
        </p:nvCxnSpPr>
        <p:spPr>
          <a:xfrm flipV="1">
            <a:off x="3491880" y="1303763"/>
            <a:ext cx="1152128" cy="57556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1CFDCE-5AE8-4C2F-9035-A92B9098F3F6}"/>
              </a:ext>
            </a:extLst>
          </p:cNvPr>
          <p:cNvSpPr txBox="1"/>
          <p:nvPr/>
        </p:nvSpPr>
        <p:spPr bwMode="auto">
          <a:xfrm>
            <a:off x="4644008" y="1083787"/>
            <a:ext cx="424847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Flash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메모리 초기값인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0xFFFFFFFF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가 아니고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  <a:ea typeface="+mn-ea"/>
              </a:rPr>
              <a:t>상수값인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0xdeadbeef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이면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즉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한번이라도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NV item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을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flash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메모리에 업데이트 한 적이 있다면</a:t>
            </a:r>
            <a:endParaRPr lang="ko-KR" altLang="en-US" sz="1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6FF6DCF-ECF5-4087-B636-C0A40E838904}"/>
              </a:ext>
            </a:extLst>
          </p:cNvPr>
          <p:cNvCxnSpPr>
            <a:cxnSpLocks/>
          </p:cNvCxnSpPr>
          <p:nvPr/>
        </p:nvCxnSpPr>
        <p:spPr>
          <a:xfrm flipV="1">
            <a:off x="4860032" y="2139702"/>
            <a:ext cx="864096" cy="1621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541577-CD0A-448F-BFAA-6A18F35CA864}"/>
              </a:ext>
            </a:extLst>
          </p:cNvPr>
          <p:cNvSpPr txBox="1"/>
          <p:nvPr/>
        </p:nvSpPr>
        <p:spPr bwMode="auto">
          <a:xfrm>
            <a:off x="5724128" y="1901692"/>
            <a:ext cx="32398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Flash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메모리에 저장된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nv_items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값을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RAM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저장된 변수인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default_nvitem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으로 복사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067219-96A7-4F16-A985-5E86755C8162}"/>
              </a:ext>
            </a:extLst>
          </p:cNvPr>
          <p:cNvCxnSpPr>
            <a:cxnSpLocks/>
          </p:cNvCxnSpPr>
          <p:nvPr/>
        </p:nvCxnSpPr>
        <p:spPr>
          <a:xfrm>
            <a:off x="4536554" y="2701912"/>
            <a:ext cx="89954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5F448B-10F1-4127-96A4-E3FC1767FFD2}"/>
              </a:ext>
            </a:extLst>
          </p:cNvPr>
          <p:cNvSpPr txBox="1"/>
          <p:nvPr/>
        </p:nvSpPr>
        <p:spPr bwMode="auto">
          <a:xfrm>
            <a:off x="5508104" y="2477981"/>
            <a:ext cx="32398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복사된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default_nvitem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  <a:ea typeface="+mn-ea"/>
              </a:rPr>
              <a:t>값중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설정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  <a:ea typeface="+mn-ea"/>
              </a:rPr>
              <a:t>시간값을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현재 시간 변수인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ctime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으로 복사하여 현재 시간을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display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9F8564-CC8F-4AE2-83CA-DB7F738CC3C0}"/>
              </a:ext>
            </a:extLst>
          </p:cNvPr>
          <p:cNvCxnSpPr>
            <a:cxnSpLocks/>
          </p:cNvCxnSpPr>
          <p:nvPr/>
        </p:nvCxnSpPr>
        <p:spPr>
          <a:xfrm>
            <a:off x="4314552" y="3507854"/>
            <a:ext cx="89954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5EEAF4E-F392-4F31-94B7-2B918F60EEC0}"/>
              </a:ext>
            </a:extLst>
          </p:cNvPr>
          <p:cNvSpPr txBox="1"/>
          <p:nvPr/>
        </p:nvSpPr>
        <p:spPr bwMode="auto">
          <a:xfrm>
            <a:off x="5257986" y="3278201"/>
            <a:ext cx="32398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Flash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메모리가 초기값으로 되어 있으면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default_nvitem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값으로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flash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메모리를 초기화</a:t>
            </a:r>
          </a:p>
        </p:txBody>
      </p:sp>
    </p:spTree>
    <p:extLst>
      <p:ext uri="{BB962C8B-B14F-4D97-AF65-F5344CB8AC3E}">
        <p14:creationId xmlns:p14="http://schemas.microsoft.com/office/powerpoint/2010/main" val="1377498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28B4C-BD1F-425A-8C02-6B4CDB81FA79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74ED72-180E-4A61-A922-556D054F5B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CEA716-E75C-4DB9-AE04-DA50B42A865C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NV item 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8A732409-2F47-4FCD-AFFF-1A108C0D14F1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NV item </a:t>
            </a:r>
            <a:r>
              <a:rPr lang="ko-KR" altLang="en-US" sz="2000" spc="0" dirty="0">
                <a:solidFill>
                  <a:schemeClr val="tx1"/>
                </a:solidFill>
              </a:rPr>
              <a:t>업데이트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3ED8BC-1D5F-40E7-A276-0CAA7702BB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FF5700-1050-4C3D-BF04-08455586C960}"/>
              </a:ext>
            </a:extLst>
          </p:cNvPr>
          <p:cNvSpPr txBox="1"/>
          <p:nvPr/>
        </p:nvSpPr>
        <p:spPr bwMode="auto">
          <a:xfrm>
            <a:off x="265054" y="1538833"/>
            <a:ext cx="5061182" cy="33239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HAL_StatusTypeDef update_nvitems(void)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{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....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uint8_t *ptr;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HAL_FLASH_Unlock();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FirstSector = FLASH_SECTOR_23;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NbOfSectors = 1;</a:t>
            </a:r>
          </a:p>
          <a:p>
            <a:pPr algn="l"/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EraseInitStruct.TypeErase     = FLASH_TYPEERASE_SECTORS;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EraseInitStruct.Sector        = FirstSector;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EraseInitStruct.NbSectors     = NbOfSectors;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error = HAL_FLASHEx_Erase(&amp;EraseInitStruct, &amp;SECTORError);</a:t>
            </a:r>
          </a:p>
          <a:p>
            <a:pPr algn="l"/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ptr = (uint8_t*)&amp;default_nvitem;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</a:rPr>
              <a:t>  for(i=0;i&lt;sizeof(NVitemTypeDef);i++)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</a:rPr>
              <a:t>  {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</a:rPr>
              <a:t>    Address = (uint8_t*)nv_items+i;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</a:rPr>
              <a:t>    Data = *((uint8_t*)ptr+ i);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</a:rPr>
              <a:t>    HAL_FLASH_Program(</a:t>
            </a:r>
            <a:r>
              <a:rPr lang="fr-FR" altLang="ko-KR" sz="1000" b="1" dirty="0">
                <a:solidFill>
                  <a:srgbClr val="FF0000"/>
                </a:solidFill>
                <a:latin typeface="+mn-ea"/>
              </a:rPr>
              <a:t>FLASH_TYPEPROGRAM_BYTE</a:t>
            </a:r>
            <a:r>
              <a:rPr lang="fr-FR" altLang="ko-KR" sz="1000" b="1" dirty="0">
                <a:solidFill>
                  <a:srgbClr val="0099FF"/>
                </a:solidFill>
                <a:latin typeface="+mn-ea"/>
              </a:rPr>
              <a:t>,Address,Data);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</a:rPr>
              <a:t>  }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</a:rPr>
              <a:t>   HAL_FLASH_Lock();</a:t>
            </a:r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72D87A8-326E-45DB-ABD9-56B14BB6D745}"/>
              </a:ext>
            </a:extLst>
          </p:cNvPr>
          <p:cNvCxnSpPr>
            <a:cxnSpLocks/>
          </p:cNvCxnSpPr>
          <p:nvPr/>
        </p:nvCxnSpPr>
        <p:spPr>
          <a:xfrm flipV="1">
            <a:off x="2795645" y="2715766"/>
            <a:ext cx="1152128" cy="57556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262F6E-8072-4028-822F-3A8A1F02EE24}"/>
              </a:ext>
            </a:extLst>
          </p:cNvPr>
          <p:cNvSpPr txBox="1"/>
          <p:nvPr/>
        </p:nvSpPr>
        <p:spPr bwMode="auto">
          <a:xfrm>
            <a:off x="3891232" y="2592655"/>
            <a:ext cx="42484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23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번째 섹터에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nvitem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들을 저장하기 위해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23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번 섹터를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erase</a:t>
            </a:r>
            <a:endParaRPr lang="ko-KR" altLang="en-US" sz="1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7E6A95-3D25-45BE-90A2-55D9E5F8F186}"/>
              </a:ext>
            </a:extLst>
          </p:cNvPr>
          <p:cNvCxnSpPr>
            <a:cxnSpLocks/>
          </p:cNvCxnSpPr>
          <p:nvPr/>
        </p:nvCxnSpPr>
        <p:spPr>
          <a:xfrm>
            <a:off x="2555776" y="3633137"/>
            <a:ext cx="1656184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43A803-4124-442B-A109-CD599A64D65C}"/>
              </a:ext>
            </a:extLst>
          </p:cNvPr>
          <p:cNvSpPr txBox="1"/>
          <p:nvPr/>
        </p:nvSpPr>
        <p:spPr bwMode="auto">
          <a:xfrm>
            <a:off x="4211960" y="3510027"/>
            <a:ext cx="42484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Default_nvitems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의 시작 주소를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ptr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변수에 복사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8B41E8-EA89-4639-88D1-149DC42B7D41}"/>
              </a:ext>
            </a:extLst>
          </p:cNvPr>
          <p:cNvSpPr txBox="1"/>
          <p:nvPr/>
        </p:nvSpPr>
        <p:spPr bwMode="auto">
          <a:xfrm>
            <a:off x="4769098" y="4081305"/>
            <a:ext cx="42484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바이트씩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err="1">
                <a:solidFill>
                  <a:srgbClr val="FF0000"/>
                </a:solidFill>
                <a:latin typeface="+mj-ea"/>
                <a:ea typeface="+mj-ea"/>
              </a:rPr>
              <a:t>Default_nvitems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의 값을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23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번 섹터에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write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8A55454-5914-442C-8060-74084F707C02}"/>
              </a:ext>
            </a:extLst>
          </p:cNvPr>
          <p:cNvCxnSpPr>
            <a:cxnSpLocks/>
          </p:cNvCxnSpPr>
          <p:nvPr/>
        </p:nvCxnSpPr>
        <p:spPr>
          <a:xfrm flipV="1">
            <a:off x="3947773" y="4204415"/>
            <a:ext cx="771551" cy="1051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438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982B0B-C84C-431A-A17A-A6ED9182ED31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268DD-D903-4336-AADA-39DAFBEAC6D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71B2A3-A906-40D9-9BFC-CD1D92558034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NV item 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37DA4902-D101-4E29-B088-EBAA6FEA5833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NV item </a:t>
            </a:r>
            <a:r>
              <a:rPr lang="ko-KR" altLang="en-US" sz="2000" spc="0" dirty="0">
                <a:solidFill>
                  <a:schemeClr val="tx1"/>
                </a:solidFill>
              </a:rPr>
              <a:t>업데이트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E60D93-7817-42D4-8E90-4D5868F9A6D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3E6690-EE67-4663-AC97-2E04369FEF4C}"/>
              </a:ext>
            </a:extLst>
          </p:cNvPr>
          <p:cNvSpPr txBox="1"/>
          <p:nvPr/>
        </p:nvSpPr>
        <p:spPr bwMode="auto">
          <a:xfrm>
            <a:off x="265054" y="1538833"/>
            <a:ext cx="4445728" cy="16312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fr-FR" altLang="ko-KR" sz="1000" b="1" dirty="0">
                <a:solidFill>
                  <a:srgbClr val="FF0000"/>
                </a:solidFill>
                <a:latin typeface="+mn-ea"/>
                <a:ea typeface="+mn-ea"/>
              </a:rPr>
              <a:t>void stime_setting(void)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{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.........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case SEL_KEY: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case RIGHT_KEY: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default_nvitem.setting_time.hours = stime.hours;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default_nvitem.setting_time.minutes = stime.minutes;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default_nvitem.setting_time.seconds = stime.seconds;</a:t>
            </a:r>
          </a:p>
          <a:p>
            <a:pPr algn="l"/>
            <a:r>
              <a:rPr lang="fr-FR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   update_nvitems();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current_state.mode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= NORMAL_STATE;</a:t>
            </a:r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81C08C7-8E06-415B-AE75-8A59A9ECEA47}"/>
              </a:ext>
            </a:extLst>
          </p:cNvPr>
          <p:cNvCxnSpPr>
            <a:cxnSpLocks/>
          </p:cNvCxnSpPr>
          <p:nvPr/>
        </p:nvCxnSpPr>
        <p:spPr>
          <a:xfrm flipV="1">
            <a:off x="1659169" y="2139702"/>
            <a:ext cx="896607" cy="7198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1C90E-0F8D-4F00-A0D2-9AEC9771251C}"/>
              </a:ext>
            </a:extLst>
          </p:cNvPr>
          <p:cNvSpPr txBox="1"/>
          <p:nvPr/>
        </p:nvSpPr>
        <p:spPr bwMode="auto">
          <a:xfrm>
            <a:off x="2061953" y="1811175"/>
            <a:ext cx="26488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현재 시간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  <a:ea typeface="+mn-ea"/>
              </a:rPr>
              <a:t>설정후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stime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값을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flash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B79E-0646-4A8B-8295-F60093FE16D4}"/>
              </a:ext>
            </a:extLst>
          </p:cNvPr>
          <p:cNvSpPr txBox="1"/>
          <p:nvPr/>
        </p:nvSpPr>
        <p:spPr bwMode="auto">
          <a:xfrm>
            <a:off x="270288" y="3277400"/>
            <a:ext cx="4445728" cy="16312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fr-FR" altLang="ko-KR" sz="1000" b="1" dirty="0">
                <a:solidFill>
                  <a:srgbClr val="FF0000"/>
                </a:solidFill>
                <a:latin typeface="+mn-ea"/>
                <a:ea typeface="+mn-ea"/>
              </a:rPr>
              <a:t>void atime_setting(void)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{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.........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case SEL_KEY: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case RIGHT_KEY: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default_nvitem.alarm_time.hours = atime.hours;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default_nvitem.alarm_time.minutes = atime.minutes;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default_nvitem.alarm_time.seconds = atime.seconds;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  </a:t>
            </a:r>
            <a:r>
              <a:rPr lang="fr-FR" altLang="ko-KR" sz="1000" b="1" dirty="0">
                <a:solidFill>
                  <a:srgbClr val="FF0000"/>
                </a:solidFill>
                <a:latin typeface="+mn-ea"/>
              </a:rPr>
              <a:t>update_nvitems();</a:t>
            </a:r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current_state.mode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= NORMAL_STATE;</a:t>
            </a:r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E38CCB2-F4F7-48AD-A151-FD90A370110D}"/>
              </a:ext>
            </a:extLst>
          </p:cNvPr>
          <p:cNvCxnSpPr>
            <a:cxnSpLocks/>
          </p:cNvCxnSpPr>
          <p:nvPr/>
        </p:nvCxnSpPr>
        <p:spPr>
          <a:xfrm flipV="1">
            <a:off x="1664403" y="3878269"/>
            <a:ext cx="896607" cy="7198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546115-5712-4DC0-8DF3-D19EF0A4A657}"/>
              </a:ext>
            </a:extLst>
          </p:cNvPr>
          <p:cNvSpPr txBox="1"/>
          <p:nvPr/>
        </p:nvSpPr>
        <p:spPr bwMode="auto">
          <a:xfrm>
            <a:off x="1835696" y="3619138"/>
            <a:ext cx="26488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알람 시간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  <a:ea typeface="+mn-ea"/>
              </a:rPr>
              <a:t>설정후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atime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값을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flash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57BD1-CAAB-4202-A1E0-9278BC4D5D71}"/>
              </a:ext>
            </a:extLst>
          </p:cNvPr>
          <p:cNvSpPr txBox="1"/>
          <p:nvPr/>
        </p:nvSpPr>
        <p:spPr bwMode="auto">
          <a:xfrm>
            <a:off x="5004048" y="1510779"/>
            <a:ext cx="3312368" cy="13234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fr-FR" altLang="ko-KR" sz="1000" b="1" dirty="0">
                <a:solidFill>
                  <a:srgbClr val="FF0000"/>
                </a:solidFill>
                <a:latin typeface="+mn-ea"/>
                <a:ea typeface="+mn-ea"/>
              </a:rPr>
              <a:t>void music_select (void)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{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.........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case SEL_KEY: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case RIGHT_KEY: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default_nvitem.alarm_music_num = pos;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update_nvitems();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current_state.mode = NORMAL_STATE;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184B94-63F6-496A-92A5-3A835E52C11B}"/>
              </a:ext>
            </a:extLst>
          </p:cNvPr>
          <p:cNvCxnSpPr>
            <a:cxnSpLocks/>
          </p:cNvCxnSpPr>
          <p:nvPr/>
        </p:nvCxnSpPr>
        <p:spPr>
          <a:xfrm>
            <a:off x="6372200" y="2571750"/>
            <a:ext cx="726023" cy="5040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D01F96-D73D-4DB7-9328-E3751AEE4004}"/>
              </a:ext>
            </a:extLst>
          </p:cNvPr>
          <p:cNvSpPr txBox="1"/>
          <p:nvPr/>
        </p:nvSpPr>
        <p:spPr bwMode="auto">
          <a:xfrm>
            <a:off x="6808966" y="3170049"/>
            <a:ext cx="15074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알람 노래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  <a:ea typeface="+mn-ea"/>
              </a:rPr>
              <a:t>설정후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노래 번호를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flash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52220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132D8F-264D-4B25-9716-B205FD596160}"/>
              </a:ext>
            </a:extLst>
          </p:cNvPr>
          <p:cNvSpPr txBox="1"/>
          <p:nvPr/>
        </p:nvSpPr>
        <p:spPr bwMode="auto">
          <a:xfrm>
            <a:off x="244218" y="60382"/>
            <a:ext cx="9676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2F227-B6CB-40C3-8DA9-735AED575FB4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 대신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키보드 입력 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AF51ED9-9939-4775-8AAB-AAC8065C3572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key_value_main.c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37EFB7-CAB3-478A-B37E-3ACADF1FE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7FD6FD-67C2-4DD7-827A-8528D24827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443840-72B1-4B8B-AAE0-A4418EC06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36" y="1779662"/>
            <a:ext cx="3318029" cy="28637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933C876-B303-4DE7-A9B5-5A031C5A64A3}"/>
              </a:ext>
            </a:extLst>
          </p:cNvPr>
          <p:cNvSpPr/>
          <p:nvPr/>
        </p:nvSpPr>
        <p:spPr bwMode="auto">
          <a:xfrm>
            <a:off x="1286451" y="2145190"/>
            <a:ext cx="251416" cy="1218647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189B6-B483-4AE5-A5E9-F36695AA20DB}"/>
              </a:ext>
            </a:extLst>
          </p:cNvPr>
          <p:cNvSpPr txBox="1"/>
          <p:nvPr/>
        </p:nvSpPr>
        <p:spPr bwMode="auto">
          <a:xfrm>
            <a:off x="4211960" y="2052067"/>
            <a:ext cx="208945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방향키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UP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을 누르면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65, DOWN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은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66, RIGHT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는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67, LEFT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는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68, ENTER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키는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13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인지 확인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EBC6B72-2BC1-43D8-8654-19737FC8D4B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537867" y="2436788"/>
            <a:ext cx="2674093" cy="3177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50913406-3899-4852-AAA6-5EF489BF7DA9}"/>
              </a:ext>
            </a:extLst>
          </p:cNvPr>
          <p:cNvSpPr/>
          <p:nvPr/>
        </p:nvSpPr>
        <p:spPr>
          <a:xfrm>
            <a:off x="4666066" y="3162992"/>
            <a:ext cx="3744416" cy="338554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Teraterm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열고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값을 확인</a:t>
            </a:r>
          </a:p>
        </p:txBody>
      </p:sp>
    </p:spTree>
    <p:extLst>
      <p:ext uri="{BB962C8B-B14F-4D97-AF65-F5344CB8AC3E}">
        <p14:creationId xmlns:p14="http://schemas.microsoft.com/office/powerpoint/2010/main" val="38590727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9135A6-9603-4CF6-9051-BD9F5B6A556E}"/>
              </a:ext>
            </a:extLst>
          </p:cNvPr>
          <p:cNvSpPr txBox="1"/>
          <p:nvPr/>
        </p:nvSpPr>
        <p:spPr bwMode="auto">
          <a:xfrm>
            <a:off x="222908" y="60382"/>
            <a:ext cx="1624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버튼 다루기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72B80-2557-4675-92B2-28B0B06EE082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 err="1">
                <a:latin typeface="나눔바른고딕" pitchFamily="50" charset="-127"/>
                <a:ea typeface="나눔바른고딕" pitchFamily="50" charset="-127"/>
              </a:rPr>
              <a:t>버스용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모듈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7B546F75-B669-4BA8-949F-CB2D1C07874F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 err="1">
                <a:solidFill>
                  <a:schemeClr val="tx1"/>
                </a:solidFill>
              </a:rPr>
              <a:t>아두이노</a:t>
            </a:r>
            <a:r>
              <a:rPr lang="ko-KR" altLang="en-US" sz="2000" spc="0" dirty="0">
                <a:solidFill>
                  <a:schemeClr val="tx1"/>
                </a:solidFill>
              </a:rPr>
              <a:t> </a:t>
            </a:r>
            <a:r>
              <a:rPr lang="en-US" altLang="ko-KR" sz="2000" spc="0" dirty="0">
                <a:solidFill>
                  <a:schemeClr val="tx1"/>
                </a:solidFill>
              </a:rPr>
              <a:t>LCM1602 IIC </a:t>
            </a:r>
            <a:r>
              <a:rPr lang="ko-KR" altLang="en-US" sz="2000" spc="0" dirty="0" err="1">
                <a:solidFill>
                  <a:schemeClr val="tx1"/>
                </a:solidFill>
              </a:rPr>
              <a:t>쉴드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AC78F-B806-440F-A15D-3ADC105171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99D52D-B9EB-43D7-B6DB-CFBDAAB9914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9" name="그림 8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C04560C8-B28B-406B-8669-851A6E9F3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38858"/>
            <a:ext cx="2756926" cy="2067694"/>
          </a:xfrm>
          <a:prstGeom prst="rect">
            <a:avLst/>
          </a:prstGeom>
        </p:spPr>
      </p:pic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0F93B1B8-4654-4653-8829-D68F3F500E66}"/>
              </a:ext>
            </a:extLst>
          </p:cNvPr>
          <p:cNvSpPr txBox="1">
            <a:spLocks/>
          </p:cNvSpPr>
          <p:nvPr/>
        </p:nvSpPr>
        <p:spPr>
          <a:xfrm>
            <a:off x="539750" y="1555750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원래</a:t>
            </a:r>
            <a:r>
              <a:rPr lang="en-US" altLang="ko-KR" sz="1800" spc="0" dirty="0">
                <a:solidFill>
                  <a:schemeClr val="tx1"/>
                </a:solidFill>
              </a:rPr>
              <a:t>16</a:t>
            </a:r>
            <a:r>
              <a:rPr lang="ko-KR" altLang="en-US" sz="1800" spc="0" dirty="0">
                <a:solidFill>
                  <a:schemeClr val="tx1"/>
                </a:solidFill>
              </a:rPr>
              <a:t>개 핀의 인터페이스 필요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하지만 </a:t>
            </a:r>
            <a:r>
              <a:rPr lang="en-US" altLang="ko-KR" sz="1800" spc="0" dirty="0">
                <a:solidFill>
                  <a:schemeClr val="tx1"/>
                </a:solidFill>
              </a:rPr>
              <a:t>I2C </a:t>
            </a:r>
            <a:r>
              <a:rPr lang="ko-KR" altLang="en-US" sz="1800" spc="0" dirty="0">
                <a:solidFill>
                  <a:schemeClr val="tx1"/>
                </a:solidFill>
              </a:rPr>
              <a:t>인터페이스를 가지는 컨트롤러를 중간에 사용하여 </a:t>
            </a:r>
            <a:r>
              <a:rPr lang="en-US" altLang="ko-KR" sz="1800" spc="0" dirty="0">
                <a:solidFill>
                  <a:schemeClr val="tx1"/>
                </a:solidFill>
              </a:rPr>
              <a:t>VCC, GND, I2C SDA, I2C SCL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4</a:t>
            </a:r>
            <a:r>
              <a:rPr lang="ko-KR" altLang="en-US" sz="1800" spc="0" dirty="0">
                <a:solidFill>
                  <a:schemeClr val="tx1"/>
                </a:solidFill>
              </a:rPr>
              <a:t>개의 </a:t>
            </a:r>
            <a:r>
              <a:rPr lang="ko-KR" altLang="en-US" sz="1800" spc="0" dirty="0" err="1">
                <a:solidFill>
                  <a:schemeClr val="tx1"/>
                </a:solidFill>
              </a:rPr>
              <a:t>핀만을</a:t>
            </a:r>
            <a:r>
              <a:rPr lang="ko-KR" altLang="en-US" sz="1800" spc="0" dirty="0">
                <a:solidFill>
                  <a:schemeClr val="tx1"/>
                </a:solidFill>
              </a:rPr>
              <a:t> 가지고 제어 가능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http://www.devicemart.co.kr/goods/view?no=1279486</a:t>
            </a:r>
            <a:endParaRPr lang="ko-KR" altLang="en-US" sz="1800" spc="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BED770-C251-4D7A-B207-42313CC5B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677039" y="2931790"/>
            <a:ext cx="2001806" cy="187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657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DD2C70-32F8-4230-842B-40B20B3A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43491"/>
            <a:ext cx="1870362" cy="31478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1DD540-E764-4331-A380-BA0715B859F3}"/>
              </a:ext>
            </a:extLst>
          </p:cNvPr>
          <p:cNvSpPr txBox="1"/>
          <p:nvPr/>
        </p:nvSpPr>
        <p:spPr bwMode="auto">
          <a:xfrm>
            <a:off x="222908" y="60382"/>
            <a:ext cx="1624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버튼 다루기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A583A-FB07-424F-915A-33DB89EDF5ED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 err="1">
                <a:latin typeface="나눔바른고딕" pitchFamily="50" charset="-127"/>
                <a:ea typeface="나눔바른고딕" pitchFamily="50" charset="-127"/>
              </a:rPr>
              <a:t>버스용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모듈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7E192085-6D2A-47D2-8D0C-D22BC5AE77FC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 err="1">
                <a:solidFill>
                  <a:schemeClr val="tx1"/>
                </a:solidFill>
              </a:rPr>
              <a:t>아두이노</a:t>
            </a:r>
            <a:r>
              <a:rPr lang="ko-KR" altLang="en-US" sz="2000" spc="0" dirty="0">
                <a:solidFill>
                  <a:schemeClr val="tx1"/>
                </a:solidFill>
              </a:rPr>
              <a:t> </a:t>
            </a:r>
            <a:r>
              <a:rPr lang="en-US" altLang="ko-KR" sz="2000" spc="0" dirty="0">
                <a:solidFill>
                  <a:schemeClr val="tx1"/>
                </a:solidFill>
              </a:rPr>
              <a:t>LCM1602 IIC </a:t>
            </a:r>
            <a:r>
              <a:rPr lang="ko-KR" altLang="en-US" sz="2000" spc="0" dirty="0" err="1">
                <a:solidFill>
                  <a:schemeClr val="tx1"/>
                </a:solidFill>
              </a:rPr>
              <a:t>쉴드</a:t>
            </a:r>
            <a:r>
              <a:rPr lang="ko-KR" altLang="en-US" sz="2000" spc="0" dirty="0">
                <a:solidFill>
                  <a:schemeClr val="tx1"/>
                </a:solidFill>
              </a:rPr>
              <a:t> 회로도중 </a:t>
            </a:r>
            <a:r>
              <a:rPr lang="en-US" altLang="ko-KR" sz="2000" spc="0" dirty="0">
                <a:solidFill>
                  <a:schemeClr val="tx1"/>
                </a:solidFill>
              </a:rPr>
              <a:t>switch</a:t>
            </a:r>
            <a:r>
              <a:rPr lang="ko-KR" altLang="en-US" sz="2000" spc="0" dirty="0">
                <a:solidFill>
                  <a:schemeClr val="tx1"/>
                </a:solidFill>
              </a:rPr>
              <a:t> 회로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E2E743-BD51-455A-BA70-B0120A2059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53598A-1262-4A1C-9229-E44546CB63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A0AB33-932E-42B0-BF85-BD95BABD8880}"/>
              </a:ext>
            </a:extLst>
          </p:cNvPr>
          <p:cNvSpPr txBox="1">
            <a:spLocks/>
          </p:cNvSpPr>
          <p:nvPr/>
        </p:nvSpPr>
        <p:spPr>
          <a:xfrm>
            <a:off x="3851920" y="1779662"/>
            <a:ext cx="4824536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Reset </a:t>
            </a:r>
            <a:r>
              <a:rPr lang="ko-KR" altLang="en-US" sz="1800" spc="0" dirty="0">
                <a:solidFill>
                  <a:schemeClr val="tx1"/>
                </a:solidFill>
              </a:rPr>
              <a:t>버튼을 제외한 </a:t>
            </a:r>
            <a:r>
              <a:rPr lang="en-US" altLang="ko-KR" sz="1800" spc="0" dirty="0">
                <a:solidFill>
                  <a:schemeClr val="tx1"/>
                </a:solidFill>
              </a:rPr>
              <a:t>UP,DOWN, LEFT, RIGHT, SELECT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5</a:t>
            </a:r>
            <a:r>
              <a:rPr lang="ko-KR" altLang="en-US" sz="1800" spc="0" dirty="0">
                <a:solidFill>
                  <a:schemeClr val="tx1"/>
                </a:solidFill>
              </a:rPr>
              <a:t>개의 버튼 회로도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A0</a:t>
            </a:r>
            <a:r>
              <a:rPr lang="ko-KR" altLang="en-US" sz="1800" spc="0" dirty="0">
                <a:solidFill>
                  <a:schemeClr val="tx1"/>
                </a:solidFill>
              </a:rPr>
              <a:t>라는 아날로그 핀의 전압 레벨로 </a:t>
            </a:r>
            <a:r>
              <a:rPr lang="en-US" altLang="ko-KR" sz="1800" spc="0" dirty="0">
                <a:solidFill>
                  <a:schemeClr val="tx1"/>
                </a:solidFill>
              </a:rPr>
              <a:t>5</a:t>
            </a:r>
            <a:r>
              <a:rPr lang="ko-KR" altLang="en-US" sz="1800" spc="0" dirty="0">
                <a:solidFill>
                  <a:schemeClr val="tx1"/>
                </a:solidFill>
              </a:rPr>
              <a:t>개 버튼의 눌림 상태를 알 수 있음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이 회로를 이해하려면 </a:t>
            </a:r>
            <a:r>
              <a:rPr lang="en-US" altLang="ko-KR" sz="1800" spc="0" dirty="0">
                <a:solidFill>
                  <a:schemeClr val="tx1"/>
                </a:solidFill>
              </a:rPr>
              <a:t>voltage divider</a:t>
            </a:r>
            <a:r>
              <a:rPr lang="ko-KR" altLang="en-US" sz="1800" spc="0" dirty="0">
                <a:solidFill>
                  <a:schemeClr val="tx1"/>
                </a:solidFill>
              </a:rPr>
              <a:t>를 이해해야 함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4394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C661FA-7D87-4DA2-8D6E-52790EF1B07C}"/>
              </a:ext>
            </a:extLst>
          </p:cNvPr>
          <p:cNvSpPr txBox="1"/>
          <p:nvPr/>
        </p:nvSpPr>
        <p:spPr bwMode="auto">
          <a:xfrm>
            <a:off x="222908" y="60382"/>
            <a:ext cx="1624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버튼 다루기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2D476-65C3-47EA-9FFA-6341F0AD44C8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 err="1">
                <a:latin typeface="나눔바른고딕" pitchFamily="50" charset="-127"/>
                <a:ea typeface="나눔바른고딕" pitchFamily="50" charset="-127"/>
              </a:rPr>
              <a:t>버스용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모듈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D8B4F447-CB9F-40DA-A086-7BD677C29B94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Voltage divider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137452-DB86-4DC8-BD19-830A680C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176283-D316-44DF-8D0D-6B70B58BE1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개체 틀 7">
                <a:extLst>
                  <a:ext uri="{FF2B5EF4-FFF2-40B4-BE49-F238E27FC236}">
                    <a16:creationId xmlns:a16="http://schemas.microsoft.com/office/drawing/2014/main" id="{07A43861-8132-43FF-86D1-F76B911B04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51920" y="1779662"/>
                <a:ext cx="4824536" cy="277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>
                <a:noAutofit/>
              </a:bodyPr>
              <a:lstStyle>
                <a:defPPr>
                  <a:defRPr lang="ko-KR"/>
                </a:defPPr>
                <a:lvl1pPr indent="0" defTabSz="914126" fontAlgn="base" latinLnBrk="0">
                  <a:spcBef>
                    <a:spcPts val="700"/>
                  </a:spcBef>
                  <a:spcAft>
                    <a:spcPts val="0"/>
                  </a:spcAft>
                  <a:buFont typeface="Wingdings" panose="05000000000000000000" pitchFamily="2" charset="2"/>
                  <a:buNone/>
                  <a:defRPr kumimoji="1" b="1" spc="10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</a:lstStyle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r>
                  <a:rPr lang="en-US" altLang="ko-KR" sz="1800" spc="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800" spc="0" baseline="-25000" dirty="0">
                    <a:solidFill>
                      <a:schemeClr val="tx1"/>
                    </a:solidFill>
                  </a:rPr>
                  <a:t>out</a:t>
                </a:r>
                <a:r>
                  <a:rPr lang="ko-KR" altLang="en-US" sz="1800" spc="0" dirty="0">
                    <a:solidFill>
                      <a:schemeClr val="tx1"/>
                    </a:solidFill>
                  </a:rPr>
                  <a:t>의 값은 아래 공식과 같이 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Z</a:t>
                </a:r>
                <a:r>
                  <a:rPr lang="en-US" altLang="ko-KR" sz="1800" spc="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800" spc="0" dirty="0">
                    <a:solidFill>
                      <a:schemeClr val="tx1"/>
                    </a:solidFill>
                  </a:rPr>
                  <a:t>과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 Z</a:t>
                </a:r>
                <a:r>
                  <a:rPr lang="en-US" altLang="ko-KR" sz="1800" spc="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spc="0" dirty="0">
                    <a:solidFill>
                      <a:schemeClr val="tx1"/>
                    </a:solidFill>
                  </a:rPr>
                  <a:t>저항의 값으로 정해진다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endParaRPr lang="en-US" altLang="ko-KR" sz="1800" spc="0" dirty="0">
                  <a:solidFill>
                    <a:schemeClr val="tx1"/>
                  </a:solidFill>
                </a:endParaRPr>
              </a:p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endParaRPr lang="en-US" altLang="ko-KR" sz="1800" spc="0" dirty="0">
                  <a:solidFill>
                    <a:schemeClr val="tx1"/>
                  </a:solidFill>
                </a:endParaRPr>
              </a:p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endParaRPr lang="en-US" altLang="ko-KR" sz="1800" spc="0" dirty="0">
                  <a:solidFill>
                    <a:schemeClr val="tx1"/>
                  </a:solidFill>
                </a:endParaRPr>
              </a:p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r>
                  <a:rPr lang="en-US" altLang="ko-KR" sz="1800" spc="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800" spc="0" baseline="-25000" dirty="0">
                    <a:solidFill>
                      <a:schemeClr val="tx1"/>
                    </a:solidFill>
                  </a:rPr>
                  <a:t>in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1800" spc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5V, Z</a:t>
                </a:r>
                <a:r>
                  <a:rPr lang="en-US" altLang="ko-KR" sz="1800" spc="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=100</a:t>
                </a:r>
                <a:r>
                  <a:rPr lang="ko-KR" altLang="en-US" sz="1800" spc="0" dirty="0" err="1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, Z</a:t>
                </a:r>
                <a:r>
                  <a:rPr lang="en-US" altLang="ko-KR" sz="1800" spc="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 = 200</a:t>
                </a:r>
                <a:r>
                  <a:rPr lang="ko-KR" altLang="en-US" sz="1800" spc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spc="0" dirty="0" err="1">
                    <a:solidFill>
                      <a:schemeClr val="tx1"/>
                    </a:solidFill>
                  </a:rPr>
                  <a:t>Ω</a:t>
                </a:r>
                <a:endParaRPr lang="en-US" altLang="ko-KR" sz="1800" spc="0" dirty="0">
                  <a:solidFill>
                    <a:schemeClr val="tx1"/>
                  </a:solidFill>
                </a:endParaRPr>
              </a:p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r>
                  <a:rPr lang="en-US" altLang="ko-KR" sz="1800" spc="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800" spc="0" baseline="-25000" dirty="0">
                    <a:solidFill>
                      <a:schemeClr val="tx1"/>
                    </a:solidFill>
                  </a:rPr>
                  <a:t>out</a:t>
                </a:r>
                <a14:m>
                  <m:oMath xmlns:m="http://schemas.openxmlformats.org/officeDocument/2006/math">
                    <m:r>
                      <a:rPr lang="en-US" altLang="ko-KR" sz="1800" i="1" spc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1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𝟐𝟎𝟎</m:t>
                        </m:r>
                      </m:num>
                      <m:den>
                        <m:r>
                          <a:rPr lang="en-US" altLang="ko-KR" sz="1800" b="1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ko-KR" sz="1800" b="1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b="1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𝟐𝟎𝟎</m:t>
                        </m:r>
                      </m:den>
                    </m:f>
                  </m:oMath>
                </a14:m>
                <a:r>
                  <a:rPr lang="el-GR" altLang="ko-KR" sz="1800" spc="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5=3.33V</a:t>
                </a:r>
              </a:p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endParaRPr lang="en-US" altLang="ko-KR" sz="1800" spc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텍스트 개체 틀 7">
                <a:extLst>
                  <a:ext uri="{FF2B5EF4-FFF2-40B4-BE49-F238E27FC236}">
                    <a16:creationId xmlns:a16="http://schemas.microsoft.com/office/drawing/2014/main" id="{07A43861-8132-43FF-86D1-F76B911B0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779662"/>
                <a:ext cx="4824536" cy="277409"/>
              </a:xfrm>
              <a:prstGeom prst="rect">
                <a:avLst/>
              </a:prstGeom>
              <a:blipFill>
                <a:blip r:embed="rId4"/>
                <a:stretch>
                  <a:fillRect l="-2908" t="-28889" b="-8111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D1229F74-6819-47E6-910C-1408718E6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84341"/>
            <a:ext cx="2304256" cy="2960621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33DB2FB9-C734-4407-B9D5-BFEDDF06D9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2813" y="2543781"/>
            <a:ext cx="2515421" cy="6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775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251C90-AFAA-4B49-A542-EFBC8C97C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43491"/>
            <a:ext cx="1870362" cy="31478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FCE612-3DE1-480D-849D-A0A1E6C86600}"/>
              </a:ext>
            </a:extLst>
          </p:cNvPr>
          <p:cNvSpPr txBox="1"/>
          <p:nvPr/>
        </p:nvSpPr>
        <p:spPr bwMode="auto">
          <a:xfrm>
            <a:off x="222908" y="60382"/>
            <a:ext cx="1624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버튼 다루기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7500C-C365-4146-9B4B-BC7C9425FE41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 err="1">
                <a:latin typeface="나눔바른고딕" pitchFamily="50" charset="-127"/>
                <a:ea typeface="나눔바른고딕" pitchFamily="50" charset="-127"/>
              </a:rPr>
              <a:t>버스용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모듈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109D765A-5596-4EE5-8C36-F910AD76805F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 err="1">
                <a:solidFill>
                  <a:schemeClr val="tx1"/>
                </a:solidFill>
              </a:rPr>
              <a:t>아두이노</a:t>
            </a:r>
            <a:r>
              <a:rPr lang="ko-KR" altLang="en-US" sz="2000" spc="0" dirty="0">
                <a:solidFill>
                  <a:schemeClr val="tx1"/>
                </a:solidFill>
              </a:rPr>
              <a:t> </a:t>
            </a:r>
            <a:r>
              <a:rPr lang="en-US" altLang="ko-KR" sz="2000" spc="0" dirty="0">
                <a:solidFill>
                  <a:schemeClr val="tx1"/>
                </a:solidFill>
              </a:rPr>
              <a:t>LCM1602 IIC </a:t>
            </a:r>
            <a:r>
              <a:rPr lang="ko-KR" altLang="en-US" sz="2000" spc="0" dirty="0" err="1">
                <a:solidFill>
                  <a:schemeClr val="tx1"/>
                </a:solidFill>
              </a:rPr>
              <a:t>쉴드</a:t>
            </a:r>
            <a:r>
              <a:rPr lang="ko-KR" altLang="en-US" sz="2000" spc="0" dirty="0">
                <a:solidFill>
                  <a:schemeClr val="tx1"/>
                </a:solidFill>
              </a:rPr>
              <a:t> 회로도중 </a:t>
            </a:r>
            <a:r>
              <a:rPr lang="en-US" altLang="ko-KR" sz="2000" spc="0" dirty="0">
                <a:solidFill>
                  <a:schemeClr val="tx1"/>
                </a:solidFill>
              </a:rPr>
              <a:t>switch</a:t>
            </a:r>
            <a:r>
              <a:rPr lang="ko-KR" altLang="en-US" sz="2000" spc="0" dirty="0">
                <a:solidFill>
                  <a:schemeClr val="tx1"/>
                </a:solidFill>
              </a:rPr>
              <a:t> 회로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E572CE-27A8-41F0-8597-1B790AA5B99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B1EC02-9CC6-46C1-A54F-72902D35A82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E04485C-A481-48CB-89DC-E7C0E129B290}"/>
              </a:ext>
            </a:extLst>
          </p:cNvPr>
          <p:cNvSpPr txBox="1">
            <a:spLocks/>
          </p:cNvSpPr>
          <p:nvPr/>
        </p:nvSpPr>
        <p:spPr>
          <a:xfrm>
            <a:off x="3851920" y="1779662"/>
            <a:ext cx="4824536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어떤 스위치도 누르지 않으면 </a:t>
            </a:r>
            <a:r>
              <a:rPr lang="en-US" altLang="ko-KR" sz="1800" spc="0" dirty="0">
                <a:solidFill>
                  <a:schemeClr val="tx1"/>
                </a:solidFill>
              </a:rPr>
              <a:t>R6</a:t>
            </a:r>
            <a:r>
              <a:rPr lang="ko-KR" altLang="en-US" sz="1800" spc="0" dirty="0">
                <a:solidFill>
                  <a:schemeClr val="tx1"/>
                </a:solidFill>
              </a:rPr>
              <a:t>은 </a:t>
            </a:r>
            <a:r>
              <a:rPr lang="en-US" altLang="ko-KR" sz="1800" spc="0" dirty="0">
                <a:solidFill>
                  <a:schemeClr val="tx1"/>
                </a:solidFill>
              </a:rPr>
              <a:t>pull-up</a:t>
            </a:r>
            <a:r>
              <a:rPr lang="ko-KR" altLang="en-US" sz="1800" spc="0" dirty="0">
                <a:solidFill>
                  <a:schemeClr val="tx1"/>
                </a:solidFill>
              </a:rPr>
              <a:t>저항역할이 되어 </a:t>
            </a:r>
            <a:r>
              <a:rPr lang="en-US" altLang="ko-KR" sz="1800" spc="0" dirty="0">
                <a:solidFill>
                  <a:schemeClr val="tx1"/>
                </a:solidFill>
              </a:rPr>
              <a:t>A0</a:t>
            </a:r>
            <a:r>
              <a:rPr lang="ko-KR" altLang="en-US" sz="1800" spc="0" dirty="0">
                <a:solidFill>
                  <a:schemeClr val="tx1"/>
                </a:solidFill>
              </a:rPr>
              <a:t>에 걸리는 전압은 </a:t>
            </a:r>
            <a:r>
              <a:rPr lang="en-US" altLang="ko-KR" sz="1800" spc="0" dirty="0">
                <a:solidFill>
                  <a:schemeClr val="tx1"/>
                </a:solidFill>
              </a:rPr>
              <a:t>5V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S1</a:t>
            </a:r>
            <a:r>
              <a:rPr lang="ko-KR" altLang="en-US" sz="1800" spc="0" dirty="0">
                <a:solidFill>
                  <a:schemeClr val="tx1"/>
                </a:solidFill>
              </a:rPr>
              <a:t>을 누르면 접지와 연결되므로 </a:t>
            </a:r>
            <a:r>
              <a:rPr lang="en-US" altLang="ko-KR" sz="1800" spc="0" dirty="0">
                <a:solidFill>
                  <a:schemeClr val="tx1"/>
                </a:solidFill>
              </a:rPr>
              <a:t>0V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S2</a:t>
            </a:r>
            <a:r>
              <a:rPr lang="ko-KR" altLang="en-US" sz="1800" spc="0" dirty="0">
                <a:solidFill>
                  <a:schemeClr val="tx1"/>
                </a:solidFill>
              </a:rPr>
              <a:t>를 누르면 </a:t>
            </a:r>
            <a:r>
              <a:rPr lang="en-US" altLang="ko-KR" sz="1800" spc="0" dirty="0">
                <a:solidFill>
                  <a:schemeClr val="tx1"/>
                </a:solidFill>
              </a:rPr>
              <a:t>R6</a:t>
            </a:r>
            <a:r>
              <a:rPr lang="ko-KR" altLang="en-US" sz="1800" spc="0" dirty="0">
                <a:solidFill>
                  <a:schemeClr val="tx1"/>
                </a:solidFill>
              </a:rPr>
              <a:t>과 </a:t>
            </a:r>
            <a:r>
              <a:rPr lang="en-US" altLang="ko-KR" sz="1800" spc="0" dirty="0">
                <a:solidFill>
                  <a:schemeClr val="tx1"/>
                </a:solidFill>
              </a:rPr>
              <a:t>R7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voltage divider </a:t>
            </a:r>
            <a:r>
              <a:rPr lang="ko-KR" altLang="en-US" sz="1800" spc="0" dirty="0">
                <a:solidFill>
                  <a:schemeClr val="tx1"/>
                </a:solidFill>
              </a:rPr>
              <a:t>에 의해 </a:t>
            </a:r>
            <a:r>
              <a:rPr lang="en-US" altLang="ko-KR" sz="1800" spc="0" dirty="0">
                <a:solidFill>
                  <a:schemeClr val="tx1"/>
                </a:solidFill>
              </a:rPr>
              <a:t>5V*(300/(2000+300)) = 0.7V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S3</a:t>
            </a:r>
            <a:r>
              <a:rPr lang="ko-KR" altLang="en-US" sz="1800" spc="0" dirty="0">
                <a:solidFill>
                  <a:schemeClr val="tx1"/>
                </a:solidFill>
              </a:rPr>
              <a:t>을 누르면 </a:t>
            </a:r>
            <a:r>
              <a:rPr lang="en-US" altLang="ko-KR" sz="1800" spc="0" dirty="0">
                <a:solidFill>
                  <a:schemeClr val="tx1"/>
                </a:solidFill>
              </a:rPr>
              <a:t>R6</a:t>
            </a:r>
            <a:r>
              <a:rPr lang="ko-KR" altLang="en-US" sz="1800" spc="0" dirty="0">
                <a:solidFill>
                  <a:schemeClr val="tx1"/>
                </a:solidFill>
              </a:rPr>
              <a:t>과 </a:t>
            </a:r>
            <a:r>
              <a:rPr lang="en-US" altLang="ko-KR" sz="1800" spc="0" dirty="0">
                <a:solidFill>
                  <a:schemeClr val="tx1"/>
                </a:solidFill>
              </a:rPr>
              <a:t>R7+R8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voltage divider </a:t>
            </a:r>
            <a:r>
              <a:rPr lang="ko-KR" altLang="en-US" sz="1800" spc="0" dirty="0">
                <a:solidFill>
                  <a:schemeClr val="tx1"/>
                </a:solidFill>
              </a:rPr>
              <a:t>에 의해 </a:t>
            </a:r>
            <a:r>
              <a:rPr lang="en-US" altLang="ko-KR" sz="1800" spc="0" dirty="0">
                <a:solidFill>
                  <a:schemeClr val="tx1"/>
                </a:solidFill>
              </a:rPr>
              <a:t>5V*((300+620)/(2000+(300+620)) = 1.6V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S4 </a:t>
            </a:r>
            <a:r>
              <a:rPr lang="ko-KR" altLang="en-US" sz="1800" spc="0" dirty="0">
                <a:solidFill>
                  <a:schemeClr val="tx1"/>
                </a:solidFill>
              </a:rPr>
              <a:t>는 </a:t>
            </a:r>
            <a:r>
              <a:rPr lang="en-US" altLang="ko-KR" sz="1800" spc="0" dirty="0">
                <a:solidFill>
                  <a:schemeClr val="tx1"/>
                </a:solidFill>
              </a:rPr>
              <a:t>5V*(       /    +     ) = 2.46V  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>
                <a:solidFill>
                  <a:schemeClr val="tx1"/>
                </a:solidFill>
              </a:rPr>
              <a:t>S5 </a:t>
            </a:r>
            <a:r>
              <a:rPr lang="ko-KR" altLang="en-US" sz="1800" spc="0">
                <a:solidFill>
                  <a:schemeClr val="tx1"/>
                </a:solidFill>
              </a:rPr>
              <a:t>는 </a:t>
            </a:r>
            <a:r>
              <a:rPr lang="en-US" altLang="ko-KR" sz="1800" spc="0" dirty="0">
                <a:solidFill>
                  <a:schemeClr val="tx1"/>
                </a:solidFill>
              </a:rPr>
              <a:t>5V*(       /    +     ) = 3.6V  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8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2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A2EE3C23-5410-4B50-9778-160531D2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192336"/>
            <a:ext cx="4248150" cy="2981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832798-8CD1-4A26-8C87-780D1421ACBB}"/>
              </a:ext>
            </a:extLst>
          </p:cNvPr>
          <p:cNvSpPr txBox="1"/>
          <p:nvPr/>
        </p:nvSpPr>
        <p:spPr bwMode="auto">
          <a:xfrm>
            <a:off x="222908" y="60382"/>
            <a:ext cx="27839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400" b="1" dirty="0" err="1">
                <a:latin typeface="나눔바른고딕" pitchFamily="50" charset="-127"/>
                <a:ea typeface="나눔바른고딕" pitchFamily="50" charset="-127"/>
              </a:rPr>
              <a:t>버스용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모듈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7ECCE-E267-4571-912B-3FD3F212787B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모듈의 사양과 구조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421455A8-14F0-4373-9D6F-589459641A9E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LCD </a:t>
            </a:r>
            <a:r>
              <a:rPr lang="ko-KR" altLang="en-US" sz="2000" spc="0" dirty="0">
                <a:solidFill>
                  <a:schemeClr val="tx1"/>
                </a:solidFill>
              </a:rPr>
              <a:t>디스플레이 뒷면 보드 설명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845867-9150-4EBB-BA2B-F4D248FBE0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EAE25F-05B3-4E5D-8D67-36F72F95F78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8FA4DB9-0018-4163-9972-9B88ED1F13B3}"/>
              </a:ext>
            </a:extLst>
          </p:cNvPr>
          <p:cNvSpPr/>
          <p:nvPr/>
        </p:nvSpPr>
        <p:spPr bwMode="auto">
          <a:xfrm>
            <a:off x="2411760" y="1509823"/>
            <a:ext cx="595115" cy="494651"/>
          </a:xfrm>
          <a:prstGeom prst="rect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8227406-E2CA-44D6-8649-1E57F694CE71}"/>
              </a:ext>
            </a:extLst>
          </p:cNvPr>
          <p:cNvCxnSpPr/>
          <p:nvPr/>
        </p:nvCxnSpPr>
        <p:spPr>
          <a:xfrm>
            <a:off x="284368" y="2571750"/>
            <a:ext cx="3180148" cy="0"/>
          </a:xfrm>
          <a:prstGeom prst="line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CDE526-05B5-4C7C-BD4F-D972CFBE86A0}"/>
              </a:ext>
            </a:extLst>
          </p:cNvPr>
          <p:cNvSpPr/>
          <p:nvPr/>
        </p:nvSpPr>
        <p:spPr>
          <a:xfrm>
            <a:off x="396650" y="2126242"/>
            <a:ext cx="1880304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l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7FCA5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Contrast ADJ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rgbClr val="7FCA5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5D5ED6-9CF4-4850-9D1D-738A0BC9FD56}"/>
              </a:ext>
            </a:extLst>
          </p:cNvPr>
          <p:cNvSpPr/>
          <p:nvPr/>
        </p:nvSpPr>
        <p:spPr>
          <a:xfrm>
            <a:off x="284368" y="2586578"/>
            <a:ext cx="3190297" cy="307777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anchor="t">
            <a:spAutoFit/>
          </a:bodyPr>
          <a:lstStyle/>
          <a:p>
            <a:pPr algn="l" defTabSz="1219406">
              <a:spcAft>
                <a:spcPts val="600"/>
              </a:spcAft>
              <a:buClr>
                <a:srgbClr val="7FCA5A"/>
              </a:buClr>
              <a:buSzPct val="100000"/>
              <a:tabLst>
                <a:tab pos="384175" algn="l"/>
              </a:tabLst>
              <a:defRPr/>
            </a:pP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LCD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Contrast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조절하는 파란색 가변 저항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CBF241-7EDC-483A-8F98-3F1A574437B9}"/>
              </a:ext>
            </a:extLst>
          </p:cNvPr>
          <p:cNvCxnSpPr>
            <a:cxnSpLocks/>
          </p:cNvCxnSpPr>
          <p:nvPr/>
        </p:nvCxnSpPr>
        <p:spPr>
          <a:xfrm flipV="1">
            <a:off x="2060104" y="1779662"/>
            <a:ext cx="0" cy="792088"/>
          </a:xfrm>
          <a:prstGeom prst="line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A18D7-32C5-4AF4-A473-DEB74866B62A}"/>
              </a:ext>
            </a:extLst>
          </p:cNvPr>
          <p:cNvSpPr/>
          <p:nvPr/>
        </p:nvSpPr>
        <p:spPr bwMode="auto">
          <a:xfrm>
            <a:off x="3044992" y="1618325"/>
            <a:ext cx="678567" cy="386150"/>
          </a:xfrm>
          <a:prstGeom prst="rect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0FD48A5-5ED5-45EC-93CD-BDBAF9B67BE3}"/>
              </a:ext>
            </a:extLst>
          </p:cNvPr>
          <p:cNvCxnSpPr>
            <a:cxnSpLocks/>
          </p:cNvCxnSpPr>
          <p:nvPr/>
        </p:nvCxnSpPr>
        <p:spPr>
          <a:xfrm>
            <a:off x="3723559" y="1751833"/>
            <a:ext cx="4549180" cy="8240"/>
          </a:xfrm>
          <a:prstGeom prst="line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6BE840-08A2-4407-80C2-76C5BBB3F908}"/>
              </a:ext>
            </a:extLst>
          </p:cNvPr>
          <p:cNvSpPr/>
          <p:nvPr/>
        </p:nvSpPr>
        <p:spPr>
          <a:xfrm>
            <a:off x="7040864" y="1413279"/>
            <a:ext cx="1231876" cy="338554"/>
          </a:xfrm>
          <a:prstGeom prst="rect">
            <a:avLst/>
          </a:prstGeom>
          <a:solidFill>
            <a:schemeClr val="bg1">
              <a:alpha val="75000"/>
            </a:schemeClr>
          </a:solidFill>
          <a:effectLst>
            <a:softEdge rad="63500"/>
          </a:effectLst>
        </p:spPr>
        <p:txBody>
          <a:bodyPr wrap="none" anchor="b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I2C Interface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rgbClr val="ED7D1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2C984B-3C78-4EEA-B76A-0AB9BA1336E2}"/>
              </a:ext>
            </a:extLst>
          </p:cNvPr>
          <p:cNvSpPr/>
          <p:nvPr/>
        </p:nvSpPr>
        <p:spPr>
          <a:xfrm>
            <a:off x="6280961" y="1788664"/>
            <a:ext cx="1991779" cy="52322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anchor="t">
            <a:spAutoFit/>
          </a:bodyPr>
          <a:lstStyle/>
          <a:p>
            <a:pPr algn="r" defTabSz="1219406">
              <a:spcAft>
                <a:spcPts val="600"/>
              </a:spcAft>
              <a:buClr>
                <a:srgbClr val="7FCA5A"/>
              </a:buClr>
              <a:buSzPct val="100000"/>
              <a:tabLst>
                <a:tab pos="384175" algn="l"/>
              </a:tabLst>
              <a:defRPr/>
            </a:pP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SDA, SCL, VCC, GND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이루어진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I2C 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버스용 커넥터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18DDAF-C7D9-4B6E-8055-87826B302130}"/>
              </a:ext>
            </a:extLst>
          </p:cNvPr>
          <p:cNvSpPr/>
          <p:nvPr/>
        </p:nvSpPr>
        <p:spPr bwMode="auto">
          <a:xfrm>
            <a:off x="4287175" y="3063332"/>
            <a:ext cx="792233" cy="339695"/>
          </a:xfrm>
          <a:prstGeom prst="rect">
            <a:avLst/>
          </a:prstGeom>
          <a:noFill/>
          <a:ln w="38100" cap="rnd">
            <a:solidFill>
              <a:srgbClr val="D66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64BB348-0077-42B1-822F-C49B9ACCAC40}"/>
              </a:ext>
            </a:extLst>
          </p:cNvPr>
          <p:cNvCxnSpPr/>
          <p:nvPr/>
        </p:nvCxnSpPr>
        <p:spPr>
          <a:xfrm>
            <a:off x="3119087" y="3942519"/>
            <a:ext cx="5153653" cy="0"/>
          </a:xfrm>
          <a:prstGeom prst="line">
            <a:avLst/>
          </a:prstGeom>
          <a:noFill/>
          <a:ln w="38100" cap="rnd">
            <a:solidFill>
              <a:srgbClr val="D66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B64DD1-8677-442B-B109-CC1A960CD36E}"/>
              </a:ext>
            </a:extLst>
          </p:cNvPr>
          <p:cNvSpPr/>
          <p:nvPr/>
        </p:nvSpPr>
        <p:spPr>
          <a:xfrm>
            <a:off x="5790522" y="3595725"/>
            <a:ext cx="2482219" cy="338554"/>
          </a:xfrm>
          <a:prstGeom prst="rect">
            <a:avLst/>
          </a:prstGeom>
          <a:solidFill>
            <a:schemeClr val="bg1">
              <a:alpha val="75000"/>
            </a:schemeClr>
          </a:solidFill>
          <a:effectLst>
            <a:softEdge rad="63500"/>
          </a:effectLst>
        </p:spPr>
        <p:txBody>
          <a:bodyPr wrap="none" anchor="b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D661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I2C Address Setting Jumper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rgbClr val="D661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864E3-9093-439E-93E4-5D509D274E69}"/>
              </a:ext>
            </a:extLst>
          </p:cNvPr>
          <p:cNvSpPr/>
          <p:nvPr/>
        </p:nvSpPr>
        <p:spPr>
          <a:xfrm>
            <a:off x="3119087" y="3971110"/>
            <a:ext cx="5153655" cy="89255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anchor="t">
            <a:spAutoFit/>
          </a:bodyPr>
          <a:lstStyle/>
          <a:p>
            <a:pPr marL="222250" indent="-222250" algn="l" defTabSz="1219406">
              <a:spcAft>
                <a:spcPts val="600"/>
              </a:spcAft>
              <a:buClr>
                <a:srgbClr val="7FCA5A"/>
              </a:buClr>
              <a:buSzPct val="100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I2C Slave Address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kumimoji="0" lang="ko-KR" altLang="en-US" sz="1400" b="1" spc="-110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셋팅할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 있는 헤더 핀</a:t>
            </a:r>
            <a:endParaRPr kumimoji="0" lang="en-US" altLang="ko-KR" sz="1400" b="1" spc="-110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2250" indent="-222250" algn="l" defTabSz="1219406">
              <a:spcAft>
                <a:spcPts val="600"/>
              </a:spcAft>
              <a:buClr>
                <a:srgbClr val="7FCA5A"/>
              </a:buClr>
              <a:buSzPct val="100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개의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LCD 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모듈을 같이 연결할 때 각각 구분하기 위함</a:t>
            </a:r>
            <a:endParaRPr kumimoji="0" lang="en-US" altLang="ko-KR" sz="1400" b="1" spc="-110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2250" indent="-222250" algn="l" defTabSz="1219406">
              <a:spcAft>
                <a:spcPts val="600"/>
              </a:spcAft>
              <a:buClr>
                <a:srgbClr val="7FCA5A"/>
              </a:buClr>
              <a:buSzPct val="100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A0, A1, A2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점퍼로 모두 연결된 상태는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I2C Slave Address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0x20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2FA70EB-6344-4634-896F-803C129A02A2}"/>
              </a:ext>
            </a:extLst>
          </p:cNvPr>
          <p:cNvCxnSpPr>
            <a:cxnSpLocks/>
          </p:cNvCxnSpPr>
          <p:nvPr/>
        </p:nvCxnSpPr>
        <p:spPr>
          <a:xfrm>
            <a:off x="2060104" y="1779662"/>
            <a:ext cx="351656" cy="0"/>
          </a:xfrm>
          <a:prstGeom prst="line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DD822D8-E507-4241-A36D-69DE22C70763}"/>
              </a:ext>
            </a:extLst>
          </p:cNvPr>
          <p:cNvCxnSpPr>
            <a:cxnSpLocks/>
          </p:cNvCxnSpPr>
          <p:nvPr/>
        </p:nvCxnSpPr>
        <p:spPr>
          <a:xfrm flipV="1">
            <a:off x="5079408" y="3384046"/>
            <a:ext cx="0" cy="550233"/>
          </a:xfrm>
          <a:prstGeom prst="line">
            <a:avLst/>
          </a:prstGeom>
          <a:noFill/>
          <a:ln w="38100" cap="rnd">
            <a:solidFill>
              <a:srgbClr val="D66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413463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9D0CAA-F193-474B-9062-60A3A2400D85}"/>
              </a:ext>
            </a:extLst>
          </p:cNvPr>
          <p:cNvSpPr txBox="1"/>
          <p:nvPr/>
        </p:nvSpPr>
        <p:spPr bwMode="auto">
          <a:xfrm>
            <a:off x="222908" y="60382"/>
            <a:ext cx="27839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400" b="1" dirty="0" err="1">
                <a:latin typeface="나눔바른고딕" pitchFamily="50" charset="-127"/>
                <a:ea typeface="나눔바른고딕" pitchFamily="50" charset="-127"/>
              </a:rPr>
              <a:t>버스용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모듈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49312-29A5-4F4B-AC5A-58E5513E7F1D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모듈의 사양과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EFD23A-7A6B-4384-A7F5-E11215A2430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E072F3-940B-4C68-9DCE-32A1554A889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7EED908B-034F-426E-9E1F-DB91F887A57D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defTabSz="685800" fontAlgn="auto" latinLnBrk="1">
              <a:spcBef>
                <a:spcPts val="0"/>
              </a:spcBef>
            </a:pPr>
            <a:r>
              <a:rPr kumimoji="0" lang="en-US" altLang="ko-KR" sz="2000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LCD </a:t>
            </a:r>
            <a:r>
              <a:rPr kumimoji="0" lang="ko-KR" altLang="en-US" sz="2000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디스플레이 모듈의 사양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6F836FB-D05D-411A-B636-B5DBDD095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60405"/>
              </p:ext>
            </p:extLst>
          </p:nvPr>
        </p:nvGraphicFramePr>
        <p:xfrm>
          <a:off x="2267744" y="1707654"/>
          <a:ext cx="4390380" cy="309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8052">
                  <a:extLst>
                    <a:ext uri="{9D8B030D-6E8A-4147-A177-3AD203B41FA5}">
                      <a16:colId xmlns:a16="http://schemas.microsoft.com/office/drawing/2014/main" val="2932524684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778338065"/>
                    </a:ext>
                  </a:extLst>
                </a:gridCol>
              </a:tblGrid>
              <a:tr h="369907">
                <a:tc gridSpan="2"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사양</a:t>
                      </a: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ko-KR" altLang="en-US" sz="1800" b="0" kern="1200" spc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63116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I2C </a:t>
                      </a:r>
                      <a:r>
                        <a:rPr kumimoji="0" lang="ko-KR" altLang="en-US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어드레스</a:t>
                      </a:r>
                      <a:endParaRPr kumimoji="0" lang="en-US" altLang="ko-KR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0x20~0x27 (Default 0x27)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2712049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디스플레이</a:t>
                      </a:r>
                      <a:endParaRPr kumimoji="0" lang="en-US" altLang="ko-KR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Blue </a:t>
                      </a:r>
                      <a:r>
                        <a:rPr kumimoji="0" lang="ko-KR" altLang="en-US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색상의 </a:t>
                      </a:r>
                      <a:r>
                        <a:rPr kumimoji="0" lang="en-US" altLang="ko-KR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Back Light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4926263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공급 전원</a:t>
                      </a:r>
                      <a:endParaRPr kumimoji="0" lang="en-US" altLang="ko-KR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5V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3863022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인터페이스</a:t>
                      </a:r>
                      <a:endParaRPr kumimoji="0" lang="en-US" altLang="ko-KR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I2C/TWI  1</a:t>
                      </a:r>
                      <a:r>
                        <a:rPr kumimoji="0" lang="ko-KR" altLang="en-US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특이사항</a:t>
                      </a:r>
                      <a:endParaRPr kumimoji="0" lang="en-US" altLang="ko-KR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Contrast </a:t>
                      </a:r>
                      <a:r>
                        <a:rPr kumimoji="0" lang="ko-KR" altLang="en-US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조절 가능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개  버튼</a:t>
                      </a:r>
                      <a:endParaRPr kumimoji="0" lang="en-US" altLang="ko-KR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Analog port A0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3678232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사이즈</a:t>
                      </a:r>
                      <a:endParaRPr kumimoji="0" lang="en-US" altLang="ko-KR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81x57mm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0625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47B3A-3853-4E69-9AD2-63BAE83BC454}"/>
              </a:ext>
            </a:extLst>
          </p:cNvPr>
          <p:cNvSpPr txBox="1"/>
          <p:nvPr/>
        </p:nvSpPr>
        <p:spPr bwMode="auto">
          <a:xfrm>
            <a:off x="222908" y="60382"/>
            <a:ext cx="27839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400" b="1" dirty="0" err="1">
                <a:latin typeface="나눔바른고딕" pitchFamily="50" charset="-127"/>
                <a:ea typeface="나눔바른고딕" pitchFamily="50" charset="-127"/>
              </a:rPr>
              <a:t>버스용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모듈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52C19-1F6A-4CEB-9EAE-D68E7861DB4B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모듈의 사양과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5F2B9-9885-4AE4-B849-B5D7A4153E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D02EC3-7D02-44AE-BBC7-8C73BB5B15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57D93C16-E6A4-43C7-AEB4-A63F7A2EC066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defTabSz="685800" fontAlgn="auto" latinLnBrk="1">
              <a:spcBef>
                <a:spcPts val="0"/>
              </a:spcBef>
            </a:pPr>
            <a:r>
              <a:rPr kumimoji="0" lang="en-US" altLang="ko-KR" sz="2000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LCD </a:t>
            </a:r>
            <a:r>
              <a:rPr kumimoji="0" lang="ko-KR" altLang="en-US" sz="2000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디스플레이 회로도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D2871B-8BA0-4300-B9F9-4F4A44B8E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65" y="1635646"/>
            <a:ext cx="4288652" cy="32918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D35C30F-8689-493C-AA86-40760E16965F}"/>
              </a:ext>
            </a:extLst>
          </p:cNvPr>
          <p:cNvSpPr/>
          <p:nvPr/>
        </p:nvSpPr>
        <p:spPr bwMode="auto">
          <a:xfrm>
            <a:off x="1619672" y="2499742"/>
            <a:ext cx="792088" cy="216024"/>
          </a:xfrm>
          <a:prstGeom prst="rect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47AD900-AD67-4CBD-8466-718CCA698D4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015716" y="1543810"/>
            <a:ext cx="1044116" cy="95593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B599DE-C4F5-438F-A1DB-43A0AA8A50A1}"/>
              </a:ext>
            </a:extLst>
          </p:cNvPr>
          <p:cNvSpPr/>
          <p:nvPr/>
        </p:nvSpPr>
        <p:spPr>
          <a:xfrm>
            <a:off x="3057612" y="1276199"/>
            <a:ext cx="5137047" cy="600164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anchor="t">
            <a:spAutoFit/>
          </a:bodyPr>
          <a:lstStyle/>
          <a:p>
            <a:pPr algn="l" defTabSz="1219406">
              <a:spcAft>
                <a:spcPts val="600"/>
              </a:spcAft>
              <a:buClr>
                <a:srgbClr val="7FCA5A"/>
              </a:buClr>
              <a:buSzPct val="100000"/>
              <a:tabLst>
                <a:tab pos="384175" algn="l"/>
              </a:tabLst>
              <a:defRPr/>
            </a:pP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PCF8574 : 8bit I/O expander for I2C bus, I2C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버스를 통해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 핀을 제어</a:t>
            </a:r>
            <a:endParaRPr kumimoji="0" lang="en-US" altLang="ko-KR" sz="1400" b="1" spc="-110" dirty="0">
              <a:ln>
                <a:solidFill>
                  <a:srgbClr val="E2E2E2">
                    <a:alpha val="0"/>
                  </a:srgbClr>
                </a:solidFill>
              </a:ln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 defTabSz="1219406">
              <a:spcAft>
                <a:spcPts val="600"/>
              </a:spcAft>
              <a:buClr>
                <a:srgbClr val="7FCA5A"/>
              </a:buClr>
              <a:buSzPct val="100000"/>
              <a:tabLst>
                <a:tab pos="384175" algn="l"/>
              </a:tabLst>
              <a:defRPr/>
            </a:pP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LCD 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모듈의 입력 신호인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E, R/W, RS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DB4~7 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핀 제어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17E57B-341B-4C66-972D-34963B2FBE86}"/>
              </a:ext>
            </a:extLst>
          </p:cNvPr>
          <p:cNvSpPr/>
          <p:nvPr/>
        </p:nvSpPr>
        <p:spPr bwMode="auto">
          <a:xfrm>
            <a:off x="1475656" y="2737222"/>
            <a:ext cx="540060" cy="338584"/>
          </a:xfrm>
          <a:prstGeom prst="rect">
            <a:avLst/>
          </a:prstGeom>
          <a:noFill/>
          <a:ln w="38100" cap="rnd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7CF96D-6116-4E1E-A6D7-EB6C8520CAD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015716" y="2731960"/>
            <a:ext cx="2844316" cy="17455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D09410-CEF8-4B73-9D77-70B04814DF59}"/>
              </a:ext>
            </a:extLst>
          </p:cNvPr>
          <p:cNvSpPr/>
          <p:nvPr/>
        </p:nvSpPr>
        <p:spPr>
          <a:xfrm>
            <a:off x="4860032" y="2307672"/>
            <a:ext cx="4012859" cy="1754326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anchor="t">
            <a:spAutoFit/>
          </a:bodyPr>
          <a:lstStyle/>
          <a:p>
            <a:pPr algn="l" defTabSz="1219406">
              <a:spcAft>
                <a:spcPts val="600"/>
              </a:spcAft>
              <a:buClr>
                <a:srgbClr val="7FCA5A"/>
              </a:buClr>
              <a:buSzPct val="100000"/>
              <a:tabLst>
                <a:tab pos="384175" algn="l"/>
              </a:tabLst>
              <a:defRPr/>
            </a:pP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칩 여러 개 </a:t>
            </a:r>
            <a:r>
              <a:rPr kumimoji="0" lang="ko-KR" altLang="en-US" sz="1400" b="1" spc="-110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i2C 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버스에 연결하려면 서로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I2C  slave address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달라야 함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PCF8574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A0~A2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값에 따라 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address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0x20~0x027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달 수 있음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l" defTabSz="1219406">
              <a:spcAft>
                <a:spcPts val="600"/>
              </a:spcAft>
              <a:buClr>
                <a:srgbClr val="7FCA5A"/>
              </a:buClr>
              <a:buSzPct val="100000"/>
              <a:tabLst>
                <a:tab pos="384175" algn="l"/>
              </a:tabLst>
              <a:defRPr/>
            </a:pP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A0~A2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핀은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R2,R3,R4 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pull-up 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저항이 있으므로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JP0, JP2, JP3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연결하지  않으면 모두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값을 가짐</a:t>
            </a:r>
            <a:endParaRPr kumimoji="0" lang="en-US" altLang="ko-KR" sz="1400" b="1" spc="-110" dirty="0">
              <a:ln>
                <a:solidFill>
                  <a:srgbClr val="E2E2E2">
                    <a:alpha val="0"/>
                  </a:srgbClr>
                </a:solidFill>
              </a:ln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 defTabSz="1219406">
              <a:spcAft>
                <a:spcPts val="600"/>
              </a:spcAft>
              <a:buClr>
                <a:srgbClr val="7FCA5A"/>
              </a:buClr>
              <a:buSzPct val="100000"/>
              <a:tabLst>
                <a:tab pos="384175" algn="l"/>
              </a:tabLst>
              <a:defRPr/>
            </a:pP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LCM1602 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보드에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JP0, JP2, JP3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연결되어 있지 않으므로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default address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0x27</a:t>
            </a:r>
            <a:endParaRPr kumimoji="0" lang="ko-KR" altLang="en-US" sz="1400" b="1" spc="-110" dirty="0">
              <a:ln>
                <a:solidFill>
                  <a:srgbClr val="E2E2E2">
                    <a:alpha val="0"/>
                  </a:srgbClr>
                </a:solidFill>
              </a:ln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58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0936C-BE03-47D5-AC3E-80FBF9AB6F21}"/>
              </a:ext>
            </a:extLst>
          </p:cNvPr>
          <p:cNvSpPr txBox="1"/>
          <p:nvPr/>
        </p:nvSpPr>
        <p:spPr bwMode="auto">
          <a:xfrm>
            <a:off x="244218" y="60382"/>
            <a:ext cx="9676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B4B9A-5367-4BF3-A748-078F21AFCB0D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 대신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키보드 입력 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E6BDF0BE-D259-4C68-B37B-DB8AACEB54B6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key_interval_main.c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7DDBF4-7618-460E-8A8E-C96DC2ACB9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7E0025-69C4-4301-8A6E-06AD6A3DAA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D058C5-21E2-41FA-A62F-1B6CFCD5D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55" y="1612817"/>
            <a:ext cx="3645997" cy="26328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988F5B7-0CB6-47EA-9B45-C866469DD08B}"/>
              </a:ext>
            </a:extLst>
          </p:cNvPr>
          <p:cNvSpPr/>
          <p:nvPr/>
        </p:nvSpPr>
        <p:spPr bwMode="auto">
          <a:xfrm>
            <a:off x="971600" y="3190108"/>
            <a:ext cx="2376264" cy="461761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203C24-F15A-42C3-838B-1F3868D665CA}"/>
              </a:ext>
            </a:extLst>
          </p:cNvPr>
          <p:cNvCxnSpPr>
            <a:cxnSpLocks/>
          </p:cNvCxnSpPr>
          <p:nvPr/>
        </p:nvCxnSpPr>
        <p:spPr>
          <a:xfrm flipV="1">
            <a:off x="3347864" y="3248612"/>
            <a:ext cx="1224136" cy="17237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EB947AEE-AAC3-41BB-803F-5E282824AE19}"/>
              </a:ext>
            </a:extLst>
          </p:cNvPr>
          <p:cNvSpPr/>
          <p:nvPr/>
        </p:nvSpPr>
        <p:spPr>
          <a:xfrm>
            <a:off x="4572000" y="1543810"/>
            <a:ext cx="3744416" cy="3185487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HAL_GetTick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함수는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부팅후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1ms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마다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씩 증가하는 카운터 값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읽을 때마다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부팅후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지난 시간을 알 수 있음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키를 누르는 순간의 시간을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current_time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 번 키를 눌렀을 때의 시간은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last_time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지난번 키와 현재 누른 키의 시간 간격은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time_interval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94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0804AC4-7CCA-4E9C-AFBD-5ABC08AAB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48" y="1905554"/>
            <a:ext cx="4195440" cy="21210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BED66E-D31F-43B5-A4AF-2B17F1244A9A}"/>
              </a:ext>
            </a:extLst>
          </p:cNvPr>
          <p:cNvSpPr txBox="1"/>
          <p:nvPr/>
        </p:nvSpPr>
        <p:spPr bwMode="auto">
          <a:xfrm>
            <a:off x="244218" y="60382"/>
            <a:ext cx="9676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79180-34BE-40BA-A8D0-F85C8DA3071D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 대신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키보드 입력 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BA6EEDE-65D1-491D-8ECD-7B94D612D983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key_interval_main.c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C1603A-6B53-4970-BE8E-75AB8608BBF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76D8B9-4096-470C-B944-770D4F61897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A3A8DBC-ECA7-41DD-9650-3EC39B86B254}"/>
              </a:ext>
            </a:extLst>
          </p:cNvPr>
          <p:cNvSpPr/>
          <p:nvPr/>
        </p:nvSpPr>
        <p:spPr bwMode="auto">
          <a:xfrm>
            <a:off x="757004" y="2927131"/>
            <a:ext cx="3166924" cy="580723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A787B14-89B9-488A-9FEA-55AD539B9075}"/>
              </a:ext>
            </a:extLst>
          </p:cNvPr>
          <p:cNvCxnSpPr>
            <a:cxnSpLocks/>
          </p:cNvCxnSpPr>
          <p:nvPr/>
        </p:nvCxnSpPr>
        <p:spPr>
          <a:xfrm flipV="1">
            <a:off x="3923928" y="3099465"/>
            <a:ext cx="648072" cy="7791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3B3A24CA-EEE6-4546-9FC1-286EC52FC556}"/>
              </a:ext>
            </a:extLst>
          </p:cNvPr>
          <p:cNvSpPr/>
          <p:nvPr/>
        </p:nvSpPr>
        <p:spPr>
          <a:xfrm>
            <a:off x="4626432" y="2683967"/>
            <a:ext cx="3744416" cy="830997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while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문에서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폴링방식으로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time_interval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아니면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current_time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time_interval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50744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A1C3FF-A2F1-40BF-8986-2D711DD6CA5F}"/>
              </a:ext>
            </a:extLst>
          </p:cNvPr>
          <p:cNvSpPr txBox="1"/>
          <p:nvPr/>
        </p:nvSpPr>
        <p:spPr bwMode="auto">
          <a:xfrm>
            <a:off x="244218" y="60382"/>
            <a:ext cx="9676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A90C6-72F6-41E6-A109-2A42BD5108C4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 대신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키보드 입력 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3B746655-B904-4223-8CC6-5B23E695303B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key_interval_main.c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92C3E8-92EB-4387-B174-A14C90345B6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59D325-83D0-423C-9144-559FDE3EE2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418C20-A8B9-49C3-965E-8830DB2A6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815113"/>
            <a:ext cx="3581400" cy="22383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5A7B146-C9E0-43AE-A807-CF9F9751AC60}"/>
              </a:ext>
            </a:extLst>
          </p:cNvPr>
          <p:cNvSpPr/>
          <p:nvPr/>
        </p:nvSpPr>
        <p:spPr bwMode="auto">
          <a:xfrm>
            <a:off x="919808" y="2280153"/>
            <a:ext cx="1059904" cy="419362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7E66A-18E0-4C12-B685-D1A7A951ED1F}"/>
              </a:ext>
            </a:extLst>
          </p:cNvPr>
          <p:cNvSpPr txBox="1"/>
          <p:nvPr/>
        </p:nvSpPr>
        <p:spPr bwMode="auto">
          <a:xfrm>
            <a:off x="4698332" y="2268628"/>
            <a:ext cx="340206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ENTER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키를 더블 클릭하면 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  <a:ea typeface="+mn-ea"/>
              </a:rPr>
              <a:t>첫번재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 클릭때는 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  <a:ea typeface="+mn-ea"/>
              </a:rPr>
              <a:t>큰값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두번째 클릭때는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155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정도로 작은 값</a:t>
            </a:r>
            <a:endParaRPr lang="en-US" altLang="ko-KR" sz="11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1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즉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, 1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값이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 1ms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 이므로 더블 클릭을 구분하려면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100~200ms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정도의 값이 </a:t>
            </a:r>
            <a:r>
              <a:rPr lang="en-US" altLang="ko-KR" sz="1100" b="1" dirty="0" err="1">
                <a:solidFill>
                  <a:srgbClr val="FF0000"/>
                </a:solidFill>
                <a:latin typeface="+mn-ea"/>
                <a:ea typeface="+mn-ea"/>
              </a:rPr>
              <a:t>time_interval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로 저장되면 더블 클릭으로 간주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2EA863-6263-4065-AFA3-016B6C6F484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979712" y="2489834"/>
            <a:ext cx="2718620" cy="33279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6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1BAFA96-DAFC-486D-AEF9-EDC09B6E7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6" y="1491630"/>
            <a:ext cx="3186833" cy="33649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BABCCA-FCE4-45B5-B9DB-C60C12EF13CA}"/>
              </a:ext>
            </a:extLst>
          </p:cNvPr>
          <p:cNvSpPr txBox="1"/>
          <p:nvPr/>
        </p:nvSpPr>
        <p:spPr bwMode="auto">
          <a:xfrm>
            <a:off x="244218" y="60382"/>
            <a:ext cx="9676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DBC31-7CF6-441F-9B3F-86C9F185922B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 대신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키보드 입력 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64E35341-89A2-42F5-8516-2A5B4D31CD3A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key_interval_main.c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6C915-2286-4AF5-A2A4-4214CF218E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5BC067-577A-496F-ACB8-101CC0723E1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107515-53C0-4B52-96A1-01E75DEAC8E1}"/>
              </a:ext>
            </a:extLst>
          </p:cNvPr>
          <p:cNvSpPr txBox="1"/>
          <p:nvPr/>
        </p:nvSpPr>
        <p:spPr bwMode="auto">
          <a:xfrm>
            <a:off x="4698332" y="2268628"/>
            <a:ext cx="3402060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ENTER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키를 계속 누르고 있으면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33~35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정도의 값들이 쭉 출력됨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1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즉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길게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초는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20~50ms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의 값이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30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개 이상 들어오면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  <a:ea typeface="+mn-ea"/>
              </a:rPr>
              <a:t>초이상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long key</a:t>
            </a:r>
            <a:r>
              <a:rPr lang="ko-KR" altLang="en-US" sz="1100" b="1">
                <a:solidFill>
                  <a:srgbClr val="FF0000"/>
                </a:solidFill>
                <a:latin typeface="+mn-ea"/>
                <a:ea typeface="+mn-ea"/>
              </a:rPr>
              <a:t>로 간주</a:t>
            </a:r>
            <a:endParaRPr lang="ko-KR" altLang="en-US" sz="11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067AAE-039D-4525-8046-AF392122CF7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79712" y="2489834"/>
            <a:ext cx="2718620" cy="24815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8940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>
          <a:noFill/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  <a:headEnd type="none" w="med" len="me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48E1C"/>
        </a:solidFill>
        <a:ln w="28575">
          <a:noFill/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2700">
          <a:solidFill>
            <a:schemeClr val="tx1">
              <a:lumMod val="85000"/>
              <a:lumOff val="15000"/>
            </a:schemeClr>
          </a:solidFill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73235</TotalTime>
  <Words>4449</Words>
  <Application>Microsoft Office PowerPoint</Application>
  <PresentationFormat>화면 슬라이드 쇼(16:9)</PresentationFormat>
  <Paragraphs>594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56</vt:i4>
      </vt:variant>
    </vt:vector>
  </HeadingPairs>
  <TitlesOfParts>
    <vt:vector size="69" baseType="lpstr">
      <vt:lpstr>나눔고딕</vt:lpstr>
      <vt:lpstr>나눔바른고딕</vt:lpstr>
      <vt:lpstr>나눔스퀘어 Bold</vt:lpstr>
      <vt:lpstr>돋움</vt:lpstr>
      <vt:lpstr>맑은 고딕</vt:lpstr>
      <vt:lpstr>Arial</vt:lpstr>
      <vt:lpstr>Calibri</vt:lpstr>
      <vt:lpstr>Cambria</vt:lpstr>
      <vt:lpstr>Cambria Math</vt:lpstr>
      <vt:lpstr>Consolas</vt:lpstr>
      <vt:lpstr>Wingdings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CELK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CELK</dc:creator>
  <cp:lastModifiedBy>김남호</cp:lastModifiedBy>
  <cp:revision>5533</cp:revision>
  <cp:lastPrinted>2015-05-26T08:39:57Z</cp:lastPrinted>
  <dcterms:created xsi:type="dcterms:W3CDTF">2004-07-08T01:15:15Z</dcterms:created>
  <dcterms:modified xsi:type="dcterms:W3CDTF">2020-03-23T11:02:33Z</dcterms:modified>
</cp:coreProperties>
</file>