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9" r:id="rId4"/>
    <p:sldId id="262" r:id="rId5"/>
    <p:sldId id="261" r:id="rId6"/>
    <p:sldId id="263" r:id="rId7"/>
    <p:sldId id="258" r:id="rId8"/>
    <p:sldId id="264" r:id="rId9"/>
    <p:sldId id="265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00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2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8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3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8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5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8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9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7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67891-9D22-465E-BD06-600E8B14B586}" type="datetimeFigureOut">
              <a:rPr lang="en-US" smtClean="0"/>
              <a:t>4/23/2016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191E-13FC-4648-98E7-3FDEC3FF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8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  <a:latin typeface="Vani" panose="020B0502040204020203" pitchFamily="34" charset="0"/>
                <a:cs typeface="Vani" panose="020B0502040204020203" pitchFamily="34" charset="0"/>
              </a:rPr>
              <a:t>Mass Digitization on Demand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3886200"/>
            <a:ext cx="6629400" cy="1752600"/>
          </a:xfrm>
        </p:spPr>
        <p:txBody>
          <a:bodyPr/>
          <a:lstStyle/>
          <a:p>
            <a:r>
              <a:rPr lang="en-US" altLang="en-US" dirty="0" smtClean="0">
                <a:solidFill>
                  <a:schemeClr val="bg1"/>
                </a:solidFill>
                <a:latin typeface="Vani" panose="020B0502040204020203" pitchFamily="34" charset="0"/>
                <a:cs typeface="Vani" panose="020B0502040204020203" pitchFamily="34" charset="0"/>
              </a:rPr>
              <a:t>Automation and Terrible Metadata</a:t>
            </a:r>
          </a:p>
          <a:p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AutoUpload.py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43100" y="1752600"/>
            <a:ext cx="8294708" cy="3429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Manages digital object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Uses Bag-it to make preservation copy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For preservation TIFFs uses </a:t>
            </a:r>
            <a:r>
              <a:rPr lang="en-US" dirty="0" err="1" smtClean="0">
                <a:latin typeface="Vani" panose="020B0502040204020203" pitchFamily="34" charset="0"/>
                <a:cs typeface="Vani" panose="020B0502040204020203" pitchFamily="34" charset="0"/>
              </a:rPr>
              <a:t>ImageMagik</a:t>
            </a:r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 to make PDF access files 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Moves access copy web server</a:t>
            </a:r>
          </a:p>
          <a:p>
            <a:pPr marL="457200" lvl="1" indent="0">
              <a:buNone/>
            </a:pP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76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AutoUpload.py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16092" y="1371601"/>
            <a:ext cx="8294708" cy="2667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Edits metadata record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Updates running XML log of all actions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Stores copy of original EAD XML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Enters digital object record in EAD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Transforms to EAD to live 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727" y="3973976"/>
            <a:ext cx="7331076" cy="1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6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Mass Digitization on Demand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43100" y="1905000"/>
            <a:ext cx="8294708" cy="32004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Selection based on actual use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Benefits of making our body of materials more accessible as a whole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Making our collections more valuable but giving them a wider reach</a:t>
            </a:r>
          </a:p>
        </p:txBody>
      </p:sp>
    </p:spTree>
    <p:extLst>
      <p:ext uri="{BB962C8B-B14F-4D97-AF65-F5344CB8AC3E}">
        <p14:creationId xmlns:p14="http://schemas.microsoft.com/office/powerpoint/2010/main" val="1860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Vani" panose="020B0502040204020203" pitchFamily="34" charset="0"/>
                <a:cs typeface="Vani" panose="020B0502040204020203" pitchFamily="34" charset="0"/>
              </a:rPr>
              <a:t>We Digitize for Remote Requests</a:t>
            </a:r>
            <a:endParaRPr lang="en-US" sz="4000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2057400" y="1447800"/>
            <a:ext cx="8229600" cy="4191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1-3 requests for scanning per week</a:t>
            </a:r>
          </a:p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Performed by student assistants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bg1"/>
              </a:solidFill>
              <a:latin typeface="Vani" panose="020B0502040204020203" pitchFamily="34" charset="0"/>
              <a:cs typeface="Vani" panose="020B0502040204020203" pitchFamily="34" charset="0"/>
            </a:endParaRPr>
          </a:p>
          <a:p>
            <a:pPr marL="0" indent="0">
              <a:buNone/>
            </a:pPr>
            <a:r>
              <a:rPr lang="en-US" altLang="en-US" sz="2800" dirty="0">
                <a:solidFill>
                  <a:schemeClr val="bg1"/>
                </a:solidFill>
                <a:latin typeface="Vani" panose="020B0502040204020203" pitchFamily="34" charset="0"/>
                <a:cs typeface="Vani" panose="020B0502040204020203" pitchFamily="34" charset="0"/>
              </a:rPr>
              <a:t>Simple Fact:</a:t>
            </a:r>
          </a:p>
          <a:p>
            <a:pPr marL="0" indent="0">
              <a:buNone/>
            </a:pPr>
            <a:r>
              <a:rPr lang="en-US" altLang="en-US" sz="2800" dirty="0">
                <a:solidFill>
                  <a:schemeClr val="bg1"/>
                </a:solidFill>
                <a:latin typeface="Vani" panose="020B0502040204020203" pitchFamily="34" charset="0"/>
                <a:cs typeface="Vani" panose="020B0502040204020203" pitchFamily="34" charset="0"/>
              </a:rPr>
              <a:t>	The most costly part of any traditional 	digitization project is </a:t>
            </a:r>
            <a:r>
              <a:rPr lang="en-US" altLang="en-US" sz="2800" u="sng" dirty="0">
                <a:solidFill>
                  <a:schemeClr val="bg1"/>
                </a:solidFill>
                <a:latin typeface="Vani" panose="020B0502040204020203" pitchFamily="34" charset="0"/>
                <a:cs typeface="Vani" panose="020B0502040204020203" pitchFamily="34" charset="0"/>
              </a:rPr>
              <a:t>metadata creation</a:t>
            </a:r>
            <a:endParaRPr lang="en-US" sz="2800" dirty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n-US" sz="2800" dirty="0">
              <a:latin typeface="Vani" panose="020B0502040204020203" pitchFamily="34" charset="0"/>
              <a:cs typeface="Vani" panose="020B0502040204020203" pitchFamily="34" charset="0"/>
            </a:endParaRPr>
          </a:p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We don’t have resources to add metadata sustainably</a:t>
            </a:r>
          </a:p>
        </p:txBody>
      </p:sp>
    </p:spTree>
    <p:extLst>
      <p:ext uri="{BB962C8B-B14F-4D97-AF65-F5344CB8AC3E}">
        <p14:creationId xmlns:p14="http://schemas.microsoft.com/office/powerpoint/2010/main" val="2129974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Vani" panose="020B0502040204020203" pitchFamily="34" charset="0"/>
                <a:cs typeface="Vani" panose="020B0502040204020203" pitchFamily="34" charset="0"/>
              </a:rPr>
              <a:t>We Need Descriptive</a:t>
            </a:r>
            <a:br>
              <a:rPr lang="en-US" sz="3600" dirty="0">
                <a:latin typeface="Vani" panose="020B0502040204020203" pitchFamily="34" charset="0"/>
                <a:cs typeface="Vani" panose="020B0502040204020203" pitchFamily="34" charset="0"/>
              </a:rPr>
            </a:br>
            <a:r>
              <a:rPr lang="en-US" sz="3600" dirty="0">
                <a:latin typeface="Vani" panose="020B0502040204020203" pitchFamily="34" charset="0"/>
                <a:cs typeface="Vani" panose="020B0502040204020203" pitchFamily="34" charset="0"/>
              </a:rPr>
              <a:t> Metadata for Discovery</a:t>
            </a:r>
            <a:endParaRPr lang="en-US" sz="3600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94"/>
          <a:stretch/>
        </p:blipFill>
        <p:spPr>
          <a:xfrm>
            <a:off x="2286001" y="1524001"/>
            <a:ext cx="7609387" cy="4281819"/>
          </a:xfrm>
        </p:spPr>
      </p:pic>
    </p:spTree>
    <p:extLst>
      <p:ext uri="{BB962C8B-B14F-4D97-AF65-F5344CB8AC3E}">
        <p14:creationId xmlns:p14="http://schemas.microsoft.com/office/powerpoint/2010/main" val="322906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Archives Principles are Designed for </a:t>
            </a:r>
            <a:r>
              <a:rPr lang="en-US" strike="sngStrike" dirty="0" smtClean="0">
                <a:latin typeface="Vani" panose="020B0502040204020203" pitchFamily="34" charset="0"/>
                <a:cs typeface="Vani" panose="020B0502040204020203" pitchFamily="34" charset="0"/>
              </a:rPr>
              <a:t>Terrible</a:t>
            </a:r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 Minimal Metadata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43100" y="2142662"/>
            <a:ext cx="8229600" cy="3739358"/>
          </a:xfrm>
        </p:spPr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Hierarchy 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describe things once</a:t>
            </a:r>
          </a:p>
          <a:p>
            <a:pPr lvl="1"/>
            <a:r>
              <a:rPr lang="en-US" dirty="0">
                <a:latin typeface="Vani" panose="020B0502040204020203" pitchFamily="34" charset="0"/>
                <a:cs typeface="Vani" panose="020B0502040204020203" pitchFamily="34" charset="0"/>
              </a:rPr>
              <a:t>d</a:t>
            </a:r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escribe by grouping, top-down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Original Order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context aids discovery</a:t>
            </a:r>
          </a:p>
          <a:p>
            <a:pPr marL="0" indent="0">
              <a:buNone/>
            </a:pPr>
            <a:endParaRPr lang="en-US" dirty="0" smtClean="0">
              <a:latin typeface="Vani" panose="020B0502040204020203" pitchFamily="34" charset="0"/>
              <a:cs typeface="Vani" panose="020B0502040204020203" pitchFamily="34" charset="0"/>
            </a:endParaRPr>
          </a:p>
          <a:p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14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431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Archival Collections Already Have Metadata!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38800" y="1623498"/>
            <a:ext cx="4533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Vani" panose="020B0502040204020203" pitchFamily="34" charset="0"/>
                <a:cs typeface="Vani" panose="020B0502040204020203" pitchFamily="34" charset="0"/>
              </a:rPr>
              <a:t>(But it’s terrible)</a:t>
            </a:r>
            <a:endParaRPr lang="en-US" sz="4000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90"/>
          <a:stretch/>
        </p:blipFill>
        <p:spPr>
          <a:xfrm>
            <a:off x="1818593" y="1828800"/>
            <a:ext cx="2834886" cy="37412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818" y="2316917"/>
            <a:ext cx="5672586" cy="347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Archival Metadata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038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U</a:t>
            </a:r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ncontrolled at lower levels</a:t>
            </a:r>
          </a:p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Messy history of finding aids</a:t>
            </a:r>
          </a:p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Legacy data (yuck) </a:t>
            </a:r>
          </a:p>
          <a:p>
            <a:pPr lvl="1"/>
            <a:r>
              <a:rPr lang="en-US" sz="2400" dirty="0">
                <a:latin typeface="Vani" panose="020B0502040204020203" pitchFamily="34" charset="0"/>
                <a:cs typeface="Vani" panose="020B0502040204020203" pitchFamily="34" charset="0"/>
              </a:rPr>
              <a:t>doesn’t meet current standards</a:t>
            </a:r>
          </a:p>
          <a:p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T</a:t>
            </a:r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echnical </a:t>
            </a:r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B</a:t>
            </a:r>
            <a:r>
              <a:rPr lang="en-US" sz="2800" dirty="0">
                <a:latin typeface="Vani" panose="020B0502040204020203" pitchFamily="34" charset="0"/>
                <a:cs typeface="Vani" panose="020B0502040204020203" pitchFamily="34" charset="0"/>
              </a:rPr>
              <a:t>arriers</a:t>
            </a:r>
          </a:p>
          <a:p>
            <a:pPr lvl="1"/>
            <a:r>
              <a:rPr lang="en-US" sz="2400" dirty="0">
                <a:latin typeface="Vani" panose="020B0502040204020203" pitchFamily="34" charset="0"/>
                <a:cs typeface="Vani" panose="020B0502040204020203" pitchFamily="34" charset="0"/>
              </a:rPr>
              <a:t>may not be machine-readable</a:t>
            </a:r>
          </a:p>
          <a:p>
            <a:pPr lvl="1"/>
            <a:r>
              <a:rPr lang="en-US" sz="2400" dirty="0">
                <a:latin typeface="Vani" panose="020B0502040204020203" pitchFamily="34" charset="0"/>
                <a:cs typeface="Vani" panose="020B0502040204020203" pitchFamily="34" charset="0"/>
              </a:rPr>
              <a:t>may not be easily discoverable at low levels</a:t>
            </a:r>
          </a:p>
        </p:txBody>
      </p:sp>
    </p:spTree>
    <p:extLst>
      <p:ext uri="{BB962C8B-B14F-4D97-AF65-F5344CB8AC3E}">
        <p14:creationId xmlns:p14="http://schemas.microsoft.com/office/powerpoint/2010/main" val="55141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977824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Getting Archival Metadata in Shape for Automation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3710" y="1752600"/>
            <a:ext cx="8229600" cy="4335994"/>
          </a:xfrm>
        </p:spPr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STRICT Format Controls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Hierarchical relationships must be machine-readable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Each archival object at every level must have unique identifier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Hierarchical and automated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nam_ua150-3.1_155.3</a:t>
            </a:r>
          </a:p>
          <a:p>
            <a:endParaRPr lang="en-US" dirty="0" smtClean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048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Vani" panose="020B0502040204020203" pitchFamily="34" charset="0"/>
                <a:cs typeface="Vani" panose="020B0502040204020203" pitchFamily="34" charset="0"/>
              </a:rPr>
              <a:t>EADValidator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53710" y="1309192"/>
            <a:ext cx="8229600" cy="476879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Python script packaged as .EXE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Produces HTML report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Line by line rule-based validation</a:t>
            </a:r>
          </a:p>
          <a:p>
            <a:pPr lvl="1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300+ Detailed Rules:</a:t>
            </a:r>
          </a:p>
          <a:p>
            <a:pPr lvl="2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183 at collection-level</a:t>
            </a:r>
          </a:p>
          <a:p>
            <a:pPr lvl="2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34 at series-level</a:t>
            </a:r>
          </a:p>
          <a:p>
            <a:pPr lvl="2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47 at file-level</a:t>
            </a:r>
          </a:p>
          <a:p>
            <a:pPr lvl="2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25 at item-level</a:t>
            </a:r>
          </a:p>
          <a:p>
            <a:pPr lvl="2"/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12 for each @normal date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Not all data is standardized 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Documented set of elements that can be automated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578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6077984"/>
            <a:ext cx="533400" cy="587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18" t="1209" r="8047" b="-1"/>
          <a:stretch/>
        </p:blipFill>
        <p:spPr>
          <a:xfrm>
            <a:off x="2209800" y="5951865"/>
            <a:ext cx="4267200" cy="8399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882019"/>
            <a:ext cx="2286004" cy="909830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AutoUpload.py</a:t>
            </a:r>
            <a:endParaRPr lang="en-US" dirty="0">
              <a:latin typeface="Vani" panose="020B0502040204020203" pitchFamily="34" charset="0"/>
              <a:cs typeface="Vani" panose="020B0502040204020203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916092" y="3733801"/>
            <a:ext cx="8294708" cy="2392363"/>
          </a:xfrm>
        </p:spPr>
        <p:txBody>
          <a:bodyPr/>
          <a:lstStyle/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ID is entered as filename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Script runs hourly to check for new files</a:t>
            </a:r>
          </a:p>
          <a:p>
            <a:r>
              <a:rPr lang="en-US" dirty="0" smtClean="0">
                <a:latin typeface="Vani" panose="020B0502040204020203" pitchFamily="34" charset="0"/>
                <a:cs typeface="Vani" panose="020B0502040204020203" pitchFamily="34" charset="0"/>
              </a:rPr>
              <a:t>Finds matching object record in EAD XML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092" y="1270649"/>
            <a:ext cx="4686706" cy="20804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386" y="1741155"/>
            <a:ext cx="1486029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3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FFFFFF"/>
      </a:dk1>
      <a:lt1>
        <a:sysClr val="window" lastClr="FFFFFF"/>
      </a:lt1>
      <a:dk2>
        <a:srgbClr val="512D6D"/>
      </a:dk2>
      <a:lt2>
        <a:srgbClr val="EEECE1"/>
      </a:lt2>
      <a:accent1>
        <a:srgbClr val="EAAA0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283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Vani</vt:lpstr>
      <vt:lpstr>Office Theme</vt:lpstr>
      <vt:lpstr>Mass Digitization on Demand</vt:lpstr>
      <vt:lpstr>We Digitize for Remote Requests</vt:lpstr>
      <vt:lpstr>We Need Descriptive  Metadata for Discovery</vt:lpstr>
      <vt:lpstr>Archives Principles are Designed for Terrible Minimal Metadata</vt:lpstr>
      <vt:lpstr>Archival Collections Already Have Metadata!</vt:lpstr>
      <vt:lpstr>Archival Metadata</vt:lpstr>
      <vt:lpstr>Getting Archival Metadata in Shape for Automation</vt:lpstr>
      <vt:lpstr>EADValidator</vt:lpstr>
      <vt:lpstr>AutoUpload.py</vt:lpstr>
      <vt:lpstr>AutoUpload.py</vt:lpstr>
      <vt:lpstr>AutoUpload.py</vt:lpstr>
      <vt:lpstr>Mass Digitization on Demand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Gregory Wiedeman</cp:lastModifiedBy>
  <cp:revision>24</cp:revision>
  <dcterms:created xsi:type="dcterms:W3CDTF">2016-01-14T18:54:31Z</dcterms:created>
  <dcterms:modified xsi:type="dcterms:W3CDTF">2016-04-23T13:09:58Z</dcterms:modified>
</cp:coreProperties>
</file>