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4660"/>
  </p:normalViewPr>
  <p:slideViewPr>
    <p:cSldViewPr>
      <p:cViewPr varScale="1">
        <p:scale>
          <a:sx n="57" d="100"/>
          <a:sy n="57" d="100"/>
        </p:scale>
        <p:origin x="98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1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6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5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3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E38AE-F7FA-4503-ABA9-B6AF9D2A71FA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0DC18-0B19-4F4E-857F-F0E4A52B2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Managing Descriptive Metadata with Open XML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114800"/>
            <a:ext cx="6400800" cy="2209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Gregory Wiedeman</a:t>
            </a:r>
          </a:p>
          <a:p>
            <a:r>
              <a:rPr lang="en-US" sz="2000" dirty="0">
                <a:solidFill>
                  <a:schemeClr val="tx1"/>
                </a:solidFill>
              </a:rPr>
              <a:t>University Archivist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University at Albany, SUNY</a:t>
            </a:r>
          </a:p>
          <a:p>
            <a:r>
              <a:rPr lang="en-US" sz="2000" dirty="0">
                <a:solidFill>
                  <a:schemeClr val="tx1"/>
                </a:solidFill>
              </a:rPr>
              <a:t>GWiedeman@albany.edu</a:t>
            </a:r>
          </a:p>
          <a:p>
            <a:r>
              <a:rPr lang="en-US" sz="2000" dirty="0">
                <a:solidFill>
                  <a:schemeClr val="tx1"/>
                </a:solidFill>
              </a:rPr>
              <a:t>@</a:t>
            </a:r>
            <a:r>
              <a:rPr lang="en-US" sz="2000" dirty="0" err="1">
                <a:solidFill>
                  <a:schemeClr val="tx1"/>
                </a:solidFill>
              </a:rPr>
              <a:t>GregWiedeman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1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Records: </a:t>
            </a:r>
            <a:r>
              <a:rPr lang="en-US" dirty="0" err="1"/>
              <a:t>AutoUpload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05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AutoUpload.py </a:t>
            </a:r>
          </a:p>
          <a:p>
            <a:r>
              <a:rPr lang="en-US" dirty="0"/>
              <a:t>Enables mass digitization based on use</a:t>
            </a:r>
          </a:p>
          <a:p>
            <a:r>
              <a:rPr lang="en-US" dirty="0" smtClean="0"/>
              <a:t>Simple </a:t>
            </a:r>
            <a:r>
              <a:rPr lang="en-US" dirty="0"/>
              <a:t>to initially develop, 20-25 hours, more time for testing</a:t>
            </a:r>
          </a:p>
          <a:p>
            <a:r>
              <a:rPr lang="en-US" dirty="0" smtClean="0"/>
              <a:t>Further potential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utomated </a:t>
            </a:r>
            <a:r>
              <a:rPr lang="en-US" dirty="0"/>
              <a:t>requests from finding </a:t>
            </a:r>
            <a:r>
              <a:rPr lang="en-US" dirty="0" smtClean="0"/>
              <a:t>aids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/>
              <a:t>post to twitter?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57865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https://github.com/UAlbanyArchives/AutoUpload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566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Metadata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1"/>
            <a:ext cx="8284029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Modular system based </a:t>
            </a:r>
            <a:r>
              <a:rPr lang="en-US" dirty="0"/>
              <a:t>on </a:t>
            </a:r>
            <a:r>
              <a:rPr lang="en-US" dirty="0" smtClean="0"/>
              <a:t>simple functional needs</a:t>
            </a:r>
          </a:p>
          <a:p>
            <a:r>
              <a:rPr lang="en-US" dirty="0" smtClean="0"/>
              <a:t>Strict controls enable automation</a:t>
            </a:r>
          </a:p>
          <a:p>
            <a:r>
              <a:rPr lang="en-US" dirty="0" smtClean="0"/>
              <a:t>Can later implement larger </a:t>
            </a:r>
            <a:r>
              <a:rPr lang="en-US" dirty="0"/>
              <a:t>tools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access system in development</a:t>
            </a:r>
          </a:p>
          <a:p>
            <a:pPr lvl="1"/>
            <a:r>
              <a:rPr lang="en-US" dirty="0" smtClean="0"/>
              <a:t>Need </a:t>
            </a:r>
            <a:r>
              <a:rPr lang="en-US" dirty="0"/>
              <a:t>to adopt preservation system, new accession </a:t>
            </a:r>
            <a:r>
              <a:rPr lang="en-US" dirty="0" smtClean="0"/>
              <a:t>system.</a:t>
            </a:r>
            <a:endParaRPr lang="en-US" dirty="0"/>
          </a:p>
          <a:p>
            <a:pPr lvl="1"/>
            <a:r>
              <a:rPr lang="en-US" dirty="0" smtClean="0"/>
              <a:t>Can easily adapt </a:t>
            </a:r>
            <a:r>
              <a:rPr lang="en-US" dirty="0"/>
              <a:t>to </a:t>
            </a:r>
            <a:r>
              <a:rPr lang="en-US" dirty="0" smtClean="0"/>
              <a:t>automated description of born-digital records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25780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Gregory Wiedeman</a:t>
            </a:r>
          </a:p>
          <a:p>
            <a:r>
              <a:rPr lang="en-US" dirty="0"/>
              <a:t>University Archivist</a:t>
            </a:r>
          </a:p>
          <a:p>
            <a:r>
              <a:rPr lang="en-US" dirty="0"/>
              <a:t>University at Albany, SUNY</a:t>
            </a:r>
          </a:p>
          <a:p>
            <a:r>
              <a:rPr lang="en-US" dirty="0"/>
              <a:t>Gwiedeman@albany.edu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257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GregWiedeman</a:t>
            </a:r>
            <a:endParaRPr lang="en-US" dirty="0"/>
          </a:p>
          <a:p>
            <a:r>
              <a:rPr lang="en-US" dirty="0"/>
              <a:t>https://github.com/gwiedeman</a:t>
            </a:r>
          </a:p>
          <a:p>
            <a:r>
              <a:rPr lang="en-US" dirty="0"/>
              <a:t>https://github.com/UAlbanyArchives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5571531"/>
            <a:ext cx="3048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22661" r="17488" b="23153"/>
          <a:stretch/>
        </p:blipFill>
        <p:spPr>
          <a:xfrm>
            <a:off x="5878286" y="5322577"/>
            <a:ext cx="304800" cy="2634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587633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</a:t>
            </a:r>
            <a:r>
              <a:rPr lang="en-US" dirty="0" err="1" smtClean="0"/>
              <a:t>ArchivesSpace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1147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Legacy unstructured HTML finding aids</a:t>
            </a:r>
            <a:endParaRPr lang="en-US" dirty="0"/>
          </a:p>
          <a:p>
            <a:r>
              <a:rPr lang="en-US" dirty="0" smtClean="0"/>
              <a:t>Finishing </a:t>
            </a:r>
            <a:r>
              <a:rPr lang="en-US" dirty="0"/>
              <a:t>large EAD conversion project</a:t>
            </a:r>
          </a:p>
          <a:p>
            <a:r>
              <a:rPr lang="en-US" dirty="0" smtClean="0"/>
              <a:t>Challenging migration of local accession database </a:t>
            </a:r>
            <a:endParaRPr lang="en-US" dirty="0"/>
          </a:p>
          <a:p>
            <a:r>
              <a:rPr lang="en-US" dirty="0" smtClean="0"/>
              <a:t>Costly: </a:t>
            </a:r>
            <a:r>
              <a:rPr lang="en-US" dirty="0"/>
              <a:t>disproportionate membership </a:t>
            </a:r>
            <a:r>
              <a:rPr lang="en-US" dirty="0" smtClean="0"/>
              <a:t>fee</a:t>
            </a:r>
          </a:p>
          <a:p>
            <a:pPr lvl="1"/>
            <a:r>
              <a:rPr lang="en-US" dirty="0" smtClean="0"/>
              <a:t>Little public documentation for automation</a:t>
            </a:r>
          </a:p>
          <a:p>
            <a:r>
              <a:rPr lang="en-US" dirty="0" smtClean="0"/>
              <a:t>Costly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/>
              <a:t>metadata normalization</a:t>
            </a:r>
          </a:p>
          <a:p>
            <a:r>
              <a:rPr lang="en-US" dirty="0" smtClean="0"/>
              <a:t>No </a:t>
            </a:r>
            <a:r>
              <a:rPr lang="en-US" dirty="0" err="1"/>
              <a:t>ArchiveSpace</a:t>
            </a:r>
            <a:r>
              <a:rPr lang="en-US" dirty="0"/>
              <a:t>, yet…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basic metadata infrastructure first</a:t>
            </a:r>
            <a:r>
              <a:rPr lang="en-US" dirty="0"/>
              <a:t>, implement </a:t>
            </a:r>
            <a:r>
              <a:rPr lang="en-US" dirty="0" smtClean="0"/>
              <a:t>more complex tools </a:t>
            </a:r>
            <a:r>
              <a:rPr lang="en-US" dirty="0"/>
              <a:t>second</a:t>
            </a:r>
          </a:p>
          <a:p>
            <a:r>
              <a:rPr lang="en-US" dirty="0" smtClean="0"/>
              <a:t>Modularize metadata management</a:t>
            </a:r>
            <a:endParaRPr lang="en-US" dirty="0"/>
          </a:p>
          <a:p>
            <a:pPr lvl="1"/>
            <a:r>
              <a:rPr lang="en-US" dirty="0" smtClean="0"/>
              <a:t>adapt </a:t>
            </a:r>
            <a:r>
              <a:rPr lang="en-US" dirty="0"/>
              <a:t>to constant change in tools</a:t>
            </a:r>
          </a:p>
          <a:p>
            <a:r>
              <a:rPr lang="en-US" dirty="0" smtClean="0"/>
              <a:t>Control </a:t>
            </a:r>
            <a:r>
              <a:rPr lang="en-US" dirty="0"/>
              <a:t>over exactly how strict to make metadata </a:t>
            </a:r>
            <a:r>
              <a:rPr lang="en-US" dirty="0" smtClean="0"/>
              <a:t>controls in the immediate term</a:t>
            </a:r>
            <a:endParaRPr lang="en-US" dirty="0"/>
          </a:p>
          <a:p>
            <a:r>
              <a:rPr lang="en-US" dirty="0" smtClean="0"/>
              <a:t>Yet </a:t>
            </a:r>
            <a:r>
              <a:rPr lang="en-US" dirty="0"/>
              <a:t>had to address problems </a:t>
            </a:r>
            <a:r>
              <a:rPr lang="en-US" dirty="0" smtClean="0"/>
              <a:t>developing systems with open XML</a:t>
            </a:r>
          </a:p>
          <a:p>
            <a:pPr lvl="1"/>
            <a:r>
              <a:rPr lang="en-US" dirty="0" smtClean="0"/>
              <a:t>inadequate data controls</a:t>
            </a:r>
          </a:p>
        </p:txBody>
      </p:sp>
    </p:spTree>
    <p:extLst>
      <p:ext uri="{BB962C8B-B14F-4D97-AF65-F5344CB8AC3E}">
        <p14:creationId xmlns:p14="http://schemas.microsoft.com/office/powerpoint/2010/main" val="19393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463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Consistent Creation: </a:t>
            </a:r>
            <a:r>
              <a:rPr lang="en-US" dirty="0" err="1" smtClean="0"/>
              <a:t>EADMachine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84123"/>
            <a:ext cx="4267200" cy="4711171"/>
          </a:xfrm>
        </p:spPr>
        <p:txBody>
          <a:bodyPr>
            <a:noAutofit/>
          </a:bodyPr>
          <a:lstStyle/>
          <a:p>
            <a:r>
              <a:rPr lang="en-US" sz="2100" dirty="0"/>
              <a:t>Converts between Excel spreadsheet and complete EAD</a:t>
            </a:r>
          </a:p>
          <a:p>
            <a:r>
              <a:rPr lang="en-US" sz="2100" dirty="0"/>
              <a:t>Creates flat HTML access file</a:t>
            </a:r>
          </a:p>
          <a:p>
            <a:r>
              <a:rPr lang="en-US" sz="2100" dirty="0"/>
              <a:t>Written in Python, complied to C, runs on any machine without dependencies</a:t>
            </a:r>
          </a:p>
          <a:p>
            <a:r>
              <a:rPr lang="en-US" sz="2100" dirty="0"/>
              <a:t>Matches local EAD implementation</a:t>
            </a:r>
          </a:p>
          <a:p>
            <a:r>
              <a:rPr lang="en-US" sz="2100" dirty="0"/>
              <a:t>Basic GUI interface</a:t>
            </a:r>
          </a:p>
          <a:p>
            <a:r>
              <a:rPr lang="en-US" sz="2100" dirty="0"/>
              <a:t>Works with complex hierarchies up to &lt;c12&gt; (not recommended)</a:t>
            </a:r>
          </a:p>
          <a:p>
            <a:r>
              <a:rPr lang="en-US" sz="2100" dirty="0"/>
              <a:t>Compatible with EAD2002 and EAD3</a:t>
            </a:r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859" y="4365551"/>
            <a:ext cx="2811737" cy="19005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611542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https://github.com/gwiedeman/eadmachine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5995293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95" b="42169"/>
          <a:stretch/>
        </p:blipFill>
        <p:spPr>
          <a:xfrm>
            <a:off x="6349597" y="1273631"/>
            <a:ext cx="3831771" cy="29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Consistent Creation: </a:t>
            </a:r>
            <a:r>
              <a:rPr lang="en-US" dirty="0" err="1"/>
              <a:t>EADMachine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1981203" y="3505202"/>
            <a:ext cx="8010679" cy="2253003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295403"/>
            <a:ext cx="68580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Successes </a:t>
            </a:r>
            <a:r>
              <a:rPr lang="en-US" sz="2700" dirty="0"/>
              <a:t>and </a:t>
            </a:r>
            <a:r>
              <a:rPr lang="en-US" sz="2700" dirty="0"/>
              <a:t>difficulties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611542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https://github.com/gwiedeman/eadmachine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5995293"/>
            <a:ext cx="609600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1905003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First large-scale project, lots of bad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Long time to develop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Very easy to implement and use in our specific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Creates standardized EAD</a:t>
            </a:r>
          </a:p>
        </p:txBody>
      </p:sp>
    </p:spTree>
    <p:extLst>
      <p:ext uri="{BB962C8B-B14F-4D97-AF65-F5344CB8AC3E}">
        <p14:creationId xmlns:p14="http://schemas.microsoft.com/office/powerpoint/2010/main" val="24380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Strict Control: </a:t>
            </a:r>
            <a:r>
              <a:rPr lang="en-US" dirty="0" err="1" smtClean="0"/>
              <a:t>EADValidator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Python </a:t>
            </a:r>
            <a:r>
              <a:rPr lang="en-US" dirty="0"/>
              <a:t>rule-based validation tool</a:t>
            </a:r>
          </a:p>
          <a:p>
            <a:r>
              <a:rPr lang="en-US" dirty="0" smtClean="0"/>
              <a:t>.EXE </a:t>
            </a:r>
            <a:r>
              <a:rPr lang="en-US" dirty="0"/>
              <a:t>file reads all EAD XML files in directory and produces </a:t>
            </a:r>
            <a:r>
              <a:rPr lang="en-US" dirty="0" smtClean="0"/>
              <a:t>Bootstrap HTML </a:t>
            </a:r>
            <a:r>
              <a:rPr lang="en-US" dirty="0"/>
              <a:t>report</a:t>
            </a:r>
          </a:p>
          <a:p>
            <a:r>
              <a:rPr lang="en-US" dirty="0" smtClean="0"/>
              <a:t>Architecture </a:t>
            </a:r>
            <a:r>
              <a:rPr lang="en-US" dirty="0"/>
              <a:t>designed also for automated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Mandates many DACS rules</a:t>
            </a:r>
            <a:endParaRPr lang="en-US" dirty="0"/>
          </a:p>
          <a:p>
            <a:r>
              <a:rPr lang="en-US" dirty="0" smtClean="0"/>
              <a:t>300+ Detailed Rules:</a:t>
            </a:r>
          </a:p>
          <a:p>
            <a:pPr lvl="1"/>
            <a:r>
              <a:rPr lang="en-US" dirty="0" smtClean="0"/>
              <a:t>183 at collection-level</a:t>
            </a:r>
          </a:p>
          <a:p>
            <a:pPr lvl="1"/>
            <a:r>
              <a:rPr lang="en-US" dirty="0" smtClean="0"/>
              <a:t>34 at series-level</a:t>
            </a:r>
          </a:p>
          <a:p>
            <a:pPr lvl="1"/>
            <a:r>
              <a:rPr lang="en-US" dirty="0" smtClean="0"/>
              <a:t>47 at file-level</a:t>
            </a:r>
          </a:p>
          <a:p>
            <a:pPr lvl="1"/>
            <a:r>
              <a:rPr lang="en-US" dirty="0" smtClean="0"/>
              <a:t>25 at item-level</a:t>
            </a:r>
          </a:p>
          <a:p>
            <a:pPr lvl="1"/>
            <a:r>
              <a:rPr lang="en-US" dirty="0" smtClean="0"/>
              <a:t>12 for each </a:t>
            </a:r>
            <a:r>
              <a:rPr lang="en-US" dirty="0"/>
              <a:t>@normal </a:t>
            </a:r>
            <a:r>
              <a:rPr lang="en-US" dirty="0" smtClean="0"/>
              <a:t>date</a:t>
            </a:r>
            <a:endParaRPr lang="en-US" dirty="0"/>
          </a:p>
          <a:p>
            <a:r>
              <a:rPr lang="en-US" dirty="0"/>
              <a:t>Does one thing, easy to develop, ~20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Not </a:t>
            </a:r>
            <a:r>
              <a:rPr lang="en-US" dirty="0"/>
              <a:t>all data is standardized but have a documented set of what is </a:t>
            </a:r>
            <a:r>
              <a:rPr lang="en-US" dirty="0" smtClean="0"/>
              <a:t>standardized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6115427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https://github.com/UAlbanyArchives/EADValidator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59952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6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Strict Control: </a:t>
            </a:r>
            <a:r>
              <a:rPr lang="en-US" dirty="0" err="1"/>
              <a:t>EADValidator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5943600" cy="3124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</a:t>
            </a:r>
            <a:r>
              <a:rPr lang="en-US" sz="2800" dirty="0"/>
              <a:t>egacy </a:t>
            </a:r>
            <a:r>
              <a:rPr lang="en-US" sz="2800" dirty="0"/>
              <a:t>&lt;</a:t>
            </a:r>
            <a:r>
              <a:rPr lang="en-US" sz="2800" dirty="0" err="1"/>
              <a:t>physdesc</a:t>
            </a:r>
            <a:r>
              <a:rPr lang="en-US" sz="2800" dirty="0"/>
              <a:t>&gt;</a:t>
            </a:r>
          </a:p>
          <a:p>
            <a:r>
              <a:rPr lang="en-US" sz="2800" dirty="0"/>
              <a:t>&lt;</a:t>
            </a:r>
            <a:r>
              <a:rPr lang="en-US" sz="2800" dirty="0"/>
              <a:t>extent&gt; is </a:t>
            </a:r>
            <a:r>
              <a:rPr lang="en-US" sz="2800" dirty="0"/>
              <a:t>controlled</a:t>
            </a:r>
          </a:p>
          <a:p>
            <a:endParaRPr lang="en-US" sz="2800" dirty="0"/>
          </a:p>
          <a:p>
            <a:r>
              <a:rPr lang="en-US" sz="2800" dirty="0"/>
              <a:t>&lt;</a:t>
            </a:r>
            <a:r>
              <a:rPr lang="en-US" sz="2800" dirty="0" err="1"/>
              <a:t>physfacet</a:t>
            </a:r>
            <a:r>
              <a:rPr lang="en-US" sz="2800" dirty="0"/>
              <a:t>&gt; is </a:t>
            </a:r>
            <a:r>
              <a:rPr lang="en-US" sz="2800" dirty="0"/>
              <a:t>uncontrolled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94164" y="2286003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&lt;extent @unit=”cubic ft.”&gt;23.5&lt;/extent&gt;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94166" y="3316068"/>
            <a:ext cx="478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/>
              <a:t>&lt;</a:t>
            </a:r>
            <a:r>
              <a:rPr lang="en-US" dirty="0" err="1"/>
              <a:t>physfacet</a:t>
            </a:r>
            <a:r>
              <a:rPr lang="en-US" dirty="0"/>
              <a:t>&gt;29 folders and 1 giraffe&lt;/</a:t>
            </a:r>
            <a:r>
              <a:rPr lang="en-US" dirty="0" err="1"/>
              <a:t>physfacet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371600"/>
            <a:ext cx="2677672" cy="4343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14" y="3810001"/>
            <a:ext cx="5725886" cy="2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6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Unique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script to insert ids based on collection ids and context in </a:t>
            </a:r>
            <a:r>
              <a:rPr lang="en-US" dirty="0" smtClean="0"/>
              <a:t>hierarchy</a:t>
            </a:r>
          </a:p>
          <a:p>
            <a:pPr lvl="1"/>
            <a:r>
              <a:rPr lang="en-US" dirty="0" smtClean="0"/>
              <a:t>independent of containers</a:t>
            </a:r>
            <a:endParaRPr lang="en-US" dirty="0"/>
          </a:p>
          <a:p>
            <a:pPr lvl="1"/>
            <a:r>
              <a:rPr lang="en-US" dirty="0" smtClean="0"/>
              <a:t>nam_ua629-1_132</a:t>
            </a:r>
            <a:endParaRPr lang="en-US" dirty="0"/>
          </a:p>
          <a:p>
            <a:pPr lvl="1"/>
            <a:r>
              <a:rPr lang="en-US" dirty="0" smtClean="0"/>
              <a:t>nam_apap101-1.2_49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" t="12286" r="62426" b="61524"/>
          <a:stretch/>
        </p:blipFill>
        <p:spPr>
          <a:xfrm>
            <a:off x="2514600" y="3842658"/>
            <a:ext cx="5181600" cy="26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6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Records: </a:t>
            </a:r>
            <a:r>
              <a:rPr lang="en-US" dirty="0" err="1" smtClean="0"/>
              <a:t>AutoUpload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54102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AutoUpload.py </a:t>
            </a:r>
          </a:p>
          <a:p>
            <a:r>
              <a:rPr lang="en-US" dirty="0" smtClean="0"/>
              <a:t>Automatically </a:t>
            </a:r>
            <a:r>
              <a:rPr lang="en-US" dirty="0"/>
              <a:t>uploads PDF scans based on ID in filename</a:t>
            </a:r>
          </a:p>
          <a:p>
            <a:r>
              <a:rPr lang="en-US" dirty="0" smtClean="0"/>
              <a:t>Archivists </a:t>
            </a:r>
            <a:r>
              <a:rPr lang="en-US" dirty="0"/>
              <a:t>reviews scans for restrictions, etc. and copies to upload </a:t>
            </a:r>
            <a:r>
              <a:rPr lang="en-US" dirty="0" smtClean="0"/>
              <a:t>folder</a:t>
            </a:r>
          </a:p>
          <a:p>
            <a:r>
              <a:rPr lang="en-US" dirty="0" smtClean="0"/>
              <a:t>Automatically updates 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0" y="1524000"/>
            <a:ext cx="2819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Detects new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log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Logs original finding 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Bags preservation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Uploads access copy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Copies finding aid to working directory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Inserts &lt;</a:t>
            </a:r>
            <a:r>
              <a:rPr lang="en-US" dirty="0" err="1"/>
              <a:t>dao</a:t>
            </a:r>
            <a:r>
              <a:rPr lang="en-US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Logs both original and modified record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Validates finding 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Writes finding 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converts to HTML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errors freezes process, dumps to error folder, sends email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5786511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https://github.com/UAlbanyArchives/AutoUpload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14" y="56663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0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523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Managing Descriptive Metadata with Open XML</vt:lpstr>
      <vt:lpstr>Why not ArchivesSpace?</vt:lpstr>
      <vt:lpstr>Opportunity</vt:lpstr>
      <vt:lpstr>Consistent Creation: EADMachine</vt:lpstr>
      <vt:lpstr>Consistent Creation: EADMachine</vt:lpstr>
      <vt:lpstr>Strict Control: EADValidator</vt:lpstr>
      <vt:lpstr>Strict Control: EADValidator</vt:lpstr>
      <vt:lpstr>Unique Identification</vt:lpstr>
      <vt:lpstr>Automated Records: AutoUpload</vt:lpstr>
      <vt:lpstr>Automated Records: AutoUpload</vt:lpstr>
      <vt:lpstr>Metadata Infrastructure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Descriptive Metadata with Open XML</dc:title>
  <dc:creator>Wiedeman, Gregory</dc:creator>
  <cp:lastModifiedBy>Gregory Wiedeman</cp:lastModifiedBy>
  <cp:revision>48</cp:revision>
  <dcterms:created xsi:type="dcterms:W3CDTF">2015-08-14T16:15:42Z</dcterms:created>
  <dcterms:modified xsi:type="dcterms:W3CDTF">2016-04-23T14:06:26Z</dcterms:modified>
</cp:coreProperties>
</file>