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78" r:id="rId4"/>
    <p:sldId id="279" r:id="rId5"/>
    <p:sldId id="276" r:id="rId6"/>
    <p:sldId id="259" r:id="rId7"/>
    <p:sldId id="291" r:id="rId8"/>
    <p:sldId id="292" r:id="rId9"/>
    <p:sldId id="293" r:id="rId10"/>
    <p:sldId id="280" r:id="rId11"/>
    <p:sldId id="289" r:id="rId12"/>
    <p:sldId id="283" r:id="rId13"/>
    <p:sldId id="288" r:id="rId14"/>
    <p:sldId id="284" r:id="rId15"/>
    <p:sldId id="285" r:id="rId16"/>
    <p:sldId id="286" r:id="rId17"/>
    <p:sldId id="282" r:id="rId18"/>
    <p:sldId id="281" r:id="rId19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E50"/>
    <a:srgbClr val="28AFB0"/>
    <a:srgbClr val="C55A11"/>
    <a:srgbClr val="19647E"/>
    <a:srgbClr val="548235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64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4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59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9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86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0087B549-21BA-487F-9F91-086F9694CDA3}"/>
              </a:ext>
            </a:extLst>
          </p:cNvPr>
          <p:cNvSpPr/>
          <p:nvPr userDrawn="1"/>
        </p:nvSpPr>
        <p:spPr>
          <a:xfrm>
            <a:off x="0" y="-6372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chemeClr val="bg1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fontAlgn="base"/>
            <a:r>
              <a:rPr lang="de-DE" dirty="0" err="1"/>
              <a:t>UdaciCards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hlinkClick r:id="rId3" action="ppaction://hlinksldjump"/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</p:spTree>
    <p:extLst>
      <p:ext uri="{BB962C8B-B14F-4D97-AF65-F5344CB8AC3E}">
        <p14:creationId xmlns:p14="http://schemas.microsoft.com/office/powerpoint/2010/main" val="170494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486413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Deck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0191" y="1605450"/>
            <a:ext cx="4707482" cy="5891011"/>
            <a:chOff x="1654369" y="1738514"/>
            <a:chExt cx="5984682" cy="5891011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4369" y="1738514"/>
              <a:ext cx="5980706" cy="1194899"/>
              <a:chOff x="1654369" y="1738514"/>
              <a:chExt cx="5980706" cy="1194899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4"/>
                <a:ext cx="5976730" cy="1194899"/>
                <a:chOff x="274320" y="3749038"/>
                <a:chExt cx="8595360" cy="2492547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38"/>
                  <a:ext cx="8595360" cy="2492547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1395826" y="4025851"/>
                  <a:ext cx="6346626" cy="17890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chemeClr val="bg1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the title of your new deck? </a:t>
                  </a:r>
                  <a:endParaRPr lang="en-US" sz="16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1654369" y="2483716"/>
                <a:ext cx="5980703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27685" y="3678316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Deck Title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78740" y="461828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97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New Question View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4" y="1738516"/>
            <a:chExt cx="5980707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F4DEF71-4875-4679-926E-F77DE6187059}"/>
                </a:ext>
              </a:extLst>
            </p:cNvPr>
            <p:cNvGrpSpPr/>
            <p:nvPr/>
          </p:nvGrpSpPr>
          <p:grpSpPr>
            <a:xfrm>
              <a:off x="1658344" y="1738516"/>
              <a:ext cx="5976731" cy="745200"/>
              <a:chOff x="274320" y="3749040"/>
              <a:chExt cx="8595360" cy="1554479"/>
            </a:xfrm>
          </p:grpSpPr>
          <p:sp>
            <p:nvSpPr>
              <p:cNvPr id="42" name="Freihandform: Form 41">
                <a:extLst>
                  <a:ext uri="{FF2B5EF4-FFF2-40B4-BE49-F238E27FC236}">
                    <a16:creationId xmlns:a16="http://schemas.microsoft.com/office/drawing/2014/main" id="{1EEBB0A9-F827-4341-8E50-7E149A39BC9A}"/>
                  </a:ext>
                </a:extLst>
              </p:cNvPr>
              <p:cNvSpPr/>
              <p:nvPr/>
            </p:nvSpPr>
            <p:spPr>
              <a:xfrm>
                <a:off x="274320" y="3749040"/>
                <a:ext cx="8595360" cy="1554479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19647E"/>
              </a:solidFill>
              <a:ln w="0">
                <a:solidFill>
                  <a:srgbClr val="3465A4"/>
                </a:solidFill>
                <a:prstDash val="solid"/>
                <a:bevel/>
              </a:ln>
            </p:spPr>
            <p:txBody>
              <a:bodyPr wrap="none" lIns="90000" tIns="45000" rIns="90000" bIns="45000" anchor="ctr" anchorCtr="0" compatLnSpc="0">
                <a:no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cap="none" dirty="0">
                  <a:ln>
                    <a:noFill/>
                  </a:ln>
                  <a:latin typeface="Liberation Sans" pitchFamily="18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302E0C61-CEF1-47A8-BFBF-C1380D62CBC4}"/>
                  </a:ext>
                </a:extLst>
              </p:cNvPr>
              <p:cNvSpPr txBox="1"/>
              <p:nvPr/>
            </p:nvSpPr>
            <p:spPr>
              <a:xfrm>
                <a:off x="2246405" y="4056002"/>
                <a:ext cx="4645465" cy="989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algn="ctr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2600" b="1" dirty="0"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Add Card</a:t>
                </a:r>
                <a:endParaRPr lang="en-US" sz="2600" b="1" i="0" u="none" strike="noStrike" kern="1200" cap="none" dirty="0">
                  <a:ln>
                    <a:noFill/>
                  </a:ln>
                  <a:solidFill>
                    <a:srgbClr val="FFFFFF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B4E152EE-C195-4314-BC86-1727E6ED6889}"/>
              </a:ext>
            </a:extLst>
          </p:cNvPr>
          <p:cNvGrpSpPr/>
          <p:nvPr/>
        </p:nvGrpSpPr>
        <p:grpSpPr>
          <a:xfrm>
            <a:off x="1080651" y="2549189"/>
            <a:ext cx="3356014" cy="423295"/>
            <a:chOff x="3359426" y="4038480"/>
            <a:chExt cx="2584174" cy="423295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A04A36D-1ADD-4CE2-936A-B0C7047E81A9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14D9A80C-2C13-48EC-8A96-DCFE9672F453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Question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2BC423A-2186-4758-8F70-D0E3651BD134}"/>
              </a:ext>
            </a:extLst>
          </p:cNvPr>
          <p:cNvGrpSpPr/>
          <p:nvPr/>
        </p:nvGrpSpPr>
        <p:grpSpPr>
          <a:xfrm>
            <a:off x="1692448" y="3899155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84898CA7-A742-4DFE-9EEA-1B57D7923C53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628E31C2-A92D-4324-9E15-0667D5A415E5}"/>
                </a:ext>
              </a:extLst>
            </p:cNvPr>
            <p:cNvSpPr txBox="1"/>
            <p:nvPr/>
          </p:nvSpPr>
          <p:spPr>
            <a:xfrm>
              <a:off x="3980525" y="4651872"/>
              <a:ext cx="1228092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Submit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6E86A7-D51A-4B1E-8FE9-E9F62B92216A}"/>
              </a:ext>
            </a:extLst>
          </p:cNvPr>
          <p:cNvGrpSpPr/>
          <p:nvPr/>
        </p:nvGrpSpPr>
        <p:grpSpPr>
          <a:xfrm>
            <a:off x="1094359" y="3174505"/>
            <a:ext cx="3356014" cy="423295"/>
            <a:chOff x="3359426" y="4038480"/>
            <a:chExt cx="2584174" cy="423295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DD69325B-BAE1-4B08-9493-6B9E4CE8ADE8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4B4551FE-4452-46BE-9C5E-5266D4A0F300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Answer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8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de-DE" dirty="0"/>
              <a:t>DeckDetails.js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29" y="4112778"/>
                    <a:ext cx="1789626" cy="98928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Deck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hlinkClick r:id="rId3" action="ppaction://hlinksldjump"/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893988" y="4634523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Start Quiz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Add Card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1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2393735"/>
              <a:chOff x="1658345" y="1738516"/>
              <a:chExt cx="5976730" cy="239373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99AD1545-B6AE-4E4F-97B5-F643491B020F}"/>
                  </a:ext>
                </a:extLst>
              </p:cNvPr>
              <p:cNvGrpSpPr/>
              <p:nvPr/>
            </p:nvGrpSpPr>
            <p:grpSpPr>
              <a:xfrm>
                <a:off x="2121651" y="2933688"/>
                <a:ext cx="5110105" cy="1198563"/>
                <a:chOff x="2456400" y="3881179"/>
                <a:chExt cx="5110105" cy="1198563"/>
              </a:xfrm>
            </p:grpSpPr>
            <p:sp>
              <p:nvSpPr>
                <p:cNvPr id="89" name="Rechteck: abgerundete Ecken 88">
                  <a:extLst>
                    <a:ext uri="{FF2B5EF4-FFF2-40B4-BE49-F238E27FC236}">
                      <a16:creationId xmlns:a16="http://schemas.microsoft.com/office/drawing/2014/main" id="{65B502A5-24BC-4B96-8B6C-D6AF3BEA8430}"/>
                    </a:ext>
                  </a:extLst>
                </p:cNvPr>
                <p:cNvSpPr/>
                <p:nvPr/>
              </p:nvSpPr>
              <p:spPr>
                <a:xfrm>
                  <a:off x="2456400" y="3881179"/>
                  <a:ext cx="5110105" cy="1198563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90" name="Textfeld 89">
                  <a:extLst>
                    <a:ext uri="{FF2B5EF4-FFF2-40B4-BE49-F238E27FC236}">
                      <a16:creationId xmlns:a16="http://schemas.microsoft.com/office/drawing/2014/main" id="{D57C6199-4D54-415B-87B8-FC0C7107FA6B}"/>
                    </a:ext>
                  </a:extLst>
                </p:cNvPr>
                <p:cNvSpPr txBox="1"/>
                <p:nvPr/>
              </p:nvSpPr>
              <p:spPr>
                <a:xfrm>
                  <a:off x="3045648" y="4232721"/>
                  <a:ext cx="3871620" cy="4742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0000" tIns="45000" rIns="90000" bIns="45000" anchorCtr="0" compatLnSpc="0">
                  <a:spAutoFit/>
                </a:bodyPr>
                <a:lstStyle/>
                <a:p>
                  <a:pPr lvl="0" algn="ctr" hangingPunct="0"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What is REACT</a:t>
                  </a:r>
                  <a:endParaRPr lang="en-US" sz="16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4E652EE-6C31-4892-8F5C-37D39732CD0B}"/>
              </a:ext>
            </a:extLst>
          </p:cNvPr>
          <p:cNvGrpSpPr/>
          <p:nvPr/>
        </p:nvGrpSpPr>
        <p:grpSpPr>
          <a:xfrm>
            <a:off x="1694013" y="4279700"/>
            <a:ext cx="2159836" cy="474254"/>
            <a:chOff x="3286082" y="4578166"/>
            <a:chExt cx="2584173" cy="474254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C1CE84B5-5DEF-4A7A-A31D-2E5F00141290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19E3DD3A-4AD3-4E4A-B907-1E428C8CFC4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Show Answer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EC235023-494E-40D2-907E-8541D8A3FEF6}"/>
              </a:ext>
            </a:extLst>
          </p:cNvPr>
          <p:cNvGrpSpPr/>
          <p:nvPr/>
        </p:nvGrpSpPr>
        <p:grpSpPr>
          <a:xfrm>
            <a:off x="1723653" y="4878425"/>
            <a:ext cx="2159836" cy="474254"/>
            <a:chOff x="3286082" y="4578166"/>
            <a:chExt cx="2584173" cy="474254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6B3E70E3-2305-4975-82CB-06FC02EE317C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B725CAC8-A37C-4741-9D6E-8A1865F859AB}"/>
                </a:ext>
              </a:extLst>
            </p:cNvPr>
            <p:cNvSpPr txBox="1"/>
            <p:nvPr/>
          </p:nvSpPr>
          <p:spPr>
            <a:xfrm>
              <a:off x="3858525" y="4623935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Correct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F4AC33F-3463-4DF3-9908-C9EF455FE632}"/>
              </a:ext>
            </a:extLst>
          </p:cNvPr>
          <p:cNvGrpSpPr/>
          <p:nvPr/>
        </p:nvGrpSpPr>
        <p:grpSpPr>
          <a:xfrm>
            <a:off x="1723653" y="5497407"/>
            <a:ext cx="2159836" cy="474254"/>
            <a:chOff x="3286082" y="4578166"/>
            <a:chExt cx="2584173" cy="474254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051CEAF6-9A31-42D1-9EB1-CB3096920C14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3BBA992-178E-4EEC-A97C-DE4556936A04}"/>
                </a:ext>
              </a:extLst>
            </p:cNvPr>
            <p:cNvSpPr txBox="1"/>
            <p:nvPr/>
          </p:nvSpPr>
          <p:spPr>
            <a:xfrm>
              <a:off x="3791868" y="4651872"/>
              <a:ext cx="1643528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Incorrect</a:t>
              </a:r>
            </a:p>
          </p:txBody>
        </p:sp>
      </p:grpSp>
      <p:sp>
        <p:nvSpPr>
          <p:cNvPr id="33" name="Textfeld 32">
            <a:extLst>
              <a:ext uri="{FF2B5EF4-FFF2-40B4-BE49-F238E27FC236}">
                <a16:creationId xmlns:a16="http://schemas.microsoft.com/office/drawing/2014/main" id="{BA683DDC-64EA-4F17-9183-9A24010DA711}"/>
              </a:ext>
            </a:extLst>
          </p:cNvPr>
          <p:cNvSpPr txBox="1"/>
          <p:nvPr/>
        </p:nvSpPr>
        <p:spPr>
          <a:xfrm>
            <a:off x="1753293" y="2372537"/>
            <a:ext cx="2323068" cy="37268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algn="ctr"/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1/30</a:t>
            </a:r>
          </a:p>
        </p:txBody>
      </p:sp>
    </p:spTree>
    <p:extLst>
      <p:ext uri="{BB962C8B-B14F-4D97-AF65-F5344CB8AC3E}">
        <p14:creationId xmlns:p14="http://schemas.microsoft.com/office/powerpoint/2010/main" val="218237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Quiz View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F5A0A-732F-45CA-9888-1A94E6572BDB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658345" y="1738516"/>
            <a:chExt cx="5980706" cy="5891009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81AB474E-AF56-4283-AFF7-9AE8545752A7}"/>
                </a:ext>
              </a:extLst>
            </p:cNvPr>
            <p:cNvSpPr/>
            <p:nvPr/>
          </p:nvSpPr>
          <p:spPr>
            <a:xfrm>
              <a:off x="1662321" y="1746388"/>
              <a:ext cx="5976730" cy="58831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1FDC0EFF-D425-4288-A130-602D18D3BEB7}"/>
                </a:ext>
              </a:extLst>
            </p:cNvPr>
            <p:cNvGrpSpPr/>
            <p:nvPr/>
          </p:nvGrpSpPr>
          <p:grpSpPr>
            <a:xfrm>
              <a:off x="1658345" y="1738516"/>
              <a:ext cx="5976730" cy="1873555"/>
              <a:chOff x="1658345" y="1738516"/>
              <a:chExt cx="5976730" cy="1873555"/>
            </a:xfrm>
          </p:grpSpPr>
          <p:grpSp>
            <p:nvGrpSpPr>
              <p:cNvPr id="31" name="Gruppieren 30">
                <a:extLst>
                  <a:ext uri="{FF2B5EF4-FFF2-40B4-BE49-F238E27FC236}">
                    <a16:creationId xmlns:a16="http://schemas.microsoft.com/office/drawing/2014/main" id="{4F4DEF71-4875-4679-926E-F77DE6187059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745200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 dirty="0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3955718" y="4112778"/>
                  <a:ext cx="1653050" cy="98928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algn="ctr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dirty="0"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Quiz</a:t>
                  </a:r>
                  <a:endParaRPr lang="en-US" sz="2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Helvetica" pitchFamily="34"/>
                    <a:ea typeface="DejaVu Sans" pitchFamily="2"/>
                    <a:cs typeface="DejaVu Sans" pitchFamily="2"/>
                  </a:endParaRPr>
                </a:p>
              </p:txBody>
            </p:sp>
          </p:grp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710899" y="3285230"/>
                <a:ext cx="3871621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6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</p:txBody>
      </p:sp>
      <p:sp>
        <p:nvSpPr>
          <p:cNvPr id="8" name="Pfeil: nach links 7">
            <a:extLst>
              <a:ext uri="{FF2B5EF4-FFF2-40B4-BE49-F238E27FC236}">
                <a16:creationId xmlns:a16="http://schemas.microsoft.com/office/drawing/2014/main" id="{DA3D9B1A-0DFC-452D-ACF3-336B2D7FB5C5}"/>
              </a:ext>
            </a:extLst>
          </p:cNvPr>
          <p:cNvSpPr/>
          <p:nvPr/>
        </p:nvSpPr>
        <p:spPr>
          <a:xfrm>
            <a:off x="633912" y="1864060"/>
            <a:ext cx="617333" cy="305782"/>
          </a:xfrm>
          <a:prstGeom prst="lef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BC478A6-349F-48C5-A424-366C6F4DD529}"/>
              </a:ext>
            </a:extLst>
          </p:cNvPr>
          <p:cNvSpPr/>
          <p:nvPr/>
        </p:nvSpPr>
        <p:spPr>
          <a:xfrm>
            <a:off x="1271549" y="3479007"/>
            <a:ext cx="3336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dirty="0"/>
              <a:t>Congratulations</a:t>
            </a:r>
          </a:p>
          <a:p>
            <a:pPr algn="ctr"/>
            <a:r>
              <a:rPr lang="en-AU" dirty="0"/>
              <a:t>Your Score is 100%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DB43ED80-E570-4A24-BCB0-808582E0E070}"/>
              </a:ext>
            </a:extLst>
          </p:cNvPr>
          <p:cNvGrpSpPr/>
          <p:nvPr/>
        </p:nvGrpSpPr>
        <p:grpSpPr>
          <a:xfrm>
            <a:off x="1859856" y="4463879"/>
            <a:ext cx="2159836" cy="474254"/>
            <a:chOff x="3286082" y="4578166"/>
            <a:chExt cx="2584173" cy="474254"/>
          </a:xfrm>
        </p:grpSpPr>
        <p:sp>
          <p:nvSpPr>
            <p:cNvPr id="35" name="Rechteck: abgerundete Ecken 34">
              <a:extLst>
                <a:ext uri="{FF2B5EF4-FFF2-40B4-BE49-F238E27FC236}">
                  <a16:creationId xmlns:a16="http://schemas.microsoft.com/office/drawing/2014/main" id="{6CA7B052-63EA-4B94-BC19-FBC57F20DE72}"/>
                </a:ext>
              </a:extLst>
            </p:cNvPr>
            <p:cNvSpPr/>
            <p:nvPr/>
          </p:nvSpPr>
          <p:spPr>
            <a:xfrm>
              <a:off x="3286082" y="4578166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4679D62-74B2-4D69-A6D5-488BE38440F7}"/>
                </a:ext>
              </a:extLst>
            </p:cNvPr>
            <p:cNvSpPr txBox="1"/>
            <p:nvPr/>
          </p:nvSpPr>
          <p:spPr>
            <a:xfrm>
              <a:off x="3675278" y="4634523"/>
              <a:ext cx="1862239" cy="3268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600" dirty="0"/>
                <a:t>Restart Quiz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9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85725" indent="-85725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361950" lvl="1" indent="-9525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7590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2385467" y="7125621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2385468" y="1580343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36A1C4F-2BBB-4AAE-A86E-78ADC96A28A2}"/>
              </a:ext>
            </a:extLst>
          </p:cNvPr>
          <p:cNvGrpSpPr/>
          <p:nvPr/>
        </p:nvGrpSpPr>
        <p:grpSpPr>
          <a:xfrm>
            <a:off x="3087715" y="5989043"/>
            <a:ext cx="3356014" cy="476113"/>
            <a:chOff x="3359426" y="4670854"/>
            <a:chExt cx="2584173" cy="476113"/>
          </a:xfrm>
        </p:grpSpPr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2DFF1D74-C940-4096-9820-2928741FF107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074C34-162A-4489-9E62-07F37102159F}"/>
                </a:ext>
              </a:extLst>
            </p:cNvPr>
            <p:cNvSpPr txBox="1"/>
            <p:nvPr/>
          </p:nvSpPr>
          <p:spPr>
            <a:xfrm>
              <a:off x="4045779" y="4670854"/>
              <a:ext cx="1495303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Start </a:t>
              </a:r>
              <a:r>
                <a:rPr lang="en-US" sz="2600" b="1" dirty="0" err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Quize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763B13F-553A-4C85-97FC-824D00B2FD5C}"/>
              </a:ext>
            </a:extLst>
          </p:cNvPr>
          <p:cNvGrpSpPr/>
          <p:nvPr/>
        </p:nvGrpSpPr>
        <p:grpSpPr>
          <a:xfrm>
            <a:off x="3087715" y="5314650"/>
            <a:ext cx="3356014" cy="476113"/>
            <a:chOff x="3359426" y="4670854"/>
            <a:chExt cx="2584173" cy="476113"/>
          </a:xfrm>
        </p:grpSpPr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21FBBC7F-A2E7-4FA4-AFF4-15254D0AA7DD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C8A4F11-65AC-4579-AD75-D914DA3638FF}"/>
                </a:ext>
              </a:extLst>
            </p:cNvPr>
            <p:cNvSpPr txBox="1"/>
            <p:nvPr/>
          </p:nvSpPr>
          <p:spPr>
            <a:xfrm>
              <a:off x="4045779" y="4670854"/>
              <a:ext cx="1295242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Add Card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3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 dirty="0">
                <a:latin typeface="Euphemia" pitchFamily="18"/>
              </a:rPr>
              <a:t>Project approach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01E1F96-3F41-4643-BFEC-4A550EDE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Planning 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design template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all views of the app (create a Wireframe):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Draw boxes around every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Break Each View Into a Hierarchy of Components: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Code your application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Building a static application (mockup)</a:t>
            </a:r>
            <a:endParaRPr lang="en-US" dirty="0">
              <a:solidFill>
                <a:srgbClr val="465562"/>
              </a:solidFill>
              <a:highlight>
                <a:scrgbClr r="0" g="0" b="0">
                  <a:alpha val="0"/>
                </a:scrgbClr>
              </a:highlight>
              <a:latin typeface="Euphemia" pitchFamily="18"/>
            </a:endParaRP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Determine What events happened for each component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Define which data each component need (define the store for each component)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FontTx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a Redux store. Connect logger middleware (optional) and Redux </a:t>
            </a:r>
            <a:r>
              <a:rPr lang="en-US" sz="1600" dirty="0" err="1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Thunk</a:t>
            </a: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 middleware (alternatively, you can use Redux Saga, etc.).</a:t>
            </a:r>
          </a:p>
          <a:p>
            <a:pPr lvl="1"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1600" dirty="0">
                <a:solidFill>
                  <a:srgbClr val="465562"/>
                </a:solidFill>
                <a:highlight>
                  <a:scrgbClr r="0" g="0" b="0">
                    <a:alpha val="0"/>
                  </a:scrgbClr>
                </a:highlight>
                <a:latin typeface="Euphemia" pitchFamily="18"/>
              </a:rPr>
              <a:t>Create for 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 dirty="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 dirty="0">
              <a:solidFill>
                <a:srgbClr val="465562"/>
              </a:solidFill>
              <a:latin typeface="Euphemia" pitchFamily="18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675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8380E-3DAF-4B41-96C7-024060D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Views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7F1C4-8989-4505-95B0-8F955F93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Deck List View (Default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each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each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Deck List View (</a:t>
            </a:r>
            <a:r>
              <a:rPr lang="de-DE" dirty="0"/>
              <a:t>Individual Deck View)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title of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number of cards in the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an option to start a quiz on this specific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add a new question to the deck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Deck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title for the new deck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deck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Quiz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a card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view the answer (flips the card)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 "Correct"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"Incorrect" button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the number of cards left in the quiz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Displays the percentage correct once the quiz is complete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New Question View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question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enter in the answer</a:t>
            </a:r>
          </a:p>
          <a:p>
            <a:pPr marL="1143000" lvl="1" indent="-457200">
              <a:buFont typeface="+mj-lt"/>
              <a:buAutoNum type="arabicPeriod"/>
            </a:pPr>
            <a:r>
              <a:rPr lang="en-US" dirty="0"/>
              <a:t>An option to submit the new question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5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2321B7-3E87-4112-AE47-0DB7EB1F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Hierarchy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88F705-F9F0-4889-AE35-6A86D254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Apps.js</a:t>
            </a:r>
          </a:p>
          <a:p>
            <a:pPr marL="971550" lvl="1" indent="-285750"/>
            <a:r>
              <a:rPr lang="en-AU" dirty="0"/>
              <a:t>Footer.js</a:t>
            </a:r>
          </a:p>
          <a:p>
            <a:pPr marL="971550" lvl="1" indent="-285750"/>
            <a:r>
              <a:rPr lang="en-AU" dirty="0"/>
              <a:t>Header.js</a:t>
            </a:r>
          </a:p>
          <a:p>
            <a:pPr marL="971550" lvl="1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Home.js</a:t>
            </a:r>
          </a:p>
          <a:p>
            <a:pPr marL="1428750" lvl="2" indent="-285750"/>
            <a:r>
              <a:rPr lang="en-AU" dirty="0"/>
              <a:t>QuestionCard.js</a:t>
            </a:r>
          </a:p>
          <a:p>
            <a:pPr marL="1428750" lvl="2" indent="-285750"/>
            <a:r>
              <a:rPr lang="en-AU" dirty="0"/>
              <a:t>ResultCard.js</a:t>
            </a:r>
          </a:p>
          <a:p>
            <a:pPr marL="971550" lvl="1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LeaderBoard.js</a:t>
            </a:r>
          </a:p>
          <a:p>
            <a:pPr marL="1428750" lvl="2" indent="-285750"/>
            <a:r>
              <a:rPr lang="en-AU" dirty="0"/>
              <a:t>UserCard.js</a:t>
            </a:r>
          </a:p>
          <a:p>
            <a:pPr marL="971550" lvl="1" indent="-285750"/>
            <a:r>
              <a:rPr lang="en-AU" dirty="0"/>
              <a:t>Login.js</a:t>
            </a:r>
          </a:p>
          <a:p>
            <a:pPr marL="971550" lvl="1" indent="-285750"/>
            <a:r>
              <a:rPr lang="en-AU" dirty="0"/>
              <a:t>NewQuestion.js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503999" y="29032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043507" y="2674604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954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503999" y="50977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503999" y="55816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503999" y="60773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503999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646199" y="44576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962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83919" y="39090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418398" y="39281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5098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67438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83919" y="39094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5024879" y="40005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8183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76799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939278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904799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46813" y="40195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89374" y="32495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3A047F4-D670-4821-8097-0E41F3BD5CD9}"/>
              </a:ext>
            </a:extLst>
          </p:cNvPr>
          <p:cNvSpPr/>
          <p:nvPr/>
        </p:nvSpPr>
        <p:spPr>
          <a:xfrm>
            <a:off x="5443064" y="4818074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#bcc560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F7CE3C9-DF89-4611-B805-429BB052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857" y="4347180"/>
            <a:ext cx="562202" cy="4859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&lt;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name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_of_deck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63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Misc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12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2A6BA-D9FA-4684-966D-3F41082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Store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B7337-061C-44C7-8760-03AEA4A9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6" y="2081823"/>
            <a:ext cx="9387840" cy="39703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Store={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decks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de-DE" altLang="de-DE" dirty="0" err="1">
                <a:solidFill>
                  <a:srgbClr val="9876AA"/>
                </a:solidFill>
                <a:latin typeface="JetBrains Mono"/>
              </a:rPr>
              <a:t>Misc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:[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question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What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?"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answer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"Gras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]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currentCard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score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de-DE" altLang="de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0770"/>
              </p:ext>
            </p:extLst>
          </p:nvPr>
        </p:nvGraphicFramePr>
        <p:xfrm>
          <a:off x="423317" y="7133493"/>
          <a:ext cx="47012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614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2350614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Add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62" name="Titel 3">
            <a:extLst>
              <a:ext uri="{FF2B5EF4-FFF2-40B4-BE49-F238E27FC236}">
                <a16:creationId xmlns:a16="http://schemas.microsoft.com/office/drawing/2014/main" id="{2BB35323-D530-4ECE-85F3-7C8EAC39654F}"/>
              </a:ext>
            </a:extLst>
          </p:cNvPr>
          <p:cNvSpPr txBox="1">
            <a:spLocks/>
          </p:cNvSpPr>
          <p:nvPr/>
        </p:nvSpPr>
        <p:spPr>
          <a:xfrm>
            <a:off x="503999" y="301320"/>
            <a:ext cx="8208000" cy="745200"/>
          </a:xfrm>
          <a:prstGeom prst="rect">
            <a:avLst/>
          </a:prstGeom>
        </p:spPr>
        <p:txBody>
          <a:bodyPr/>
          <a:lstStyle>
            <a:lvl1pPr lvl="0" algn="ctr" hangingPunct="0">
              <a:buNone/>
              <a:tabLst/>
              <a:defRPr lang="en-US" sz="3600" b="0" i="0" u="none" strike="noStrike" kern="1200" cap="none">
                <a:ln>
                  <a:noFill/>
                </a:ln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DejaVu Sans" pitchFamily="2"/>
                <a:cs typeface="DejaVu Sans" pitchFamily="2"/>
              </a:defRPr>
            </a:lvl1pPr>
          </a:lstStyle>
          <a:p>
            <a:r>
              <a:rPr lang="en-US" dirty="0"/>
              <a:t>Deck List View</a:t>
            </a:r>
            <a:endParaRPr lang="en-AU" dirty="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F026169-1E9F-41AD-AC0F-A2DD3011A3A9}"/>
              </a:ext>
            </a:extLst>
          </p:cNvPr>
          <p:cNvGrpSpPr/>
          <p:nvPr/>
        </p:nvGrpSpPr>
        <p:grpSpPr>
          <a:xfrm>
            <a:off x="423318" y="1605452"/>
            <a:ext cx="4704355" cy="5891009"/>
            <a:chOff x="1864768" y="1765763"/>
            <a:chExt cx="4704355" cy="5891009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F5A0A-732F-45CA-9888-1A94E6572BDB}"/>
                </a:ext>
              </a:extLst>
            </p:cNvPr>
            <p:cNvGrpSpPr/>
            <p:nvPr/>
          </p:nvGrpSpPr>
          <p:grpSpPr>
            <a:xfrm>
              <a:off x="1864768" y="1765763"/>
              <a:ext cx="4704355" cy="5891009"/>
              <a:chOff x="1658345" y="1738516"/>
              <a:chExt cx="5980706" cy="5891009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1AB474E-AF56-4283-AFF7-9AE8545752A7}"/>
                  </a:ext>
                </a:extLst>
              </p:cNvPr>
              <p:cNvSpPr/>
              <p:nvPr/>
            </p:nvSpPr>
            <p:spPr>
              <a:xfrm>
                <a:off x="1662321" y="1746388"/>
                <a:ext cx="5976730" cy="588313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2" name="Gruppieren 1">
                <a:extLst>
                  <a:ext uri="{FF2B5EF4-FFF2-40B4-BE49-F238E27FC236}">
                    <a16:creationId xmlns:a16="http://schemas.microsoft.com/office/drawing/2014/main" id="{1FDC0EFF-D425-4288-A130-602D18D3BEB7}"/>
                  </a:ext>
                </a:extLst>
              </p:cNvPr>
              <p:cNvGrpSpPr/>
              <p:nvPr/>
            </p:nvGrpSpPr>
            <p:grpSpPr>
              <a:xfrm>
                <a:off x="1658345" y="1738516"/>
                <a:ext cx="5976730" cy="2292393"/>
                <a:chOff x="1658345" y="1738516"/>
                <a:chExt cx="5976730" cy="2292393"/>
              </a:xfrm>
            </p:grpSpPr>
            <p:grpSp>
              <p:nvGrpSpPr>
                <p:cNvPr id="31" name="Gruppieren 30">
                  <a:extLst>
                    <a:ext uri="{FF2B5EF4-FFF2-40B4-BE49-F238E27FC236}">
                      <a16:creationId xmlns:a16="http://schemas.microsoft.com/office/drawing/2014/main" id="{4F4DEF71-4875-4679-926E-F77DE6187059}"/>
                    </a:ext>
                  </a:extLst>
                </p:cNvPr>
                <p:cNvGrpSpPr/>
                <p:nvPr/>
              </p:nvGrpSpPr>
              <p:grpSpPr>
                <a:xfrm>
                  <a:off x="1658345" y="1738516"/>
                  <a:ext cx="5976730" cy="745200"/>
                  <a:chOff x="274320" y="3749040"/>
                  <a:chExt cx="8595360" cy="1554479"/>
                </a:xfrm>
              </p:grpSpPr>
              <p:sp>
                <p:nvSpPr>
                  <p:cNvPr id="42" name="Freihandform: Form 41">
                    <a:extLst>
                      <a:ext uri="{FF2B5EF4-FFF2-40B4-BE49-F238E27FC236}">
                        <a16:creationId xmlns:a16="http://schemas.microsoft.com/office/drawing/2014/main" id="{1EEBB0A9-F827-4341-8E50-7E149A39BC9A}"/>
                      </a:ext>
                    </a:extLst>
                  </p:cNvPr>
                  <p:cNvSpPr/>
                  <p:nvPr/>
                </p:nvSpPr>
                <p:spPr>
                  <a:xfrm>
                    <a:off x="274320" y="3749040"/>
                    <a:ext cx="8595360" cy="1554479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19647E"/>
                  </a:solidFill>
                  <a:ln w="0">
                    <a:solidFill>
                      <a:srgbClr val="3465A4"/>
                    </a:solidFill>
                    <a:prstDash val="solid"/>
                    <a:bevel/>
                  </a:ln>
                </p:spPr>
                <p:txBody>
                  <a:bodyPr wrap="none" lIns="90000" tIns="45000" rIns="90000" bIns="45000" anchor="ctr" anchorCtr="0" compatLnSpc="0">
                    <a:noAutofit/>
                  </a:bodyPr>
                  <a:lstStyle/>
                  <a:p>
                    <a:pPr marL="0" marR="0" lvl="0" indent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</a:pPr>
                    <a:endParaRPr lang="en-US" sz="1800" b="0" i="0" u="none" strike="noStrike" kern="1200" cap="none" dirty="0">
                      <a:ln>
                        <a:noFill/>
                      </a:ln>
                      <a:latin typeface="Liberation Sans" pitchFamily="18"/>
                      <a:ea typeface="DejaVu Sans" pitchFamily="2"/>
                      <a:cs typeface="DejaVu Sans" pitchFamily="2"/>
                    </a:endParaRPr>
                  </a:p>
                </p:txBody>
              </p:sp>
              <p:sp>
                <p:nvSpPr>
                  <p:cNvPr id="39" name="Textfeld 38">
                    <a:extLst>
                      <a:ext uri="{FF2B5EF4-FFF2-40B4-BE49-F238E27FC236}">
                        <a16:creationId xmlns:a16="http://schemas.microsoft.com/office/drawing/2014/main" id="{302E0C61-CEF1-47A8-BFBF-C1380D62C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739403" y="3909924"/>
                    <a:ext cx="1946355" cy="67609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90000" tIns="45000" rIns="90000" bIns="45000" anchorCtr="0" compatLnSpc="0">
                    <a:spAutoFit/>
                  </a:bodyPr>
                  <a:lstStyle/>
                  <a:p>
                    <a:pPr marL="0" marR="0" lvl="0" indent="0" algn="ctr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  <a:tabLst/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sz="2600" b="1" dirty="0">
                        <a:solidFill>
                          <a:srgbClr val="FFFFFF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Flashcards</a:t>
                    </a:r>
                    <a:endPara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  <p:grpSp>
              <p:nvGrpSpPr>
                <p:cNvPr id="13" name="Gruppieren 12">
                  <a:extLst>
                    <a:ext uri="{FF2B5EF4-FFF2-40B4-BE49-F238E27FC236}">
                      <a16:creationId xmlns:a16="http://schemas.microsoft.com/office/drawing/2014/main" id="{99AD1545-B6AE-4E4F-97B5-F643491B020F}"/>
                    </a:ext>
                  </a:extLst>
                </p:cNvPr>
                <p:cNvGrpSpPr/>
                <p:nvPr/>
              </p:nvGrpSpPr>
              <p:grpSpPr>
                <a:xfrm>
                  <a:off x="2129340" y="2832346"/>
                  <a:ext cx="5110105" cy="1198563"/>
                  <a:chOff x="2464089" y="3779837"/>
                  <a:chExt cx="5110105" cy="1198563"/>
                </a:xfrm>
              </p:grpSpPr>
              <p:sp>
                <p:nvSpPr>
                  <p:cNvPr id="89" name="Rechteck: abgerundete Ecken 88">
                    <a:extLst>
                      <a:ext uri="{FF2B5EF4-FFF2-40B4-BE49-F238E27FC236}">
                        <a16:creationId xmlns:a16="http://schemas.microsoft.com/office/drawing/2014/main" id="{65B502A5-24BC-4B96-8B6C-D6AF3BEA8430}"/>
                      </a:ext>
                    </a:extLst>
                  </p:cNvPr>
                  <p:cNvSpPr/>
                  <p:nvPr/>
                </p:nvSpPr>
                <p:spPr>
                  <a:xfrm>
                    <a:off x="2464089" y="3779837"/>
                    <a:ext cx="5110105" cy="1198563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90" name="Textfeld 89">
                    <a:extLst>
                      <a:ext uri="{FF2B5EF4-FFF2-40B4-BE49-F238E27FC236}">
                        <a16:creationId xmlns:a16="http://schemas.microsoft.com/office/drawing/2014/main" id="{D57C6199-4D54-415B-87B8-FC0C7107FA6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648" y="4025578"/>
                    <a:ext cx="3871620" cy="4742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0000" tIns="45000" rIns="90000" bIns="45000" anchorCtr="0" compatLnSpc="0">
                    <a:spAutoFit/>
                  </a:bodyPr>
                  <a:lstStyle/>
                  <a:p>
                    <a:pPr lvl="0" algn="ctr" hangingPunct="0">
                      <a:defRPr sz="2600" b="1">
                        <a:solidFill>
                          <a:srgbClr val="FFFFFF"/>
                        </a:solidFill>
                        <a:latin typeface="Helvetica" pitchFamily="32"/>
                      </a:defRPr>
                    </a:pPr>
                    <a:r>
                      <a:rPr lang="en-US" b="1" dirty="0">
                        <a:solidFill>
                          <a:srgbClr val="19647E"/>
                        </a:solidFill>
                        <a:latin typeface="Helvetica" pitchFamily="34"/>
                        <a:ea typeface="DejaVu Sans" pitchFamily="2"/>
                        <a:cs typeface="DejaVu Sans" pitchFamily="2"/>
                      </a:rPr>
                      <a:t>REACT Course</a:t>
                    </a:r>
                    <a:endParaRPr lang="en-US" sz="1600" b="1" dirty="0">
                      <a:solidFill>
                        <a:srgbClr val="19647E"/>
                      </a:solidFill>
                      <a:latin typeface="Helvetica" pitchFamily="34"/>
                      <a:ea typeface="DejaVu Sans" pitchFamily="2"/>
                      <a:cs typeface="DejaVu Sans" pitchFamily="2"/>
                    </a:endParaRPr>
                  </a:p>
                </p:txBody>
              </p:sp>
            </p:grpSp>
          </p:grpSp>
        </p:grp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85E43FF-6DAC-462B-8FC6-7F746D7B4FF2}"/>
                </a:ext>
              </a:extLst>
            </p:cNvPr>
            <p:cNvSpPr txBox="1"/>
            <p:nvPr/>
          </p:nvSpPr>
          <p:spPr>
            <a:xfrm>
              <a:off x="3056974" y="3487189"/>
              <a:ext cx="2323068" cy="372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algn="ctr"/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30 cards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668D71C2-E725-451A-B588-1413991730BD}"/>
              </a:ext>
            </a:extLst>
          </p:cNvPr>
          <p:cNvSpPr/>
          <p:nvPr/>
        </p:nvSpPr>
        <p:spPr>
          <a:xfrm>
            <a:off x="5377652" y="2160673"/>
            <a:ext cx="4575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+mj-lt"/>
              <a:buAutoNum type="arabicPeriod"/>
            </a:pPr>
            <a:r>
              <a:rPr lang="en-US" sz="1600" dirty="0"/>
              <a:t>Deck List View (Default View)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title of each Deck</a:t>
            </a:r>
          </a:p>
          <a:p>
            <a:pPr marL="447675" lvl="1" indent="-180975">
              <a:buFont typeface="+mj-lt"/>
              <a:buAutoNum type="arabicPeriod"/>
            </a:pPr>
            <a:r>
              <a:rPr lang="en-US" sz="1600" dirty="0"/>
              <a:t>displays the number of cards in each deck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A50849E-3343-43DE-AD2A-3CFE3C7E8197}"/>
              </a:ext>
            </a:extLst>
          </p:cNvPr>
          <p:cNvGrpSpPr/>
          <p:nvPr/>
        </p:nvGrpSpPr>
        <p:grpSpPr>
          <a:xfrm>
            <a:off x="709603" y="2573493"/>
            <a:ext cx="6865853" cy="4216037"/>
            <a:chOff x="709603" y="2573493"/>
            <a:chExt cx="6865853" cy="421603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66C8674-83CD-481F-89DD-3C408C0313E4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A92BE19-FED0-4F20-B8A2-D47CE775ABF0}"/>
                </a:ext>
              </a:extLst>
            </p:cNvPr>
            <p:cNvSpPr txBox="1"/>
            <p:nvPr/>
          </p:nvSpPr>
          <p:spPr>
            <a:xfrm>
              <a:off x="5137151" y="4004077"/>
              <a:ext cx="243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Deck_List</a:t>
              </a:r>
              <a:endParaRPr lang="en-AU" dirty="0">
                <a:solidFill>
                  <a:srgbClr val="C55A11"/>
                </a:solidFill>
              </a:endParaRP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4B16B67-07D9-41D8-95A5-140D3F091F32}"/>
              </a:ext>
            </a:extLst>
          </p:cNvPr>
          <p:cNvGrpSpPr/>
          <p:nvPr/>
        </p:nvGrpSpPr>
        <p:grpSpPr>
          <a:xfrm>
            <a:off x="799786" y="2699281"/>
            <a:ext cx="6524940" cy="1198564"/>
            <a:chOff x="709603" y="2573493"/>
            <a:chExt cx="6865853" cy="421603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81746975-AF62-4944-B09C-0FC9DAE5F52E}"/>
                </a:ext>
              </a:extLst>
            </p:cNvPr>
            <p:cNvSpPr/>
            <p:nvPr/>
          </p:nvSpPr>
          <p:spPr>
            <a:xfrm>
              <a:off x="709603" y="2573493"/>
              <a:ext cx="4282437" cy="4216037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5DC08DB-6D02-4D57-AD88-B74E8774F5F1}"/>
                </a:ext>
              </a:extLst>
            </p:cNvPr>
            <p:cNvSpPr txBox="1"/>
            <p:nvPr/>
          </p:nvSpPr>
          <p:spPr>
            <a:xfrm>
              <a:off x="5137151" y="4004076"/>
              <a:ext cx="2438305" cy="1299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75000"/>
                    </a:schemeClr>
                  </a:solidFill>
                </a:rPr>
                <a:t>Deck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373615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Benutzerdefiniert</PresentationFormat>
  <Paragraphs>200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Arial</vt:lpstr>
      <vt:lpstr>Calibri</vt:lpstr>
      <vt:lpstr>Euphemia</vt:lpstr>
      <vt:lpstr>Helvetica</vt:lpstr>
      <vt:lpstr>JetBrains Mono</vt:lpstr>
      <vt:lpstr>Liberation Sans</vt:lpstr>
      <vt:lpstr>Pothana2000</vt:lpstr>
      <vt:lpstr>Pencil</vt:lpstr>
      <vt:lpstr>Pencil1</vt:lpstr>
      <vt:lpstr>UdaciCards</vt:lpstr>
      <vt:lpstr>Project approach</vt:lpstr>
      <vt:lpstr>Views</vt:lpstr>
      <vt:lpstr>Component Hierarchy</vt:lpstr>
      <vt:lpstr>Design Template</vt:lpstr>
      <vt:lpstr>Store</vt:lpstr>
      <vt:lpstr>Store</vt:lpstr>
      <vt:lpstr>Store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Views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55</cp:revision>
  <dcterms:created xsi:type="dcterms:W3CDTF">2020-12-22T08:31:49Z</dcterms:created>
  <dcterms:modified xsi:type="dcterms:W3CDTF">2020-12-30T20:52:22Z</dcterms:modified>
</cp:coreProperties>
</file>