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79" r:id="rId5"/>
    <p:sldId id="28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8" r:id="rId17"/>
    <p:sldId id="267" r:id="rId18"/>
    <p:sldId id="269" r:id="rId19"/>
    <p:sldId id="270" r:id="rId20"/>
    <p:sldId id="272" r:id="rId21"/>
    <p:sldId id="273" r:id="rId22"/>
    <p:sldId id="274" r:id="rId23"/>
    <p:sldId id="275" r:id="rId24"/>
    <p:sldId id="277" r:id="rId25"/>
    <p:sldId id="283" r:id="rId26"/>
    <p:sldId id="278" r:id="rId27"/>
    <p:sldId id="284" r:id="rId28"/>
    <p:sldId id="285" r:id="rId29"/>
    <p:sldId id="260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RxKc9J2KvMHhp/G6iKneWSoN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797979"/>
    <a:srgbClr val="929292"/>
    <a:srgbClr val="941651"/>
    <a:srgbClr val="009051"/>
    <a:srgbClr val="C6F1CC"/>
    <a:srgbClr val="DEF6F7"/>
    <a:srgbClr val="F0DCEC"/>
    <a:srgbClr val="F3F4D5"/>
    <a:srgbClr val="F5F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0"/>
    <p:restoredTop sz="94106"/>
  </p:normalViewPr>
  <p:slideViewPr>
    <p:cSldViewPr snapToGrid="0">
      <p:cViewPr varScale="1">
        <p:scale>
          <a:sx n="78" d="100"/>
          <a:sy n="78" d="100"/>
        </p:scale>
        <p:origin x="12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20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Sir Cedric Hardwicke was in “King Solomon’s Mines” (1937), too!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99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146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58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54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3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76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830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140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28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47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Eclipse as a spectacle reminiscent of art showing Leipzig 1715, Vienna 1842 eclipses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83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21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75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57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708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608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226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947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370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41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22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4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9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Edits 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2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 rot="5400000">
            <a:off x="4659313" y="2098675"/>
            <a:ext cx="5995987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469106" y="116681"/>
            <a:ext cx="599598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3245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s://www.space.com/37866-total-solar-eclipses-in-movies-and-tv.html" TargetMode="External"/><Relationship Id="rId4" Type="http://schemas.openxmlformats.org/officeDocument/2006/relationships/hyperlink" Target="https://en.wikipedia.org/wiki/Fantasia_(1940_film)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bETrgYZZvQ" TargetMode="External"/><Relationship Id="rId3" Type="http://schemas.openxmlformats.org/officeDocument/2006/relationships/hyperlink" Target="https://www.imdb.com/title/tt0041259/" TargetMode="External"/><Relationship Id="rId7" Type="http://schemas.openxmlformats.org/officeDocument/2006/relationships/hyperlink" Target="https://www.youtube.com/watch?v=z7Ldb1WHQI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CMxB96KoQ2A" TargetMode="External"/><Relationship Id="rId5" Type="http://schemas.openxmlformats.org/officeDocument/2006/relationships/hyperlink" Target="https://www.youtube.com/watch?v=XdN7HV3KBLM" TargetMode="External"/><Relationship Id="rId4" Type="http://schemas.openxmlformats.org/officeDocument/2006/relationships/hyperlink" Target="https://en.wikipedia.org/wiki/A_Connecticut_Yankee_in_King_Arthur's_Court_(1949_film)" TargetMode="External"/><Relationship Id="rId9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pEPTrsYD_o" TargetMode="External"/><Relationship Id="rId3" Type="http://schemas.openxmlformats.org/officeDocument/2006/relationships/hyperlink" Target="https://www.imdb.com/title/tt0045541/" TargetMode="External"/><Relationship Id="rId7" Type="http://schemas.openxmlformats.org/officeDocument/2006/relationships/hyperlink" Target="https://en.wikipedia.org/wiki/Barabbas_(1961_film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mdb.com/title/tt0055774/fullcredits" TargetMode="External"/><Relationship Id="rId5" Type="http://schemas.openxmlformats.org/officeDocument/2006/relationships/hyperlink" Target="https://www.youtube.com/watch?v=iBsPhRjQWPg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en.wikipedia.org/wiki/Barabbas_(1953_film)" TargetMode="External"/><Relationship Id="rId9" Type="http://schemas.openxmlformats.org/officeDocument/2006/relationships/hyperlink" Target="https://www.youtube.com/watch?v=SyaobfNLQy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imdb.com/title/tt0060401/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2OBPNwPdZc" TargetMode="External"/><Relationship Id="rId5" Type="http://schemas.openxmlformats.org/officeDocument/2006/relationships/hyperlink" Target="https://www.youtube.com/watch?v=jYIRWiL3z8E" TargetMode="External"/><Relationship Id="rId4" Type="http://schemas.openxmlformats.org/officeDocument/2006/relationships/hyperlink" Target="https://en.wikipedia.org/wiki/Pharaoh_(film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62622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e-QFj59PON4" TargetMode="External"/><Relationship Id="rId4" Type="http://schemas.openxmlformats.org/officeDocument/2006/relationships/hyperlink" Target="https://en.wikipedia.org/wiki/2001:_A_Space_Odyssey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K5JQiHdZnY" TargetMode="External"/><Relationship Id="rId3" Type="http://schemas.openxmlformats.org/officeDocument/2006/relationships/hyperlink" Target="https://www.imdb.com/title/tt0065106/" TargetMode="External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he_Adventures_of_Tintin_(TV_series)" TargetMode="External"/><Relationship Id="rId5" Type="http://schemas.openxmlformats.org/officeDocument/2006/relationships/hyperlink" Target="https://www.imdb.com/title/tt00837208/fullcredits" TargetMode="External"/><Relationship Id="rId4" Type="http://schemas.openxmlformats.org/officeDocument/2006/relationships/hyperlink" Target="https://en.wikipedia.org/wiki/Tintin_and_the_Temple_of_the_Sun" TargetMode="External"/><Relationship Id="rId9" Type="http://schemas.openxmlformats.org/officeDocument/2006/relationships/hyperlink" Target="https://vodkaster.telerama.fr/films/tintin-et-le-temple-du-soleil/88544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1738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hyperlink" Target="https://www.youtube.com/watch?v=lBjx8IyJFyQ" TargetMode="External"/><Relationship Id="rId4" Type="http://schemas.openxmlformats.org/officeDocument/2006/relationships/hyperlink" Target="https://en.wikipedia.org/wiki/The_Watcher_in_the_Woods_(1980_film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945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hyperlink" Target="https://en.wikipedia.org/wiki/Ladyhawke_(film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91419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hyperlink" Target="https://www.youtube.com/watch?v=GsxqS03xrdI" TargetMode="External"/><Relationship Id="rId4" Type="http://schemas.openxmlformats.org/officeDocument/2006/relationships/hyperlink" Target="https://en.wikipedia.org/wiki/Little_Shop_of_Horrors_(1986_film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701173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en.wikipedia.org/wiki/Marge_vs._the_Monora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77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0pRZ4qS7RU" TargetMode="External"/><Relationship Id="rId5" Type="http://schemas.openxmlformats.org/officeDocument/2006/relationships/image" Target="../media/image18.jpg"/><Relationship Id="rId4" Type="http://schemas.openxmlformats.org/officeDocument/2006/relationships/hyperlink" Target="https://en.wikipedia.org/wiki/Farinelli_(film)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642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hyperlink" Target="https://www.youtube.com/watch?v=nOBE6ZMZpHI" TargetMode="External"/><Relationship Id="rId4" Type="http://schemas.openxmlformats.org/officeDocument/2006/relationships/hyperlink" Target="https://en.wikipedia.org/wiki/Dolores_Claiborne_(film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8212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hyperlink" Target="https://www.youtube.com/watch?v=5crLEF6RbaE" TargetMode="External"/><Relationship Id="rId4" Type="http://schemas.openxmlformats.org/officeDocument/2006/relationships/hyperlink" Target="https://en.wikipedia.org/wiki/The_Wild_Thornberry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6719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hyperlink" Target="https://www.youtube.com/watch?v=GvH0k0nDf5o" TargetMode="External"/><Relationship Id="rId4" Type="http://schemas.openxmlformats.org/officeDocument/2006/relationships/hyperlink" Target="https://en.wikipedia.org/wiki/Hellboy_(2004_film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47204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hyperlink" Target="https://www.youtube.com/watch?v=WdUwrjgvvrA" TargetMode="External"/><Relationship Id="rId4" Type="http://schemas.openxmlformats.org/officeDocument/2006/relationships/hyperlink" Target="https://en.wikipedia.org/wiki/Apocalypto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Strain_(TV_series)" TargetMode="External"/><Relationship Id="rId3" Type="http://schemas.openxmlformats.org/officeDocument/2006/relationships/hyperlink" Target="https://www.imdb.com/title/tt0813715/" TargetMode="External"/><Relationship Id="rId7" Type="http://schemas.openxmlformats.org/officeDocument/2006/relationships/hyperlink" Target="https://www.imdb.com/title/tt265462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AIyO8Of0jo" TargetMode="External"/><Relationship Id="rId5" Type="http://schemas.openxmlformats.org/officeDocument/2006/relationships/hyperlink" Target="https://www.youtube.com/watch?v=sNHB90si0es" TargetMode="External"/><Relationship Id="rId10" Type="http://schemas.openxmlformats.org/officeDocument/2006/relationships/image" Target="../media/image24.jpg"/><Relationship Id="rId4" Type="http://schemas.openxmlformats.org/officeDocument/2006/relationships/hyperlink" Target="https://en.wikipedia.org/wiki/Heroes_(American_TV_series)" TargetMode="External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er%C3%B3nica_(2017_Spanish_film)#/media/File:Veronica_(2017_Spanish_film).jpg" TargetMode="External"/><Relationship Id="rId3" Type="http://schemas.openxmlformats.org/officeDocument/2006/relationships/hyperlink" Target="https://www.imdb.com/title/tt5862312/" TargetMode="External"/><Relationship Id="rId7" Type="http://schemas.openxmlformats.org/officeDocument/2006/relationships/hyperlink" Target="https://www.imdb.com/title/tt16393058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ster_Death" TargetMode="External"/><Relationship Id="rId11" Type="http://schemas.openxmlformats.org/officeDocument/2006/relationships/image" Target="../media/image26.jpg"/><Relationship Id="rId5" Type="http://schemas.openxmlformats.org/officeDocument/2006/relationships/hyperlink" Target="https://www.imdb.com/title/tt19175696/" TargetMode="External"/><Relationship Id="rId10" Type="http://schemas.openxmlformats.org/officeDocument/2006/relationships/image" Target="../media/image25.jpg"/><Relationship Id="rId4" Type="http://schemas.openxmlformats.org/officeDocument/2006/relationships/hyperlink" Target="https://en.wikipedia.org/wiki/Ver%C3%B3nica_(2017_Spanish_film)" TargetMode="External"/><Relationship Id="rId9" Type="http://schemas.openxmlformats.org/officeDocument/2006/relationships/hyperlink" Target="https://en.wikipedia.org/wiki/Sister_Death#/media/File:Sister_Death_poster.jp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1630029/" TargetMode="External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kGGbMaDsAY" TargetMode="External"/><Relationship Id="rId5" Type="http://schemas.openxmlformats.org/officeDocument/2006/relationships/hyperlink" Target="https://screenrant.com/avatar-way-water-pandora-eclipses-sunsets-explained/" TargetMode="External"/><Relationship Id="rId4" Type="http://schemas.openxmlformats.org/officeDocument/2006/relationships/hyperlink" Target="https://en.wikipedia.org/wiki/Avatar:_The_Way_of_Wa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ilms_featuring_eclips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world/2023/oct/13/solar-eclipse-indigenous-cultures" TargetMode="External"/><Relationship Id="rId3" Type="http://schemas.openxmlformats.org/officeDocument/2006/relationships/hyperlink" Target="https://www.almanac.com/solar-eclipse-folklore-myths-and-superstitions" TargetMode="External"/><Relationship Id="rId7" Type="http://schemas.openxmlformats.org/officeDocument/2006/relationships/hyperlink" Target="https://www.buzzfeed.com/sydrobinson1/lunar-eclipse-beliefs-from-around-the-wor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mithsonianmag.com/smithsonian-institution/what-folklore-tells-us-about-eclipses-180964488/" TargetMode="External"/><Relationship Id="rId5" Type="http://schemas.openxmlformats.org/officeDocument/2006/relationships/hyperlink" Target="https://www.timeanddate.com/eclipse/solar-eclipse-myths.html" TargetMode="External"/><Relationship Id="rId4" Type="http://schemas.openxmlformats.org/officeDocument/2006/relationships/hyperlink" Target="https://earthstoriez.com/china-eclipse-history-mytholog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ou're_So_V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QNir1anaVu4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tal_Eclipse_of_the_He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9z-Mh9Qein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5737/" TargetMode="External"/><Relationship Id="rId7" Type="http://schemas.openxmlformats.org/officeDocument/2006/relationships/hyperlink" Target="https://www.imdb.com/title/tt0000417/?ref_=nm_flmg_t_235_d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_ea4vmmbyfw" TargetMode="External"/><Relationship Id="rId4" Type="http://schemas.openxmlformats.org/officeDocument/2006/relationships/hyperlink" Target="https://en.wikipedia.org/wiki/The_Eclipse,_or_the_Courtship_of_the_Sun_and_Mo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S9gKFIjA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3815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5wSQMNw3KZ8" TargetMode="External"/><Relationship Id="rId5" Type="http://schemas.openxmlformats.org/officeDocument/2006/relationships/hyperlink" Target="https://www.youtube.com/watch?v=57uSpDol07E" TargetMode="External"/><Relationship Id="rId4" Type="http://schemas.openxmlformats.org/officeDocument/2006/relationships/hyperlink" Target="https://en.wikipedia.org/wiki/Little_Sinn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29081/?ref_=tt_mv_clo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s://www.youtube.com/watch?v=cO95DRG44x8" TargetMode="External"/><Relationship Id="rId4" Type="http://schemas.openxmlformats.org/officeDocument/2006/relationships/hyperlink" Target="https://en.wikipedia.org/wiki/King_Solomon%27s_Mines_(1937_film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Folklore</a:t>
            </a:r>
            <a:r>
              <a:rPr lang="en-US" dirty="0"/>
              <a:t>: </a:t>
            </a:r>
            <a:r>
              <a:rPr lang="en-US" i="1" dirty="0"/>
              <a:t>mostly bad things</a:t>
            </a:r>
            <a:r>
              <a:rPr lang="en-US" dirty="0"/>
              <a:t>, some good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Pop Music</a:t>
            </a:r>
            <a:r>
              <a:rPr lang="en-US" dirty="0"/>
              <a:t>: used to illustrate </a:t>
            </a:r>
            <a:r>
              <a:rPr lang="en-US" i="1" dirty="0"/>
              <a:t>darkness, sadness</a:t>
            </a:r>
            <a:r>
              <a:rPr lang="en-US" dirty="0"/>
              <a:t>, also luxury tourism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Film/TV</a:t>
            </a:r>
            <a:r>
              <a:rPr lang="en-US" dirty="0"/>
              <a:t>: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i="1" dirty="0">
                <a:solidFill>
                  <a:srgbClr val="C00000"/>
                </a:solidFill>
              </a:rPr>
              <a:t>1</a:t>
            </a:r>
            <a:r>
              <a:rPr lang="en-US" i="1" baseline="30000" dirty="0">
                <a:solidFill>
                  <a:srgbClr val="C00000"/>
                </a:solidFill>
              </a:rPr>
              <a:t>st</a:t>
            </a:r>
            <a:r>
              <a:rPr lang="en-US" i="1" dirty="0">
                <a:solidFill>
                  <a:srgbClr val="C00000"/>
                </a:solidFill>
              </a:rPr>
              <a:t> film 1907 - </a:t>
            </a:r>
            <a:r>
              <a:rPr lang="en-US" b="1" i="1" dirty="0">
                <a:solidFill>
                  <a:srgbClr val="C00000"/>
                </a:solidFill>
              </a:rPr>
              <a:t>comedy</a:t>
            </a:r>
            <a:endParaRPr b="1" i="1" dirty="0">
              <a:solidFill>
                <a:srgbClr val="C0000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Through 1980 – mostly drama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Since 1980 - much </a:t>
            </a:r>
            <a:r>
              <a:rPr lang="en-US" i="1" u="sng" dirty="0">
                <a:solidFill>
                  <a:srgbClr val="7030A0"/>
                </a:solidFill>
              </a:rPr>
              <a:t>horror</a:t>
            </a:r>
            <a:r>
              <a:rPr lang="en-US" i="1" dirty="0">
                <a:solidFill>
                  <a:srgbClr val="7030A0"/>
                </a:solidFill>
              </a:rPr>
              <a:t>, </a:t>
            </a:r>
            <a:r>
              <a:rPr lang="en-US" i="1" u="sng" dirty="0">
                <a:solidFill>
                  <a:srgbClr val="7030A0"/>
                </a:solidFill>
              </a:rPr>
              <a:t>fantasy</a:t>
            </a:r>
            <a:r>
              <a:rPr lang="en-US" i="1" dirty="0">
                <a:solidFill>
                  <a:srgbClr val="7030A0"/>
                </a:solidFill>
              </a:rPr>
              <a:t>, some children’s works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0070C0"/>
                </a:solidFill>
              </a:rPr>
              <a:t>Main themes:  </a:t>
            </a:r>
            <a:r>
              <a:rPr lang="en-US" i="1" u="sng" dirty="0">
                <a:solidFill>
                  <a:srgbClr val="0070C0"/>
                </a:solidFill>
              </a:rPr>
              <a:t>predicting eclipses (lost world)</a:t>
            </a:r>
            <a:r>
              <a:rPr lang="en-US" i="1" dirty="0">
                <a:solidFill>
                  <a:srgbClr val="0070C0"/>
                </a:solidFill>
              </a:rPr>
              <a:t>, supernatural events, punctuating events</a:t>
            </a:r>
            <a:endParaRPr i="1" dirty="0">
              <a:solidFill>
                <a:srgbClr val="0070C0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471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Lec</a:t>
            </a:r>
            <a:r>
              <a:rPr lang="en-US" sz="3200" b="1" dirty="0"/>
              <a:t> 11: A Sampling of  Eclipses in Myths/Folklore, Music, Film, TV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5323114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Children</a:t>
            </a:r>
            <a:r>
              <a:rPr lang="en-US" sz="2800" dirty="0"/>
              <a:t>, US, Walt Disney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798513" lvl="1" indent="-341313">
              <a:buSzPts val="3200"/>
            </a:pPr>
            <a:r>
              <a:rPr lang="en-US" i="1" dirty="0">
                <a:solidFill>
                  <a:srgbClr val="0070C0"/>
                </a:solidFill>
              </a:rPr>
              <a:t>“The </a:t>
            </a:r>
            <a:r>
              <a:rPr lang="en-US" i="1" u="sng" dirty="0">
                <a:solidFill>
                  <a:srgbClr val="FF0000"/>
                </a:solidFill>
              </a:rPr>
              <a:t>solar eclipse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makes the erasure of dinosaur bones by </a:t>
            </a:r>
            <a:r>
              <a:rPr lang="en-US" i="1" dirty="0">
                <a:solidFill>
                  <a:srgbClr val="FF0000"/>
                </a:solidFill>
              </a:rPr>
              <a:t>strong earthquakes and tumultuous winds </a:t>
            </a:r>
            <a:r>
              <a:rPr lang="en-US" i="1" dirty="0">
                <a:solidFill>
                  <a:srgbClr val="0070C0"/>
                </a:solidFill>
              </a:rPr>
              <a:t>more dramatic, showing that their existence had come and gone.” </a:t>
            </a:r>
          </a:p>
          <a:p>
            <a:pPr marL="798513" lvl="1" indent="-341313">
              <a:buSzPts val="3200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quote</a:t>
            </a:r>
          </a:p>
          <a:p>
            <a:pPr marL="0" lvl="0" indent="0">
              <a:buSzPts val="3200"/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231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1940 – </a:t>
            </a:r>
            <a:r>
              <a:rPr lang="en-US" sz="3200" b="1" i="1" dirty="0"/>
              <a:t>Fantasia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24863" y="3495016"/>
            <a:ext cx="292281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Image credit: Walt Disney Corp.  Shown during Stravinsky’s “The Rite of Spring”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704BF-F257-1A49-AA33-6EC09F268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114" y="1014412"/>
            <a:ext cx="3820886" cy="22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093589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Comedy/musical</a:t>
            </a:r>
            <a:r>
              <a:rPr lang="en-US" sz="2800" dirty="0"/>
              <a:t>, book adaption, US., Dir. Tay Garnett; Stars B Crosby, Sir Cedric Hardwicke, Rhonda Fleming, Paramount,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indent="-341313">
              <a:buSzPts val="3200"/>
            </a:pPr>
            <a:r>
              <a:rPr lang="en-US" sz="2800" u="sng" dirty="0"/>
              <a:t>Plot</a:t>
            </a:r>
            <a:r>
              <a:rPr lang="en-US" sz="28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</a:t>
            </a:r>
            <a:r>
              <a:rPr lang="en-US" sz="2800" i="1" dirty="0">
                <a:solidFill>
                  <a:srgbClr val="0070C0"/>
                </a:solidFill>
              </a:rPr>
              <a:t>Hank Martin, an American mechanic, is knocked out and wakes up in the land of King Arthur"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0.8’ eclipse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C00000"/>
                </a:solidFill>
              </a:rPr>
              <a:t>chance to show power over Sun to locals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Other versions 1970 (1h13m </a:t>
            </a:r>
            <a:r>
              <a:rPr lang="en-US" sz="20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anim., CBS),  1978 (58’ </a:t>
            </a:r>
            <a:r>
              <a:rPr lang="en-US" sz="20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PBS </a:t>
            </a:r>
            <a:r>
              <a:rPr lang="en-US" sz="2000" i="1" dirty="0"/>
              <a:t>Once Upon a Classic</a:t>
            </a:r>
            <a:r>
              <a:rPr lang="en-US" sz="2000" dirty="0"/>
              <a:t>, won Peabody Award); no eclipse scene found in either</a:t>
            </a:r>
          </a:p>
          <a:p>
            <a:pPr marL="798513" lvl="1" indent="-341313">
              <a:buSzPts val="3200"/>
            </a:pPr>
            <a:r>
              <a:rPr lang="en-US" sz="2000" dirty="0"/>
              <a:t>1989 (1h35m </a:t>
            </a:r>
            <a:r>
              <a:rPr lang="en-US" sz="20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NBC movie): </a:t>
            </a:r>
            <a:r>
              <a:rPr lang="en-US" sz="2000" b="1" dirty="0"/>
              <a:t>eclipse</a:t>
            </a:r>
            <a:r>
              <a:rPr lang="en-US" sz="2000" dirty="0"/>
              <a:t> 1:24:30-1:27:00, </a:t>
            </a:r>
            <a:r>
              <a:rPr lang="en-US" sz="2400" b="1" dirty="0"/>
              <a:t>wrong way from England!</a:t>
            </a:r>
            <a:endParaRPr sz="2000" b="1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1949 – </a:t>
            </a:r>
            <a:r>
              <a:rPr lang="en-US" sz="3600" b="1" i="1" dirty="0"/>
              <a:t>A Connecticut Yankee in King Arthur’s Court</a:t>
            </a:r>
            <a:endParaRPr sz="4800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368122"/>
            <a:ext cx="35759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80314" y="6405706"/>
            <a:ext cx="336368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Eclipse shown in right direction!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27BE6-D2CE-B44D-8C63-E75F60EB4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5745" y="1014412"/>
            <a:ext cx="2078255" cy="5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6743711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1953</a:t>
            </a:r>
            <a:r>
              <a:rPr lang="en-US" sz="2800" dirty="0"/>
              <a:t> </a:t>
            </a:r>
            <a:r>
              <a:rPr lang="en-US" sz="2800" b="1" u="sng" dirty="0"/>
              <a:t>Drama</a:t>
            </a:r>
            <a:r>
              <a:rPr lang="en-US" sz="2800" dirty="0"/>
              <a:t>, book adaption, Sweden, Dir. Alf </a:t>
            </a:r>
            <a:r>
              <a:rPr lang="en-US" sz="2800" dirty="0" err="1"/>
              <a:t>Sjöberg</a:t>
            </a:r>
            <a:r>
              <a:rPr lang="en-US" sz="2800" dirty="0"/>
              <a:t>; Star Ulf Palme, </a:t>
            </a:r>
            <a:r>
              <a:rPr lang="en-US" sz="2800" dirty="0" err="1"/>
              <a:t>Sandrews</a:t>
            </a:r>
            <a:r>
              <a:rPr lang="en-US" sz="2800" dirty="0"/>
              <a:t>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000" dirty="0"/>
              <a:t>1h40m </a:t>
            </a:r>
            <a:r>
              <a:rPr lang="en-US" sz="20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NO ECLIPSE SCENE</a:t>
            </a:r>
            <a:endParaRPr lang="en-US" sz="2800" b="1" i="1" dirty="0">
              <a:solidFill>
                <a:srgbClr val="C00000"/>
              </a:solidFill>
            </a:endParaRPr>
          </a:p>
          <a:p>
            <a:pPr marL="341313" lvl="0" indent="-341313">
              <a:buSzPts val="2400"/>
            </a:pPr>
            <a:r>
              <a:rPr lang="en-US" sz="2800" b="1" u="sng" dirty="0"/>
              <a:t>1961</a:t>
            </a:r>
            <a:r>
              <a:rPr lang="en-US" sz="2800" dirty="0"/>
              <a:t> US, Dir. Richard Fleischer, Stars Anthony Quinn, Ernest </a:t>
            </a:r>
            <a:r>
              <a:rPr lang="en-US" sz="2800" dirty="0" err="1"/>
              <a:t>Borgnine</a:t>
            </a:r>
            <a:r>
              <a:rPr lang="en-US" sz="2800" dirty="0"/>
              <a:t>, Columbia Pictures, </a:t>
            </a:r>
            <a:r>
              <a:rPr lang="en-US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Story of thief spared when Jesus Christ was crucified.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7.6’ </a:t>
            </a:r>
            <a:r>
              <a:rPr lang="en-US" sz="2400" u="sng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eclipse</a:t>
            </a:r>
            <a:r>
              <a:rPr lang="en-US" sz="2400" dirty="0"/>
              <a:t> at 2:10-6:15, marks death of Jesus Christ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Complete 2h17m </a:t>
            </a:r>
            <a:r>
              <a:rPr lang="en-US" sz="24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 in Spanish, with subtitles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519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1953, 1961 – </a:t>
            </a:r>
            <a:r>
              <a:rPr lang="en-US" sz="3200" b="1" i="1" dirty="0" err="1"/>
              <a:t>Barrabas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867070" y="3748006"/>
            <a:ext cx="2220686" cy="264687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Crucifixion scene delayed to be shot </a:t>
            </a:r>
            <a:r>
              <a:rPr lang="en-US" sz="2000" b="1" i="1" u="sng" dirty="0">
                <a:solidFill>
                  <a:schemeClr val="tx1"/>
                </a:solidFill>
              </a:rPr>
              <a:t>during real solar eclipse</a:t>
            </a:r>
            <a:r>
              <a:rPr lang="en-US" sz="1800" b="1" i="1" dirty="0">
                <a:solidFill>
                  <a:schemeClr val="tx1"/>
                </a:solidFill>
              </a:rPr>
              <a:t> in Italy</a:t>
            </a:r>
            <a:r>
              <a:rPr lang="en-US" sz="1800" b="1" i="1" dirty="0">
                <a:solidFill>
                  <a:srgbClr val="7030A0"/>
                </a:solidFill>
              </a:rPr>
              <a:t>, Feb. 15, 1961!  Moon goes from UPPER RIGHT TO LOWER LEFT – CORRECT!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B4E29-39F5-DE44-BE9B-3EC9C49953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10" y="52040"/>
            <a:ext cx="2344046" cy="36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86707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book adaption, Polish, Dir. Jerzy </a:t>
            </a:r>
            <a:r>
              <a:rPr lang="en-US" sz="2800" dirty="0" err="1"/>
              <a:t>Kawalerowicz</a:t>
            </a:r>
            <a:r>
              <a:rPr lang="en-US" sz="2800" dirty="0"/>
              <a:t>; Star Jerzy </a:t>
            </a:r>
            <a:r>
              <a:rPr lang="en-US" sz="2800" dirty="0" err="1"/>
              <a:t>Zelnik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“The young pharaoh Ramesses XIII, intends to reform Ancient Egypt.  </a:t>
            </a:r>
            <a:r>
              <a:rPr lang="en-US" sz="2400" i="1" dirty="0" err="1">
                <a:solidFill>
                  <a:srgbClr val="0070C0"/>
                </a:solidFill>
              </a:rPr>
              <a:t>Herhor</a:t>
            </a:r>
            <a:r>
              <a:rPr lang="en-US" sz="2400" i="1" dirty="0">
                <a:solidFill>
                  <a:srgbClr val="0070C0"/>
                </a:solidFill>
              </a:rPr>
              <a:t> the priest opposes him [using] … the </a:t>
            </a:r>
            <a:r>
              <a:rPr lang="en-US" sz="2400" i="1" dirty="0">
                <a:solidFill>
                  <a:srgbClr val="C00000"/>
                </a:solidFill>
              </a:rPr>
              <a:t>Solar eclipse … to subdue the crowds</a:t>
            </a:r>
            <a:r>
              <a:rPr lang="en-US" sz="2400" i="1" dirty="0">
                <a:solidFill>
                  <a:srgbClr val="0070C0"/>
                </a:solidFill>
              </a:rPr>
              <a:t>.” </a:t>
            </a:r>
            <a:r>
              <a:rPr lang="en-US" sz="2400" dirty="0"/>
              <a:t>(Wikipedia.)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2h32m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at 2:17:30-2:21:30, note sharp shadows!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*6.7’ Analysis </a:t>
            </a:r>
            <a:r>
              <a:rPr lang="en-US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 of eclipse scene, in English (VERY good!)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>
                <a:solidFill>
                  <a:srgbClr val="7030A0"/>
                </a:solidFill>
              </a:rPr>
              <a:t>Dysentery broke out among the 1000s of Soviet soldiers involved in the filming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1966 – </a:t>
            </a:r>
            <a:r>
              <a:rPr lang="en-US" sz="3200" b="1" i="1" dirty="0"/>
              <a:t>Pharaoh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716273" y="1941803"/>
            <a:ext cx="2371483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never actually shown, just </a:t>
            </a:r>
            <a:r>
              <a:rPr lang="en-US" sz="1800" b="1" i="1" dirty="0">
                <a:solidFill>
                  <a:schemeClr val="tx1"/>
                </a:solidFill>
              </a:rPr>
              <a:t>fearful behavior </a:t>
            </a:r>
            <a:r>
              <a:rPr lang="en-US" sz="1800" b="1" i="1" dirty="0">
                <a:solidFill>
                  <a:srgbClr val="7030A0"/>
                </a:solidFill>
              </a:rPr>
              <a:t>of people while priest acts like he is controlling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E842C-1507-AF46-A4FC-9636FA9CF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756" y="57625"/>
            <a:ext cx="27940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C0FCD-AAE7-1748-9C57-D478BE684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273" y="3840998"/>
            <a:ext cx="2427727" cy="2417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ACF6D-669F-314D-8D7E-995E6710B399}"/>
              </a:ext>
            </a:extLst>
          </p:cNvPr>
          <p:cNvSpPr txBox="1"/>
          <p:nvPr/>
        </p:nvSpPr>
        <p:spPr>
          <a:xfrm>
            <a:off x="6956612" y="1492725"/>
            <a:ext cx="18825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2060"/>
                </a:solidFill>
              </a:rPr>
              <a:t>Publicity still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1E41E-5DEE-F24B-AFD7-432810A5E1B0}"/>
              </a:ext>
            </a:extLst>
          </p:cNvPr>
          <p:cNvSpPr txBox="1"/>
          <p:nvPr/>
        </p:nvSpPr>
        <p:spPr>
          <a:xfrm>
            <a:off x="7351059" y="6258170"/>
            <a:ext cx="11116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243800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</a:t>
            </a:r>
            <a:r>
              <a:rPr lang="en-US" sz="2800" b="1" u="sng" dirty="0"/>
              <a:t>Sci-Fi</a:t>
            </a:r>
            <a:r>
              <a:rPr lang="en-US" sz="2800" dirty="0"/>
              <a:t>, short story adaption </a:t>
            </a:r>
            <a:r>
              <a:rPr lang="en-US" sz="2800" i="1" dirty="0"/>
              <a:t>The Sentinel</a:t>
            </a:r>
            <a:r>
              <a:rPr lang="en-US" sz="2800" dirty="0"/>
              <a:t> by A.C. Clarke, US, Dir. Stanley Kubrick; Stars Keir </a:t>
            </a:r>
            <a:r>
              <a:rPr lang="en-US" sz="2800" dirty="0" err="1"/>
              <a:t>Dullea</a:t>
            </a:r>
            <a:r>
              <a:rPr lang="en-US" sz="2800" dirty="0"/>
              <a:t>, Gary Lockwood; MGM;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A voyage to Jupiter to investigate alien artifacts, hijacked by rogue computer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1.7’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opening eclipse of Sun by BOTH Moon and Earth</a:t>
            </a:r>
            <a:r>
              <a:rPr lang="en-US" sz="2400" dirty="0"/>
              <a:t>, starts 0:20-1:30</a:t>
            </a:r>
          </a:p>
          <a:p>
            <a:pPr marL="1255713" lvl="2" indent="-341313">
              <a:spcBef>
                <a:spcPts val="800"/>
              </a:spcBef>
              <a:buSzPts val="3200"/>
            </a:pPr>
            <a:r>
              <a:rPr lang="en-US" sz="2000" dirty="0"/>
              <a:t>Thus viewed from a moving spacecraft</a:t>
            </a:r>
          </a:p>
          <a:p>
            <a:pPr marL="1255713" lvl="2" indent="-341313">
              <a:spcBef>
                <a:spcPts val="800"/>
              </a:spcBef>
              <a:buSzPts val="3200"/>
            </a:pPr>
            <a:r>
              <a:rPr lang="en-US" sz="2000" i="1" dirty="0">
                <a:solidFill>
                  <a:srgbClr val="C00000"/>
                </a:solidFill>
              </a:rPr>
              <a:t>Eclipse part of visual symbolism.</a:t>
            </a:r>
            <a:r>
              <a:rPr lang="en-US" sz="2000" dirty="0"/>
              <a:t>  Rising sun?  Alignment?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1968 – </a:t>
            </a:r>
            <a:r>
              <a:rPr lang="en-US" sz="3200" b="1" i="1" dirty="0"/>
              <a:t>2001: A Space Odyssey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7" y="4657897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 by Robert McCall.  MGM.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C9648-10CD-C74E-9485-4445BEE4F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233"/>
            <a:ext cx="3048000" cy="4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89229"/>
            <a:ext cx="5289177" cy="57687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400" b="1" dirty="0"/>
              <a:t>1969 </a:t>
            </a:r>
            <a:r>
              <a:rPr lang="en-US" sz="2400" b="1" u="sng" dirty="0"/>
              <a:t>Drama</a:t>
            </a:r>
            <a:r>
              <a:rPr lang="en-US" sz="2400" dirty="0"/>
              <a:t>, animated, comic series adaption, French, Prod. Raymond Leblanc; Engl. Stars Michael Williams, Peter Hawkins; </a:t>
            </a:r>
            <a:r>
              <a:rPr lang="en-US" sz="2400" dirty="0" err="1"/>
              <a:t>Belvision</a:t>
            </a:r>
            <a:r>
              <a:rPr lang="en-US" sz="2400" dirty="0"/>
              <a:t>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/>
              <a:t>1991-92 </a:t>
            </a:r>
            <a:r>
              <a:rPr lang="en-US" sz="2400" b="1" u="sng" dirty="0"/>
              <a:t>Drama</a:t>
            </a:r>
            <a:r>
              <a:rPr lang="en-US" sz="2400" dirty="0"/>
              <a:t>, animated, comic series adaption, French-</a:t>
            </a:r>
            <a:r>
              <a:rPr lang="en-US" sz="2400" dirty="0" err="1"/>
              <a:t>Belg</a:t>
            </a:r>
            <a:r>
              <a:rPr lang="en-US" sz="2400" dirty="0"/>
              <a:t>-Can, Prod. Robert Rea; Engl. Stars Colin O’Meara, David Fox; </a:t>
            </a:r>
            <a:r>
              <a:rPr lang="en-US" sz="2400" dirty="0" err="1"/>
              <a:t>Nelvant</a:t>
            </a:r>
            <a:r>
              <a:rPr lang="en-US" sz="2400" dirty="0"/>
              <a:t> Ltd;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 err="1">
                <a:solidFill>
                  <a:srgbClr val="0070C0"/>
                </a:solidFill>
              </a:rPr>
              <a:t>Tintin</a:t>
            </a:r>
            <a:r>
              <a:rPr lang="en-US" sz="2400" i="1" dirty="0">
                <a:solidFill>
                  <a:srgbClr val="0070C0"/>
                </a:solidFill>
              </a:rPr>
              <a:t> and Capt. Haddock go to Peru to rescue their friend, Dr. Calculus</a:t>
            </a:r>
          </a:p>
          <a:p>
            <a:pPr marL="798513" lvl="1" indent="-341313">
              <a:buSzPts val="2400"/>
            </a:pPr>
            <a:r>
              <a:rPr lang="en-US" sz="2000" i="1" dirty="0">
                <a:solidFill>
                  <a:srgbClr val="C00000"/>
                </a:solidFill>
              </a:rPr>
              <a:t>Eclipse: used to show power, lost world genre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1969, 1991 – </a:t>
            </a:r>
            <a:r>
              <a:rPr lang="en-US" sz="3200" b="1" i="1" dirty="0" err="1"/>
              <a:t>TinTin</a:t>
            </a:r>
            <a:r>
              <a:rPr lang="en-US" sz="3200" b="1" i="1" dirty="0"/>
              <a:t>: Prisoners of the Sun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645121"/>
            <a:ext cx="439270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482505" y="4034402"/>
            <a:ext cx="361160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– correct if viewing Sun to south, though most of time Sun is in NORTH from Peru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B74CE-3957-0746-A597-BC0BFCC20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613" y="1089228"/>
            <a:ext cx="3711388" cy="2087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C7D1A-42ED-2C45-A896-D7FF7A32653A}"/>
              </a:ext>
            </a:extLst>
          </p:cNvPr>
          <p:cNvSpPr txBox="1"/>
          <p:nvPr/>
        </p:nvSpPr>
        <p:spPr>
          <a:xfrm>
            <a:off x="5954512" y="5439063"/>
            <a:ext cx="2862917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7030A0"/>
                </a:solidFill>
              </a:rPr>
              <a:t>46.4’ </a:t>
            </a:r>
            <a:r>
              <a:rPr lang="en-US" sz="2000" b="1" u="sng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>
                <a:solidFill>
                  <a:srgbClr val="7030A0"/>
                </a:solidFill>
              </a:rPr>
              <a:t>, 1991-92 TV episode, eclipse 41:00-44:00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02DD6-92F2-6344-9F80-95B4076C68A8}"/>
              </a:ext>
            </a:extLst>
          </p:cNvPr>
          <p:cNvSpPr txBox="1"/>
          <p:nvPr/>
        </p:nvSpPr>
        <p:spPr>
          <a:xfrm>
            <a:off x="5432613" y="3251700"/>
            <a:ext cx="366149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</a:rPr>
              <a:t>Image from 1969 film, from </a:t>
            </a:r>
            <a:r>
              <a:rPr lang="en-US" sz="2000" b="1" i="1" dirty="0" err="1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vodcaster.telerama.fr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u="sng" dirty="0"/>
              <a:t>Horror</a:t>
            </a:r>
            <a:r>
              <a:rPr lang="en-US" sz="2400" dirty="0"/>
              <a:t>, US/UK, book adaptation, Dir. John Hough &amp; Vincent McEveety; Stars Bette Davis, Carroll Baker; Walt Disney;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r>
              <a:rPr lang="en-US" sz="2400" u="sng" dirty="0"/>
              <a:t>Plot</a:t>
            </a:r>
            <a:r>
              <a:rPr lang="en-US" sz="2400" dirty="0"/>
              <a:t>:  </a:t>
            </a:r>
            <a:r>
              <a:rPr lang="en-US" sz="2400" i="1" dirty="0">
                <a:solidFill>
                  <a:srgbClr val="0070C0"/>
                </a:solidFill>
              </a:rPr>
              <a:t>When a family moves to a country home, the young girls experience </a:t>
            </a:r>
            <a:r>
              <a:rPr lang="en-US" sz="2400" i="1" dirty="0">
                <a:solidFill>
                  <a:srgbClr val="7030A0"/>
                </a:solidFill>
              </a:rPr>
              <a:t>strange happenings </a:t>
            </a:r>
            <a:r>
              <a:rPr lang="en-US" sz="2400" i="1" dirty="0">
                <a:solidFill>
                  <a:srgbClr val="0070C0"/>
                </a:solidFill>
              </a:rPr>
              <a:t>that have a link to an occult event years past.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Supernatural plot device</a:t>
            </a:r>
            <a:r>
              <a:rPr lang="en-US" sz="2400" i="1" dirty="0"/>
              <a:t>, to recreate ceremony done when a young woman disappeared 30 years previously</a:t>
            </a:r>
          </a:p>
          <a:p>
            <a:pPr marL="798513" lvl="1" indent="-341313">
              <a:buSzPts val="2400"/>
            </a:pPr>
            <a:r>
              <a:rPr lang="en-US" sz="2400" i="1" dirty="0"/>
              <a:t>Based on 1976 novel, F.E. Randall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1h24m complete </a:t>
            </a:r>
            <a:r>
              <a:rPr lang="en-US" sz="20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eclipse at 1:20:30-1:21:10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1980 – </a:t>
            </a:r>
            <a:r>
              <a:rPr lang="en-US" sz="3200" b="1" i="1" dirty="0"/>
              <a:t>Watcher in the Woods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4141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U.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UK, but rare without  up-down motion)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87C0F-5F0B-4F42-B9CD-24DC4DCE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7" y="29234"/>
            <a:ext cx="2794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Medieval fantasy</a:t>
            </a:r>
            <a:r>
              <a:rPr lang="en-US" sz="2800" dirty="0"/>
              <a:t>, US, Dir. Richard Donner; Stars Matthew Broderick, </a:t>
            </a:r>
            <a:r>
              <a:rPr lang="en-US" sz="2800" dirty="0" err="1"/>
              <a:t>Rutger</a:t>
            </a:r>
            <a:r>
              <a:rPr lang="en-US" sz="2800" dirty="0"/>
              <a:t> Hauer, Michelle Pfeiffer; Warner Bros/20</a:t>
            </a:r>
            <a:r>
              <a:rPr lang="en-US" sz="2800" baseline="30000" dirty="0"/>
              <a:t>th</a:t>
            </a:r>
            <a:r>
              <a:rPr lang="en-US" sz="2800" dirty="0"/>
              <a:t> Cent.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An evil bishop is spurned by a woman.  He turns her into a hawk by day, and her lover a wolf by night.</a:t>
            </a:r>
          </a:p>
          <a:p>
            <a:pPr marL="798513" lvl="1" indent="-341313">
              <a:buSzPts val="2400"/>
            </a:pPr>
            <a:r>
              <a:rPr lang="en-US" i="1" u="sng" dirty="0">
                <a:solidFill>
                  <a:srgbClr val="C00000"/>
                </a:solidFill>
              </a:rPr>
              <a:t>Eclipse: Supernatural plot device</a:t>
            </a:r>
            <a:r>
              <a:rPr lang="en-US" i="1" dirty="0"/>
              <a:t>, allows “both day and night”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No eclipse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1985 – </a:t>
            </a:r>
            <a:r>
              <a:rPr lang="en-US" sz="3200" b="1" i="1" dirty="0" err="1"/>
              <a:t>Ladyhawke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32EA-55D3-C449-ACC6-081A4657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317" y="29234"/>
            <a:ext cx="279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Horror/comedy/musical</a:t>
            </a:r>
            <a:r>
              <a:rPr lang="en-US" sz="2800" dirty="0"/>
              <a:t>, US, Dir. Frank Oz; Stars Rick </a:t>
            </a:r>
            <a:r>
              <a:rPr lang="en-US" sz="2800" dirty="0" err="1"/>
              <a:t>Moranis</a:t>
            </a:r>
            <a:r>
              <a:rPr lang="en-US" sz="2800" dirty="0"/>
              <a:t>, Ellen Green, Steve Martin; Warner Bros;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3200" u="sng" dirty="0"/>
              <a:t>Plot</a:t>
            </a:r>
            <a:r>
              <a:rPr lang="en-US" sz="3200" dirty="0"/>
              <a:t>: </a:t>
            </a:r>
            <a:r>
              <a:rPr lang="en-US" sz="3200" i="1" dirty="0">
                <a:solidFill>
                  <a:srgbClr val="0070C0"/>
                </a:solidFill>
              </a:rPr>
              <a:t>A plant is hit by green (evil) </a:t>
            </a:r>
            <a:r>
              <a:rPr lang="en-US" sz="3200" i="1" dirty="0">
                <a:solidFill>
                  <a:srgbClr val="7030A0"/>
                </a:solidFill>
              </a:rPr>
              <a:t>solar eclipse ``energy</a:t>
            </a:r>
            <a:r>
              <a:rPr lang="en-US" sz="3200" i="1" dirty="0">
                <a:solidFill>
                  <a:srgbClr val="0070C0"/>
                </a:solidFill>
              </a:rPr>
              <a:t>”.  </a:t>
            </a:r>
          </a:p>
          <a:p>
            <a:pPr marL="798513" lvl="1" indent="-341313">
              <a:buSzPts val="2400"/>
            </a:pPr>
            <a:r>
              <a:rPr lang="en-US" sz="3600" i="1" u="sng" dirty="0">
                <a:solidFill>
                  <a:srgbClr val="C00000"/>
                </a:solidFill>
              </a:rPr>
              <a:t>Supernatural plot device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3200" dirty="0"/>
              <a:t>3.1’ </a:t>
            </a:r>
            <a:r>
              <a:rPr lang="en-US" sz="32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3200" dirty="0"/>
              <a:t>, eclipse starts 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1986 – </a:t>
            </a:r>
            <a:r>
              <a:rPr lang="en-US" sz="3200" b="1" i="1" dirty="0"/>
              <a:t>Little Shop of Horrors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US, but rare without  up-down motion)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31D3-DCD7-7C4D-ADDC-3EFD7F66C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8" y="29234"/>
            <a:ext cx="2794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Comedy</a:t>
            </a:r>
            <a:r>
              <a:rPr lang="en-US" sz="2800" dirty="0"/>
              <a:t>, Animated TV series, US, </a:t>
            </a:r>
            <a:r>
              <a:rPr lang="en-US" sz="2800" i="1" dirty="0"/>
              <a:t>Marge vs. the Monorail</a:t>
            </a:r>
            <a:r>
              <a:rPr lang="en-US" sz="2800" dirty="0"/>
              <a:t>, Dir. Rich Moore; Writer Conan O’Brien; Stars Dan Castellaneta, Julie Kavner, Leonard </a:t>
            </a:r>
            <a:r>
              <a:rPr lang="en-US" sz="2800" dirty="0" err="1"/>
              <a:t>Nimoy</a:t>
            </a:r>
            <a:r>
              <a:rPr lang="en-US" sz="2800" dirty="0"/>
              <a:t>;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“After receiving a considerable donation of money, Springfield builds a monorail system with Homer as the conductor.” (IMDB)  [It goes run-away, only stopping during a solar eclipse.]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Comic device</a:t>
            </a:r>
            <a:endParaRPr lang="en-US" sz="2400" i="1" u="sng"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No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1993 – </a:t>
            </a:r>
            <a:r>
              <a:rPr lang="en-US" sz="3200" b="1" i="1" dirty="0"/>
              <a:t>The Simpsons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Promotional artwork.  Fox.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0E94-46D9-2E44-A1AF-1D95300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067" y="29234"/>
            <a:ext cx="2984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0" y="1175657"/>
            <a:ext cx="8862646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Fear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Beast attacks Sun</a:t>
            </a:r>
            <a:r>
              <a:rPr lang="en-US" sz="2400" dirty="0"/>
              <a:t>: </a:t>
            </a:r>
            <a:r>
              <a:rPr lang="en-US" sz="2400" i="1" dirty="0"/>
              <a:t>Chippewa, Peru, Armenia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Demon eats Sun</a:t>
            </a:r>
            <a:r>
              <a:rPr lang="en-US" sz="2400" dirty="0"/>
              <a:t>: </a:t>
            </a:r>
            <a:r>
              <a:rPr lang="en-US" sz="2400" i="1" dirty="0"/>
              <a:t>India, Indonesia </a:t>
            </a:r>
            <a:r>
              <a:rPr lang="en-US" sz="2400" dirty="0"/>
              <a:t>(Rahu)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Sun-god angry, sad, ill</a:t>
            </a:r>
            <a:r>
              <a:rPr lang="en-US" sz="2400" dirty="0"/>
              <a:t>: </a:t>
            </a:r>
            <a:r>
              <a:rPr lang="en-US" sz="2400" i="1" dirty="0"/>
              <a:t>Norse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Sun angry due to men’s behavior</a:t>
            </a:r>
            <a:r>
              <a:rPr lang="en-US" sz="2400" dirty="0"/>
              <a:t>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Precipitation/ill health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Poison falls from sky</a:t>
            </a:r>
            <a:r>
              <a:rPr lang="en-US" sz="2400" dirty="0"/>
              <a:t>: </a:t>
            </a:r>
            <a:r>
              <a:rPr lang="en-US" sz="2400" i="1" dirty="0"/>
              <a:t>Japan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Eclipse causes plague</a:t>
            </a:r>
            <a:r>
              <a:rPr lang="en-US" sz="2400" dirty="0"/>
              <a:t>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Pregnancy/eating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Food cooked during an eclipse is poisonous</a:t>
            </a:r>
            <a:r>
              <a:rPr lang="en-US" sz="2400" dirty="0"/>
              <a:t>: </a:t>
            </a:r>
            <a:r>
              <a:rPr lang="en-US" sz="2400" i="1" dirty="0"/>
              <a:t>India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Women warned to stay inside, not eat, not carry sharp objects</a:t>
            </a:r>
            <a:r>
              <a:rPr lang="en-US" sz="2400" dirty="0"/>
              <a:t> (no specific place found)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Beast bites Sun, same fate for unborn baby</a:t>
            </a:r>
            <a:r>
              <a:rPr lang="en-US" sz="2400" dirty="0"/>
              <a:t>: </a:t>
            </a:r>
            <a:r>
              <a:rPr lang="en-US" sz="2400" i="1" dirty="0"/>
              <a:t>Aztecs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1668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Myths/Folklore I – The Bad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550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096001" cy="48999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French-Italian, Dir. Gérard </a:t>
            </a:r>
            <a:r>
              <a:rPr lang="en-US" sz="2800" dirty="0" err="1"/>
              <a:t>Corbiau</a:t>
            </a:r>
            <a:r>
              <a:rPr lang="en-US" sz="2800" dirty="0"/>
              <a:t>; Stars Stefano </a:t>
            </a:r>
            <a:r>
              <a:rPr lang="en-US" sz="2800" dirty="0" err="1"/>
              <a:t>Dionisi</a:t>
            </a:r>
            <a:r>
              <a:rPr lang="en-US" sz="2800" dirty="0"/>
              <a:t>, Enrico Lo Verso, Elsa </a:t>
            </a:r>
            <a:r>
              <a:rPr lang="en-US" sz="2800" dirty="0" err="1"/>
              <a:t>Zylberstein</a:t>
            </a:r>
            <a:r>
              <a:rPr lang="en-US" sz="2800" dirty="0"/>
              <a:t>; Sony;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“the life and career of the 18th-century Italian opera singer Carlo </a:t>
            </a:r>
            <a:r>
              <a:rPr lang="en-US" sz="2400" i="1" dirty="0" err="1">
                <a:solidFill>
                  <a:srgbClr val="0070C0"/>
                </a:solidFill>
              </a:rPr>
              <a:t>Broschi</a:t>
            </a:r>
            <a:r>
              <a:rPr lang="en-US" sz="2400" i="1" dirty="0">
                <a:solidFill>
                  <a:srgbClr val="0070C0"/>
                </a:solidFill>
              </a:rPr>
              <a:t>, known as </a:t>
            </a:r>
            <a:r>
              <a:rPr lang="en-US" sz="2400" i="1" dirty="0" err="1">
                <a:solidFill>
                  <a:srgbClr val="0070C0"/>
                </a:solidFill>
              </a:rPr>
              <a:t>Farinelli</a:t>
            </a:r>
            <a:r>
              <a:rPr lang="en-US" sz="2400" i="1" dirty="0">
                <a:solidFill>
                  <a:srgbClr val="0070C0"/>
                </a:solidFill>
              </a:rPr>
              <a:t>, considered the greatest castrato singer of all time” - Wikipedia</a:t>
            </a:r>
          </a:p>
          <a:p>
            <a:pPr marL="798513" lvl="1" indent="-341313">
              <a:buSzPts val="2400"/>
            </a:pPr>
            <a:r>
              <a:rPr lang="en-US" sz="2000" i="1" dirty="0"/>
              <a:t>Carlo sings for King Philip of Spain </a:t>
            </a:r>
            <a:r>
              <a:rPr lang="en-US" sz="2000" i="1" dirty="0">
                <a:solidFill>
                  <a:srgbClr val="FF0000"/>
                </a:solidFill>
              </a:rPr>
              <a:t>during a </a:t>
            </a:r>
            <a:r>
              <a:rPr lang="en-US" sz="2000" i="1" u="sng" dirty="0">
                <a:solidFill>
                  <a:srgbClr val="FF0000"/>
                </a:solidFill>
              </a:rPr>
              <a:t>solar eclipse, to mark a moment of forgiveness</a:t>
            </a:r>
            <a:r>
              <a:rPr lang="en-US" sz="2000" i="1" dirty="0"/>
              <a:t> for his composer brother. </a:t>
            </a:r>
            <a:r>
              <a:rPr lang="en-US" sz="2000" i="1" dirty="0">
                <a:solidFill>
                  <a:srgbClr val="7030A0"/>
                </a:solidFill>
              </a:rPr>
              <a:t>Plot device: dramatic moment.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1994 – </a:t>
            </a:r>
            <a:r>
              <a:rPr lang="en-US" sz="3200" b="1" i="1" dirty="0" err="1"/>
              <a:t>Farinelli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  Pictures Classics.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9108-CC68-524C-819F-95B3DCBF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517" y="140823"/>
            <a:ext cx="26416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BE3FA-F653-634D-AF89-5DFE3C3B83B8}"/>
              </a:ext>
            </a:extLst>
          </p:cNvPr>
          <p:cNvSpPr txBox="1"/>
          <p:nvPr/>
        </p:nvSpPr>
        <p:spPr>
          <a:xfrm>
            <a:off x="457143" y="5985743"/>
            <a:ext cx="2641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Golden Globe, Best Foreign Film 1995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02AEA-F170-034A-A7DD-61B8C955409D}"/>
              </a:ext>
            </a:extLst>
          </p:cNvPr>
          <p:cNvSpPr txBox="1"/>
          <p:nvPr/>
        </p:nvSpPr>
        <p:spPr>
          <a:xfrm>
            <a:off x="3322301" y="5999736"/>
            <a:ext cx="2776658" cy="707886"/>
          </a:xfrm>
          <a:prstGeom prst="rect">
            <a:avLst/>
          </a:prstGeom>
          <a:solidFill>
            <a:srgbClr val="E8F8E4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3.9’ </a:t>
            </a:r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/>
              <a:t>, eclipse at very beginning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Moon goes left to right, incorrect for Italy!</a:t>
            </a:r>
          </a:p>
        </p:txBody>
      </p:sp>
    </p:spTree>
    <p:extLst>
      <p:ext uri="{BB962C8B-B14F-4D97-AF65-F5344CB8AC3E}">
        <p14:creationId xmlns:p14="http://schemas.microsoft.com/office/powerpoint/2010/main" val="319739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8" cy="4858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Drama</a:t>
            </a:r>
            <a:r>
              <a:rPr lang="en-US" dirty="0"/>
              <a:t>, US, Dir. Taylor </a:t>
            </a:r>
            <a:r>
              <a:rPr lang="en-US" dirty="0" err="1"/>
              <a:t>Hackford</a:t>
            </a:r>
            <a:r>
              <a:rPr lang="en-US" dirty="0"/>
              <a:t>; Stars Katy Bates, Jennifer J Leigh, David </a:t>
            </a:r>
            <a:r>
              <a:rPr lang="en-US" dirty="0" err="1"/>
              <a:t>Strathairn</a:t>
            </a:r>
            <a:r>
              <a:rPr lang="en-US" dirty="0"/>
              <a:t>; Columbia Pictures;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abused wife causes her husband’s death during an eclipse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used to mark a time of death</a:t>
            </a:r>
          </a:p>
          <a:p>
            <a:pPr marL="798513" lvl="1" indent="-341313">
              <a:buSzPts val="2400"/>
            </a:pPr>
            <a:r>
              <a:rPr lang="en-US" sz="2400" i="1" dirty="0"/>
              <a:t>4.5’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starts 1:55-4:30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1995 – </a:t>
            </a:r>
            <a:r>
              <a:rPr lang="en-US" sz="3200" b="1" i="1" dirty="0"/>
              <a:t>Dolores Claiborne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Columbia Pictures.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lower right to upper left – good from 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39B9D-36A8-1447-80BF-13B2B74DC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917" y="29234"/>
            <a:ext cx="2641600" cy="392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EAE95-4CA8-CA40-9D78-08F3BB9A30BE}"/>
              </a:ext>
            </a:extLst>
          </p:cNvPr>
          <p:cNvSpPr txBox="1"/>
          <p:nvPr/>
        </p:nvSpPr>
        <p:spPr>
          <a:xfrm>
            <a:off x="207818" y="5902036"/>
            <a:ext cx="5888182" cy="830997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Goof:  She is shown driving the night before under a Full Moon – impossible!</a:t>
            </a:r>
          </a:p>
        </p:txBody>
      </p:sp>
    </p:spTree>
    <p:extLst>
      <p:ext uri="{BB962C8B-B14F-4D97-AF65-F5344CB8AC3E}">
        <p14:creationId xmlns:p14="http://schemas.microsoft.com/office/powerpoint/2010/main" val="302195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Children</a:t>
            </a:r>
            <a:r>
              <a:rPr lang="en-US" dirty="0"/>
              <a:t>, US, Dir. Jeff McGrath &amp; Cathy </a:t>
            </a:r>
            <a:r>
              <a:rPr lang="en-US" dirty="0" err="1"/>
              <a:t>Malkasian</a:t>
            </a:r>
            <a:r>
              <a:rPr lang="en-US" dirty="0"/>
              <a:t>; Stars Lacey </a:t>
            </a:r>
            <a:r>
              <a:rPr lang="en-US" dirty="0" err="1"/>
              <a:t>Chabert</a:t>
            </a:r>
            <a:r>
              <a:rPr lang="en-US" dirty="0"/>
              <a:t>, Tom Kane, Lynn Redgrave; Paramount + Nickelodeon;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family expedition to film an eclipse runs into adventure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shows a destination for travel</a:t>
            </a:r>
          </a:p>
          <a:p>
            <a:pPr marL="798513" lvl="1" indent="-341313">
              <a:buSzPts val="2400"/>
            </a:pPr>
            <a:r>
              <a:rPr lang="en-US" sz="2400" i="1" dirty="0"/>
              <a:t>1.6’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starts 1:00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2002 – </a:t>
            </a:r>
            <a:r>
              <a:rPr lang="en-US" sz="3200" b="1" i="1" dirty="0"/>
              <a:t>Wild </a:t>
            </a:r>
            <a:r>
              <a:rPr lang="en-US" sz="3200" b="1" i="1" dirty="0" err="1"/>
              <a:t>Thornberrys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3751761"/>
            <a:ext cx="237148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Paramount  + Nickelodeon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left to right – very possible from Kenya (tropics).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64A9B-684C-A146-8CC9-C81022AFE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527" y="0"/>
            <a:ext cx="2446789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Superhero</a:t>
            </a:r>
            <a:r>
              <a:rPr lang="en-US" sz="2800" dirty="0"/>
              <a:t>, US, Dir. Guillermo del Toro; Stars Ron Perlman, Selma Blair, John Hurt; Sony, Columbia, Revolution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“A demon raised from infancy after being conjured by and rescued from the Nazis, grows up to become a defender against the forces of darkness.” (IMDB)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FF0000"/>
                </a:solidFill>
              </a:rPr>
              <a:t>LUNAR Eclipse</a:t>
            </a:r>
            <a:r>
              <a:rPr lang="en-US" sz="2400" i="1" dirty="0">
                <a:solidFill>
                  <a:srgbClr val="FF0000"/>
                </a:solidFill>
              </a:rPr>
              <a:t>: enables </a:t>
            </a:r>
            <a:r>
              <a:rPr lang="en-US" sz="2400" i="1" u="sng" dirty="0">
                <a:solidFill>
                  <a:srgbClr val="FF0000"/>
                </a:solidFill>
              </a:rPr>
              <a:t>supernatural </a:t>
            </a:r>
            <a:r>
              <a:rPr lang="en-US" sz="2400" i="1" dirty="0">
                <a:solidFill>
                  <a:srgbClr val="FF0000"/>
                </a:solidFill>
              </a:rPr>
              <a:t>powers</a:t>
            </a:r>
          </a:p>
          <a:p>
            <a:pPr marL="798513" lvl="1" indent="-341313">
              <a:buSzPts val="2400"/>
            </a:pPr>
            <a:r>
              <a:rPr lang="en-US" sz="2400" i="1" dirty="0"/>
              <a:t>10.3’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at 3:30-3:45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2004 – </a:t>
            </a:r>
            <a:r>
              <a:rPr lang="en-US" sz="3200" b="1" i="1" dirty="0" err="1"/>
              <a:t>Hellboy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Sony, Columbia, Revolution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9BB1-3F96-004D-B79C-1E4E63E55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515" y="88982"/>
            <a:ext cx="2650271" cy="39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120883" cy="4909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Drama/Historical Action</a:t>
            </a:r>
            <a:r>
              <a:rPr lang="en-US" sz="2800" dirty="0"/>
              <a:t>, US, Dir. Mel Gibson; Stars Rudy Youngblood, Raoul Trujillo; Buena Vista Pictures;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“In 1502, a young man is captured and brought to a Mayan city for human sacrifice.” (Wikipedia)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Solar Eclipse</a:t>
            </a:r>
            <a:r>
              <a:rPr lang="en-US" sz="2400" i="1" dirty="0">
                <a:solidFill>
                  <a:srgbClr val="C00000"/>
                </a:solidFill>
              </a:rPr>
              <a:t>: a sign from the gods </a:t>
            </a:r>
            <a:r>
              <a:rPr lang="en-US" sz="2400" i="1" dirty="0"/>
              <a:t>to spare men being sacrificed</a:t>
            </a:r>
          </a:p>
          <a:p>
            <a:pPr marL="798513" lvl="1" indent="-341313">
              <a:buSzPts val="2400"/>
            </a:pPr>
            <a:r>
              <a:rPr lang="en-US" sz="2400" i="1" dirty="0"/>
              <a:t>5.1’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at 1:40-4:40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 – </a:t>
            </a:r>
            <a:r>
              <a:rPr lang="en-US" sz="3200" b="1" i="1" dirty="0"/>
              <a:t>Apocalypto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Buena Vista Pictures.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C93A-4D02-0144-B0B4-2D72EC891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0" y="29234"/>
            <a:ext cx="27940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8AA9D-7408-1843-80B1-E00BD947E34B}"/>
              </a:ext>
            </a:extLst>
          </p:cNvPr>
          <p:cNvSpPr txBox="1"/>
          <p:nvPr/>
        </p:nvSpPr>
        <p:spPr>
          <a:xfrm>
            <a:off x="5952931" y="5430416"/>
            <a:ext cx="2903611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Moon goes right to left, mostly good for Mayan lands, needs up-down motion</a:t>
            </a:r>
          </a:p>
        </p:txBody>
      </p:sp>
    </p:spTree>
    <p:extLst>
      <p:ext uri="{BB962C8B-B14F-4D97-AF65-F5344CB8AC3E}">
        <p14:creationId xmlns:p14="http://schemas.microsoft.com/office/powerpoint/2010/main" val="242445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43646"/>
            <a:ext cx="6664569" cy="5673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2006-10; 2015 </a:t>
            </a:r>
            <a:r>
              <a:rPr lang="en-US" sz="2800" i="1" dirty="0"/>
              <a:t>Heroes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>
                <a:solidFill>
                  <a:srgbClr val="C00000"/>
                </a:solidFill>
              </a:rPr>
              <a:t>Eclipses enable/take away magic powers</a:t>
            </a:r>
          </a:p>
          <a:p>
            <a:pPr marL="798513" lvl="1" indent="-341313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sz="2400" i="1" dirty="0"/>
              <a:t>Exec Producers Tim </a:t>
            </a:r>
            <a:r>
              <a:rPr lang="en-US" sz="2400" i="1" dirty="0" err="1"/>
              <a:t>Kring</a:t>
            </a:r>
            <a:r>
              <a:rPr lang="en-US" sz="2400" i="1" dirty="0"/>
              <a:t> et al., Stars Hayden </a:t>
            </a:r>
            <a:r>
              <a:rPr lang="en-US" sz="2400" i="1" dirty="0" err="1"/>
              <a:t>Panettiere</a:t>
            </a:r>
            <a:r>
              <a:rPr lang="en-US" sz="2400" i="1" dirty="0"/>
              <a:t> et al., NBC + Universal, </a:t>
            </a:r>
            <a:r>
              <a:rPr lang="en-US" sz="2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/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/>
              <a:t>1’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TRAILER</a:t>
            </a:r>
            <a:r>
              <a:rPr lang="en-US" sz="2400" i="1" dirty="0"/>
              <a:t> 2015 Heroes Reborn</a:t>
            </a:r>
            <a:endParaRPr lang="en-US" sz="2400" i="1" dirty="0">
              <a:solidFill>
                <a:srgbClr val="0070C0"/>
              </a:solidFill>
            </a:endParaRP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dirty="0"/>
              <a:t>2014-17</a:t>
            </a:r>
            <a:r>
              <a:rPr lang="en-US" sz="2800" i="1" dirty="0"/>
              <a:t> The Strain</a:t>
            </a:r>
            <a:endParaRPr lang="en-US" sz="2800" dirty="0"/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u="sng" dirty="0">
                <a:solidFill>
                  <a:srgbClr val="C00000"/>
                </a:solidFill>
              </a:rPr>
              <a:t>Eclipse: supernatural</a:t>
            </a:r>
            <a:r>
              <a:rPr lang="en-US" sz="2400" i="1" dirty="0">
                <a:solidFill>
                  <a:srgbClr val="C00000"/>
                </a:solidFill>
              </a:rPr>
              <a:t>, enables vampires to spread a virus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0.5’ </a:t>
            </a:r>
            <a:r>
              <a:rPr lang="en-US" sz="24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 trailer – eclipse goes </a:t>
            </a:r>
            <a:r>
              <a:rPr lang="en-US" sz="2400" b="1" i="1" dirty="0">
                <a:solidFill>
                  <a:srgbClr val="7030A0"/>
                </a:solidFill>
              </a:rPr>
              <a:t>wrong way!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Exec Producers Guillermo del Toro, Chuck Hogan et al., Stars Corey Stoll et al., FX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66457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2006-17 Other TV Series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EB1F5-860B-7947-8477-7D79337BA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708" y="567921"/>
            <a:ext cx="27940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60C66-1ACB-A94A-87AA-C39F9B1833D2}"/>
              </a:ext>
            </a:extLst>
          </p:cNvPr>
          <p:cNvSpPr txBox="1"/>
          <p:nvPr/>
        </p:nvSpPr>
        <p:spPr>
          <a:xfrm>
            <a:off x="6574693" y="1640473"/>
            <a:ext cx="249701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Logo, Heroes, NBC + Universal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C07BB-F523-4E46-8158-475E3B9F15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1679" y="2897969"/>
            <a:ext cx="2660029" cy="1463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EAFB4-F9BB-9D4F-9B84-51AC7E0D1AA8}"/>
              </a:ext>
            </a:extLst>
          </p:cNvPr>
          <p:cNvSpPr txBox="1"/>
          <p:nvPr/>
        </p:nvSpPr>
        <p:spPr>
          <a:xfrm>
            <a:off x="6538124" y="4466492"/>
            <a:ext cx="253358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Title card, The Strain, FX</a:t>
            </a:r>
          </a:p>
        </p:txBody>
      </p:sp>
    </p:spTree>
    <p:extLst>
      <p:ext uri="{BB962C8B-B14F-4D97-AF65-F5344CB8AC3E}">
        <p14:creationId xmlns:p14="http://schemas.microsoft.com/office/powerpoint/2010/main" val="227153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564087" cy="56673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>
              <a:spcBef>
                <a:spcPts val="0"/>
              </a:spcBef>
              <a:buSzPts val="3200"/>
            </a:pPr>
            <a:r>
              <a:rPr lang="en-US" sz="2800" dirty="0"/>
              <a:t>Horror, Span., Dir. Paco Plaza; Apache Films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Verónica</a:t>
            </a:r>
            <a:r>
              <a:rPr lang="en-US" sz="2400" dirty="0"/>
              <a:t>: stars Sandra </a:t>
            </a:r>
            <a:r>
              <a:rPr lang="en-US" sz="2400" dirty="0" err="1"/>
              <a:t>Escacena</a:t>
            </a:r>
            <a:r>
              <a:rPr lang="en-US" sz="2400" dirty="0"/>
              <a:t>,: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400" i="1" dirty="0"/>
              <a:t> </a:t>
            </a:r>
            <a:r>
              <a:rPr lang="en-US" sz="2400" dirty="0"/>
              <a:t>(2017)</a:t>
            </a:r>
          </a:p>
          <a:p>
            <a:pPr marL="1255713" lvl="2" indent="-341313">
              <a:spcBef>
                <a:spcPts val="0"/>
              </a:spcBef>
              <a:buSzPts val="3200"/>
            </a:pPr>
            <a:r>
              <a:rPr lang="en-US" sz="2000" dirty="0">
                <a:solidFill>
                  <a:srgbClr val="C00000"/>
                </a:solidFill>
              </a:rPr>
              <a:t>Supernatural events </a:t>
            </a:r>
            <a:r>
              <a:rPr lang="en-US" sz="2000" dirty="0"/>
              <a:t>start in Madrid during a 1991 eclipse – </a:t>
            </a:r>
            <a:r>
              <a:rPr lang="en-US" sz="2000" i="1" dirty="0"/>
              <a:t>in reality July 11, 1991 eclipse was in Central/S America!</a:t>
            </a:r>
            <a:endParaRPr lang="en-US" i="1" dirty="0"/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Sr. Death</a:t>
            </a:r>
            <a:r>
              <a:rPr lang="en-US" sz="2400" dirty="0"/>
              <a:t>: prequel, stars Aria </a:t>
            </a:r>
            <a:r>
              <a:rPr lang="en-US" sz="2400" dirty="0" err="1"/>
              <a:t>Bedmar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400" dirty="0"/>
              <a:t> (2023) </a:t>
            </a:r>
            <a:endParaRPr lang="en-US" sz="2400" u="sng" dirty="0">
              <a:solidFill>
                <a:srgbClr val="0070C0"/>
              </a:solidFill>
            </a:endParaRPr>
          </a:p>
          <a:p>
            <a:pPr marL="1255713" lvl="2" indent="-341313">
              <a:buSzPts val="2400"/>
            </a:pPr>
            <a:r>
              <a:rPr lang="en-US" sz="2000" i="1" dirty="0"/>
              <a:t>Sr. Death</a:t>
            </a:r>
            <a:r>
              <a:rPr lang="en-US" sz="2000" dirty="0"/>
              <a:t>: A novice nun has </a:t>
            </a:r>
            <a:r>
              <a:rPr lang="en-US" sz="2000" dirty="0">
                <a:solidFill>
                  <a:srgbClr val="C00000"/>
                </a:solidFill>
              </a:rPr>
              <a:t>supernatural powers</a:t>
            </a:r>
          </a:p>
          <a:p>
            <a:pPr marL="341313" indent="-341313">
              <a:buSzPts val="2400"/>
            </a:pPr>
            <a:r>
              <a:rPr lang="en-US" sz="2800" i="1" dirty="0"/>
              <a:t>The Eclipse</a:t>
            </a:r>
            <a:r>
              <a:rPr lang="en-US" sz="2800" dirty="0"/>
              <a:t>, 2022 TV Series, an </a:t>
            </a:r>
            <a:r>
              <a:rPr lang="en-US" sz="2800" u="sng" dirty="0">
                <a:solidFill>
                  <a:srgbClr val="C00000"/>
                </a:solidFill>
              </a:rPr>
              <a:t>eclipse is connected to a curse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endParaRPr lang="en-US" sz="2800" dirty="0">
              <a:solidFill>
                <a:srgbClr val="0070C0"/>
              </a:solidFill>
            </a:endParaRPr>
          </a:p>
          <a:p>
            <a:pPr marL="0" lvl="0" indent="0">
              <a:buSzPts val="2400"/>
              <a:buNone/>
            </a:pPr>
            <a:endParaRPr lang="en-US"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713558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2017/23 – </a:t>
            </a:r>
            <a:r>
              <a:rPr lang="en-US" sz="3200" b="1" i="1" dirty="0"/>
              <a:t>Verónica,  Sr. Death, The Eclipse</a:t>
            </a:r>
            <a:endParaRPr i="1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475030"/>
            <a:ext cx="285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bg1"/>
                </a:solidFill>
                <a:sym typeface="Arial"/>
              </a:rPr>
              <a:t> 2023, U Louisville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564086" y="2249168"/>
            <a:ext cx="250654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posters, IMDB – </a:t>
            </a:r>
            <a:r>
              <a:rPr lang="en-US" sz="2000" b="1" i="1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 –</a:t>
            </a:r>
            <a:r>
              <a:rPr lang="en-US" sz="2000" b="1" i="1" dirty="0" err="1">
                <a:solidFill>
                  <a:srgbClr val="7030A0"/>
                </a:solidFill>
              </a:rPr>
              <a:t>Véronica</a:t>
            </a:r>
            <a:r>
              <a:rPr lang="en-US" sz="2000" b="1" i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 – Sr. Death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DFD3F-F097-A649-B5BB-0AA63B1930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5585" y="29234"/>
            <a:ext cx="1534885" cy="21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6E39B-17F4-C64C-9D8E-614F9D3E2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8628" y="3958898"/>
            <a:ext cx="1681842" cy="24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102221" cy="56370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Science Fiction</a:t>
            </a:r>
            <a:r>
              <a:rPr lang="en-US" sz="2800" dirty="0"/>
              <a:t>, US, Dir. James Cameron; Stars Sam Worthington, Zoe </a:t>
            </a:r>
            <a:r>
              <a:rPr lang="en-US" sz="2800" dirty="0" err="1"/>
              <a:t>Saldaña</a:t>
            </a:r>
            <a:r>
              <a:rPr lang="en-US" sz="2800" dirty="0"/>
              <a:t>, Sigourney Weaver, Steven Lang, Kate Winslet; 20</a:t>
            </a:r>
            <a:r>
              <a:rPr lang="en-US" sz="2800" baseline="30000" dirty="0"/>
              <a:t>th</a:t>
            </a:r>
            <a:r>
              <a:rPr lang="en-US" sz="2800" dirty="0"/>
              <a:t> Cent.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“A blue-skinned humanoid, under … human threat, seeks refuge [on] Pandora” (</a:t>
            </a:r>
            <a:r>
              <a:rPr lang="en-US" i="1" dirty="0" err="1">
                <a:solidFill>
                  <a:srgbClr val="0070C0"/>
                </a:solidFill>
              </a:rPr>
              <a:t>Wikip</a:t>
            </a:r>
            <a:r>
              <a:rPr lang="en-US" i="1" dirty="0">
                <a:solidFill>
                  <a:srgbClr val="0070C0"/>
                </a:solidFill>
              </a:rPr>
              <a:t>.)</a:t>
            </a:r>
          </a:p>
          <a:p>
            <a:pPr marL="798513" lvl="1" indent="-341313">
              <a:buSzPts val="2400"/>
            </a:pPr>
            <a:r>
              <a:rPr lang="en-US" sz="2400" i="1" dirty="0">
                <a:solidFill>
                  <a:srgbClr val="C00000"/>
                </a:solidFill>
              </a:rPr>
              <a:t>Eclipse is seen from a habitable moon</a:t>
            </a:r>
            <a:r>
              <a:rPr lang="en-US" sz="2400" i="1" dirty="0"/>
              <a:t>, regularly, </a:t>
            </a:r>
            <a:r>
              <a:rPr lang="en-US" sz="2400" i="1" u="sng" dirty="0">
                <a:solidFill>
                  <a:srgbClr val="C00000"/>
                </a:solidFill>
              </a:rPr>
              <a:t>used for dramatic effects</a:t>
            </a:r>
            <a:r>
              <a:rPr lang="en-US" sz="2400" i="1" dirty="0"/>
              <a:t> e.g. during a battle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400" i="1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i="1" dirty="0"/>
              <a:t>0.5’ </a:t>
            </a:r>
            <a:r>
              <a:rPr lang="en-US" sz="24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good illustration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53142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2022 – </a:t>
            </a:r>
            <a:r>
              <a:rPr lang="en-US" sz="3200" b="1" i="1" dirty="0"/>
              <a:t>Avatar: The Way of Water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531428" y="4132610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20</a:t>
            </a:r>
            <a:r>
              <a:rPr lang="en-US" sz="2000" b="1" i="1" baseline="30000" dirty="0">
                <a:solidFill>
                  <a:srgbClr val="0070C0"/>
                </a:solidFill>
              </a:rPr>
              <a:t>th</a:t>
            </a:r>
            <a:r>
              <a:rPr lang="en-US" sz="2000" b="1" i="1" dirty="0">
                <a:solidFill>
                  <a:srgbClr val="0070C0"/>
                </a:solidFill>
              </a:rPr>
              <a:t> Century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8EB4B-785D-FC45-96A6-C9A60BF44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056" y="29234"/>
            <a:ext cx="2454459" cy="38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6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8768444" cy="56370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800" b="1" dirty="0"/>
              <a:t> list (with links, Feb. 23, 2024)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1981 </a:t>
            </a:r>
            <a:r>
              <a:rPr lang="en-US" sz="2400" i="1" dirty="0"/>
              <a:t>Bloody Birthday (Horror)</a:t>
            </a:r>
            <a:r>
              <a:rPr lang="en-US" sz="2400" dirty="0"/>
              <a:t>, 1981 </a:t>
            </a:r>
            <a:r>
              <a:rPr lang="en-US" sz="2400" i="1" dirty="0" err="1">
                <a:solidFill>
                  <a:srgbClr val="0070C0"/>
                </a:solidFill>
              </a:rPr>
              <a:t>Dragonslayer</a:t>
            </a:r>
            <a:r>
              <a:rPr lang="en-US" sz="2400" i="1" dirty="0">
                <a:solidFill>
                  <a:srgbClr val="0070C0"/>
                </a:solidFill>
              </a:rPr>
              <a:t> (Fantasy)</a:t>
            </a:r>
            <a:r>
              <a:rPr lang="en-US" sz="2400" dirty="0"/>
              <a:t>, 1988 </a:t>
            </a:r>
            <a:r>
              <a:rPr lang="en-US" sz="2400" i="1" dirty="0"/>
              <a:t>Seventh Sign (H)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/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1994 </a:t>
            </a:r>
            <a:r>
              <a:rPr lang="en-US" sz="2400" i="1" dirty="0">
                <a:solidFill>
                  <a:srgbClr val="FF0000"/>
                </a:solidFill>
              </a:rPr>
              <a:t>Eclipse (Mockumentary)</a:t>
            </a:r>
            <a:r>
              <a:rPr lang="en-US" sz="2400" dirty="0"/>
              <a:t>, 1998 </a:t>
            </a:r>
            <a:r>
              <a:rPr lang="en-US" sz="2400" i="1" dirty="0">
                <a:solidFill>
                  <a:srgbClr val="0070C0"/>
                </a:solidFill>
              </a:rPr>
              <a:t>Knight in Camelot (F)</a:t>
            </a:r>
            <a:r>
              <a:rPr lang="en-US" sz="2400" dirty="0"/>
              <a:t>, 1999 </a:t>
            </a:r>
            <a:r>
              <a:rPr lang="en-US" sz="2400" i="1" dirty="0" err="1">
                <a:solidFill>
                  <a:srgbClr val="FF0000"/>
                </a:solidFill>
              </a:rPr>
              <a:t>Almanach</a:t>
            </a:r>
            <a:r>
              <a:rPr lang="en-US" sz="2400" i="1" dirty="0">
                <a:solidFill>
                  <a:srgbClr val="FF0000"/>
                </a:solidFill>
              </a:rPr>
              <a:t> 1999-2000 (M)</a:t>
            </a:r>
            <a:r>
              <a:rPr lang="en-US" sz="2400" dirty="0"/>
              <a:t>, 1999 </a:t>
            </a:r>
            <a:r>
              <a:rPr lang="en-US" sz="2400" i="1" dirty="0"/>
              <a:t>From Dusk till Dawn 2: Texas Blood Money (H)</a:t>
            </a:r>
            <a:r>
              <a:rPr lang="en-US" sz="2400" dirty="0"/>
              <a:t>, 1999 </a:t>
            </a:r>
            <a:r>
              <a:rPr lang="en-US" sz="2400" i="1" dirty="0">
                <a:solidFill>
                  <a:srgbClr val="7030A0"/>
                </a:solidFill>
              </a:rPr>
              <a:t>Judy Berlin (Drama)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/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2000 </a:t>
            </a:r>
            <a:r>
              <a:rPr lang="en-US" sz="2400" i="1" dirty="0"/>
              <a:t>Pitch Black (H)</a:t>
            </a:r>
            <a:r>
              <a:rPr lang="en-US" sz="2400" dirty="0"/>
              <a:t>, 2001 </a:t>
            </a:r>
            <a:r>
              <a:rPr lang="en-US" sz="2400" i="1" dirty="0">
                <a:solidFill>
                  <a:srgbClr val="009051"/>
                </a:solidFill>
              </a:rPr>
              <a:t>Lara Croft: Tomb Raider (Sci-Fi)</a:t>
            </a:r>
            <a:r>
              <a:rPr lang="en-US" sz="2400" dirty="0"/>
              <a:t>, 2002 </a:t>
            </a:r>
            <a:r>
              <a:rPr lang="en-US" sz="2400" i="1" dirty="0"/>
              <a:t>Darkness (H)</a:t>
            </a:r>
            <a:r>
              <a:rPr lang="en-US" sz="2400" dirty="0"/>
              <a:t>, 2003 </a:t>
            </a:r>
            <a:r>
              <a:rPr lang="en-US" sz="2400" i="1" dirty="0">
                <a:solidFill>
                  <a:srgbClr val="941651"/>
                </a:solidFill>
              </a:rPr>
              <a:t>Land Before Time X (Children)</a:t>
            </a:r>
            <a:r>
              <a:rPr lang="en-US" sz="2400" dirty="0"/>
              <a:t> , 2005 </a:t>
            </a:r>
            <a:r>
              <a:rPr lang="en-US" sz="2400" i="1" dirty="0"/>
              <a:t>Wolf Creek (H)</a:t>
            </a:r>
            <a:r>
              <a:rPr lang="en-US" sz="2400" dirty="0"/>
              <a:t>, 2009 </a:t>
            </a:r>
            <a:r>
              <a:rPr lang="en-US" sz="2400" i="1" dirty="0"/>
              <a:t>House of the Devil (H)</a:t>
            </a:r>
            <a:endParaRPr lang="en-US" sz="2400" i="1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2016 </a:t>
            </a:r>
            <a:r>
              <a:rPr lang="en-US" sz="2400" i="1" dirty="0">
                <a:solidFill>
                  <a:srgbClr val="008F00"/>
                </a:solidFill>
              </a:rPr>
              <a:t>Rogue One: A Star Wars Story (SF)</a:t>
            </a:r>
            <a:r>
              <a:rPr lang="en-US" sz="2400" dirty="0"/>
              <a:t>, 2017 </a:t>
            </a:r>
            <a:r>
              <a:rPr lang="en-US" sz="2400" i="1" dirty="0">
                <a:solidFill>
                  <a:srgbClr val="7030A0"/>
                </a:solidFill>
              </a:rPr>
              <a:t>Gerald’s Game (D)</a:t>
            </a:r>
            <a:r>
              <a:rPr lang="en-US" sz="2400" dirty="0"/>
              <a:t>, 2017 </a:t>
            </a:r>
            <a:r>
              <a:rPr lang="en-US" sz="2400" i="1" dirty="0">
                <a:solidFill>
                  <a:srgbClr val="797979"/>
                </a:solidFill>
              </a:rPr>
              <a:t>Perfect Strangers (Comedy) </a:t>
            </a:r>
            <a:r>
              <a:rPr lang="en-US" sz="2400" dirty="0"/>
              <a:t>, 2019 </a:t>
            </a:r>
            <a:r>
              <a:rPr lang="en-US" sz="2400" i="1" dirty="0">
                <a:solidFill>
                  <a:srgbClr val="0070C0"/>
                </a:solidFill>
              </a:rPr>
              <a:t>The Kid Who Would be King (F)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i="1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76844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/>
              <a:t>Still More</a:t>
            </a:r>
            <a:r>
              <a:rPr lang="en-US" sz="3200" b="1" dirty="0"/>
              <a:t> (unfiltered) Eclipse Movies/TV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51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0" y="25401"/>
            <a:ext cx="9102461" cy="1060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75406" y="1094013"/>
            <a:ext cx="8991600" cy="57724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dirty="0"/>
              <a:t>Eclipses in film, music for &gt; 100 years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Before 1970: </a:t>
            </a:r>
            <a:endParaRPr u="sng"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comedy, adaptations of classic books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Eclipses used in lost world or prediction contexts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Science fiction for “2001, A Space Odyssey”</a:t>
            </a:r>
            <a:endParaRPr sz="2000" b="1" i="1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Since 1980: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Many horror, fantasy, science fiction movies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Also comedy, historical fiction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Eclipses often used as supernatural events or to punctuate moments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C00000"/>
                </a:solidFill>
              </a:rPr>
              <a:t>Many portrayals reflect folklore themes</a:t>
            </a:r>
            <a:endParaRPr i="1" dirty="0">
              <a:solidFill>
                <a:srgbClr val="C0000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rgbClr val="7030A0"/>
                </a:solidFill>
              </a:rPr>
              <a:t>A number of eclipses shown in wrong direction!</a:t>
            </a:r>
            <a:endParaRPr u="sng" dirty="0">
              <a:solidFill>
                <a:srgbClr val="7030A0"/>
              </a:solidFill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5406" y="0"/>
            <a:ext cx="3842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373900" y="6273000"/>
            <a:ext cx="377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-1" y="1002323"/>
            <a:ext cx="8932985" cy="37982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Celestial Romance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Male Moon chases female Sun</a:t>
            </a:r>
            <a:r>
              <a:rPr lang="en-US" sz="2400" dirty="0"/>
              <a:t>: </a:t>
            </a:r>
            <a:r>
              <a:rPr lang="en-US" sz="2400" i="1" dirty="0"/>
              <a:t>Australia, Germany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Female Moon and male Sun</a:t>
            </a:r>
            <a:r>
              <a:rPr lang="en-US" sz="2400" dirty="0"/>
              <a:t>: </a:t>
            </a:r>
            <a:r>
              <a:rPr lang="en-US" sz="2400" i="1" dirty="0"/>
              <a:t>Benin (“switch out lights”)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Unclear who is who: </a:t>
            </a:r>
            <a:r>
              <a:rPr lang="en-US" sz="2400" i="1" dirty="0"/>
              <a:t>Tahiti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Good Luck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Finding gold</a:t>
            </a:r>
            <a:r>
              <a:rPr lang="en-US" sz="2400" dirty="0"/>
              <a:t>: </a:t>
            </a:r>
            <a:r>
              <a:rPr lang="en-US" sz="2400" i="1" dirty="0"/>
              <a:t>Bolivia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Nature cleans house</a:t>
            </a:r>
            <a:r>
              <a:rPr lang="en-US" sz="2400" dirty="0"/>
              <a:t>: </a:t>
            </a:r>
            <a:r>
              <a:rPr lang="en-US" sz="2400" i="1" dirty="0"/>
              <a:t>Native North Americans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Inspiring Peace-Making, Order in World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Make peace</a:t>
            </a:r>
            <a:r>
              <a:rPr lang="en-US" sz="2400" dirty="0"/>
              <a:t>: </a:t>
            </a:r>
            <a:r>
              <a:rPr lang="en-US" sz="2400" i="1" dirty="0"/>
              <a:t>Colombia, Togo, Benin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Restore balance in life/Universe</a:t>
            </a:r>
            <a:r>
              <a:rPr lang="en-US" sz="2400" dirty="0"/>
              <a:t>: </a:t>
            </a:r>
            <a:r>
              <a:rPr lang="en-US" sz="2400" i="1" dirty="0"/>
              <a:t>Navajo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9934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/>
            <a:r>
              <a:rPr lang="en-US" sz="3200" b="1" dirty="0"/>
              <a:t>Myths/Folklore II – The Good 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CCF02-B3A6-C945-B77E-A922471A47E4}"/>
              </a:ext>
            </a:extLst>
          </p:cNvPr>
          <p:cNvSpPr/>
          <p:nvPr/>
        </p:nvSpPr>
        <p:spPr>
          <a:xfrm>
            <a:off x="206042" y="4800600"/>
            <a:ext cx="72763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C. </a:t>
            </a:r>
            <a:r>
              <a:rPr lang="en-US" sz="2000" b="1" dirty="0" err="1">
                <a:solidFill>
                  <a:srgbClr val="7030A0"/>
                </a:solidFill>
              </a:rPr>
              <a:t>Boeckmann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</a:rPr>
              <a:t>Old Farmers’ Almanac 2024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Earth </a:t>
            </a:r>
            <a:r>
              <a:rPr lang="en-US" sz="2000" b="1" dirty="0" err="1">
                <a:solidFill>
                  <a:srgbClr val="7030A0"/>
                </a:solidFill>
              </a:rPr>
              <a:t>Storiez</a:t>
            </a:r>
            <a:r>
              <a:rPr lang="en-US" sz="2000" b="1" dirty="0">
                <a:solidFill>
                  <a:srgbClr val="7030A0"/>
                </a:solidFill>
              </a:rPr>
              <a:t>, Chinese and other Mythology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  <a:r>
              <a:rPr lang="en-US" sz="2000" b="1" dirty="0" err="1">
                <a:solidFill>
                  <a:srgbClr val="7030A0"/>
                </a:solidFill>
              </a:rPr>
              <a:t>timeanddate.com</a:t>
            </a:r>
            <a:r>
              <a:rPr lang="en-US" sz="2000" b="1" dirty="0">
                <a:solidFill>
                  <a:srgbClr val="7030A0"/>
                </a:solidFill>
              </a:rPr>
              <a:t>: eclipse myths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J. Deutsch 15 Aug 2017, </a:t>
            </a:r>
            <a:r>
              <a:rPr lang="en-US" sz="2000" b="1" i="1" dirty="0">
                <a:solidFill>
                  <a:srgbClr val="7030A0"/>
                </a:solidFill>
              </a:rPr>
              <a:t>Smithsonian Magazine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: </a:t>
            </a:r>
            <a:r>
              <a:rPr lang="en-US" sz="2000" b="1" dirty="0">
                <a:solidFill>
                  <a:srgbClr val="7030A0"/>
                </a:solidFill>
              </a:rPr>
              <a:t>S. Robinson, 26 July 2018, </a:t>
            </a:r>
            <a:r>
              <a:rPr lang="en-US" sz="2000" b="1" dirty="0" err="1">
                <a:solidFill>
                  <a:srgbClr val="7030A0"/>
                </a:solidFill>
              </a:rPr>
              <a:t>buzzfeed</a:t>
            </a:r>
            <a:r>
              <a:rPr lang="en-US" sz="2000" b="1" dirty="0">
                <a:solidFill>
                  <a:srgbClr val="7030A0"/>
                </a:solidFill>
              </a:rPr>
              <a:t> (lunar eclipses)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AP, 13 Oct 2023, </a:t>
            </a:r>
            <a:r>
              <a:rPr lang="en-US" sz="2000" b="1" i="1" dirty="0">
                <a:solidFill>
                  <a:srgbClr val="7030A0"/>
                </a:solidFill>
              </a:rPr>
              <a:t>The Guardian</a:t>
            </a:r>
          </a:p>
        </p:txBody>
      </p:sp>
    </p:spTree>
    <p:extLst>
      <p:ext uri="{BB962C8B-B14F-4D97-AF65-F5344CB8AC3E}">
        <p14:creationId xmlns:p14="http://schemas.microsoft.com/office/powerpoint/2010/main" val="277413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79517" y="1135517"/>
            <a:ext cx="5854933" cy="35244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Written &amp; performed by Carly Simon, </a:t>
            </a:r>
            <a:r>
              <a:rPr lang="en-US" sz="2800" i="1" dirty="0"/>
              <a:t>No Secrets </a:t>
            </a:r>
            <a:r>
              <a:rPr lang="en-US" sz="2800" dirty="0"/>
              <a:t>album, Elektra</a:t>
            </a:r>
            <a:endParaRPr sz="2800"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/>
              <a:t>Reached #1</a:t>
            </a:r>
            <a:r>
              <a:rPr lang="en-US" sz="2400" dirty="0"/>
              <a:t> in UK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Mentions July 10, 1972 eclipse in N. Atlantic </a:t>
            </a:r>
            <a:r>
              <a:rPr lang="en-US" sz="2400" dirty="0"/>
              <a:t>– one of first for </a:t>
            </a:r>
            <a:r>
              <a:rPr lang="en-US" sz="2400" b="1" dirty="0"/>
              <a:t>tourism </a:t>
            </a:r>
            <a:r>
              <a:rPr lang="en-US" sz="2400" dirty="0"/>
              <a:t>by the rich with their own planes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44703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1972 – </a:t>
            </a:r>
            <a:r>
              <a:rPr lang="en-US" sz="3200" b="1" i="1" dirty="0"/>
              <a:t>You’re So Vain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445B1-DA7B-A649-B878-08AE06AE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59" y="128588"/>
            <a:ext cx="2865798" cy="3942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349526" y="4729903"/>
            <a:ext cx="5225143" cy="1938992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“Well I hear you went up to Saratoga and your horse naturally won</a:t>
            </a:r>
            <a:br>
              <a:rPr lang="en-US" sz="2400" i="1" dirty="0"/>
            </a:br>
            <a:r>
              <a:rPr lang="en-US" sz="2400" i="1" dirty="0"/>
              <a:t>Then you flew your Lear jet up to Nova Scotia</a:t>
            </a:r>
            <a:br>
              <a:rPr lang="en-US" sz="2400" i="1" dirty="0"/>
            </a:br>
            <a:r>
              <a:rPr lang="en-US" sz="2400" i="1" u="sng" dirty="0">
                <a:solidFill>
                  <a:srgbClr val="FF0000"/>
                </a:solidFill>
              </a:rPr>
              <a:t>To see the total eclipse of the sun</a:t>
            </a:r>
            <a:r>
              <a:rPr lang="en-US" sz="24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6083559" y="4292082"/>
            <a:ext cx="2556588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4.4’,G Lyrics </a:t>
            </a:r>
            <a:r>
              <a:rPr lang="en-US" sz="24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eclipse lyrics at 3:00-3:20</a:t>
            </a:r>
          </a:p>
        </p:txBody>
      </p:sp>
    </p:spTree>
    <p:extLst>
      <p:ext uri="{BB962C8B-B14F-4D97-AF65-F5344CB8AC3E}">
        <p14:creationId xmlns:p14="http://schemas.microsoft.com/office/powerpoint/2010/main" val="9242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2" y="1135517"/>
            <a:ext cx="5926960" cy="30321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Written by Jim Steinman, performed by Bonnie Tyler, </a:t>
            </a:r>
            <a:r>
              <a:rPr lang="en-US" sz="2400" i="1" dirty="0"/>
              <a:t>Faster Than the Speed of Night </a:t>
            </a:r>
            <a:r>
              <a:rPr lang="en-US" sz="2400" dirty="0"/>
              <a:t>album, CBS-Columbia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#1 in US, </a:t>
            </a:r>
            <a:r>
              <a:rPr lang="en-US" sz="2400" i="1" dirty="0"/>
              <a:t>went Platinum</a:t>
            </a:r>
            <a:r>
              <a:rPr lang="en-US" sz="2400" dirty="0"/>
              <a:t> in 2001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400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Steinman: [originally] “vampire love song” … </a:t>
            </a:r>
            <a:r>
              <a:rPr lang="en-US" sz="2400" i="1" dirty="0">
                <a:solidFill>
                  <a:srgbClr val="0070C0"/>
                </a:solidFill>
              </a:rPr>
              <a:t>“all about … the power of darkness, love’s place in the dark”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2695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1983 – </a:t>
            </a:r>
            <a:r>
              <a:rPr lang="en-US" sz="3200" b="1" i="1" dirty="0"/>
              <a:t>Total Eclipse of the Heart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419247"/>
            <a:ext cx="34168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118184" y="4167664"/>
            <a:ext cx="5709970" cy="2554545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000" i="1" dirty="0"/>
              <a:t>“…</a:t>
            </a:r>
            <a:r>
              <a:rPr lang="en-US" sz="2000" dirty="0"/>
              <a:t>Together we can take it to the end of the line</a:t>
            </a:r>
            <a:br>
              <a:rPr lang="en-US" sz="2000" dirty="0"/>
            </a:br>
            <a:r>
              <a:rPr lang="en-US" sz="2000" dirty="0"/>
              <a:t>Your love is </a:t>
            </a:r>
            <a:r>
              <a:rPr lang="en-US" sz="2000" i="1" u="sng" dirty="0">
                <a:solidFill>
                  <a:srgbClr val="7030A0"/>
                </a:solidFill>
              </a:rPr>
              <a:t>like a shadow</a:t>
            </a:r>
            <a:r>
              <a:rPr lang="en-US" sz="2000" dirty="0"/>
              <a:t> on me all of the time (all of the time)</a:t>
            </a:r>
          </a:p>
          <a:p>
            <a:r>
              <a:rPr lang="en-US" sz="2000" dirty="0"/>
              <a:t>...</a:t>
            </a:r>
          </a:p>
          <a:p>
            <a:r>
              <a:rPr lang="en-US" sz="2000" dirty="0"/>
              <a:t>Once upon a time there was light in my life</a:t>
            </a:r>
            <a:br>
              <a:rPr lang="en-US" sz="2000" dirty="0"/>
            </a:br>
            <a:r>
              <a:rPr lang="en-US" sz="2000" dirty="0"/>
              <a:t>But now there's only love in the dark</a:t>
            </a:r>
            <a:br>
              <a:rPr lang="en-US" sz="2000" dirty="0"/>
            </a:br>
            <a:r>
              <a:rPr lang="en-US" sz="2000" dirty="0"/>
              <a:t>Nothing I can say</a:t>
            </a:r>
            <a:br>
              <a:rPr lang="en-US" sz="2000" dirty="0"/>
            </a:br>
            <a:r>
              <a:rPr lang="en-US" sz="2000" i="1" dirty="0">
                <a:solidFill>
                  <a:srgbClr val="C00000"/>
                </a:solidFill>
              </a:rPr>
              <a:t>A </a:t>
            </a:r>
            <a:r>
              <a:rPr lang="en-US" sz="2000" i="1" u="sng" dirty="0">
                <a:solidFill>
                  <a:srgbClr val="C00000"/>
                </a:solidFill>
              </a:rPr>
              <a:t>total eclipse</a:t>
            </a:r>
            <a:r>
              <a:rPr lang="en-US" sz="2000" i="1" dirty="0">
                <a:solidFill>
                  <a:srgbClr val="C00000"/>
                </a:solidFill>
              </a:rPr>
              <a:t> of the heart</a:t>
            </a:r>
            <a:r>
              <a:rPr lang="en-US" sz="2000" dirty="0"/>
              <a:t>…</a:t>
            </a:r>
            <a:r>
              <a:rPr lang="en-US" sz="20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5916706" y="4310685"/>
            <a:ext cx="3030070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4.5’ </a:t>
            </a:r>
            <a:r>
              <a:rPr lang="en-US" sz="24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Bonnie Tyler, eclipse lyrics throughout, e.g. 3:40-3:20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14D76-83D9-4D43-9DB3-709C3EF8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12" y="51125"/>
            <a:ext cx="3050188" cy="3050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856E1-F1D1-074A-8D1D-F785DD567A3D}"/>
              </a:ext>
            </a:extLst>
          </p:cNvPr>
          <p:cNvSpPr txBox="1"/>
          <p:nvPr/>
        </p:nvSpPr>
        <p:spPr>
          <a:xfrm>
            <a:off x="6093812" y="3244334"/>
            <a:ext cx="285296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Artwork for UK and some European releases.  Columbia.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5C5CB-BB91-6F4C-9E2B-C3DFCD4AC279}"/>
              </a:ext>
            </a:extLst>
          </p:cNvPr>
          <p:cNvSpPr txBox="1"/>
          <p:nvPr/>
        </p:nvSpPr>
        <p:spPr>
          <a:xfrm>
            <a:off x="5916706" y="5970494"/>
            <a:ext cx="3030070" cy="707886"/>
          </a:xfrm>
          <a:prstGeom prst="rect">
            <a:avLst/>
          </a:prstGeom>
          <a:solidFill>
            <a:srgbClr val="F3F4D5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Eclipse: symbolizes darkness, sadness</a:t>
            </a:r>
          </a:p>
        </p:txBody>
      </p:sp>
    </p:spTree>
    <p:extLst>
      <p:ext uri="{BB962C8B-B14F-4D97-AF65-F5344CB8AC3E}">
        <p14:creationId xmlns:p14="http://schemas.microsoft.com/office/powerpoint/2010/main" val="336829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467600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>
              <a:spcBef>
                <a:spcPts val="0"/>
              </a:spcBef>
              <a:buSzPts val="3200"/>
            </a:pPr>
            <a:r>
              <a:rPr lang="en-US" dirty="0"/>
              <a:t>French-US, </a:t>
            </a:r>
            <a:r>
              <a:rPr lang="en-US" dirty="0" err="1"/>
              <a:t>Dir.+Star</a:t>
            </a:r>
            <a:r>
              <a:rPr lang="en-US" dirty="0"/>
              <a:t> </a:t>
            </a:r>
            <a:r>
              <a:rPr lang="en-US" u="sng" dirty="0"/>
              <a:t>Georges </a:t>
            </a:r>
            <a:r>
              <a:rPr lang="en-US" u="sng" dirty="0" err="1"/>
              <a:t>Méliès</a:t>
            </a:r>
            <a:r>
              <a:rPr lang="en-US" dirty="0"/>
              <a:t>, silent, United Global Pictures,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b="1" u="sng" dirty="0"/>
              <a:t>Comedy</a:t>
            </a:r>
            <a:r>
              <a:rPr lang="en-US" dirty="0"/>
              <a:t>: Courtship of the Sun and Moon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"Plot (IMDB): As the clock strikes twelve, a </a:t>
            </a:r>
            <a:r>
              <a:rPr lang="en-US" sz="2400" i="1" dirty="0">
                <a:solidFill>
                  <a:srgbClr val="0070C0"/>
                </a:solidFill>
              </a:rPr>
              <a:t>weary astronomer attempts to answer the impertinent enquiries of his young students by </a:t>
            </a:r>
            <a:r>
              <a:rPr lang="en-US" sz="2400" i="1" dirty="0" err="1">
                <a:solidFill>
                  <a:srgbClr val="0070C0"/>
                </a:solidFill>
              </a:rPr>
              <a:t>scrutinising</a:t>
            </a:r>
            <a:r>
              <a:rPr lang="en-US" sz="2400" i="1" dirty="0">
                <a:solidFill>
                  <a:srgbClr val="0070C0"/>
                </a:solidFill>
              </a:rPr>
              <a:t> an </a:t>
            </a:r>
            <a:r>
              <a:rPr lang="en-US" sz="2400" i="1" u="sng" dirty="0">
                <a:solidFill>
                  <a:srgbClr val="0070C0"/>
                </a:solidFill>
              </a:rPr>
              <a:t>impending lunar eclipse</a:t>
            </a:r>
            <a:r>
              <a:rPr lang="en-US" sz="2400" dirty="0"/>
              <a:t>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Méliès</a:t>
            </a:r>
            <a:r>
              <a:rPr lang="en-US" sz="2400" dirty="0"/>
              <a:t>’ film catalogue describes the “man in the sun” and “dainty Diana”, despite 2 male actors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9.5’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astronomers 2:30-4:45, then again 7:45</a:t>
            </a:r>
            <a:endParaRPr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1907 – </a:t>
            </a:r>
            <a:r>
              <a:rPr lang="en-US" sz="3200" b="1" i="1"/>
              <a:t>The Eclipse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70188" y="1485081"/>
            <a:ext cx="189161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359995" y="4320464"/>
            <a:ext cx="1711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/>
                </a:solidFill>
              </a:rPr>
              <a:t>Eclipse</a:t>
            </a:r>
            <a:r>
              <a:rPr lang="en-US" sz="1600" b="1" i="1" dirty="0">
                <a:solidFill>
                  <a:srgbClr val="00B0F0"/>
                </a:solidFill>
              </a:rPr>
              <a:t> is </a:t>
            </a:r>
            <a:r>
              <a:rPr lang="en-US" sz="1600" b="1" i="1" dirty="0">
                <a:solidFill>
                  <a:schemeClr val="tx1"/>
                </a:solidFill>
              </a:rPr>
              <a:t>left to right</a:t>
            </a:r>
            <a:r>
              <a:rPr lang="en-US" sz="1600" b="1" i="1" dirty="0">
                <a:solidFill>
                  <a:srgbClr val="00B0F0"/>
                </a:solidFill>
              </a:rPr>
              <a:t> – as in </a:t>
            </a:r>
            <a:r>
              <a:rPr lang="en-US" sz="1600" b="1" i="1" dirty="0">
                <a:solidFill>
                  <a:schemeClr val="tx1"/>
                </a:solidFill>
              </a:rPr>
              <a:t>southern hemisphere!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E074-3900-894F-9AFD-5228C3F58AF3}"/>
              </a:ext>
            </a:extLst>
          </p:cNvPr>
          <p:cNvSpPr txBox="1"/>
          <p:nvPr/>
        </p:nvSpPr>
        <p:spPr>
          <a:xfrm>
            <a:off x="7270188" y="5649686"/>
            <a:ext cx="1400283" cy="954107"/>
          </a:xfrm>
          <a:prstGeom prst="rect">
            <a:avLst/>
          </a:prstGeom>
          <a:solidFill>
            <a:srgbClr val="F0DCEC"/>
          </a:solidFill>
        </p:spPr>
        <p:txBody>
          <a:bodyPr wrap="square" rtlCol="0">
            <a:spAutoFit/>
          </a:bodyPr>
          <a:lstStyle/>
          <a:p>
            <a:r>
              <a:rPr lang="en-US" i="1" dirty="0" err="1"/>
              <a:t>Meliés</a:t>
            </a:r>
            <a:r>
              <a:rPr lang="en-US" i="1" dirty="0"/>
              <a:t> also made A Trip to the Moon (1902) - </a:t>
            </a:r>
            <a:r>
              <a:rPr lang="en-US" i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4130847" cy="529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E. Mack, publ. Lee &amp; Walker</a:t>
            </a:r>
            <a:endParaRPr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Commemorates Aug. 7, 1869 eclipse across Canada and US (incl. Louisville!)</a:t>
            </a:r>
            <a:endParaRPr i="1" dirty="0">
              <a:solidFill>
                <a:srgbClr val="C0000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dirty="0"/>
              <a:t>Full band score</a:t>
            </a:r>
            <a:endParaRPr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dirty="0"/>
              <a:t>1.1’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VIDEO/MUSIC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1919 – </a:t>
            </a:r>
            <a:r>
              <a:rPr lang="en-US" sz="3200" b="1" i="1"/>
              <a:t>The Total Eclipse Gallop (Music)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7508" y="1181100"/>
            <a:ext cx="4198180" cy="567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6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5674679" cy="5676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i="1" dirty="0"/>
              <a:t>Little Rascals</a:t>
            </a:r>
            <a:r>
              <a:rPr lang="en-US" sz="2800" dirty="0"/>
              <a:t>, </a:t>
            </a:r>
            <a:r>
              <a:rPr lang="en-US" sz="2800" b="1" u="sng" dirty="0"/>
              <a:t>comedy</a:t>
            </a:r>
            <a:r>
              <a:rPr lang="en-US" sz="2800" u="sng" dirty="0"/>
              <a:t> / </a:t>
            </a:r>
            <a:r>
              <a:rPr lang="en-US" sz="2800" b="1" u="sng" dirty="0"/>
              <a:t>children</a:t>
            </a:r>
            <a:r>
              <a:rPr lang="en-US" sz="2800" dirty="0"/>
              <a:t>, Dir. Gus </a:t>
            </a:r>
            <a:r>
              <a:rPr lang="en-US" sz="2800" dirty="0" err="1"/>
              <a:t>Meins</a:t>
            </a:r>
            <a:r>
              <a:rPr lang="en-US" sz="2800" dirty="0"/>
              <a:t>; Stars George McFarland, Billie Thomas, Eugene Lee; MGM; 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u="sng" dirty="0"/>
              <a:t>Plot</a:t>
            </a:r>
            <a:r>
              <a:rPr lang="en-US" sz="2800" dirty="0"/>
              <a:t>: </a:t>
            </a:r>
            <a:r>
              <a:rPr lang="en-US" sz="2800" i="1" dirty="0">
                <a:solidFill>
                  <a:srgbClr val="C00000"/>
                </a:solidFill>
              </a:rPr>
              <a:t>Rather than go to church, </a:t>
            </a:r>
            <a:r>
              <a:rPr lang="en-US" sz="2800" i="1" dirty="0" err="1">
                <a:solidFill>
                  <a:srgbClr val="C00000"/>
                </a:solidFill>
              </a:rPr>
              <a:t>Spanky</a:t>
            </a:r>
            <a:r>
              <a:rPr lang="en-US" sz="2800" i="1" dirty="0">
                <a:solidFill>
                  <a:srgbClr val="C00000"/>
                </a:solidFill>
              </a:rPr>
              <a:t> decides to go fishing - with disastrous results. 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/>
              <a:t>eclipse marks a moment of baptism in a river</a:t>
            </a:r>
            <a:endParaRPr i="1"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Eclipse 1.2’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Total 17.3’ </a:t>
            </a:r>
            <a:r>
              <a:rPr lang="en-US" sz="28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1935 – </a:t>
            </a:r>
            <a:r>
              <a:rPr lang="en-US" sz="3200" b="1" i="1"/>
              <a:t>Little Sinner, Our Gang (short)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64426" y="1196340"/>
            <a:ext cx="3479574" cy="2604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171881-24BF-3746-B029-98786EDDCAF4}"/>
              </a:ext>
            </a:extLst>
          </p:cNvPr>
          <p:cNvSpPr/>
          <p:nvPr/>
        </p:nvSpPr>
        <p:spPr>
          <a:xfrm>
            <a:off x="5893820" y="3922824"/>
            <a:ext cx="302078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Eclipse is left to right – as in southern hemisphere!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BCF94-9736-8B44-BFC4-6E1ECF609D74}"/>
              </a:ext>
            </a:extLst>
          </p:cNvPr>
          <p:cNvSpPr txBox="1"/>
          <p:nvPr/>
        </p:nvSpPr>
        <p:spPr>
          <a:xfrm>
            <a:off x="5747656" y="5060276"/>
            <a:ext cx="3313113" cy="1077218"/>
          </a:xfrm>
          <a:prstGeom prst="rect">
            <a:avLst/>
          </a:prstGeom>
          <a:solidFill>
            <a:srgbClr val="C6F1CC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Note:  This is from 1935, and does not show society as it is today.  It is optional to watch and will not be on any test.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7690757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book adaption, UK, Dir. R Stevenson &amp; G </a:t>
            </a:r>
            <a:r>
              <a:rPr lang="en-US" sz="2800" dirty="0" err="1"/>
              <a:t>Barkas</a:t>
            </a:r>
            <a:r>
              <a:rPr lang="en-US" sz="2800" dirty="0"/>
              <a:t>; Stars Paul Robeson, Cedric Hardwicke, Anna Lee; </a:t>
            </a:r>
            <a:r>
              <a:rPr lang="en-US" sz="2800" dirty="0" err="1"/>
              <a:t>Gaumont</a:t>
            </a:r>
            <a:r>
              <a:rPr lang="en-US" sz="2800" dirty="0"/>
              <a:t> Brit. Pict.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2400"/>
              <a:buChar char="•"/>
            </a:pPr>
            <a:r>
              <a:rPr lang="en-US" sz="2000" b="1" dirty="0"/>
              <a:t>Considered most faithful to book.</a:t>
            </a:r>
            <a:r>
              <a:rPr lang="en-US" sz="2000" dirty="0"/>
              <a:t>  </a:t>
            </a:r>
            <a:r>
              <a:rPr lang="en-US" sz="2000" b="1" i="1" u="sng" dirty="0">
                <a:solidFill>
                  <a:srgbClr val="C00000"/>
                </a:solidFill>
              </a:rPr>
              <a:t>Lost world genre</a:t>
            </a:r>
            <a:r>
              <a:rPr lang="en-US" sz="2000" dirty="0"/>
              <a:t>.</a:t>
            </a: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 (IMDB): </a:t>
            </a:r>
            <a:r>
              <a:rPr lang="en-US" sz="2400" i="1" dirty="0">
                <a:solidFill>
                  <a:srgbClr val="0070C0"/>
                </a:solidFill>
              </a:rPr>
              <a:t>“Fortune hunter Patrick O'Brien has left his daughter Kathy and guide </a:t>
            </a:r>
            <a:r>
              <a:rPr lang="en-US" sz="2400" i="1" dirty="0" err="1">
                <a:solidFill>
                  <a:srgbClr val="0070C0"/>
                </a:solidFill>
              </a:rPr>
              <a:t>Umbopa</a:t>
            </a:r>
            <a:r>
              <a:rPr lang="en-US" sz="2400" i="1" dirty="0">
                <a:solidFill>
                  <a:srgbClr val="0070C0"/>
                </a:solidFill>
              </a:rPr>
              <a:t> to trek across the desert in hopes of finding the fabled diamond mines of Solomon. Worried about her father, Kathy persuades hunter Allan </a:t>
            </a:r>
            <a:r>
              <a:rPr lang="en-US" sz="2400" i="1" dirty="0" err="1">
                <a:solidFill>
                  <a:srgbClr val="0070C0"/>
                </a:solidFill>
              </a:rPr>
              <a:t>Quartermain</a:t>
            </a:r>
            <a:r>
              <a:rPr lang="en-US" sz="2400" i="1" dirty="0">
                <a:solidFill>
                  <a:srgbClr val="0070C0"/>
                </a:solidFill>
              </a:rPr>
              <a:t> to lead a party to rescue him.”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1h17m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at 56:20; 58:40-1:01:04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Other versions 1950, 1985, 2004</a:t>
            </a:r>
            <a:endParaRPr sz="24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1937 – </a:t>
            </a:r>
            <a:r>
              <a:rPr lang="en-US" sz="3200" b="1" i="1" dirty="0"/>
              <a:t>King Solomon’s Mines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690756" y="3695966"/>
            <a:ext cx="145324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B0F0"/>
                </a:solidFill>
              </a:rPr>
              <a:t>Only totality is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26F39-BD7A-324B-9D52-011ACCBF0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346" y="1191486"/>
            <a:ext cx="1498411" cy="2227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06A59-6896-0440-9C66-A7D7F555D7E4}"/>
              </a:ext>
            </a:extLst>
          </p:cNvPr>
          <p:cNvSpPr txBox="1"/>
          <p:nvPr/>
        </p:nvSpPr>
        <p:spPr>
          <a:xfrm>
            <a:off x="7467601" y="4472907"/>
            <a:ext cx="1629156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gives explorers chance to show power to natives</a:t>
            </a:r>
          </a:p>
        </p:txBody>
      </p:sp>
    </p:spTree>
    <p:extLst>
      <p:ext uri="{BB962C8B-B14F-4D97-AF65-F5344CB8AC3E}">
        <p14:creationId xmlns:p14="http://schemas.microsoft.com/office/powerpoint/2010/main" val="1024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3256</Words>
  <Application>Microsoft Macintosh PowerPoint</Application>
  <PresentationFormat>On-screen Show (4:3)</PresentationFormat>
  <Paragraphs>268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Office Theme</vt:lpstr>
      <vt:lpstr>Lec 11: A Sampling of  Eclipses in Myths/Folklore, Music, Film, TV</vt:lpstr>
      <vt:lpstr>Myths/Folklore I – The Bad</vt:lpstr>
      <vt:lpstr>Myths/Folklore II – The Good </vt:lpstr>
      <vt:lpstr>1972 – You’re So Vain (Music)</vt:lpstr>
      <vt:lpstr>1983 – Total Eclipse of the Heart (Music)</vt:lpstr>
      <vt:lpstr>1907 – The Eclipse</vt:lpstr>
      <vt:lpstr>1919 – The Total Eclipse Gallop (Music)</vt:lpstr>
      <vt:lpstr>1935 – Little Sinner, Our Gang (short)</vt:lpstr>
      <vt:lpstr>1937 – King Solomon’s Mines</vt:lpstr>
      <vt:lpstr>1940 – Fantasia</vt:lpstr>
      <vt:lpstr>1949 – A Connecticut Yankee in King Arthur’s Court</vt:lpstr>
      <vt:lpstr>1953, 1961 – Barrabas</vt:lpstr>
      <vt:lpstr>1966 – Pharaoh</vt:lpstr>
      <vt:lpstr>1968 – 2001: A Space Odyssey</vt:lpstr>
      <vt:lpstr>1969, 1991 – TinTin: Prisoners of the Sun</vt:lpstr>
      <vt:lpstr>1980 – Watcher in the Woods</vt:lpstr>
      <vt:lpstr>1985 – Ladyhawke</vt:lpstr>
      <vt:lpstr>1986 – Little Shop of Horrors</vt:lpstr>
      <vt:lpstr>1993 – The Simpsons</vt:lpstr>
      <vt:lpstr>1994 – Farinelli</vt:lpstr>
      <vt:lpstr>1995 – Dolores Claiborne</vt:lpstr>
      <vt:lpstr>2002 – Wild Thornberrys</vt:lpstr>
      <vt:lpstr>2004 – Hellboy</vt:lpstr>
      <vt:lpstr>2006 – Apocalypto</vt:lpstr>
      <vt:lpstr>2006-17 Other TV Series</vt:lpstr>
      <vt:lpstr>2017/23 – Verónica,  Sr. Death, The Eclipse</vt:lpstr>
      <vt:lpstr>2022 – Avatar: The Way of Water</vt:lpstr>
      <vt:lpstr>Still More (unfiltered) Eclipse Movies/TV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11: A Sampling of  Eclipses in Film, TV &amp; Music</dc:title>
  <dc:creator>Microsoft Office User</dc:creator>
  <cp:lastModifiedBy>Microsoft Office User</cp:lastModifiedBy>
  <cp:revision>646</cp:revision>
  <cp:lastPrinted>2023-11-10T19:29:13Z</cp:lastPrinted>
  <dcterms:created xsi:type="dcterms:W3CDTF">2020-01-14T17:50:28Z</dcterms:created>
  <dcterms:modified xsi:type="dcterms:W3CDTF">2024-03-06T03:30:15Z</dcterms:modified>
</cp:coreProperties>
</file>