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81" r:id="rId3"/>
    <p:sldId id="282" r:id="rId4"/>
    <p:sldId id="279" r:id="rId5"/>
    <p:sldId id="280" r:id="rId6"/>
    <p:sldId id="257" r:id="rId7"/>
    <p:sldId id="258" r:id="rId8"/>
    <p:sldId id="259" r:id="rId9"/>
    <p:sldId id="261" r:id="rId10"/>
    <p:sldId id="262" r:id="rId11"/>
    <p:sldId id="263" r:id="rId12"/>
    <p:sldId id="264" r:id="rId13"/>
    <p:sldId id="265" r:id="rId14"/>
    <p:sldId id="266" r:id="rId15"/>
    <p:sldId id="271" r:id="rId16"/>
    <p:sldId id="268" r:id="rId17"/>
    <p:sldId id="267" r:id="rId18"/>
    <p:sldId id="269" r:id="rId19"/>
    <p:sldId id="270" r:id="rId20"/>
    <p:sldId id="272" r:id="rId21"/>
    <p:sldId id="273" r:id="rId22"/>
    <p:sldId id="274" r:id="rId23"/>
    <p:sldId id="275" r:id="rId24"/>
    <p:sldId id="277" r:id="rId25"/>
    <p:sldId id="283" r:id="rId26"/>
    <p:sldId id="278" r:id="rId27"/>
    <p:sldId id="260" r:id="rId2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jRxKc9J2KvMHhp/G6iKneWSoND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4D5"/>
    <a:srgbClr val="C6F1CC"/>
    <a:srgbClr val="DEF6F7"/>
    <a:srgbClr val="F5F6DF"/>
    <a:srgbClr val="F9F7EC"/>
    <a:srgbClr val="E8F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5"/>
    <p:restoredTop sz="94106"/>
  </p:normalViewPr>
  <p:slideViewPr>
    <p:cSldViewPr snapToGrid="0">
      <p:cViewPr varScale="1">
        <p:scale>
          <a:sx n="78" d="100"/>
          <a:sy n="78" d="100"/>
        </p:scale>
        <p:origin x="1912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0213" cy="455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" name="Google Shape;7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021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42069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Sir Cedric Hardwicke was in “King Solomon’s Mines” (1937), too!</a:t>
            </a:r>
            <a:endParaRPr dirty="0"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09967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21462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65897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45400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0348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07652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48300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51403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1283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64774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Eclipse as a spectacle reminiscent of art showing Leipzig 1715, Vienna 1842 eclipses</a:t>
            </a:r>
            <a:endParaRPr dirty="0"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0836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1216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77567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15775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37089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46083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72260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7412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9223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1416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8943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42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>
            <a:spLocks noGrp="1"/>
          </p:cNvSpPr>
          <p:nvPr>
            <p:ph type="title"/>
          </p:nvPr>
        </p:nvSpPr>
        <p:spPr>
          <a:xfrm>
            <a:off x="457200" y="128588"/>
            <a:ext cx="8228013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42900" algn="l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97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457200" y="128588"/>
            <a:ext cx="8228013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4375" cy="8228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42900" algn="l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97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 rot="5400000">
            <a:off x="4659313" y="2098675"/>
            <a:ext cx="5995987" cy="2055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 rot="5400000">
            <a:off x="469106" y="116681"/>
            <a:ext cx="5995987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42900" algn="l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97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457200" y="128588"/>
            <a:ext cx="8228013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7013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42900" algn="l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97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2"/>
          </p:nvPr>
        </p:nvSpPr>
        <p:spPr>
          <a:xfrm>
            <a:off x="4646613" y="1600200"/>
            <a:ext cx="4038600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42900" algn="l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97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97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lnSpc>
                <a:spcPct val="97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457200" y="128588"/>
            <a:ext cx="8228013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7013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406400" algn="l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2400"/>
              <a:buChar char="–"/>
              <a:defRPr sz="2400"/>
            </a:lvl2pPr>
            <a:lvl3pPr marL="1371600" lvl="2" indent="-355600" algn="l">
              <a:lnSpc>
                <a:spcPct val="97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 sz="1800"/>
            </a:lvl4pPr>
            <a:lvl5pPr marL="2286000" lvl="4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5pPr>
            <a:lvl6pPr marL="2743200" lvl="5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6pPr>
            <a:lvl7pPr marL="3200400" lvl="6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7pPr>
            <a:lvl8pPr marL="3657600" lvl="7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8pPr>
            <a:lvl9pPr marL="4114800" lvl="8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2"/>
          </p:nvPr>
        </p:nvSpPr>
        <p:spPr>
          <a:xfrm>
            <a:off x="4646613" y="1600200"/>
            <a:ext cx="4038600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406400" algn="l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2400"/>
              <a:buChar char="–"/>
              <a:defRPr sz="2400"/>
            </a:lvl2pPr>
            <a:lvl3pPr marL="1371600" lvl="2" indent="-355600" algn="l">
              <a:lnSpc>
                <a:spcPct val="97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 sz="1800"/>
            </a:lvl4pPr>
            <a:lvl5pPr marL="2286000" lvl="4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5pPr>
            <a:lvl6pPr marL="2743200" lvl="5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6pPr>
            <a:lvl7pPr marL="3200400" lvl="6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7pPr>
            <a:lvl8pPr marL="3657600" lvl="7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8pPr>
            <a:lvl9pPr marL="4114800" lvl="8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7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81000" algn="l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42900" algn="l">
              <a:lnSpc>
                <a:spcPct val="97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Char char="–"/>
              <a:defRPr sz="1600"/>
            </a:lvl4pPr>
            <a:lvl5pPr marL="2286000" lvl="4" indent="-3302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5pPr>
            <a:lvl6pPr marL="2743200" lvl="5" indent="-3302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6pPr>
            <a:lvl7pPr marL="3200400" lvl="6" indent="-3302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7pPr>
            <a:lvl8pPr marL="3657600" lvl="7" indent="-3302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8pPr>
            <a:lvl9pPr marL="4114800" lvl="8" indent="-3302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7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81000" algn="l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42900" algn="l">
              <a:lnSpc>
                <a:spcPct val="97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Char char="–"/>
              <a:defRPr sz="1600"/>
            </a:lvl4pPr>
            <a:lvl5pPr marL="2286000" lvl="4" indent="-3302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5pPr>
            <a:lvl6pPr marL="2743200" lvl="5" indent="-3302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6pPr>
            <a:lvl7pPr marL="3200400" lvl="6" indent="-3302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7pPr>
            <a:lvl8pPr marL="3657600" lvl="7" indent="-3302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8pPr>
            <a:lvl9pPr marL="4114800" lvl="8" indent="-3302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/>
          </p:nvPr>
        </p:nvSpPr>
        <p:spPr>
          <a:xfrm>
            <a:off x="457200" y="128588"/>
            <a:ext cx="8228013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431800" algn="l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2800"/>
              <a:buChar char="–"/>
              <a:defRPr sz="2800"/>
            </a:lvl2pPr>
            <a:lvl3pPr marL="1371600" lvl="2" indent="-381000" algn="l">
              <a:lnSpc>
                <a:spcPct val="97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2000"/>
              <a:buChar char="–"/>
              <a:defRPr sz="2000"/>
            </a:lvl4pPr>
            <a:lvl5pPr marL="2286000" lvl="4" indent="-355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5pPr>
            <a:lvl6pPr marL="2743200" lvl="5" indent="-355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6pPr>
            <a:lvl7pPr marL="3200400" lvl="6" indent="-355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7pPr>
            <a:lvl8pPr marL="3657600" lvl="7" indent="-355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8pPr>
            <a:lvl9pPr marL="4114800" lvl="8" indent="-355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7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7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457200" y="128588"/>
            <a:ext cx="8228013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R="0" lvl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marR="0" lvl="0" indent="-431800" algn="l" rtl="0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7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title/tt0032455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hyperlink" Target="https://www.space.com/37866-total-solar-eclipses-in-movies-and-tv.html" TargetMode="External"/><Relationship Id="rId4" Type="http://schemas.openxmlformats.org/officeDocument/2006/relationships/hyperlink" Target="https://en.wikipedia.org/wiki/Fantasia_(1940_film)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abETrgYZZvQ" TargetMode="External"/><Relationship Id="rId3" Type="http://schemas.openxmlformats.org/officeDocument/2006/relationships/hyperlink" Target="https://www.imdb.com/title/tt0041259/" TargetMode="External"/><Relationship Id="rId7" Type="http://schemas.openxmlformats.org/officeDocument/2006/relationships/hyperlink" Target="https://www.youtube.com/watch?v=z7Ldb1WHQIA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CMxB96KoQ2A" TargetMode="External"/><Relationship Id="rId5" Type="http://schemas.openxmlformats.org/officeDocument/2006/relationships/hyperlink" Target="https://www.youtube.com/watch?v=XdN7HV3KBLM" TargetMode="External"/><Relationship Id="rId4" Type="http://schemas.openxmlformats.org/officeDocument/2006/relationships/hyperlink" Target="https://en.wikipedia.org/wiki/A_Connecticut_Yankee_in_King_Arthur's_Court_(1949_film)" TargetMode="External"/><Relationship Id="rId9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hpEPTrsYD_o" TargetMode="External"/><Relationship Id="rId3" Type="http://schemas.openxmlformats.org/officeDocument/2006/relationships/hyperlink" Target="https://www.imdb.com/title/tt0045541/" TargetMode="External"/><Relationship Id="rId7" Type="http://schemas.openxmlformats.org/officeDocument/2006/relationships/hyperlink" Target="https://en.wikipedia.org/wiki/Barabbas_(1961_film)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imdb.com/title/tt0055774/fullcredits" TargetMode="External"/><Relationship Id="rId5" Type="http://schemas.openxmlformats.org/officeDocument/2006/relationships/hyperlink" Target="https://www.youtube.com/watch?v=iBsPhRjQWPg" TargetMode="External"/><Relationship Id="rId10" Type="http://schemas.openxmlformats.org/officeDocument/2006/relationships/image" Target="../media/image9.jpg"/><Relationship Id="rId4" Type="http://schemas.openxmlformats.org/officeDocument/2006/relationships/hyperlink" Target="https://en.wikipedia.org/wiki/Barabbas_(1953_film)" TargetMode="External"/><Relationship Id="rId9" Type="http://schemas.openxmlformats.org/officeDocument/2006/relationships/hyperlink" Target="https://www.youtube.com/watch?v=SyaobfNLQy0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www.imdb.com/title/tt0060401/" TargetMode="External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v2OBPNwPdZc" TargetMode="External"/><Relationship Id="rId5" Type="http://schemas.openxmlformats.org/officeDocument/2006/relationships/hyperlink" Target="https://www.youtube.com/watch?v=Q6AVOeo7taU" TargetMode="External"/><Relationship Id="rId4" Type="http://schemas.openxmlformats.org/officeDocument/2006/relationships/hyperlink" Target="https://en.wikipedia.org/wiki/Pharaoh_(film)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title/tt0062622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hyperlink" Target="https://www.youtube.com/watch?v=e-QFj59PON4" TargetMode="External"/><Relationship Id="rId4" Type="http://schemas.openxmlformats.org/officeDocument/2006/relationships/hyperlink" Target="https://en.wikipedia.org/wiki/2001:_A_Space_Odyssey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D_CBFeJi8w4&amp;list=PLL_ciEmqnEogmIAyDOR4H8dW6f94j8eHG&amp;index=32" TargetMode="External"/><Relationship Id="rId3" Type="http://schemas.openxmlformats.org/officeDocument/2006/relationships/hyperlink" Target="https://www.imdb.com/title/tt0065106/" TargetMode="External"/><Relationship Id="rId7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The_Adventures_of_Tintin_(TV_series)" TargetMode="External"/><Relationship Id="rId5" Type="http://schemas.openxmlformats.org/officeDocument/2006/relationships/hyperlink" Target="https://www.imdb.com/title/tt00837208/fullcredits" TargetMode="External"/><Relationship Id="rId4" Type="http://schemas.openxmlformats.org/officeDocument/2006/relationships/hyperlink" Target="https://en.wikipedia.org/wiki/Tintin_and_the_Temple_of_the_Sun" TargetMode="External"/><Relationship Id="rId9" Type="http://schemas.openxmlformats.org/officeDocument/2006/relationships/hyperlink" Target="https://vodkaster.telerama.fr/films/tintin-et-le-temple-du-soleil/885442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title/tt0081738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g"/><Relationship Id="rId5" Type="http://schemas.openxmlformats.org/officeDocument/2006/relationships/hyperlink" Target="https://www.youtube.com/watch?v=lBjx8IyJFyQ" TargetMode="External"/><Relationship Id="rId4" Type="http://schemas.openxmlformats.org/officeDocument/2006/relationships/hyperlink" Target="https://en.wikipedia.org/wiki/The_Watcher_in_the_Woods_(1980_film)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title/tt0089457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g"/><Relationship Id="rId4" Type="http://schemas.openxmlformats.org/officeDocument/2006/relationships/hyperlink" Target="https://en.wikipedia.org/wiki/Ladyhawke_(film)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title/tt0091419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g"/><Relationship Id="rId5" Type="http://schemas.openxmlformats.org/officeDocument/2006/relationships/hyperlink" Target="https://www.youtube.com/watch?v=GsxqS03xrdI" TargetMode="External"/><Relationship Id="rId4" Type="http://schemas.openxmlformats.org/officeDocument/2006/relationships/hyperlink" Target="https://en.wikipedia.org/wiki/Little_Shop_of_Horrors_(1986_film)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title/tt0701173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hyperlink" Target="https://en.wikipedia.org/wiki/Marge_vs._the_Monorai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title/tt0109771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f0pRZ4qS7RU" TargetMode="External"/><Relationship Id="rId5" Type="http://schemas.openxmlformats.org/officeDocument/2006/relationships/image" Target="../media/image18.jpg"/><Relationship Id="rId4" Type="http://schemas.openxmlformats.org/officeDocument/2006/relationships/hyperlink" Target="https://en.wikipedia.org/wiki/Farinelli_(film)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title/tt0109642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g"/><Relationship Id="rId5" Type="http://schemas.openxmlformats.org/officeDocument/2006/relationships/hyperlink" Target="https://www.youtube.com/watch?v=nOBE6ZMZpHI" TargetMode="External"/><Relationship Id="rId4" Type="http://schemas.openxmlformats.org/officeDocument/2006/relationships/hyperlink" Target="https://en.wikipedia.org/wiki/Dolores_Claiborne_(film)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title/tt0282120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g"/><Relationship Id="rId5" Type="http://schemas.openxmlformats.org/officeDocument/2006/relationships/hyperlink" Target="https://www.youtube.com/watch?v=5crLEF6RbaE" TargetMode="External"/><Relationship Id="rId4" Type="http://schemas.openxmlformats.org/officeDocument/2006/relationships/hyperlink" Target="https://en.wikipedia.org/wiki/The_Wild_Thornberrys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title/tt0167190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pg"/><Relationship Id="rId5" Type="http://schemas.openxmlformats.org/officeDocument/2006/relationships/hyperlink" Target="https://www.youtube.com/watch?v=GvH0k0nDf5o" TargetMode="External"/><Relationship Id="rId4" Type="http://schemas.openxmlformats.org/officeDocument/2006/relationships/hyperlink" Target="https://en.wikipedia.org/wiki/Hellboy_(2004_film)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title/tt0472043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g"/><Relationship Id="rId5" Type="http://schemas.openxmlformats.org/officeDocument/2006/relationships/hyperlink" Target="https://www.youtube.com/watch?v=WdUwrjgvvrA" TargetMode="External"/><Relationship Id="rId4" Type="http://schemas.openxmlformats.org/officeDocument/2006/relationships/hyperlink" Target="https://en.wikipedia.org/wiki/Apocalypto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The_Strain_(TV_series)" TargetMode="External"/><Relationship Id="rId3" Type="http://schemas.openxmlformats.org/officeDocument/2006/relationships/hyperlink" Target="https://www.imdb.com/title/tt0813715/" TargetMode="External"/><Relationship Id="rId7" Type="http://schemas.openxmlformats.org/officeDocument/2006/relationships/hyperlink" Target="https://www.imdb.com/title/tt2654620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KAIyO8Of0jo" TargetMode="External"/><Relationship Id="rId5" Type="http://schemas.openxmlformats.org/officeDocument/2006/relationships/hyperlink" Target="https://www.youtube.com/watch?v=sNHB90si0es" TargetMode="External"/><Relationship Id="rId10" Type="http://schemas.openxmlformats.org/officeDocument/2006/relationships/image" Target="../media/image24.jpg"/><Relationship Id="rId4" Type="http://schemas.openxmlformats.org/officeDocument/2006/relationships/hyperlink" Target="https://en.wikipedia.org/wiki/Heroes_(American_TV_series)" TargetMode="External"/><Relationship Id="rId9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title/tt1630029/" TargetMode="External"/><Relationship Id="rId7" Type="http://schemas.openxmlformats.org/officeDocument/2006/relationships/image" Target="../media/image25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hkGGbMaDsAY" TargetMode="External"/><Relationship Id="rId5" Type="http://schemas.openxmlformats.org/officeDocument/2006/relationships/hyperlink" Target="https://screenrant.com/avatar-way-water-pandora-eclipses-sunsets-explained/" TargetMode="External"/><Relationship Id="rId4" Type="http://schemas.openxmlformats.org/officeDocument/2006/relationships/hyperlink" Target="https://en.wikipedia.org/wiki/Avatar:_The_Way_of_Water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heguardian.com/world/2023/oct/13/solar-eclipse-indigenous-cultures" TargetMode="External"/><Relationship Id="rId3" Type="http://schemas.openxmlformats.org/officeDocument/2006/relationships/hyperlink" Target="https://www.almanac.com/solar-eclipse-folklore-myths-and-superstitions" TargetMode="External"/><Relationship Id="rId7" Type="http://schemas.openxmlformats.org/officeDocument/2006/relationships/hyperlink" Target="https://www.buzzfeed.com/sydrobinson1/lunar-eclipse-beliefs-from-around-the-worl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smithsonianmag.com/smithsonian-institution/what-folklore-tells-us-about-eclipses-180964488/" TargetMode="External"/><Relationship Id="rId5" Type="http://schemas.openxmlformats.org/officeDocument/2006/relationships/hyperlink" Target="https://www.timeanddate.com/eclipse/solar-eclipse-myths.html" TargetMode="External"/><Relationship Id="rId4" Type="http://schemas.openxmlformats.org/officeDocument/2006/relationships/hyperlink" Target="https://earthstoriez.com/china-eclipse-history-mytholog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You're_So_Vai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QNir1anaVu4" TargetMode="Externa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otal_Eclipse_of_the_Hear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hyperlink" Target="https://www.youtube.com/watch?v=9z-Mh9Qeinw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title/tt0215737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www.youtube.com/watch?v=_ea4vmmbyfw" TargetMode="External"/><Relationship Id="rId4" Type="http://schemas.openxmlformats.org/officeDocument/2006/relationships/hyperlink" Target="https://en.wikipedia.org/wiki/The_Eclipse,_or_the_Courtship_of_the_Sun_and_Moo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yS9gKFIjA8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title/tt0213815/" TargetMode="External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5wSQMNw3KZ8" TargetMode="External"/><Relationship Id="rId5" Type="http://schemas.openxmlformats.org/officeDocument/2006/relationships/hyperlink" Target="https://www.youtube.com/watch?v=57uSpDol07E" TargetMode="External"/><Relationship Id="rId4" Type="http://schemas.openxmlformats.org/officeDocument/2006/relationships/hyperlink" Target="https://en.wikipedia.org/wiki/Little_Sinner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title/tt0029081/?ref_=tt_mv_clos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hyperlink" Target="https://www.youtube.com/watch?v=cO95DRG44x8" TargetMode="External"/><Relationship Id="rId4" Type="http://schemas.openxmlformats.org/officeDocument/2006/relationships/hyperlink" Target="https://en.wikipedia.org/wiki/King_Solomon%27s_Mines_(1937_film)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8013" cy="4876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indent="-341313">
              <a:spcBef>
                <a:spcPts val="0"/>
              </a:spcBef>
              <a:buSzPts val="3200"/>
            </a:pPr>
            <a:r>
              <a:rPr lang="en-US" b="1" u="sng" dirty="0"/>
              <a:t>Folklore</a:t>
            </a:r>
            <a:r>
              <a:rPr lang="en-US" dirty="0"/>
              <a:t>: mostly bad things, some good</a:t>
            </a:r>
          </a:p>
          <a:p>
            <a:pPr marL="341313" indent="-341313">
              <a:spcBef>
                <a:spcPts val="0"/>
              </a:spcBef>
              <a:buSzPts val="3200"/>
            </a:pPr>
            <a:r>
              <a:rPr lang="en-US" b="1" u="sng" dirty="0"/>
              <a:t>Pop Music</a:t>
            </a:r>
            <a:r>
              <a:rPr lang="en-US" dirty="0"/>
              <a:t>: used to illustrate darkness, sadness, also luxury tourism</a:t>
            </a:r>
          </a:p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b="1" u="sng" dirty="0"/>
              <a:t>Film/TV</a:t>
            </a:r>
            <a:r>
              <a:rPr lang="en-US" dirty="0"/>
              <a:t>:</a:t>
            </a:r>
          </a:p>
          <a:p>
            <a:pPr marL="798513" lvl="1" indent="-341313">
              <a:spcBef>
                <a:spcPts val="0"/>
              </a:spcBef>
              <a:buSzPts val="3200"/>
              <a:buChar char="•"/>
            </a:pPr>
            <a:r>
              <a:rPr lang="en-US" i="1" dirty="0">
                <a:solidFill>
                  <a:srgbClr val="7030A0"/>
                </a:solidFill>
              </a:rPr>
              <a:t>1</a:t>
            </a:r>
            <a:r>
              <a:rPr lang="en-US" i="1" baseline="30000" dirty="0">
                <a:solidFill>
                  <a:srgbClr val="7030A0"/>
                </a:solidFill>
              </a:rPr>
              <a:t>st</a:t>
            </a:r>
            <a:r>
              <a:rPr lang="en-US" i="1" dirty="0">
                <a:solidFill>
                  <a:srgbClr val="7030A0"/>
                </a:solidFill>
              </a:rPr>
              <a:t> film 1907 - comedy</a:t>
            </a:r>
            <a:endParaRPr i="1" dirty="0">
              <a:solidFill>
                <a:srgbClr val="7030A0"/>
              </a:solidFill>
            </a:endParaRPr>
          </a:p>
          <a:p>
            <a:pPr marL="798513" lvl="1" indent="-341313">
              <a:spcBef>
                <a:spcPts val="800"/>
              </a:spcBef>
              <a:buSzPts val="3200"/>
              <a:buChar char="•"/>
            </a:pPr>
            <a:r>
              <a:rPr lang="en-US" i="1" dirty="0">
                <a:solidFill>
                  <a:srgbClr val="7030A0"/>
                </a:solidFill>
              </a:rPr>
              <a:t>Through 1980 – mostly drama</a:t>
            </a:r>
            <a:endParaRPr i="1" dirty="0">
              <a:solidFill>
                <a:srgbClr val="7030A0"/>
              </a:solidFill>
            </a:endParaRPr>
          </a:p>
          <a:p>
            <a:pPr marL="798513" lvl="1" indent="-341313">
              <a:spcBef>
                <a:spcPts val="800"/>
              </a:spcBef>
              <a:buSzPts val="3200"/>
              <a:buChar char="•"/>
            </a:pPr>
            <a:r>
              <a:rPr lang="en-US" i="1" dirty="0">
                <a:solidFill>
                  <a:srgbClr val="7030A0"/>
                </a:solidFill>
              </a:rPr>
              <a:t>Since 1980 - much horror, fantasy, some children’s works</a:t>
            </a:r>
            <a:endParaRPr i="1" dirty="0">
              <a:solidFill>
                <a:srgbClr val="7030A0"/>
              </a:solidFill>
            </a:endParaRPr>
          </a:p>
          <a:p>
            <a:pPr marL="798513" lvl="1" indent="-341313">
              <a:spcBef>
                <a:spcPts val="800"/>
              </a:spcBef>
              <a:buSzPts val="3200"/>
              <a:buChar char="•"/>
            </a:pPr>
            <a:r>
              <a:rPr lang="en-US" i="1" dirty="0">
                <a:solidFill>
                  <a:srgbClr val="7030A0"/>
                </a:solidFill>
              </a:rPr>
              <a:t>Main themes:  predicting eclipses, supernatural events, punctuating events</a:t>
            </a:r>
            <a:endParaRPr i="1" dirty="0">
              <a:solidFill>
                <a:srgbClr val="7030A0"/>
              </a:solidFill>
            </a:endParaRPr>
          </a:p>
        </p:txBody>
      </p:sp>
      <p:sp>
        <p:nvSpPr>
          <p:cNvPr id="97" name="Google Shape;97;p1"/>
          <p:cNvSpPr txBox="1">
            <a:spLocks noGrp="1"/>
          </p:cNvSpPr>
          <p:nvPr>
            <p:ph type="title"/>
          </p:nvPr>
        </p:nvSpPr>
        <p:spPr>
          <a:xfrm>
            <a:off x="0" y="8845"/>
            <a:ext cx="9144000" cy="14716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err="1"/>
              <a:t>Lec</a:t>
            </a:r>
            <a:r>
              <a:rPr lang="en-US" sz="3200" b="1" dirty="0"/>
              <a:t> 11: A Sampling of  Eclipses in Myths/Folklore, Music, Film, TV</a:t>
            </a:r>
            <a:endParaRPr dirty="0"/>
          </a:p>
        </p:txBody>
      </p:sp>
      <p:sp>
        <p:nvSpPr>
          <p:cNvPr id="98" name="Google Shape;98;p1"/>
          <p:cNvSpPr txBox="1"/>
          <p:nvPr/>
        </p:nvSpPr>
        <p:spPr>
          <a:xfrm>
            <a:off x="0" y="90488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Williger 2023, U Louisville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0" y="1014412"/>
            <a:ext cx="5323114" cy="584358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800" dirty="0"/>
              <a:t>Children, US, Walt Disney Corp, </a:t>
            </a:r>
            <a:r>
              <a:rPr lang="en-US" sz="280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sz="2800" dirty="0">
                <a:solidFill>
                  <a:srgbClr val="0070C0"/>
                </a:solidFill>
              </a:rPr>
              <a:t>, </a:t>
            </a:r>
            <a:r>
              <a:rPr lang="en-US" sz="2800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sz="2800" dirty="0">
              <a:solidFill>
                <a:srgbClr val="0070C0"/>
              </a:solidFill>
            </a:endParaRPr>
          </a:p>
          <a:p>
            <a:pPr marL="341313" lvl="0" indent="-341313">
              <a:buSzPts val="3200"/>
            </a:pPr>
            <a:r>
              <a:rPr lang="en-US" sz="2800" dirty="0"/>
              <a:t>“The solar eclipse makes the erasure of dinosaur bones by strong earthquakes and tumultuous winds more dramatic, showing that their existence had come and gone.” </a:t>
            </a:r>
            <a:r>
              <a:rPr lang="en-US" sz="2800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US" sz="2800" dirty="0">
                <a:solidFill>
                  <a:srgbClr val="0070C0"/>
                </a:solidFill>
              </a:rPr>
              <a:t> for quote</a:t>
            </a:r>
          </a:p>
          <a:p>
            <a:pPr marL="0" lvl="0" indent="0">
              <a:buSzPts val="3200"/>
              <a:buNone/>
            </a:pP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5323114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1940 – </a:t>
            </a:r>
            <a:r>
              <a:rPr lang="en-US" sz="3200" b="1" i="1" dirty="0"/>
              <a:t>Fantasia</a:t>
            </a:r>
            <a:endParaRPr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0" y="90488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Williger 2023, U Louisville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A7B49-CF40-7B41-AD7E-1139E19924A3}"/>
              </a:ext>
            </a:extLst>
          </p:cNvPr>
          <p:cNvSpPr txBox="1"/>
          <p:nvPr/>
        </p:nvSpPr>
        <p:spPr>
          <a:xfrm>
            <a:off x="5724863" y="3495016"/>
            <a:ext cx="2922815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B0F0"/>
                </a:solidFill>
              </a:rPr>
              <a:t>Image credit: Walt Disney Corp.  Shown during Stravinsky’s “The Rite of Spring”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2704BF-F257-1A49-AA33-6EC09F2686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3114" y="1014412"/>
            <a:ext cx="3820886" cy="229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061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0" y="1014412"/>
            <a:ext cx="7093589" cy="584358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800" dirty="0"/>
              <a:t>Comedy/musical, book adaption, US., Dir. Tay Garnett; Stars B Crosby, Sir C Hardwicke, Rhonda Fleming, Paramount, </a:t>
            </a:r>
            <a:r>
              <a:rPr lang="en-US" sz="280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sz="2800" dirty="0">
                <a:solidFill>
                  <a:srgbClr val="0070C0"/>
                </a:solidFill>
              </a:rPr>
              <a:t>, </a:t>
            </a:r>
            <a:r>
              <a:rPr lang="en-US" sz="2800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lang="en-US" sz="2800" u="sng" dirty="0">
              <a:solidFill>
                <a:srgbClr val="0070C0"/>
              </a:solidFill>
            </a:endParaRPr>
          </a:p>
          <a:p>
            <a:pPr marL="341313" indent="-341313">
              <a:buSzPts val="3200"/>
            </a:pPr>
            <a:r>
              <a:rPr lang="en-US" sz="2800" u="sng" dirty="0"/>
              <a:t>Plot</a:t>
            </a:r>
            <a:r>
              <a:rPr lang="en-US" sz="2800" dirty="0"/>
              <a:t>: </a:t>
            </a:r>
            <a:r>
              <a:rPr lang="en-US" sz="2400" dirty="0"/>
              <a:t>“</a:t>
            </a:r>
            <a:r>
              <a:rPr lang="en-US" sz="2800" dirty="0"/>
              <a:t>Hank Martin, an American mechanic, is knocked out and wakes up in the land of King Arthur"</a:t>
            </a:r>
          </a:p>
          <a:p>
            <a:pPr marL="341313" lvl="0" indent="-341313" algn="l" rtl="0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3200"/>
              <a:buChar char="•"/>
            </a:pPr>
            <a:r>
              <a:rPr lang="en-US" sz="2400" dirty="0"/>
              <a:t>0.8’ eclipse </a:t>
            </a:r>
            <a:r>
              <a:rPr lang="en-US" sz="2400" u="sng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400" dirty="0"/>
              <a:t>, chance to show power over Sun to locals</a:t>
            </a:r>
          </a:p>
          <a:p>
            <a:pPr marL="798513" lvl="1" indent="-341313">
              <a:spcBef>
                <a:spcPts val="800"/>
              </a:spcBef>
              <a:buSzPts val="3200"/>
              <a:buChar char="•"/>
            </a:pPr>
            <a:r>
              <a:rPr lang="en-US" sz="2000" dirty="0"/>
              <a:t>Other versions 1970 (1h13m </a:t>
            </a:r>
            <a:r>
              <a:rPr lang="en-US" sz="2000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000" dirty="0"/>
              <a:t>, anim., CBS),  1978 (58’ </a:t>
            </a:r>
            <a:r>
              <a:rPr lang="en-US" sz="2000" dirty="0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000" dirty="0"/>
              <a:t>, PBS </a:t>
            </a:r>
            <a:r>
              <a:rPr lang="en-US" sz="2000" i="1" dirty="0"/>
              <a:t>Once Upon a Classic</a:t>
            </a:r>
            <a:r>
              <a:rPr lang="en-US" sz="2000" dirty="0"/>
              <a:t>, won Peabody Award); no eclipse scene found in either</a:t>
            </a:r>
          </a:p>
          <a:p>
            <a:pPr marL="798513" lvl="1" indent="-341313">
              <a:buSzPts val="3200"/>
            </a:pPr>
            <a:r>
              <a:rPr lang="en-US" sz="2000" dirty="0"/>
              <a:t>1989 (1h35m </a:t>
            </a:r>
            <a:r>
              <a:rPr lang="en-US" sz="2000" dirty="0">
                <a:solidFill>
                  <a:srgbClr val="0070C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000" dirty="0"/>
              <a:t>, NBC movie): eclipse 1:24:30-1:27:00, </a:t>
            </a:r>
            <a:r>
              <a:rPr lang="en-US" sz="2400" b="1" dirty="0"/>
              <a:t>wrong way from England!</a:t>
            </a:r>
            <a:endParaRPr sz="2000" b="1" dirty="0"/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/>
              <a:t>1949 – </a:t>
            </a:r>
            <a:r>
              <a:rPr lang="en-US" sz="3600" b="1" i="1" dirty="0"/>
              <a:t>A Connecticut Yankee in King Arthur’s Court</a:t>
            </a:r>
            <a:endParaRPr sz="4800"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0" y="368122"/>
            <a:ext cx="357595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Williger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2023, U Louisville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A7B49-CF40-7B41-AD7E-1139E19924A3}"/>
              </a:ext>
            </a:extLst>
          </p:cNvPr>
          <p:cNvSpPr txBox="1"/>
          <p:nvPr/>
        </p:nvSpPr>
        <p:spPr>
          <a:xfrm>
            <a:off x="5780314" y="6405706"/>
            <a:ext cx="3363686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>
                <a:solidFill>
                  <a:srgbClr val="7030A0"/>
                </a:solidFill>
              </a:rPr>
              <a:t>Eclipse shown in right direction!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727BE6-D2CE-B44D-8C63-E75F60EB46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65745" y="1014412"/>
            <a:ext cx="2078255" cy="533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832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-1" y="1014412"/>
            <a:ext cx="6743711" cy="584358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800" u="sng" dirty="0"/>
              <a:t>1953</a:t>
            </a:r>
            <a:r>
              <a:rPr lang="en-US" sz="2800" dirty="0"/>
              <a:t> Drama, book adaption, Sweden, Dir. Alf </a:t>
            </a:r>
            <a:r>
              <a:rPr lang="en-US" sz="2800" dirty="0" err="1"/>
              <a:t>Sjöberg</a:t>
            </a:r>
            <a:r>
              <a:rPr lang="en-US" sz="2800" dirty="0"/>
              <a:t>; Star Ulf Palme, </a:t>
            </a:r>
            <a:r>
              <a:rPr lang="en-US" sz="2800" dirty="0" err="1"/>
              <a:t>Sandrews</a:t>
            </a:r>
            <a:r>
              <a:rPr lang="en-US" sz="2800" dirty="0"/>
              <a:t> Corp, </a:t>
            </a:r>
            <a:r>
              <a:rPr lang="en-US" sz="280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sz="2800" dirty="0">
                <a:solidFill>
                  <a:srgbClr val="0070C0"/>
                </a:solidFill>
              </a:rPr>
              <a:t>, </a:t>
            </a:r>
            <a:r>
              <a:rPr lang="en-US" sz="2800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lang="en-US" sz="2800" u="sng" dirty="0">
              <a:solidFill>
                <a:srgbClr val="0070C0"/>
              </a:solidFill>
            </a:endParaRPr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000" dirty="0"/>
              <a:t>1h40m </a:t>
            </a:r>
            <a:r>
              <a:rPr lang="en-US" sz="2000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800" dirty="0"/>
              <a:t> </a:t>
            </a:r>
            <a:r>
              <a:rPr lang="en-US" sz="2400" b="1" i="1" dirty="0">
                <a:solidFill>
                  <a:srgbClr val="C00000"/>
                </a:solidFill>
              </a:rPr>
              <a:t>NO ECLIPSE SCENE</a:t>
            </a:r>
            <a:endParaRPr lang="en-US" sz="2800" b="1" i="1" dirty="0">
              <a:solidFill>
                <a:srgbClr val="C00000"/>
              </a:solidFill>
            </a:endParaRPr>
          </a:p>
          <a:p>
            <a:pPr marL="341313" lvl="0" indent="-341313">
              <a:buSzPts val="2400"/>
            </a:pPr>
            <a:r>
              <a:rPr lang="en-US" sz="2800" u="sng" dirty="0"/>
              <a:t>1961</a:t>
            </a:r>
            <a:r>
              <a:rPr lang="en-US" sz="2800" dirty="0"/>
              <a:t> US, Dir. Richard Fleischer, Stars Anthony Quinn, Ernest </a:t>
            </a:r>
            <a:r>
              <a:rPr lang="en-US" sz="2800" dirty="0" err="1"/>
              <a:t>Borgnine</a:t>
            </a:r>
            <a:r>
              <a:rPr lang="en-US" sz="2800" dirty="0"/>
              <a:t>, Columbia Pictures, </a:t>
            </a:r>
            <a:r>
              <a:rPr lang="en-US" sz="2800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sz="2800" dirty="0">
                <a:solidFill>
                  <a:srgbClr val="0070C0"/>
                </a:solidFill>
              </a:rPr>
              <a:t>, </a:t>
            </a:r>
            <a:r>
              <a:rPr lang="en-US" sz="2800" dirty="0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lang="en-US" sz="2800" dirty="0">
              <a:solidFill>
                <a:srgbClr val="0070C0"/>
              </a:solidFill>
            </a:endParaRPr>
          </a:p>
          <a:p>
            <a:pPr marL="341313" lvl="0" indent="-341313">
              <a:buSzPts val="2400"/>
            </a:pPr>
            <a:r>
              <a:rPr lang="en-US" sz="2400" u="sng" dirty="0"/>
              <a:t>Plot</a:t>
            </a:r>
            <a:r>
              <a:rPr lang="en-US" sz="2400" dirty="0"/>
              <a:t>: Story of thief spared when Jesus Christ was crucified.</a:t>
            </a:r>
          </a:p>
          <a:p>
            <a:pPr marL="341313" lvl="0" indent="-341313" algn="l" rtl="0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3200"/>
              <a:buChar char="•"/>
            </a:pPr>
            <a:r>
              <a:rPr lang="en-US" sz="2800" dirty="0"/>
              <a:t>7.6’ </a:t>
            </a:r>
            <a:r>
              <a:rPr lang="en-US" sz="2800" u="sng" dirty="0">
                <a:solidFill>
                  <a:srgbClr val="0070C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800" dirty="0"/>
              <a:t>, eclipse at 2:10-6:15, marks death of Jesus Christ</a:t>
            </a:r>
          </a:p>
          <a:p>
            <a:pPr marL="341313" lvl="0" indent="-341313" algn="l" rtl="0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3200"/>
              <a:buChar char="•"/>
            </a:pPr>
            <a:r>
              <a:rPr lang="en-US" sz="2800" dirty="0"/>
              <a:t>Complete 2h17m </a:t>
            </a:r>
            <a:r>
              <a:rPr lang="en-US" sz="2800" dirty="0">
                <a:solidFill>
                  <a:srgbClr val="0070C0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800" dirty="0"/>
              <a:t> in Spanish, with subtitles</a:t>
            </a:r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7151914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1953, 1961 – </a:t>
            </a:r>
            <a:r>
              <a:rPr lang="en-US" sz="3200" b="1" i="1" dirty="0" err="1"/>
              <a:t>Barrabas</a:t>
            </a:r>
            <a:endParaRPr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-1" y="29234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Williger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2023, U Louisville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A7B49-CF40-7B41-AD7E-1139E19924A3}"/>
              </a:ext>
            </a:extLst>
          </p:cNvPr>
          <p:cNvSpPr txBox="1"/>
          <p:nvPr/>
        </p:nvSpPr>
        <p:spPr>
          <a:xfrm>
            <a:off x="6867070" y="3748006"/>
            <a:ext cx="2220686" cy="2585323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800" b="1" i="1" dirty="0">
                <a:solidFill>
                  <a:srgbClr val="7030A0"/>
                </a:solidFill>
              </a:rPr>
              <a:t>Crucifixion scene delayed to be shot </a:t>
            </a:r>
            <a:r>
              <a:rPr lang="en-US" sz="1800" b="1" i="1" dirty="0">
                <a:solidFill>
                  <a:schemeClr val="tx1"/>
                </a:solidFill>
              </a:rPr>
              <a:t>during real solar eclipse in Italy</a:t>
            </a:r>
            <a:r>
              <a:rPr lang="en-US" sz="1800" b="1" i="1" dirty="0">
                <a:solidFill>
                  <a:srgbClr val="7030A0"/>
                </a:solidFill>
              </a:rPr>
              <a:t>, Feb. 15, 1961!  Moon goes from UPPER RIGHT TO LOWER LEFT – CORRECT!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FB4E29-39F5-DE44-BE9B-3EC9C499530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43710" y="52040"/>
            <a:ext cx="2344046" cy="364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204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-1" y="1043646"/>
            <a:ext cx="6867071" cy="58143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800" dirty="0"/>
              <a:t>Drama, book adaption, Polish, Dir. Jerzy </a:t>
            </a:r>
            <a:r>
              <a:rPr lang="en-US" sz="2800" dirty="0" err="1"/>
              <a:t>Kawalerowicz</a:t>
            </a:r>
            <a:r>
              <a:rPr lang="en-US" sz="2800" dirty="0"/>
              <a:t>; Star Jerzy </a:t>
            </a:r>
            <a:r>
              <a:rPr lang="en-US" sz="2800" dirty="0" err="1"/>
              <a:t>Zelnik</a:t>
            </a:r>
            <a:r>
              <a:rPr lang="en-US" sz="2800" dirty="0"/>
              <a:t>, </a:t>
            </a:r>
            <a:r>
              <a:rPr lang="en-US" sz="280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sz="2800" dirty="0">
                <a:solidFill>
                  <a:srgbClr val="0070C0"/>
                </a:solidFill>
              </a:rPr>
              <a:t>, </a:t>
            </a:r>
            <a:r>
              <a:rPr lang="en-US" sz="2800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lang="en-US" sz="2800" u="sng" dirty="0">
              <a:solidFill>
                <a:srgbClr val="0070C0"/>
              </a:solidFill>
            </a:endParaRPr>
          </a:p>
          <a:p>
            <a:pPr marL="341313" lvl="0" indent="-341313">
              <a:buSzPts val="2400"/>
            </a:pPr>
            <a:r>
              <a:rPr lang="en-US" sz="2400" u="sng" dirty="0"/>
              <a:t>Plot</a:t>
            </a:r>
            <a:r>
              <a:rPr lang="en-US" sz="2400" dirty="0"/>
              <a:t>: “The </a:t>
            </a:r>
            <a:r>
              <a:rPr lang="en-US" sz="2400" dirty="0">
                <a:solidFill>
                  <a:schemeClr val="tx1"/>
                </a:solidFill>
              </a:rPr>
              <a:t>young pharaoh Ramesses XIII, intends to reform Ancient Egypt.  </a:t>
            </a:r>
            <a:r>
              <a:rPr lang="en-US" sz="2400" dirty="0" err="1"/>
              <a:t>Herhor</a:t>
            </a:r>
            <a:r>
              <a:rPr lang="en-US" sz="2400" dirty="0"/>
              <a:t> the priest opposes him [using] … the Solar eclipse … to subdue the crowds.” (</a:t>
            </a:r>
            <a:r>
              <a:rPr lang="en-US" sz="2400" dirty="0" err="1"/>
              <a:t>Wikip</a:t>
            </a:r>
            <a:r>
              <a:rPr lang="en-US" sz="2400" dirty="0"/>
              <a:t>.)</a:t>
            </a:r>
          </a:p>
          <a:p>
            <a:pPr marL="341313" lvl="0" indent="-341313" algn="l" rtl="0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3200"/>
              <a:buChar char="•"/>
            </a:pPr>
            <a:r>
              <a:rPr lang="en-US" sz="2800" dirty="0"/>
              <a:t>2h32m </a:t>
            </a:r>
            <a:r>
              <a:rPr lang="en-US" sz="2800" u="sng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800" dirty="0"/>
              <a:t>, eclipse at 2:17:30-2:21:30, note sharp shadows!</a:t>
            </a:r>
          </a:p>
          <a:p>
            <a:pPr marL="341313" lvl="0" indent="-341313" algn="l" rtl="0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3200"/>
              <a:buChar char="•"/>
            </a:pPr>
            <a:r>
              <a:rPr lang="en-US" sz="2800" dirty="0"/>
              <a:t>*6.7’ Analysis </a:t>
            </a:r>
            <a:r>
              <a:rPr lang="en-US" sz="2800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800" dirty="0"/>
              <a:t> of eclipse scene, in English (VERY good!)</a:t>
            </a:r>
          </a:p>
          <a:p>
            <a:pPr marL="341313" lvl="0" indent="-341313" algn="l" rtl="0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3200"/>
              <a:buChar char="•"/>
            </a:pPr>
            <a:r>
              <a:rPr lang="en-US" sz="2800" dirty="0"/>
              <a:t>Dysentery broke out among the 1000s of Soviet soldiers involved in the filming</a:t>
            </a:r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096000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1966 – </a:t>
            </a:r>
            <a:r>
              <a:rPr lang="en-US" sz="3200" b="1" i="1" dirty="0"/>
              <a:t>Pharaoh</a:t>
            </a:r>
            <a:endParaRPr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-1" y="29234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Williger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2023, U Louisville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A7B49-CF40-7B41-AD7E-1139E19924A3}"/>
              </a:ext>
            </a:extLst>
          </p:cNvPr>
          <p:cNvSpPr txBox="1"/>
          <p:nvPr/>
        </p:nvSpPr>
        <p:spPr>
          <a:xfrm>
            <a:off x="6716273" y="1941803"/>
            <a:ext cx="2371483" cy="175432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800" b="1" i="1" dirty="0">
                <a:solidFill>
                  <a:srgbClr val="7030A0"/>
                </a:solidFill>
              </a:rPr>
              <a:t>Eclipse never actually shown, just fearful behavior of people while priest acts like he is controlling it.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1E842C-1507-AF46-A4FC-9636FA9CFF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3756" y="57625"/>
            <a:ext cx="2794000" cy="1435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EC0FCD-AAE7-1748-9C57-D478BE6843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16273" y="3840998"/>
            <a:ext cx="2427727" cy="24171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DACF6D-669F-314D-8D7E-995E6710B399}"/>
              </a:ext>
            </a:extLst>
          </p:cNvPr>
          <p:cNvSpPr txBox="1"/>
          <p:nvPr/>
        </p:nvSpPr>
        <p:spPr>
          <a:xfrm>
            <a:off x="6956612" y="1492725"/>
            <a:ext cx="188258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b="1" i="1" dirty="0">
                <a:solidFill>
                  <a:srgbClr val="002060"/>
                </a:solidFill>
              </a:rPr>
              <a:t>Publicity still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41E41E-5DEE-F24B-AFD7-432810A5E1B0}"/>
              </a:ext>
            </a:extLst>
          </p:cNvPr>
          <p:cNvSpPr txBox="1"/>
          <p:nvPr/>
        </p:nvSpPr>
        <p:spPr>
          <a:xfrm>
            <a:off x="7351059" y="6258170"/>
            <a:ext cx="111162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b="1" i="1" dirty="0">
                <a:solidFill>
                  <a:srgbClr val="002060"/>
                </a:solidFill>
              </a:rPr>
              <a:t>IMDB</a:t>
            </a:r>
          </a:p>
        </p:txBody>
      </p:sp>
    </p:spTree>
    <p:extLst>
      <p:ext uri="{BB962C8B-B14F-4D97-AF65-F5344CB8AC3E}">
        <p14:creationId xmlns:p14="http://schemas.microsoft.com/office/powerpoint/2010/main" val="2438006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-1" y="1043646"/>
            <a:ext cx="6096001" cy="58143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800" dirty="0"/>
              <a:t>Drama, short story adaption </a:t>
            </a:r>
            <a:r>
              <a:rPr lang="en-US" sz="2800" i="1" dirty="0"/>
              <a:t>The Sentinel</a:t>
            </a:r>
            <a:r>
              <a:rPr lang="en-US" sz="2800" dirty="0"/>
              <a:t> by A.C. Clarke, US, Dir. Stanley Kubrick; Stars Keir </a:t>
            </a:r>
            <a:r>
              <a:rPr lang="en-US" sz="2800" dirty="0" err="1"/>
              <a:t>Dullea</a:t>
            </a:r>
            <a:r>
              <a:rPr lang="en-US" sz="2800" dirty="0"/>
              <a:t>, Gary Lockwood; MGM; </a:t>
            </a:r>
            <a:r>
              <a:rPr lang="en-US" sz="280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sz="2800" dirty="0">
                <a:solidFill>
                  <a:srgbClr val="0070C0"/>
                </a:solidFill>
              </a:rPr>
              <a:t>, </a:t>
            </a:r>
            <a:r>
              <a:rPr lang="en-US" sz="2800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lang="en-US" sz="2800" u="sng" dirty="0">
              <a:solidFill>
                <a:srgbClr val="0070C0"/>
              </a:solidFill>
            </a:endParaRPr>
          </a:p>
          <a:p>
            <a:pPr marL="341313" lvl="0" indent="-341313">
              <a:buSzPts val="2400"/>
            </a:pPr>
            <a:r>
              <a:rPr lang="en-US" sz="2400" u="sng" dirty="0"/>
              <a:t>Plot</a:t>
            </a:r>
            <a:r>
              <a:rPr lang="en-US" sz="2400" dirty="0"/>
              <a:t>: A voyage to Jupiter to investigate alien artifacts, hijacked by rogue computer</a:t>
            </a:r>
          </a:p>
          <a:p>
            <a:pPr marL="341313" lvl="0" indent="-341313" algn="l" rtl="0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3200"/>
              <a:buChar char="•"/>
            </a:pPr>
            <a:r>
              <a:rPr lang="en-US" sz="2400" dirty="0"/>
              <a:t>1.7’ </a:t>
            </a:r>
            <a:r>
              <a:rPr lang="en-US" sz="2400" u="sng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400" dirty="0"/>
              <a:t>, opening eclipse of Sun by BOTH Moon and Earth, starts 0:20-1:30</a:t>
            </a:r>
          </a:p>
          <a:p>
            <a:pPr marL="798513" lvl="1" indent="-341313">
              <a:spcBef>
                <a:spcPts val="800"/>
              </a:spcBef>
              <a:buSzPts val="3200"/>
              <a:buChar char="•"/>
            </a:pPr>
            <a:r>
              <a:rPr lang="en-US" sz="2400" dirty="0"/>
              <a:t>Thus viewed from a moving spacecraft</a:t>
            </a:r>
          </a:p>
          <a:p>
            <a:pPr marL="798513" lvl="1" indent="-341313">
              <a:spcBef>
                <a:spcPts val="800"/>
              </a:spcBef>
              <a:buSzPts val="3200"/>
              <a:buChar char="•"/>
            </a:pPr>
            <a:r>
              <a:rPr lang="en-US" sz="2400" dirty="0"/>
              <a:t>Eclipse part of visual symbolism.  Rising sun?  Alignment?</a:t>
            </a:r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096000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1968 – </a:t>
            </a:r>
            <a:r>
              <a:rPr lang="en-US" sz="3200" b="1" i="1" dirty="0"/>
              <a:t>2001: A Space Odyssey</a:t>
            </a:r>
            <a:endParaRPr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-1" y="29234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Williger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2023, U Louisville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A7B49-CF40-7B41-AD7E-1139E19924A3}"/>
              </a:ext>
            </a:extLst>
          </p:cNvPr>
          <p:cNvSpPr txBox="1"/>
          <p:nvPr/>
        </p:nvSpPr>
        <p:spPr>
          <a:xfrm>
            <a:off x="6457577" y="4657897"/>
            <a:ext cx="2371483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</a:rPr>
              <a:t>Theatrical release poster by Robert McCall.  MGM.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3C9648-10CD-C74E-9485-4445BEE4FE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29233"/>
            <a:ext cx="3048000" cy="455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527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-1" y="1089229"/>
            <a:ext cx="5289177" cy="576877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indent="-341313">
              <a:spcBef>
                <a:spcPts val="0"/>
              </a:spcBef>
              <a:buSzPts val="3200"/>
            </a:pPr>
            <a:r>
              <a:rPr lang="en-US" sz="2400" b="1" dirty="0"/>
              <a:t>1969 Drama</a:t>
            </a:r>
            <a:r>
              <a:rPr lang="en-US" sz="2400" dirty="0"/>
              <a:t>, animated, comic series adaption, French, Prod. Raymond Leblanc; Engl. Stars Michael Williams, Peter Hawkins; </a:t>
            </a:r>
            <a:r>
              <a:rPr lang="en-US" sz="2400" dirty="0" err="1"/>
              <a:t>Belvision</a:t>
            </a:r>
            <a:r>
              <a:rPr lang="en-US" sz="2400" dirty="0"/>
              <a:t>; </a:t>
            </a:r>
            <a:r>
              <a:rPr lang="en-US" sz="240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en-US" sz="2400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lang="en-US" sz="2400" u="sng" dirty="0">
              <a:solidFill>
                <a:srgbClr val="0070C0"/>
              </a:solidFill>
            </a:endParaRPr>
          </a:p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400" b="1" dirty="0"/>
              <a:t>1991-92 Drama</a:t>
            </a:r>
            <a:r>
              <a:rPr lang="en-US" sz="2400" dirty="0"/>
              <a:t>, animated, comic series adaption, French-</a:t>
            </a:r>
            <a:r>
              <a:rPr lang="en-US" sz="2400" dirty="0" err="1"/>
              <a:t>Belg</a:t>
            </a:r>
            <a:r>
              <a:rPr lang="en-US" sz="2400" dirty="0"/>
              <a:t>-Can, Prod. Robert Rea; Engl. Stars Colin O’Meara, David Fox; </a:t>
            </a:r>
            <a:r>
              <a:rPr lang="en-US" sz="2400" dirty="0" err="1"/>
              <a:t>Nelvant</a:t>
            </a:r>
            <a:r>
              <a:rPr lang="en-US" sz="2400" dirty="0"/>
              <a:t> Ltd; </a:t>
            </a:r>
            <a:r>
              <a:rPr lang="en-US" sz="2400" u="sng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en-US" sz="2400" u="sng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lang="en-US" sz="2400" u="sng" dirty="0">
              <a:solidFill>
                <a:srgbClr val="0070C0"/>
              </a:solidFill>
            </a:endParaRPr>
          </a:p>
          <a:p>
            <a:pPr marL="341313" lvl="0" indent="-341313">
              <a:buSzPts val="2400"/>
            </a:pPr>
            <a:r>
              <a:rPr lang="en-US" sz="2400" u="sng" dirty="0"/>
              <a:t>Plot</a:t>
            </a:r>
            <a:r>
              <a:rPr lang="en-US" sz="2400" dirty="0"/>
              <a:t>: </a:t>
            </a:r>
            <a:r>
              <a:rPr lang="en-US" sz="2400" dirty="0" err="1"/>
              <a:t>Tintin</a:t>
            </a:r>
            <a:r>
              <a:rPr lang="en-US" sz="2400" dirty="0"/>
              <a:t> and Capt. Haddock go to Peru to rescue their friend, Dr. Calculus</a:t>
            </a:r>
          </a:p>
          <a:p>
            <a:pPr marL="341313" lvl="0" indent="-341313">
              <a:buSzPts val="2400"/>
            </a:pPr>
            <a:r>
              <a:rPr lang="en-US" sz="2400" i="1" dirty="0"/>
              <a:t>Eclipse: used to show power, lost world genre</a:t>
            </a:r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1969, 1991 – </a:t>
            </a:r>
            <a:r>
              <a:rPr lang="en-US" sz="3200" b="1" i="1" dirty="0" err="1"/>
              <a:t>TinTin</a:t>
            </a:r>
            <a:r>
              <a:rPr lang="en-US" sz="3200" b="1" i="1" dirty="0"/>
              <a:t>: Prisoners of the Sun</a:t>
            </a:r>
            <a:endParaRPr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-1" y="645121"/>
            <a:ext cx="439270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Williger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2023, U Louisville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A7B49-CF40-7B41-AD7E-1139E19924A3}"/>
              </a:ext>
            </a:extLst>
          </p:cNvPr>
          <p:cNvSpPr txBox="1"/>
          <p:nvPr/>
        </p:nvSpPr>
        <p:spPr>
          <a:xfrm>
            <a:off x="5482505" y="4034402"/>
            <a:ext cx="3611602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</a:rPr>
              <a:t>Moon goes right to left – correct if viewing Sun to south, though most of time Sun is in NORTH from Peru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1B74CE-3957-0746-A597-BC0BFCC200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2613" y="1089228"/>
            <a:ext cx="3711388" cy="20876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4C7D1A-42ED-2C45-A896-D7FF7A32653A}"/>
              </a:ext>
            </a:extLst>
          </p:cNvPr>
          <p:cNvSpPr txBox="1"/>
          <p:nvPr/>
        </p:nvSpPr>
        <p:spPr>
          <a:xfrm>
            <a:off x="5954512" y="5439063"/>
            <a:ext cx="2862917" cy="1015663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23.3’ </a:t>
            </a:r>
            <a:r>
              <a:rPr lang="en-US" sz="2000" b="1" u="sng" dirty="0">
                <a:solidFill>
                  <a:srgbClr val="7030A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000" b="1" dirty="0">
                <a:solidFill>
                  <a:srgbClr val="7030A0"/>
                </a:solidFill>
              </a:rPr>
              <a:t>, 1991-92 TV episode, eclipse 17:00-20:00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902DD6-92F2-6344-9F80-95B4076C68A8}"/>
              </a:ext>
            </a:extLst>
          </p:cNvPr>
          <p:cNvSpPr txBox="1"/>
          <p:nvPr/>
        </p:nvSpPr>
        <p:spPr>
          <a:xfrm>
            <a:off x="5432613" y="3251700"/>
            <a:ext cx="3661494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2060"/>
                </a:solidFill>
              </a:rPr>
              <a:t>Image from 1969 film, from </a:t>
            </a:r>
            <a:r>
              <a:rPr lang="en-US" sz="2000" b="1" i="1" dirty="0" err="1">
                <a:solidFill>
                  <a:srgbClr val="002060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vodcaster.telerama.fr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120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-1" y="1043646"/>
            <a:ext cx="6096001" cy="58143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400" dirty="0"/>
              <a:t>Horror, US/UK, book adaptation, Dir. John Hough &amp; Vincent McEveety; Stars Bette Davis, Carroll Baker; Walt Disney; </a:t>
            </a:r>
            <a:r>
              <a:rPr lang="en-US" sz="240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en-US" sz="2400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lang="en-US" sz="2400" u="sng" dirty="0">
              <a:solidFill>
                <a:srgbClr val="0070C0"/>
              </a:solidFill>
            </a:endParaRPr>
          </a:p>
          <a:p>
            <a:r>
              <a:rPr lang="en-US" sz="2400" u="sng" dirty="0"/>
              <a:t>Plot</a:t>
            </a:r>
            <a:r>
              <a:rPr lang="en-US" sz="2400" dirty="0"/>
              <a:t>:  When a family moves to a country home, the young girls experience strange happenings that have a link to an occult event years past.</a:t>
            </a:r>
          </a:p>
          <a:p>
            <a:pPr marL="798513" lvl="1" indent="-341313">
              <a:buSzPts val="2400"/>
            </a:pPr>
            <a:r>
              <a:rPr lang="en-US" sz="2400" i="1" dirty="0"/>
              <a:t>Eclipse: Supernatural plot device, to recreate ceremony done when a young woman disappeared 30 years previously</a:t>
            </a:r>
          </a:p>
          <a:p>
            <a:pPr marL="341313" lvl="0" indent="-341313" algn="l" rtl="0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3200"/>
              <a:buChar char="•"/>
            </a:pPr>
            <a:r>
              <a:rPr lang="en-US" sz="2400" dirty="0"/>
              <a:t>1h24m complete </a:t>
            </a:r>
            <a:r>
              <a:rPr lang="en-US" sz="2400" u="sng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400" dirty="0"/>
              <a:t>, eclipse at 1:20:30-1:21:10</a:t>
            </a:r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096000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1980 – </a:t>
            </a:r>
            <a:r>
              <a:rPr lang="en-US" sz="3200" b="1" i="1" dirty="0"/>
              <a:t>Watcher in the Woods</a:t>
            </a:r>
            <a:endParaRPr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-1" y="29234"/>
            <a:ext cx="414169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Williger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2023, U. Louisville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A7B49-CF40-7B41-AD7E-1139E19924A3}"/>
              </a:ext>
            </a:extLst>
          </p:cNvPr>
          <p:cNvSpPr txBox="1"/>
          <p:nvPr/>
        </p:nvSpPr>
        <p:spPr>
          <a:xfrm>
            <a:off x="6457576" y="4442744"/>
            <a:ext cx="2371483" cy="1631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</a:rPr>
              <a:t>Moon goes right to left (correct for UK, but rare without  up-down motion)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487C0F-5F0B-4F42-B9CD-24DC4DCE41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6317" y="29234"/>
            <a:ext cx="27940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049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-1" y="1043646"/>
            <a:ext cx="6096001" cy="58143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800" dirty="0"/>
              <a:t>Medieval fantasy, US, Dir. Richard Donner; Stars Matthew Broderick, </a:t>
            </a:r>
            <a:r>
              <a:rPr lang="en-US" sz="2800" dirty="0" err="1"/>
              <a:t>Rutger</a:t>
            </a:r>
            <a:r>
              <a:rPr lang="en-US" sz="2800" dirty="0"/>
              <a:t> Hauer, Michelle Pfeiffer; Warner Bros/20</a:t>
            </a:r>
            <a:r>
              <a:rPr lang="en-US" sz="2800" baseline="30000" dirty="0"/>
              <a:t>th</a:t>
            </a:r>
            <a:r>
              <a:rPr lang="en-US" sz="2800" dirty="0"/>
              <a:t> Cent. Fox; </a:t>
            </a:r>
            <a:r>
              <a:rPr lang="en-US" sz="280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sz="2800" dirty="0">
                <a:solidFill>
                  <a:srgbClr val="0070C0"/>
                </a:solidFill>
              </a:rPr>
              <a:t>, </a:t>
            </a:r>
            <a:r>
              <a:rPr lang="en-US" sz="2800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lang="en-US" sz="2800" u="sng" dirty="0">
              <a:solidFill>
                <a:srgbClr val="0070C0"/>
              </a:solidFill>
            </a:endParaRPr>
          </a:p>
          <a:p>
            <a:pPr marL="341313" lvl="0" indent="-341313">
              <a:buSzPts val="2400"/>
            </a:pPr>
            <a:r>
              <a:rPr lang="en-US" sz="2400" u="sng" dirty="0"/>
              <a:t>Plot</a:t>
            </a:r>
            <a:r>
              <a:rPr lang="en-US" sz="2400" dirty="0"/>
              <a:t>: An evil bishop is spurned by a woman.  He turns her into a hawk by day, and her lover a wolf by night.</a:t>
            </a:r>
          </a:p>
          <a:p>
            <a:pPr marL="798513" lvl="1" indent="-341313">
              <a:buSzPts val="2400"/>
            </a:pPr>
            <a:r>
              <a:rPr lang="en-US" sz="2400" i="1" dirty="0"/>
              <a:t>Eclipse: Supernatural plot device, allows “both day and night”</a:t>
            </a:r>
          </a:p>
          <a:p>
            <a:pPr marL="341313" lvl="0" indent="-341313" algn="l" rtl="0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3200"/>
              <a:buChar char="•"/>
            </a:pPr>
            <a:r>
              <a:rPr lang="en-US" sz="2400" dirty="0"/>
              <a:t>No video found, sorry!</a:t>
            </a:r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096000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1985 – </a:t>
            </a:r>
            <a:r>
              <a:rPr lang="en-US" sz="3200" b="1" i="1" dirty="0" err="1"/>
              <a:t>Ladyhawke</a:t>
            </a:r>
            <a:endParaRPr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-1" y="29234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Williger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2023, U Louisville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9332EA-55D3-C449-ACC6-081A46576A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6317" y="29234"/>
            <a:ext cx="27940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78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-1" y="1043646"/>
            <a:ext cx="6096001" cy="58143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800" dirty="0"/>
              <a:t>Horror/comedy/musical, US, Dir. Frank Oz; Stars Rick </a:t>
            </a:r>
            <a:r>
              <a:rPr lang="en-US" sz="2800" dirty="0" err="1"/>
              <a:t>Moranis</a:t>
            </a:r>
            <a:r>
              <a:rPr lang="en-US" sz="2800" dirty="0"/>
              <a:t>, Ellen Green, Steve Martin; Warner Bros; </a:t>
            </a:r>
            <a:r>
              <a:rPr lang="en-US" sz="280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sz="2800" dirty="0">
                <a:solidFill>
                  <a:srgbClr val="0070C0"/>
                </a:solidFill>
              </a:rPr>
              <a:t>, </a:t>
            </a:r>
            <a:r>
              <a:rPr lang="en-US" sz="2800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lang="en-US" sz="2800" u="sng" dirty="0">
              <a:solidFill>
                <a:srgbClr val="0070C0"/>
              </a:solidFill>
            </a:endParaRPr>
          </a:p>
          <a:p>
            <a:pPr marL="341313" lvl="0" indent="-341313">
              <a:buSzPts val="2400"/>
            </a:pPr>
            <a:r>
              <a:rPr lang="en-US" sz="2400" u="sng" dirty="0"/>
              <a:t>Plot</a:t>
            </a:r>
            <a:r>
              <a:rPr lang="en-US" sz="2400" dirty="0"/>
              <a:t>: A plant is hit by green (evil) solar eclipse energy.  </a:t>
            </a:r>
          </a:p>
          <a:p>
            <a:pPr marL="798513" lvl="1" indent="-341313">
              <a:buSzPts val="2400"/>
            </a:pPr>
            <a:r>
              <a:rPr lang="en-US" sz="2400" i="1" dirty="0"/>
              <a:t>Supernatural plot device</a:t>
            </a:r>
          </a:p>
          <a:p>
            <a:pPr marL="341313" lvl="0" indent="-341313" algn="l" rtl="0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3200"/>
              <a:buChar char="•"/>
            </a:pPr>
            <a:r>
              <a:rPr lang="en-US" sz="2400" dirty="0"/>
              <a:t>3.1’ </a:t>
            </a:r>
            <a:r>
              <a:rPr lang="en-US" sz="2400" u="sng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400" dirty="0"/>
              <a:t>, eclipse starts 1:10</a:t>
            </a:r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096000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1986 – </a:t>
            </a:r>
            <a:r>
              <a:rPr lang="en-US" sz="3200" b="1" i="1" dirty="0"/>
              <a:t>Little Shop of Horrors</a:t>
            </a:r>
            <a:endParaRPr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-1" y="29234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Williger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2023, U Louisville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A7B49-CF40-7B41-AD7E-1139E19924A3}"/>
              </a:ext>
            </a:extLst>
          </p:cNvPr>
          <p:cNvSpPr txBox="1"/>
          <p:nvPr/>
        </p:nvSpPr>
        <p:spPr>
          <a:xfrm>
            <a:off x="6457576" y="4442744"/>
            <a:ext cx="2371483" cy="1631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</a:rPr>
              <a:t>Moon goes right to left (correct for US, but rare without  up-down motion)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6D31D3-DCD7-7C4D-ADDC-3EFD7F66CE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6318" y="29234"/>
            <a:ext cx="279400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93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-1" y="1043646"/>
            <a:ext cx="6096001" cy="58143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800" dirty="0"/>
              <a:t>Comedy, Animated TV series, US, </a:t>
            </a:r>
            <a:r>
              <a:rPr lang="en-US" sz="2800" i="1" dirty="0"/>
              <a:t>Marge vs. the Monorail</a:t>
            </a:r>
            <a:r>
              <a:rPr lang="en-US" sz="2800" dirty="0"/>
              <a:t>, Dir. Rich Moore; Writer Conan O’Brien; Stars Dan Castellaneta, Julie Kavner, Leonard </a:t>
            </a:r>
            <a:r>
              <a:rPr lang="en-US" sz="2800" dirty="0" err="1"/>
              <a:t>Nimoy</a:t>
            </a:r>
            <a:r>
              <a:rPr lang="en-US" sz="2800" dirty="0"/>
              <a:t>; Fox; </a:t>
            </a:r>
            <a:r>
              <a:rPr lang="en-US" sz="280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sz="2800" dirty="0">
                <a:solidFill>
                  <a:srgbClr val="0070C0"/>
                </a:solidFill>
              </a:rPr>
              <a:t>, </a:t>
            </a:r>
            <a:r>
              <a:rPr lang="en-US" sz="2800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lang="en-US" sz="2800" u="sng" dirty="0">
              <a:solidFill>
                <a:srgbClr val="0070C0"/>
              </a:solidFill>
            </a:endParaRPr>
          </a:p>
          <a:p>
            <a:pPr marL="341313" lvl="0" indent="-341313">
              <a:buSzPts val="2400"/>
            </a:pPr>
            <a:r>
              <a:rPr lang="en-US" sz="2400" u="sng" dirty="0"/>
              <a:t>Plot</a:t>
            </a:r>
            <a:r>
              <a:rPr lang="en-US" sz="2400" dirty="0"/>
              <a:t>: “After receiving a considerable donation of money, Springfield builds a monorail system with Homer as the conductor.” IMDB.  [It goes run-away, only stopping during a solar eclipse.]</a:t>
            </a:r>
          </a:p>
          <a:p>
            <a:pPr marL="798513" lvl="1" indent="-341313">
              <a:buSzPts val="2400"/>
            </a:pPr>
            <a:r>
              <a:rPr lang="en-US" sz="2400" i="1" dirty="0"/>
              <a:t>Eclipse: Comic device.</a:t>
            </a:r>
          </a:p>
          <a:p>
            <a:pPr marL="341313" lvl="0" indent="-341313" algn="l" rtl="0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3200"/>
              <a:buChar char="•"/>
            </a:pPr>
            <a:r>
              <a:rPr lang="en-US" sz="2400" dirty="0"/>
              <a:t>No video found, sorry!</a:t>
            </a:r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096000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1993 – </a:t>
            </a:r>
            <a:r>
              <a:rPr lang="en-US" sz="3200" b="1" i="1" dirty="0"/>
              <a:t>The Simpsons</a:t>
            </a:r>
            <a:endParaRPr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-1" y="29234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Williger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2023, U Louisville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A7B49-CF40-7B41-AD7E-1139E19924A3}"/>
              </a:ext>
            </a:extLst>
          </p:cNvPr>
          <p:cNvSpPr txBox="1"/>
          <p:nvPr/>
        </p:nvSpPr>
        <p:spPr>
          <a:xfrm>
            <a:off x="6457576" y="4442744"/>
            <a:ext cx="2371483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</a:rPr>
              <a:t>Promotional artwork.  Fox.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310E94-46D9-2E44-A1AF-1D95300D9A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1067" y="29234"/>
            <a:ext cx="2984500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729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body" idx="1"/>
          </p:nvPr>
        </p:nvSpPr>
        <p:spPr>
          <a:xfrm>
            <a:off x="0" y="1175657"/>
            <a:ext cx="8862646" cy="4876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indent="-341313">
              <a:spcBef>
                <a:spcPts val="0"/>
              </a:spcBef>
              <a:buSzPts val="3200"/>
            </a:pPr>
            <a:r>
              <a:rPr lang="en-US" sz="2800" b="1" dirty="0"/>
              <a:t>Fear</a:t>
            </a:r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400" dirty="0"/>
              <a:t>Beast attacks Sun: </a:t>
            </a:r>
            <a:r>
              <a:rPr lang="en-US" sz="2400" i="1" dirty="0"/>
              <a:t>Chippewa, Peru, Armenia</a:t>
            </a:r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400" dirty="0"/>
              <a:t>Demon eats Sun: </a:t>
            </a:r>
            <a:r>
              <a:rPr lang="en-US" sz="2400" i="1" dirty="0"/>
              <a:t>India, Indonesia </a:t>
            </a:r>
            <a:r>
              <a:rPr lang="en-US" sz="2400" dirty="0"/>
              <a:t>(Rahu)</a:t>
            </a:r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400" dirty="0"/>
              <a:t>Sun-god angry, sad, ill: </a:t>
            </a:r>
            <a:r>
              <a:rPr lang="en-US" sz="2400" i="1" dirty="0"/>
              <a:t>Norse</a:t>
            </a:r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400" dirty="0"/>
              <a:t>Sun angry due to men’s behavior: </a:t>
            </a:r>
            <a:r>
              <a:rPr lang="en-US" sz="2400" i="1" dirty="0"/>
              <a:t>Transylvania</a:t>
            </a:r>
          </a:p>
          <a:p>
            <a:pPr marL="341313" indent="-341313">
              <a:spcBef>
                <a:spcPts val="0"/>
              </a:spcBef>
              <a:buSzPts val="3200"/>
            </a:pPr>
            <a:r>
              <a:rPr lang="en-US" sz="2800" b="1" dirty="0"/>
              <a:t>Precipitation/ill health</a:t>
            </a:r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400" dirty="0"/>
              <a:t>Poison falls from sky: </a:t>
            </a:r>
            <a:r>
              <a:rPr lang="en-US" sz="2400" i="1" dirty="0"/>
              <a:t>Japan</a:t>
            </a:r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400" dirty="0"/>
              <a:t>Eclipse causes plague: </a:t>
            </a:r>
            <a:r>
              <a:rPr lang="en-US" sz="2400" i="1" dirty="0"/>
              <a:t>Transylvania</a:t>
            </a:r>
          </a:p>
          <a:p>
            <a:pPr marL="341313" indent="-341313">
              <a:spcBef>
                <a:spcPts val="0"/>
              </a:spcBef>
              <a:buSzPts val="3200"/>
            </a:pPr>
            <a:r>
              <a:rPr lang="en-US" sz="2800" b="1" dirty="0"/>
              <a:t>Pregnancy/eating</a:t>
            </a:r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400" dirty="0"/>
              <a:t>Food cooked during an eclipse is poisonous: </a:t>
            </a:r>
            <a:r>
              <a:rPr lang="en-US" sz="2400" i="1" dirty="0"/>
              <a:t>India</a:t>
            </a:r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400" dirty="0"/>
              <a:t>Women warned to stay inside, not eat, not carry sharp objects (no specific place found)</a:t>
            </a:r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400" dirty="0"/>
              <a:t>Beast bites Sun, same fate for unborn baby: </a:t>
            </a:r>
            <a:r>
              <a:rPr lang="en-US" sz="2400" i="1" dirty="0"/>
              <a:t>Aztecs</a:t>
            </a:r>
          </a:p>
        </p:txBody>
      </p:sp>
      <p:sp>
        <p:nvSpPr>
          <p:cNvPr id="97" name="Google Shape;97;p1"/>
          <p:cNvSpPr txBox="1">
            <a:spLocks noGrp="1"/>
          </p:cNvSpPr>
          <p:nvPr>
            <p:ph type="title"/>
          </p:nvPr>
        </p:nvSpPr>
        <p:spPr>
          <a:xfrm>
            <a:off x="0" y="8845"/>
            <a:ext cx="9144000" cy="11668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Myths/Folklore I – The Bad</a:t>
            </a:r>
            <a:endParaRPr i="1" dirty="0">
              <a:solidFill>
                <a:srgbClr val="002060"/>
              </a:solidFill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0" y="90488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Williger 2023, U Louisville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95509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-1" y="1043647"/>
            <a:ext cx="6096001" cy="48999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800" dirty="0"/>
              <a:t>Drama, French-Italian, Dir. Gérard </a:t>
            </a:r>
            <a:r>
              <a:rPr lang="en-US" sz="2800" dirty="0" err="1"/>
              <a:t>Corbiau</a:t>
            </a:r>
            <a:r>
              <a:rPr lang="en-US" sz="2800" dirty="0"/>
              <a:t>; Stars Stefano </a:t>
            </a:r>
            <a:r>
              <a:rPr lang="en-US" sz="2800" dirty="0" err="1"/>
              <a:t>Dionisi</a:t>
            </a:r>
            <a:r>
              <a:rPr lang="en-US" sz="2800" dirty="0"/>
              <a:t>, Enrico Lo Verso, Elsa </a:t>
            </a:r>
            <a:r>
              <a:rPr lang="en-US" sz="2800" dirty="0" err="1"/>
              <a:t>Zylberstein</a:t>
            </a:r>
            <a:r>
              <a:rPr lang="en-US" sz="2800" dirty="0"/>
              <a:t>; Sony; </a:t>
            </a:r>
            <a:r>
              <a:rPr lang="en-US" sz="280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sz="2800" dirty="0">
                <a:solidFill>
                  <a:srgbClr val="0070C0"/>
                </a:solidFill>
              </a:rPr>
              <a:t>, </a:t>
            </a:r>
            <a:r>
              <a:rPr lang="en-US" sz="2800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lang="en-US" sz="2800" u="sng" dirty="0">
              <a:solidFill>
                <a:srgbClr val="0070C0"/>
              </a:solidFill>
            </a:endParaRPr>
          </a:p>
          <a:p>
            <a:pPr marL="341313" lvl="0" indent="-341313">
              <a:buSzPts val="2400"/>
            </a:pPr>
            <a:r>
              <a:rPr lang="en-US" sz="2400" u="sng" dirty="0"/>
              <a:t>Plot</a:t>
            </a:r>
            <a:r>
              <a:rPr lang="en-US" sz="2400" dirty="0"/>
              <a:t>: “the life and career of the 18th-century Italian opera singer Carlo </a:t>
            </a:r>
            <a:r>
              <a:rPr lang="en-US" sz="2400" dirty="0" err="1"/>
              <a:t>Broschi</a:t>
            </a:r>
            <a:r>
              <a:rPr lang="en-US" sz="2400" dirty="0"/>
              <a:t>, known as </a:t>
            </a:r>
            <a:r>
              <a:rPr lang="en-US" sz="2400" dirty="0" err="1"/>
              <a:t>Farinelli</a:t>
            </a:r>
            <a:r>
              <a:rPr lang="en-US" sz="2400" dirty="0"/>
              <a:t>, considered the greatest castrato singer of all time” - Wikipedia</a:t>
            </a:r>
          </a:p>
          <a:p>
            <a:pPr marL="341313" lvl="0" indent="-341313">
              <a:buSzPts val="2400"/>
            </a:pPr>
            <a:r>
              <a:rPr lang="en-US" sz="2400" i="1" dirty="0"/>
              <a:t>Carlo sings for King Philip of Spain during a solar eclipse, to mark a moment of forgiveness for his composer brother.</a:t>
            </a:r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096000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1994 – </a:t>
            </a:r>
            <a:r>
              <a:rPr lang="en-US" sz="3200" b="1" i="1" dirty="0" err="1"/>
              <a:t>Farinelli</a:t>
            </a:r>
            <a:endParaRPr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-1" y="29234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Williger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2023, U Louisville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A7B49-CF40-7B41-AD7E-1139E19924A3}"/>
              </a:ext>
            </a:extLst>
          </p:cNvPr>
          <p:cNvSpPr txBox="1"/>
          <p:nvPr/>
        </p:nvSpPr>
        <p:spPr>
          <a:xfrm>
            <a:off x="6457575" y="4005180"/>
            <a:ext cx="2371483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</a:rPr>
              <a:t>Theatrical release poster.  Sony  Pictures Classics.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519108-CC68-524C-819F-95B3DCBF82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2517" y="140823"/>
            <a:ext cx="2641600" cy="381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9BE3FA-F653-634D-AF89-5DFE3C3B83B8}"/>
              </a:ext>
            </a:extLst>
          </p:cNvPr>
          <p:cNvSpPr txBox="1"/>
          <p:nvPr/>
        </p:nvSpPr>
        <p:spPr>
          <a:xfrm>
            <a:off x="457143" y="5985743"/>
            <a:ext cx="2641600" cy="70788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000" b="1" i="1" dirty="0"/>
              <a:t>Golden Globe, Best Foreign Film 1995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502AEA-F170-034A-A7DD-61B8C955409D}"/>
              </a:ext>
            </a:extLst>
          </p:cNvPr>
          <p:cNvSpPr txBox="1"/>
          <p:nvPr/>
        </p:nvSpPr>
        <p:spPr>
          <a:xfrm>
            <a:off x="3322301" y="5999736"/>
            <a:ext cx="2776658" cy="707886"/>
          </a:xfrm>
          <a:prstGeom prst="rect">
            <a:avLst/>
          </a:prstGeom>
          <a:solidFill>
            <a:srgbClr val="E8F8E4"/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3.9’ </a:t>
            </a:r>
            <a:r>
              <a:rPr lang="en-US" sz="2000" b="1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000" b="1" dirty="0"/>
              <a:t>, eclipse at very beginning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B8D6FF-433C-A34E-A373-FBD4250F214E}"/>
              </a:ext>
            </a:extLst>
          </p:cNvPr>
          <p:cNvSpPr txBox="1"/>
          <p:nvPr/>
        </p:nvSpPr>
        <p:spPr>
          <a:xfrm>
            <a:off x="6322517" y="5075200"/>
            <a:ext cx="2641600" cy="1569660"/>
          </a:xfrm>
          <a:prstGeom prst="rect">
            <a:avLst/>
          </a:prstGeom>
          <a:solidFill>
            <a:srgbClr val="F9F7EC"/>
          </a:solidFill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7030A0"/>
                </a:solidFill>
              </a:rPr>
              <a:t>Moon goes left to right, incorrect for Italy!</a:t>
            </a:r>
          </a:p>
        </p:txBody>
      </p:sp>
    </p:spTree>
    <p:extLst>
      <p:ext uri="{BB962C8B-B14F-4D97-AF65-F5344CB8AC3E}">
        <p14:creationId xmlns:p14="http://schemas.microsoft.com/office/powerpoint/2010/main" val="3197394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-1" y="1043647"/>
            <a:ext cx="6322518" cy="48583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Drama, US, Dir. Taylor </a:t>
            </a:r>
            <a:r>
              <a:rPr lang="en-US" dirty="0" err="1"/>
              <a:t>Hackford</a:t>
            </a:r>
            <a:r>
              <a:rPr lang="en-US" dirty="0"/>
              <a:t>; Stars Katy Bates, Jennifer J Leigh, David </a:t>
            </a:r>
            <a:r>
              <a:rPr lang="en-US" dirty="0" err="1"/>
              <a:t>Strathairn</a:t>
            </a:r>
            <a:r>
              <a:rPr lang="en-US" dirty="0"/>
              <a:t>; Columbia Pictures; </a:t>
            </a:r>
            <a:r>
              <a:rPr lang="en-US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lang="en-US" u="sng" dirty="0">
              <a:solidFill>
                <a:srgbClr val="0070C0"/>
              </a:solidFill>
            </a:endParaRPr>
          </a:p>
          <a:p>
            <a:pPr marL="341313" lvl="0" indent="-341313">
              <a:buSzPts val="2400"/>
            </a:pPr>
            <a:r>
              <a:rPr lang="en-US" sz="2800" u="sng" dirty="0"/>
              <a:t>Plot</a:t>
            </a:r>
            <a:r>
              <a:rPr lang="en-US" sz="2800" dirty="0"/>
              <a:t>: abused wife causes her husband’s death during an eclipse</a:t>
            </a:r>
          </a:p>
          <a:p>
            <a:pPr marL="341313" lvl="0" indent="-341313">
              <a:buSzPts val="2400"/>
            </a:pPr>
            <a:r>
              <a:rPr lang="en-US" sz="2800" i="1" dirty="0"/>
              <a:t>Eclipse: used to mark a time of death</a:t>
            </a:r>
          </a:p>
          <a:p>
            <a:pPr marL="341313" lvl="0" indent="-341313">
              <a:buSzPts val="2400"/>
            </a:pPr>
            <a:r>
              <a:rPr lang="en-US" sz="2800" i="1" dirty="0"/>
              <a:t>4.5’ </a:t>
            </a:r>
            <a:r>
              <a:rPr lang="en-US" sz="2800" i="1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800" i="1" dirty="0"/>
              <a:t>, eclipse starts 1:55-4:30</a:t>
            </a:r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096000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1995 – </a:t>
            </a:r>
            <a:r>
              <a:rPr lang="en-US" sz="3200" b="1" i="1" dirty="0"/>
              <a:t>Dolores Claiborne</a:t>
            </a:r>
            <a:endParaRPr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-1" y="29234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Williger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2023, U Louisville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A7B49-CF40-7B41-AD7E-1139E19924A3}"/>
              </a:ext>
            </a:extLst>
          </p:cNvPr>
          <p:cNvSpPr txBox="1"/>
          <p:nvPr/>
        </p:nvSpPr>
        <p:spPr>
          <a:xfrm>
            <a:off x="6457575" y="4005180"/>
            <a:ext cx="2371483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</a:rPr>
              <a:t>Theatrical release poster.  Columbia Pictures.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B8D6FF-433C-A34E-A373-FBD4250F214E}"/>
              </a:ext>
            </a:extLst>
          </p:cNvPr>
          <p:cNvSpPr txBox="1"/>
          <p:nvPr/>
        </p:nvSpPr>
        <p:spPr>
          <a:xfrm>
            <a:off x="6322517" y="5075200"/>
            <a:ext cx="2641600" cy="1569660"/>
          </a:xfrm>
          <a:prstGeom prst="rect">
            <a:avLst/>
          </a:prstGeom>
          <a:solidFill>
            <a:srgbClr val="F9F7EC"/>
          </a:solidFill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7030A0"/>
                </a:solidFill>
              </a:rPr>
              <a:t>Moon goes from lower right to upper left – good from US.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439B9D-36A8-1447-80BF-13B2B74DC2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4917" y="29234"/>
            <a:ext cx="2641600" cy="39263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0EAE95-4CA8-CA40-9D78-08F3BB9A30BE}"/>
              </a:ext>
            </a:extLst>
          </p:cNvPr>
          <p:cNvSpPr txBox="1"/>
          <p:nvPr/>
        </p:nvSpPr>
        <p:spPr>
          <a:xfrm>
            <a:off x="207818" y="5902036"/>
            <a:ext cx="5888182" cy="830997"/>
          </a:xfrm>
          <a:prstGeom prst="rect">
            <a:avLst/>
          </a:prstGeom>
          <a:solidFill>
            <a:srgbClr val="DEF6F7"/>
          </a:solidFill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</a:rPr>
              <a:t>Goof:  She is shown driving the night before under a Full Moon – impossible!</a:t>
            </a:r>
          </a:p>
        </p:txBody>
      </p:sp>
    </p:spTree>
    <p:extLst>
      <p:ext uri="{BB962C8B-B14F-4D97-AF65-F5344CB8AC3E}">
        <p14:creationId xmlns:p14="http://schemas.microsoft.com/office/powerpoint/2010/main" val="3021950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-1" y="1043647"/>
            <a:ext cx="6322517" cy="541949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Children, US, Dir. </a:t>
            </a:r>
            <a:r>
              <a:rPr lang="en-US"/>
              <a:t>Jeff McGrath </a:t>
            </a:r>
            <a:r>
              <a:rPr lang="en-US" dirty="0"/>
              <a:t>&amp; Cathy </a:t>
            </a:r>
            <a:r>
              <a:rPr lang="en-US" dirty="0" err="1"/>
              <a:t>Malkasian</a:t>
            </a:r>
            <a:r>
              <a:rPr lang="en-US" dirty="0"/>
              <a:t>; Stars Lacey </a:t>
            </a:r>
            <a:r>
              <a:rPr lang="en-US" dirty="0" err="1"/>
              <a:t>Chabert</a:t>
            </a:r>
            <a:r>
              <a:rPr lang="en-US" dirty="0"/>
              <a:t>, Tom Kane, Lynn Redgrave; Paramount + Nickelodeon; </a:t>
            </a:r>
            <a:r>
              <a:rPr lang="en-US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lang="en-US" u="sng" dirty="0">
              <a:solidFill>
                <a:srgbClr val="0070C0"/>
              </a:solidFill>
            </a:endParaRPr>
          </a:p>
          <a:p>
            <a:pPr marL="341313" lvl="0" indent="-341313">
              <a:buSzPts val="2400"/>
            </a:pPr>
            <a:r>
              <a:rPr lang="en-US" sz="2800" u="sng" dirty="0"/>
              <a:t>Plot</a:t>
            </a:r>
            <a:r>
              <a:rPr lang="en-US" sz="2800" dirty="0"/>
              <a:t>: family expedition to film an eclipse runs into adventure</a:t>
            </a:r>
          </a:p>
          <a:p>
            <a:pPr marL="341313" lvl="0" indent="-341313">
              <a:buSzPts val="2400"/>
            </a:pPr>
            <a:r>
              <a:rPr lang="en-US" sz="2800" i="1" dirty="0"/>
              <a:t>Eclipse: shows a destination for travel</a:t>
            </a:r>
          </a:p>
          <a:p>
            <a:pPr marL="341313" lvl="0" indent="-341313">
              <a:buSzPts val="2400"/>
            </a:pPr>
            <a:r>
              <a:rPr lang="en-US" sz="2800" i="1" dirty="0"/>
              <a:t>1.6’ </a:t>
            </a:r>
            <a:r>
              <a:rPr lang="en-US" sz="2800" i="1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800" i="1" dirty="0"/>
              <a:t>, eclipse starts 1:00</a:t>
            </a:r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096000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2002 – </a:t>
            </a:r>
            <a:r>
              <a:rPr lang="en-US" sz="3200" b="1" i="1" dirty="0"/>
              <a:t>Wild </a:t>
            </a:r>
            <a:r>
              <a:rPr lang="en-US" sz="3200" b="1" i="1" dirty="0" err="1"/>
              <a:t>Thornberrys</a:t>
            </a:r>
            <a:endParaRPr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-1" y="29234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Williger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2023, U Louisville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A7B49-CF40-7B41-AD7E-1139E19924A3}"/>
              </a:ext>
            </a:extLst>
          </p:cNvPr>
          <p:cNvSpPr txBox="1"/>
          <p:nvPr/>
        </p:nvSpPr>
        <p:spPr>
          <a:xfrm>
            <a:off x="6457575" y="3751761"/>
            <a:ext cx="2371483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</a:rPr>
              <a:t>Theatrical release poster.  Paramount  + Nickelodeon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B8D6FF-433C-A34E-A373-FBD4250F214E}"/>
              </a:ext>
            </a:extLst>
          </p:cNvPr>
          <p:cNvSpPr txBox="1"/>
          <p:nvPr/>
        </p:nvSpPr>
        <p:spPr>
          <a:xfrm>
            <a:off x="6322517" y="5075200"/>
            <a:ext cx="2641600" cy="1569660"/>
          </a:xfrm>
          <a:prstGeom prst="rect">
            <a:avLst/>
          </a:prstGeom>
          <a:solidFill>
            <a:srgbClr val="F9F7EC"/>
          </a:solidFill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7030A0"/>
                </a:solidFill>
              </a:rPr>
              <a:t>Moon goes from left to right – very possible from Kenya.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F64A9B-684C-A146-8CC9-C81022AFEB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3527" y="0"/>
            <a:ext cx="2446789" cy="363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402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-1" y="1043647"/>
            <a:ext cx="6322517" cy="541949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800" dirty="0"/>
              <a:t>Superhero, US, Dir. Guillermo del Toro; Stars Ron Perlman, Selma Blair, John Hurt; Sony, Columbia, Revolution Studios; </a:t>
            </a:r>
            <a:r>
              <a:rPr lang="en-US" sz="280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sz="2800" dirty="0">
                <a:solidFill>
                  <a:srgbClr val="0070C0"/>
                </a:solidFill>
              </a:rPr>
              <a:t>, </a:t>
            </a:r>
            <a:r>
              <a:rPr lang="en-US" sz="2800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lang="en-US" sz="2800" u="sng" dirty="0">
              <a:solidFill>
                <a:srgbClr val="0070C0"/>
              </a:solidFill>
            </a:endParaRPr>
          </a:p>
          <a:p>
            <a:pPr marL="341313" lvl="0" indent="-341313">
              <a:buSzPts val="2400"/>
            </a:pPr>
            <a:r>
              <a:rPr lang="en-US" sz="2800" u="sng" dirty="0"/>
              <a:t>Plot</a:t>
            </a:r>
            <a:r>
              <a:rPr lang="en-US" sz="2800" dirty="0"/>
              <a:t>: “A demon raised from infancy after being conjured by and rescued from the Nazis, grows up to become a defender against the forces of darkness.” (IMDB)</a:t>
            </a:r>
          </a:p>
          <a:p>
            <a:pPr marL="341313" lvl="0" indent="-341313">
              <a:buSzPts val="2400"/>
            </a:pPr>
            <a:r>
              <a:rPr lang="en-US" sz="2800" i="1" dirty="0"/>
              <a:t>LUNAR Eclipse: enables supernatural powers</a:t>
            </a:r>
          </a:p>
          <a:p>
            <a:pPr marL="341313" lvl="0" indent="-341313">
              <a:buSzPts val="2400"/>
            </a:pPr>
            <a:r>
              <a:rPr lang="en-US" sz="2800" i="1" dirty="0"/>
              <a:t>10.3’ </a:t>
            </a:r>
            <a:r>
              <a:rPr lang="en-US" sz="2800" i="1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800" i="1" dirty="0"/>
              <a:t>, eclipse at 3:30-3:45</a:t>
            </a:r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322516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2004 – </a:t>
            </a:r>
            <a:r>
              <a:rPr lang="en-US" sz="3200" b="1" i="1" dirty="0" err="1"/>
              <a:t>Hellboy</a:t>
            </a:r>
            <a:endParaRPr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-1" y="29234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Williger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2023, U Louisville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A7B49-CF40-7B41-AD7E-1139E19924A3}"/>
              </a:ext>
            </a:extLst>
          </p:cNvPr>
          <p:cNvSpPr txBox="1"/>
          <p:nvPr/>
        </p:nvSpPr>
        <p:spPr>
          <a:xfrm>
            <a:off x="6322516" y="4281899"/>
            <a:ext cx="2506542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</a:rPr>
              <a:t>Theatrical release poster.  Sony, Columbia, Revolution Studios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6B9BB1-3F96-004D-B79C-1E4E63E55B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2515" y="88982"/>
            <a:ext cx="2650271" cy="396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92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-1" y="1043647"/>
            <a:ext cx="6120883" cy="490928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800" dirty="0"/>
              <a:t>Drama/Historical Action, US, Dir. Mel Gibson; Stars Rudy Youngblood, Raoul Trujillo; Buena Vista Pictures; </a:t>
            </a:r>
            <a:r>
              <a:rPr lang="en-US" sz="280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sz="2800" dirty="0">
                <a:solidFill>
                  <a:srgbClr val="0070C0"/>
                </a:solidFill>
              </a:rPr>
              <a:t>, </a:t>
            </a:r>
            <a:r>
              <a:rPr lang="en-US" sz="2800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lang="en-US" sz="2800" u="sng" dirty="0">
              <a:solidFill>
                <a:srgbClr val="0070C0"/>
              </a:solidFill>
            </a:endParaRPr>
          </a:p>
          <a:p>
            <a:pPr marL="341313" lvl="0" indent="-341313">
              <a:buSzPts val="2400"/>
            </a:pPr>
            <a:r>
              <a:rPr lang="en-US" sz="2800" u="sng" dirty="0"/>
              <a:t>Plot</a:t>
            </a:r>
            <a:r>
              <a:rPr lang="en-US" sz="2800" dirty="0"/>
              <a:t>: “In 1502, a young man is captured and brought to a Mayan city for human sacrifice.” (</a:t>
            </a:r>
            <a:r>
              <a:rPr lang="en-US" sz="2800" dirty="0" err="1"/>
              <a:t>Wikip</a:t>
            </a:r>
            <a:r>
              <a:rPr lang="en-US" sz="2800" dirty="0"/>
              <a:t>.)</a:t>
            </a:r>
          </a:p>
          <a:p>
            <a:pPr marL="341313" lvl="0" indent="-341313">
              <a:buSzPts val="2400"/>
            </a:pPr>
            <a:r>
              <a:rPr lang="en-US" sz="2800" i="1" dirty="0"/>
              <a:t>Solar Eclipse: a sign from the gods to spare men being sacrificed</a:t>
            </a:r>
          </a:p>
          <a:p>
            <a:pPr marL="341313" lvl="0" indent="-341313">
              <a:buSzPts val="2400"/>
            </a:pPr>
            <a:r>
              <a:rPr lang="en-US" sz="2800" i="1" dirty="0"/>
              <a:t>5.1’ </a:t>
            </a:r>
            <a:r>
              <a:rPr lang="en-US" sz="2800" i="1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800" i="1" dirty="0"/>
              <a:t>, eclipse at 1:40-4:40</a:t>
            </a:r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322516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2006 – </a:t>
            </a:r>
            <a:r>
              <a:rPr lang="en-US" sz="3200" b="1" i="1" dirty="0"/>
              <a:t>Apocalypto</a:t>
            </a:r>
            <a:endParaRPr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-1" y="29234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Williger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2023, U Louisville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A7B49-CF40-7B41-AD7E-1139E19924A3}"/>
              </a:ext>
            </a:extLst>
          </p:cNvPr>
          <p:cNvSpPr txBox="1"/>
          <p:nvPr/>
        </p:nvSpPr>
        <p:spPr>
          <a:xfrm>
            <a:off x="6322516" y="4281899"/>
            <a:ext cx="2506542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</a:rPr>
              <a:t>Theatrical release poster.  Buena Vista Pictures.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C0C93A-4D02-0144-B0B4-2D72EC891D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0000" y="29234"/>
            <a:ext cx="2794000" cy="4140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28AA9D-7408-1843-80B1-E00BD947E34B}"/>
              </a:ext>
            </a:extLst>
          </p:cNvPr>
          <p:cNvSpPr txBox="1"/>
          <p:nvPr/>
        </p:nvSpPr>
        <p:spPr>
          <a:xfrm>
            <a:off x="5952931" y="5430416"/>
            <a:ext cx="2903611" cy="132343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000" b="1" i="1" dirty="0"/>
              <a:t>Moon goes right to left, mostly good for Mayan lands, needs up-down motion</a:t>
            </a:r>
          </a:p>
        </p:txBody>
      </p:sp>
    </p:spTree>
    <p:extLst>
      <p:ext uri="{BB962C8B-B14F-4D97-AF65-F5344CB8AC3E}">
        <p14:creationId xmlns:p14="http://schemas.microsoft.com/office/powerpoint/2010/main" val="2424458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0" y="1043646"/>
            <a:ext cx="6664569" cy="56736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800" dirty="0"/>
              <a:t>2006-10; 2015 </a:t>
            </a:r>
            <a:r>
              <a:rPr lang="en-US" sz="2800" i="1" dirty="0"/>
              <a:t>Heroes</a:t>
            </a:r>
          </a:p>
          <a:p>
            <a:pPr marL="798513" lvl="1" indent="-341313">
              <a:spcBef>
                <a:spcPts val="0"/>
              </a:spcBef>
              <a:buSzPts val="3200"/>
              <a:buChar char="•"/>
            </a:pPr>
            <a:r>
              <a:rPr lang="en-US" sz="2400" i="1" dirty="0"/>
              <a:t>Eclipses enable/take away magic powers</a:t>
            </a:r>
          </a:p>
          <a:p>
            <a:pPr marL="798513" lvl="1" indent="-341313">
              <a:spcBef>
                <a:spcPts val="0"/>
              </a:spcBef>
              <a:buSzPts val="3200"/>
              <a:buFont typeface="Arial"/>
              <a:buChar char="•"/>
            </a:pPr>
            <a:r>
              <a:rPr lang="en-US" sz="2400" i="1" dirty="0"/>
              <a:t>Exec Producers Tim </a:t>
            </a:r>
            <a:r>
              <a:rPr lang="en-US" sz="2400" i="1" dirty="0" err="1"/>
              <a:t>Kring</a:t>
            </a:r>
            <a:r>
              <a:rPr lang="en-US" sz="2400" i="1" dirty="0"/>
              <a:t> et al., Stars Hayden </a:t>
            </a:r>
            <a:r>
              <a:rPr lang="en-US" sz="2400" i="1" dirty="0" err="1"/>
              <a:t>Panettiere</a:t>
            </a:r>
            <a:r>
              <a:rPr lang="en-US" sz="2400" i="1" dirty="0"/>
              <a:t> et al., NBC + Universal, </a:t>
            </a:r>
            <a:r>
              <a:rPr lang="en-US" sz="2400" i="1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sz="2400" i="1" dirty="0">
                <a:solidFill>
                  <a:srgbClr val="0070C0"/>
                </a:solidFill>
              </a:rPr>
              <a:t>, </a:t>
            </a:r>
            <a:r>
              <a:rPr lang="en-US" sz="2400" i="1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lang="en-US" sz="2400" i="1" dirty="0"/>
          </a:p>
          <a:p>
            <a:pPr marL="798513" lvl="1" indent="-341313">
              <a:spcBef>
                <a:spcPts val="0"/>
              </a:spcBef>
              <a:buSzPts val="3200"/>
              <a:buChar char="•"/>
            </a:pPr>
            <a:r>
              <a:rPr lang="en-US" sz="2400" i="1" dirty="0"/>
              <a:t>1’ </a:t>
            </a:r>
            <a:r>
              <a:rPr lang="en-US" sz="2400" i="1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TRAILER</a:t>
            </a:r>
            <a:r>
              <a:rPr lang="en-US" sz="2400" i="1" dirty="0"/>
              <a:t> 2015 Heroes Reborn</a:t>
            </a:r>
            <a:endParaRPr lang="en-US" sz="2400" i="1" dirty="0">
              <a:solidFill>
                <a:srgbClr val="0070C0"/>
              </a:solidFill>
            </a:endParaRPr>
          </a:p>
          <a:p>
            <a:pPr marL="341313" indent="-341313">
              <a:spcBef>
                <a:spcPts val="0"/>
              </a:spcBef>
              <a:buSzPts val="3200"/>
            </a:pPr>
            <a:r>
              <a:rPr lang="en-US" sz="2800" dirty="0"/>
              <a:t>2014-17</a:t>
            </a:r>
            <a:r>
              <a:rPr lang="en-US" sz="2800" i="1" dirty="0"/>
              <a:t> The Strain</a:t>
            </a:r>
            <a:endParaRPr lang="en-US" sz="2800" dirty="0"/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400" i="1" dirty="0"/>
              <a:t>Eclipse enables vampires to spread a virus</a:t>
            </a:r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400" i="1" dirty="0"/>
              <a:t>0.5’ </a:t>
            </a:r>
            <a:r>
              <a:rPr lang="en-US" sz="2400" i="1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400" i="1" dirty="0"/>
              <a:t> trailer – eclipse goes wrong way!</a:t>
            </a:r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400" i="1" dirty="0"/>
              <a:t>Exec Producers Guillermo del Toro, Chuck Hogan et al., Stars Corey Stoll et al., FX</a:t>
            </a:r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400" i="1" dirty="0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sz="2400" i="1" dirty="0"/>
              <a:t>, </a:t>
            </a:r>
            <a:r>
              <a:rPr lang="en-US" sz="2400" i="1" dirty="0">
                <a:solidFill>
                  <a:srgbClr val="0070C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lang="en-US" sz="2400" i="1" dirty="0">
              <a:solidFill>
                <a:srgbClr val="0070C0"/>
              </a:solidFill>
            </a:endParaRPr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-1" y="0"/>
            <a:ext cx="6664570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2006-17 Other TV Series</a:t>
            </a:r>
            <a:endParaRPr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0" y="29234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Williger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2023, U Louisville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8EB1F5-860B-7947-8477-7D79337BA9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77708" y="567921"/>
            <a:ext cx="2794000" cy="812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E60C66-1ACB-A94A-87AA-C39F9B1833D2}"/>
              </a:ext>
            </a:extLst>
          </p:cNvPr>
          <p:cNvSpPr txBox="1"/>
          <p:nvPr/>
        </p:nvSpPr>
        <p:spPr>
          <a:xfrm>
            <a:off x="6574693" y="1640473"/>
            <a:ext cx="249701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b="1" i="1" dirty="0">
                <a:solidFill>
                  <a:srgbClr val="0070C0"/>
                </a:solidFill>
              </a:rPr>
              <a:t>Logo, Heroes, NBC + Universal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5C07BB-F523-4E46-8158-475E3B9F156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11679" y="2897969"/>
            <a:ext cx="2660029" cy="14630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3EAFB4-F9BB-9D4F-9B84-51AC7E0D1AA8}"/>
              </a:ext>
            </a:extLst>
          </p:cNvPr>
          <p:cNvSpPr txBox="1"/>
          <p:nvPr/>
        </p:nvSpPr>
        <p:spPr>
          <a:xfrm>
            <a:off x="6538124" y="4466492"/>
            <a:ext cx="2533584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</a:rPr>
              <a:t>Title card, The Strain, FX</a:t>
            </a:r>
          </a:p>
        </p:txBody>
      </p:sp>
    </p:spTree>
    <p:extLst>
      <p:ext uri="{BB962C8B-B14F-4D97-AF65-F5344CB8AC3E}">
        <p14:creationId xmlns:p14="http://schemas.microsoft.com/office/powerpoint/2010/main" val="22715349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-1" y="1043646"/>
            <a:ext cx="6102221" cy="563707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800" dirty="0"/>
              <a:t>Science Fiction, US, Dir. James Cameron; Stars Sam Worthington, Zoe </a:t>
            </a:r>
            <a:r>
              <a:rPr lang="en-US" sz="2800" dirty="0" err="1"/>
              <a:t>Saldaña</a:t>
            </a:r>
            <a:r>
              <a:rPr lang="en-US" sz="2800" dirty="0"/>
              <a:t>, Sigourney Weaver, Steven Lang, Kate Winslet; 20</a:t>
            </a:r>
            <a:r>
              <a:rPr lang="en-US" sz="2800" baseline="30000" dirty="0"/>
              <a:t>th</a:t>
            </a:r>
            <a:r>
              <a:rPr lang="en-US" sz="2800" dirty="0"/>
              <a:t> Cent. Studios; </a:t>
            </a:r>
            <a:r>
              <a:rPr lang="en-US" sz="280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sz="2800" dirty="0">
                <a:solidFill>
                  <a:srgbClr val="0070C0"/>
                </a:solidFill>
              </a:rPr>
              <a:t>, </a:t>
            </a:r>
            <a:r>
              <a:rPr lang="en-US" sz="2800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lang="en-US" sz="2800" u="sng" dirty="0">
              <a:solidFill>
                <a:srgbClr val="0070C0"/>
              </a:solidFill>
            </a:endParaRPr>
          </a:p>
          <a:p>
            <a:pPr marL="341313" lvl="0" indent="-341313">
              <a:buSzPts val="2400"/>
            </a:pPr>
            <a:r>
              <a:rPr lang="en-US" sz="2800" u="sng" dirty="0"/>
              <a:t>Plot</a:t>
            </a:r>
            <a:r>
              <a:rPr lang="en-US" sz="2800" dirty="0"/>
              <a:t>: “A blue-skinned humanoid, under … human threat, seeks refuge [on] Pandora” (</a:t>
            </a:r>
            <a:r>
              <a:rPr lang="en-US" sz="2800" dirty="0" err="1"/>
              <a:t>Wikip</a:t>
            </a:r>
            <a:r>
              <a:rPr lang="en-US" sz="2800" dirty="0"/>
              <a:t>.)</a:t>
            </a:r>
          </a:p>
          <a:p>
            <a:pPr marL="341313" lvl="0" indent="-341313">
              <a:buSzPts val="2400"/>
            </a:pPr>
            <a:r>
              <a:rPr lang="en-US" sz="2800" i="1" dirty="0"/>
              <a:t>Eclipse is seen from a habitable moon, regularly, used for dramatic effects e.g. during a battle </a:t>
            </a:r>
            <a:r>
              <a:rPr lang="en-US" sz="2800" i="1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sz="2800" i="1" dirty="0">
              <a:solidFill>
                <a:srgbClr val="0070C0"/>
              </a:solidFill>
            </a:endParaRPr>
          </a:p>
          <a:p>
            <a:pPr marL="341313" lvl="0" indent="-341313">
              <a:buSzPts val="2400"/>
            </a:pPr>
            <a:r>
              <a:rPr lang="en-US" sz="2800" i="1" dirty="0"/>
              <a:t>0.5’ </a:t>
            </a:r>
            <a:r>
              <a:rPr lang="en-US" sz="2800" i="1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800" i="1" dirty="0"/>
              <a:t>, good illustration</a:t>
            </a:r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-1" y="0"/>
            <a:ext cx="6531429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2022 – </a:t>
            </a:r>
            <a:r>
              <a:rPr lang="en-US" sz="3200" b="1" i="1" dirty="0"/>
              <a:t>Avatar: The Way of Water</a:t>
            </a:r>
            <a:endParaRPr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0" y="29234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Williger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2023, U Louisville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A7B49-CF40-7B41-AD7E-1139E19924A3}"/>
              </a:ext>
            </a:extLst>
          </p:cNvPr>
          <p:cNvSpPr txBox="1"/>
          <p:nvPr/>
        </p:nvSpPr>
        <p:spPr>
          <a:xfrm>
            <a:off x="6531428" y="4132610"/>
            <a:ext cx="2506542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</a:rPr>
              <a:t>Theatrical release poster.  20</a:t>
            </a:r>
            <a:r>
              <a:rPr lang="en-US" sz="2000" b="1" i="1" baseline="30000" dirty="0">
                <a:solidFill>
                  <a:srgbClr val="0070C0"/>
                </a:solidFill>
              </a:rPr>
              <a:t>th</a:t>
            </a:r>
            <a:r>
              <a:rPr lang="en-US" sz="2000" b="1" i="1" dirty="0">
                <a:solidFill>
                  <a:srgbClr val="0070C0"/>
                </a:solidFill>
              </a:rPr>
              <a:t> Century Studios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98EB4B-785D-FC45-96A6-C9A60BF447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2056" y="29234"/>
            <a:ext cx="2454459" cy="382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6711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 txBox="1">
            <a:spLocks noGrp="1"/>
          </p:cNvSpPr>
          <p:nvPr>
            <p:ph type="title"/>
          </p:nvPr>
        </p:nvSpPr>
        <p:spPr>
          <a:xfrm>
            <a:off x="0" y="25401"/>
            <a:ext cx="9102461" cy="10601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134" name="Google Shape;134;p5"/>
          <p:cNvSpPr txBox="1">
            <a:spLocks noGrp="1"/>
          </p:cNvSpPr>
          <p:nvPr>
            <p:ph type="body" idx="1"/>
          </p:nvPr>
        </p:nvSpPr>
        <p:spPr>
          <a:xfrm>
            <a:off x="75406" y="1094013"/>
            <a:ext cx="8991600" cy="577245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 b="1" dirty="0"/>
              <a:t>Eclipses in film, music for &gt; 100 years</a:t>
            </a:r>
            <a:endParaRPr dirty="0"/>
          </a:p>
          <a:p>
            <a:pPr marL="341313" lvl="0" indent="-341313" algn="l" rtl="0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2800"/>
              <a:buChar char="•"/>
            </a:pPr>
            <a:r>
              <a:rPr lang="en-US" sz="2800" b="1" u="sng" dirty="0">
                <a:solidFill>
                  <a:schemeClr val="dk1"/>
                </a:solidFill>
              </a:rPr>
              <a:t>Before 1970: </a:t>
            </a:r>
            <a:endParaRPr u="sng" dirty="0"/>
          </a:p>
          <a:p>
            <a:pPr marL="741363" lvl="1" indent="-284163" algn="l" rtl="0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2400"/>
              <a:buChar char="–"/>
            </a:pPr>
            <a:r>
              <a:rPr lang="en-US" sz="2400" b="1" i="1" dirty="0">
                <a:solidFill>
                  <a:srgbClr val="0070C0"/>
                </a:solidFill>
              </a:rPr>
              <a:t>comedy, adaptations of classic books</a:t>
            </a:r>
            <a:endParaRPr dirty="0"/>
          </a:p>
          <a:p>
            <a:pPr marL="741363" lvl="1" indent="-284163" algn="l" rtl="0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2400"/>
              <a:buChar char="–"/>
            </a:pPr>
            <a:r>
              <a:rPr lang="en-US" sz="2400" b="1" i="1" dirty="0">
                <a:solidFill>
                  <a:srgbClr val="0070C0"/>
                </a:solidFill>
              </a:rPr>
              <a:t>Eclipses used in lost world or prediction contexts</a:t>
            </a:r>
            <a:endParaRPr dirty="0"/>
          </a:p>
          <a:p>
            <a:pPr marL="741363" lvl="1" indent="-284163" algn="l" rtl="0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2400"/>
              <a:buChar char="–"/>
            </a:pPr>
            <a:r>
              <a:rPr lang="en-US" sz="2400" b="1" i="1" dirty="0">
                <a:solidFill>
                  <a:srgbClr val="0070C0"/>
                </a:solidFill>
              </a:rPr>
              <a:t>Science fiction for “2001, A Space Odyssey”</a:t>
            </a:r>
            <a:endParaRPr sz="2000" b="1" i="1" dirty="0">
              <a:solidFill>
                <a:srgbClr val="0070C0"/>
              </a:solidFill>
            </a:endParaRPr>
          </a:p>
          <a:p>
            <a:pPr marL="341313" lvl="0" indent="-341313" algn="l" rtl="0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2800"/>
              <a:buChar char="•"/>
            </a:pPr>
            <a:r>
              <a:rPr lang="en-US" sz="2800" b="1" u="sng" dirty="0">
                <a:solidFill>
                  <a:schemeClr val="dk1"/>
                </a:solidFill>
              </a:rPr>
              <a:t>Since 1980:</a:t>
            </a:r>
            <a:endParaRPr dirty="0"/>
          </a:p>
          <a:p>
            <a:pPr marL="741363" lvl="1" indent="-284163" algn="l" rtl="0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2400"/>
              <a:buChar char="–"/>
            </a:pPr>
            <a:r>
              <a:rPr lang="en-US" sz="2400" b="1" dirty="0">
                <a:solidFill>
                  <a:srgbClr val="0070C0"/>
                </a:solidFill>
              </a:rPr>
              <a:t>Many horror, fantasy, science fiction movies</a:t>
            </a:r>
          </a:p>
          <a:p>
            <a:pPr marL="741363" lvl="1" indent="-284163" algn="l" rtl="0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2400"/>
              <a:buChar char="–"/>
            </a:pPr>
            <a:r>
              <a:rPr lang="en-US" sz="2400" b="1" dirty="0">
                <a:solidFill>
                  <a:srgbClr val="0070C0"/>
                </a:solidFill>
              </a:rPr>
              <a:t>Also comedy, historical fiction</a:t>
            </a:r>
            <a:endParaRPr dirty="0"/>
          </a:p>
          <a:p>
            <a:pPr marL="741363" lvl="1" indent="-284163" algn="l" rtl="0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2400"/>
              <a:buChar char="–"/>
            </a:pPr>
            <a:r>
              <a:rPr lang="en-US" sz="2400" b="1" dirty="0">
                <a:solidFill>
                  <a:srgbClr val="0070C0"/>
                </a:solidFill>
              </a:rPr>
              <a:t>Eclipses often used as supernatural events or to punctuate moments</a:t>
            </a:r>
          </a:p>
          <a:p>
            <a:pPr marL="741363" lvl="1" indent="-284163" algn="l" rtl="0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2400"/>
              <a:buChar char="–"/>
            </a:pPr>
            <a:r>
              <a:rPr lang="en-US" sz="2400" b="1" i="1" dirty="0">
                <a:solidFill>
                  <a:srgbClr val="C00000"/>
                </a:solidFill>
              </a:rPr>
              <a:t>Many portrayals reflect folklore themes</a:t>
            </a:r>
            <a:endParaRPr i="1" dirty="0">
              <a:solidFill>
                <a:srgbClr val="C00000"/>
              </a:solidFill>
            </a:endParaRPr>
          </a:p>
          <a:p>
            <a:pPr marL="341313" lvl="0" indent="-341313" algn="l" rtl="0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2800"/>
              <a:buChar char="•"/>
            </a:pPr>
            <a:r>
              <a:rPr lang="en-US" sz="2800" b="1" u="sng" dirty="0">
                <a:solidFill>
                  <a:srgbClr val="7030A0"/>
                </a:solidFill>
              </a:rPr>
              <a:t>A number of eclipses shown in wrong direction!</a:t>
            </a:r>
            <a:endParaRPr u="sng" dirty="0">
              <a:solidFill>
                <a:srgbClr val="7030A0"/>
              </a:solidFill>
            </a:endParaRPr>
          </a:p>
        </p:txBody>
      </p:sp>
      <p:sp>
        <p:nvSpPr>
          <p:cNvPr id="135" name="Google Shape;135;p5"/>
          <p:cNvSpPr/>
          <p:nvPr/>
        </p:nvSpPr>
        <p:spPr>
          <a:xfrm>
            <a:off x="75406" y="0"/>
            <a:ext cx="38427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Williger 2023, U Louisville</a:t>
            </a:r>
            <a:endParaRPr/>
          </a:p>
        </p:txBody>
      </p:sp>
      <p:sp>
        <p:nvSpPr>
          <p:cNvPr id="136" name="Google Shape;136;p5"/>
          <p:cNvSpPr txBox="1"/>
          <p:nvPr/>
        </p:nvSpPr>
        <p:spPr>
          <a:xfrm>
            <a:off x="5373900" y="6273000"/>
            <a:ext cx="3770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 b="1"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body" idx="1"/>
          </p:nvPr>
        </p:nvSpPr>
        <p:spPr>
          <a:xfrm>
            <a:off x="-1" y="1002323"/>
            <a:ext cx="8932985" cy="37982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indent="-341313">
              <a:spcBef>
                <a:spcPts val="0"/>
              </a:spcBef>
              <a:buSzPts val="3200"/>
            </a:pPr>
            <a:r>
              <a:rPr lang="en-US" sz="2800" b="1" dirty="0"/>
              <a:t>Celestial Romance</a:t>
            </a:r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400" dirty="0"/>
              <a:t>Male Moon chases female Sun: </a:t>
            </a:r>
            <a:r>
              <a:rPr lang="en-US" sz="2400" i="1" dirty="0"/>
              <a:t>Australia, Germany</a:t>
            </a:r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400" dirty="0"/>
              <a:t>Female Moon and male Sun: </a:t>
            </a:r>
            <a:r>
              <a:rPr lang="en-US" sz="2400" i="1" dirty="0"/>
              <a:t>Benin (“switch out lights”)</a:t>
            </a:r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400" dirty="0"/>
              <a:t>Unclear who is who: </a:t>
            </a:r>
            <a:r>
              <a:rPr lang="en-US" sz="2400" i="1" dirty="0"/>
              <a:t>Tahiti</a:t>
            </a:r>
          </a:p>
          <a:p>
            <a:pPr marL="341313" indent="-341313">
              <a:spcBef>
                <a:spcPts val="0"/>
              </a:spcBef>
              <a:buSzPts val="3200"/>
            </a:pPr>
            <a:r>
              <a:rPr lang="en-US" sz="2800" b="1" dirty="0"/>
              <a:t>Good Luck</a:t>
            </a:r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400" dirty="0"/>
              <a:t>Finding gold: </a:t>
            </a:r>
            <a:r>
              <a:rPr lang="en-US" sz="2400" i="1" dirty="0"/>
              <a:t>Bolivia</a:t>
            </a:r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400" dirty="0"/>
              <a:t>Nature cleans house: </a:t>
            </a:r>
            <a:r>
              <a:rPr lang="en-US" sz="2400" i="1" dirty="0"/>
              <a:t>Native North Americans</a:t>
            </a:r>
          </a:p>
          <a:p>
            <a:pPr marL="341313" indent="-341313">
              <a:spcBef>
                <a:spcPts val="0"/>
              </a:spcBef>
              <a:buSzPts val="3200"/>
            </a:pPr>
            <a:r>
              <a:rPr lang="en-US" sz="2800" b="1" dirty="0"/>
              <a:t>Inspiring Peace-Making, Order in World</a:t>
            </a:r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400" dirty="0"/>
              <a:t>Make peace: </a:t>
            </a:r>
            <a:r>
              <a:rPr lang="en-US" sz="2400" i="1" dirty="0"/>
              <a:t>Colombia, Togo, Benin</a:t>
            </a:r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400" dirty="0"/>
              <a:t>Restore balance in life/Universe: </a:t>
            </a:r>
            <a:r>
              <a:rPr lang="en-US" sz="2400" i="1" dirty="0"/>
              <a:t>Navajo</a:t>
            </a:r>
          </a:p>
        </p:txBody>
      </p:sp>
      <p:sp>
        <p:nvSpPr>
          <p:cNvPr id="97" name="Google Shape;97;p1"/>
          <p:cNvSpPr txBox="1">
            <a:spLocks noGrp="1"/>
          </p:cNvSpPr>
          <p:nvPr>
            <p:ph type="title"/>
          </p:nvPr>
        </p:nvSpPr>
        <p:spPr>
          <a:xfrm>
            <a:off x="0" y="8845"/>
            <a:ext cx="9144000" cy="99347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lvl="0"/>
            <a:r>
              <a:rPr lang="en-US" sz="3200" b="1" dirty="0"/>
              <a:t>Myths/Folklore II – The Good </a:t>
            </a:r>
            <a:endParaRPr i="1" dirty="0">
              <a:solidFill>
                <a:srgbClr val="002060"/>
              </a:solidFill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0" y="90488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Williger 2023, U Louisville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ECCF02-B3A6-C945-B77E-A922471A47E4}"/>
              </a:ext>
            </a:extLst>
          </p:cNvPr>
          <p:cNvSpPr/>
          <p:nvPr/>
        </p:nvSpPr>
        <p:spPr>
          <a:xfrm>
            <a:off x="206042" y="4800600"/>
            <a:ext cx="7276351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US" sz="2000" b="1" dirty="0">
                <a:solidFill>
                  <a:srgbClr val="7030A0"/>
                </a:solidFill>
              </a:rPr>
              <a:t>: C. </a:t>
            </a:r>
            <a:r>
              <a:rPr lang="en-US" sz="2000" b="1" dirty="0" err="1">
                <a:solidFill>
                  <a:srgbClr val="7030A0"/>
                </a:solidFill>
              </a:rPr>
              <a:t>Boeckmann</a:t>
            </a:r>
            <a:r>
              <a:rPr lang="en-US" sz="2000" b="1" dirty="0">
                <a:solidFill>
                  <a:srgbClr val="7030A0"/>
                </a:solidFill>
              </a:rPr>
              <a:t>, </a:t>
            </a:r>
            <a:r>
              <a:rPr lang="en-US" sz="2000" b="1" i="1" dirty="0">
                <a:solidFill>
                  <a:srgbClr val="7030A0"/>
                </a:solidFill>
              </a:rPr>
              <a:t>Old Farmers’ Almanac 2024</a:t>
            </a:r>
          </a:p>
          <a:p>
            <a:r>
              <a:rPr lang="en-US" sz="2000" b="1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US" sz="2000" b="1" dirty="0">
                <a:solidFill>
                  <a:srgbClr val="7030A0"/>
                </a:solidFill>
              </a:rPr>
              <a:t>: Earth </a:t>
            </a:r>
            <a:r>
              <a:rPr lang="en-US" sz="2000" b="1" dirty="0" err="1">
                <a:solidFill>
                  <a:srgbClr val="7030A0"/>
                </a:solidFill>
              </a:rPr>
              <a:t>Storiez</a:t>
            </a:r>
            <a:r>
              <a:rPr lang="en-US" sz="2000" b="1" dirty="0">
                <a:solidFill>
                  <a:srgbClr val="7030A0"/>
                </a:solidFill>
              </a:rPr>
              <a:t>, Chinese and other Mythology</a:t>
            </a:r>
          </a:p>
          <a:p>
            <a:r>
              <a:rPr lang="en-US" sz="2000" b="1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US" sz="2000" b="1" dirty="0">
                <a:solidFill>
                  <a:srgbClr val="7030A0"/>
                </a:solidFill>
              </a:rPr>
              <a:t>: </a:t>
            </a:r>
            <a:r>
              <a:rPr lang="en-US" sz="2000" b="1" dirty="0" err="1">
                <a:solidFill>
                  <a:srgbClr val="7030A0"/>
                </a:solidFill>
              </a:rPr>
              <a:t>timeanddate.com</a:t>
            </a:r>
            <a:r>
              <a:rPr lang="en-US" sz="2000" b="1" dirty="0">
                <a:solidFill>
                  <a:srgbClr val="7030A0"/>
                </a:solidFill>
              </a:rPr>
              <a:t>: eclipse myths</a:t>
            </a:r>
          </a:p>
          <a:p>
            <a:r>
              <a:rPr lang="en-US" sz="2000" b="1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US" sz="2000" b="1" dirty="0">
                <a:solidFill>
                  <a:srgbClr val="7030A0"/>
                </a:solidFill>
              </a:rPr>
              <a:t>: J. Deutsch 15 Aug 2017, </a:t>
            </a:r>
            <a:r>
              <a:rPr lang="en-US" sz="2000" b="1" i="1" dirty="0">
                <a:solidFill>
                  <a:srgbClr val="7030A0"/>
                </a:solidFill>
              </a:rPr>
              <a:t>Smithsonian Magazine</a:t>
            </a:r>
          </a:p>
          <a:p>
            <a:r>
              <a:rPr lang="en-US" sz="2000" b="1" dirty="0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US" sz="2000" b="1" i="1" dirty="0">
                <a:solidFill>
                  <a:srgbClr val="7030A0"/>
                </a:solidFill>
              </a:rPr>
              <a:t>: </a:t>
            </a:r>
            <a:r>
              <a:rPr lang="en-US" sz="2000" b="1" dirty="0">
                <a:solidFill>
                  <a:srgbClr val="7030A0"/>
                </a:solidFill>
              </a:rPr>
              <a:t>S. Robinson, 26 July 2018, </a:t>
            </a:r>
            <a:r>
              <a:rPr lang="en-US" sz="2000" b="1" dirty="0" err="1">
                <a:solidFill>
                  <a:srgbClr val="7030A0"/>
                </a:solidFill>
              </a:rPr>
              <a:t>buzzfeed</a:t>
            </a:r>
            <a:r>
              <a:rPr lang="en-US" sz="2000" b="1" dirty="0">
                <a:solidFill>
                  <a:srgbClr val="7030A0"/>
                </a:solidFill>
              </a:rPr>
              <a:t> (lunar eclipses)</a:t>
            </a:r>
          </a:p>
          <a:p>
            <a:r>
              <a:rPr lang="en-US" sz="2000" b="1" dirty="0">
                <a:solidFill>
                  <a:srgbClr val="0070C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US" sz="2000" b="1" dirty="0">
                <a:solidFill>
                  <a:srgbClr val="7030A0"/>
                </a:solidFill>
              </a:rPr>
              <a:t>: AP, 13 Oct 2023, </a:t>
            </a:r>
            <a:r>
              <a:rPr lang="en-US" sz="2000" b="1" i="1" dirty="0">
                <a:solidFill>
                  <a:srgbClr val="7030A0"/>
                </a:solidFill>
              </a:rPr>
              <a:t>The Guardian</a:t>
            </a:r>
          </a:p>
        </p:txBody>
      </p:sp>
    </p:spTree>
    <p:extLst>
      <p:ext uri="{BB962C8B-B14F-4D97-AF65-F5344CB8AC3E}">
        <p14:creationId xmlns:p14="http://schemas.microsoft.com/office/powerpoint/2010/main" val="2774133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body" idx="1"/>
          </p:nvPr>
        </p:nvSpPr>
        <p:spPr>
          <a:xfrm>
            <a:off x="79517" y="1135517"/>
            <a:ext cx="5854933" cy="352440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800" dirty="0"/>
              <a:t>Written &amp; performed by Carly Simon, </a:t>
            </a:r>
            <a:r>
              <a:rPr lang="en-US" sz="2800" i="1" dirty="0"/>
              <a:t>No Secrets </a:t>
            </a:r>
            <a:r>
              <a:rPr lang="en-US" sz="2800" dirty="0"/>
              <a:t>album, Elektra</a:t>
            </a:r>
            <a:endParaRPr sz="2800" dirty="0"/>
          </a:p>
          <a:p>
            <a:pPr marL="798513" lvl="1" indent="-341313">
              <a:spcBef>
                <a:spcPts val="800"/>
              </a:spcBef>
              <a:buSzPts val="3200"/>
              <a:buChar char="•"/>
            </a:pPr>
            <a:r>
              <a:rPr lang="en-US" sz="2400" dirty="0"/>
              <a:t>Reached #1 in UK</a:t>
            </a:r>
          </a:p>
          <a:p>
            <a:pPr marL="798513" lvl="1" indent="-341313">
              <a:spcBef>
                <a:spcPts val="800"/>
              </a:spcBef>
              <a:buSzPts val="3200"/>
              <a:buChar char="•"/>
            </a:pPr>
            <a:r>
              <a:rPr lang="en-US" sz="2400" dirty="0"/>
              <a:t>Mentions July 10, 1972 eclipse in N. Atlantic – one of first for </a:t>
            </a:r>
            <a:r>
              <a:rPr lang="en-US" sz="2400" b="1" dirty="0"/>
              <a:t>tourism </a:t>
            </a:r>
            <a:r>
              <a:rPr lang="en-US" sz="2400" dirty="0"/>
              <a:t>by the rich with their own planes</a:t>
            </a:r>
          </a:p>
          <a:p>
            <a:pPr marL="798513" lvl="1" indent="-341313">
              <a:spcBef>
                <a:spcPts val="800"/>
              </a:spcBef>
              <a:buSzPts val="3200"/>
              <a:buChar char="•"/>
            </a:pPr>
            <a:r>
              <a:rPr lang="en-US" sz="24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14" name="Google Shape;114;p3"/>
          <p:cNvSpPr txBox="1">
            <a:spLocks noGrp="1"/>
          </p:cNvSpPr>
          <p:nvPr>
            <p:ph type="title"/>
          </p:nvPr>
        </p:nvSpPr>
        <p:spPr>
          <a:xfrm>
            <a:off x="-10253" y="51125"/>
            <a:ext cx="5944703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1972 – </a:t>
            </a:r>
            <a:r>
              <a:rPr lang="en-US" sz="3200" b="1" i="1" dirty="0"/>
              <a:t>You’re So Vain (Music)</a:t>
            </a:r>
            <a:endParaRPr dirty="0"/>
          </a:p>
        </p:txBody>
      </p:sp>
      <p:sp>
        <p:nvSpPr>
          <p:cNvPr id="115" name="Google Shape;115;p3"/>
          <p:cNvSpPr txBox="1"/>
          <p:nvPr/>
        </p:nvSpPr>
        <p:spPr>
          <a:xfrm>
            <a:off x="0" y="90488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Williger 2023, U Louisville</a:t>
            </a:r>
            <a:endParaRPr/>
          </a:p>
        </p:txBody>
      </p:sp>
      <p:sp>
        <p:nvSpPr>
          <p:cNvPr id="116" name="Google Shape;116;p3"/>
          <p:cNvSpPr/>
          <p:nvPr/>
        </p:nvSpPr>
        <p:spPr>
          <a:xfrm>
            <a:off x="4120594" y="324433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A445B1-DA7B-A649-B878-08AE06AE88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3559" y="128588"/>
            <a:ext cx="2865798" cy="39424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FB5EDC-C87A-DD43-B04A-6FBB6795119F}"/>
              </a:ext>
            </a:extLst>
          </p:cNvPr>
          <p:cNvSpPr txBox="1"/>
          <p:nvPr/>
        </p:nvSpPr>
        <p:spPr>
          <a:xfrm>
            <a:off x="349526" y="4729903"/>
            <a:ext cx="5225143" cy="1938992"/>
          </a:xfrm>
          <a:prstGeom prst="rect">
            <a:avLst/>
          </a:prstGeom>
          <a:solidFill>
            <a:srgbClr val="DEF6F7"/>
          </a:solidFill>
        </p:spPr>
        <p:txBody>
          <a:bodyPr wrap="square" rtlCol="0">
            <a:spAutoFit/>
          </a:bodyPr>
          <a:lstStyle/>
          <a:p>
            <a:r>
              <a:rPr lang="en-US" sz="2400" i="1" dirty="0"/>
              <a:t>“Well I hear you went up to Saratoga and your horse naturally won</a:t>
            </a:r>
            <a:br>
              <a:rPr lang="en-US" sz="2400" i="1" dirty="0"/>
            </a:br>
            <a:r>
              <a:rPr lang="en-US" sz="2400" i="1" dirty="0"/>
              <a:t>Then you flew your Lear jet up to Nova Scotia</a:t>
            </a:r>
            <a:br>
              <a:rPr lang="en-US" sz="2400" i="1" dirty="0"/>
            </a:br>
            <a:r>
              <a:rPr lang="en-US" sz="2400" i="1" dirty="0"/>
              <a:t>To see the total eclipse of the sun”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28D248-AEBD-2F4B-9596-FD458C1CCE5A}"/>
              </a:ext>
            </a:extLst>
          </p:cNvPr>
          <p:cNvSpPr txBox="1"/>
          <p:nvPr/>
        </p:nvSpPr>
        <p:spPr>
          <a:xfrm>
            <a:off x="6083559" y="4292082"/>
            <a:ext cx="2556588" cy="156966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4.4’,G Lyrics </a:t>
            </a:r>
            <a:r>
              <a:rPr lang="en-US" sz="2400" b="1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400" b="1" dirty="0"/>
              <a:t>, eclipse lyrics at 3:00-3:20</a:t>
            </a:r>
          </a:p>
        </p:txBody>
      </p:sp>
    </p:spTree>
    <p:extLst>
      <p:ext uri="{BB962C8B-B14F-4D97-AF65-F5344CB8AC3E}">
        <p14:creationId xmlns:p14="http://schemas.microsoft.com/office/powerpoint/2010/main" val="924238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body" idx="1"/>
          </p:nvPr>
        </p:nvSpPr>
        <p:spPr>
          <a:xfrm>
            <a:off x="-10252" y="1135517"/>
            <a:ext cx="5926960" cy="303214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400" dirty="0"/>
              <a:t>Written by Jim Steinman, performed by Bonnie Tyler, </a:t>
            </a:r>
            <a:r>
              <a:rPr lang="en-US" sz="2400" i="1" dirty="0"/>
              <a:t>Faster Than the Speed of Night </a:t>
            </a:r>
            <a:r>
              <a:rPr lang="en-US" sz="2400" dirty="0"/>
              <a:t>album, CBS-Columbia</a:t>
            </a:r>
          </a:p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400" dirty="0"/>
              <a:t>#1 in US, went Platinum in 2001</a:t>
            </a:r>
          </a:p>
          <a:p>
            <a:pPr marL="798513" lvl="1" indent="-341313">
              <a:spcBef>
                <a:spcPts val="0"/>
              </a:spcBef>
              <a:buSzPts val="3200"/>
              <a:buChar char="•"/>
            </a:pPr>
            <a:r>
              <a:rPr lang="en-US" sz="24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sz="2400" dirty="0">
              <a:solidFill>
                <a:srgbClr val="0070C0"/>
              </a:solidFill>
            </a:endParaRPr>
          </a:p>
          <a:p>
            <a:pPr marL="798513" lvl="1" indent="-341313">
              <a:spcBef>
                <a:spcPts val="800"/>
              </a:spcBef>
              <a:buSzPts val="3200"/>
              <a:buChar char="•"/>
            </a:pPr>
            <a:r>
              <a:rPr lang="en-US" sz="2400" dirty="0"/>
              <a:t>Steinman: [originally] “vampire love song” … “all about … the power of darkness, love’s place in the dark”</a:t>
            </a:r>
          </a:p>
        </p:txBody>
      </p:sp>
      <p:sp>
        <p:nvSpPr>
          <p:cNvPr id="114" name="Google Shape;114;p3"/>
          <p:cNvSpPr txBox="1">
            <a:spLocks noGrp="1"/>
          </p:cNvSpPr>
          <p:nvPr>
            <p:ph type="title"/>
          </p:nvPr>
        </p:nvSpPr>
        <p:spPr>
          <a:xfrm>
            <a:off x="-10253" y="51125"/>
            <a:ext cx="5926959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1983 – </a:t>
            </a:r>
            <a:r>
              <a:rPr lang="en-US" sz="3200" b="1" i="1" dirty="0"/>
              <a:t>Total Eclipse of the Heart (Music)</a:t>
            </a:r>
            <a:endParaRPr dirty="0"/>
          </a:p>
        </p:txBody>
      </p:sp>
      <p:sp>
        <p:nvSpPr>
          <p:cNvPr id="115" name="Google Shape;115;p3"/>
          <p:cNvSpPr txBox="1"/>
          <p:nvPr/>
        </p:nvSpPr>
        <p:spPr>
          <a:xfrm>
            <a:off x="0" y="419247"/>
            <a:ext cx="341684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Williger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2023, U Louisville</a:t>
            </a:r>
            <a:endParaRPr dirty="0"/>
          </a:p>
        </p:txBody>
      </p:sp>
      <p:sp>
        <p:nvSpPr>
          <p:cNvPr id="116" name="Google Shape;116;p3"/>
          <p:cNvSpPr/>
          <p:nvPr/>
        </p:nvSpPr>
        <p:spPr>
          <a:xfrm>
            <a:off x="4120594" y="324433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FB5EDC-C87A-DD43-B04A-6FBB6795119F}"/>
              </a:ext>
            </a:extLst>
          </p:cNvPr>
          <p:cNvSpPr txBox="1"/>
          <p:nvPr/>
        </p:nvSpPr>
        <p:spPr>
          <a:xfrm>
            <a:off x="118184" y="4167664"/>
            <a:ext cx="5709970" cy="2554545"/>
          </a:xfrm>
          <a:prstGeom prst="rect">
            <a:avLst/>
          </a:prstGeom>
          <a:solidFill>
            <a:srgbClr val="DEF6F7"/>
          </a:solidFill>
        </p:spPr>
        <p:txBody>
          <a:bodyPr wrap="square" rtlCol="0">
            <a:spAutoFit/>
          </a:bodyPr>
          <a:lstStyle/>
          <a:p>
            <a:r>
              <a:rPr lang="en-US" sz="2000" i="1" dirty="0"/>
              <a:t>“…</a:t>
            </a:r>
            <a:r>
              <a:rPr lang="en-US" sz="2000" dirty="0"/>
              <a:t>Together we can take it to the end of the line</a:t>
            </a:r>
            <a:br>
              <a:rPr lang="en-US" sz="2000" dirty="0"/>
            </a:br>
            <a:r>
              <a:rPr lang="en-US" sz="2000" dirty="0"/>
              <a:t>Your love is like a shadow on me all of the time (all of the time)</a:t>
            </a:r>
          </a:p>
          <a:p>
            <a:r>
              <a:rPr lang="en-US" sz="2000" dirty="0"/>
              <a:t>...</a:t>
            </a:r>
          </a:p>
          <a:p>
            <a:r>
              <a:rPr lang="en-US" sz="2000" dirty="0"/>
              <a:t>Once upon a time there was light in my life</a:t>
            </a:r>
            <a:br>
              <a:rPr lang="en-US" sz="2000" dirty="0"/>
            </a:br>
            <a:r>
              <a:rPr lang="en-US" sz="2000" dirty="0"/>
              <a:t>But now there's only love in the dark</a:t>
            </a:r>
            <a:br>
              <a:rPr lang="en-US" sz="2000" dirty="0"/>
            </a:br>
            <a:r>
              <a:rPr lang="en-US" sz="2000" dirty="0"/>
              <a:t>Nothing I can say</a:t>
            </a:r>
            <a:br>
              <a:rPr lang="en-US" sz="2000" dirty="0"/>
            </a:br>
            <a:r>
              <a:rPr lang="en-US" sz="2000" dirty="0"/>
              <a:t>A total eclipse of the heart…</a:t>
            </a:r>
            <a:r>
              <a:rPr lang="en-US" sz="2000" i="1" dirty="0"/>
              <a:t>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28D248-AEBD-2F4B-9596-FD458C1CCE5A}"/>
              </a:ext>
            </a:extLst>
          </p:cNvPr>
          <p:cNvSpPr txBox="1"/>
          <p:nvPr/>
        </p:nvSpPr>
        <p:spPr>
          <a:xfrm>
            <a:off x="5916706" y="4310685"/>
            <a:ext cx="3030070" cy="156966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4.5’ </a:t>
            </a:r>
            <a:r>
              <a:rPr lang="en-US" sz="2400" b="1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400" b="1" dirty="0"/>
              <a:t>, Bonnie Tyler, eclipse lyrics throughout, e.g. 3:40-3:20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014D76-83D9-4D43-9DB3-709C3EF84D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3812" y="51125"/>
            <a:ext cx="3050188" cy="30501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0856E1-F1D1-074A-8D1D-F785DD567A3D}"/>
              </a:ext>
            </a:extLst>
          </p:cNvPr>
          <p:cNvSpPr txBox="1"/>
          <p:nvPr/>
        </p:nvSpPr>
        <p:spPr>
          <a:xfrm>
            <a:off x="6093812" y="3244334"/>
            <a:ext cx="2852964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b="1" i="1" dirty="0">
                <a:solidFill>
                  <a:srgbClr val="0070C0"/>
                </a:solidFill>
              </a:rPr>
              <a:t>Artwork for UK and some European releases.  Columbia.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C5C5CB-BB91-6F4C-9E2B-C3DFCD4AC279}"/>
              </a:ext>
            </a:extLst>
          </p:cNvPr>
          <p:cNvSpPr txBox="1"/>
          <p:nvPr/>
        </p:nvSpPr>
        <p:spPr>
          <a:xfrm>
            <a:off x="5916706" y="5970494"/>
            <a:ext cx="3030070" cy="707886"/>
          </a:xfrm>
          <a:prstGeom prst="rect">
            <a:avLst/>
          </a:prstGeom>
          <a:solidFill>
            <a:srgbClr val="F3F4D5"/>
          </a:solidFill>
        </p:spPr>
        <p:txBody>
          <a:bodyPr wrap="square" rtlCol="0">
            <a:spAutoFit/>
          </a:bodyPr>
          <a:lstStyle/>
          <a:p>
            <a:r>
              <a:rPr lang="en-US" sz="2000" b="1" i="1" dirty="0"/>
              <a:t>Eclipse: symbolizes darkness, sadness</a:t>
            </a:r>
          </a:p>
        </p:txBody>
      </p:sp>
    </p:spTree>
    <p:extLst>
      <p:ext uri="{BB962C8B-B14F-4D97-AF65-F5344CB8AC3E}">
        <p14:creationId xmlns:p14="http://schemas.microsoft.com/office/powerpoint/2010/main" val="3368298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0" y="1014412"/>
            <a:ext cx="7467600" cy="584358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French-US, </a:t>
            </a:r>
            <a:r>
              <a:rPr lang="en-US" dirty="0" err="1"/>
              <a:t>Dir.+Star</a:t>
            </a:r>
            <a:r>
              <a:rPr lang="en-US" dirty="0"/>
              <a:t> Georges </a:t>
            </a:r>
            <a:r>
              <a:rPr lang="en-US" dirty="0" err="1"/>
              <a:t>Méliès</a:t>
            </a:r>
            <a:r>
              <a:rPr lang="en-US" dirty="0"/>
              <a:t>, silent, United Global Pictures, </a:t>
            </a:r>
            <a:r>
              <a:rPr lang="en-US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dirty="0">
              <a:solidFill>
                <a:srgbClr val="0070C0"/>
              </a:solidFill>
            </a:endParaRPr>
          </a:p>
          <a:p>
            <a:pPr marL="341313" lvl="0" indent="-341313" algn="l" rtl="0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Comedy: Courtship of the Sun and Moon</a:t>
            </a:r>
            <a:endParaRPr dirty="0"/>
          </a:p>
          <a:p>
            <a:pPr marL="341313" lvl="0" indent="-341313" algn="l" rtl="0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"Plot (IMDB): As the clock strikes twelve, a weary astronomer attempts to answer the impertinent enquiries of his young students by </a:t>
            </a:r>
            <a:r>
              <a:rPr lang="en-US" sz="2400" dirty="0" err="1"/>
              <a:t>scrutinising</a:t>
            </a:r>
            <a:r>
              <a:rPr lang="en-US" sz="2400" dirty="0"/>
              <a:t> an impending lunar eclipse”</a:t>
            </a:r>
          </a:p>
          <a:p>
            <a:pPr marL="341313" lvl="0" indent="-341313" algn="l" rtl="0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 err="1"/>
              <a:t>Méliès</a:t>
            </a:r>
            <a:r>
              <a:rPr lang="en-US" sz="2400" dirty="0"/>
              <a:t>’ film catalogue describes the “man in the sun” and “dainty Diana”, despite 2 male actors</a:t>
            </a:r>
            <a:endParaRPr dirty="0"/>
          </a:p>
          <a:p>
            <a:pPr marL="341313" lvl="0" indent="-341313" algn="l" rtl="0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3200"/>
              <a:buChar char="•"/>
            </a:pPr>
            <a:r>
              <a:rPr lang="en-US" sz="2800" dirty="0"/>
              <a:t>9.5’ </a:t>
            </a:r>
            <a:r>
              <a:rPr lang="en-US" sz="2800" u="sng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800" dirty="0"/>
              <a:t>, astronomers 2:30-4:45, then again 7:45</a:t>
            </a:r>
            <a:endParaRPr sz="2800" dirty="0"/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1907 – </a:t>
            </a:r>
            <a:r>
              <a:rPr lang="en-US" sz="3200" b="1" i="1"/>
              <a:t>The Eclipse</a:t>
            </a:r>
            <a:endParaRPr/>
          </a:p>
        </p:txBody>
      </p:sp>
      <p:sp>
        <p:nvSpPr>
          <p:cNvPr id="106" name="Google Shape;106;p2"/>
          <p:cNvSpPr txBox="1"/>
          <p:nvPr/>
        </p:nvSpPr>
        <p:spPr>
          <a:xfrm>
            <a:off x="0" y="90488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Williger 2023, U Louisville</a:t>
            </a:r>
            <a:endParaRPr/>
          </a:p>
        </p:txBody>
      </p:sp>
      <p:pic>
        <p:nvPicPr>
          <p:cNvPr id="107" name="Google Shape;107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252390" y="1676400"/>
            <a:ext cx="1891610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6AA7B49-CF40-7B41-AD7E-1139E19924A3}"/>
              </a:ext>
            </a:extLst>
          </p:cNvPr>
          <p:cNvSpPr txBox="1"/>
          <p:nvPr/>
        </p:nvSpPr>
        <p:spPr>
          <a:xfrm>
            <a:off x="7252390" y="4811687"/>
            <a:ext cx="1711996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rgbClr val="00B0F0"/>
                </a:solidFill>
              </a:rPr>
              <a:t>Eclipse is left to right – as in southern hemisphere!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body" idx="1"/>
          </p:nvPr>
        </p:nvSpPr>
        <p:spPr>
          <a:xfrm>
            <a:off x="-10253" y="1181100"/>
            <a:ext cx="4130847" cy="52959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E. Mack, publ. Lee &amp; Walker</a:t>
            </a:r>
            <a:endParaRPr dirty="0">
              <a:solidFill>
                <a:srgbClr val="0070C0"/>
              </a:solidFill>
            </a:endParaRPr>
          </a:p>
          <a:p>
            <a:pPr marL="341313" lvl="0" indent="-341313" algn="l" rtl="0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Commemorates Aug. 7, 1869 eclipse across Canada and US</a:t>
            </a:r>
            <a:endParaRPr dirty="0"/>
          </a:p>
          <a:p>
            <a:pPr marL="341313" lvl="0" indent="-341313" algn="l" rtl="0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Full band score</a:t>
            </a:r>
            <a:endParaRPr dirty="0"/>
          </a:p>
          <a:p>
            <a:pPr marL="341313" lvl="0" indent="-341313" algn="l" rtl="0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1.1’ </a:t>
            </a:r>
            <a:r>
              <a:rPr lang="en-US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VIDEO/MUSIC</a:t>
            </a:r>
            <a:endParaRPr dirty="0"/>
          </a:p>
        </p:txBody>
      </p:sp>
      <p:sp>
        <p:nvSpPr>
          <p:cNvPr id="114" name="Google Shape;114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1919 – </a:t>
            </a:r>
            <a:r>
              <a:rPr lang="en-US" sz="3200" b="1" i="1"/>
              <a:t>The Total Eclipse Gallop (Music)</a:t>
            </a:r>
            <a:endParaRPr/>
          </a:p>
        </p:txBody>
      </p:sp>
      <p:sp>
        <p:nvSpPr>
          <p:cNvPr id="115" name="Google Shape;115;p3"/>
          <p:cNvSpPr txBox="1"/>
          <p:nvPr/>
        </p:nvSpPr>
        <p:spPr>
          <a:xfrm>
            <a:off x="0" y="90488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Williger 2023, U Louisville</a:t>
            </a:r>
            <a:endParaRPr/>
          </a:p>
        </p:txBody>
      </p:sp>
      <p:sp>
        <p:nvSpPr>
          <p:cNvPr id="116" name="Google Shape;116;p3"/>
          <p:cNvSpPr/>
          <p:nvPr/>
        </p:nvSpPr>
        <p:spPr>
          <a:xfrm>
            <a:off x="4120594" y="324433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77508" y="1181100"/>
            <a:ext cx="4198180" cy="5676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1682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>
            <a:spLocks noGrp="1"/>
          </p:cNvSpPr>
          <p:nvPr>
            <p:ph type="body" idx="1"/>
          </p:nvPr>
        </p:nvSpPr>
        <p:spPr>
          <a:xfrm>
            <a:off x="-10253" y="1181100"/>
            <a:ext cx="5674679" cy="56768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800" i="1" dirty="0"/>
              <a:t>Little Rascals</a:t>
            </a:r>
            <a:r>
              <a:rPr lang="en-US" sz="2800" dirty="0"/>
              <a:t>, comedy/children, Dir. Gus </a:t>
            </a:r>
            <a:r>
              <a:rPr lang="en-US" sz="2800" dirty="0" err="1"/>
              <a:t>Meins</a:t>
            </a:r>
            <a:r>
              <a:rPr lang="en-US" sz="2800" dirty="0"/>
              <a:t>; Stars George McFarland, Billie Thomas, Eugene Lee; MGM;  </a:t>
            </a:r>
            <a:r>
              <a:rPr lang="en-US" sz="280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sz="2800" dirty="0">
                <a:solidFill>
                  <a:srgbClr val="0070C0"/>
                </a:solidFill>
              </a:rPr>
              <a:t>, </a:t>
            </a:r>
            <a:r>
              <a:rPr lang="en-US" sz="2800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sz="2800" dirty="0">
              <a:solidFill>
                <a:srgbClr val="0070C0"/>
              </a:solidFill>
            </a:endParaRPr>
          </a:p>
          <a:p>
            <a:pPr marL="341313" lvl="0" indent="-341313" algn="l" rtl="0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3200"/>
              <a:buChar char="•"/>
            </a:pPr>
            <a:r>
              <a:rPr lang="en-US" sz="2800" u="sng" dirty="0"/>
              <a:t>Plot</a:t>
            </a:r>
            <a:r>
              <a:rPr lang="en-US" sz="2800" dirty="0"/>
              <a:t>: Rather than go to church, </a:t>
            </a:r>
            <a:r>
              <a:rPr lang="en-US" sz="2800" dirty="0" err="1"/>
              <a:t>Spanky</a:t>
            </a:r>
            <a:r>
              <a:rPr lang="en-US" sz="2800" dirty="0"/>
              <a:t> decides to go fishing - with disastrous results. </a:t>
            </a:r>
          </a:p>
          <a:p>
            <a:pPr marL="798513" lvl="1" indent="-341313">
              <a:spcBef>
                <a:spcPts val="800"/>
              </a:spcBef>
              <a:buSzPts val="3200"/>
              <a:buChar char="•"/>
            </a:pPr>
            <a:r>
              <a:rPr lang="en-US" i="1" dirty="0"/>
              <a:t>eclipse marks a moment of baptism in a river</a:t>
            </a:r>
            <a:endParaRPr i="1" dirty="0"/>
          </a:p>
          <a:p>
            <a:pPr marL="341313" lvl="0" indent="-341313" algn="l" rtl="0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3200"/>
              <a:buChar char="•"/>
            </a:pPr>
            <a:r>
              <a:rPr lang="en-US" sz="2800" dirty="0"/>
              <a:t>Eclipse 1.2’ </a:t>
            </a:r>
            <a:r>
              <a:rPr lang="en-US" sz="2800" u="sng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endParaRPr sz="2800" dirty="0">
              <a:solidFill>
                <a:srgbClr val="0070C0"/>
              </a:solidFill>
            </a:endParaRPr>
          </a:p>
          <a:p>
            <a:pPr marL="341313" lvl="0" indent="-341313" algn="l" rtl="0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3200"/>
              <a:buChar char="•"/>
            </a:pPr>
            <a:r>
              <a:rPr lang="en-US" sz="2800" dirty="0"/>
              <a:t>Total 17.3’ </a:t>
            </a:r>
            <a:r>
              <a:rPr lang="en-US" sz="2800" u="sng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endParaRPr sz="2800" dirty="0">
              <a:solidFill>
                <a:srgbClr val="0070C0"/>
              </a:solidFill>
            </a:endParaRPr>
          </a:p>
        </p:txBody>
      </p:sp>
      <p:sp>
        <p:nvSpPr>
          <p:cNvPr id="124" name="Google Shape;124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1935 – </a:t>
            </a:r>
            <a:r>
              <a:rPr lang="en-US" sz="3200" b="1" i="1"/>
              <a:t>Little Sinner, Our Gang (short)</a:t>
            </a:r>
            <a:endParaRPr/>
          </a:p>
        </p:txBody>
      </p:sp>
      <p:sp>
        <p:nvSpPr>
          <p:cNvPr id="125" name="Google Shape;125;p4"/>
          <p:cNvSpPr txBox="1"/>
          <p:nvPr/>
        </p:nvSpPr>
        <p:spPr>
          <a:xfrm>
            <a:off x="0" y="90488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Williger 2023, U Louisville</a:t>
            </a:r>
            <a:endParaRPr/>
          </a:p>
        </p:txBody>
      </p:sp>
      <p:sp>
        <p:nvSpPr>
          <p:cNvPr id="126" name="Google Shape;126;p4"/>
          <p:cNvSpPr/>
          <p:nvPr/>
        </p:nvSpPr>
        <p:spPr>
          <a:xfrm>
            <a:off x="4120594" y="324433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664426" y="1196340"/>
            <a:ext cx="3479574" cy="260469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F171881-24BF-3746-B029-98786EDDCAF4}"/>
              </a:ext>
            </a:extLst>
          </p:cNvPr>
          <p:cNvSpPr/>
          <p:nvPr/>
        </p:nvSpPr>
        <p:spPr>
          <a:xfrm>
            <a:off x="5804807" y="4022501"/>
            <a:ext cx="3020786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i="1" dirty="0">
                <a:solidFill>
                  <a:srgbClr val="00B0F0"/>
                </a:solidFill>
              </a:rPr>
              <a:t>Eclipse is left to right – as in southern hemisphere!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7BCF94-9736-8B44-BFC4-6E1ECF609D74}"/>
              </a:ext>
            </a:extLst>
          </p:cNvPr>
          <p:cNvSpPr txBox="1"/>
          <p:nvPr/>
        </p:nvSpPr>
        <p:spPr>
          <a:xfrm>
            <a:off x="5804807" y="5367206"/>
            <a:ext cx="2880406" cy="107721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Note:  some have written that the content is racist.  Watch it at your option.  It will not be on any test.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-1" y="1014412"/>
            <a:ext cx="7690757" cy="584358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800" dirty="0"/>
              <a:t>Drama, book adaption, UK, Dir. R Stevenson &amp; G </a:t>
            </a:r>
            <a:r>
              <a:rPr lang="en-US" sz="2800" dirty="0" err="1"/>
              <a:t>Barkas</a:t>
            </a:r>
            <a:r>
              <a:rPr lang="en-US" sz="2800" dirty="0"/>
              <a:t>; Stars Paul Robeson, Cedric Hardwicke, Anna Lee; </a:t>
            </a:r>
            <a:r>
              <a:rPr lang="en-US" sz="2800" dirty="0" err="1"/>
              <a:t>Gaumont</a:t>
            </a:r>
            <a:r>
              <a:rPr lang="en-US" sz="2800" dirty="0"/>
              <a:t> Brit. Pict. Corp, </a:t>
            </a:r>
            <a:r>
              <a:rPr lang="en-US" sz="280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sz="2800" dirty="0">
                <a:solidFill>
                  <a:srgbClr val="0070C0"/>
                </a:solidFill>
              </a:rPr>
              <a:t>, </a:t>
            </a:r>
            <a:r>
              <a:rPr lang="en-US" sz="2800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sz="2800" dirty="0">
              <a:solidFill>
                <a:srgbClr val="0070C0"/>
              </a:solidFill>
            </a:endParaRPr>
          </a:p>
          <a:p>
            <a:pPr marL="341313" lvl="0" indent="-341313" algn="l" rtl="0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Considered most faithful to book.  Lost world genre.</a:t>
            </a:r>
          </a:p>
          <a:p>
            <a:pPr marL="341313" lvl="0" indent="-341313">
              <a:buSzPts val="2400"/>
            </a:pPr>
            <a:r>
              <a:rPr lang="en-US" sz="2400" u="sng" dirty="0"/>
              <a:t>Plot</a:t>
            </a:r>
            <a:r>
              <a:rPr lang="en-US" sz="2400" dirty="0"/>
              <a:t> (IMDB): “Fortune hunter Patrick O'Brien has left his daughter Kathy and guide </a:t>
            </a:r>
            <a:r>
              <a:rPr lang="en-US" sz="2400" dirty="0" err="1"/>
              <a:t>Umbopa</a:t>
            </a:r>
            <a:r>
              <a:rPr lang="en-US" sz="2400" dirty="0"/>
              <a:t> to trek across the desert in hopes of finding the fabled diamond mines of Solomon. Worried about her father, Kathy persuades hunter Allan </a:t>
            </a:r>
            <a:r>
              <a:rPr lang="en-US" sz="2400" dirty="0" err="1"/>
              <a:t>Quartermain</a:t>
            </a:r>
            <a:r>
              <a:rPr lang="en-US" sz="2400" dirty="0"/>
              <a:t> to lead a party to rescue him.”</a:t>
            </a:r>
          </a:p>
          <a:p>
            <a:pPr marL="341313" lvl="0" indent="-341313" algn="l" rtl="0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3200"/>
              <a:buChar char="•"/>
            </a:pPr>
            <a:r>
              <a:rPr lang="en-US" sz="2800" dirty="0"/>
              <a:t>1h17m </a:t>
            </a:r>
            <a:r>
              <a:rPr lang="en-US" sz="2800" u="sng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800" dirty="0"/>
              <a:t>, eclipse at 56:20; 58:40-1:01:04</a:t>
            </a:r>
          </a:p>
          <a:p>
            <a:pPr marL="341313" lvl="0" indent="-341313" algn="l" rtl="0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3200"/>
              <a:buChar char="•"/>
            </a:pPr>
            <a:r>
              <a:rPr lang="en-US" sz="2800" dirty="0"/>
              <a:t>Other versions 1950, 1985, 2004</a:t>
            </a:r>
            <a:endParaRPr sz="2800" dirty="0"/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1937 – </a:t>
            </a:r>
            <a:r>
              <a:rPr lang="en-US" sz="3200" b="1" i="1" dirty="0"/>
              <a:t>King Solomon’s Mines</a:t>
            </a:r>
            <a:endParaRPr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0" y="90488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Williger 2023, U Louisville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A7B49-CF40-7B41-AD7E-1139E19924A3}"/>
              </a:ext>
            </a:extLst>
          </p:cNvPr>
          <p:cNvSpPr txBox="1"/>
          <p:nvPr/>
        </p:nvSpPr>
        <p:spPr>
          <a:xfrm>
            <a:off x="7690756" y="3695966"/>
            <a:ext cx="1453244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rgbClr val="00B0F0"/>
                </a:solidFill>
              </a:rPr>
              <a:t>Only totality is shown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226F39-BD7A-324B-9D52-011ACCBF0A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8346" y="1191486"/>
            <a:ext cx="1498411" cy="22271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906A59-6896-0440-9C66-A7D7F555D7E4}"/>
              </a:ext>
            </a:extLst>
          </p:cNvPr>
          <p:cNvSpPr txBox="1"/>
          <p:nvPr/>
        </p:nvSpPr>
        <p:spPr>
          <a:xfrm>
            <a:off x="7467601" y="4472907"/>
            <a:ext cx="1629156" cy="175432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800" b="1" i="1" dirty="0">
                <a:solidFill>
                  <a:srgbClr val="7030A0"/>
                </a:solidFill>
              </a:rPr>
              <a:t>Eclipse gives explorers chance to show power to natives</a:t>
            </a:r>
          </a:p>
        </p:txBody>
      </p:sp>
    </p:spTree>
    <p:extLst>
      <p:ext uri="{BB962C8B-B14F-4D97-AF65-F5344CB8AC3E}">
        <p14:creationId xmlns:p14="http://schemas.microsoft.com/office/powerpoint/2010/main" val="1024916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2924</Words>
  <Application>Microsoft Macintosh PowerPoint</Application>
  <PresentationFormat>On-screen Show (4:3)</PresentationFormat>
  <Paragraphs>245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Times New Roman</vt:lpstr>
      <vt:lpstr>Office Theme</vt:lpstr>
      <vt:lpstr>Lec 11: A Sampling of  Eclipses in Myths/Folklore, Music, Film, TV</vt:lpstr>
      <vt:lpstr>Myths/Folklore I – The Bad</vt:lpstr>
      <vt:lpstr>Myths/Folklore II – The Good </vt:lpstr>
      <vt:lpstr>1972 – You’re So Vain (Music)</vt:lpstr>
      <vt:lpstr>1983 – Total Eclipse of the Heart (Music)</vt:lpstr>
      <vt:lpstr>1907 – The Eclipse</vt:lpstr>
      <vt:lpstr>1919 – The Total Eclipse Gallop (Music)</vt:lpstr>
      <vt:lpstr>1935 – Little Sinner, Our Gang (short)</vt:lpstr>
      <vt:lpstr>1937 – King Solomon’s Mines</vt:lpstr>
      <vt:lpstr>1940 – Fantasia</vt:lpstr>
      <vt:lpstr>1949 – A Connecticut Yankee in King Arthur’s Court</vt:lpstr>
      <vt:lpstr>1953, 1961 – Barrabas</vt:lpstr>
      <vt:lpstr>1966 – Pharaoh</vt:lpstr>
      <vt:lpstr>1968 – 2001: A Space Odyssey</vt:lpstr>
      <vt:lpstr>1969, 1991 – TinTin: Prisoners of the Sun</vt:lpstr>
      <vt:lpstr>1980 – Watcher in the Woods</vt:lpstr>
      <vt:lpstr>1985 – Ladyhawke</vt:lpstr>
      <vt:lpstr>1986 – Little Shop of Horrors</vt:lpstr>
      <vt:lpstr>1993 – The Simpsons</vt:lpstr>
      <vt:lpstr>1994 – Farinelli</vt:lpstr>
      <vt:lpstr>1995 – Dolores Claiborne</vt:lpstr>
      <vt:lpstr>2002 – Wild Thornberrys</vt:lpstr>
      <vt:lpstr>2004 – Hellboy</vt:lpstr>
      <vt:lpstr>2006 – Apocalypto</vt:lpstr>
      <vt:lpstr>2006-17 Other TV Series</vt:lpstr>
      <vt:lpstr>2022 – Avatar: The Way of Water</vt:lpstr>
      <vt:lpstr>SUMMARY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 11: A Sampling of  Eclipses in Film, TV &amp; Music</dc:title>
  <dc:creator>Microsoft Office User</dc:creator>
  <cp:lastModifiedBy>Microsoft Office User</cp:lastModifiedBy>
  <cp:revision>473</cp:revision>
  <cp:lastPrinted>2023-11-10T19:29:13Z</cp:lastPrinted>
  <dcterms:created xsi:type="dcterms:W3CDTF">2020-01-14T17:50:28Z</dcterms:created>
  <dcterms:modified xsi:type="dcterms:W3CDTF">2023-11-10T19:47:25Z</dcterms:modified>
</cp:coreProperties>
</file>