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3"/>
  </p:sldMasterIdLst>
  <p:sldIdLst>
    <p:sldId id="256" r:id="rId4"/>
    <p:sldId id="258" r:id="rId5"/>
    <p:sldId id="259" r:id="rId6"/>
    <p:sldId id="260" r:id="rId7"/>
    <p:sldId id="289" r:id="rId8"/>
    <p:sldId id="262"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87" r:id="rId22"/>
    <p:sldId id="290" r:id="rId23"/>
    <p:sldId id="288" r:id="rId24"/>
    <p:sldId id="276" r:id="rId25"/>
    <p:sldId id="277" r:id="rId26"/>
    <p:sldId id="279" r:id="rId27"/>
    <p:sldId id="280" r:id="rId28"/>
    <p:sldId id="281" r:id="rId29"/>
    <p:sldId id="282" r:id="rId30"/>
    <p:sldId id="283" r:id="rId31"/>
    <p:sldId id="284" r:id="rId32"/>
    <p:sldId id="285" r:id="rId3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8CC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3699"/>
  </p:normalViewPr>
  <p:slideViewPr>
    <p:cSldViewPr snapToGrid="0" snapToObjects="1">
      <p:cViewPr>
        <p:scale>
          <a:sx n="108" d="100"/>
          <a:sy n="108" d="100"/>
        </p:scale>
        <p:origin x="66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panose="020B0604020202020204" pitchFamily="34" charset="0"/>
              <a:buChar char="•"/>
              <a:defRPr sz="1400" b="0">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Microsoft YaHei"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charset="-122"/>
              <a:cs typeface="Segoe UI Light" panose="020B050204020402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Microsoft YaHei"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Microsoft YaHei"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Microsoft YaHei"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Microsoft YaHei" panose="020B0503020204020204" charset="-122"/>
              <a:cs typeface="Segoe UI Light" panose="020B050204020402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tif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png"/><Relationship Id="rId1"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毕业设计</a:t>
            </a:r>
            <a:endParaRPr kumimoji="1" lang="zh-CN" altLang="en-US" dirty="0"/>
          </a:p>
        </p:txBody>
      </p:sp>
      <p:sp>
        <p:nvSpPr>
          <p:cNvPr id="3" name="文本占位符 2"/>
          <p:cNvSpPr>
            <a:spLocks noGrp="1"/>
          </p:cNvSpPr>
          <p:nvPr>
            <p:ph type="body" sz="quarter" idx="14"/>
          </p:nvPr>
        </p:nvSpPr>
        <p:spPr/>
        <p:txBody>
          <a:bodyPr/>
          <a:lstStyle/>
          <a:p>
            <a:r>
              <a:rPr kumimoji="1" dirty="0" smtClean="0"/>
              <a:t>基于WEB的商品价格监测对比系统的设计与实现</a:t>
            </a:r>
            <a:endParaRPr kumimoji="1" dirty="0" smtClean="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答辩人：陈文婷</a:t>
            </a:r>
            <a:endParaRPr kumimoji="1" lang="zh-CN" altLang="en-US" dirty="0" smtClean="0"/>
          </a:p>
          <a:p>
            <a:r>
              <a:rPr kumimoji="1" lang="zh-CN" altLang="en-US" dirty="0" smtClean="0"/>
              <a:t>专业名称：软件工程</a:t>
            </a:r>
            <a:endParaRPr kumimoji="1" lang="zh-CN" altLang="en-US" dirty="0" smtClean="0"/>
          </a:p>
          <a:p>
            <a:r>
              <a:rPr kumimoji="1" lang="zh-CN" altLang="en-US" dirty="0" smtClean="0">
                <a:sym typeface="+mn-ea"/>
              </a:rPr>
              <a:t>指导老师：王舒讲师</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816697" y="2251599"/>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1" name="矩形 10"/>
          <p:cNvSpPr/>
          <p:nvPr/>
        </p:nvSpPr>
        <p:spPr>
          <a:xfrm>
            <a:off x="7872924" y="1804317"/>
            <a:ext cx="2236510" cy="492443"/>
          </a:xfrm>
          <a:prstGeom prst="rect">
            <a:avLst/>
          </a:prstGeom>
        </p:spPr>
        <p:txBody>
          <a:bodyPr wrap="none">
            <a:spAutoFit/>
          </a:bodyPr>
          <a:lstStyle/>
          <a:p>
            <a:pPr lvl="0">
              <a:lnSpc>
                <a:spcPct val="130000"/>
              </a:lnSpc>
            </a:pPr>
            <a:r>
              <a:rPr lang="zh-CN" altLang="en-US" sz="2000" b="1" dirty="0">
                <a:solidFill>
                  <a:schemeClr val="accent2">
                    <a:lumMod val="75000"/>
                  </a:schemeClr>
                </a:solidFill>
              </a:rPr>
              <a:t>点击此处添加标题</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7872924" y="4483428"/>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5" name="矩形 14"/>
          <p:cNvSpPr/>
          <p:nvPr/>
        </p:nvSpPr>
        <p:spPr>
          <a:xfrm>
            <a:off x="7929151" y="4036146"/>
            <a:ext cx="2236510" cy="492443"/>
          </a:xfrm>
          <a:prstGeom prst="rect">
            <a:avLst/>
          </a:prstGeom>
        </p:spPr>
        <p:txBody>
          <a:bodyPr wrap="none">
            <a:spAutoFit/>
          </a:bodyPr>
          <a:lstStyle/>
          <a:p>
            <a:pPr lvl="0">
              <a:lnSpc>
                <a:spcPct val="130000"/>
              </a:lnSpc>
            </a:pPr>
            <a:r>
              <a:rPr lang="zh-CN" altLang="en-US" sz="2000" b="1" dirty="0">
                <a:solidFill>
                  <a:schemeClr val="accent2"/>
                </a:solidFill>
              </a:rPr>
              <a:t>点击此处添加标题</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1"/>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pic>
        <p:nvPicPr>
          <p:cNvPr id="3" name="图片 2"/>
          <p:cNvPicPr>
            <a:picLocks noChangeAspect="1"/>
          </p:cNvPicPr>
          <p:nvPr/>
        </p:nvPicPr>
        <p:blipFill>
          <a:blip r:embed="rId1"/>
          <a:stretch>
            <a:fillRect/>
          </a:stretch>
        </p:blipFill>
        <p:spPr>
          <a:xfrm>
            <a:off x="1270175" y="2123407"/>
            <a:ext cx="3448279" cy="193871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1"/>
          <a:stretch>
            <a:fillRect/>
          </a:stretch>
        </p:blipFill>
        <p:spPr>
          <a:xfrm>
            <a:off x="7473547" y="2123407"/>
            <a:ext cx="3448279" cy="193871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a:blip r:embed="rId1"/>
          <a:stretch>
            <a:fillRect/>
          </a:stretch>
        </p:blipFill>
        <p:spPr>
          <a:xfrm>
            <a:off x="2994315" y="800380"/>
            <a:ext cx="6203371" cy="3487693"/>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6" name="文本框 8"/>
          <p:cNvSpPr txBox="1"/>
          <p:nvPr/>
        </p:nvSpPr>
        <p:spPr>
          <a:xfrm>
            <a:off x="1716059" y="5206432"/>
            <a:ext cx="8759883"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u="sng">
                <a:solidFill>
                  <a:srgbClr val="000000"/>
                </a:solidFill>
                <a:latin typeface="+mn-ea"/>
              </a:rPr>
              <a:t>更换图片方法：点击图片后右键，选择“更改图片”即可。</a:t>
            </a:r>
            <a:r>
              <a:rPr lang="zh-CN" altLang="en-US" sz="1200" smtClean="0">
                <a:solidFill>
                  <a:srgbClr val="000000"/>
                </a:solidFill>
                <a:latin typeface="+mn-ea"/>
              </a:rPr>
              <a:t>标题</a:t>
            </a:r>
            <a:r>
              <a:rPr lang="zh-CN" altLang="en-US" sz="1200" dirty="0">
                <a:solidFill>
                  <a:srgbClr val="000000"/>
                </a:solidFill>
                <a:latin typeface="+mn-ea"/>
              </a:rPr>
              <a:t>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pic>
        <p:nvPicPr>
          <p:cNvPr id="7" name="图片 5"/>
          <p:cNvPicPr>
            <a:picLocks noChangeAspect="1"/>
          </p:cNvPicPr>
          <p:nvPr/>
        </p:nvPicPr>
        <p:blipFill>
          <a:blip r:embed="rId2"/>
          <a:stretch>
            <a:fillRect/>
          </a:stretch>
        </p:blipFill>
        <p:spPr>
          <a:xfrm>
            <a:off x="2994025" y="800735"/>
            <a:ext cx="6202680" cy="3698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制作过程</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制作过程</a:t>
            </a:r>
            <a:endParaRPr kumimoji="1" lang="zh-CN" altLang="en-US" dirty="0"/>
          </a:p>
        </p:txBody>
      </p:sp>
      <p:grpSp>
        <p:nvGrpSpPr>
          <p:cNvPr id="11" name="组 10"/>
          <p:cNvGrpSpPr/>
          <p:nvPr/>
        </p:nvGrpSpPr>
        <p:grpSpPr>
          <a:xfrm>
            <a:off x="679897" y="2350457"/>
            <a:ext cx="1178805" cy="4507543"/>
            <a:chOff x="679897" y="2350457"/>
            <a:chExt cx="1178805" cy="4507543"/>
          </a:xfrm>
        </p:grpSpPr>
        <p:sp>
          <p:nvSpPr>
            <p:cNvPr id="3" name="斜纹 2"/>
            <p:cNvSpPr/>
            <p:nvPr/>
          </p:nvSpPr>
          <p:spPr>
            <a:xfrm rot="18900000">
              <a:off x="679897" y="2350457"/>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p:nvSpPr>
          <p:spPr>
            <a:xfrm>
              <a:off x="856168" y="2956956"/>
              <a:ext cx="413132" cy="390104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10" name="组 9"/>
          <p:cNvGrpSpPr/>
          <p:nvPr/>
        </p:nvGrpSpPr>
        <p:grpSpPr>
          <a:xfrm>
            <a:off x="1095943" y="1900886"/>
            <a:ext cx="7590858" cy="1211605"/>
            <a:chOff x="1095944" y="2304646"/>
            <a:chExt cx="7590858" cy="1211605"/>
          </a:xfrm>
        </p:grpSpPr>
        <p:grpSp>
          <p:nvGrpSpPr>
            <p:cNvPr id="6" name="组 5"/>
            <p:cNvGrpSpPr/>
            <p:nvPr/>
          </p:nvGrpSpPr>
          <p:grpSpPr>
            <a:xfrm rot="16200000" flipH="1">
              <a:off x="4094153" y="-660763"/>
              <a:ext cx="1178805" cy="7175223"/>
              <a:chOff x="679898" y="2754217"/>
              <a:chExt cx="1178805" cy="7175223"/>
            </a:xfrm>
            <a:solidFill>
              <a:schemeClr val="accent3"/>
            </a:solidFill>
          </p:grpSpPr>
          <p:sp>
            <p:nvSpPr>
              <p:cNvPr id="7" name="斜纹 6"/>
              <p:cNvSpPr/>
              <p:nvPr/>
            </p:nvSpPr>
            <p:spPr>
              <a:xfrm rot="18900000">
                <a:off x="679898" y="2754217"/>
                <a:ext cx="1178805" cy="1178805"/>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p:nvSpPr>
            <p:spPr>
              <a:xfrm>
                <a:off x="856169" y="3343620"/>
                <a:ext cx="413132" cy="6585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9" name="三角形 8"/>
            <p:cNvSpPr/>
            <p:nvPr/>
          </p:nvSpPr>
          <p:spPr>
            <a:xfrm rot="5400000">
              <a:off x="8063347" y="2512465"/>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文本框 8"/>
          <p:cNvSpPr txBox="1"/>
          <p:nvPr/>
        </p:nvSpPr>
        <p:spPr>
          <a:xfrm>
            <a:off x="8873600" y="2477928"/>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3" name="矩形 12"/>
          <p:cNvSpPr/>
          <p:nvPr/>
        </p:nvSpPr>
        <p:spPr>
          <a:xfrm>
            <a:off x="8873600" y="2030646"/>
            <a:ext cx="2236510" cy="492443"/>
          </a:xfrm>
          <a:prstGeom prst="rect">
            <a:avLst/>
          </a:prstGeom>
        </p:spPr>
        <p:txBody>
          <a:bodyPr wrap="none">
            <a:spAutoFit/>
          </a:bodyPr>
          <a:lstStyle/>
          <a:p>
            <a:pPr lvl="0">
              <a:lnSpc>
                <a:spcPct val="130000"/>
              </a:lnSpc>
            </a:pPr>
            <a:r>
              <a:rPr lang="zh-CN" altLang="en-US" sz="2000" b="1" dirty="0">
                <a:solidFill>
                  <a:schemeClr val="accent3"/>
                </a:solidFill>
              </a:rPr>
              <a:t>点击此处添加标题</a:t>
            </a:r>
            <a:endParaRPr lang="en-US" altLang="zh-CN" sz="2000" b="1" dirty="0">
              <a:solidFill>
                <a:schemeClr val="accent3"/>
              </a:solidFill>
            </a:endParaRPr>
          </a:p>
        </p:txBody>
      </p:sp>
      <p:grpSp>
        <p:nvGrpSpPr>
          <p:cNvPr id="14" name="组 13"/>
          <p:cNvGrpSpPr/>
          <p:nvPr/>
        </p:nvGrpSpPr>
        <p:grpSpPr>
          <a:xfrm>
            <a:off x="1513437" y="3364550"/>
            <a:ext cx="1178805" cy="3493449"/>
            <a:chOff x="679896" y="3364550"/>
            <a:chExt cx="1178805" cy="3493449"/>
          </a:xfrm>
        </p:grpSpPr>
        <p:sp>
          <p:nvSpPr>
            <p:cNvPr id="15" name="斜纹 14"/>
            <p:cNvSpPr/>
            <p:nvPr/>
          </p:nvSpPr>
          <p:spPr>
            <a:xfrm rot="18900000">
              <a:off x="679896" y="3364550"/>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p:nvSpPr>
          <p:spPr>
            <a:xfrm>
              <a:off x="856168" y="4134505"/>
              <a:ext cx="413132" cy="27234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17" name="组 16"/>
          <p:cNvGrpSpPr/>
          <p:nvPr/>
        </p:nvGrpSpPr>
        <p:grpSpPr>
          <a:xfrm>
            <a:off x="1929485" y="2921111"/>
            <a:ext cx="3901301" cy="1211604"/>
            <a:chOff x="1095945" y="2304648"/>
            <a:chExt cx="3901301" cy="1211604"/>
          </a:xfrm>
        </p:grpSpPr>
        <p:grpSp>
          <p:nvGrpSpPr>
            <p:cNvPr id="18" name="组 17"/>
            <p:cNvGrpSpPr/>
            <p:nvPr/>
          </p:nvGrpSpPr>
          <p:grpSpPr>
            <a:xfrm rot="16200000" flipH="1">
              <a:off x="2249375" y="1184017"/>
              <a:ext cx="1178805" cy="3485665"/>
              <a:chOff x="679898" y="2754217"/>
              <a:chExt cx="1178805" cy="3485665"/>
            </a:xfrm>
            <a:solidFill>
              <a:schemeClr val="accent3"/>
            </a:solidFill>
          </p:grpSpPr>
          <p:sp>
            <p:nvSpPr>
              <p:cNvPr id="20" name="斜纹 19"/>
              <p:cNvSpPr/>
              <p:nvPr/>
            </p:nvSpPr>
            <p:spPr>
              <a:xfrm rot="18900000">
                <a:off x="679898" y="2754217"/>
                <a:ext cx="1178805" cy="1178805"/>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p:nvSpPr>
            <p:spPr>
              <a:xfrm>
                <a:off x="856170" y="3343622"/>
                <a:ext cx="413132" cy="289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9" name="三角形 18"/>
            <p:cNvSpPr/>
            <p:nvPr/>
          </p:nvSpPr>
          <p:spPr>
            <a:xfrm rot="5400000">
              <a:off x="4373791" y="2512467"/>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文本框 8"/>
          <p:cNvSpPr txBox="1"/>
          <p:nvPr/>
        </p:nvSpPr>
        <p:spPr>
          <a:xfrm>
            <a:off x="5939884" y="3481218"/>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23" name="矩形 22"/>
          <p:cNvSpPr/>
          <p:nvPr/>
        </p:nvSpPr>
        <p:spPr>
          <a:xfrm>
            <a:off x="5939884" y="3033936"/>
            <a:ext cx="2236510" cy="492443"/>
          </a:xfrm>
          <a:prstGeom prst="rect">
            <a:avLst/>
          </a:prstGeom>
        </p:spPr>
        <p:txBody>
          <a:bodyPr wrap="none">
            <a:spAutoFit/>
          </a:bodyPr>
          <a:lstStyle/>
          <a:p>
            <a:pPr lvl="0">
              <a:lnSpc>
                <a:spcPct val="130000"/>
              </a:lnSpc>
            </a:pPr>
            <a:r>
              <a:rPr lang="zh-CN" altLang="en-US" sz="2000" b="1" dirty="0">
                <a:solidFill>
                  <a:schemeClr val="accent3"/>
                </a:solidFill>
              </a:rPr>
              <a:t>点击此处添加标题</a:t>
            </a:r>
            <a:endParaRPr lang="en-US" altLang="zh-CN" sz="2000" b="1" dirty="0">
              <a:solidFill>
                <a:schemeClr val="accent3"/>
              </a:solidFill>
            </a:endParaRPr>
          </a:p>
        </p:txBody>
      </p:sp>
      <p:grpSp>
        <p:nvGrpSpPr>
          <p:cNvPr id="24" name="组 23"/>
          <p:cNvGrpSpPr/>
          <p:nvPr/>
        </p:nvGrpSpPr>
        <p:grpSpPr>
          <a:xfrm>
            <a:off x="2403533" y="4627754"/>
            <a:ext cx="1178805" cy="2230244"/>
            <a:chOff x="679896" y="4627754"/>
            <a:chExt cx="1178805" cy="2230244"/>
          </a:xfrm>
        </p:grpSpPr>
        <p:sp>
          <p:nvSpPr>
            <p:cNvPr id="25" name="斜纹 24"/>
            <p:cNvSpPr/>
            <p:nvPr/>
          </p:nvSpPr>
          <p:spPr>
            <a:xfrm rot="18900000">
              <a:off x="679896" y="4627754"/>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p:nvSpPr>
          <p:spPr>
            <a:xfrm>
              <a:off x="856168" y="5437367"/>
              <a:ext cx="413132" cy="142063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27" name="组 26"/>
          <p:cNvGrpSpPr/>
          <p:nvPr/>
        </p:nvGrpSpPr>
        <p:grpSpPr>
          <a:xfrm>
            <a:off x="2793291" y="4168893"/>
            <a:ext cx="1612454" cy="1157663"/>
            <a:chOff x="1069655" y="2304649"/>
            <a:chExt cx="1612454" cy="1157663"/>
          </a:xfrm>
        </p:grpSpPr>
        <p:grpSp>
          <p:nvGrpSpPr>
            <p:cNvPr id="28" name="组 27"/>
            <p:cNvGrpSpPr/>
            <p:nvPr/>
          </p:nvGrpSpPr>
          <p:grpSpPr>
            <a:xfrm rot="16200000" flipH="1">
              <a:off x="1152419" y="2318162"/>
              <a:ext cx="1061386" cy="1226914"/>
              <a:chOff x="743376" y="2727926"/>
              <a:chExt cx="1061386" cy="1226914"/>
            </a:xfrm>
            <a:solidFill>
              <a:schemeClr val="accent3"/>
            </a:solidFill>
          </p:grpSpPr>
          <p:sp>
            <p:nvSpPr>
              <p:cNvPr id="30" name="斜纹 29"/>
              <p:cNvSpPr/>
              <p:nvPr/>
            </p:nvSpPr>
            <p:spPr>
              <a:xfrm rot="18900000">
                <a:off x="743376" y="2727926"/>
                <a:ext cx="1061386" cy="1074870"/>
              </a:xfrm>
              <a:prstGeom prst="diagStripe">
                <a:avLst>
                  <a:gd name="adj" fmla="val 453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p:nvSpPr>
            <p:spPr>
              <a:xfrm>
                <a:off x="856169" y="3343623"/>
                <a:ext cx="413132" cy="6112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29" name="三角形 28"/>
            <p:cNvSpPr/>
            <p:nvPr/>
          </p:nvSpPr>
          <p:spPr>
            <a:xfrm rot="5400000">
              <a:off x="2058654" y="2512468"/>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2" name="文本框 8"/>
          <p:cNvSpPr txBox="1"/>
          <p:nvPr/>
        </p:nvSpPr>
        <p:spPr>
          <a:xfrm>
            <a:off x="4502058" y="4745935"/>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33" name="矩形 32"/>
          <p:cNvSpPr/>
          <p:nvPr/>
        </p:nvSpPr>
        <p:spPr>
          <a:xfrm>
            <a:off x="4502058" y="4298653"/>
            <a:ext cx="2236510" cy="492443"/>
          </a:xfrm>
          <a:prstGeom prst="rect">
            <a:avLst/>
          </a:prstGeom>
        </p:spPr>
        <p:txBody>
          <a:bodyPr wrap="none">
            <a:spAutoFit/>
          </a:bodyPr>
          <a:lstStyle/>
          <a:p>
            <a:pPr lvl="0">
              <a:lnSpc>
                <a:spcPct val="130000"/>
              </a:lnSpc>
            </a:pPr>
            <a:r>
              <a:rPr lang="zh-CN" altLang="en-US" sz="2000" b="1" dirty="0">
                <a:solidFill>
                  <a:schemeClr val="accent3"/>
                </a:solidFill>
              </a:rPr>
              <a:t>点击此处添加标题</a:t>
            </a:r>
            <a:endParaRPr lang="en-US" altLang="zh-CN" sz="2000" b="1"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制作</a:t>
            </a:r>
            <a:r>
              <a:rPr kumimoji="1" lang="zh-CN" altLang="en-US" dirty="0" smtClean="0"/>
              <a:t>过程</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14" name="文本框 8"/>
          <p:cNvSpPr txBox="1"/>
          <p:nvPr/>
        </p:nvSpPr>
        <p:spPr>
          <a:xfrm>
            <a:off x="3646034" y="5482205"/>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16" name="文本框 8"/>
          <p:cNvSpPr txBox="1"/>
          <p:nvPr/>
        </p:nvSpPr>
        <p:spPr>
          <a:xfrm>
            <a:off x="6237491" y="5482205"/>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18" name="文本框 8"/>
          <p:cNvSpPr txBox="1"/>
          <p:nvPr/>
        </p:nvSpPr>
        <p:spPr>
          <a:xfrm>
            <a:off x="8818901" y="5482205"/>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8"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2"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3"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珠形 4"/>
          <p:cNvSpPr/>
          <p:nvPr/>
        </p:nvSpPr>
        <p:spPr>
          <a:xfrm>
            <a:off x="1247243" y="5236911"/>
            <a:ext cx="1044362" cy="1044362"/>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1534947" y="5564227"/>
            <a:ext cx="548656" cy="430686"/>
            <a:chOff x="3829050" y="5226603"/>
            <a:chExt cx="1511301" cy="1186348"/>
          </a:xfrm>
          <a:solidFill>
            <a:schemeClr val="bg1"/>
          </a:solidFill>
        </p:grpSpPr>
        <p:sp>
          <p:nvSpPr>
            <p:cNvPr id="35"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2" name="文本框 8"/>
          <p:cNvSpPr txBox="1"/>
          <p:nvPr/>
        </p:nvSpPr>
        <p:spPr>
          <a:xfrm>
            <a:off x="2364761" y="5582154"/>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43" name="矩形 42"/>
          <p:cNvSpPr/>
          <p:nvPr/>
        </p:nvSpPr>
        <p:spPr>
          <a:xfrm>
            <a:off x="2364761" y="5134872"/>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58" name="泪珠形 57"/>
          <p:cNvSpPr/>
          <p:nvPr/>
        </p:nvSpPr>
        <p:spPr>
          <a:xfrm>
            <a:off x="5673003" y="2819126"/>
            <a:ext cx="1044362" cy="104436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9" name="组合 22"/>
          <p:cNvGrpSpPr/>
          <p:nvPr/>
        </p:nvGrpSpPr>
        <p:grpSpPr>
          <a:xfrm>
            <a:off x="5960707" y="3146442"/>
            <a:ext cx="548656" cy="430686"/>
            <a:chOff x="3829050" y="5226603"/>
            <a:chExt cx="1511301" cy="1186348"/>
          </a:xfrm>
          <a:solidFill>
            <a:schemeClr val="bg1"/>
          </a:solidFill>
        </p:grpSpPr>
        <p:sp>
          <p:nvSpPr>
            <p:cNvPr id="62"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7"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8"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60" name="文本框 8"/>
          <p:cNvSpPr txBox="1"/>
          <p:nvPr/>
        </p:nvSpPr>
        <p:spPr>
          <a:xfrm>
            <a:off x="6790521" y="316436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61" name="矩形 60"/>
          <p:cNvSpPr/>
          <p:nvPr/>
        </p:nvSpPr>
        <p:spPr>
          <a:xfrm>
            <a:off x="6790521" y="2717087"/>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70" name="泪珠形 69"/>
          <p:cNvSpPr/>
          <p:nvPr/>
        </p:nvSpPr>
        <p:spPr>
          <a:xfrm>
            <a:off x="3460123" y="4028019"/>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22"/>
          <p:cNvGrpSpPr/>
          <p:nvPr/>
        </p:nvGrpSpPr>
        <p:grpSpPr>
          <a:xfrm>
            <a:off x="3747827" y="4355335"/>
            <a:ext cx="548656" cy="430686"/>
            <a:chOff x="3829050" y="5226603"/>
            <a:chExt cx="1511301" cy="1186348"/>
          </a:xfrm>
          <a:solidFill>
            <a:schemeClr val="bg1"/>
          </a:solidFill>
        </p:grpSpPr>
        <p:sp>
          <p:nvSpPr>
            <p:cNvPr id="74"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5"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6"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7"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8"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9"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0"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72" name="文本框 8"/>
          <p:cNvSpPr txBox="1"/>
          <p:nvPr/>
        </p:nvSpPr>
        <p:spPr>
          <a:xfrm>
            <a:off x="4577641" y="4373262"/>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73" name="矩形 72"/>
          <p:cNvSpPr/>
          <p:nvPr/>
        </p:nvSpPr>
        <p:spPr>
          <a:xfrm>
            <a:off x="4577641" y="3925980"/>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82" name="泪珠形 81"/>
          <p:cNvSpPr/>
          <p:nvPr/>
        </p:nvSpPr>
        <p:spPr>
          <a:xfrm>
            <a:off x="7885882" y="1610233"/>
            <a:ext cx="1044362" cy="1044362"/>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3" name="组合 22"/>
          <p:cNvGrpSpPr/>
          <p:nvPr/>
        </p:nvGrpSpPr>
        <p:grpSpPr>
          <a:xfrm>
            <a:off x="8173586" y="1937549"/>
            <a:ext cx="548656" cy="430686"/>
            <a:chOff x="3829050" y="5226603"/>
            <a:chExt cx="1511301" cy="1186348"/>
          </a:xfrm>
          <a:solidFill>
            <a:schemeClr val="bg1"/>
          </a:solidFill>
        </p:grpSpPr>
        <p:sp>
          <p:nvSpPr>
            <p:cNvPr id="86"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7"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8"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9"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0"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1"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2"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84" name="文本框 8"/>
          <p:cNvSpPr txBox="1"/>
          <p:nvPr/>
        </p:nvSpPr>
        <p:spPr>
          <a:xfrm>
            <a:off x="9003400" y="1955476"/>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a:t>
            </a:r>
            <a:r>
              <a:rPr lang="zh-CN" altLang="en-US" sz="1200">
                <a:solidFill>
                  <a:schemeClr val="tx1">
                    <a:lumMod val="75000"/>
                    <a:lumOff val="25000"/>
                  </a:schemeClr>
                </a:solidFill>
                <a:latin typeface="+mn-ea"/>
              </a:rPr>
              <a:t>修改</a:t>
            </a:r>
            <a:r>
              <a:rPr lang="zh-CN" altLang="en-US" sz="120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85" name="矩形 84"/>
          <p:cNvSpPr/>
          <p:nvPr/>
        </p:nvSpPr>
        <p:spPr>
          <a:xfrm>
            <a:off x="9003400" y="1508194"/>
            <a:ext cx="2236510" cy="492443"/>
          </a:xfrm>
          <a:prstGeom prst="rect">
            <a:avLst/>
          </a:prstGeom>
        </p:spPr>
        <p:txBody>
          <a:bodyPr wrap="none">
            <a:spAutoFit/>
          </a:bodyPr>
          <a:lstStyle/>
          <a:p>
            <a:pPr lvl="0">
              <a:lnSpc>
                <a:spcPct val="130000"/>
              </a:lnSpc>
            </a:pPr>
            <a:r>
              <a:rPr lang="zh-CN" altLang="en-US" sz="2000" b="1" dirty="0">
                <a:solidFill>
                  <a:schemeClr val="accent3">
                    <a:lumMod val="75000"/>
                  </a:schemeClr>
                </a:solidFill>
              </a:rPr>
              <a:t>点击此处添加标题</a:t>
            </a:r>
            <a:endParaRPr lang="en-US" altLang="zh-CN" sz="2000" b="1" dirty="0">
              <a:solidFill>
                <a:schemeClr val="accent3">
                  <a:lumMod val="75000"/>
                </a:schemeClr>
              </a:solidFill>
            </a:endParaRPr>
          </a:p>
        </p:txBody>
      </p:sp>
      <p:sp>
        <p:nvSpPr>
          <p:cNvPr id="93" name="文本占位符 92"/>
          <p:cNvSpPr>
            <a:spLocks noGrp="1"/>
          </p:cNvSpPr>
          <p:nvPr>
            <p:ph type="body" sz="quarter" idx="10"/>
          </p:nvPr>
        </p:nvSpPr>
        <p:spPr/>
        <p:txBody>
          <a:bodyPr/>
          <a:lstStyle/>
          <a:p>
            <a:r>
              <a:rPr kumimoji="1" lang="en-US" altLang="zh-CN" dirty="0" smtClean="0"/>
              <a:t>03</a:t>
            </a:r>
            <a:r>
              <a:rPr kumimoji="1" lang="zh-CN" altLang="en-US" dirty="0" smtClean="0"/>
              <a:t> 制作过程</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作品展示</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3" name="图片 2"/>
          <p:cNvPicPr>
            <a:picLocks noChangeAspect="1"/>
          </p:cNvPicPr>
          <p:nvPr/>
        </p:nvPicPr>
        <p:blipFill rotWithShape="1">
          <a:blip r:embed="rId1"/>
          <a:srcRect t="71472"/>
          <a:stretch>
            <a:fillRect/>
          </a:stretch>
        </p:blipFill>
        <p:spPr>
          <a:xfrm>
            <a:off x="0" y="4902505"/>
            <a:ext cx="12192000" cy="1955495"/>
          </a:xfrm>
          <a:prstGeom prst="rect">
            <a:avLst/>
          </a:prstGeom>
        </p:spPr>
      </p:pic>
      <p:sp>
        <p:nvSpPr>
          <p:cNvPr id="4" name="矩形 3"/>
          <p:cNvSpPr/>
          <p:nvPr/>
        </p:nvSpPr>
        <p:spPr>
          <a:xfrm flipV="1">
            <a:off x="4596344"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5" name="文本框 8"/>
          <p:cNvSpPr txBox="1"/>
          <p:nvPr/>
        </p:nvSpPr>
        <p:spPr>
          <a:xfrm>
            <a:off x="5352186"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7" name="矩形 6"/>
          <p:cNvSpPr/>
          <p:nvPr/>
        </p:nvSpPr>
        <p:spPr>
          <a:xfrm>
            <a:off x="4535937" y="2400601"/>
            <a:ext cx="808990" cy="891540"/>
          </a:xfrm>
          <a:prstGeom prst="rect">
            <a:avLst/>
          </a:prstGeom>
          <a:ln>
            <a:noFill/>
            <a:prstDash val="sysDash"/>
          </a:ln>
        </p:spPr>
        <p:txBody>
          <a:bodyPr wrap="none">
            <a:spAutoFit/>
          </a:bodyPr>
          <a:lstStyle/>
          <a:p>
            <a:pPr lvl="0">
              <a:lnSpc>
                <a:spcPct val="130000"/>
              </a:lnSpc>
            </a:pPr>
            <a:r>
              <a:rPr lang="en-US" altLang="zh-CN" sz="4000" b="1" dirty="0" smtClean="0">
                <a:solidFill>
                  <a:schemeClr val="accent1"/>
                </a:solidFill>
                <a:effectLst>
                  <a:outerShdw blurRad="38100" dist="25400" dir="5400000" algn="ctr" rotWithShape="0">
                    <a:srgbClr val="6E747A">
                      <a:alpha val="43000"/>
                    </a:srgbClr>
                  </a:outerShdw>
                </a:effectLst>
              </a:rPr>
              <a:t>02</a:t>
            </a:r>
            <a:endParaRPr lang="en-US" altLang="zh-CN" sz="4000" b="1" dirty="0" smtClean="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flipV="1">
            <a:off x="1141748"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11" name="文本框 8"/>
          <p:cNvSpPr txBox="1"/>
          <p:nvPr/>
        </p:nvSpPr>
        <p:spPr>
          <a:xfrm>
            <a:off x="1897590"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13" name="矩形 12"/>
          <p:cNvSpPr/>
          <p:nvPr/>
        </p:nvSpPr>
        <p:spPr>
          <a:xfrm>
            <a:off x="1088326" y="2391076"/>
            <a:ext cx="808990" cy="891540"/>
          </a:xfrm>
          <a:prstGeom prst="rect">
            <a:avLst/>
          </a:prstGeom>
        </p:spPr>
        <p:txBody>
          <a:bodyPr wrap="none">
            <a:spAutoFit/>
          </a:bodyPr>
          <a:lstStyle/>
          <a:p>
            <a:pPr lvl="0">
              <a:lnSpc>
                <a:spcPct val="130000"/>
              </a:lnSpc>
            </a:pPr>
            <a:r>
              <a:rPr lang="en-US" altLang="zh-CN" sz="4000" b="1" dirty="0" smtClean="0">
                <a:solidFill>
                  <a:schemeClr val="accent1"/>
                </a:solidFill>
                <a:effectLst>
                  <a:outerShdw blurRad="38100" dist="25400" dir="5400000" algn="ctr" rotWithShape="0">
                    <a:srgbClr val="6E747A">
                      <a:alpha val="43000"/>
                    </a:srgbClr>
                  </a:outerShdw>
                </a:effectLst>
              </a:rPr>
              <a:t>01</a:t>
            </a:r>
            <a:endParaRPr lang="en-US" altLang="zh-CN" sz="4000" b="1" dirty="0" smtClean="0">
              <a:solidFill>
                <a:schemeClr val="accent1"/>
              </a:solidFill>
              <a:effectLst>
                <a:outerShdw blurRad="38100" dist="25400" dir="5400000" algn="ctr" rotWithShape="0">
                  <a:srgbClr val="6E747A">
                    <a:alpha val="43000"/>
                  </a:srgbClr>
                </a:outerShdw>
              </a:effectLst>
            </a:endParaRPr>
          </a:p>
        </p:txBody>
      </p:sp>
      <p:sp>
        <p:nvSpPr>
          <p:cNvPr id="15" name="矩形 14"/>
          <p:cNvSpPr/>
          <p:nvPr/>
        </p:nvSpPr>
        <p:spPr>
          <a:xfrm flipV="1">
            <a:off x="8050940"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16" name="文本框 8"/>
          <p:cNvSpPr txBox="1"/>
          <p:nvPr/>
        </p:nvSpPr>
        <p:spPr>
          <a:xfrm>
            <a:off x="8806782"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18" name="矩形 17"/>
          <p:cNvSpPr/>
          <p:nvPr/>
        </p:nvSpPr>
        <p:spPr>
          <a:xfrm>
            <a:off x="7990533" y="2400601"/>
            <a:ext cx="808990" cy="891540"/>
          </a:xfrm>
          <a:prstGeom prst="rect">
            <a:avLst/>
          </a:prstGeom>
        </p:spPr>
        <p:txBody>
          <a:bodyPr wrap="none">
            <a:spAutoFit/>
          </a:bodyPr>
          <a:lstStyle/>
          <a:p>
            <a:pPr lvl="0">
              <a:lnSpc>
                <a:spcPct val="130000"/>
              </a:lnSpc>
            </a:pPr>
            <a:r>
              <a:rPr lang="en-US" altLang="zh-CN" sz="4000" b="1" dirty="0" smtClean="0">
                <a:solidFill>
                  <a:srgbClr val="1F8CC0"/>
                </a:solidFill>
              </a:rPr>
              <a:t>03</a:t>
            </a:r>
            <a:endParaRPr lang="en-US" altLang="zh-CN" sz="4000" b="1" dirty="0" smtClean="0">
              <a:solidFill>
                <a:srgbClr val="1F8C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p:cNvPicPr>
            <a:picLocks noChangeAspect="1"/>
          </p:cNvPicPr>
          <p:nvPr/>
        </p:nvPicPr>
        <p:blipFill rotWithShape="1">
          <a:blip r:embed="rId1"/>
          <a:srcRect l="28780" t="-243" r="29054" b="243"/>
          <a:stretch>
            <a:fillRect/>
          </a:stretch>
        </p:blipFill>
        <p:spPr>
          <a:xfrm>
            <a:off x="1409491"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1409491"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4" name="图片 23"/>
          <p:cNvPicPr>
            <a:picLocks noChangeAspect="1"/>
          </p:cNvPicPr>
          <p:nvPr/>
        </p:nvPicPr>
        <p:blipFill rotWithShape="1">
          <a:blip r:embed="rId1"/>
          <a:srcRect l="28917" r="28917"/>
          <a:stretch>
            <a:fillRect/>
          </a:stretch>
        </p:blipFill>
        <p:spPr>
          <a:xfrm>
            <a:off x="4590099"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5" name="矩形 24"/>
          <p:cNvSpPr/>
          <p:nvPr/>
        </p:nvSpPr>
        <p:spPr>
          <a:xfrm>
            <a:off x="4590099"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7" name="图片 26"/>
          <p:cNvPicPr>
            <a:picLocks noChangeAspect="1"/>
          </p:cNvPicPr>
          <p:nvPr/>
        </p:nvPicPr>
        <p:blipFill rotWithShape="1">
          <a:blip r:embed="rId1"/>
          <a:srcRect l="28917" r="28917"/>
          <a:stretch>
            <a:fillRect/>
          </a:stretch>
        </p:blipFill>
        <p:spPr>
          <a:xfrm>
            <a:off x="7770707"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8" name="矩形 27"/>
          <p:cNvSpPr/>
          <p:nvPr/>
        </p:nvSpPr>
        <p:spPr>
          <a:xfrm>
            <a:off x="7770707"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descr="C:\Users\CHENMA11\Desktop\jjjj.PNGjjjj"/>
          <p:cNvPicPr>
            <a:picLocks noChangeAspect="1"/>
          </p:cNvPicPr>
          <p:nvPr/>
        </p:nvPicPr>
        <p:blipFill rotWithShape="1">
          <a:blip r:embed="rId1"/>
          <a:srcRect/>
          <a:stretch>
            <a:fillRect/>
          </a:stretch>
        </p:blipFill>
        <p:spPr>
          <a:xfrm>
            <a:off x="706120" y="1615440"/>
            <a:ext cx="8145780" cy="3985260"/>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706120" y="5400675"/>
            <a:ext cx="8145780"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主界面</a:t>
            </a:r>
            <a:r>
              <a:rPr lang="en-US" altLang="zh-CN" sz="2000" b="1" dirty="0">
                <a:solidFill>
                  <a:schemeClr val="bg1"/>
                </a:solidFill>
              </a:rPr>
              <a:t>XXX</a:t>
            </a:r>
            <a:endParaRPr lang="en-US" altLang="zh-CN" sz="2000" b="1" dirty="0">
              <a:solidFill>
                <a:schemeClr val="bg1"/>
              </a:solidFill>
            </a:endParaRPr>
          </a:p>
        </p:txBody>
      </p:sp>
      <p:sp>
        <p:nvSpPr>
          <p:cNvPr id="8" name="矩形 7"/>
          <p:cNvSpPr/>
          <p:nvPr/>
        </p:nvSpPr>
        <p:spPr>
          <a:xfrm flipV="1">
            <a:off x="8888944" y="1319196"/>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9644786" y="1811639"/>
            <a:ext cx="2517668" cy="4843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400" dirty="0">
                <a:solidFill>
                  <a:schemeClr val="tx1">
                    <a:lumMod val="75000"/>
                    <a:lumOff val="25000"/>
                  </a:schemeClr>
                </a:solidFill>
                <a:latin typeface="+mn-ea"/>
              </a:rPr>
              <a:t>用户登陆系统后进入系统的主界面（如图4-2所示），进入界面之后用户可浏览到近期系统中订阅数比较高的商品，并显示他的销售价格，打折后价格，交易量等数据，用户可进行订阅。用户可以点击搜索框通过商品关键字或链接来搜索商品，系统先进行数据库的查找，要是数据库中存有数据，便将数据反馈给用户，如果数据库没有该商品订阅记录，将提醒用户是否要订阅该商品，用户若选择订阅该商品，该商品将在第一位订阅用户点击订阅的时间起，定时进行数据的抓取与存储</a:t>
            </a:r>
            <a:r>
              <a:rPr lang="zh-CN" altLang="en-US"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0" name="矩形 9"/>
          <p:cNvSpPr/>
          <p:nvPr/>
        </p:nvSpPr>
        <p:spPr>
          <a:xfrm>
            <a:off x="9701013" y="1364357"/>
            <a:ext cx="1452880" cy="491490"/>
          </a:xfrm>
          <a:prstGeom prst="rect">
            <a:avLst/>
          </a:prstGeom>
        </p:spPr>
        <p:txBody>
          <a:bodyPr wrap="none">
            <a:spAutoFit/>
          </a:bodyPr>
          <a:lstStyle/>
          <a:p>
            <a:pPr lvl="0">
              <a:lnSpc>
                <a:spcPct val="130000"/>
              </a:lnSpc>
            </a:pPr>
            <a:r>
              <a:rPr lang="zh-CN" altLang="en-US" sz="2000" b="1" dirty="0">
                <a:ln/>
                <a:solidFill>
                  <a:schemeClr val="accent1"/>
                </a:solidFill>
                <a:effectLst>
                  <a:outerShdw blurRad="38100" dist="25400" dir="5400000" algn="ctr" rotWithShape="0">
                    <a:srgbClr val="6E747A">
                      <a:alpha val="43000"/>
                    </a:srgbClr>
                  </a:outerShdw>
                </a:effectLst>
              </a:rPr>
              <a:t>主界面模块</a:t>
            </a:r>
            <a:endParaRPr lang="zh-CN" altLang="en-US" sz="2000" b="1" dirty="0">
              <a:ln/>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852032" y="1319196"/>
            <a:ext cx="808990" cy="891540"/>
          </a:xfrm>
          <a:prstGeom prst="rect">
            <a:avLst/>
          </a:prstGeom>
        </p:spPr>
        <p:txBody>
          <a:bodyPr wrap="none">
            <a:spAutoFit/>
          </a:bodyPr>
          <a:lstStyle/>
          <a:p>
            <a:pPr lvl="0">
              <a:lnSpc>
                <a:spcPct val="130000"/>
              </a:lnSpc>
            </a:pPr>
            <a:r>
              <a:rPr lang="en-US" altLang="zh-CN" sz="4000" b="1" dirty="0">
                <a:ln/>
                <a:solidFill>
                  <a:schemeClr val="accent1"/>
                </a:solidFill>
                <a:effectLst>
                  <a:outerShdw blurRad="38100" dist="25400" dir="5400000" algn="ctr" rotWithShape="0">
                    <a:srgbClr val="6E747A">
                      <a:alpha val="43000"/>
                    </a:srgbClr>
                  </a:outerShdw>
                </a:effectLst>
              </a:rPr>
              <a:t>02</a:t>
            </a:r>
            <a:endParaRPr lang="en-US" altLang="zh-CN" sz="4000" b="1"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a:t>选题</a:t>
            </a:r>
            <a:r>
              <a:rPr kumimoji="1" lang="zh-CN" altLang="en-US" dirty="0" smtClean="0"/>
              <a:t>背景</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作品概述</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制作过程</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作品展示</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总结回顾</a:t>
            </a:r>
            <a:endParaRPr kumimoji="1" lang="zh-CN" altLang="en-US" dirty="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descr="C:\Users\CHENMA11\Desktop\jjjj.PNGjjjj"/>
          <p:cNvPicPr>
            <a:picLocks noChangeAspect="1"/>
          </p:cNvPicPr>
          <p:nvPr/>
        </p:nvPicPr>
        <p:blipFill rotWithShape="1">
          <a:blip r:embed="rId1"/>
          <a:srcRect/>
          <a:stretch>
            <a:fillRect/>
          </a:stretch>
        </p:blipFill>
        <p:spPr>
          <a:xfrm>
            <a:off x="706120" y="1615440"/>
            <a:ext cx="8145780" cy="3985260"/>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706120" y="5400675"/>
            <a:ext cx="8145780"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主界面</a:t>
            </a:r>
            <a:r>
              <a:rPr lang="en-US" altLang="zh-CN" sz="2000" b="1" dirty="0">
                <a:solidFill>
                  <a:schemeClr val="bg1"/>
                </a:solidFill>
              </a:rPr>
              <a:t>XXX</a:t>
            </a:r>
            <a:endParaRPr lang="en-US" altLang="zh-CN" sz="2000" b="1" dirty="0">
              <a:solidFill>
                <a:schemeClr val="bg1"/>
              </a:solidFill>
            </a:endParaRPr>
          </a:p>
        </p:txBody>
      </p:sp>
      <p:sp>
        <p:nvSpPr>
          <p:cNvPr id="8" name="矩形 7"/>
          <p:cNvSpPr/>
          <p:nvPr/>
        </p:nvSpPr>
        <p:spPr>
          <a:xfrm flipV="1">
            <a:off x="8888944" y="1319196"/>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9644786" y="1811639"/>
            <a:ext cx="2517668" cy="4843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400" dirty="0">
                <a:solidFill>
                  <a:schemeClr val="tx1">
                    <a:lumMod val="75000"/>
                    <a:lumOff val="25000"/>
                  </a:schemeClr>
                </a:solidFill>
                <a:latin typeface="+mn-ea"/>
              </a:rPr>
              <a:t>用户登陆系统后进入系统的主界面（如图4-2所示），进入界面之后用户可浏览到近期系统中订阅数比较高的商品，并显示他的销售价格，打折后价格，交易量等数据，用户可进行订阅。用户可以点击搜索框通过商品关键字或链接来搜索商品，系统先进行数据库的查找，要是数据库中存有数据，便将数据反馈给用户，如果数据库没有该商品订阅记录，将提醒用户是否要订阅该商品，用户若选择订阅该商品，该商品将在第一位订阅用户点击订阅的时间起，定时进行数据的抓取与存储</a:t>
            </a:r>
            <a:r>
              <a:rPr lang="zh-CN" altLang="en-US"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0" name="矩形 9"/>
          <p:cNvSpPr/>
          <p:nvPr/>
        </p:nvSpPr>
        <p:spPr>
          <a:xfrm>
            <a:off x="9701013" y="1364357"/>
            <a:ext cx="1960880" cy="491490"/>
          </a:xfrm>
          <a:prstGeom prst="rect">
            <a:avLst/>
          </a:prstGeom>
        </p:spPr>
        <p:txBody>
          <a:bodyPr wrap="none">
            <a:spAutoFit/>
          </a:bodyPr>
          <a:lstStyle/>
          <a:p>
            <a:pPr lvl="0">
              <a:lnSpc>
                <a:spcPct val="130000"/>
              </a:lnSpc>
            </a:pPr>
            <a:r>
              <a:rPr lang="zh-CN" altLang="en-US" sz="2000" b="1" dirty="0">
                <a:solidFill>
                  <a:schemeClr val="accent1"/>
                </a:solidFill>
                <a:effectLst>
                  <a:outerShdw blurRad="38100" dist="25400" dir="5400000" algn="ctr" rotWithShape="0">
                    <a:srgbClr val="6E747A">
                      <a:alpha val="43000"/>
                    </a:srgbClr>
                  </a:outerShdw>
                </a:effectLst>
              </a:rPr>
              <a:t>已订阅商品模块</a:t>
            </a:r>
            <a:endParaRPr lang="zh-CN" altLang="en-US" sz="2000" b="1" dirty="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852032" y="1309671"/>
            <a:ext cx="808990" cy="891540"/>
          </a:xfrm>
          <a:prstGeom prst="rect">
            <a:avLst/>
          </a:prstGeom>
        </p:spPr>
        <p:txBody>
          <a:bodyPr wrap="none">
            <a:spAutoFit/>
          </a:bodyPr>
          <a:lstStyle/>
          <a:p>
            <a:pPr lvl="0">
              <a:lnSpc>
                <a:spcPct val="130000"/>
              </a:lnSpc>
            </a:pPr>
            <a:r>
              <a:rPr lang="en-US" altLang="zh-CN" sz="4000" b="1" dirty="0">
                <a:ln/>
                <a:solidFill>
                  <a:schemeClr val="accent1"/>
                </a:solidFill>
                <a:effectLst>
                  <a:outerShdw blurRad="38100" dist="25400" dir="5400000" algn="ctr" rotWithShape="0">
                    <a:srgbClr val="6E747A">
                      <a:alpha val="43000"/>
                    </a:srgbClr>
                  </a:outerShdw>
                </a:effectLst>
              </a:rPr>
              <a:t>02</a:t>
            </a:r>
            <a:endParaRPr lang="en-US" altLang="zh-CN" sz="4000" b="1"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p:cNvPicPr>
            <a:picLocks noChangeAspect="1"/>
          </p:cNvPicPr>
          <p:nvPr/>
        </p:nvPicPr>
        <p:blipFill rotWithShape="1">
          <a:blip r:embed="rId1"/>
          <a:srcRect l="28780" t="-243" r="29054" b="243"/>
          <a:stretch>
            <a:fillRect/>
          </a:stretch>
        </p:blipFill>
        <p:spPr>
          <a:xfrm>
            <a:off x="1409491"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1409491"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4" name="图片 23"/>
          <p:cNvPicPr>
            <a:picLocks noChangeAspect="1"/>
          </p:cNvPicPr>
          <p:nvPr/>
        </p:nvPicPr>
        <p:blipFill rotWithShape="1">
          <a:blip r:embed="rId1"/>
          <a:srcRect l="28917" r="28917"/>
          <a:stretch>
            <a:fillRect/>
          </a:stretch>
        </p:blipFill>
        <p:spPr>
          <a:xfrm>
            <a:off x="4590099"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5" name="矩形 24"/>
          <p:cNvSpPr/>
          <p:nvPr/>
        </p:nvSpPr>
        <p:spPr>
          <a:xfrm>
            <a:off x="4590099"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7" name="图片 26"/>
          <p:cNvPicPr>
            <a:picLocks noChangeAspect="1"/>
          </p:cNvPicPr>
          <p:nvPr/>
        </p:nvPicPr>
        <p:blipFill rotWithShape="1">
          <a:blip r:embed="rId1"/>
          <a:srcRect l="28917" r="28917"/>
          <a:stretch>
            <a:fillRect/>
          </a:stretch>
        </p:blipFill>
        <p:spPr>
          <a:xfrm>
            <a:off x="7770707"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8" name="矩形 27"/>
          <p:cNvSpPr/>
          <p:nvPr/>
        </p:nvSpPr>
        <p:spPr>
          <a:xfrm>
            <a:off x="7770707"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            04</a:t>
            </a:r>
            <a:r>
              <a:rPr kumimoji="1" lang="zh-CN" altLang="en-US" dirty="0" smtClean="0"/>
              <a:t> 作品展示</a:t>
            </a:r>
            <a:endParaRPr kumimoji="1" lang="zh-CN" altLang="en-US" dirty="0"/>
          </a:p>
        </p:txBody>
      </p:sp>
      <p:pic>
        <p:nvPicPr>
          <p:cNvPr id="3" name="图片 2"/>
          <p:cNvPicPr>
            <a:picLocks noChangeAspect="1"/>
          </p:cNvPicPr>
          <p:nvPr/>
        </p:nvPicPr>
        <p:blipFill>
          <a:blip r:embed="rId1"/>
          <a:stretch>
            <a:fillRect/>
          </a:stretch>
        </p:blipFill>
        <p:spPr>
          <a:xfrm>
            <a:off x="0" y="3349"/>
            <a:ext cx="12192000" cy="6854651"/>
          </a:xfrm>
          <a:prstGeom prst="rtTriangle">
            <a:avLst/>
          </a:prstGeom>
        </p:spPr>
      </p:pic>
      <p:sp>
        <p:nvSpPr>
          <p:cNvPr id="4" name="文本框 8"/>
          <p:cNvSpPr txBox="1"/>
          <p:nvPr/>
        </p:nvSpPr>
        <p:spPr>
          <a:xfrm>
            <a:off x="6842407" y="1979821"/>
            <a:ext cx="4902289"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r>
              <a:rPr lang="zh-CN" altLang="en-US" sz="1200" dirty="0" smtClean="0">
                <a:solidFill>
                  <a:schemeClr val="tx1">
                    <a:lumMod val="75000"/>
                    <a:lumOff val="25000"/>
                  </a:schemeClr>
                </a:solidFill>
                <a:latin typeface="+mn-ea"/>
              </a:rPr>
              <a:t>。</a:t>
            </a:r>
            <a:r>
              <a:rPr lang="zh-CN" altLang="en-US" sz="1200" dirty="0">
                <a:solidFill>
                  <a:schemeClr val="tx1">
                    <a:lumMod val="75000"/>
                    <a:lumOff val="25000"/>
                  </a:schemeClr>
                </a:solidFill>
                <a:latin typeface="+mn-ea"/>
              </a:rPr>
              <a:t>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5" name="矩形 4"/>
          <p:cNvSpPr/>
          <p:nvPr/>
        </p:nvSpPr>
        <p:spPr>
          <a:xfrm>
            <a:off x="6842408" y="1525769"/>
            <a:ext cx="2214880" cy="491490"/>
          </a:xfrm>
          <a:prstGeom prst="rect">
            <a:avLst/>
          </a:prstGeom>
        </p:spPr>
        <p:txBody>
          <a:bodyPr wrap="none">
            <a:spAutoFit/>
          </a:bodyPr>
          <a:lstStyle/>
          <a:p>
            <a:pPr lvl="0">
              <a:lnSpc>
                <a:spcPct val="130000"/>
              </a:lnSpc>
            </a:pPr>
            <a:r>
              <a:rPr lang="zh-CN" altLang="en-US" sz="2000" b="1" dirty="0">
                <a:solidFill>
                  <a:schemeClr val="accent1"/>
                </a:solidFill>
                <a:effectLst>
                  <a:outerShdw blurRad="38100" dist="25400" dir="5400000" algn="ctr" rotWithShape="0">
                    <a:srgbClr val="6E747A">
                      <a:alpha val="43000"/>
                    </a:srgbClr>
                  </a:outerShdw>
                </a:effectLst>
              </a:rPr>
              <a:t>点击此处添加标题</a:t>
            </a:r>
            <a:endParaRPr lang="zh-CN" altLang="en-US" sz="2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总结回顾</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3" name="矩形 2"/>
          <p:cNvSpPr/>
          <p:nvPr/>
        </p:nvSpPr>
        <p:spPr>
          <a:xfrm flipV="1">
            <a:off x="7162538" y="2234346"/>
            <a:ext cx="765739"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7974607" y="2812575"/>
            <a:ext cx="3339429"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dirty="0">
                <a:solidFill>
                  <a:srgbClr val="000000"/>
                </a:solidFill>
                <a:latin typeface="+mn-ea"/>
              </a:rPr>
              <a:t>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sp>
        <p:nvSpPr>
          <p:cNvPr id="5" name="矩形 4"/>
          <p:cNvSpPr/>
          <p:nvPr/>
        </p:nvSpPr>
        <p:spPr>
          <a:xfrm>
            <a:off x="7974607" y="227950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6" name="矩形 5"/>
          <p:cNvSpPr/>
          <p:nvPr/>
        </p:nvSpPr>
        <p:spPr>
          <a:xfrm>
            <a:off x="7102131" y="2234346"/>
            <a:ext cx="816249" cy="892552"/>
          </a:xfrm>
          <a:prstGeom prst="rect">
            <a:avLst/>
          </a:prstGeom>
        </p:spPr>
        <p:txBody>
          <a:bodyPr wrap="none">
            <a:spAutoFit/>
          </a:bodyPr>
          <a:lstStyle/>
          <a:p>
            <a:pPr lvl="0">
              <a:lnSpc>
                <a:spcPct val="130000"/>
              </a:lnSpc>
            </a:pPr>
            <a:r>
              <a:rPr lang="en-US" altLang="zh-CN" sz="4000" b="1" dirty="0" smtClean="0">
                <a:solidFill>
                  <a:schemeClr val="accent5">
                    <a:lumMod val="75000"/>
                  </a:schemeClr>
                </a:solidFill>
              </a:rPr>
              <a:t>01</a:t>
            </a:r>
            <a:endParaRPr lang="en-US" altLang="zh-CN" sz="4000" b="1" dirty="0">
              <a:solidFill>
                <a:schemeClr val="accent5">
                  <a:lumMod val="75000"/>
                </a:schemeClr>
              </a:solidFill>
            </a:endParaRPr>
          </a:p>
        </p:txBody>
      </p:sp>
      <p:graphicFrame>
        <p:nvGraphicFramePr>
          <p:cNvPr id="8" name="表格 7"/>
          <p:cNvGraphicFramePr>
            <a:graphicFrameLocks noGrp="1"/>
          </p:cNvGraphicFramePr>
          <p:nvPr/>
        </p:nvGraphicFramePr>
        <p:xfrm>
          <a:off x="651488" y="1548451"/>
          <a:ext cx="4380675" cy="4301040"/>
        </p:xfrm>
        <a:graphic>
          <a:graphicData uri="http://schemas.openxmlformats.org/drawingml/2006/table">
            <a:tbl>
              <a:tblPr firstRow="1" bandRow="1">
                <a:tableStyleId>{7DF18680-E054-41AD-8BC1-D1AEF772440D}</a:tableStyleId>
              </a:tblPr>
              <a:tblGrid>
                <a:gridCol w="3243618"/>
                <a:gridCol w="1137057"/>
              </a:tblGrid>
              <a:tr h="537630">
                <a:tc>
                  <a:txBody>
                    <a:bodyPr/>
                    <a:lstStyle/>
                    <a:p>
                      <a:r>
                        <a:rPr lang="en-US" altLang="zh-CN" dirty="0" smtClean="0">
                          <a:solidFill>
                            <a:schemeClr val="bg1"/>
                          </a:solidFill>
                        </a:rPr>
                        <a:t>TITLE</a:t>
                      </a:r>
                      <a:r>
                        <a:rPr lang="zh-CN" altLang="en-US" dirty="0" smtClean="0">
                          <a:solidFill>
                            <a:schemeClr val="bg1"/>
                          </a:solidFill>
                        </a:rPr>
                        <a:t> </a:t>
                      </a:r>
                      <a:r>
                        <a:rPr lang="en-US" altLang="zh-CN" dirty="0" smtClean="0">
                          <a:solidFill>
                            <a:schemeClr val="bg1"/>
                          </a:solidFill>
                        </a:rPr>
                        <a:t>HERE</a:t>
                      </a:r>
                      <a:endParaRPr lang="zh-CN" altLang="en-US" dirty="0">
                        <a:solidFill>
                          <a:schemeClr val="bg1"/>
                        </a:solidFill>
                      </a:endParaRPr>
                    </a:p>
                  </a:txBody>
                  <a:tcPr anchor="ctr"/>
                </a:tc>
                <a:tc>
                  <a:txBody>
                    <a:bodyPr/>
                    <a:lstStyle/>
                    <a:p>
                      <a:r>
                        <a:rPr lang="en-US" altLang="zh-CN" dirty="0" smtClean="0">
                          <a:solidFill>
                            <a:schemeClr val="bg1"/>
                          </a:solidFill>
                        </a:rPr>
                        <a:t>CHECK</a:t>
                      </a:r>
                      <a:endParaRPr lang="zh-CN" altLang="en-US" dirty="0">
                        <a:solidFill>
                          <a:schemeClr val="bg1"/>
                        </a:solidFill>
                      </a:endParaRPr>
                    </a:p>
                  </a:txBody>
                  <a:tcPr anchor="ctr"/>
                </a:tc>
              </a:tr>
              <a:tr h="537630">
                <a:tc>
                  <a:txBody>
                    <a:bodyPr/>
                    <a:lstStyle/>
                    <a:p>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bl>
          </a:graphicData>
        </a:graphic>
      </p:graphicFrame>
      <p:sp>
        <p:nvSpPr>
          <p:cNvPr id="9" name="L 形 8"/>
          <p:cNvSpPr/>
          <p:nvPr/>
        </p:nvSpPr>
        <p:spPr>
          <a:xfrm rot="18900000">
            <a:off x="4288610" y="2188026"/>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0" name="L 形 9"/>
          <p:cNvSpPr/>
          <p:nvPr/>
        </p:nvSpPr>
        <p:spPr>
          <a:xfrm rot="18900000">
            <a:off x="4284436" y="331420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1" name="L 形 10"/>
          <p:cNvSpPr/>
          <p:nvPr/>
        </p:nvSpPr>
        <p:spPr>
          <a:xfrm rot="18900000">
            <a:off x="4284436" y="4375640"/>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2" name="L 形 11"/>
          <p:cNvSpPr/>
          <p:nvPr/>
        </p:nvSpPr>
        <p:spPr>
          <a:xfrm rot="18900000">
            <a:off x="4284436" y="4884258"/>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3" name="L 形 12"/>
          <p:cNvSpPr/>
          <p:nvPr/>
        </p:nvSpPr>
        <p:spPr>
          <a:xfrm rot="18900000">
            <a:off x="4284435" y="545308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3" name="文本框 8"/>
          <p:cNvSpPr txBox="1"/>
          <p:nvPr/>
        </p:nvSpPr>
        <p:spPr>
          <a:xfrm>
            <a:off x="1075045" y="2230684"/>
            <a:ext cx="9125860"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dirty="0">
                <a:solidFill>
                  <a:srgbClr val="000000"/>
                </a:solidFill>
                <a:latin typeface="+mn-ea"/>
              </a:rPr>
              <a:t>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sp>
        <p:nvSpPr>
          <p:cNvPr id="4" name="矩形 3"/>
          <p:cNvSpPr/>
          <p:nvPr/>
        </p:nvSpPr>
        <p:spPr>
          <a:xfrm>
            <a:off x="1075045" y="1697616"/>
            <a:ext cx="2236510" cy="492443"/>
          </a:xfrm>
          <a:prstGeom prst="rect">
            <a:avLst/>
          </a:prstGeom>
          <a:solidFill>
            <a:schemeClr val="accent5">
              <a:lumMod val="75000"/>
            </a:schemeClr>
          </a:solidFill>
        </p:spPr>
        <p:txBody>
          <a:bodyPr wrap="none">
            <a:spAutoFit/>
          </a:bodyPr>
          <a:lstStyle/>
          <a:p>
            <a:pPr lvl="0">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
        <p:nvSpPr>
          <p:cNvPr id="5" name="矩形 4"/>
          <p:cNvSpPr/>
          <p:nvPr/>
        </p:nvSpPr>
        <p:spPr>
          <a:xfrm>
            <a:off x="1075046" y="3457060"/>
            <a:ext cx="1786908" cy="143557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861953" y="3457060"/>
            <a:ext cx="4536373" cy="14355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398326" y="3457060"/>
            <a:ext cx="702624" cy="14355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100949" y="3457060"/>
            <a:ext cx="3026229" cy="14355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a:off x="107504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2861953"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7390737"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808148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113146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090" y="5292728"/>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17" name="矩形 16"/>
          <p:cNvSpPr/>
          <p:nvPr/>
        </p:nvSpPr>
        <p:spPr>
          <a:xfrm>
            <a:off x="8497953" y="529272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8" name="组 27"/>
          <p:cNvGrpSpPr/>
          <p:nvPr/>
        </p:nvGrpSpPr>
        <p:grpSpPr>
          <a:xfrm>
            <a:off x="1338760" y="4250611"/>
            <a:ext cx="2461442" cy="1674157"/>
            <a:chOff x="1030001" y="4724869"/>
            <a:chExt cx="2461442" cy="1674157"/>
          </a:xfrm>
        </p:grpSpPr>
        <p:sp>
          <p:nvSpPr>
            <p:cNvPr id="2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2"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3"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4"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35" name="组 34"/>
          <p:cNvGrpSpPr/>
          <p:nvPr/>
        </p:nvGrpSpPr>
        <p:grpSpPr>
          <a:xfrm>
            <a:off x="4802946" y="4250611"/>
            <a:ext cx="2461442" cy="1674157"/>
            <a:chOff x="1030001" y="4724869"/>
            <a:chExt cx="2461442" cy="1674157"/>
          </a:xfrm>
        </p:grpSpPr>
        <p:sp>
          <p:nvSpPr>
            <p:cNvPr id="3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3"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4"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5"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6"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7"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8"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49" name="组 48"/>
          <p:cNvGrpSpPr/>
          <p:nvPr/>
        </p:nvGrpSpPr>
        <p:grpSpPr>
          <a:xfrm>
            <a:off x="8267132" y="4250611"/>
            <a:ext cx="2461442" cy="1674157"/>
            <a:chOff x="1030001" y="4724869"/>
            <a:chExt cx="2461442" cy="1674157"/>
          </a:xfrm>
        </p:grpSpPr>
        <p:sp>
          <p:nvSpPr>
            <p:cNvPr id="50"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3" name="文本占位符 2"/>
          <p:cNvSpPr>
            <a:spLocks noGrp="1"/>
          </p:cNvSpPr>
          <p:nvPr>
            <p:ph type="body" sz="quarter" idx="14"/>
          </p:nvPr>
        </p:nvSpPr>
        <p:spPr/>
        <p:txBody>
          <a:bodyPr/>
          <a:lstStyle/>
          <a:p>
            <a:r>
              <a:rPr kumimoji="1" dirty="0" smtClean="0">
                <a:sym typeface="+mn-ea"/>
              </a:rPr>
              <a:t>基于WEB的商品价格监测对比系统的设计与实现</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sym typeface="+mn-ea"/>
              </a:rPr>
              <a:t>答辩人：陈文婷</a:t>
            </a:r>
            <a:endParaRPr kumimoji="1" lang="zh-CN" altLang="en-US" dirty="0" smtClean="0"/>
          </a:p>
          <a:p>
            <a:r>
              <a:rPr kumimoji="1" lang="zh-CN" altLang="en-US" dirty="0" smtClean="0">
                <a:sym typeface="+mn-ea"/>
              </a:rPr>
              <a:t>专业名称：软件工程</a:t>
            </a:r>
            <a:endParaRPr kumimoji="1" lang="zh-CN" altLang="en-US" dirty="0" smtClean="0"/>
          </a:p>
          <a:p>
            <a:r>
              <a:rPr kumimoji="1" lang="zh-CN" altLang="en-US" dirty="0" smtClean="0">
                <a:sym typeface="+mn-ea"/>
              </a:rPr>
              <a:t>指导老师：王舒讲师</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7956" cy="6858000"/>
          </a:xfrm>
          <a:prstGeom prst="rect">
            <a:avLst/>
          </a:prstGeom>
        </p:spPr>
      </p:pic>
      <p:sp>
        <p:nvSpPr>
          <p:cNvPr id="3" name="矩形 2"/>
          <p:cNvSpPr/>
          <p:nvPr/>
        </p:nvSpPr>
        <p:spPr>
          <a:xfrm>
            <a:off x="440603" y="759873"/>
            <a:ext cx="1569660" cy="369332"/>
          </a:xfrm>
          <a:prstGeom prst="rect">
            <a:avLst/>
          </a:prstGeom>
        </p:spPr>
        <p:txBody>
          <a:bodyPr wrap="none">
            <a:spAutoFit/>
          </a:bodyPr>
          <a:lstStyle/>
          <a:p>
            <a:pPr defTabSz="608965"/>
            <a:r>
              <a:rPr lang="zh-CN" altLang="en-US" sz="1800" dirty="0">
                <a:solidFill>
                  <a:schemeClr val="bg1"/>
                </a:solidFill>
                <a:latin typeface="Segoe UI Light" panose="020B0502040204020203"/>
                <a:ea typeface="Microsoft YaHei" panose="020B0503020204020204" charset="-122"/>
                <a:cs typeface="Segoe UI Light" panose="020B0502040204020203"/>
              </a:rPr>
              <a:t>背景图片素材</a:t>
            </a:r>
            <a:endParaRPr lang="zh-CN" altLang="en-US" sz="1800" dirty="0">
              <a:solidFill>
                <a:schemeClr val="bg1"/>
              </a:solidFill>
              <a:latin typeface="Segoe UI Light" panose="020B0502040204020203"/>
              <a:ea typeface="Microsoft YaHei" panose="020B0503020204020204" charset="-122"/>
              <a:cs typeface="Segoe UI Light" panose="020B0502040204020203"/>
            </a:endParaRPr>
          </a:p>
        </p:txBody>
      </p:sp>
      <p:sp>
        <p:nvSpPr>
          <p:cNvPr id="4" name="矩形 3"/>
          <p:cNvSpPr/>
          <p:nvPr/>
        </p:nvSpPr>
        <p:spPr>
          <a:xfrm>
            <a:off x="440603" y="182445"/>
            <a:ext cx="777777" cy="246221"/>
          </a:xfrm>
          <a:prstGeom prst="rect">
            <a:avLst/>
          </a:prstGeom>
        </p:spPr>
        <p:txBody>
          <a:bodyPr wrap="none">
            <a:spAutoFit/>
          </a:bodyPr>
          <a:lstStyle/>
          <a:p>
            <a:pPr defTabSz="608965"/>
            <a:r>
              <a:rPr kumimoji="1" lang="en-US" altLang="zh-CN" sz="1000" dirty="0">
                <a:solidFill>
                  <a:schemeClr val="bg1"/>
                </a:solidFill>
                <a:latin typeface="Segoe UI Light" panose="020B0502040204020203"/>
                <a:ea typeface="Microsoft YaHei" panose="020B0503020204020204" charset="-122"/>
                <a:cs typeface="Segoe UI Light" panose="020B0502040204020203"/>
              </a:rPr>
              <a:t>OfficePLUS</a:t>
            </a:r>
            <a:endParaRPr lang="zh-CN" altLang="en-US" sz="1000" dirty="0">
              <a:solidFill>
                <a:schemeClr val="bg1"/>
              </a:solidFill>
              <a:latin typeface="Segoe UI Light" panose="020B0502040204020203"/>
              <a:ea typeface="Microsoft YaHei" panose="020B0503020204020204" charset="-122"/>
              <a:cs typeface="Segoe UI Light" panose="020B0502040204020203"/>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3" name="矩形 2"/>
          <p:cNvSpPr/>
          <p:nvPr/>
        </p:nvSpPr>
        <p:spPr>
          <a:xfrm flipV="1">
            <a:off x="3182918" y="2709979"/>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867150" y="3202305"/>
            <a:ext cx="3355340"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标题近年来电子商务发展迅猛,网络购物已经成为人们日常购物的又一购买渠道,每天有成千上万的人通过网上的各大电子商务网站购买自己所需要的商品,中国已成为继美国后第二大网络购物国家。</a:t>
            </a:r>
            <a:endParaRPr lang="zh-CN" altLang="en-US" sz="1400" dirty="0">
              <a:solidFill>
                <a:schemeClr val="tx1">
                  <a:lumMod val="75000"/>
                  <a:lumOff val="25000"/>
                </a:schemeClr>
              </a:solidFill>
              <a:latin typeface="+mn-ea"/>
            </a:endParaRPr>
          </a:p>
        </p:txBody>
      </p:sp>
      <p:sp>
        <p:nvSpPr>
          <p:cNvPr id="5" name="矩形 4"/>
          <p:cNvSpPr/>
          <p:nvPr/>
        </p:nvSpPr>
        <p:spPr>
          <a:xfrm>
            <a:off x="3994987" y="2755140"/>
            <a:ext cx="690880" cy="491490"/>
          </a:xfrm>
          <a:prstGeom prst="rect">
            <a:avLst/>
          </a:prstGeom>
        </p:spPr>
        <p:txBody>
          <a:bodyPr wrap="none">
            <a:spAutoFit/>
          </a:bodyPr>
          <a:lstStyle/>
          <a:p>
            <a:pPr lvl="0">
              <a:lnSpc>
                <a:spcPct val="130000"/>
              </a:lnSpc>
            </a:pPr>
            <a:r>
              <a:rPr lang="zh-CN" altLang="en-US" sz="2000" b="1" dirty="0">
                <a:solidFill>
                  <a:schemeClr val="accent1"/>
                </a:solidFill>
              </a:rPr>
              <a:t>整体</a:t>
            </a:r>
            <a:endParaRPr lang="zh-CN" altLang="en-US" sz="2000" b="1" dirty="0">
              <a:solidFill>
                <a:schemeClr val="accent1"/>
              </a:solidFill>
            </a:endParaRPr>
          </a:p>
        </p:txBody>
      </p:sp>
      <p:sp>
        <p:nvSpPr>
          <p:cNvPr id="6" name="矩形 5"/>
          <p:cNvSpPr/>
          <p:nvPr/>
        </p:nvSpPr>
        <p:spPr>
          <a:xfrm>
            <a:off x="3122511" y="2709979"/>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2652829"/>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40" y="3145155"/>
            <a:ext cx="3251200" cy="23279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sym typeface="+mn-ea"/>
              </a:rPr>
              <a:t>对于消费者来说，互联网的商品的价格相比实体店的实惠，而且不受时间的限制。同时网上支付较传统的现金支付更加的便利。这也存在着一定的弊端，当前网络上的价格是相对浮动与隐蔽的。</a:t>
            </a:r>
            <a:endParaRPr lang="zh-CN" altLang="en-US" sz="1400" dirty="0">
              <a:solidFill>
                <a:schemeClr val="tx1">
                  <a:lumMod val="75000"/>
                  <a:lumOff val="25000"/>
                </a:schemeClr>
              </a:solidFill>
              <a:latin typeface="+mn-ea"/>
            </a:endParaRPr>
          </a:p>
          <a:p>
            <a:pPr>
              <a:lnSpc>
                <a:spcPct val="130000"/>
              </a:lnSpc>
            </a:pPr>
            <a:r>
              <a:rPr lang="zh-CN" altLang="en-US" sz="1400" dirty="0">
                <a:solidFill>
                  <a:schemeClr val="tx1">
                    <a:lumMod val="75000"/>
                    <a:lumOff val="25000"/>
                  </a:schemeClr>
                </a:solidFill>
                <a:latin typeface="+mn-ea"/>
                <a:sym typeface="+mn-ea"/>
              </a:rPr>
              <a:t>为了寻找人们如果想要获得更加质优价廉的商品,消费者需要在不同电商网站上进行浏览搜索比较商品的价格。</a:t>
            </a:r>
            <a:endParaRPr lang="zh-CN" altLang="en-US" sz="1400" dirty="0">
              <a:solidFill>
                <a:schemeClr val="tx1">
                  <a:lumMod val="75000"/>
                  <a:lumOff val="25000"/>
                </a:schemeClr>
              </a:solidFill>
              <a:latin typeface="+mn-ea"/>
            </a:endParaRPr>
          </a:p>
        </p:txBody>
      </p:sp>
      <p:sp>
        <p:nvSpPr>
          <p:cNvPr id="11" name="矩形 10"/>
          <p:cNvSpPr/>
          <p:nvPr/>
        </p:nvSpPr>
        <p:spPr>
          <a:xfrm>
            <a:off x="8034342" y="2697990"/>
            <a:ext cx="944880" cy="491490"/>
          </a:xfrm>
          <a:prstGeom prst="rect">
            <a:avLst/>
          </a:prstGeom>
        </p:spPr>
        <p:txBody>
          <a:bodyPr wrap="none">
            <a:spAutoFit/>
          </a:bodyPr>
          <a:lstStyle/>
          <a:p>
            <a:pPr lvl="0">
              <a:lnSpc>
                <a:spcPct val="130000"/>
              </a:lnSpc>
            </a:pPr>
            <a:r>
              <a:rPr lang="zh-CN" altLang="en-US" sz="2000" b="1" dirty="0">
                <a:solidFill>
                  <a:schemeClr val="accent1">
                    <a:lumMod val="75000"/>
                  </a:schemeClr>
                </a:solidFill>
              </a:rPr>
              <a:t>消费者</a:t>
            </a:r>
            <a:endParaRPr lang="zh-CN" altLang="en-US" sz="2000" b="1" dirty="0">
              <a:solidFill>
                <a:schemeClr val="accent1">
                  <a:lumMod val="75000"/>
                </a:schemeClr>
              </a:solidFill>
            </a:endParaRPr>
          </a:p>
        </p:txBody>
      </p:sp>
      <p:sp>
        <p:nvSpPr>
          <p:cNvPr id="12" name="矩形 11"/>
          <p:cNvSpPr/>
          <p:nvPr/>
        </p:nvSpPr>
        <p:spPr>
          <a:xfrm>
            <a:off x="7161866" y="2652829"/>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3" name="矩形 2"/>
          <p:cNvSpPr/>
          <p:nvPr/>
        </p:nvSpPr>
        <p:spPr>
          <a:xfrm flipV="1">
            <a:off x="3182918" y="2709979"/>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867150" y="3202305"/>
            <a:ext cx="3355340" cy="23279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sym typeface="+mn-ea"/>
              </a:rPr>
              <a:t>从企业角度讲，在世界经济的发展中，基于管理效率和信息化的竞争已成为重要的企业战略，所以企业管理的数字化和信息化已成为企业发展的必然趋势，对同行商品的定价的了解也能更好的规划与调整公司的战略方针和政策，调整当前的销售价格和销售方案来与同行一较高下。</a:t>
            </a:r>
            <a:endParaRPr lang="zh-CN" altLang="en-US" sz="1400" dirty="0">
              <a:solidFill>
                <a:schemeClr val="tx1">
                  <a:lumMod val="75000"/>
                  <a:lumOff val="25000"/>
                </a:schemeClr>
              </a:solidFill>
              <a:latin typeface="+mn-ea"/>
            </a:endParaRPr>
          </a:p>
        </p:txBody>
      </p:sp>
      <p:sp>
        <p:nvSpPr>
          <p:cNvPr id="5" name="矩形 4"/>
          <p:cNvSpPr/>
          <p:nvPr/>
        </p:nvSpPr>
        <p:spPr>
          <a:xfrm>
            <a:off x="3994987" y="2755140"/>
            <a:ext cx="1706880" cy="491490"/>
          </a:xfrm>
          <a:prstGeom prst="rect">
            <a:avLst/>
          </a:prstGeom>
        </p:spPr>
        <p:txBody>
          <a:bodyPr wrap="none">
            <a:spAutoFit/>
          </a:bodyPr>
          <a:lstStyle/>
          <a:p>
            <a:pPr lvl="0">
              <a:lnSpc>
                <a:spcPct val="130000"/>
              </a:lnSpc>
            </a:pPr>
            <a:r>
              <a:rPr lang="zh-CN" altLang="en-US" sz="2000" b="1" dirty="0">
                <a:solidFill>
                  <a:schemeClr val="accent1"/>
                </a:solidFill>
              </a:rPr>
              <a:t>电子商务行业</a:t>
            </a:r>
            <a:endParaRPr lang="zh-CN" altLang="en-US" sz="2000" b="1" dirty="0">
              <a:solidFill>
                <a:schemeClr val="accent1"/>
              </a:solidFill>
            </a:endParaRPr>
          </a:p>
        </p:txBody>
      </p:sp>
      <p:sp>
        <p:nvSpPr>
          <p:cNvPr id="6" name="矩形 5"/>
          <p:cNvSpPr/>
          <p:nvPr/>
        </p:nvSpPr>
        <p:spPr>
          <a:xfrm>
            <a:off x="3122511" y="2709979"/>
            <a:ext cx="808990" cy="891540"/>
          </a:xfrm>
          <a:prstGeom prst="rect">
            <a:avLst/>
          </a:prstGeom>
        </p:spPr>
        <p:txBody>
          <a:bodyPr wrap="none">
            <a:spAutoFit/>
          </a:bodyPr>
          <a:lstStyle/>
          <a:p>
            <a:pPr lvl="0">
              <a:lnSpc>
                <a:spcPct val="130000"/>
              </a:lnSpc>
            </a:pPr>
            <a:r>
              <a:rPr lang="en-US" altLang="zh-CN" sz="4000" b="1"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2652829"/>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40" y="3145155"/>
            <a:ext cx="3251200" cy="2886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sym typeface="+mn-ea"/>
              </a:rPr>
              <a:t>为了寻找人们如果想要获得更加质优价廉的商品,消费者需要在不同电商网站上进行浏览搜索比较商品的价格。从企业角度讲，在世界经济的发展中，基于管理效率和信息化的竞争已成为重要的企业战略，所以企业管理的数字化和信息化已成为企业发展的必然趋势，对同行商品的定价的了解也能更好的规划与调整公司的战略方针和政策，调整当前的销售价格和销售方案来与同行一较高下。</a:t>
            </a:r>
            <a:endParaRPr lang="zh-CN" altLang="en-US" sz="1400" dirty="0">
              <a:solidFill>
                <a:schemeClr val="tx1">
                  <a:lumMod val="75000"/>
                  <a:lumOff val="25000"/>
                </a:schemeClr>
              </a:solidFill>
              <a:latin typeface="+mn-ea"/>
            </a:endParaRPr>
          </a:p>
        </p:txBody>
      </p:sp>
      <p:sp>
        <p:nvSpPr>
          <p:cNvPr id="11" name="矩形 10"/>
          <p:cNvSpPr/>
          <p:nvPr/>
        </p:nvSpPr>
        <p:spPr>
          <a:xfrm>
            <a:off x="8034342" y="2697990"/>
            <a:ext cx="690880" cy="491490"/>
          </a:xfrm>
          <a:prstGeom prst="rect">
            <a:avLst/>
          </a:prstGeom>
        </p:spPr>
        <p:txBody>
          <a:bodyPr wrap="none">
            <a:spAutoFit/>
          </a:bodyPr>
          <a:lstStyle/>
          <a:p>
            <a:pPr lvl="0">
              <a:lnSpc>
                <a:spcPct val="130000"/>
              </a:lnSpc>
            </a:pPr>
            <a:r>
              <a:rPr lang="zh-CN" altLang="en-US" sz="2000" b="1" dirty="0">
                <a:solidFill>
                  <a:schemeClr val="accent1">
                    <a:lumMod val="75000"/>
                  </a:schemeClr>
                </a:solidFill>
              </a:rPr>
              <a:t>商家</a:t>
            </a:r>
            <a:endParaRPr lang="zh-CN" altLang="en-US" sz="2000" b="1" dirty="0">
              <a:solidFill>
                <a:schemeClr val="accent1">
                  <a:lumMod val="75000"/>
                </a:schemeClr>
              </a:solidFill>
            </a:endParaRPr>
          </a:p>
        </p:txBody>
      </p:sp>
      <p:sp>
        <p:nvSpPr>
          <p:cNvPr id="12" name="矩形 11"/>
          <p:cNvSpPr/>
          <p:nvPr/>
        </p:nvSpPr>
        <p:spPr>
          <a:xfrm>
            <a:off x="7161866" y="2652829"/>
            <a:ext cx="808990" cy="891540"/>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选题</a:t>
            </a:r>
            <a:r>
              <a:rPr kumimoji="1" lang="zh-CN" altLang="en-US" dirty="0" smtClean="0"/>
              <a:t>背景</a:t>
            </a:r>
            <a:endParaRPr kumimoji="1" lang="zh-CN" altLang="en-US" dirty="0"/>
          </a:p>
        </p:txBody>
      </p:sp>
      <p:sp>
        <p:nvSpPr>
          <p:cNvPr id="3" name="文本框 8"/>
          <p:cNvSpPr txBox="1"/>
          <p:nvPr/>
        </p:nvSpPr>
        <p:spPr>
          <a:xfrm>
            <a:off x="994838" y="2968013"/>
            <a:ext cx="3889396" cy="2607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sz="1400" dirty="0">
                <a:solidFill>
                  <a:schemeClr val="tx1">
                    <a:lumMod val="75000"/>
                    <a:lumOff val="25000"/>
                  </a:schemeClr>
                </a:solidFill>
                <a:latin typeface="+mn-ea"/>
              </a:rPr>
              <a:t>本文针对当前市场及用户需求,采用面向对象方法,设计与实现了一个基于web的商品价格监测对比系统,为用户提供实时的商品价格监控，以便及时有效的掌握商品历史价格与实时的价格走向。</a:t>
            </a:r>
            <a:endParaRPr sz="1400" dirty="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sz="1400" dirty="0">
                <a:solidFill>
                  <a:schemeClr val="tx1">
                    <a:lumMod val="75000"/>
                    <a:lumOff val="25000"/>
                  </a:schemeClr>
                </a:solidFill>
                <a:latin typeface="+mn-ea"/>
              </a:rPr>
              <a:t>本系统通过利用互联网搜索引擎技术实现有针对性、行业性、精准性的数据抓取，从中获取价格等数据的走势图,为用户提供实时的商品价格监控</a:t>
            </a:r>
            <a:endParaRPr lang="zh-CN" altLang="en-US" sz="1400" dirty="0">
              <a:solidFill>
                <a:schemeClr val="tx1">
                  <a:lumMod val="75000"/>
                  <a:lumOff val="25000"/>
                </a:schemeClr>
              </a:solidFill>
              <a:latin typeface="+mn-ea"/>
            </a:endParaRPr>
          </a:p>
        </p:txBody>
      </p:sp>
      <p:sp>
        <p:nvSpPr>
          <p:cNvPr id="4" name="矩形 3"/>
          <p:cNvSpPr/>
          <p:nvPr/>
        </p:nvSpPr>
        <p:spPr>
          <a:xfrm>
            <a:off x="1051065" y="2119288"/>
            <a:ext cx="1198880" cy="491490"/>
          </a:xfrm>
          <a:prstGeom prst="rect">
            <a:avLst/>
          </a:prstGeom>
        </p:spPr>
        <p:txBody>
          <a:bodyPr wrap="none">
            <a:spAutoFit/>
          </a:bodyPr>
          <a:lstStyle/>
          <a:p>
            <a:pPr lvl="0">
              <a:lnSpc>
                <a:spcPct val="130000"/>
              </a:lnSpc>
            </a:pPr>
            <a:r>
              <a:rPr lang="zh-CN" altLang="en-US" sz="2000" b="1" dirty="0">
                <a:solidFill>
                  <a:schemeClr val="accent1"/>
                </a:solidFill>
              </a:rPr>
              <a:t>确定选题</a:t>
            </a:r>
            <a:endParaRPr lang="zh-CN" altLang="en-US" sz="2000" b="1" dirty="0">
              <a:solidFill>
                <a:schemeClr val="accent1"/>
              </a:solidFill>
            </a:endParaRPr>
          </a:p>
        </p:txBody>
      </p:sp>
      <p:grpSp>
        <p:nvGrpSpPr>
          <p:cNvPr id="7" name="组 6"/>
          <p:cNvGrpSpPr/>
          <p:nvPr/>
        </p:nvGrpSpPr>
        <p:grpSpPr>
          <a:xfrm>
            <a:off x="6287944" y="3464219"/>
            <a:ext cx="1115122" cy="1115122"/>
            <a:chOff x="6177776" y="1807948"/>
            <a:chExt cx="1115122" cy="1115122"/>
          </a:xfrm>
        </p:grpSpPr>
        <p:sp>
          <p:nvSpPr>
            <p:cNvPr id="5" name="椭圆 4"/>
            <p:cNvSpPr/>
            <p:nvPr/>
          </p:nvSpPr>
          <p:spPr>
            <a:xfrm>
              <a:off x="6177776" y="1807948"/>
              <a:ext cx="1115122" cy="11151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 name="L 形 5"/>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9" name="矩形 8"/>
          <p:cNvSpPr/>
          <p:nvPr/>
        </p:nvSpPr>
        <p:spPr>
          <a:xfrm>
            <a:off x="7593673" y="3655526"/>
            <a:ext cx="3467616" cy="732508"/>
          </a:xfrm>
          <a:prstGeom prst="rect">
            <a:avLst/>
          </a:prstGeom>
          <a:solidFill>
            <a:schemeClr val="accent1">
              <a:lumMod val="75000"/>
            </a:schemeClr>
          </a:solidFill>
        </p:spPr>
        <p:txBody>
          <a:bodyPr wrap="none">
            <a:spAutoFit/>
          </a:bodyPr>
          <a:lstStyle/>
          <a:p>
            <a:pPr lvl="0">
              <a:lnSpc>
                <a:spcPct val="130000"/>
              </a:lnSpc>
            </a:pPr>
            <a:r>
              <a:rPr lang="zh-CN" altLang="en-US" sz="3200" b="1" dirty="0">
                <a:solidFill>
                  <a:schemeClr val="bg1"/>
                </a:solidFill>
              </a:rPr>
              <a:t>点击此处添加标题</a:t>
            </a:r>
            <a:endParaRPr lang="en-US" altLang="zh-CN" sz="3200" b="1" dirty="0">
              <a:solidFill>
                <a:schemeClr val="bg1"/>
              </a:solidFill>
            </a:endParaRPr>
          </a:p>
        </p:txBody>
      </p:sp>
      <p:grpSp>
        <p:nvGrpSpPr>
          <p:cNvPr id="10" name="组 9"/>
          <p:cNvGrpSpPr/>
          <p:nvPr/>
        </p:nvGrpSpPr>
        <p:grpSpPr>
          <a:xfrm>
            <a:off x="6287944" y="2220153"/>
            <a:ext cx="1115122" cy="1115122"/>
            <a:chOff x="6177776" y="1807948"/>
            <a:chExt cx="1115122" cy="1115122"/>
          </a:xfrm>
        </p:grpSpPr>
        <p:sp>
          <p:nvSpPr>
            <p:cNvPr id="11" name="椭圆 10"/>
            <p:cNvSpPr/>
            <p:nvPr/>
          </p:nvSpPr>
          <p:spPr>
            <a:xfrm>
              <a:off x="6177776" y="1807948"/>
              <a:ext cx="1115122" cy="111512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2" name="L 形 11"/>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3" name="矩形 12"/>
          <p:cNvSpPr/>
          <p:nvPr/>
        </p:nvSpPr>
        <p:spPr>
          <a:xfrm>
            <a:off x="7593673" y="2411460"/>
            <a:ext cx="3467616" cy="732508"/>
          </a:xfrm>
          <a:prstGeom prst="rect">
            <a:avLst/>
          </a:prstGeom>
          <a:solidFill>
            <a:schemeClr val="accent1">
              <a:lumMod val="50000"/>
            </a:schemeClr>
          </a:solidFill>
        </p:spPr>
        <p:txBody>
          <a:bodyPr wrap="none">
            <a:spAutoFit/>
          </a:bodyPr>
          <a:lstStyle/>
          <a:p>
            <a:pPr lvl="0">
              <a:lnSpc>
                <a:spcPct val="130000"/>
              </a:lnSpc>
            </a:pPr>
            <a:r>
              <a:rPr lang="zh-CN" altLang="en-US" sz="3200" b="1" dirty="0">
                <a:solidFill>
                  <a:schemeClr val="bg1"/>
                </a:solidFill>
              </a:rPr>
              <a:t>点击此处添加标题</a:t>
            </a:r>
            <a:endParaRPr lang="en-US" altLang="zh-CN" sz="3200" b="1" dirty="0">
              <a:solidFill>
                <a:schemeClr val="bg1"/>
              </a:solidFill>
            </a:endParaRPr>
          </a:p>
        </p:txBody>
      </p:sp>
      <p:grpSp>
        <p:nvGrpSpPr>
          <p:cNvPr id="14" name="组 13"/>
          <p:cNvGrpSpPr/>
          <p:nvPr/>
        </p:nvGrpSpPr>
        <p:grpSpPr>
          <a:xfrm>
            <a:off x="6287944" y="4708285"/>
            <a:ext cx="1115122" cy="1115122"/>
            <a:chOff x="6177776" y="1807948"/>
            <a:chExt cx="1115122" cy="1115122"/>
          </a:xfrm>
        </p:grpSpPr>
        <p:sp>
          <p:nvSpPr>
            <p:cNvPr id="15" name="椭圆 14"/>
            <p:cNvSpPr/>
            <p:nvPr/>
          </p:nvSpPr>
          <p:spPr>
            <a:xfrm>
              <a:off x="6177776" y="1807948"/>
              <a:ext cx="1115122" cy="1115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6" name="L 形 15"/>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7" name="矩形 16"/>
          <p:cNvSpPr/>
          <p:nvPr/>
        </p:nvSpPr>
        <p:spPr>
          <a:xfrm>
            <a:off x="7593673" y="4899592"/>
            <a:ext cx="3467616" cy="732508"/>
          </a:xfrm>
          <a:prstGeom prst="rect">
            <a:avLst/>
          </a:prstGeom>
          <a:solidFill>
            <a:schemeClr val="accent1"/>
          </a:solidFill>
        </p:spPr>
        <p:txBody>
          <a:bodyPr wrap="none">
            <a:spAutoFit/>
          </a:bodyPr>
          <a:lstStyle/>
          <a:p>
            <a:pPr lvl="0">
              <a:lnSpc>
                <a:spcPct val="130000"/>
              </a:lnSpc>
            </a:pPr>
            <a:r>
              <a:rPr lang="zh-CN" altLang="en-US" sz="3200" b="1" dirty="0">
                <a:solidFill>
                  <a:schemeClr val="bg1"/>
                </a:solidFill>
              </a:rPr>
              <a:t>点击此处添加标题</a:t>
            </a:r>
            <a:endParaRPr lang="en-US" altLang="zh-CN" sz="32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选题</a:t>
            </a:r>
            <a:r>
              <a:rPr kumimoji="1" lang="zh-CN" altLang="en-US" dirty="0" smtClean="0"/>
              <a:t>背景</a:t>
            </a:r>
            <a:endParaRPr kumimoji="1" lang="zh-CN" altLang="en-US" dirty="0"/>
          </a:p>
        </p:txBody>
      </p:sp>
      <p:pic>
        <p:nvPicPr>
          <p:cNvPr id="8" name="图片 7"/>
          <p:cNvPicPr>
            <a:picLocks noChangeAspect="1"/>
          </p:cNvPicPr>
          <p:nvPr/>
        </p:nvPicPr>
        <p:blipFill>
          <a:blip r:embed="rId1"/>
          <a:stretch>
            <a:fillRect/>
          </a:stretch>
        </p:blipFill>
        <p:spPr>
          <a:xfrm>
            <a:off x="930166" y="1749157"/>
            <a:ext cx="3300312" cy="1855519"/>
          </a:xfrm>
          <a:prstGeom prst="rect">
            <a:avLst/>
          </a:prstGeom>
        </p:spPr>
      </p:pic>
      <p:grpSp>
        <p:nvGrpSpPr>
          <p:cNvPr id="20" name="组 19"/>
          <p:cNvGrpSpPr/>
          <p:nvPr/>
        </p:nvGrpSpPr>
        <p:grpSpPr>
          <a:xfrm>
            <a:off x="930166" y="3604676"/>
            <a:ext cx="3300312" cy="2553753"/>
            <a:chOff x="930166" y="3604676"/>
            <a:chExt cx="3300312" cy="2553753"/>
          </a:xfrm>
        </p:grpSpPr>
        <p:sp>
          <p:nvSpPr>
            <p:cNvPr id="18" name="矩形 17"/>
            <p:cNvSpPr/>
            <p:nvPr/>
          </p:nvSpPr>
          <p:spPr>
            <a:xfrm>
              <a:off x="930166" y="3604676"/>
              <a:ext cx="3300312" cy="25537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文本框 8"/>
            <p:cNvSpPr txBox="1"/>
            <p:nvPr/>
          </p:nvSpPr>
          <p:spPr>
            <a:xfrm>
              <a:off x="1034112" y="3755090"/>
              <a:ext cx="3092420"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a:solidFill>
                  <a:schemeClr val="bg1"/>
                </a:solidFill>
                <a:latin typeface="+mn-ea"/>
              </a:endParaRPr>
            </a:p>
          </p:txBody>
        </p:sp>
      </p:grpSp>
      <p:pic>
        <p:nvPicPr>
          <p:cNvPr id="23" name="图片 22"/>
          <p:cNvPicPr>
            <a:picLocks noChangeAspect="1"/>
          </p:cNvPicPr>
          <p:nvPr/>
        </p:nvPicPr>
        <p:blipFill>
          <a:blip r:embed="rId1"/>
          <a:stretch>
            <a:fillRect/>
          </a:stretch>
        </p:blipFill>
        <p:spPr>
          <a:xfrm>
            <a:off x="4466626" y="1749157"/>
            <a:ext cx="3300312" cy="1855519"/>
          </a:xfrm>
          <a:prstGeom prst="rect">
            <a:avLst/>
          </a:prstGeom>
        </p:spPr>
      </p:pic>
      <p:grpSp>
        <p:nvGrpSpPr>
          <p:cNvPr id="24" name="组 23"/>
          <p:cNvGrpSpPr/>
          <p:nvPr/>
        </p:nvGrpSpPr>
        <p:grpSpPr>
          <a:xfrm>
            <a:off x="4466626" y="3604676"/>
            <a:ext cx="3300312" cy="2553753"/>
            <a:chOff x="930166" y="3604676"/>
            <a:chExt cx="3300312" cy="2553753"/>
          </a:xfrm>
        </p:grpSpPr>
        <p:sp>
          <p:nvSpPr>
            <p:cNvPr id="25" name="矩形 24"/>
            <p:cNvSpPr/>
            <p:nvPr/>
          </p:nvSpPr>
          <p:spPr>
            <a:xfrm>
              <a:off x="930166" y="3604676"/>
              <a:ext cx="3300312" cy="25537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26" name="文本框 8"/>
            <p:cNvSpPr txBox="1"/>
            <p:nvPr/>
          </p:nvSpPr>
          <p:spPr>
            <a:xfrm>
              <a:off x="1034112" y="3755090"/>
              <a:ext cx="3092420"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a:solidFill>
                  <a:schemeClr val="bg1"/>
                </a:solidFill>
                <a:latin typeface="+mn-ea"/>
              </a:endParaRPr>
            </a:p>
          </p:txBody>
        </p:sp>
      </p:grpSp>
      <p:pic>
        <p:nvPicPr>
          <p:cNvPr id="28" name="图片 27"/>
          <p:cNvPicPr>
            <a:picLocks noChangeAspect="1"/>
          </p:cNvPicPr>
          <p:nvPr/>
        </p:nvPicPr>
        <p:blipFill>
          <a:blip r:embed="rId1"/>
          <a:stretch>
            <a:fillRect/>
          </a:stretch>
        </p:blipFill>
        <p:spPr>
          <a:xfrm>
            <a:off x="8003086" y="1749157"/>
            <a:ext cx="3300312" cy="1855519"/>
          </a:xfrm>
          <a:prstGeom prst="rect">
            <a:avLst/>
          </a:prstGeom>
        </p:spPr>
      </p:pic>
      <p:grpSp>
        <p:nvGrpSpPr>
          <p:cNvPr id="29" name="组 28"/>
          <p:cNvGrpSpPr/>
          <p:nvPr/>
        </p:nvGrpSpPr>
        <p:grpSpPr>
          <a:xfrm>
            <a:off x="8003086" y="3604676"/>
            <a:ext cx="3300312" cy="2553753"/>
            <a:chOff x="930166" y="3604676"/>
            <a:chExt cx="3300312" cy="2553753"/>
          </a:xfrm>
        </p:grpSpPr>
        <p:sp>
          <p:nvSpPr>
            <p:cNvPr id="30" name="矩形 29"/>
            <p:cNvSpPr/>
            <p:nvPr/>
          </p:nvSpPr>
          <p:spPr>
            <a:xfrm>
              <a:off x="930166" y="3604676"/>
              <a:ext cx="3300312" cy="25537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1" name="文本框 8"/>
            <p:cNvSpPr txBox="1"/>
            <p:nvPr/>
          </p:nvSpPr>
          <p:spPr>
            <a:xfrm>
              <a:off x="1034112" y="3755090"/>
              <a:ext cx="3092420"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bg1"/>
                </a:solidFill>
                <a:latin typeface="+mn-ea"/>
              </a:endParaRPr>
            </a:p>
            <a:p>
              <a:pPr marL="285750" indent="-285750">
                <a:lnSpc>
                  <a:spcPct val="130000"/>
                </a:lnSpc>
                <a:buFont typeface="Arial" panose="020B0604020202020204" pitchFamily="34" charset="0"/>
                <a:buChar char="•"/>
              </a:pPr>
              <a:r>
                <a:rPr lang="zh-CN" altLang="en-US" sz="1200" dirty="0">
                  <a:solidFill>
                    <a:schemeClr val="bg1"/>
                  </a:solidFill>
                  <a:latin typeface="+mn-ea"/>
                </a:rPr>
                <a:t>标题数字等都可以通过点击和重新输入进行更改，顶部“开始”面板中可以对字体、字号、颜色、行距等进行修改。建议正文</a:t>
              </a:r>
              <a:r>
                <a:rPr lang="en-US" altLang="zh-CN" sz="1200" dirty="0">
                  <a:solidFill>
                    <a:schemeClr val="bg1"/>
                  </a:solidFill>
                  <a:latin typeface="+mn-ea"/>
                </a:rPr>
                <a:t>8-14</a:t>
              </a:r>
              <a:r>
                <a:rPr lang="zh-CN" altLang="en-US" sz="1200" dirty="0">
                  <a:solidFill>
                    <a:schemeClr val="bg1"/>
                  </a:solidFill>
                  <a:latin typeface="+mn-ea"/>
                </a:rPr>
                <a:t>号字，</a:t>
              </a:r>
              <a:r>
                <a:rPr lang="en-US" altLang="zh-CN" sz="1200" dirty="0">
                  <a:solidFill>
                    <a:schemeClr val="bg1"/>
                  </a:solidFill>
                  <a:latin typeface="+mn-ea"/>
                </a:rPr>
                <a:t>1.3</a:t>
              </a:r>
              <a:r>
                <a:rPr lang="zh-CN" altLang="en-US" sz="1200" dirty="0">
                  <a:solidFill>
                    <a:schemeClr val="bg1"/>
                  </a:solidFill>
                  <a:latin typeface="+mn-ea"/>
                </a:rPr>
                <a:t>倍字间距</a:t>
              </a:r>
              <a:r>
                <a:rPr lang="zh-CN" altLang="en-US" sz="1200" dirty="0" smtClean="0">
                  <a:solidFill>
                    <a:schemeClr val="bg1"/>
                  </a:solidFill>
                  <a:latin typeface="+mn-ea"/>
                </a:rPr>
                <a:t>。</a:t>
              </a:r>
              <a:endParaRPr lang="zh-CN" altLang="en-US" sz="12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作品概述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pic>
        <p:nvPicPr>
          <p:cNvPr id="3" name="图片 2"/>
          <p:cNvPicPr>
            <a:picLocks noChangeAspect="1"/>
          </p:cNvPicPr>
          <p:nvPr/>
        </p:nvPicPr>
        <p:blipFill rotWithShape="1">
          <a:blip r:embed="rId1"/>
          <a:srcRect t="71472"/>
          <a:stretch>
            <a:fillRect/>
          </a:stretch>
        </p:blipFill>
        <p:spPr>
          <a:xfrm>
            <a:off x="0" y="1233888"/>
            <a:ext cx="12192000" cy="1955495"/>
          </a:xfrm>
          <a:prstGeom prst="rect">
            <a:avLst/>
          </a:prstGeom>
        </p:spPr>
      </p:pic>
      <p:sp>
        <p:nvSpPr>
          <p:cNvPr id="4" name="矩形 3"/>
          <p:cNvSpPr/>
          <p:nvPr/>
        </p:nvSpPr>
        <p:spPr>
          <a:xfrm>
            <a:off x="322289" y="1233888"/>
            <a:ext cx="3542682" cy="19554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文本框 8"/>
          <p:cNvSpPr txBox="1"/>
          <p:nvPr/>
        </p:nvSpPr>
        <p:spPr>
          <a:xfrm>
            <a:off x="4187209" y="4008478"/>
            <a:ext cx="3092420" cy="2768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ln/>
                <a:solidFill>
                  <a:schemeClr val="tx1"/>
                </a:solidFill>
                <a:effectLst>
                  <a:outerShdw blurRad="38100" dist="19050" dir="2700000" algn="tl" rotWithShape="0">
                    <a:schemeClr val="dk1">
                      <a:alpha val="40000"/>
                    </a:schemeClr>
                  </a:outerShdw>
                </a:effectLst>
                <a:latin typeface="+mn-ea"/>
              </a:rPr>
              <a:t>管理员功能有：</a:t>
            </a:r>
            <a:endParaRPr lang="zh-CN" altLang="en-US" sz="1400" dirty="0" smtClean="0">
              <a:ln/>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管理用户的所有相关信息，包括基本账号信息，用户已订阅商品管理，以及管理用户反馈回来的建议或投诉。</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有权限对所有商品信息进行相关操作，和管理商品价格记录表。</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进行对系统的维护，包括系统出现的异常问题，以及突发的系统</a:t>
            </a:r>
            <a:r>
              <a:rPr lang="en-US" altLang="zh-CN" sz="1200" dirty="0" smtClean="0">
                <a:solidFill>
                  <a:schemeClr val="tx1">
                    <a:lumMod val="75000"/>
                    <a:lumOff val="25000"/>
                  </a:schemeClr>
                </a:solidFill>
                <a:latin typeface="+mn-ea"/>
              </a:rPr>
              <a:t>Bug </a:t>
            </a:r>
            <a:r>
              <a:rPr lang="zh-CN" altLang="en-US" sz="1200" dirty="0" smtClean="0">
                <a:solidFill>
                  <a:schemeClr val="tx1">
                    <a:lumMod val="75000"/>
                    <a:lumOff val="25000"/>
                  </a:schemeClr>
                </a:solidFill>
                <a:latin typeface="+mn-ea"/>
              </a:rPr>
              <a:t>的修复等。</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a:solidFill>
                <a:schemeClr val="tx1">
                  <a:lumMod val="75000"/>
                  <a:lumOff val="25000"/>
                </a:schemeClr>
              </a:solidFill>
              <a:latin typeface="+mn-ea"/>
            </a:endParaRPr>
          </a:p>
        </p:txBody>
      </p:sp>
      <p:sp>
        <p:nvSpPr>
          <p:cNvPr id="6" name="矩形 5"/>
          <p:cNvSpPr/>
          <p:nvPr/>
        </p:nvSpPr>
        <p:spPr>
          <a:xfrm>
            <a:off x="533783" y="505014"/>
            <a:ext cx="2810385" cy="3413242"/>
          </a:xfrm>
          <a:prstGeom prst="rect">
            <a:avLst/>
          </a:prstGeom>
          <a:noFill/>
        </p:spPr>
        <p:txBody>
          <a:bodyPr wrap="none">
            <a:spAutoFit/>
          </a:bodyPr>
          <a:lstStyle/>
          <a:p>
            <a:pPr lvl="0">
              <a:lnSpc>
                <a:spcPct val="130000"/>
              </a:lnSpc>
            </a:pPr>
            <a:r>
              <a:rPr lang="en-US" altLang="zh-CN" sz="16600" b="1" smtClean="0">
                <a:solidFill>
                  <a:schemeClr val="bg1"/>
                </a:solidFill>
              </a:rPr>
              <a:t>02</a:t>
            </a:r>
            <a:endParaRPr lang="en-US" altLang="zh-CN" sz="16600" b="1" dirty="0">
              <a:solidFill>
                <a:schemeClr val="bg1"/>
              </a:solidFill>
            </a:endParaRPr>
          </a:p>
        </p:txBody>
      </p:sp>
      <p:sp>
        <p:nvSpPr>
          <p:cNvPr id="7" name="文本框 8"/>
          <p:cNvSpPr txBox="1"/>
          <p:nvPr/>
        </p:nvSpPr>
        <p:spPr>
          <a:xfrm>
            <a:off x="7765862" y="4008478"/>
            <a:ext cx="3092420" cy="2529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ln/>
                <a:solidFill>
                  <a:schemeClr val="tx1"/>
                </a:solidFill>
                <a:effectLst>
                  <a:outerShdw blurRad="38100" dist="19050" dir="2700000" algn="tl" rotWithShape="0">
                    <a:schemeClr val="dk1">
                      <a:alpha val="40000"/>
                    </a:schemeClr>
                  </a:outerShdw>
                </a:effectLst>
                <a:latin typeface="+mn-ea"/>
              </a:rPr>
              <a:t>用户功能有：</a:t>
            </a:r>
            <a:endParaRPr lang="zh-CN" altLang="en-US" sz="1400" dirty="0" smtClean="0">
              <a:ln/>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除通用功能外，可以进行个人信息的查看和修改，例如设置新密码。</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对已订阅商品的查看，并查看某个已订阅商品的具体价格的起伏表，易于分析判断。</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sym typeface="+mn-ea"/>
              </a:rPr>
              <a:t>对已订阅商品的</a:t>
            </a:r>
            <a:r>
              <a:rPr lang="zh-CN" altLang="en-US" sz="1200" dirty="0" smtClean="0">
                <a:solidFill>
                  <a:schemeClr val="tx1">
                    <a:lumMod val="75000"/>
                    <a:lumOff val="25000"/>
                  </a:schemeClr>
                </a:solidFill>
                <a:latin typeface="+mn-ea"/>
              </a:rPr>
              <a:t>管理，已订阅商品用户有权限取消自己已订阅的商品</a:t>
            </a:r>
            <a:endParaRPr lang="zh-CN" altLang="en-US" sz="1200" dirty="0">
              <a:solidFill>
                <a:schemeClr val="tx1">
                  <a:lumMod val="75000"/>
                  <a:lumOff val="25000"/>
                </a:schemeClr>
              </a:solidFill>
              <a:latin typeface="+mn-ea"/>
            </a:endParaRPr>
          </a:p>
        </p:txBody>
      </p:sp>
      <p:sp>
        <p:nvSpPr>
          <p:cNvPr id="8" name="文本框 8"/>
          <p:cNvSpPr txBox="1"/>
          <p:nvPr/>
        </p:nvSpPr>
        <p:spPr>
          <a:xfrm>
            <a:off x="609206" y="4008478"/>
            <a:ext cx="3092420" cy="10902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ln/>
                <a:solidFill>
                  <a:schemeClr val="tx1"/>
                </a:solidFill>
                <a:effectLst>
                  <a:outerShdw blurRad="38100" dist="19050" dir="2700000" algn="tl" rotWithShape="0">
                    <a:schemeClr val="dk1">
                      <a:alpha val="40000"/>
                    </a:schemeClr>
                  </a:outerShdw>
                </a:effectLst>
                <a:latin typeface="+mn-ea"/>
              </a:rPr>
              <a:t>通用功能有：</a:t>
            </a:r>
            <a:endParaRPr lang="zh-CN" altLang="en-US" sz="1400" dirty="0" smtClean="0">
              <a:ln/>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登录注册（管理员只有登录权限）</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商品的查询（通过商品链接查找）</a:t>
            </a:r>
            <a:endParaRPr lang="zh-CN" altLang="en-US" sz="12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4077</Words>
  <Application>WPS 演示</Application>
  <PresentationFormat>宽屏</PresentationFormat>
  <Paragraphs>324</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30</vt:i4>
      </vt:variant>
    </vt:vector>
  </HeadingPairs>
  <TitlesOfParts>
    <vt:vector size="43" baseType="lpstr">
      <vt:lpstr>Arial</vt:lpstr>
      <vt:lpstr>SimSun</vt:lpstr>
      <vt:lpstr>Wingdings</vt:lpstr>
      <vt:lpstr>Microsoft YaHei</vt:lpstr>
      <vt:lpstr>Segoe UI Light</vt:lpstr>
      <vt:lpstr>Century Gothic</vt:lpstr>
      <vt:lpstr>Segoe UI Light</vt:lpstr>
      <vt:lpstr/>
      <vt:lpstr>Arial Unicode MS</vt:lpstr>
      <vt:lpstr>Calibri</vt:lpstr>
      <vt:lpstr>Segoe Print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 $ ￥</cp:lastModifiedBy>
  <cp:revision>107</cp:revision>
  <dcterms:created xsi:type="dcterms:W3CDTF">2015-08-18T02:51:00Z</dcterms:created>
  <dcterms:modified xsi:type="dcterms:W3CDTF">2018-05-07T14:13:41Z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