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  <p:sldMasterId id="2147483677" r:id="rId3"/>
    <p:sldMasterId id="2147483681" r:id="rId4"/>
    <p:sldMasterId id="2147483686" r:id="rId5"/>
  </p:sldMasterIdLst>
  <p:notesMasterIdLst>
    <p:notesMasterId r:id="rId31"/>
  </p:notesMasterIdLst>
  <p:sldIdLst>
    <p:sldId id="293" r:id="rId6"/>
    <p:sldId id="290" r:id="rId7"/>
    <p:sldId id="292" r:id="rId8"/>
    <p:sldId id="29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97" r:id="rId20"/>
    <p:sldId id="298" r:id="rId21"/>
    <p:sldId id="270" r:id="rId22"/>
    <p:sldId id="271" r:id="rId23"/>
    <p:sldId id="291" r:id="rId24"/>
    <p:sldId id="299" r:id="rId25"/>
    <p:sldId id="273" r:id="rId26"/>
    <p:sldId id="274" r:id="rId27"/>
    <p:sldId id="275" r:id="rId28"/>
    <p:sldId id="287" r:id="rId29"/>
    <p:sldId id="276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1D9BB7C-EF53-4C6D-B970-A2DE0E248011}">
          <p14:sldIdLst>
            <p14:sldId id="293"/>
            <p14:sldId id="290"/>
            <p14:sldId id="292"/>
            <p14:sldId id="29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97"/>
            <p14:sldId id="298"/>
            <p14:sldId id="270"/>
            <p14:sldId id="271"/>
            <p14:sldId id="291"/>
          </p14:sldIdLst>
        </p14:section>
        <p14:section name="첨부" id="{2C1AFADB-F218-4B23-8B5D-FEF81BAE6968}">
          <p14:sldIdLst>
            <p14:sldId id="299"/>
            <p14:sldId id="273"/>
            <p14:sldId id="274"/>
            <p14:sldId id="275"/>
            <p14:sldId id="28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279" userDrawn="1">
          <p15:clr>
            <a:srgbClr val="A4A3A4"/>
          </p15:clr>
        </p15:guide>
        <p15:guide id="4" pos="5955" userDrawn="1">
          <p15:clr>
            <a:srgbClr val="A4A3A4"/>
          </p15:clr>
        </p15:guide>
        <p15:guide id="5" pos="285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C5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068" y="96"/>
      </p:cViewPr>
      <p:guideLst>
        <p:guide orient="horz" pos="2183"/>
        <p:guide pos="3120"/>
        <p:guide pos="3279"/>
        <p:guide pos="5955"/>
        <p:guide pos="285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88AB-72B9-4B46-9461-6D3F57306648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3E2AD-BA93-4427-A497-AC5BDD61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4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31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83013" y="6597352"/>
            <a:ext cx="2311400" cy="305941"/>
          </a:xfrm>
          <a:prstGeom prst="rect">
            <a:avLst/>
          </a:prstGeom>
        </p:spPr>
        <p:txBody>
          <a:bodyPr/>
          <a:lstStyle>
            <a:lvl1pPr latinLnBrk="1">
              <a:defRPr sz="1100" b="0"/>
            </a:lvl1pPr>
          </a:lstStyle>
          <a:p>
            <a:pPr>
              <a:defRPr/>
            </a:pPr>
            <a:fld id="{80CE93FE-0E08-4E5E-BFD6-627F27A15E56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개선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314" y="135401"/>
            <a:ext cx="3326232" cy="276999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512" y="630241"/>
            <a:ext cx="9180000" cy="56651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56956" y="6547624"/>
            <a:ext cx="1103611" cy="301756"/>
          </a:xfrm>
          <a:prstGeom prst="rect">
            <a:avLst/>
          </a:prstGeom>
        </p:spPr>
        <p:txBody>
          <a:bodyPr anchor="ctr"/>
          <a:lstStyle>
            <a:lvl1pPr algn="ctr">
              <a:defRPr sz="1050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362048-7B1C-4B55-8A37-79D9EC7A1060}" type="slidenum">
              <a:rPr kumimoji="1" lang="ko-KR" altLang="en-US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ko-KR" altLang="en-US" sz="100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000" dirty="0" smtClean="0">
                <a:solidFill>
                  <a:prstClr val="black"/>
                </a:solidFill>
              </a:rPr>
              <a:t>/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6</a:t>
            </a:r>
            <a:endParaRPr kumimoji="1"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1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9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12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안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7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안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4649" y="160802"/>
            <a:ext cx="2212144" cy="276999"/>
          </a:xfrm>
          <a:prstGeom prst="rect">
            <a:avLst/>
          </a:prstGeom>
        </p:spPr>
        <p:txBody>
          <a:bodyPr/>
          <a:lstStyle>
            <a:lvl1pPr>
              <a:defRPr kumimoji="1" lang="ko-KR" altLang="en-US" b="1" baseline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pPr lvl="0"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16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91231"/>
            <a:ext cx="4464496" cy="44216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1800" b="1">
                <a:latin typeface="+mj-lt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2" y="650362"/>
            <a:ext cx="9505056" cy="720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latin typeface="+mj-lt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CD9230E-F2B7-480F-B7F6-392EA897F8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1938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97784" y="6596677"/>
            <a:ext cx="799232" cy="23177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9A00AA8A-762D-4986-A502-7408B8399F7A}" type="slidenum">
              <a:rPr lang="ko-KR" altLang="en-US" sz="1100" b="1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/ 9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5843" y="548680"/>
            <a:ext cx="979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85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70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87758E1-1E53-4CE8-938D-BD9BDF9B6CCA}" type="datetimeFigureOut">
              <a:rPr lang="ko-KR" altLang="en-US" smtClean="0">
                <a:solidFill>
                  <a:srgbClr val="000000"/>
                </a:solidFill>
              </a:rPr>
              <a:pPr/>
              <a:t>2020-07-09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9E33B42-3A7F-4A30-BADF-DF2B5D2A300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56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G_CNS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011613" y="5697538"/>
            <a:ext cx="18542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60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935163" y="1473200"/>
            <a:ext cx="6034087" cy="476250"/>
          </a:xfrm>
        </p:spPr>
        <p:txBody>
          <a:bodyPr wrap="square" lIns="95793" tIns="47896" rIns="95793" bIns="47896" anchor="b"/>
          <a:lstStyle>
            <a:lvl1pPr algn="ctr" latinLnBrk="0">
              <a:defRPr sz="25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02063" y="4375150"/>
            <a:ext cx="2300287" cy="828675"/>
          </a:xfrm>
          <a:ln algn="ctr"/>
        </p:spPr>
        <p:txBody>
          <a:bodyPr lIns="95793" tIns="47896" rIns="95793" bIns="47896"/>
          <a:lstStyle>
            <a:lvl1pPr algn="ctr">
              <a:spcBef>
                <a:spcPct val="50000"/>
              </a:spcBef>
              <a:defRPr sz="18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527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83013" y="6624638"/>
            <a:ext cx="2311400" cy="161925"/>
          </a:xfrm>
          <a:prstGeom prst="rect">
            <a:avLst/>
          </a:prstGeom>
        </p:spPr>
        <p:txBody>
          <a:bodyPr/>
          <a:lstStyle>
            <a:lvl1pPr latinLnBrk="1">
              <a:defRPr b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56AE8A27-BF86-47D0-8E2A-129C330BD762}" type="slidenum">
              <a:rPr lang="en-US" altLang="ko-KR" sz="140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/ 9 -</a:t>
            </a:r>
          </a:p>
        </p:txBody>
      </p:sp>
    </p:spTree>
    <p:extLst>
      <p:ext uri="{BB962C8B-B14F-4D97-AF65-F5344CB8AC3E}">
        <p14:creationId xmlns:p14="http://schemas.microsoft.com/office/powerpoint/2010/main" val="1908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83013" y="6624638"/>
            <a:ext cx="2311400" cy="161925"/>
          </a:xfrm>
          <a:prstGeom prst="rect">
            <a:avLst/>
          </a:prstGeom>
        </p:spPr>
        <p:txBody>
          <a:bodyPr/>
          <a:lstStyle>
            <a:lvl1pPr latinLnBrk="1">
              <a:defRPr b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E842A25-76F5-4735-A37E-BA449C28E3F4}" type="slidenum">
              <a:rPr lang="en-US" altLang="ko-KR" sz="140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/ 9 -</a:t>
            </a:r>
          </a:p>
        </p:txBody>
      </p:sp>
    </p:spTree>
    <p:extLst>
      <p:ext uri="{BB962C8B-B14F-4D97-AF65-F5344CB8AC3E}">
        <p14:creationId xmlns:p14="http://schemas.microsoft.com/office/powerpoint/2010/main" val="20171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38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61925"/>
            <a:ext cx="39147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Chapter(HY</a:t>
            </a:r>
            <a:r>
              <a:rPr lang="ko-KR" altLang="en-US" smtClean="0"/>
              <a:t>견고딕</a:t>
            </a:r>
            <a:r>
              <a:rPr lang="en-US" altLang="ko-KR" smtClean="0"/>
              <a:t>/Normal/18pt.)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3"/>
            <a:ext cx="93599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Message(HY</a:t>
            </a:r>
            <a:r>
              <a:rPr lang="ko-KR" altLang="en-US" smtClean="0"/>
              <a:t>견고딕</a:t>
            </a:r>
            <a:r>
              <a:rPr lang="en-US" altLang="ko-KR" smtClean="0"/>
              <a:t>/Normal/16pt.)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dirty="0">
              <a:solidFill>
                <a:srgbClr val="000000"/>
              </a:solidFill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83013" y="6597352"/>
            <a:ext cx="2311400" cy="305941"/>
          </a:xfrm>
          <a:prstGeom prst="rect">
            <a:avLst/>
          </a:prstGeom>
        </p:spPr>
        <p:txBody>
          <a:bodyPr/>
          <a:lstStyle>
            <a:lvl1pPr algn="ctr" latinLnBrk="1"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16426A-B4DA-466C-84B4-09E4BF1D4210}" type="slidenum">
              <a:rPr kumimoji="1" lang="en-US" altLang="ko-KR" smtClean="0">
                <a:solidFill>
                  <a:srgbClr val="000000"/>
                </a:solidFill>
                <a:ea typeface="바탕" pitchFamily="18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49" y="160802"/>
            <a:ext cx="3326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Chapter(HY</a:t>
            </a:r>
            <a:r>
              <a:rPr lang="ko-KR" altLang="en-US" dirty="0" smtClean="0"/>
              <a:t>견고딕</a:t>
            </a:r>
            <a:r>
              <a:rPr lang="en-US" altLang="ko-KR" dirty="0" smtClean="0"/>
              <a:t>/Normal/18pt.)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6"/>
            <a:ext cx="93599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Governing Message(HY</a:t>
            </a:r>
            <a:r>
              <a:rPr lang="ko-KR" altLang="en-US" dirty="0" smtClean="0"/>
              <a:t>견고딕</a:t>
            </a:r>
            <a:r>
              <a:rPr lang="en-US" altLang="ko-KR" dirty="0" smtClean="0"/>
              <a:t>/Normal/16pt.)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2"/>
          <a:stretch/>
        </p:blipFill>
        <p:spPr bwMode="auto">
          <a:xfrm>
            <a:off x="9170511" y="6527953"/>
            <a:ext cx="653632" cy="2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3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b="1" baseline="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1600" b="1" baseline="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8.xml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slide" Target="slide23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2.xml"/><Relationship Id="rId7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24.xml"/><Relationship Id="rId10" Type="http://schemas.openxmlformats.org/officeDocument/2006/relationships/slide" Target="slide11.xml"/><Relationship Id="rId4" Type="http://schemas.openxmlformats.org/officeDocument/2006/relationships/slide" Target="slide2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208124" y="1340768"/>
            <a:ext cx="56650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공정운영시나리오 </a:t>
            </a:r>
            <a:r>
              <a:rPr lang="ko-KR" altLang="en-US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최적화 진행 현황</a:t>
            </a:r>
            <a:endParaRPr lang="en-US" altLang="ko-KR" sz="1800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640141" y="5174055"/>
            <a:ext cx="2625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2020. 07. 09</a:t>
            </a:r>
            <a:endParaRPr lang="en-US" altLang="ko-KR" sz="18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 dirty="0" err="1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스마트팩토리이노베이션담당</a:t>
            </a:r>
            <a:endParaRPr lang="en-US" altLang="ko-KR" sz="1800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903908" y="1979628"/>
            <a:ext cx="82734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290993" y="2701132"/>
            <a:ext cx="349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latin typeface="Arial Narrow" panose="020B0606020202030204" pitchFamily="34" charset="0"/>
              </a:rPr>
              <a:t>공정운영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 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시나리오 적용 배경</a:t>
            </a:r>
            <a:endParaRPr lang="en-US" altLang="ko-KR" sz="1600" b="1" dirty="0" smtClean="0">
              <a:latin typeface="Arial Narrow" panose="020B0606020202030204" pitchFamily="34" charset="0"/>
            </a:endParaRPr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latin typeface="Arial Narrow" panose="020B0606020202030204" pitchFamily="34" charset="0"/>
              </a:rPr>
              <a:t>공정운영 시나리오 적용 방안 및 성과</a:t>
            </a:r>
            <a:endParaRPr lang="en-US" altLang="ko-KR" sz="1600" b="1" dirty="0" smtClean="0">
              <a:latin typeface="Arial Narrow" panose="020B0606020202030204" pitchFamily="34" charset="0"/>
            </a:endParaRPr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latin typeface="Arial Narrow" panose="020B0606020202030204" pitchFamily="34" charset="0"/>
              </a:rPr>
              <a:t>공정운영 시나리오 시연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02467" y="2568152"/>
            <a:ext cx="4351866" cy="184954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3011" y="2397520"/>
            <a:ext cx="7217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smtClean="0"/>
              <a:t>목</a:t>
            </a:r>
            <a:r>
              <a:rPr lang="ko-KR" altLang="en-US" sz="1600" b="1" spc="-50" dirty="0"/>
              <a:t>차</a:t>
            </a:r>
            <a:endParaRPr lang="ko-KR" altLang="en-US" sz="1600" b="1" spc="-50" dirty="0" smtClean="0"/>
          </a:p>
        </p:txBody>
      </p:sp>
    </p:spTree>
    <p:extLst>
      <p:ext uri="{BB962C8B-B14F-4D97-AF65-F5344CB8AC3E}">
        <p14:creationId xmlns:p14="http://schemas.microsoft.com/office/powerpoint/2010/main" val="3022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(5/7)</a:t>
            </a:r>
            <a:endParaRPr lang="ko-KR" altLang="en-US" dirty="0"/>
          </a:p>
        </p:txBody>
      </p:sp>
      <p:graphicFrame>
        <p:nvGraphicFramePr>
          <p:cNvPr id="149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설비가동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생산하기 위해 수행하는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Tab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Pouch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성형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Cell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전해액 주입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자동검사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Tray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적재 등의 업무 프로세스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151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152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154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155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56" name="Oval 32"/>
          <p:cNvSpPr>
            <a:spLocks noChangeArrowheads="1"/>
          </p:cNvSpPr>
          <p:nvPr/>
        </p:nvSpPr>
        <p:spPr bwMode="auto">
          <a:xfrm>
            <a:off x="2216696" y="1741482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1137377" y="5373216"/>
            <a:ext cx="86273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158" name="직선 화살표 연결선 157"/>
          <p:cNvCxnSpPr>
            <a:stCxn id="156" idx="6"/>
            <a:endCxn id="166" idx="1"/>
          </p:cNvCxnSpPr>
          <p:nvPr/>
        </p:nvCxnSpPr>
        <p:spPr bwMode="auto">
          <a:xfrm flipV="1">
            <a:off x="2576696" y="1920039"/>
            <a:ext cx="21842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9" name="Oval 32"/>
          <p:cNvSpPr>
            <a:spLocks noChangeArrowheads="1"/>
          </p:cNvSpPr>
          <p:nvPr/>
        </p:nvSpPr>
        <p:spPr bwMode="auto">
          <a:xfrm>
            <a:off x="9091186" y="5620614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2792760" y="1628800"/>
            <a:ext cx="868683" cy="585364"/>
            <a:chOff x="2807153" y="1516534"/>
            <a:chExt cx="868683" cy="585364"/>
          </a:xfrm>
        </p:grpSpPr>
        <p:sp>
          <p:nvSpPr>
            <p:cNvPr id="161" name="양쪽 모서리가 둥근 사각형 160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직사각형 162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F2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설비가동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(PKG)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HMI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210394" y="1628800"/>
            <a:ext cx="868683" cy="585364"/>
            <a:chOff x="2807153" y="1516534"/>
            <a:chExt cx="868683" cy="585364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직사각형 17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Cell ID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스캔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7628028" y="2598583"/>
            <a:ext cx="868683" cy="585364"/>
            <a:chOff x="2807153" y="1516534"/>
            <a:chExt cx="868683" cy="585364"/>
          </a:xfrm>
        </p:grpSpPr>
        <p:sp>
          <p:nvSpPr>
            <p:cNvPr id="179" name="양쪽 모서리가 둥근 사각형 17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직사각형 18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6-5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3" name="양쪽 모서리가 둥근 사각형 18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Vision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검사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(Lead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위치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87" name="직선 화살표 연결선 186"/>
          <p:cNvCxnSpPr>
            <a:stCxn id="166" idx="3"/>
            <a:endCxn id="225" idx="1"/>
          </p:cNvCxnSpPr>
          <p:nvPr/>
        </p:nvCxnSpPr>
        <p:spPr bwMode="auto">
          <a:xfrm>
            <a:off x="3659122" y="1920039"/>
            <a:ext cx="34481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88" name="직선 화살표 연결선 187"/>
          <p:cNvCxnSpPr>
            <a:stCxn id="278" idx="3"/>
            <a:endCxn id="184" idx="1"/>
          </p:cNvCxnSpPr>
          <p:nvPr/>
        </p:nvCxnSpPr>
        <p:spPr bwMode="auto">
          <a:xfrm flipV="1">
            <a:off x="7123552" y="2889822"/>
            <a:ext cx="506838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89" name="직선 화살표 연결선 188"/>
          <p:cNvCxnSpPr>
            <a:stCxn id="216" idx="2"/>
            <a:endCxn id="278" idx="0"/>
          </p:cNvCxnSpPr>
          <p:nvPr/>
        </p:nvCxnSpPr>
        <p:spPr bwMode="auto">
          <a:xfrm flipH="1">
            <a:off x="6853552" y="2208039"/>
            <a:ext cx="21" cy="46722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90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92369" y="364507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검사결과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191" name="AutoShape 5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08672" y="5620614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_PKG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-</a:t>
            </a: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재작업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49050" y="267501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009946" y="267140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94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57501" y="5584614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검사결과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95" name="직선 화살표 연결선 194"/>
          <p:cNvCxnSpPr>
            <a:stCxn id="255" idx="1"/>
            <a:endCxn id="264" idx="3"/>
          </p:cNvCxnSpPr>
          <p:nvPr/>
        </p:nvCxnSpPr>
        <p:spPr bwMode="auto">
          <a:xfrm flipH="1">
            <a:off x="8494390" y="4829388"/>
            <a:ext cx="34481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6" name="직선 화살표 연결선 195"/>
          <p:cNvCxnSpPr>
            <a:stCxn id="248" idx="2"/>
            <a:endCxn id="194" idx="0"/>
          </p:cNvCxnSpPr>
          <p:nvPr/>
        </p:nvCxnSpPr>
        <p:spPr bwMode="auto">
          <a:xfrm flipH="1">
            <a:off x="6827501" y="5117388"/>
            <a:ext cx="21" cy="46722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7" name="직선 화살표 연결선 556"/>
          <p:cNvCxnSpPr>
            <a:stCxn id="190" idx="1"/>
            <a:endCxn id="191" idx="3"/>
          </p:cNvCxnSpPr>
          <p:nvPr/>
        </p:nvCxnSpPr>
        <p:spPr bwMode="auto">
          <a:xfrm rot="10800000" flipV="1">
            <a:off x="2000673" y="3861072"/>
            <a:ext cx="5791697" cy="19395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cxnSp>
        <p:nvCxnSpPr>
          <p:cNvPr id="198" name="직선 화살표 연결선 556"/>
          <p:cNvCxnSpPr>
            <a:stCxn id="194" idx="1"/>
            <a:endCxn id="191" idx="3"/>
          </p:cNvCxnSpPr>
          <p:nvPr/>
        </p:nvCxnSpPr>
        <p:spPr bwMode="auto">
          <a:xfrm flipH="1">
            <a:off x="2000672" y="5800614"/>
            <a:ext cx="455682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grpSp>
        <p:nvGrpSpPr>
          <p:cNvPr id="199" name="그룹 198"/>
          <p:cNvGrpSpPr/>
          <p:nvPr/>
        </p:nvGrpSpPr>
        <p:grpSpPr>
          <a:xfrm>
            <a:off x="8836845" y="1628800"/>
            <a:ext cx="868683" cy="585364"/>
            <a:chOff x="2807153" y="1516534"/>
            <a:chExt cx="868683" cy="585364"/>
          </a:xfrm>
        </p:grpSpPr>
        <p:sp>
          <p:nvSpPr>
            <p:cNvPr id="200" name="양쪽 모서리가 둥근 사각형 19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01" name="직선 연결선 20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직사각형 20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6-6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4" name="양쪽 모서리가 둥근 사각형 20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Pouch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성형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6419211" y="1628800"/>
            <a:ext cx="868683" cy="585364"/>
            <a:chOff x="2807153" y="1516534"/>
            <a:chExt cx="868683" cy="585364"/>
          </a:xfrm>
        </p:grpSpPr>
        <p:sp>
          <p:nvSpPr>
            <p:cNvPr id="209" name="양쪽 모서리가 둥근 사각형 20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10" name="직선 연결선 20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직사각형 21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6-4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3" name="양쪽 모서리가 둥근 사각형 21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Tab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부착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/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검사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001577" y="1628800"/>
            <a:ext cx="868683" cy="585364"/>
            <a:chOff x="2807153" y="1516534"/>
            <a:chExt cx="868683" cy="585364"/>
          </a:xfrm>
        </p:grpSpPr>
        <p:sp>
          <p:nvSpPr>
            <p:cNvPr id="218" name="양쪽 모서리가 둥근 사각형 217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19" name="직선 연결선 218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직사각형 219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2" name="양쪽 모서리가 둥근 사각형 221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생산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LOT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착공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26" name="직선 화살표 연결선 358"/>
          <p:cNvCxnSpPr>
            <a:stCxn id="168" idx="0"/>
            <a:endCxn id="207" idx="0"/>
          </p:cNvCxnSpPr>
          <p:nvPr/>
        </p:nvCxnSpPr>
        <p:spPr bwMode="auto">
          <a:xfrm rot="5400000" flipH="1" flipV="1">
            <a:off x="6249164" y="-1390003"/>
            <a:ext cx="12700" cy="6044085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7" name="직선 화살표 연결선 226"/>
          <p:cNvCxnSpPr>
            <a:stCxn id="177" idx="3"/>
            <a:endCxn id="214" idx="1"/>
          </p:cNvCxnSpPr>
          <p:nvPr/>
        </p:nvCxnSpPr>
        <p:spPr bwMode="auto">
          <a:xfrm>
            <a:off x="6076756" y="1920039"/>
            <a:ext cx="34481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28" name="Freeform 149"/>
          <p:cNvSpPr>
            <a:spLocks/>
          </p:cNvSpPr>
          <p:nvPr/>
        </p:nvSpPr>
        <p:spPr bwMode="auto">
          <a:xfrm rot="10385536" flipH="1">
            <a:off x="7274496" y="1586352"/>
            <a:ext cx="372908" cy="309177"/>
          </a:xfrm>
          <a:custGeom>
            <a:avLst/>
            <a:gdLst>
              <a:gd name="T0" fmla="*/ 0 w 250"/>
              <a:gd name="T1" fmla="*/ 0 h 169"/>
              <a:gd name="T2" fmla="*/ 196 w 250"/>
              <a:gd name="T3" fmla="*/ 78 h 169"/>
              <a:gd name="T4" fmla="*/ 35 w 250"/>
              <a:gd name="T5" fmla="*/ 84 h 169"/>
              <a:gd name="T6" fmla="*/ 250 w 250"/>
              <a:gd name="T7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169">
                <a:moveTo>
                  <a:pt x="0" y="0"/>
                </a:moveTo>
                <a:lnTo>
                  <a:pt x="196" y="78"/>
                </a:lnTo>
                <a:lnTo>
                  <a:pt x="35" y="84"/>
                </a:lnTo>
                <a:lnTo>
                  <a:pt x="250" y="16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29" name="Group 23"/>
          <p:cNvGraphicFramePr>
            <a:graphicFrameLocks noGrp="1"/>
          </p:cNvGraphicFramePr>
          <p:nvPr>
            <p:extLst/>
          </p:nvPr>
        </p:nvGraphicFramePr>
        <p:xfrm>
          <a:off x="7617296" y="1501561"/>
          <a:ext cx="643908" cy="221710"/>
        </p:xfrm>
        <a:graphic>
          <a:graphicData uri="http://schemas.openxmlformats.org/drawingml/2006/table">
            <a:tbl>
              <a:tblPr/>
              <a:tblGrid>
                <a:gridCol w="64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EDC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800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0" name="TextBox 229"/>
          <p:cNvSpPr txBox="1"/>
          <p:nvPr/>
        </p:nvSpPr>
        <p:spPr>
          <a:xfrm>
            <a:off x="7532475" y="177281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검사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/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측정값</a:t>
            </a:r>
            <a:endParaRPr lang="en-US" altLang="ko-KR" sz="800" smtClean="0">
              <a:solidFill>
                <a:srgbClr val="000000"/>
              </a:solidFill>
              <a:latin typeface="LG스마트체 Regular"/>
            </a:endParaRPr>
          </a:p>
          <a:p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(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용접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,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보호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Tape,Vision)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836845" y="3568366"/>
            <a:ext cx="868683" cy="585364"/>
            <a:chOff x="2807153" y="1516534"/>
            <a:chExt cx="868683" cy="585364"/>
          </a:xfrm>
        </p:grpSpPr>
        <p:sp>
          <p:nvSpPr>
            <p:cNvPr id="232" name="양쪽 모서리가 둥근 사각형 231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직사각형 233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6-7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Pouch,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Cell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조립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6393160" y="4538149"/>
            <a:ext cx="868683" cy="585364"/>
            <a:chOff x="2807153" y="1516534"/>
            <a:chExt cx="868683" cy="585364"/>
          </a:xfrm>
        </p:grpSpPr>
        <p:sp>
          <p:nvSpPr>
            <p:cNvPr id="241" name="양쪽 모서리가 둥근 사각형 240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3" name="직사각형 242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6-10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5" name="양쪽 모서리가 둥근 사각형 244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자동검사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주액전후 무게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,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절연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8836845" y="4538149"/>
            <a:ext cx="868683" cy="585364"/>
            <a:chOff x="2807153" y="1516534"/>
            <a:chExt cx="868683" cy="585364"/>
          </a:xfrm>
        </p:grpSpPr>
        <p:sp>
          <p:nvSpPr>
            <p:cNvPr id="250" name="양쪽 모서리가 둥근 사각형 24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51" name="직선 연결선 25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직사각형 25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6-8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4" name="양쪽 모서리가 둥근 사각형 25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Pouch ID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마킹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7628028" y="4538149"/>
            <a:ext cx="868683" cy="585364"/>
            <a:chOff x="2807153" y="1516534"/>
            <a:chExt cx="868683" cy="585364"/>
          </a:xfrm>
        </p:grpSpPr>
        <p:sp>
          <p:nvSpPr>
            <p:cNvPr id="259" name="양쪽 모서리가 둥근 사각형 25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60" name="직선 연결선 25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직사각형 26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6-9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3" name="양쪽 모서리가 둥근 사각형 26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전해액 주입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7628028" y="5507932"/>
            <a:ext cx="868683" cy="585364"/>
            <a:chOff x="2807153" y="1516534"/>
            <a:chExt cx="868683" cy="585364"/>
          </a:xfrm>
        </p:grpSpPr>
        <p:sp>
          <p:nvSpPr>
            <p:cNvPr id="268" name="양쪽 모서리가 둥근 사각형 267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직사각형 269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6-11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2" name="양쪽 모서리가 둥근 사각형 271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PKG Cell</a:t>
              </a: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Tray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적재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76" name="직선 화살표 연결선 275"/>
          <p:cNvCxnSpPr>
            <a:stCxn id="264" idx="1"/>
            <a:endCxn id="246" idx="3"/>
          </p:cNvCxnSpPr>
          <p:nvPr/>
        </p:nvCxnSpPr>
        <p:spPr bwMode="auto">
          <a:xfrm flipH="1">
            <a:off x="7259522" y="4829388"/>
            <a:ext cx="370868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77" name="직선 화살표 연결선 276"/>
          <p:cNvCxnSpPr>
            <a:stCxn id="223" idx="3"/>
            <a:endCxn id="175" idx="1"/>
          </p:cNvCxnSpPr>
          <p:nvPr/>
        </p:nvCxnSpPr>
        <p:spPr bwMode="auto">
          <a:xfrm>
            <a:off x="4867939" y="1920039"/>
            <a:ext cx="34481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8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83552" y="2675265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검사결과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79" name="직선 화살표 연결선 556"/>
          <p:cNvCxnSpPr>
            <a:stCxn id="278" idx="1"/>
            <a:endCxn id="191" idx="3"/>
          </p:cNvCxnSpPr>
          <p:nvPr/>
        </p:nvCxnSpPr>
        <p:spPr bwMode="auto">
          <a:xfrm rot="10800000" flipV="1">
            <a:off x="2000672" y="2891264"/>
            <a:ext cx="4582880" cy="29093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cxnSp>
        <p:nvCxnSpPr>
          <p:cNvPr id="280" name="직선 화살표 연결선 279"/>
          <p:cNvCxnSpPr>
            <a:stCxn id="186" idx="2"/>
            <a:endCxn id="190" idx="0"/>
          </p:cNvCxnSpPr>
          <p:nvPr/>
        </p:nvCxnSpPr>
        <p:spPr bwMode="auto">
          <a:xfrm flipH="1">
            <a:off x="8062369" y="3177822"/>
            <a:ext cx="21" cy="46725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1" name="직선 화살표 연결선 280"/>
          <p:cNvCxnSpPr>
            <a:stCxn id="190" idx="3"/>
            <a:endCxn id="237" idx="1"/>
          </p:cNvCxnSpPr>
          <p:nvPr/>
        </p:nvCxnSpPr>
        <p:spPr bwMode="auto">
          <a:xfrm flipV="1">
            <a:off x="8332369" y="3859605"/>
            <a:ext cx="506838" cy="146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2" name="직선 화살표 연결선 281"/>
          <p:cNvCxnSpPr>
            <a:stCxn id="207" idx="2"/>
            <a:endCxn id="239" idx="0"/>
          </p:cNvCxnSpPr>
          <p:nvPr/>
        </p:nvCxnSpPr>
        <p:spPr bwMode="auto">
          <a:xfrm>
            <a:off x="9271207" y="2208039"/>
            <a:ext cx="0" cy="136356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3" name="직선 화살표 연결선 282"/>
          <p:cNvCxnSpPr>
            <a:stCxn id="239" idx="2"/>
            <a:endCxn id="257" idx="0"/>
          </p:cNvCxnSpPr>
          <p:nvPr/>
        </p:nvCxnSpPr>
        <p:spPr bwMode="auto">
          <a:xfrm>
            <a:off x="9271207" y="4147605"/>
            <a:ext cx="0" cy="39378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84" name="TextBox 283"/>
          <p:cNvSpPr txBox="1"/>
          <p:nvPr/>
        </p:nvSpPr>
        <p:spPr>
          <a:xfrm>
            <a:off x="7545288" y="364560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8234082" y="364560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cxnSp>
        <p:nvCxnSpPr>
          <p:cNvPr id="286" name="직선 화살표 연결선 285"/>
          <p:cNvCxnSpPr>
            <a:stCxn id="194" idx="3"/>
            <a:endCxn id="273" idx="1"/>
          </p:cNvCxnSpPr>
          <p:nvPr/>
        </p:nvCxnSpPr>
        <p:spPr bwMode="auto">
          <a:xfrm flipV="1">
            <a:off x="7097501" y="5799171"/>
            <a:ext cx="532889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7" name="직선 화살표 연결선 286"/>
          <p:cNvCxnSpPr>
            <a:stCxn id="275" idx="3"/>
            <a:endCxn id="159" idx="2"/>
          </p:cNvCxnSpPr>
          <p:nvPr/>
        </p:nvCxnSpPr>
        <p:spPr bwMode="auto">
          <a:xfrm>
            <a:off x="8494390" y="5799171"/>
            <a:ext cx="59679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88" name="TextBox 287"/>
          <p:cNvSpPr txBox="1"/>
          <p:nvPr/>
        </p:nvSpPr>
        <p:spPr>
          <a:xfrm>
            <a:off x="6312644" y="5582890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998940" y="558289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90" name="AutoShape 56"/>
          <p:cNvSpPr>
            <a:spLocks noChangeArrowheads="1"/>
          </p:cNvSpPr>
          <p:nvPr/>
        </p:nvSpPr>
        <p:spPr bwMode="auto">
          <a:xfrm>
            <a:off x="1208584" y="602128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_PKG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-</a:t>
            </a: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생산반제품배출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291" name="Text Box 22"/>
          <p:cNvSpPr txBox="1">
            <a:spLocks noChangeArrowheads="1"/>
          </p:cNvSpPr>
          <p:nvPr/>
        </p:nvSpPr>
        <p:spPr bwMode="auto">
          <a:xfrm>
            <a:off x="1146996" y="1459800"/>
            <a:ext cx="841898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Prev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92" name="AutoShape 56"/>
          <p:cNvSpPr>
            <a:spLocks noChangeArrowheads="1"/>
          </p:cNvSpPr>
          <p:nvPr/>
        </p:nvSpPr>
        <p:spPr bwMode="auto">
          <a:xfrm>
            <a:off x="1207871" y="170084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_PKG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-</a:t>
            </a: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배출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Carrier</a:t>
            </a: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공급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293" name="실행 단추: 홈 292">
            <a:hlinkClick r:id="rId3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(6/7)</a:t>
            </a:r>
            <a:endParaRPr lang="ko-KR" altLang="en-US" dirty="0"/>
          </a:p>
        </p:txBody>
      </p:sp>
      <p:graphicFrame>
        <p:nvGraphicFramePr>
          <p:cNvPr id="75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생산반제품배출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생산이 완료된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Tray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적재해서 배출하고 활성화 공정으로 이송하는 업무 프로세스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78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80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81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82" name="Oval 32"/>
          <p:cNvSpPr>
            <a:spLocks noChangeArrowheads="1"/>
          </p:cNvSpPr>
          <p:nvPr/>
        </p:nvSpPr>
        <p:spPr bwMode="auto">
          <a:xfrm>
            <a:off x="2216696" y="2533570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83" name="Text Box 22"/>
          <p:cNvSpPr txBox="1">
            <a:spLocks noChangeArrowheads="1"/>
          </p:cNvSpPr>
          <p:nvPr/>
        </p:nvSpPr>
        <p:spPr bwMode="auto">
          <a:xfrm>
            <a:off x="1136576" y="5718448"/>
            <a:ext cx="86273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84" name="직선 화살표 연결선 83"/>
          <p:cNvCxnSpPr>
            <a:stCxn id="82" idx="6"/>
            <a:endCxn id="91" idx="1"/>
          </p:cNvCxnSpPr>
          <p:nvPr/>
        </p:nvCxnSpPr>
        <p:spPr bwMode="auto">
          <a:xfrm flipV="1">
            <a:off x="2576696" y="2712127"/>
            <a:ext cx="453961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3028295" y="2420888"/>
            <a:ext cx="868683" cy="585364"/>
            <a:chOff x="2807153" y="1516534"/>
            <a:chExt cx="868683" cy="585364"/>
          </a:xfrm>
        </p:grpSpPr>
        <p:sp>
          <p:nvSpPr>
            <p:cNvPr id="86" name="양쪽 모서리가 둥근 사각형 8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직사각형 8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0" name="양쪽 모서리가 둥근 사각형 8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Tray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에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PKG Cell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적재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340176" y="2420888"/>
            <a:ext cx="868683" cy="585364"/>
            <a:chOff x="2807153" y="1516534"/>
            <a:chExt cx="868683" cy="585364"/>
          </a:xfrm>
        </p:grpSpPr>
        <p:sp>
          <p:nvSpPr>
            <p:cNvPr id="95" name="양쪽 모서리가 둥근 사각형 9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직사각형 9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9" name="양쪽 모서리가 둥근 사각형 9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Tray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배출 보고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03" name="직선 화살표 연결선 102"/>
          <p:cNvCxnSpPr>
            <a:stCxn id="91" idx="3"/>
            <a:endCxn id="107" idx="1"/>
          </p:cNvCxnSpPr>
          <p:nvPr/>
        </p:nvCxnSpPr>
        <p:spPr bwMode="auto">
          <a:xfrm>
            <a:off x="3894657" y="2712127"/>
            <a:ext cx="453920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4" name="직선 화살표 연결선 439"/>
          <p:cNvCxnSpPr>
            <a:stCxn id="107" idx="0"/>
            <a:endCxn id="93" idx="0"/>
          </p:cNvCxnSpPr>
          <p:nvPr/>
        </p:nvCxnSpPr>
        <p:spPr bwMode="auto">
          <a:xfrm rot="16200000" flipV="1">
            <a:off x="4003896" y="1882889"/>
            <a:ext cx="73443" cy="1155920"/>
          </a:xfrm>
          <a:prstGeom prst="bentConnector3">
            <a:avLst>
              <a:gd name="adj1" fmla="val 411262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4849832" y="249289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4960" y="227687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107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348577" y="2497570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Carrier Full or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사용자 배출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08" name="직선 화살표 연결선 107"/>
          <p:cNvCxnSpPr>
            <a:stCxn id="107" idx="3"/>
            <a:endCxn id="100" idx="1"/>
          </p:cNvCxnSpPr>
          <p:nvPr/>
        </p:nvCxnSpPr>
        <p:spPr bwMode="auto">
          <a:xfrm flipV="1">
            <a:off x="4888577" y="2712127"/>
            <a:ext cx="453961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9" name="직선 화살표 연결선 108"/>
          <p:cNvCxnSpPr>
            <a:stCxn id="100" idx="3"/>
          </p:cNvCxnSpPr>
          <p:nvPr/>
        </p:nvCxnSpPr>
        <p:spPr bwMode="auto">
          <a:xfrm flipV="1">
            <a:off x="6206538" y="2710997"/>
            <a:ext cx="474694" cy="113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10" name="그룹 109"/>
          <p:cNvGrpSpPr/>
          <p:nvPr/>
        </p:nvGrpSpPr>
        <p:grpSpPr>
          <a:xfrm>
            <a:off x="6660458" y="2419202"/>
            <a:ext cx="868683" cy="585364"/>
            <a:chOff x="2807153" y="1516534"/>
            <a:chExt cx="868683" cy="585364"/>
          </a:xfrm>
        </p:grpSpPr>
        <p:sp>
          <p:nvSpPr>
            <p:cNvPr id="111" name="양쪽 모서리가 둥근 사각형 110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직사각형 112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7-3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5" name="양쪽 모서리가 둥근 사각형 114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생산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LOT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완공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19" name="Freeform 149"/>
          <p:cNvSpPr>
            <a:spLocks/>
          </p:cNvSpPr>
          <p:nvPr/>
        </p:nvSpPr>
        <p:spPr bwMode="auto">
          <a:xfrm rot="3789206" flipH="1" flipV="1">
            <a:off x="6940111" y="2017117"/>
            <a:ext cx="372908" cy="309177"/>
          </a:xfrm>
          <a:custGeom>
            <a:avLst/>
            <a:gdLst>
              <a:gd name="T0" fmla="*/ 0 w 250"/>
              <a:gd name="T1" fmla="*/ 0 h 169"/>
              <a:gd name="T2" fmla="*/ 196 w 250"/>
              <a:gd name="T3" fmla="*/ 78 h 169"/>
              <a:gd name="T4" fmla="*/ 35 w 250"/>
              <a:gd name="T5" fmla="*/ 84 h 169"/>
              <a:gd name="T6" fmla="*/ 250 w 250"/>
              <a:gd name="T7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169">
                <a:moveTo>
                  <a:pt x="0" y="0"/>
                </a:moveTo>
                <a:lnTo>
                  <a:pt x="196" y="78"/>
                </a:lnTo>
                <a:lnTo>
                  <a:pt x="35" y="84"/>
                </a:lnTo>
                <a:lnTo>
                  <a:pt x="250" y="16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0" name="Group 23"/>
          <p:cNvGraphicFramePr>
            <a:graphicFrameLocks noGrp="1"/>
          </p:cNvGraphicFramePr>
          <p:nvPr>
            <p:extLst/>
          </p:nvPr>
        </p:nvGraphicFramePr>
        <p:xfrm>
          <a:off x="6844374" y="1671230"/>
          <a:ext cx="643908" cy="221710"/>
        </p:xfrm>
        <a:graphic>
          <a:graphicData uri="http://schemas.openxmlformats.org/drawingml/2006/table">
            <a:tbl>
              <a:tblPr/>
              <a:tblGrid>
                <a:gridCol w="64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800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1" name="AutoShape 56"/>
          <p:cNvSpPr>
            <a:spLocks noChangeArrowheads="1"/>
          </p:cNvSpPr>
          <p:nvPr/>
        </p:nvSpPr>
        <p:spPr bwMode="auto">
          <a:xfrm>
            <a:off x="1208672" y="599592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_PKG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7980738" y="2419536"/>
            <a:ext cx="868683" cy="585364"/>
            <a:chOff x="2807153" y="1516534"/>
            <a:chExt cx="868683" cy="585364"/>
          </a:xfrm>
        </p:grpSpPr>
        <p:sp>
          <p:nvSpPr>
            <p:cNvPr id="123" name="양쪽 모서리가 둥근 사각형 122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직사각형 124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7-4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7" name="양쪽 모서리가 둥근 사각형 126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다음공정 이송지시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980738" y="3416573"/>
            <a:ext cx="868683" cy="585364"/>
            <a:chOff x="2807153" y="1516534"/>
            <a:chExt cx="868683" cy="585364"/>
          </a:xfrm>
        </p:grpSpPr>
        <p:sp>
          <p:nvSpPr>
            <p:cNvPr id="132" name="양쪽 모서리가 둥근 사각형 131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7-5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6" name="양쪽 모서리가 둥근 사각형 135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다음공정 이송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MCS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40" name="Oval 32"/>
          <p:cNvSpPr>
            <a:spLocks noChangeArrowheads="1"/>
          </p:cNvSpPr>
          <p:nvPr/>
        </p:nvSpPr>
        <p:spPr bwMode="auto">
          <a:xfrm>
            <a:off x="9313976" y="3529161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41" name="직선 화살표 연결선 140"/>
          <p:cNvCxnSpPr>
            <a:stCxn id="118" idx="3"/>
            <a:endCxn id="128" idx="1"/>
          </p:cNvCxnSpPr>
          <p:nvPr/>
        </p:nvCxnSpPr>
        <p:spPr bwMode="auto">
          <a:xfrm>
            <a:off x="7526820" y="2710441"/>
            <a:ext cx="456280" cy="334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7113240" y="206084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생산실적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143" name="직선 화살표 연결선 142"/>
          <p:cNvCxnSpPr>
            <a:stCxn id="130" idx="2"/>
            <a:endCxn id="139" idx="0"/>
          </p:cNvCxnSpPr>
          <p:nvPr/>
        </p:nvCxnSpPr>
        <p:spPr bwMode="auto">
          <a:xfrm>
            <a:off x="8415100" y="2998775"/>
            <a:ext cx="0" cy="42103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44" name="직선 화살표 연결선 143"/>
          <p:cNvCxnSpPr>
            <a:stCxn id="139" idx="3"/>
            <a:endCxn id="140" idx="2"/>
          </p:cNvCxnSpPr>
          <p:nvPr/>
        </p:nvCxnSpPr>
        <p:spPr bwMode="auto">
          <a:xfrm>
            <a:off x="8847100" y="3707812"/>
            <a:ext cx="466876" cy="134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5" name="실행 단추: 홈 144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(7/7)</a:t>
            </a:r>
            <a:endParaRPr lang="ko-KR" altLang="en-US" dirty="0"/>
          </a:p>
        </p:txBody>
      </p:sp>
      <p:graphicFrame>
        <p:nvGraphicFramePr>
          <p:cNvPr id="42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공급자재배출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 투입이 완료된 빈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Carrier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배출하는 업무 프로세스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rgbClr val="CCCC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47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48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1137377" y="5762938"/>
            <a:ext cx="86273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50" name="직선 화살표 연결선 49"/>
          <p:cNvCxnSpPr>
            <a:stCxn id="53" idx="6"/>
            <a:endCxn id="68" idx="1"/>
          </p:cNvCxnSpPr>
          <p:nvPr/>
        </p:nvCxnSpPr>
        <p:spPr bwMode="auto">
          <a:xfrm>
            <a:off x="2576696" y="1912182"/>
            <a:ext cx="36008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409672" y="170080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80824" y="213285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2216696" y="1732182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959333" y="1619500"/>
            <a:ext cx="868683" cy="585364"/>
            <a:chOff x="2807153" y="1516534"/>
            <a:chExt cx="868683" cy="585364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투입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LOT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완공 보고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63" name="직선 화살표 연결선 62"/>
          <p:cNvCxnSpPr>
            <a:stCxn id="68" idx="3"/>
            <a:endCxn id="75" idx="1"/>
          </p:cNvCxnSpPr>
          <p:nvPr/>
        </p:nvCxnSpPr>
        <p:spPr bwMode="auto">
          <a:xfrm flipV="1">
            <a:off x="3476776" y="1910739"/>
            <a:ext cx="809299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64" name="AutoShape 56"/>
          <p:cNvSpPr>
            <a:spLocks noChangeArrowheads="1"/>
          </p:cNvSpPr>
          <p:nvPr/>
        </p:nvSpPr>
        <p:spPr bwMode="auto">
          <a:xfrm>
            <a:off x="1208584" y="5993770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_PKG-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원부자재공급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65" name="직선 화살표 연결선 64"/>
          <p:cNvCxnSpPr>
            <a:stCxn id="75" idx="3"/>
            <a:endCxn id="62" idx="1"/>
          </p:cNvCxnSpPr>
          <p:nvPr/>
        </p:nvCxnSpPr>
        <p:spPr bwMode="auto">
          <a:xfrm>
            <a:off x="5150075" y="1910739"/>
            <a:ext cx="81162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6" name="직선 화살표 연결선 65"/>
          <p:cNvCxnSpPr>
            <a:stCxn id="62" idx="3"/>
            <a:endCxn id="67" idx="2"/>
          </p:cNvCxnSpPr>
          <p:nvPr/>
        </p:nvCxnSpPr>
        <p:spPr bwMode="auto">
          <a:xfrm>
            <a:off x="6825695" y="1910739"/>
            <a:ext cx="809257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7634952" y="1732182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68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36776" y="169618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공급부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원자재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有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83713" y="1619500"/>
            <a:ext cx="868683" cy="585364"/>
            <a:chOff x="2807153" y="1516534"/>
            <a:chExt cx="868683" cy="585364"/>
          </a:xfrm>
        </p:grpSpPr>
        <p:sp>
          <p:nvSpPr>
            <p:cNvPr id="70" name="양쪽 모서리가 둥근 사각형 6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공급부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배출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78" name="직선 화살표 연결선 556"/>
          <p:cNvCxnSpPr>
            <a:stCxn id="68" idx="2"/>
            <a:endCxn id="64" idx="3"/>
          </p:cNvCxnSpPr>
          <p:nvPr/>
        </p:nvCxnSpPr>
        <p:spPr bwMode="auto">
          <a:xfrm rot="5400000">
            <a:off x="580886" y="3547880"/>
            <a:ext cx="4045588" cy="1206192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sp>
        <p:nvSpPr>
          <p:cNvPr id="79" name="실행 단추: 홈 78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4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 smtClean="0"/>
              <a:t>비정규 시나리오</a:t>
            </a:r>
            <a:endParaRPr lang="ko-KR" altLang="en-US" dirty="0"/>
          </a:p>
        </p:txBody>
      </p:sp>
      <p:sp>
        <p:nvSpPr>
          <p:cNvPr id="422" name="실행 단추: 홈 421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19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재작업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발생한 불량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수거 및 재작업하고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재투입하는 업무 프로세스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122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123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125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cxnSp>
        <p:nvCxnSpPr>
          <p:cNvPr id="126" name="직선 화살표 연결선 125"/>
          <p:cNvCxnSpPr>
            <a:stCxn id="129" idx="6"/>
            <a:endCxn id="140" idx="1"/>
          </p:cNvCxnSpPr>
          <p:nvPr/>
        </p:nvCxnSpPr>
        <p:spPr bwMode="auto">
          <a:xfrm flipV="1">
            <a:off x="2576696" y="1920039"/>
            <a:ext cx="21842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4386034" y="170080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972912" y="2060848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129" name="Oval 32"/>
          <p:cNvSpPr>
            <a:spLocks noChangeArrowheads="1"/>
          </p:cNvSpPr>
          <p:nvPr/>
        </p:nvSpPr>
        <p:spPr bwMode="auto">
          <a:xfrm>
            <a:off x="2216696" y="1741482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30" name="직선 화살표 연결선 177"/>
          <p:cNvCxnSpPr>
            <a:stCxn id="151" idx="2"/>
            <a:endCxn id="131" idx="0"/>
          </p:cNvCxnSpPr>
          <p:nvPr/>
        </p:nvCxnSpPr>
        <p:spPr bwMode="auto">
          <a:xfrm rot="5400000">
            <a:off x="9042774" y="5176156"/>
            <a:ext cx="456847" cy="2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31" name="Oval 32"/>
          <p:cNvSpPr>
            <a:spLocks noChangeArrowheads="1"/>
          </p:cNvSpPr>
          <p:nvPr/>
        </p:nvSpPr>
        <p:spPr bwMode="auto">
          <a:xfrm>
            <a:off x="9091186" y="5404590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792760" y="1628800"/>
            <a:ext cx="868683" cy="585364"/>
            <a:chOff x="2807153" y="1516534"/>
            <a:chExt cx="868683" cy="585364"/>
          </a:xfrm>
        </p:grpSpPr>
        <p:sp>
          <p:nvSpPr>
            <p:cNvPr id="133" name="양쪽 모서리가 둥근 사각형 132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직사각형 134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7" name="양쪽 모서리가 둥근 사각형 136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F2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불량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Cell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수거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HMI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41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64449" y="170548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폐기대상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42" name="직선 화살표 연결선 141"/>
          <p:cNvCxnSpPr>
            <a:stCxn id="140" idx="3"/>
            <a:endCxn id="141" idx="1"/>
          </p:cNvCxnSpPr>
          <p:nvPr/>
        </p:nvCxnSpPr>
        <p:spPr bwMode="auto">
          <a:xfrm>
            <a:off x="3659122" y="1920039"/>
            <a:ext cx="305327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43" name="그룹 142"/>
          <p:cNvGrpSpPr/>
          <p:nvPr/>
        </p:nvGrpSpPr>
        <p:grpSpPr>
          <a:xfrm>
            <a:off x="8836845" y="4368504"/>
            <a:ext cx="868683" cy="585364"/>
            <a:chOff x="2807153" y="1516534"/>
            <a:chExt cx="868683" cy="585364"/>
          </a:xfrm>
        </p:grpSpPr>
        <p:sp>
          <p:nvSpPr>
            <p:cNvPr id="144" name="양쪽 모서리가 둥근 사각형 143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직사각형 145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Cell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폐기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52" name="직선 화살표 연결선 67"/>
          <p:cNvCxnSpPr>
            <a:stCxn id="141" idx="3"/>
            <a:endCxn id="144" idx="3"/>
          </p:cNvCxnSpPr>
          <p:nvPr/>
        </p:nvCxnSpPr>
        <p:spPr bwMode="auto">
          <a:xfrm>
            <a:off x="4504449" y="1921482"/>
            <a:ext cx="4764396" cy="2450165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3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64449" y="2420888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불량유형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54" name="직선 화살표 연결선 153"/>
          <p:cNvCxnSpPr>
            <a:stCxn id="141" idx="2"/>
            <a:endCxn id="153" idx="0"/>
          </p:cNvCxnSpPr>
          <p:nvPr/>
        </p:nvCxnSpPr>
        <p:spPr bwMode="auto">
          <a:xfrm>
            <a:off x="4234449" y="2137482"/>
            <a:ext cx="0" cy="28340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55" name="그룹 154"/>
          <p:cNvGrpSpPr/>
          <p:nvPr/>
        </p:nvGrpSpPr>
        <p:grpSpPr>
          <a:xfrm>
            <a:off x="2648744" y="5291908"/>
            <a:ext cx="868683" cy="585364"/>
            <a:chOff x="2807153" y="1516534"/>
            <a:chExt cx="868683" cy="585364"/>
          </a:xfrm>
        </p:grpSpPr>
        <p:sp>
          <p:nvSpPr>
            <p:cNvPr id="156" name="양쪽 모서리가 둥근 사각형 15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직사각형 15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0" name="양쪽 모서리가 둥근 사각형 15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Cell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재투입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953000" y="15782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쇼트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, 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용접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, Dummy Cell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주액 전 무게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, 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절연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(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진성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)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165" name="직선 화살표 연결선 84"/>
          <p:cNvCxnSpPr>
            <a:stCxn id="153" idx="3"/>
            <a:endCxn id="184" idx="0"/>
          </p:cNvCxnSpPr>
          <p:nvPr/>
        </p:nvCxnSpPr>
        <p:spPr bwMode="auto">
          <a:xfrm>
            <a:off x="4504449" y="2636888"/>
            <a:ext cx="1483194" cy="795351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66" name="그룹 165"/>
          <p:cNvGrpSpPr/>
          <p:nvPr/>
        </p:nvGrpSpPr>
        <p:grpSpPr>
          <a:xfrm>
            <a:off x="6647803" y="3429000"/>
            <a:ext cx="868683" cy="585364"/>
            <a:chOff x="2807153" y="1516534"/>
            <a:chExt cx="868683" cy="585364"/>
          </a:xfrm>
        </p:grpSpPr>
        <p:sp>
          <p:nvSpPr>
            <p:cNvPr id="167" name="양쪽 모서리가 둥근 사각형 16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직사각형 16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리드위치 측정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75" name="직선 화살표 연결선 177"/>
          <p:cNvCxnSpPr>
            <a:stCxn id="153" idx="3"/>
            <a:endCxn id="174" idx="0"/>
          </p:cNvCxnSpPr>
          <p:nvPr/>
        </p:nvCxnSpPr>
        <p:spPr bwMode="auto">
          <a:xfrm>
            <a:off x="4504449" y="2636888"/>
            <a:ext cx="2577716" cy="795351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76" name="그룹 175"/>
          <p:cNvGrpSpPr/>
          <p:nvPr/>
        </p:nvGrpSpPr>
        <p:grpSpPr>
          <a:xfrm>
            <a:off x="5553281" y="3429000"/>
            <a:ext cx="868683" cy="585364"/>
            <a:chOff x="2807153" y="1516534"/>
            <a:chExt cx="868683" cy="585364"/>
          </a:xfrm>
        </p:grpSpPr>
        <p:sp>
          <p:nvSpPr>
            <p:cNvPr id="177" name="양쪽 모서리가 둥근 사각형 17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직사각형 17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1" name="양쪽 모서리가 둥근 사각형 18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육안검사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3364237" y="3429000"/>
            <a:ext cx="868683" cy="585364"/>
            <a:chOff x="2807153" y="1516534"/>
            <a:chExt cx="868683" cy="585364"/>
          </a:xfrm>
        </p:grpSpPr>
        <p:sp>
          <p:nvSpPr>
            <p:cNvPr id="186" name="양쪽 모서리가 둥근 사각형 18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직사각형 18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0" name="양쪽 모서리가 둥근 사각형 18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전해액 보충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94" name="직선 화살표 연결선 177"/>
          <p:cNvCxnSpPr>
            <a:stCxn id="153" idx="2"/>
            <a:endCxn id="186" idx="3"/>
          </p:cNvCxnSpPr>
          <p:nvPr/>
        </p:nvCxnSpPr>
        <p:spPr bwMode="auto">
          <a:xfrm rot="5400000">
            <a:off x="3725716" y="2923409"/>
            <a:ext cx="579255" cy="43821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5" name="직선 화살표 연결선 177"/>
          <p:cNvCxnSpPr>
            <a:stCxn id="193" idx="2"/>
            <a:endCxn id="163" idx="0"/>
          </p:cNvCxnSpPr>
          <p:nvPr/>
        </p:nvCxnSpPr>
        <p:spPr bwMode="auto">
          <a:xfrm rot="5400000">
            <a:off x="2797399" y="4293947"/>
            <a:ext cx="1286908" cy="7154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96" name="그룹 195"/>
          <p:cNvGrpSpPr/>
          <p:nvPr/>
        </p:nvGrpSpPr>
        <p:grpSpPr>
          <a:xfrm>
            <a:off x="7742325" y="3429000"/>
            <a:ext cx="868683" cy="585364"/>
            <a:chOff x="2807153" y="1516534"/>
            <a:chExt cx="868683" cy="585364"/>
          </a:xfrm>
        </p:grpSpPr>
        <p:sp>
          <p:nvSpPr>
            <p:cNvPr id="197" name="양쪽 모서리가 둥근 사각형 19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98" name="직선 연결선 19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직사각형 19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1" name="양쪽 모서리가 둥근 사각형 20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절연 측정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205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12144" y="4440560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재검사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06" name="직선 화살표 연결선 154"/>
          <p:cNvCxnSpPr>
            <a:stCxn id="203" idx="2"/>
            <a:endCxn id="205" idx="0"/>
          </p:cNvCxnSpPr>
          <p:nvPr/>
        </p:nvCxnSpPr>
        <p:spPr bwMode="auto">
          <a:xfrm rot="5400000">
            <a:off x="7402442" y="3666410"/>
            <a:ext cx="453853" cy="10944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7" name="직선 화살표 연결선 177"/>
          <p:cNvCxnSpPr>
            <a:stCxn id="205" idx="1"/>
            <a:endCxn id="163" idx="0"/>
          </p:cNvCxnSpPr>
          <p:nvPr/>
        </p:nvCxnSpPr>
        <p:spPr bwMode="auto">
          <a:xfrm rot="10800000" flipV="1">
            <a:off x="3083106" y="4656559"/>
            <a:ext cx="3729038" cy="638587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208" name="그룹 207"/>
          <p:cNvGrpSpPr/>
          <p:nvPr/>
        </p:nvGrpSpPr>
        <p:grpSpPr>
          <a:xfrm>
            <a:off x="4458759" y="3429000"/>
            <a:ext cx="868683" cy="585364"/>
            <a:chOff x="2807153" y="1516534"/>
            <a:chExt cx="868683" cy="585364"/>
          </a:xfrm>
        </p:grpSpPr>
        <p:sp>
          <p:nvSpPr>
            <p:cNvPr id="209" name="양쪽 모서리가 둥근 사각형 20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10" name="직선 연결선 20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직사각형 21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3" name="양쪽 모서리가 둥근 사각형 21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바코드 제거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17" name="직선 화살표 연결선 182"/>
          <p:cNvCxnSpPr>
            <a:stCxn id="153" idx="1"/>
            <a:endCxn id="163" idx="0"/>
          </p:cNvCxnSpPr>
          <p:nvPr/>
        </p:nvCxnSpPr>
        <p:spPr bwMode="auto">
          <a:xfrm rot="10800000" flipV="1">
            <a:off x="3083107" y="2636887"/>
            <a:ext cx="881343" cy="2658259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3080792" y="2637492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투입방향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515929" y="2924944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주액 후 무게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220" name="직선 화살표 연결선 177"/>
          <p:cNvCxnSpPr>
            <a:stCxn id="153" idx="2"/>
            <a:endCxn id="216" idx="0"/>
          </p:cNvCxnSpPr>
          <p:nvPr/>
        </p:nvCxnSpPr>
        <p:spPr bwMode="auto">
          <a:xfrm rot="16200000" flipH="1">
            <a:off x="4274110" y="2813227"/>
            <a:ext cx="579351" cy="6586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21" name="TextBox 220"/>
          <p:cNvSpPr txBox="1"/>
          <p:nvPr/>
        </p:nvSpPr>
        <p:spPr>
          <a:xfrm>
            <a:off x="4232920" y="2924944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바코드 검증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473321" y="2636912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리드위치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29081" y="263691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보호 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Tape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224" name="직선 화살표 연결선 177"/>
          <p:cNvCxnSpPr>
            <a:stCxn id="153" idx="3"/>
            <a:endCxn id="204" idx="0"/>
          </p:cNvCxnSpPr>
          <p:nvPr/>
        </p:nvCxnSpPr>
        <p:spPr bwMode="auto">
          <a:xfrm>
            <a:off x="4504449" y="2636888"/>
            <a:ext cx="3672238" cy="795351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5" name="직선 화살표 연결선 154"/>
          <p:cNvCxnSpPr>
            <a:stCxn id="183" idx="2"/>
            <a:endCxn id="205" idx="0"/>
          </p:cNvCxnSpPr>
          <p:nvPr/>
        </p:nvCxnSpPr>
        <p:spPr bwMode="auto">
          <a:xfrm rot="16200000" flipH="1">
            <a:off x="6307919" y="3666334"/>
            <a:ext cx="453853" cy="10945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6" name="직선 화살표 연결선 177"/>
          <p:cNvCxnSpPr>
            <a:stCxn id="174" idx="2"/>
            <a:endCxn id="205" idx="0"/>
          </p:cNvCxnSpPr>
          <p:nvPr/>
        </p:nvCxnSpPr>
        <p:spPr bwMode="auto">
          <a:xfrm flipH="1">
            <a:off x="7082144" y="4008239"/>
            <a:ext cx="21" cy="43232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7" name="직선 화살표 연결선 177"/>
          <p:cNvCxnSpPr>
            <a:stCxn id="205" idx="3"/>
            <a:endCxn id="149" idx="1"/>
          </p:cNvCxnSpPr>
          <p:nvPr/>
        </p:nvCxnSpPr>
        <p:spPr bwMode="auto">
          <a:xfrm>
            <a:off x="7352144" y="4656560"/>
            <a:ext cx="1487063" cy="318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8" name="직선 화살표 연결선 177"/>
          <p:cNvCxnSpPr>
            <a:stCxn id="216" idx="2"/>
            <a:endCxn id="163" idx="0"/>
          </p:cNvCxnSpPr>
          <p:nvPr/>
        </p:nvCxnSpPr>
        <p:spPr bwMode="auto">
          <a:xfrm rot="5400000">
            <a:off x="3344660" y="3746686"/>
            <a:ext cx="1286908" cy="181001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9" name="직선 화살표 연결선 177"/>
          <p:cNvCxnSpPr>
            <a:stCxn id="163" idx="3"/>
            <a:endCxn id="131" idx="2"/>
          </p:cNvCxnSpPr>
          <p:nvPr/>
        </p:nvCxnSpPr>
        <p:spPr bwMode="auto">
          <a:xfrm>
            <a:off x="3515106" y="5583147"/>
            <a:ext cx="5576080" cy="144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7329264" y="2637492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절연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(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접촉불량</a:t>
            </a:r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)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609184" y="44371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257256" y="443711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863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23875" y="831322"/>
          <a:ext cx="8785223" cy="5153557"/>
        </p:xfrm>
        <a:graphic>
          <a:graphicData uri="http://schemas.openxmlformats.org/drawingml/2006/table">
            <a:tbl>
              <a:tblPr/>
              <a:tblGrid>
                <a:gridCol w="786381"/>
                <a:gridCol w="1184369"/>
                <a:gridCol w="1460729"/>
                <a:gridCol w="2072584"/>
                <a:gridCol w="372862"/>
                <a:gridCol w="372862"/>
                <a:gridCol w="452761"/>
                <a:gridCol w="1359840"/>
                <a:gridCol w="722835"/>
              </a:tblGrid>
              <a:tr h="230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 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CTP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CTQ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6908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Tape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Tape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폭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Tape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길이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길이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검사정보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틀어짐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Sealing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셀 크기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검사정보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주액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 무게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검사정보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주액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후 무게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검사정보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쇼트 측정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Laser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출력 대비 사용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Laser Scan Speed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Laser Frequency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Laser Length(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Parameter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Laser duty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Sealing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Sealing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압력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Welding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압력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모터부하율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실린더 압력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공정조건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Pouch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커팅 회수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설비상태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 상태 보고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Run/Wait/Trouble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Load Conveyor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공정처리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 ID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Identificatie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Unload Conveyor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공정처리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Tray ID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Identificatie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데이터 정의서</a:t>
            </a:r>
            <a:endParaRPr lang="ko-KR" altLang="en-US" dirty="0"/>
          </a:p>
        </p:txBody>
      </p:sp>
      <p:sp>
        <p:nvSpPr>
          <p:cNvPr id="10" name="실행 단추: 홈 9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실행 단추: 앞으로 또는 다음 11">
            <a:hlinkClick r:id="rId3" action="ppaction://hlinksldjump" highlightClick="1"/>
          </p:cNvPr>
          <p:cNvSpPr/>
          <p:nvPr/>
        </p:nvSpPr>
        <p:spPr>
          <a:xfrm>
            <a:off x="810772" y="362999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실행 단추: 앞으로 또는 다음 13">
            <a:hlinkClick r:id="rId4" action="ppaction://hlinksldjump" highlightClick="1"/>
          </p:cNvPr>
          <p:cNvSpPr/>
          <p:nvPr/>
        </p:nvSpPr>
        <p:spPr>
          <a:xfrm>
            <a:off x="1828972" y="3430733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0782" y="3818877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설비통신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사양서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81381" y="3625787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인벤토리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875" y="6002713"/>
            <a:ext cx="6865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통신 사양서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인벤토리는 엑셀 형태의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Grid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정리되고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시스템화 경우 일괄 등록 가능하도록 정리함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설비 </a:t>
            </a:r>
            <a:r>
              <a:rPr lang="ko-KR" altLang="en-US" dirty="0" err="1" smtClean="0"/>
              <a:t>인벤토리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00"/>
                </a:solidFill>
                <a:latin typeface="LG스마트체 Regular" panose="020B0600000101010101" pitchFamily="50" charset="-127"/>
              </a:rPr>
              <a:t>Package (1/2)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781" y="618826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설비 기준 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7781" y="2088746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설비 제어기 관련 정보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7781" y="5120104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유효성 검사</a:t>
            </a:r>
            <a:r>
              <a:rPr lang="en-US" altLang="ko-KR" sz="1200" b="1" spc="-50" dirty="0" smtClean="0"/>
              <a:t> </a:t>
            </a:r>
            <a:r>
              <a:rPr lang="ko-KR" altLang="en-US" sz="1200" b="1" spc="-50" smtClean="0"/>
              <a:t>및 설비 인터락</a:t>
            </a:r>
            <a:endParaRPr lang="ko-KR" altLang="en-US" sz="1200" b="1" spc="-5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6562" y="2373354"/>
          <a:ext cx="9299747" cy="808711"/>
        </p:xfrm>
        <a:graphic>
          <a:graphicData uri="http://schemas.openxmlformats.org/drawingml/2006/table">
            <a:tbl>
              <a:tblPr/>
              <a:tblGrid>
                <a:gridCol w="698879"/>
                <a:gridCol w="698879"/>
                <a:gridCol w="698879"/>
                <a:gridCol w="695773"/>
                <a:gridCol w="596376"/>
                <a:gridCol w="1217602"/>
                <a:gridCol w="1217602"/>
                <a:gridCol w="698879"/>
                <a:gridCol w="695773"/>
                <a:gridCol w="695773"/>
                <a:gridCol w="695773"/>
                <a:gridCol w="689559"/>
              </a:tblGrid>
              <a:tr h="168631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제어기 정보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PLC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PLC Touch Panel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통신모듈</a:t>
                      </a:r>
                      <a:b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통신방식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 설비 간</a:t>
                      </a:r>
                      <a:b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Interface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b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SMEMA/Serial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HMI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OPC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OPC Maker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Mitsubishi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Q26UDV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MX-Component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Mitsubishi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Q26UDV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MX-Component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Mitsubishi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Q26UDV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MX-Component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17781" y="3506289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설비 네트워크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2" y="890214"/>
            <a:ext cx="9291464" cy="886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2" y="3778889"/>
            <a:ext cx="9291464" cy="1021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62" y="5396716"/>
            <a:ext cx="9299744" cy="10239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0608" y="6426049"/>
            <a:ext cx="77989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엑티비티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통신 사양서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인벤토리는 엑셀 형태의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Grid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정리되고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시스템화 경우 일괄 등록 가능하도록 정리함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9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설비 </a:t>
            </a:r>
            <a:r>
              <a:rPr lang="ko-KR" altLang="en-US" dirty="0" err="1" smtClean="0"/>
              <a:t>인벤토리</a:t>
            </a:r>
            <a:r>
              <a:rPr lang="en-US" altLang="ko-KR" dirty="0" smtClean="0"/>
              <a:t>– </a:t>
            </a:r>
            <a:r>
              <a:rPr lang="en-US" altLang="ko-KR" dirty="0">
                <a:solidFill>
                  <a:srgbClr val="000000"/>
                </a:solidFill>
                <a:latin typeface="LG스마트체 Regular" panose="020B0600000101010101" pitchFamily="50" charset="-127"/>
              </a:rPr>
              <a:t>Package </a:t>
            </a:r>
            <a:r>
              <a:rPr lang="en-US" altLang="ko-KR" dirty="0" smtClean="0">
                <a:solidFill>
                  <a:srgbClr val="000000"/>
                </a:solidFill>
                <a:latin typeface="LG스마트체 Regular" panose="020B0600000101010101" pitchFamily="50" charset="-127"/>
              </a:rPr>
              <a:t>(2/2)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89" y="627702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공정 진척 및 </a:t>
            </a:r>
            <a:r>
              <a:rPr lang="ko-KR" altLang="en-US" sz="1200" b="1" spc="-50" dirty="0" err="1" smtClean="0"/>
              <a:t>추적성</a:t>
            </a:r>
            <a:r>
              <a:rPr lang="ko-KR" altLang="en-US" sz="1200" b="1" spc="-50" dirty="0" smtClean="0"/>
              <a:t> 여부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489" y="2074357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설비 상태 수집 및 공정</a:t>
            </a:r>
            <a:r>
              <a:rPr lang="en-US" altLang="ko-KR" sz="1200" b="1" spc="-50" dirty="0" smtClean="0"/>
              <a:t> </a:t>
            </a:r>
            <a:r>
              <a:rPr lang="ko-KR" altLang="en-US" sz="1200" b="1" spc="-50" smtClean="0"/>
              <a:t>조건 정보 </a:t>
            </a:r>
            <a:endParaRPr lang="ko-KR" altLang="en-US" sz="1200" b="1" spc="-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8489" y="5138030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수작업 운영 정보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489" y="3609651"/>
            <a:ext cx="44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spc="-50" dirty="0" smtClean="0"/>
              <a:t>품질 및 특이 운영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5025" y="3897806"/>
          <a:ext cx="9291287" cy="1110507"/>
        </p:xfrm>
        <a:graphic>
          <a:graphicData uri="http://schemas.openxmlformats.org/drawingml/2006/table">
            <a:tbl>
              <a:tblPr/>
              <a:tblGrid>
                <a:gridCol w="478065"/>
                <a:gridCol w="593155"/>
                <a:gridCol w="584303"/>
                <a:gridCol w="471426"/>
                <a:gridCol w="391748"/>
                <a:gridCol w="371829"/>
                <a:gridCol w="362975"/>
                <a:gridCol w="478065"/>
                <a:gridCol w="708245"/>
                <a:gridCol w="478065"/>
                <a:gridCol w="115090"/>
                <a:gridCol w="805628"/>
                <a:gridCol w="478065"/>
                <a:gridCol w="584303"/>
                <a:gridCol w="478065"/>
                <a:gridCol w="478065"/>
                <a:gridCol w="478065"/>
                <a:gridCol w="478065"/>
                <a:gridCol w="478065"/>
              </a:tblGrid>
              <a:tr h="14049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 데이터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특이 운영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Panel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Scrap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Trace Data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(Profile Data)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설비동작데이터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(MCSC)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CAM file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Download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 수동조작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Sample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사용여부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 방벙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99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15025" y="5426490"/>
          <a:ext cx="9259385" cy="975360"/>
        </p:xfrm>
        <a:graphic>
          <a:graphicData uri="http://schemas.openxmlformats.org/drawingml/2006/table">
            <a:tbl>
              <a:tblPr/>
              <a:tblGrid>
                <a:gridCol w="528276"/>
                <a:gridCol w="704368"/>
                <a:gridCol w="457839"/>
                <a:gridCol w="986115"/>
                <a:gridCol w="773278"/>
                <a:gridCol w="352184"/>
                <a:gridCol w="880460"/>
                <a:gridCol w="493058"/>
                <a:gridCol w="1479173"/>
                <a:gridCol w="1091770"/>
                <a:gridCol w="773278"/>
                <a:gridCol w="739586"/>
              </a:tblGrid>
              <a:tr h="56136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 작업 운영 분석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4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Offline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착공전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목시검사내용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설비로 보내는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(PP_SELECT)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 용도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착공 전 수동입력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(Lot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확인 화면에서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설비 조건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 조건 변경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 항목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작업중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검사내용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작업후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검사항목 및 검사 단위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 작업내용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완공 전 수동입력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(MES UI or LCSF Agent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화면에서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Offline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작업하는 항목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재작업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5" y="890214"/>
            <a:ext cx="9283000" cy="10393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25" y="2347783"/>
            <a:ext cx="9278683" cy="11318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10608" y="6426049"/>
            <a:ext cx="77989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엑티비티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통신 사양서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인벤토리는 엑셀 형태의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Grid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정리되고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시스템화 경우 일괄 등록 가능하도록 정리함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물류운영시나리오</a:t>
            </a:r>
            <a:r>
              <a:rPr lang="en-US" altLang="ko-KR" dirty="0" smtClean="0"/>
              <a:t>-NND </a:t>
            </a:r>
            <a:r>
              <a:rPr lang="ko-KR" altLang="en-US" dirty="0" smtClean="0"/>
              <a:t>투입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357528" y="764705"/>
            <a:ext cx="3348000" cy="5759920"/>
          </a:xfrm>
          <a:prstGeom prst="rect">
            <a:avLst/>
          </a:prstGeom>
          <a:solidFill>
            <a:schemeClr val="bg1"/>
          </a:solidFill>
          <a:ln w="12700" cap="rnd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72000" tIns="72000" rIns="72000" bIns="72000" rtlCol="0">
            <a:noAutofit/>
          </a:bodyPr>
          <a:lstStyle/>
          <a:p>
            <a:pPr marL="177800" indent="-177800" eaLnBrk="0" latinLnBrk="0" hangingPunct="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000" b="1" dirty="0" smtClean="0">
                <a:latin typeface="LG스마트체 Regular" pitchFamily="50" charset="-127"/>
                <a:ea typeface="LG스마트체 Regular" pitchFamily="50" charset="-127"/>
              </a:rPr>
              <a:t>공보빈 배출</a:t>
            </a:r>
            <a:endParaRPr lang="en-US" altLang="ko-KR" sz="1000" b="1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전극공급셔틀에서 공보빈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Station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으로 공보빈을 배출</a:t>
            </a:r>
            <a:endParaRPr lang="en-US" altLang="ko-KR" sz="1000" b="1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177800" indent="-177800" eaLnBrk="0" latinLnBrk="0" hangingPunct="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000" b="1" dirty="0" smtClean="0">
                <a:latin typeface="LG스마트체 Regular" pitchFamily="50" charset="-127"/>
                <a:ea typeface="LG스마트체 Regular" pitchFamily="50" charset="-127"/>
              </a:rPr>
              <a:t>실 </a:t>
            </a:r>
            <a:r>
              <a:rPr lang="en-US" altLang="ko-KR" sz="1000" b="1" dirty="0" smtClean="0">
                <a:latin typeface="LG스마트체 Regular" pitchFamily="50" charset="-127"/>
                <a:ea typeface="LG스마트체 Regular" pitchFamily="50" charset="-127"/>
              </a:rPr>
              <a:t>SKID </a:t>
            </a:r>
            <a:r>
              <a:rPr lang="ko-KR" altLang="en-US" sz="1000" b="1" dirty="0" smtClean="0">
                <a:latin typeface="LG스마트체 Regular" pitchFamily="50" charset="-127"/>
                <a:ea typeface="LG스마트체 Regular" pitchFamily="50" charset="-127"/>
              </a:rPr>
              <a:t>투입</a:t>
            </a:r>
            <a:endParaRPr lang="en-US" altLang="ko-KR" sz="1000" b="1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신규 투입 예정 전극을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STK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에서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 Loader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로 이동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450850" lvl="2" indent="-88900" eaLnBrk="0" latinLnBrk="0" hangingPunct="0">
              <a:lnSpc>
                <a:spcPct val="120000"/>
              </a:lnSpc>
              <a:spcBef>
                <a:spcPts val="300"/>
              </a:spcBef>
              <a:buFont typeface="LG스마트체 Regular" panose="020B0600000101010101" pitchFamily="50" charset="-127"/>
              <a:buChar char="-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공급 조건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설비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Load Request, SKID Loader Empty</a:t>
            </a:r>
          </a:p>
          <a:p>
            <a:pPr marL="450850" lvl="2" indent="-88900" eaLnBrk="0" latinLnBrk="0" hangingPunct="0">
              <a:lnSpc>
                <a:spcPct val="120000"/>
              </a:lnSpc>
              <a:spcBef>
                <a:spcPts val="300"/>
              </a:spcBef>
              <a:buFont typeface="LG스마트체 Regular" panose="020B0600000101010101" pitchFamily="50" charset="-127"/>
              <a:buChar char="-"/>
            </a:pP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Validation : Loader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에서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 2D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바코드 스캔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450850" lvl="2" indent="-88900" eaLnBrk="0" latinLnBrk="0" hangingPunct="0">
              <a:lnSpc>
                <a:spcPct val="120000"/>
              </a:lnSpc>
              <a:spcBef>
                <a:spcPts val="300"/>
              </a:spcBef>
              <a:buFont typeface="LG스마트체 Regular" panose="020B0600000101010101" pitchFamily="50" charset="-127"/>
              <a:buChar char="-"/>
            </a:pP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Validation NG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시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STK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로 즉시 반송 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 Loader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 있는 전극을 대기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Station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으로 이동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450850" lvl="2" indent="-88900" eaLnBrk="0" latinLnBrk="0" hangingPunct="0">
              <a:lnSpc>
                <a:spcPct val="120000"/>
              </a:lnSpc>
              <a:spcBef>
                <a:spcPts val="300"/>
              </a:spcBef>
              <a:buFont typeface="LG스마트체 Regular" panose="020B0600000101010101" pitchFamily="50" charset="-127"/>
              <a:buChar char="-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이동 조건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대기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Station Empty</a:t>
            </a: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대기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Station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에서 투입 전극과 공급부의 무지부 방향을 확인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대기 전극과 투입 위치의 무지부 방향이 반대일 경우 전환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 (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자동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전극을 호이스트로 전극공급셔틀에 공급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전극공급셔틀에 전극을 공급한 후 공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는 대기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신규 전극이 장착된 공급셔틀을 노칭 설비에 장착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450850" lvl="2" indent="-88900" eaLnBrk="0" latinLnBrk="0" hangingPunct="0">
              <a:lnSpc>
                <a:spcPct val="120000"/>
              </a:lnSpc>
              <a:spcBef>
                <a:spcPts val="300"/>
              </a:spcBef>
              <a:buFont typeface="LG스마트체 Regular" panose="020B0600000101010101" pitchFamily="50" charset="-127"/>
              <a:buChar char="-"/>
            </a:pP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Validation :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설비 장착 후 보빈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RFID 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자동 스캔  </a:t>
            </a:r>
            <a:endParaRPr lang="en-US" altLang="ko-KR" sz="9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7800" indent="-177800" eaLnBrk="0" latinLnBrk="0" hangingPunct="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000" b="1" dirty="0" smtClean="0">
                <a:latin typeface="LG스마트체 Regular" pitchFamily="50" charset="-127"/>
                <a:ea typeface="LG스마트체 Regular" pitchFamily="50" charset="-127"/>
              </a:rPr>
              <a:t>공 </a:t>
            </a:r>
            <a:r>
              <a:rPr lang="en-US" altLang="ko-KR" sz="1000" b="1" dirty="0" smtClean="0">
                <a:latin typeface="LG스마트체 Regular" pitchFamily="50" charset="-127"/>
                <a:ea typeface="LG스마트체 Regular" pitchFamily="50" charset="-127"/>
              </a:rPr>
              <a:t>SKID </a:t>
            </a:r>
            <a:r>
              <a:rPr lang="ko-KR" altLang="en-US" sz="1000" b="1" dirty="0" smtClean="0">
                <a:latin typeface="LG스마트체 Regular" pitchFamily="50" charset="-127"/>
                <a:ea typeface="LG스마트체 Regular" pitchFamily="50" charset="-127"/>
              </a:rPr>
              <a:t>배출</a:t>
            </a:r>
            <a:endParaRPr lang="en-US" altLang="ko-KR" sz="1000" b="1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소진 완료된 공보빈을 대기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Station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 있는 공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 장착</a:t>
            </a:r>
            <a:endParaRPr lang="en-US" altLang="ko-KR" sz="9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1950" lvl="1" indent="-184150" eaLnBrk="0" latinLnBrk="0" hangingPunct="0">
              <a:lnSpc>
                <a:spcPct val="12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공보빈이 장착된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SKID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를 컨베이어로 </a:t>
            </a:r>
            <a:r>
              <a:rPr lang="en-US" altLang="ko-KR" sz="900" dirty="0" smtClean="0">
                <a:latin typeface="LG스마트체 Regular" pitchFamily="50" charset="-127"/>
                <a:ea typeface="LG스마트체 Regular" pitchFamily="50" charset="-127"/>
              </a:rPr>
              <a:t>STK</a:t>
            </a:r>
            <a:r>
              <a:rPr lang="ko-KR" altLang="en-US" sz="900" dirty="0" smtClean="0">
                <a:latin typeface="LG스마트체 Regular" pitchFamily="50" charset="-127"/>
                <a:ea typeface="LG스마트체 Regular" pitchFamily="50" charset="-127"/>
              </a:rPr>
              <a:t>에 투입</a:t>
            </a:r>
            <a:endParaRPr lang="en-US" altLang="ko-KR" sz="1000" b="1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00720" y="774230"/>
            <a:ext cx="6048424" cy="5750395"/>
          </a:xfrm>
          <a:prstGeom prst="rect">
            <a:avLst/>
          </a:prstGeom>
          <a:solidFill>
            <a:schemeClr val="bg1"/>
          </a:solidFill>
          <a:ln w="12700" cap="rnd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72000" tIns="72000" rIns="72000" bIns="72000" rtlCol="0">
            <a:noAutofit/>
          </a:bodyPr>
          <a:lstStyle/>
          <a:p>
            <a:pPr marL="190500" indent="-190500" eaLnBrk="0" latinLnBrk="0" hangingPunct="0">
              <a:spcBef>
                <a:spcPts val="600"/>
              </a:spcBef>
            </a:pP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</a:rPr>
              <a:t>■ </a:t>
            </a:r>
            <a:r>
              <a:rPr lang="en-US" altLang="ko-KR" sz="1400" b="1" smtClean="0">
                <a:latin typeface="LG스마트체 Regular" pitchFamily="50" charset="-127"/>
                <a:ea typeface="LG스마트체 Regular" pitchFamily="50" charset="-127"/>
              </a:rPr>
              <a:t>NND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400" b="1" dirty="0" smtClean="0">
                <a:latin typeface="LG스마트체 Regular" pitchFamily="50" charset="-127"/>
                <a:ea typeface="LG스마트체 Regular" pitchFamily="50" charset="-127"/>
              </a:rPr>
              <a:t>공급부</a:t>
            </a:r>
            <a:endParaRPr lang="en-US" altLang="ko-KR" sz="1400" b="1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flipH="1">
            <a:off x="272480" y="2283222"/>
            <a:ext cx="5785415" cy="3908986"/>
            <a:chOff x="1036949" y="2125938"/>
            <a:chExt cx="5785415" cy="3908986"/>
          </a:xfrm>
        </p:grpSpPr>
        <p:sp>
          <p:nvSpPr>
            <p:cNvPr id="46" name="직사각형 45"/>
            <p:cNvSpPr/>
            <p:nvPr/>
          </p:nvSpPr>
          <p:spPr>
            <a:xfrm>
              <a:off x="2646824" y="2510343"/>
              <a:ext cx="1200347" cy="2182267"/>
            </a:xfrm>
            <a:prstGeom prst="rect">
              <a:avLst/>
            </a:prstGeom>
            <a:solidFill>
              <a:srgbClr val="4BACC6">
                <a:lumMod val="40000"/>
                <a:lumOff val="60000"/>
                <a:alpha val="50196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47170" y="2125938"/>
              <a:ext cx="2417146" cy="2977077"/>
            </a:xfrm>
            <a:prstGeom prst="rect">
              <a:avLst/>
            </a:prstGeom>
            <a:solidFill>
              <a:srgbClr val="9BBB59">
                <a:lumMod val="20000"/>
                <a:lumOff val="80000"/>
                <a:alpha val="50196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48" name="제목 1"/>
            <p:cNvSpPr txBox="1">
              <a:spLocks/>
            </p:cNvSpPr>
            <p:nvPr/>
          </p:nvSpPr>
          <p:spPr bwMode="auto">
            <a:xfrm>
              <a:off x="1423566" y="5773314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Pancake STK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49" name="제목 1"/>
            <p:cNvSpPr txBox="1">
              <a:spLocks/>
            </p:cNvSpPr>
            <p:nvPr/>
          </p:nvSpPr>
          <p:spPr bwMode="auto">
            <a:xfrm>
              <a:off x="5240529" y="5773314"/>
              <a:ext cx="7168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0" kern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NND</a:t>
              </a:r>
              <a:r>
                <a:rPr kumimoji="1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설비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 bwMode="auto">
            <a:xfrm>
              <a:off x="2891200" y="5773314"/>
              <a:ext cx="7360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SKID </a:t>
              </a:r>
              <a:r>
                <a:rPr lang="en-US" altLang="ko-KR" sz="1000" b="0" kern="0" dirty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Loader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51" name="제목 1"/>
            <p:cNvSpPr txBox="1">
              <a:spLocks/>
            </p:cNvSpPr>
            <p:nvPr/>
          </p:nvSpPr>
          <p:spPr bwMode="auto">
            <a:xfrm>
              <a:off x="5332754" y="5308397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전극 공급 셔틀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52" name="제목 1"/>
            <p:cNvSpPr txBox="1">
              <a:spLocks/>
            </p:cNvSpPr>
            <p:nvPr/>
          </p:nvSpPr>
          <p:spPr bwMode="auto">
            <a:xfrm>
              <a:off x="6355780" y="5308397"/>
              <a:ext cx="43473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노칭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53" name="오른쪽 중괄호 52"/>
            <p:cNvSpPr/>
            <p:nvPr/>
          </p:nvSpPr>
          <p:spPr>
            <a:xfrm rot="5400000" flipV="1">
              <a:off x="1768171" y="4909264"/>
              <a:ext cx="134992" cy="1597436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4" name="오른쪽 중괄호 53"/>
            <p:cNvSpPr/>
            <p:nvPr/>
          </p:nvSpPr>
          <p:spPr>
            <a:xfrm rot="5400000" flipV="1">
              <a:off x="3191754" y="5120061"/>
              <a:ext cx="134992" cy="1175841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5" name="오른쪽 중괄호 54"/>
            <p:cNvSpPr/>
            <p:nvPr/>
          </p:nvSpPr>
          <p:spPr>
            <a:xfrm rot="5400000" flipV="1">
              <a:off x="5701758" y="4748001"/>
              <a:ext cx="134992" cy="990130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6" name="오른쪽 중괄호 55"/>
            <p:cNvSpPr/>
            <p:nvPr/>
          </p:nvSpPr>
          <p:spPr>
            <a:xfrm rot="5400000" flipV="1">
              <a:off x="6505651" y="4993849"/>
              <a:ext cx="134992" cy="498434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7" name="오른쪽 중괄호 56"/>
            <p:cNvSpPr/>
            <p:nvPr/>
          </p:nvSpPr>
          <p:spPr>
            <a:xfrm rot="5400000" flipV="1">
              <a:off x="5288507" y="4241620"/>
              <a:ext cx="134992" cy="2932721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8" name="오른쪽 중괄호 57"/>
            <p:cNvSpPr/>
            <p:nvPr/>
          </p:nvSpPr>
          <p:spPr>
            <a:xfrm rot="5400000" flipV="1">
              <a:off x="4941010" y="5004693"/>
              <a:ext cx="134992" cy="476746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59" name="제목 1"/>
            <p:cNvSpPr txBox="1">
              <a:spLocks/>
            </p:cNvSpPr>
            <p:nvPr/>
          </p:nvSpPr>
          <p:spPr bwMode="auto">
            <a:xfrm>
              <a:off x="4555089" y="5383062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공보빈</a:t>
              </a:r>
              <a:endPara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Station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60" name="오른쪽 중괄호 59"/>
            <p:cNvSpPr/>
            <p:nvPr/>
          </p:nvSpPr>
          <p:spPr>
            <a:xfrm rot="5400000" flipV="1">
              <a:off x="4328483" y="4904916"/>
              <a:ext cx="134992" cy="676300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 bwMode="auto">
            <a:xfrm>
              <a:off x="3990108" y="5383062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SKID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대기</a:t>
              </a:r>
              <a:endPara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Station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222"/>
          <a:stretch/>
        </p:blipFill>
        <p:spPr>
          <a:xfrm flipH="1">
            <a:off x="344488" y="1622696"/>
            <a:ext cx="5364596" cy="411056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571" y="2555759"/>
            <a:ext cx="430093" cy="58520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4427967"/>
            <a:ext cx="430093" cy="58520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907" y="4419496"/>
            <a:ext cx="394839" cy="57110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747" y="2555759"/>
            <a:ext cx="430093" cy="57815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972" y="3539719"/>
            <a:ext cx="486498" cy="4653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8165" y="4269300"/>
            <a:ext cx="148066" cy="71917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5" t="34341" r="93478" b="56822"/>
          <a:stretch/>
        </p:blipFill>
        <p:spPr>
          <a:xfrm>
            <a:off x="4449541" y="1929041"/>
            <a:ext cx="618482" cy="100811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5" t="57695" r="93478" b="34047"/>
          <a:stretch/>
        </p:blipFill>
        <p:spPr>
          <a:xfrm>
            <a:off x="4448944" y="4593336"/>
            <a:ext cx="618482" cy="942029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529064" y="1929040"/>
            <a:ext cx="618482" cy="3606325"/>
            <a:chOff x="956556" y="1772816"/>
            <a:chExt cx="618482" cy="3606325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55" t="34341" r="93478" b="34047"/>
            <a:stretch/>
          </p:blipFill>
          <p:spPr>
            <a:xfrm>
              <a:off x="956556" y="1772816"/>
              <a:ext cx="618482" cy="3606325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1106739" y="3381803"/>
              <a:ext cx="382959" cy="43715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3080" y="3538027"/>
            <a:ext cx="394839" cy="43714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5587" y="3578402"/>
            <a:ext cx="125178" cy="368581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9825" y="3660698"/>
            <a:ext cx="333808" cy="201677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920552" y="3573016"/>
            <a:ext cx="2058036" cy="396769"/>
          </a:xfrm>
          <a:prstGeom prst="rect">
            <a:avLst/>
          </a:prstGeom>
          <a:solidFill>
            <a:srgbClr val="00FFFF">
              <a:alpha val="10196"/>
            </a:srgbClr>
          </a:solidFill>
          <a:ln w="317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9" name="제목 1"/>
          <p:cNvSpPr txBox="1">
            <a:spLocks/>
          </p:cNvSpPr>
          <p:nvPr/>
        </p:nvSpPr>
        <p:spPr bwMode="auto">
          <a:xfrm>
            <a:off x="3803188" y="3702736"/>
            <a:ext cx="501740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컨베이어 셔틀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80" name="제목 1"/>
          <p:cNvSpPr txBox="1">
            <a:spLocks/>
          </p:cNvSpPr>
          <p:nvPr/>
        </p:nvSpPr>
        <p:spPr bwMode="auto">
          <a:xfrm>
            <a:off x="5097016" y="4329390"/>
            <a:ext cx="474489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sz="7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>
                <a:latin typeface="Arial Narrow"/>
              </a:rPr>
              <a:t>Stacker Crane</a:t>
            </a:r>
            <a:endParaRPr lang="ko-KR" altLang="en-US" dirty="0">
              <a:latin typeface="Arial Narrow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 bwMode="auto">
          <a:xfrm>
            <a:off x="1280592" y="3717032"/>
            <a:ext cx="320601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호이스트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82" name="제목 1"/>
          <p:cNvSpPr txBox="1">
            <a:spLocks/>
          </p:cNvSpPr>
          <p:nvPr/>
        </p:nvSpPr>
        <p:spPr bwMode="auto">
          <a:xfrm>
            <a:off x="3944888" y="3105254"/>
            <a:ext cx="775853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실</a:t>
            </a:r>
            <a:r>
              <a:rPr lang="en-US" altLang="ko-KR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SKID </a:t>
            </a: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투입 컨베이어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83" name="제목 1"/>
          <p:cNvSpPr txBox="1">
            <a:spLocks/>
          </p:cNvSpPr>
          <p:nvPr/>
        </p:nvSpPr>
        <p:spPr bwMode="auto">
          <a:xfrm>
            <a:off x="3944888" y="4329390"/>
            <a:ext cx="775853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공</a:t>
            </a:r>
            <a:r>
              <a:rPr lang="en-US" altLang="ko-KR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SKID </a:t>
            </a: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배출 컨베이어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 rot="16200000">
            <a:off x="3530582" y="2510638"/>
            <a:ext cx="251618" cy="288961"/>
            <a:chOff x="9578730" y="3615282"/>
            <a:chExt cx="349265" cy="389280"/>
          </a:xfrm>
        </p:grpSpPr>
        <p:pic>
          <p:nvPicPr>
            <p:cNvPr id="85" name="Picture 4" descr="C:\Users\lg\AppData\Local\Microsoft\Windows\Temporary Internet Files\Content.IE5\G3YMDJKG\1277px-Wifiservice.svg[1]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748" y="3615282"/>
              <a:ext cx="331228" cy="209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9578730" y="3817486"/>
              <a:ext cx="349265" cy="1870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BCR</a:t>
              </a:r>
              <a:endParaRPr lang="ko-KR" altLang="en-US" sz="8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238" y="4221088"/>
            <a:ext cx="148066" cy="719177"/>
          </a:xfrm>
          <a:prstGeom prst="rect">
            <a:avLst/>
          </a:prstGeom>
        </p:spPr>
      </p:pic>
      <p:cxnSp>
        <p:nvCxnSpPr>
          <p:cNvPr id="88" name="직선 화살표 연결선 87"/>
          <p:cNvCxnSpPr/>
          <p:nvPr/>
        </p:nvCxnSpPr>
        <p:spPr bwMode="auto">
          <a:xfrm flipH="1">
            <a:off x="4736976" y="3159115"/>
            <a:ext cx="288000" cy="0"/>
          </a:xfrm>
          <a:prstGeom prst="straightConnector1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4736976" y="4390504"/>
            <a:ext cx="288000" cy="0"/>
          </a:xfrm>
          <a:prstGeom prst="straightConnector1">
            <a:avLst/>
          </a:prstGeom>
          <a:noFill/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 flipH="1">
            <a:off x="384384" y="1976632"/>
            <a:ext cx="1112232" cy="12208"/>
          </a:xfrm>
          <a:prstGeom prst="straightConnector1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979" y="2635642"/>
            <a:ext cx="126913" cy="373690"/>
          </a:xfrm>
          <a:prstGeom prst="rect">
            <a:avLst/>
          </a:prstGeom>
        </p:spPr>
      </p:pic>
      <p:sp>
        <p:nvSpPr>
          <p:cNvPr id="92" name="텍스트 개체 틀 2"/>
          <p:cNvSpPr txBox="1">
            <a:spLocks/>
          </p:cNvSpPr>
          <p:nvPr/>
        </p:nvSpPr>
        <p:spPr bwMode="auto">
          <a:xfrm>
            <a:off x="6927785" y="216060"/>
            <a:ext cx="2483620" cy="30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r" defTabSz="957263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defRPr kumimoji="1"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latinLnBrk="0"/>
            <a:r>
              <a:rPr lang="en-US" altLang="ko-KR" kern="0" dirty="0">
                <a:solidFill>
                  <a:srgbClr val="000000"/>
                </a:solidFill>
              </a:rPr>
              <a:t>Pancake STK ↔ NND</a:t>
            </a:r>
            <a:r>
              <a:rPr lang="ko-KR" altLang="en-US" kern="0">
                <a:solidFill>
                  <a:srgbClr val="000000"/>
                </a:solidFill>
              </a:rPr>
              <a:t> 공급부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1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4.07407E-6 L -0.00016 0.14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-4.81481E-6 L -0.00032 0.138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 0.00232 L -3.58974E-6 -0.118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3 0.14098 L 0.09712 0.1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36 0.13727 L 0.10016 0.258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604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 -0.11898 L 0.0008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4.81481E-6 L -0.05417 0.00138 L -0.05417 -0.08635 L -0.2234 -0.08635 L -0.2226 0.00532 " pathEditMode="relative" ptsTypes="AAAAA">
                                      <p:cBhvr>
                                        <p:cTn id="23" dur="4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3.7037E-7 L -0.05289 0.00139 L -0.05385 -0.08495 L -0.22116 -0.0875 L -0.22196 -0.08634 L -0.22196 0.00556 L -0.22196 0.00393 " pathEditMode="relative" rAng="0" ptsTypes="AAAAAAA">
                                      <p:cBhvr>
                                        <p:cTn id="25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0" y="-40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0.00092 L -0.05401 -0.00092 L -0.05401 -0.08588 L -0.22132 -0.08588 L -0.22212 0.0044 L -0.22212 0.0044 " pathEditMode="relative" ptsTypes="AAAAAA">
                                      <p:cBhvr>
                                        <p:cTn id="27" dur="4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3.7037E-7 L -0.09054 -3.7037E-7 L -0.09054 -3.7037E-7 " pathEditMode="relative" ptsTypes="AAA">
                                      <p:cBhvr>
                                        <p:cTn id="3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2 0.00069 L -0.3125 0.00324 " pathEditMode="relative" ptsTypes="AA">
                                      <p:cBhvr>
                                        <p:cTn id="3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4 0.00254 L -0.31202 0.00254 " pathEditMode="relative" ptsTypes="AA">
                                      <p:cBhvr>
                                        <p:cTn id="3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8 0.0044 L -0.3101 0.00301 L -0.3101 0.00301 " pathEditMode="relative" ptsTypes="AAA">
                                      <p:cBhvr>
                                        <p:cTn id="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14 0.00185 L -0.47163 0.0044 L -0.47163 0.0044 " pathEditMode="relative" ptsTypes="AAA">
                                      <p:cBhvr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62 0.00162 L -0.471 0.00301 " pathEditMode="relative" ptsTypes="AA">
                                      <p:cBhvr>
                                        <p:cTn id="4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07 0.00185 L -0.46987 -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687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4 0.00463 C -0.47068 -0.04167 -0.4702 -0.08796 -0.46988 -0.13403 " pathEditMode="relative" ptsTypes="AA">
                                      <p:cBhvr>
                                        <p:cTn id="5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0.13936 L 0.00033 -0.00046 " pathEditMode="relative" ptsTypes="AA">
                                      <p:cBhvr>
                                        <p:cTn id="5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2 -0.00254 L -0.00016 -0.1162 " pathEditMode="relative" ptsTypes="AA">
                                      <p:cBhvr>
                                        <p:cTn id="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24 0.2551 L 0.0992 0.14005 " pathEditMode="relative" ptsTypes="AA">
                                      <p:cBhvr>
                                        <p:cTn id="6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2 0.14005 L 0.15898 0.13866 " pathEditMode="relative" ptsTypes="AA">
                                      <p:cBhvr>
                                        <p:cTn id="6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4 0.00023 L 0.00064 0.00301 " pathEditMode="relative" ptsTypes="AA">
                                      <p:cBhvr>
                                        <p:cTn id="7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94 0.00254 L -0.22244 0.00393 " pathEditMode="relative" ptsTypes="AA">
                                      <p:cBhvr>
                                        <p:cTn id="7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02 0.13866 L 0.24856 0.13866 " pathEditMode="relative" ptsTypes="AA">
                                      <p:cBhvr>
                                        <p:cTn id="7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6 0.00532 L -0.2226 0.09583 L -0.05257 0.09305 L -0.05257 0.00277 L 0.00096 0.00163 " pathEditMode="relative" ptsTypes="AAAAA">
                                      <p:cBhvr>
                                        <p:cTn id="78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4 0.14144 L 0.2492 0.23311 L 0.41924 0.22917 L 0.41843 0.14028 L 0.4718 0.14028 " pathEditMode="relative" ptsTypes="AAAAA">
                                      <p:cBhvr>
                                        <p:cTn id="80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물류운영시나리오</a:t>
            </a:r>
            <a:r>
              <a:rPr lang="en-US" altLang="ko-KR" dirty="0" smtClean="0"/>
              <a:t>-NND </a:t>
            </a:r>
            <a:r>
              <a:rPr lang="ko-KR" altLang="en-US" dirty="0" smtClean="0"/>
              <a:t>배출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 bwMode="auto">
          <a:xfrm>
            <a:off x="200720" y="774230"/>
            <a:ext cx="6048424" cy="5750395"/>
          </a:xfrm>
          <a:prstGeom prst="rect">
            <a:avLst/>
          </a:prstGeom>
          <a:noFill/>
          <a:ln w="12700" cap="rnd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/>
            <a:tailEnd/>
          </a:ln>
        </p:spPr>
        <p:txBody>
          <a:bodyPr wrap="square" lIns="72000" tIns="72000" rIns="72000" bIns="72000" rtlCol="0">
            <a:noAutofit/>
          </a:bodyPr>
          <a:lstStyle/>
          <a:p>
            <a:pPr marL="190500" marR="0" lvl="0" indent="-19050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■ </a:t>
            </a: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NND</a:t>
            </a:r>
            <a:r>
              <a: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배출부</a:t>
            </a: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357528" y="764705"/>
            <a:ext cx="3348000" cy="5759920"/>
          </a:xfrm>
          <a:prstGeom prst="rect">
            <a:avLst/>
          </a:prstGeom>
          <a:solidFill>
            <a:srgbClr val="FFFFFF"/>
          </a:solidFill>
          <a:ln w="12700" cap="rnd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/>
            <a:tailEnd/>
          </a:ln>
        </p:spPr>
        <p:txBody>
          <a:bodyPr wrap="square" lIns="72000" tIns="72000" rIns="72000" bIns="72000" rtlCol="0">
            <a:noAutofit/>
          </a:bodyPr>
          <a:lstStyle/>
          <a:p>
            <a:pPr marL="177800" marR="0" lvl="0" indent="-17780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투입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를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STK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에서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 Loader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로 이동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450850" marR="0" lvl="2" indent="-8890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LG스마트체 Regular" panose="020B0600000101010101" pitchFamily="50" charset="-127"/>
              <a:buChar char="-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공급 조건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설비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Load Request, SKID Loader Empty</a:t>
            </a:r>
          </a:p>
          <a:p>
            <a:pPr marL="450850" marR="0" lvl="2" indent="-8890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LG스마트체 Regular" panose="020B0600000101010101" pitchFamily="50" charset="-127"/>
              <a:buChar char="-"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Validation :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투입부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에서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 2D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바코드 스캔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450850" marR="0" lvl="2" indent="-8890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LG스마트체 Regular" panose="020B0600000101010101" pitchFamily="50" charset="-127"/>
              <a:buChar char="-"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Validation NG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시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STK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로 즉시 반송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 Loader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있는 공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를 대기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Station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으로 이동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450850" marR="0" lvl="2" indent="-8890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LG스마트체 Regular" panose="020B0600000101010101" pitchFamily="50" charset="-127"/>
              <a:buChar char="-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이동 조건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대기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Station Empty</a:t>
            </a: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있는 공보빈을 작업자가 공보빈에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Station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장착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177800" marR="0" lvl="0" indent="-17780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노칭 완료 전극 배출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작업 완료된 전극은 전극배출셔틀에 장착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전극배출셔틀에 장착된 전극 보빈을 호이스트로 대기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Station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있는 공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장착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177800" marR="0" lvl="0" indent="-17780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실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배출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실보빈이 장착된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SKID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를 배출 컨베이어로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STK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투입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177800" marR="0" lvl="0" indent="-177800" defTabSz="91440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 보빈 투입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공보빈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Station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에 있는 보빈을 작업자가 전극배출셔틀에 장착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  <a:p>
            <a:pPr marL="361950" marR="0" lvl="1" indent="-184150" defTabSz="914400" eaLnBrk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itchFamily="50" charset="-127"/>
              </a:rPr>
              <a:t>신규 보빈이 장착된 전극배출셔틀을 노칭 설비에 장착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52873" y="2281126"/>
            <a:ext cx="5785415" cy="3908986"/>
            <a:chOff x="1036949" y="2125938"/>
            <a:chExt cx="5785415" cy="3908986"/>
          </a:xfrm>
        </p:grpSpPr>
        <p:sp>
          <p:nvSpPr>
            <p:cNvPr id="148" name="직사각형 147"/>
            <p:cNvSpPr/>
            <p:nvPr/>
          </p:nvSpPr>
          <p:spPr>
            <a:xfrm>
              <a:off x="2646824" y="2510343"/>
              <a:ext cx="1200347" cy="2182267"/>
            </a:xfrm>
            <a:prstGeom prst="rect">
              <a:avLst/>
            </a:prstGeom>
            <a:solidFill>
              <a:srgbClr val="4BACC6">
                <a:lumMod val="40000"/>
                <a:lumOff val="60000"/>
                <a:alpha val="50196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847170" y="2125938"/>
              <a:ext cx="2417146" cy="2977077"/>
            </a:xfrm>
            <a:prstGeom prst="rect">
              <a:avLst/>
            </a:prstGeom>
            <a:solidFill>
              <a:srgbClr val="9BBB59">
                <a:lumMod val="20000"/>
                <a:lumOff val="80000"/>
                <a:alpha val="50196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제목 1"/>
            <p:cNvSpPr txBox="1">
              <a:spLocks/>
            </p:cNvSpPr>
            <p:nvPr/>
          </p:nvSpPr>
          <p:spPr bwMode="auto">
            <a:xfrm>
              <a:off x="1423566" y="5773314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Notched Pancake STK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51" name="제목 1"/>
            <p:cNvSpPr txBox="1">
              <a:spLocks/>
            </p:cNvSpPr>
            <p:nvPr/>
          </p:nvSpPr>
          <p:spPr bwMode="auto">
            <a:xfrm>
              <a:off x="5240529" y="5773314"/>
              <a:ext cx="7168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NND</a:t>
              </a:r>
              <a:r>
                <a:rPr kumimoji="1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설비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52" name="제목 1"/>
            <p:cNvSpPr txBox="1">
              <a:spLocks/>
            </p:cNvSpPr>
            <p:nvPr/>
          </p:nvSpPr>
          <p:spPr bwMode="auto">
            <a:xfrm>
              <a:off x="2891200" y="5773314"/>
              <a:ext cx="7360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SKID Unloader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53" name="제목 1"/>
            <p:cNvSpPr txBox="1">
              <a:spLocks/>
            </p:cNvSpPr>
            <p:nvPr/>
          </p:nvSpPr>
          <p:spPr bwMode="auto">
            <a:xfrm>
              <a:off x="5332754" y="5308397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전극 배출 셔틀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54" name="제목 1"/>
            <p:cNvSpPr txBox="1">
              <a:spLocks/>
            </p:cNvSpPr>
            <p:nvPr/>
          </p:nvSpPr>
          <p:spPr bwMode="auto">
            <a:xfrm>
              <a:off x="6355780" y="5308397"/>
              <a:ext cx="43473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노칭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55" name="오른쪽 중괄호 154"/>
            <p:cNvSpPr/>
            <p:nvPr/>
          </p:nvSpPr>
          <p:spPr>
            <a:xfrm rot="5400000" flipV="1">
              <a:off x="1768171" y="4909264"/>
              <a:ext cx="134992" cy="1597436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오른쪽 중괄호 155"/>
            <p:cNvSpPr/>
            <p:nvPr/>
          </p:nvSpPr>
          <p:spPr>
            <a:xfrm rot="5400000" flipV="1">
              <a:off x="3191754" y="5120061"/>
              <a:ext cx="134992" cy="1175841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오른쪽 중괄호 156"/>
            <p:cNvSpPr/>
            <p:nvPr/>
          </p:nvSpPr>
          <p:spPr>
            <a:xfrm rot="5400000" flipV="1">
              <a:off x="5701758" y="4748001"/>
              <a:ext cx="134992" cy="990130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오른쪽 중괄호 157"/>
            <p:cNvSpPr/>
            <p:nvPr/>
          </p:nvSpPr>
          <p:spPr>
            <a:xfrm rot="5400000" flipV="1">
              <a:off x="6505651" y="4993849"/>
              <a:ext cx="134992" cy="498434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오른쪽 중괄호 158"/>
            <p:cNvSpPr/>
            <p:nvPr/>
          </p:nvSpPr>
          <p:spPr>
            <a:xfrm rot="5400000" flipV="1">
              <a:off x="5288507" y="4241620"/>
              <a:ext cx="134992" cy="2932721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오른쪽 중괄호 159"/>
            <p:cNvSpPr/>
            <p:nvPr/>
          </p:nvSpPr>
          <p:spPr>
            <a:xfrm rot="5400000" flipV="1">
              <a:off x="4941010" y="5004693"/>
              <a:ext cx="134992" cy="476746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제목 1"/>
            <p:cNvSpPr txBox="1">
              <a:spLocks/>
            </p:cNvSpPr>
            <p:nvPr/>
          </p:nvSpPr>
          <p:spPr bwMode="auto">
            <a:xfrm>
              <a:off x="4555089" y="5383062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공보빈</a:t>
              </a:r>
              <a:endPara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Station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sp>
          <p:nvSpPr>
            <p:cNvPr id="162" name="오른쪽 중괄호 161"/>
            <p:cNvSpPr/>
            <p:nvPr/>
          </p:nvSpPr>
          <p:spPr>
            <a:xfrm rot="5400000" flipV="1">
              <a:off x="4328483" y="4904916"/>
              <a:ext cx="134992" cy="676300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제목 1"/>
            <p:cNvSpPr txBox="1">
              <a:spLocks/>
            </p:cNvSpPr>
            <p:nvPr/>
          </p:nvSpPr>
          <p:spPr bwMode="auto">
            <a:xfrm>
              <a:off x="3990108" y="5383062"/>
              <a:ext cx="8418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SKID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대기</a:t>
              </a:r>
              <a:endPara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  <a:p>
              <a:pPr marL="0" marR="0" lvl="0" indent="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Station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</p:grpSp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222"/>
          <a:stretch/>
        </p:blipFill>
        <p:spPr>
          <a:xfrm>
            <a:off x="773689" y="1628800"/>
            <a:ext cx="5364596" cy="4110560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627" y="2548355"/>
            <a:ext cx="430093" cy="585209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49" y="4420243"/>
            <a:ext cx="430093" cy="585209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96" y="4411772"/>
            <a:ext cx="394839" cy="571108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803" y="2548355"/>
            <a:ext cx="430093" cy="578158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786" y="3538027"/>
            <a:ext cx="486498" cy="465345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980" y="4269300"/>
            <a:ext cx="148066" cy="719177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5" t="34341" r="93478" b="56822"/>
          <a:stretch/>
        </p:blipFill>
        <p:spPr>
          <a:xfrm>
            <a:off x="1332424" y="1929041"/>
            <a:ext cx="618482" cy="1008112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5" t="57695" r="93478" b="34047"/>
          <a:stretch/>
        </p:blipFill>
        <p:spPr>
          <a:xfrm>
            <a:off x="1331827" y="4593336"/>
            <a:ext cx="618482" cy="942029"/>
          </a:xfrm>
          <a:prstGeom prst="rect">
            <a:avLst/>
          </a:prstGeom>
        </p:spPr>
      </p:pic>
      <p:grpSp>
        <p:nvGrpSpPr>
          <p:cNvPr id="173" name="그룹 172"/>
          <p:cNvGrpSpPr/>
          <p:nvPr/>
        </p:nvGrpSpPr>
        <p:grpSpPr>
          <a:xfrm>
            <a:off x="272480" y="1929040"/>
            <a:ext cx="618482" cy="3606325"/>
            <a:chOff x="956556" y="1772816"/>
            <a:chExt cx="618482" cy="3606325"/>
          </a:xfrm>
        </p:grpSpPr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55" t="34341" r="93478" b="34047"/>
            <a:stretch/>
          </p:blipFill>
          <p:spPr>
            <a:xfrm>
              <a:off x="956556" y="1772816"/>
              <a:ext cx="618482" cy="3606325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1106739" y="3381803"/>
              <a:ext cx="382959" cy="43715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6" name="그림 1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663" y="3538027"/>
            <a:ext cx="394839" cy="437144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170" y="3578402"/>
            <a:ext cx="125178" cy="368581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2910" y="2642809"/>
            <a:ext cx="126913" cy="373690"/>
          </a:xfrm>
          <a:prstGeom prst="rect">
            <a:avLst/>
          </a:prstGeom>
        </p:spPr>
      </p:pic>
      <p:sp>
        <p:nvSpPr>
          <p:cNvPr id="179" name="직사각형 178"/>
          <p:cNvSpPr/>
          <p:nvPr/>
        </p:nvSpPr>
        <p:spPr>
          <a:xfrm>
            <a:off x="3504612" y="3578402"/>
            <a:ext cx="2058036" cy="396769"/>
          </a:xfrm>
          <a:prstGeom prst="rect">
            <a:avLst/>
          </a:prstGeom>
          <a:solidFill>
            <a:srgbClr val="00FFFF">
              <a:alpha val="10196"/>
            </a:srgbClr>
          </a:solidFill>
          <a:ln w="317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0" name="제목 1"/>
          <p:cNvSpPr txBox="1">
            <a:spLocks/>
          </p:cNvSpPr>
          <p:nvPr/>
        </p:nvSpPr>
        <p:spPr bwMode="auto">
          <a:xfrm>
            <a:off x="2195981" y="3702736"/>
            <a:ext cx="501740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컨베이어 셔틀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181" name="제목 1"/>
          <p:cNvSpPr txBox="1">
            <a:spLocks/>
          </p:cNvSpPr>
          <p:nvPr/>
        </p:nvSpPr>
        <p:spPr bwMode="auto">
          <a:xfrm>
            <a:off x="901742" y="4352092"/>
            <a:ext cx="474489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sz="7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LG스마트체 Regular"/>
                <a:cs typeface="+mj-cs"/>
              </a:rPr>
              <a:t>Stacker Crane</a:t>
            </a:r>
            <a:endParaRPr kumimoji="1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  <a:ea typeface="LG스마트체 Regular"/>
              <a:cs typeface="+mj-cs"/>
            </a:endParaRPr>
          </a:p>
        </p:txBody>
      </p:sp>
      <p:sp>
        <p:nvSpPr>
          <p:cNvPr id="182" name="제목 1"/>
          <p:cNvSpPr txBox="1">
            <a:spLocks/>
          </p:cNvSpPr>
          <p:nvPr/>
        </p:nvSpPr>
        <p:spPr bwMode="auto">
          <a:xfrm>
            <a:off x="4882082" y="3732202"/>
            <a:ext cx="320601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호이스트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grpSp>
        <p:nvGrpSpPr>
          <p:cNvPr id="183" name="그룹 182"/>
          <p:cNvGrpSpPr/>
          <p:nvPr/>
        </p:nvGrpSpPr>
        <p:grpSpPr>
          <a:xfrm rot="16200000">
            <a:off x="2667416" y="2510638"/>
            <a:ext cx="251618" cy="288961"/>
            <a:chOff x="9578730" y="3615282"/>
            <a:chExt cx="349265" cy="389280"/>
          </a:xfrm>
        </p:grpSpPr>
        <p:pic>
          <p:nvPicPr>
            <p:cNvPr id="184" name="Picture 4" descr="C:\Users\lg\AppData\Local\Microsoft\Windows\Temporary Internet Files\Content.IE5\G3YMDJKG\1277px-Wifiservice.svg[1]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748" y="3615282"/>
              <a:ext cx="331228" cy="209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" name="직사각형 184"/>
            <p:cNvSpPr/>
            <p:nvPr/>
          </p:nvSpPr>
          <p:spPr>
            <a:xfrm>
              <a:off x="9578730" y="3817486"/>
              <a:ext cx="349265" cy="1870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tailEnd type="none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LG스마트체 Regular"/>
                  <a:cs typeface="+mn-cs"/>
                </a:rPr>
                <a:t>BCR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LG스마트체 Regular"/>
                <a:cs typeface="+mn-cs"/>
              </a:endParaRPr>
            </a:p>
          </p:txBody>
        </p:sp>
      </p:grpSp>
      <p:cxnSp>
        <p:nvCxnSpPr>
          <p:cNvPr id="186" name="직선 화살표 연결선 185"/>
          <p:cNvCxnSpPr/>
          <p:nvPr/>
        </p:nvCxnSpPr>
        <p:spPr bwMode="auto">
          <a:xfrm flipH="1">
            <a:off x="4992896" y="1976632"/>
            <a:ext cx="1112232" cy="12208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lumMod val="50000"/>
                <a:lumOff val="5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187" name="그림 18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0227" y="2730489"/>
            <a:ext cx="333808" cy="201677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1424608" y="3105254"/>
            <a:ext cx="1080120" cy="107722"/>
            <a:chOff x="1424608" y="4338328"/>
            <a:chExt cx="1080120" cy="107722"/>
          </a:xfrm>
        </p:grpSpPr>
        <p:sp>
          <p:nvSpPr>
            <p:cNvPr id="189" name="제목 1"/>
            <p:cNvSpPr txBox="1">
              <a:spLocks/>
            </p:cNvSpPr>
            <p:nvPr/>
          </p:nvSpPr>
          <p:spPr bwMode="auto">
            <a:xfrm>
              <a:off x="1728875" y="4338328"/>
              <a:ext cx="775853" cy="1077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defRPr/>
              </a:pPr>
              <a:r>
                <a:rPr lang="ko-KR" altLang="en-US" sz="700" b="0" kern="0" dirty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실</a:t>
              </a:r>
              <a:r>
                <a:rPr lang="en-US" altLang="ko-KR" sz="700" b="0" kern="0" dirty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SKID </a:t>
              </a:r>
              <a:r>
                <a:rPr lang="ko-KR" altLang="en-US" sz="700" b="0" kern="0" dirty="0" smtClean="0">
                  <a:solidFill>
                    <a:srgbClr val="000000"/>
                  </a:solidFill>
                  <a:latin typeface="Arial Narrow"/>
                  <a:ea typeface="LG스마트체 Regular"/>
                </a:rPr>
                <a:t>배출 컨베이어</a:t>
              </a:r>
              <a:endParaRPr lang="ko-KR" altLang="en-US" sz="700" b="0" kern="0" dirty="0">
                <a:solidFill>
                  <a:srgbClr val="000000"/>
                </a:solidFill>
                <a:latin typeface="Arial Narrow"/>
                <a:ea typeface="LG스마트체 Regular"/>
              </a:endParaRPr>
            </a:p>
          </p:txBody>
        </p:sp>
        <p:cxnSp>
          <p:nvCxnSpPr>
            <p:cNvPr id="190" name="직선 화살표 연결선 189"/>
            <p:cNvCxnSpPr/>
            <p:nvPr/>
          </p:nvCxnSpPr>
          <p:spPr bwMode="auto">
            <a:xfrm flipH="1">
              <a:off x="1424608" y="4384154"/>
              <a:ext cx="2880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91" name="그룹 190"/>
          <p:cNvGrpSpPr/>
          <p:nvPr/>
        </p:nvGrpSpPr>
        <p:grpSpPr>
          <a:xfrm>
            <a:off x="1424608" y="4329678"/>
            <a:ext cx="1080120" cy="107722"/>
            <a:chOff x="1424608" y="3101862"/>
            <a:chExt cx="1080120" cy="107722"/>
          </a:xfrm>
        </p:grpSpPr>
        <p:sp>
          <p:nvSpPr>
            <p:cNvPr id="192" name="제목 1"/>
            <p:cNvSpPr txBox="1">
              <a:spLocks/>
            </p:cNvSpPr>
            <p:nvPr/>
          </p:nvSpPr>
          <p:spPr bwMode="auto">
            <a:xfrm>
              <a:off x="1728875" y="3101862"/>
              <a:ext cx="775853" cy="1077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공</a:t>
              </a: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SKID 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LG스마트체 Regular"/>
                  <a:cs typeface="+mj-cs"/>
                </a:rPr>
                <a:t>투입 컨베이어</a:t>
              </a:r>
              <a:endParaRPr kumimoji="1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LG스마트체 Regular"/>
                <a:cs typeface="+mj-cs"/>
              </a:endParaRPr>
            </a:p>
          </p:txBody>
        </p:sp>
        <p:cxnSp>
          <p:nvCxnSpPr>
            <p:cNvPr id="193" name="직선 화살표 연결선 192"/>
            <p:cNvCxnSpPr/>
            <p:nvPr/>
          </p:nvCxnSpPr>
          <p:spPr bwMode="auto">
            <a:xfrm>
              <a:off x="1424608" y="3140968"/>
              <a:ext cx="2880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00F2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94" name="그룹 193"/>
          <p:cNvGrpSpPr/>
          <p:nvPr/>
        </p:nvGrpSpPr>
        <p:grpSpPr>
          <a:xfrm flipH="1">
            <a:off x="3584848" y="4495739"/>
            <a:ext cx="285936" cy="398681"/>
            <a:chOff x="3508041" y="4890976"/>
            <a:chExt cx="285936" cy="398681"/>
          </a:xfrm>
        </p:grpSpPr>
        <p:sp>
          <p:nvSpPr>
            <p:cNvPr id="195" name="타원 194"/>
            <p:cNvSpPr/>
            <p:nvPr/>
          </p:nvSpPr>
          <p:spPr>
            <a:xfrm>
              <a:off x="3508041" y="4992935"/>
              <a:ext cx="144016" cy="180020"/>
            </a:xfrm>
            <a:prstGeom prst="ellipse">
              <a:avLst/>
            </a:prstGeom>
            <a:solidFill>
              <a:srgbClr val="4F81BD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달 195"/>
            <p:cNvSpPr/>
            <p:nvPr/>
          </p:nvSpPr>
          <p:spPr>
            <a:xfrm flipH="1">
              <a:off x="3541949" y="4890976"/>
              <a:ext cx="252028" cy="398681"/>
            </a:xfrm>
            <a:prstGeom prst="moon">
              <a:avLst>
                <a:gd name="adj" fmla="val 34883"/>
              </a:avLst>
            </a:prstGeom>
            <a:solidFill>
              <a:srgbClr val="4F81BD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7" name="제목 1"/>
          <p:cNvSpPr txBox="1">
            <a:spLocks/>
          </p:cNvSpPr>
          <p:nvPr/>
        </p:nvSpPr>
        <p:spPr bwMode="auto">
          <a:xfrm>
            <a:off x="3512840" y="4999795"/>
            <a:ext cx="602729" cy="10772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700" b="0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작업자 보빈 투입</a:t>
            </a:r>
            <a:endParaRPr lang="ko-KR" altLang="en-US" sz="700" b="0" kern="0" dirty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200" name="텍스트 개체 틀 2"/>
          <p:cNvSpPr txBox="1">
            <a:spLocks/>
          </p:cNvSpPr>
          <p:nvPr/>
        </p:nvSpPr>
        <p:spPr bwMode="auto">
          <a:xfrm>
            <a:off x="6898931" y="203333"/>
            <a:ext cx="2512474" cy="3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r" defTabSz="957263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defRPr kumimoji="1"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marR="0" lvl="0" indent="-342900" algn="r" defTabSz="957263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NND</a:t>
            </a:r>
            <a:r>
              <a:rPr kumimoji="1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배출부 </a:t>
            </a: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↔ Notched STK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9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1.11111E-6 L 0.05513 -1.11111E-6 L 0.05513 0.09282 L 0.22628 0.09143 L 0.22628 0.00115 " pathEditMode="relative" ptsTypes="AAAAA">
                                      <p:cBhvr>
                                        <p:cTn id="6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4.81481E-6 L 0.05417 0.00115 L 0.05513 0.0956 L 0.22612 0.09282 L 0.22612 0.0037 " pathEditMode="relative" ptsTypes="AAAAA">
                                      <p:cBhvr>
                                        <p:cTn id="8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1.48148E-6 L 0.08958 1.48148E-6 L 0.08958 0.0002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12 0.00254 L 0.3149 0.00254 " pathEditMode="relative" ptsTypes="AA">
                                      <p:cBhvr>
                                        <p:cTn id="1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8 0.00162 L 0.31506 0.00301 " pathEditMode="relative" ptsTypes="AA">
                                      <p:cBhvr>
                                        <p:cTn id="1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8 0.00139 L 0.31554 0.08264 L 0.31554 0.08264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54 0.08287 L 0.32885 0.08287 C 0.33478 0.08287 0.34231 0.09815 0.34231 0.11088 L 0.34231 0.13958 " pathEditMode="relative" rAng="0" ptsTypes="AAAA">
                                      <p:cBhvr>
                                        <p:cTn id="27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35 0.13773 L 0.37051 0.126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205E-6 1.85185E-6 L 0.00096 0.13588 L 0.00096 0.13588 " pathEditMode="relative" ptsTypes="AAA">
                                      <p:cBhvr>
                                        <p:cTn id="3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00023 L 0.00192 0.1375 " pathEditMode="relative" ptsTypes="AA">
                                      <p:cBhvr>
                                        <p:cTn id="3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00046 L 0.00192 0.13657 " pathEditMode="relative" ptsTypes="AA">
                                      <p:cBhvr>
                                        <p:cTn id="3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2 0.1375 L -0.104 0.13889 " pathEditMode="relative" ptsTypes="AA">
                                      <p:cBhvr>
                                        <p:cTn id="4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2 0.13657 L -0.10304 0.13912 " pathEditMode="relative" ptsTypes="AA">
                                      <p:cBhvr>
                                        <p:cTn id="44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06 0.00046 L 0.00128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375 L -0.19439 0.1375 " pathEditMode="relative" ptsTypes="AA">
                                      <p:cBhvr>
                                        <p:cTn id="5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3657 L -0.19439 0.13657 " pathEditMode="relative" ptsTypes="AA">
                                      <p:cBhvr>
                                        <p:cTn id="52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71 0.00138 L 0.22532 0.00138 " pathEditMode="relative" ptsTypes="AA">
                                      <p:cBhvr>
                                        <p:cTn id="54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8 0.00116 L 0.22724 -0.08912 L 0.0524 -0.08658 L 0.05337 0.0037 L 0.00096 0.00509 " pathEditMode="relative" ptsTypes="AAAAA">
                                      <p:cBhvr>
                                        <p:cTn id="58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31 0.1375 L -0.19535 0.04607 L -0.36907 0.04861 L -0.36827 0.13472 L -0.41971 0.13611 " pathEditMode="relative" rAng="0" ptsTypes="AAAAA">
                                      <p:cBhvr>
                                        <p:cTn id="60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2" y="-458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43 0.13634 L -0.19343 0.0463 L -0.36618 0.04884 L -0.36715 0.13773 L -0.41683 0.13773 " pathEditMode="relative" ptsTypes="AAAAA">
                                      <p:cBhvr>
                                        <p:cTn id="62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1.48148E-6 L 0.00096 -0.13056 L 0.00096 -0.1294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2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15 0.12732 L 0.37115 -0.00092 " pathEditMode="relative" ptsTypes="AA">
                                      <p:cBhvr>
                                        <p:cTn id="6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15 -0.00092 L 0.42099 0.00046 " pathEditMode="relative" ptsTypes="AA">
                                      <p:cBhvr>
                                        <p:cTn id="71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0.13611 C 0.00112 0.09028 0.0016 0.04444 0.00192 -0.00116 " pathEditMode="relative" ptsTypes="AA">
                                      <p:cBhvr>
                                        <p:cTn id="75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03 0.00046 L 0.42003 -0.1356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897" y="3105834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End Of Document</a:t>
            </a:r>
            <a:endParaRPr lang="ko-KR" altLang="en-US" sz="3600" b="1" spc="-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공정운영시나리오 적용 배경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471341" y="1617132"/>
            <a:ext cx="2736000" cy="377309"/>
          </a:xfrm>
          <a:prstGeom prst="homePlate">
            <a:avLst/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50" dirty="0" smtClean="0">
                <a:solidFill>
                  <a:schemeClr val="bg1"/>
                </a:solidFill>
                <a:latin typeface="+mn-ea"/>
              </a:rPr>
              <a:t>라인 설계</a:t>
            </a:r>
          </a:p>
        </p:txBody>
      </p:sp>
      <p:sp>
        <p:nvSpPr>
          <p:cNvPr id="52" name="오각형 51"/>
          <p:cNvSpPr/>
          <p:nvPr/>
        </p:nvSpPr>
        <p:spPr bwMode="auto">
          <a:xfrm>
            <a:off x="3587284" y="1617132"/>
            <a:ext cx="2736000" cy="377309"/>
          </a:xfrm>
          <a:prstGeom prst="homePlate">
            <a:avLst/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50" dirty="0" smtClean="0">
                <a:solidFill>
                  <a:schemeClr val="bg1"/>
                </a:solidFill>
                <a:latin typeface="+mn-ea"/>
              </a:rPr>
              <a:t>IT </a:t>
            </a:r>
            <a:r>
              <a:rPr lang="ko-KR" altLang="en-US" sz="1200" b="1" spc="-50" dirty="0" smtClean="0">
                <a:solidFill>
                  <a:schemeClr val="bg1"/>
                </a:solidFill>
                <a:latin typeface="+mn-ea"/>
              </a:rPr>
              <a:t>시스템 구축 및 설비 제작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771896" y="2300703"/>
            <a:ext cx="2439631" cy="1289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86088" y="2991286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시스템 발주</a:t>
            </a:r>
            <a:endParaRPr lang="en-US" altLang="ko-KR" sz="1000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42995" y="4280562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설비 발주</a:t>
            </a:r>
            <a:endParaRPr lang="en-US" altLang="ko-KR" sz="1000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17093" y="2950286"/>
            <a:ext cx="2736470" cy="153413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운영 절차 인지 미흡으로 작업 오류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 err="1" smtClean="0">
                <a:latin typeface="+mn-ea"/>
              </a:rPr>
              <a:t>컨셉의</a:t>
            </a:r>
            <a:r>
              <a:rPr lang="ko-KR" altLang="en-US" sz="1200" dirty="0" smtClean="0">
                <a:latin typeface="+mn-ea"/>
              </a:rPr>
              <a:t> 프로세스 </a:t>
            </a:r>
            <a:r>
              <a:rPr lang="ko-KR" altLang="en-US" sz="1200" dirty="0" err="1" smtClean="0">
                <a:latin typeface="+mn-ea"/>
              </a:rPr>
              <a:t>미수립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시스템 요건 </a:t>
            </a:r>
            <a:r>
              <a:rPr lang="ko-KR" altLang="en-US" sz="1200" dirty="0" err="1" smtClean="0">
                <a:latin typeface="+mn-ea"/>
              </a:rPr>
              <a:t>미확정으로</a:t>
            </a:r>
            <a:r>
              <a:rPr lang="ko-KR" altLang="en-US" sz="1200" dirty="0" smtClean="0">
                <a:latin typeface="+mn-ea"/>
              </a:rPr>
              <a:t> 수작업 업무 증가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설비 운영 </a:t>
            </a:r>
            <a:r>
              <a:rPr lang="ko-KR" altLang="en-US" sz="1200" dirty="0" err="1" smtClean="0">
                <a:latin typeface="+mn-ea"/>
              </a:rPr>
              <a:t>컨셉</a:t>
            </a:r>
            <a:r>
              <a:rPr lang="ko-KR" altLang="en-US" sz="1200" dirty="0" smtClean="0">
                <a:latin typeface="+mn-ea"/>
              </a:rPr>
              <a:t> 반영 오류 존재 및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데이터 수집 누락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0163" y="679386"/>
            <a:ext cx="92973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lvl="0" indent="-285750" latinLnBrk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defRPr>
            </a:lvl1pPr>
          </a:lstStyle>
          <a:p>
            <a:pPr marL="273050" indent="-273050"/>
            <a:r>
              <a:rPr lang="ko-KR" altLang="en-US" sz="1600" dirty="0" smtClean="0">
                <a:latin typeface="+mn-ea"/>
                <a:ea typeface="+mn-ea"/>
              </a:rPr>
              <a:t>시스템 기반의 생산운영을 위해서는 현장의 생산운영체계와 </a:t>
            </a:r>
            <a:r>
              <a:rPr lang="en-US" altLang="ko-KR" sz="1600" dirty="0" smtClean="0">
                <a:latin typeface="+mn-ea"/>
                <a:ea typeface="+mn-ea"/>
              </a:rPr>
              <a:t>IT </a:t>
            </a:r>
            <a:r>
              <a:rPr lang="ko-KR" altLang="en-US" sz="1600" dirty="0" smtClean="0">
                <a:latin typeface="+mn-ea"/>
                <a:ea typeface="+mn-ea"/>
              </a:rPr>
              <a:t>시스템의 융합이 중요하나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명확한 요건정의서가 없이 </a:t>
            </a:r>
            <a:r>
              <a:rPr lang="en-US" altLang="ko-KR" sz="1600" dirty="0" smtClean="0">
                <a:latin typeface="+mn-ea"/>
                <a:ea typeface="+mn-ea"/>
              </a:rPr>
              <a:t>IT </a:t>
            </a:r>
            <a:r>
              <a:rPr lang="ko-KR" altLang="en-US" sz="1600" dirty="0" smtClean="0">
                <a:latin typeface="+mn-ea"/>
                <a:ea typeface="+mn-ea"/>
              </a:rPr>
              <a:t>시스템과 설비가 제작되어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양산 일정의 일부 지연 요인이 되고 있음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73990" y="5695068"/>
            <a:ext cx="75087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300" b="1" u="sng" dirty="0" smtClean="0">
                <a:solidFill>
                  <a:schemeClr val="accent4"/>
                </a:solidFill>
                <a:latin typeface="+mn-ea"/>
              </a:rPr>
              <a:t>“IT </a:t>
            </a:r>
            <a:r>
              <a:rPr lang="ko-KR" altLang="en-US" sz="1300" b="1" u="sng" dirty="0" smtClean="0">
                <a:solidFill>
                  <a:schemeClr val="accent4"/>
                </a:solidFill>
                <a:latin typeface="+mn-ea"/>
              </a:rPr>
              <a:t>시스템 기반 공정운영시나리오를 수립</a:t>
            </a:r>
            <a:r>
              <a:rPr lang="en-US" altLang="ko-KR" sz="1300" b="1" u="sng" dirty="0" smtClean="0">
                <a:solidFill>
                  <a:schemeClr val="accent4"/>
                </a:solidFill>
                <a:latin typeface="+mn-ea"/>
              </a:rPr>
              <a:t>”</a:t>
            </a:r>
            <a:br>
              <a:rPr lang="en-US" altLang="ko-KR" sz="1300" b="1" u="sng" dirty="0" smtClean="0">
                <a:solidFill>
                  <a:schemeClr val="accent4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accent4"/>
                </a:solidFill>
                <a:latin typeface="+mn-ea"/>
              </a:rPr>
              <a:t>하여 시스템 요건 및 설비 사양</a:t>
            </a:r>
            <a:r>
              <a:rPr lang="en-US" altLang="ko-KR" sz="1300" b="1" dirty="0" smtClean="0">
                <a:solidFill>
                  <a:schemeClr val="accent4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/>
                </a:solidFill>
                <a:latin typeface="+mn-ea"/>
              </a:rPr>
              <a:t>데이터 정의를 명확히 해야 함</a:t>
            </a:r>
            <a:endParaRPr lang="en-US" altLang="ko-KR" sz="13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042995" y="2766981"/>
            <a:ext cx="675185" cy="249269"/>
          </a:xfrm>
          <a:prstGeom prst="rightArrow">
            <a:avLst/>
          </a:prstGeom>
          <a:solidFill>
            <a:schemeClr val="bg1">
              <a:lumMod val="8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>
              <a:latin typeface="+mn-ea"/>
            </a:endParaRPr>
          </a:p>
        </p:txBody>
      </p:sp>
      <p:sp>
        <p:nvSpPr>
          <p:cNvPr id="48" name="오른쪽 화살표 47"/>
          <p:cNvSpPr/>
          <p:nvPr/>
        </p:nvSpPr>
        <p:spPr bwMode="auto">
          <a:xfrm>
            <a:off x="3042995" y="4475956"/>
            <a:ext cx="675185" cy="249269"/>
          </a:xfrm>
          <a:prstGeom prst="rightArrow">
            <a:avLst/>
          </a:prstGeom>
          <a:solidFill>
            <a:schemeClr val="bg1">
              <a:lumMod val="8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>
              <a:latin typeface="+mn-ea"/>
            </a:endParaRPr>
          </a:p>
        </p:txBody>
      </p:sp>
      <p:sp>
        <p:nvSpPr>
          <p:cNvPr id="9" name="오각형 8"/>
          <p:cNvSpPr/>
          <p:nvPr/>
        </p:nvSpPr>
        <p:spPr bwMode="auto">
          <a:xfrm rot="5400000">
            <a:off x="3947497" y="2325289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000" b="1" spc="-5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설계</a:t>
            </a:r>
          </a:p>
        </p:txBody>
      </p:sp>
      <p:sp>
        <p:nvSpPr>
          <p:cNvPr id="56" name="오각형 55"/>
          <p:cNvSpPr/>
          <p:nvPr/>
        </p:nvSpPr>
        <p:spPr bwMode="auto">
          <a:xfrm rot="5400000">
            <a:off x="3947497" y="2670104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57" name="오각형 56"/>
          <p:cNvSpPr/>
          <p:nvPr/>
        </p:nvSpPr>
        <p:spPr bwMode="auto">
          <a:xfrm rot="5400000">
            <a:off x="3947497" y="3071880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75036" y="2416802"/>
            <a:ext cx="1720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요구사항 분석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설계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93361" y="2138380"/>
            <a:ext cx="8451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IT </a:t>
            </a:r>
            <a:r>
              <a:rPr lang="ko-KR" altLang="en-US" sz="1400" b="1" dirty="0" smtClean="0">
                <a:latin typeface="+mn-ea"/>
              </a:rPr>
              <a:t>시스템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" name="순서도: 처리 6"/>
          <p:cNvSpPr/>
          <p:nvPr/>
        </p:nvSpPr>
        <p:spPr bwMode="auto">
          <a:xfrm>
            <a:off x="464830" y="2300702"/>
            <a:ext cx="2515579" cy="2829392"/>
          </a:xfrm>
          <a:prstGeom prst="flowChartProcess">
            <a:avLst/>
          </a:prstGeom>
          <a:solidFill>
            <a:schemeClr val="bg2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520823" y="2481756"/>
            <a:ext cx="1296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latin typeface="+mn-ea"/>
              </a:rPr>
              <a:t>생산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Process Map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1520823" y="2924886"/>
            <a:ext cx="1296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+mn-ea"/>
              </a:rPr>
              <a:t>SOP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050" kern="0" smtClean="0">
                <a:solidFill>
                  <a:srgbClr val="000000"/>
                </a:solidFill>
                <a:latin typeface="+mn-ea"/>
              </a:rPr>
              <a:t>표준작업절차서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1520823" y="3804009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+mn-ea"/>
              </a:rPr>
              <a:t>공장 </a:t>
            </a:r>
            <a:r>
              <a:rPr kumimoji="0" lang="en-US" altLang="ko-KR" sz="1050" b="0" kern="0" dirty="0" smtClean="0">
                <a:solidFill>
                  <a:srgbClr val="000000"/>
                </a:solidFill>
                <a:latin typeface="+mn-ea"/>
              </a:rPr>
              <a:t>Layout </a:t>
            </a:r>
            <a:r>
              <a:rPr kumimoji="0" lang="ko-KR" altLang="en-US" sz="1050" b="0" kern="0" smtClean="0">
                <a:solidFill>
                  <a:srgbClr val="000000"/>
                </a:solidFill>
                <a:latin typeface="+mn-ea"/>
              </a:rPr>
              <a:t>도면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1520823" y="4247139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/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신규 공정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물류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</a:rPr>
              <a:t>컨셉</a:t>
            </a:r>
            <a:endParaRPr lang="en-US" altLang="ko-KR" sz="105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1520823" y="4690271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/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시스템 요구사항</a:t>
            </a:r>
            <a:endParaRPr lang="en-US" altLang="ko-KR" sz="105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1520823" y="3368016"/>
            <a:ext cx="1296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latin typeface="+mn-ea"/>
              </a:rPr>
              <a:t>설비 공통 사양서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왼쪽 대괄호 2"/>
          <p:cNvSpPr/>
          <p:nvPr/>
        </p:nvSpPr>
        <p:spPr bwMode="auto">
          <a:xfrm>
            <a:off x="1364584" y="3804009"/>
            <a:ext cx="117535" cy="1245055"/>
          </a:xfrm>
          <a:prstGeom prst="leftBracke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4380" y="4201419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4"/>
                </a:solidFill>
                <a:latin typeface="+mn-ea"/>
              </a:rPr>
              <a:t>신공장</a:t>
            </a:r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accent4"/>
                </a:solidFill>
                <a:latin typeface="+mn-ea"/>
              </a:rPr>
              <a:t>구축시</a:t>
            </a:r>
            <a:r>
              <a:rPr lang="en-US" altLang="ko-KR" sz="1000" dirty="0" smtClean="0">
                <a:solidFill>
                  <a:schemeClr val="accent4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accent4"/>
                </a:solidFill>
                <a:latin typeface="+mn-ea"/>
              </a:rPr>
            </a:br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생성 자료</a:t>
            </a:r>
            <a:endParaRPr lang="en-US" altLang="ko-KR" sz="1000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63" name="왼쪽 대괄호 62"/>
          <p:cNvSpPr/>
          <p:nvPr/>
        </p:nvSpPr>
        <p:spPr bwMode="auto">
          <a:xfrm>
            <a:off x="1356455" y="2470145"/>
            <a:ext cx="117535" cy="1245055"/>
          </a:xfrm>
          <a:prstGeom prst="leftBracke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0560" y="2884823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기존 공장 </a:t>
            </a:r>
            <a:r>
              <a:rPr lang="en-US" altLang="ko-KR" sz="1000" dirty="0" smtClean="0">
                <a:solidFill>
                  <a:schemeClr val="accent4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accent4"/>
                </a:solidFill>
                <a:latin typeface="+mn-ea"/>
              </a:rPr>
            </a:br>
            <a:r>
              <a:rPr lang="ko-KR" altLang="en-US" sz="1000" dirty="0" smtClean="0">
                <a:solidFill>
                  <a:schemeClr val="accent4"/>
                </a:solidFill>
                <a:latin typeface="+mn-ea"/>
              </a:rPr>
              <a:t>운영 자료</a:t>
            </a:r>
            <a:endParaRPr lang="en-US" altLang="ko-KR" sz="1000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76527" y="2689405"/>
            <a:ext cx="1779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시스템 </a:t>
            </a:r>
            <a:r>
              <a:rPr lang="ko-KR" altLang="en-US" sz="1100" dirty="0">
                <a:latin typeface="+mn-ea"/>
              </a:rPr>
              <a:t>개발</a:t>
            </a:r>
            <a:endParaRPr lang="en-US" altLang="ko-KR" sz="1100" dirty="0">
              <a:latin typeface="+mn-ea"/>
            </a:endParaRPr>
          </a:p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설비 인터페이스 </a:t>
            </a:r>
            <a:r>
              <a:rPr lang="ko-KR" altLang="en-US" sz="1100" dirty="0" smtClean="0">
                <a:latin typeface="+mn-ea"/>
              </a:rPr>
              <a:t>개발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56858" y="3115112"/>
            <a:ext cx="18546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시스템 통합 테스트</a:t>
            </a:r>
            <a:endParaRPr lang="en-US" altLang="ko-KR" sz="1100" dirty="0" smtClean="0">
              <a:latin typeface="+mn-ea"/>
            </a:endParaRPr>
          </a:p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설비 시뮬레이션 테스트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771896" y="3840606"/>
            <a:ext cx="2439631" cy="1289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5400000">
            <a:off x="3947497" y="3865192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err="1" smtClean="0">
                <a:solidFill>
                  <a:schemeClr val="bg1"/>
                </a:solidFill>
                <a:latin typeface="+mn-ea"/>
              </a:rPr>
              <a:t>컨셉</a:t>
            </a: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 분석</a:t>
            </a:r>
          </a:p>
        </p:txBody>
      </p:sp>
      <p:sp>
        <p:nvSpPr>
          <p:cNvPr id="81" name="오각형 80"/>
          <p:cNvSpPr/>
          <p:nvPr/>
        </p:nvSpPr>
        <p:spPr bwMode="auto">
          <a:xfrm rot="5400000">
            <a:off x="3947497" y="4210007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제작</a:t>
            </a:r>
          </a:p>
        </p:txBody>
      </p:sp>
      <p:sp>
        <p:nvSpPr>
          <p:cNvPr id="82" name="오각형 81"/>
          <p:cNvSpPr/>
          <p:nvPr/>
        </p:nvSpPr>
        <p:spPr bwMode="auto">
          <a:xfrm rot="5400000">
            <a:off x="3947497" y="4611783"/>
            <a:ext cx="325460" cy="529618"/>
          </a:xfrm>
          <a:prstGeom prst="homePlate">
            <a:avLst>
              <a:gd name="adj" fmla="val 18392"/>
            </a:avLst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50" dirty="0" smtClean="0">
                <a:solidFill>
                  <a:schemeClr val="bg1"/>
                </a:solidFill>
                <a:latin typeface="+mn-ea"/>
              </a:rPr>
              <a:t>테스트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382259" y="3956705"/>
            <a:ext cx="1720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운영 </a:t>
            </a:r>
            <a:r>
              <a:rPr lang="ko-KR" altLang="en-US" sz="1100" dirty="0" err="1" smtClean="0">
                <a:latin typeface="+mn-ea"/>
              </a:rPr>
              <a:t>컨셉</a:t>
            </a:r>
            <a:r>
              <a:rPr lang="ko-KR" altLang="en-US" sz="1100" dirty="0" smtClean="0">
                <a:latin typeface="+mn-ea"/>
              </a:rPr>
              <a:t> 분석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smtClean="0">
                <a:latin typeface="+mn-ea"/>
              </a:rPr>
              <a:t>설계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42284" y="3695217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설비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82259" y="4254709"/>
            <a:ext cx="1779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설비 제작</a:t>
            </a:r>
            <a:endParaRPr lang="en-US" altLang="ko-KR" sz="1100" dirty="0" smtClean="0">
              <a:latin typeface="+mn-ea"/>
            </a:endParaRPr>
          </a:p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제어 프로그램 개발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82259" y="4731218"/>
            <a:ext cx="1854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+mn-ea"/>
              </a:rPr>
              <a:t>설비 구동 테스트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3" name="오른쪽 화살표 52"/>
          <p:cNvSpPr/>
          <p:nvPr/>
        </p:nvSpPr>
        <p:spPr bwMode="auto">
          <a:xfrm>
            <a:off x="6413506" y="3063219"/>
            <a:ext cx="303587" cy="128363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8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42229" y="2408466"/>
            <a:ext cx="2676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spcBef>
                <a:spcPts val="600"/>
              </a:spcBef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현장에서 설비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제어 프로그램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개조 및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IT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시스템 변경이 발생하여 양산 일정 지연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오각형 53"/>
          <p:cNvSpPr/>
          <p:nvPr/>
        </p:nvSpPr>
        <p:spPr bwMode="auto">
          <a:xfrm>
            <a:off x="6703227" y="1609268"/>
            <a:ext cx="2736000" cy="377309"/>
          </a:xfrm>
          <a:prstGeom prst="homePlate">
            <a:avLst/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50" dirty="0" err="1" smtClean="0">
                <a:solidFill>
                  <a:schemeClr val="bg1"/>
                </a:solidFill>
                <a:latin typeface="+mn-ea"/>
              </a:rPr>
              <a:t>셋업</a:t>
            </a:r>
            <a:r>
              <a:rPr lang="ko-KR" altLang="en-US" sz="1200" b="1" spc="-50" dirty="0" smtClean="0">
                <a:solidFill>
                  <a:schemeClr val="bg1"/>
                </a:solidFill>
                <a:latin typeface="+mn-ea"/>
              </a:rPr>
              <a:t> 및 양산 검증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3192" y="213838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현업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46942" y="353448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 smtClean="0">
                <a:solidFill>
                  <a:srgbClr val="C00000"/>
                </a:solidFill>
                <a:latin typeface="+mn-ea"/>
              </a:rPr>
              <a:t>셋업</a:t>
            </a:r>
            <a:r>
              <a:rPr lang="ko-KR" altLang="en-US" sz="900" dirty="0" smtClean="0">
                <a:solidFill>
                  <a:srgbClr val="C00000"/>
                </a:solidFill>
                <a:latin typeface="+mn-ea"/>
              </a:rPr>
              <a:t> 전</a:t>
            </a:r>
            <a:r>
              <a:rPr lang="en-US" altLang="ko-KR" sz="900" dirty="0" smtClean="0">
                <a:solidFill>
                  <a:srgbClr val="C00000"/>
                </a:solidFill>
                <a:latin typeface="+mn-ea"/>
              </a:rPr>
              <a:t>, </a:t>
            </a:r>
            <a:br>
              <a:rPr lang="en-US" altLang="ko-KR" sz="900" dirty="0" smtClean="0">
                <a:solidFill>
                  <a:srgbClr val="C00000"/>
                </a:solidFill>
                <a:latin typeface="+mn-ea"/>
              </a:rPr>
            </a:br>
            <a:r>
              <a:rPr lang="ko-KR" altLang="en-US" sz="900" smtClean="0">
                <a:solidFill>
                  <a:srgbClr val="C00000"/>
                </a:solidFill>
                <a:latin typeface="+mn-ea"/>
              </a:rPr>
              <a:t>운영 컨셉 불명확</a:t>
            </a:r>
            <a:endParaRPr lang="en-US" altLang="ko-KR" sz="900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55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순서도: 페이지 연결자 137"/>
          <p:cNvSpPr/>
          <p:nvPr/>
        </p:nvSpPr>
        <p:spPr bwMode="auto">
          <a:xfrm>
            <a:off x="7789333" y="3052509"/>
            <a:ext cx="1655763" cy="17679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808904" y="2067191"/>
            <a:ext cx="2568289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808904" y="4123915"/>
            <a:ext cx="2568289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059565" y="2067191"/>
            <a:ext cx="2461636" cy="151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2059565" y="4123915"/>
            <a:ext cx="2461636" cy="151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공정운영시나리오 최적화 적용 성과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200472" y="650362"/>
            <a:ext cx="9505056" cy="721238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라인설계 단계부터 전지 현업과 </a:t>
            </a:r>
            <a:r>
              <a:rPr lang="en-US" altLang="ko-KR" sz="1600" dirty="0">
                <a:latin typeface="+mn-ea"/>
                <a:ea typeface="+mn-ea"/>
              </a:rPr>
              <a:t>TF</a:t>
            </a:r>
            <a:r>
              <a:rPr lang="ko-KR" altLang="en-US" sz="1600" dirty="0">
                <a:latin typeface="+mn-ea"/>
                <a:ea typeface="+mn-ea"/>
              </a:rPr>
              <a:t>를 구성하여 </a:t>
            </a:r>
            <a:r>
              <a:rPr lang="ko-KR" altLang="en-US" sz="1600" dirty="0" err="1">
                <a:latin typeface="+mn-ea"/>
                <a:ea typeface="+mn-ea"/>
              </a:rPr>
              <a:t>빈강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동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폴란드</a:t>
            </a:r>
            <a:r>
              <a:rPr lang="en-US" altLang="ko-KR" sz="1600" dirty="0" smtClean="0">
                <a:latin typeface="+mn-ea"/>
                <a:ea typeface="+mn-ea"/>
              </a:rPr>
              <a:t>3</a:t>
            </a:r>
            <a:r>
              <a:rPr lang="ko-KR" altLang="en-US" sz="1600" dirty="0" smtClean="0">
                <a:latin typeface="+mn-ea"/>
                <a:ea typeface="+mn-ea"/>
              </a:rPr>
              <a:t>동의 </a:t>
            </a:r>
            <a:r>
              <a:rPr lang="ko-KR" altLang="en-US" sz="1600" dirty="0">
                <a:latin typeface="+mn-ea"/>
                <a:ea typeface="+mn-ea"/>
              </a:rPr>
              <a:t>공정 운영 시나리오 최적화를 수행한 결과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ko-KR" altLang="en-US" sz="1600" dirty="0" smtClean="0">
                <a:latin typeface="+mn-ea"/>
                <a:ea typeface="+mn-ea"/>
              </a:rPr>
              <a:t>데이터 </a:t>
            </a:r>
            <a:r>
              <a:rPr lang="ko-KR" altLang="en-US" sz="1600" dirty="0">
                <a:latin typeface="+mn-ea"/>
                <a:ea typeface="+mn-ea"/>
              </a:rPr>
              <a:t>정합성이 </a:t>
            </a:r>
            <a:r>
              <a:rPr lang="ko-KR" altLang="en-US" sz="1600" dirty="0" smtClean="0">
                <a:latin typeface="+mn-ea"/>
                <a:ea typeface="+mn-ea"/>
              </a:rPr>
              <a:t>개선되고</a:t>
            </a:r>
            <a:r>
              <a:rPr lang="en-US" altLang="ko-KR" sz="1600" dirty="0" smtClean="0">
                <a:latin typeface="+mn-ea"/>
                <a:ea typeface="+mn-ea"/>
              </a:rPr>
              <a:t>, IT </a:t>
            </a:r>
            <a:r>
              <a:rPr lang="ko-KR" altLang="en-US" sz="1600" dirty="0" smtClean="0">
                <a:latin typeface="+mn-ea"/>
                <a:ea typeface="+mn-ea"/>
              </a:rPr>
              <a:t>적용 측면의 설비 </a:t>
            </a:r>
            <a:r>
              <a:rPr lang="en-US" altLang="ko-KR" sz="1600" dirty="0" smtClean="0">
                <a:latin typeface="+mn-ea"/>
                <a:ea typeface="+mn-ea"/>
              </a:rPr>
              <a:t>Set Up </a:t>
            </a:r>
            <a:r>
              <a:rPr lang="ko-KR" altLang="en-US" sz="1600" dirty="0" smtClean="0">
                <a:latin typeface="+mn-ea"/>
                <a:ea typeface="+mn-ea"/>
              </a:rPr>
              <a:t>기간이 단축됨을 확인하였음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52437" y="2067190"/>
            <a:ext cx="1512000" cy="15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r>
              <a:rPr lang="ko-KR" altLang="en-US" sz="14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</a:rPr>
              <a:t>현장 운영 개선</a:t>
            </a:r>
            <a:endParaRPr lang="ko-KR" altLang="en-US" sz="14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52437" y="4129809"/>
            <a:ext cx="1512000" cy="15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"/>
            <a:r>
              <a:rPr lang="ko-KR" altLang="en-US" sz="14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</a:rPr>
              <a:t>프로세스 개선</a:t>
            </a:r>
            <a:endParaRPr lang="ko-KR" altLang="en-US" sz="14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" name="덧셈 기호 2"/>
          <p:cNvSpPr/>
          <p:nvPr/>
        </p:nvSpPr>
        <p:spPr bwMode="auto">
          <a:xfrm>
            <a:off x="974328" y="3613862"/>
            <a:ext cx="468049" cy="481275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7451" y="2178188"/>
            <a:ext cx="22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작업자 바코드 </a:t>
            </a:r>
            <a:r>
              <a:rPr lang="ko-KR" altLang="en-US" sz="1200" dirty="0" err="1" smtClean="0">
                <a:latin typeface="+mn-ea"/>
              </a:rPr>
              <a:t>리딩으로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인식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작업자에 </a:t>
            </a:r>
            <a:r>
              <a:rPr lang="ko-KR" altLang="en-US" sz="1200" dirty="0">
                <a:latin typeface="+mn-ea"/>
              </a:rPr>
              <a:t>의한 </a:t>
            </a:r>
            <a:r>
              <a:rPr lang="en-US" altLang="ko-KR" sz="1200" dirty="0">
                <a:latin typeface="+mn-ea"/>
              </a:rPr>
              <a:t>Lot </a:t>
            </a:r>
            <a:r>
              <a:rPr lang="ko-KR" altLang="en-US" sz="1200" dirty="0" smtClean="0">
                <a:latin typeface="+mn-ea"/>
              </a:rPr>
              <a:t>착공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투입 수량 관리 無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작업자 실적 보정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4868174" y="2178188"/>
            <a:ext cx="2509020" cy="1290004"/>
            <a:chOff x="4664968" y="2133174"/>
            <a:chExt cx="2509020" cy="1290004"/>
          </a:xfrm>
        </p:grpSpPr>
        <p:sp>
          <p:nvSpPr>
            <p:cNvPr id="101" name="TextBox 100"/>
            <p:cNvSpPr txBox="1"/>
            <p:nvPr/>
          </p:nvSpPr>
          <p:spPr>
            <a:xfrm>
              <a:off x="4664968" y="2133174"/>
              <a:ext cx="25090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latin typeface="+mn-ea"/>
                </a:rPr>
                <a:t>RFID </a:t>
              </a:r>
              <a:r>
                <a:rPr lang="ko-KR" altLang="en-US" sz="1200" b="1" dirty="0" smtClean="0">
                  <a:latin typeface="+mn-ea"/>
                </a:rPr>
                <a:t>를 통한 </a:t>
              </a:r>
              <a:r>
                <a:rPr lang="en-US" altLang="ko-KR" sz="1200" b="1" dirty="0" smtClean="0">
                  <a:latin typeface="+mn-ea"/>
                </a:rPr>
                <a:t>ID </a:t>
              </a:r>
              <a:r>
                <a:rPr lang="ko-KR" altLang="en-US" sz="1200" b="1" dirty="0" smtClean="0">
                  <a:latin typeface="+mn-ea"/>
                </a:rPr>
                <a:t>자동 인식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latin typeface="+mn-ea"/>
                </a:rPr>
                <a:t>ID </a:t>
              </a:r>
              <a:r>
                <a:rPr lang="ko-KR" altLang="en-US" sz="1200" b="1" dirty="0" smtClean="0">
                  <a:latin typeface="+mn-ea"/>
                </a:rPr>
                <a:t>기반 자동 </a:t>
              </a:r>
              <a:r>
                <a:rPr lang="en-US" altLang="ko-KR" sz="1200" b="1" dirty="0" smtClean="0">
                  <a:latin typeface="+mn-ea"/>
                </a:rPr>
                <a:t>Lot </a:t>
              </a:r>
              <a:r>
                <a:rPr lang="ko-KR" altLang="en-US" sz="1200" b="1" dirty="0" smtClean="0">
                  <a:latin typeface="+mn-ea"/>
                </a:rPr>
                <a:t>착공</a:t>
              </a:r>
              <a:endParaRPr lang="en-US" altLang="ko-KR" sz="1200" dirty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latin typeface="+mn-ea"/>
                </a:rPr>
                <a:t>Counter</a:t>
              </a:r>
              <a:r>
                <a:rPr lang="ko-KR" altLang="en-US" sz="1200" b="1" dirty="0" smtClean="0">
                  <a:latin typeface="+mn-ea"/>
                </a:rPr>
                <a:t>를 통한 투입 수량 자동 관리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자동 완공 처리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806305" y="3176957"/>
              <a:ext cx="1367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수작업 실적 보정 제거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83011" y="2896181"/>
              <a:ext cx="9909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Loss 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자동 처리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918516" y="2615404"/>
              <a:ext cx="12554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실시간 착</a:t>
              </a:r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/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완공 관리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086831" y="2334627"/>
              <a:ext cx="10871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실물 </a:t>
              </a:r>
              <a:r>
                <a:rPr lang="ko-KR" altLang="en-US" sz="1000" dirty="0" err="1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추적성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강화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067451" y="4130212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양산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err="1" smtClean="0">
                <a:latin typeface="+mn-ea"/>
              </a:rPr>
              <a:t>재작업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혼류</a:t>
            </a:r>
            <a:r>
              <a:rPr lang="ko-KR" altLang="en-US" sz="1200" dirty="0" smtClean="0">
                <a:latin typeface="+mn-ea"/>
              </a:rPr>
              <a:t> 생산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NND QA </a:t>
            </a:r>
            <a:r>
              <a:rPr lang="ko-KR" altLang="en-US" sz="1200" dirty="0" smtClean="0">
                <a:latin typeface="+mn-ea"/>
              </a:rPr>
              <a:t>샘플 채취 수작업 관리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잔량 관리 기준 미흡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비표준화된</a:t>
            </a:r>
            <a:r>
              <a:rPr lang="ko-KR" altLang="en-US" sz="1200" dirty="0" smtClean="0">
                <a:latin typeface="+mn-ea"/>
              </a:rPr>
              <a:t> 불량 코드</a:t>
            </a:r>
            <a:endParaRPr lang="en-US" altLang="ko-KR" sz="1200" dirty="0" smtClean="0">
              <a:latin typeface="+mn-ea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설비 </a:t>
            </a:r>
            <a:r>
              <a:rPr lang="ko-KR" altLang="en-US" sz="1200" dirty="0" err="1" smtClean="0">
                <a:latin typeface="+mn-ea"/>
              </a:rPr>
              <a:t>셋업</a:t>
            </a:r>
            <a:r>
              <a:rPr lang="ko-KR" altLang="en-US" sz="1200" dirty="0" smtClean="0">
                <a:latin typeface="+mn-ea"/>
              </a:rPr>
              <a:t> 후</a:t>
            </a:r>
            <a:r>
              <a:rPr lang="en-US" altLang="ko-KR" sz="1200" dirty="0" smtClean="0">
                <a:latin typeface="+mn-ea"/>
              </a:rPr>
              <a:t>, IT </a:t>
            </a:r>
            <a:r>
              <a:rPr lang="ko-KR" altLang="en-US" sz="1200" dirty="0" err="1" smtClean="0">
                <a:latin typeface="+mn-ea"/>
              </a:rPr>
              <a:t>셋업</a:t>
            </a:r>
            <a:endParaRPr lang="ko-KR" altLang="en-US" sz="1200" dirty="0" smtClean="0">
              <a:latin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868174" y="4130212"/>
            <a:ext cx="2380780" cy="1578931"/>
            <a:chOff x="4664968" y="4010407"/>
            <a:chExt cx="2380780" cy="1578931"/>
          </a:xfrm>
        </p:grpSpPr>
        <p:sp>
          <p:nvSpPr>
            <p:cNvPr id="106" name="TextBox 105"/>
            <p:cNvSpPr txBox="1"/>
            <p:nvPr/>
          </p:nvSpPr>
          <p:spPr>
            <a:xfrm>
              <a:off x="4664968" y="4010407"/>
              <a:ext cx="238078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err="1" smtClean="0">
                  <a:latin typeface="+mn-ea"/>
                </a:rPr>
                <a:t>재작업</a:t>
              </a:r>
              <a:r>
                <a:rPr lang="ko-KR" altLang="en-US" sz="1200" b="1" dirty="0" smtClean="0">
                  <a:latin typeface="+mn-ea"/>
                </a:rPr>
                <a:t> 프로세스 정규화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latin typeface="+mn-ea"/>
                </a:rPr>
                <a:t> </a:t>
              </a:r>
              <a:r>
                <a:rPr lang="en-US" altLang="ko-KR" sz="1200" b="1" dirty="0" smtClean="0">
                  <a:latin typeface="+mn-ea"/>
                </a:rPr>
                <a:t>QA </a:t>
              </a:r>
              <a:r>
                <a:rPr lang="ko-KR" altLang="en-US" sz="1200" b="1" dirty="0" smtClean="0">
                  <a:latin typeface="+mn-ea"/>
                </a:rPr>
                <a:t>샘플 채취 프로세스 수립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잔량 처리</a:t>
              </a:r>
              <a:r>
                <a:rPr lang="en-US" altLang="ko-KR" sz="1200" b="1" dirty="0" smtClean="0">
                  <a:latin typeface="+mn-ea"/>
                </a:rPr>
                <a:t>/</a:t>
              </a:r>
              <a:r>
                <a:rPr lang="ko-KR" altLang="en-US" sz="1200" b="1" dirty="0" smtClean="0">
                  <a:latin typeface="+mn-ea"/>
                </a:rPr>
                <a:t>병합 기준 정규화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불량 코드 표준화</a:t>
              </a:r>
              <a:endParaRPr lang="en-US" altLang="ko-KR" sz="1200" b="1" dirty="0" smtClean="0"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latin typeface="+mn-ea"/>
                </a:rPr>
                <a:t>FOB </a:t>
              </a:r>
              <a:r>
                <a:rPr lang="ko-KR" altLang="en-US" sz="1200" b="1" dirty="0" smtClean="0">
                  <a:latin typeface="+mn-ea"/>
                </a:rPr>
                <a:t>이전 사전 검수 프로세스 수립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003476" y="4203373"/>
              <a:ext cx="10422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재작업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Lot 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관리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631578" y="4488309"/>
              <a:ext cx="14141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QA 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샘플 </a:t>
              </a:r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Lot 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자동 </a:t>
              </a:r>
              <a:r>
                <a:rPr lang="ko-KR" altLang="en-US" sz="1000" dirty="0" err="1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발번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077213" y="4773245"/>
              <a:ext cx="9685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허수 </a:t>
              </a:r>
              <a:r>
                <a:rPr lang="ko-KR" altLang="en-US" sz="1000" dirty="0" err="1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재공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방지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801497" y="5058181"/>
              <a:ext cx="12442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불량 실적 자동 반영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287206" y="5343117"/>
              <a:ext cx="7585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EATS </a:t>
              </a:r>
              <a:r>
                <a:rPr lang="ko-KR" altLang="en-US" sz="1000" dirty="0" smtClean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적용</a:t>
              </a:r>
              <a:endPara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76071" y="1756477"/>
            <a:ext cx="14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spc="-50" dirty="0" smtClean="0">
                <a:latin typeface="+mn-ea"/>
              </a:rPr>
              <a:t>개선 항목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58017" y="1756477"/>
            <a:ext cx="14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spc="-50" dirty="0" smtClean="0">
                <a:latin typeface="+mn-ea"/>
              </a:rPr>
              <a:t>AS-WAS</a:t>
            </a:r>
            <a:endParaRPr lang="ko-KR" altLang="en-US" sz="1400" b="1" u="sng" spc="-50" dirty="0" smtClean="0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60682" y="1756477"/>
            <a:ext cx="14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spc="-50" dirty="0" smtClean="0">
                <a:latin typeface="+mn-ea"/>
              </a:rPr>
              <a:t>AS-IS</a:t>
            </a:r>
            <a:endParaRPr lang="ko-KR" altLang="en-US" sz="1400" b="1" u="sng" spc="-50" dirty="0" smtClean="0">
              <a:latin typeface="+mn-ea"/>
            </a:endParaRPr>
          </a:p>
        </p:txBody>
      </p:sp>
      <p:sp>
        <p:nvSpPr>
          <p:cNvPr id="124" name="이등변 삼각형 123"/>
          <p:cNvSpPr/>
          <p:nvPr/>
        </p:nvSpPr>
        <p:spPr bwMode="auto">
          <a:xfrm rot="5400000">
            <a:off x="6482855" y="3716856"/>
            <a:ext cx="2168055" cy="26939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2" name="오른쪽 화살표 131"/>
          <p:cNvSpPr/>
          <p:nvPr/>
        </p:nvSpPr>
        <p:spPr bwMode="auto">
          <a:xfrm>
            <a:off x="4562796" y="2616096"/>
            <a:ext cx="179268" cy="4141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3" name="오른쪽 화살표 132"/>
          <p:cNvSpPr/>
          <p:nvPr/>
        </p:nvSpPr>
        <p:spPr bwMode="auto">
          <a:xfrm>
            <a:off x="4562796" y="4672820"/>
            <a:ext cx="179268" cy="4141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744823" y="3060976"/>
            <a:ext cx="1784943" cy="153413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실물 </a:t>
            </a:r>
            <a:r>
              <a:rPr lang="ko-KR" altLang="en-US" sz="1200" dirty="0" err="1" smtClean="0">
                <a:latin typeface="+mn-ea"/>
              </a:rPr>
              <a:t>추적성</a:t>
            </a:r>
            <a:r>
              <a:rPr lang="ko-KR" altLang="en-US" sz="1200" dirty="0" smtClean="0">
                <a:latin typeface="+mn-ea"/>
              </a:rPr>
              <a:t> 확보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Hidden Loss </a:t>
            </a:r>
            <a:r>
              <a:rPr lang="ko-KR" altLang="en-US" sz="1200" dirty="0" smtClean="0">
                <a:latin typeface="+mn-ea"/>
              </a:rPr>
              <a:t>최소화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수작업 오류 감소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허수 </a:t>
            </a:r>
            <a:r>
              <a:rPr lang="ko-KR" altLang="en-US" sz="1200" dirty="0" err="1" smtClean="0">
                <a:latin typeface="+mn-ea"/>
              </a:rPr>
              <a:t>재공</a:t>
            </a:r>
            <a:r>
              <a:rPr lang="ko-KR" altLang="en-US" sz="1200" dirty="0" smtClean="0">
                <a:latin typeface="+mn-ea"/>
              </a:rPr>
              <a:t> 방지</a:t>
            </a:r>
            <a:endParaRPr lang="en-US" altLang="ko-KR" sz="1200" dirty="0" smtClean="0">
              <a:latin typeface="+mn-ea"/>
            </a:endParaRPr>
          </a:p>
          <a:p>
            <a:pPr marL="177800" indent="-177800" fontAlgn="b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설비 검증 기간 단축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77463" y="1756477"/>
            <a:ext cx="14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spc="-50" dirty="0" smtClean="0">
                <a:latin typeface="+mn-ea"/>
              </a:rPr>
              <a:t>개선 효과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7624107" y="4842002"/>
            <a:ext cx="1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>
              <a:spcBef>
                <a:spcPts val="600"/>
              </a:spcBef>
            </a:pP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재공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데이터 정합성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▲</a:t>
            </a:r>
            <a:endParaRPr lang="en-US" altLang="ko-KR" sz="14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ctr" fontAlgn="b">
              <a:spcBef>
                <a:spcPts val="600"/>
              </a:spcBef>
            </a:pP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IT </a:t>
            </a:r>
            <a:r>
              <a:rPr lang="ko-KR" altLang="en-US" sz="1400" dirty="0" err="1" smtClean="0">
                <a:latin typeface="+mn-ea"/>
                <a:sym typeface="Wingdings" panose="05000000000000000000" pitchFamily="2" charset="2"/>
              </a:rPr>
              <a:t>셋업</a:t>
            </a:r>
            <a:r>
              <a:rPr lang="ko-KR" altLang="en-US" sz="1400" dirty="0" smtClean="0">
                <a:latin typeface="+mn-ea"/>
                <a:sym typeface="Wingdings" panose="05000000000000000000" pitchFamily="2" charset="2"/>
              </a:rPr>
              <a:t> 기간 단축   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▼</a:t>
            </a:r>
            <a:endParaRPr lang="en-US" altLang="ko-KR" sz="1400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810283" y="5036537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오차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0.1%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8692465" y="5322303"/>
            <a:ext cx="1010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12</a:t>
            </a:r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 3~6</a:t>
            </a:r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일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4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공정운영시나리오 시스템화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7" name="내용 개체 틀 8"/>
          <p:cNvSpPr>
            <a:spLocks noGrp="1"/>
          </p:cNvSpPr>
          <p:nvPr>
            <p:ph idx="1"/>
          </p:nvPr>
        </p:nvSpPr>
        <p:spPr>
          <a:xfrm>
            <a:off x="200472" y="650362"/>
            <a:ext cx="9505056" cy="1026038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공정운영시나리오 최적화 내용을 지속적으로 변화관리하기 위해서는 자산화 및 시스템화가 필요하며 이를 활용하여 시스템 구축뿐만 아니라 시스템 운영 측면에 활용이 가능하도록 준비하고 있음</a:t>
            </a:r>
            <a:endParaRPr lang="en-US" altLang="ko-KR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1972797" y="1755069"/>
            <a:ext cx="146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spc="-50" dirty="0" smtClean="0">
                <a:latin typeface="+mn-ea"/>
              </a:rPr>
              <a:t>자산화 및 시스템화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625163" y="2077317"/>
            <a:ext cx="2160000" cy="1616400"/>
            <a:chOff x="914400" y="2489739"/>
            <a:chExt cx="2161788" cy="1616369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4400" y="2489739"/>
              <a:ext cx="1698095" cy="161636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6588" y="2489739"/>
              <a:ext cx="609600" cy="161636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59" name="TextBox 58"/>
          <p:cNvSpPr txBox="1"/>
          <p:nvPr/>
        </p:nvSpPr>
        <p:spPr>
          <a:xfrm>
            <a:off x="6243691" y="1755069"/>
            <a:ext cx="24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spc="-50" dirty="0" smtClean="0">
                <a:latin typeface="+mn-ea"/>
              </a:rPr>
              <a:t>시스템 활용</a:t>
            </a:r>
          </a:p>
        </p:txBody>
      </p:sp>
      <p:cxnSp>
        <p:nvCxnSpPr>
          <p:cNvPr id="60" name="직선 화살표 연결선 59"/>
          <p:cNvCxnSpPr>
            <a:stCxn id="65" idx="0"/>
            <a:endCxn id="54" idx="2"/>
          </p:cNvCxnSpPr>
          <p:nvPr/>
        </p:nvCxnSpPr>
        <p:spPr bwMode="auto">
          <a:xfrm flipV="1">
            <a:off x="2081411" y="3693717"/>
            <a:ext cx="392098" cy="251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/>
          <p:cNvCxnSpPr>
            <a:stCxn id="69" idx="0"/>
          </p:cNvCxnSpPr>
          <p:nvPr/>
        </p:nvCxnSpPr>
        <p:spPr bwMode="auto">
          <a:xfrm flipH="1" flipV="1">
            <a:off x="2746848" y="3705626"/>
            <a:ext cx="582068" cy="239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444630" y="4845808"/>
            <a:ext cx="4521066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spc="-50" dirty="0" smtClean="0">
                <a:latin typeface="+mn-ea"/>
              </a:rPr>
              <a:t>프로세스 모델링 </a:t>
            </a:r>
            <a:r>
              <a:rPr lang="en-US" altLang="ko-KR" sz="1200" spc="-50" dirty="0" smtClean="0">
                <a:latin typeface="+mn-ea"/>
              </a:rPr>
              <a:t>Tool</a:t>
            </a:r>
            <a:r>
              <a:rPr lang="ko-KR" altLang="en-US" sz="1200" spc="-50" dirty="0" smtClean="0">
                <a:latin typeface="+mn-ea"/>
              </a:rPr>
              <a:t>을 통해 정의된 공정 및 물류 운영 시나리오를 업무 프로세스에 따라 </a:t>
            </a:r>
            <a:r>
              <a:rPr lang="ko-KR" altLang="en-US" sz="1200" b="1" spc="-50" dirty="0" smtClean="0">
                <a:latin typeface="+mn-ea"/>
              </a:rPr>
              <a:t>모델링</a:t>
            </a:r>
            <a:endParaRPr lang="en-US" altLang="ko-KR" sz="1200" spc="-5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spc="-50" dirty="0" smtClean="0">
                <a:latin typeface="+mn-ea"/>
              </a:rPr>
              <a:t>업무 프로세스와 연계하여 설비 특성 및 </a:t>
            </a:r>
            <a:r>
              <a:rPr lang="ko-KR" altLang="en-US" sz="1200" b="1" spc="-50" dirty="0" smtClean="0">
                <a:latin typeface="+mn-ea"/>
              </a:rPr>
              <a:t>사양</a:t>
            </a:r>
            <a:r>
              <a:rPr lang="en-US" altLang="ko-KR" sz="1200" b="1" spc="-50" dirty="0" smtClean="0">
                <a:latin typeface="+mn-ea"/>
              </a:rPr>
              <a:t>, </a:t>
            </a:r>
            <a:r>
              <a:rPr lang="ko-KR" altLang="en-US" sz="1200" b="1" spc="-50" dirty="0" smtClean="0">
                <a:latin typeface="+mn-ea"/>
              </a:rPr>
              <a:t>데이터 정의를 단계별 연계 가능</a:t>
            </a:r>
            <a:r>
              <a:rPr lang="ko-KR" altLang="en-US" sz="1200" spc="-50" dirty="0" smtClean="0">
                <a:latin typeface="+mn-ea"/>
              </a:rPr>
              <a:t>하도록 구성</a:t>
            </a:r>
            <a:endParaRPr lang="en-US" altLang="ko-KR" sz="1200" spc="-5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spc="-50" dirty="0" smtClean="0">
                <a:latin typeface="+mn-ea"/>
              </a:rPr>
              <a:t>프로세스 및 데이터</a:t>
            </a:r>
            <a:r>
              <a:rPr lang="en-US" altLang="ko-KR" sz="1200" spc="-50" dirty="0" smtClean="0">
                <a:latin typeface="+mn-ea"/>
              </a:rPr>
              <a:t>, </a:t>
            </a:r>
            <a:r>
              <a:rPr lang="ko-KR" altLang="en-US" sz="1200" spc="-50" dirty="0" smtClean="0">
                <a:latin typeface="+mn-ea"/>
              </a:rPr>
              <a:t>설비 사양 변경에 대한 버전 관리 가능 해야 하며 시스템 구축에 대한 검증 역할을 해야 함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625163" y="3944922"/>
            <a:ext cx="2160000" cy="286886"/>
            <a:chOff x="1404000" y="4211271"/>
            <a:chExt cx="2160000" cy="286886"/>
          </a:xfrm>
        </p:grpSpPr>
        <p:sp>
          <p:nvSpPr>
            <p:cNvPr id="65" name="모서리가 둥근 직사각형 64"/>
            <p:cNvSpPr/>
            <p:nvPr/>
          </p:nvSpPr>
          <p:spPr bwMode="auto">
            <a:xfrm>
              <a:off x="1404000" y="4211271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공정흐름도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2651505" y="4211271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데이터 정의서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4524" y="4394810"/>
            <a:ext cx="4121278" cy="297249"/>
            <a:chOff x="495416" y="4737361"/>
            <a:chExt cx="4121278" cy="297249"/>
          </a:xfrm>
        </p:grpSpPr>
        <p:sp>
          <p:nvSpPr>
            <p:cNvPr id="73" name="모서리가 둥근 직사각형 72"/>
            <p:cNvSpPr/>
            <p:nvPr/>
          </p:nvSpPr>
          <p:spPr bwMode="auto">
            <a:xfrm>
              <a:off x="495416" y="4747724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공정 운영</a:t>
              </a:r>
              <a:endParaRPr lang="en-US" altLang="ko-KR" sz="900" b="1" spc="-5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시나리오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1587589" y="4737361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물류 운영</a:t>
              </a:r>
              <a:endParaRPr lang="en-US" altLang="ko-KR" sz="900" b="1" spc="-5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시나리오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2645894" y="4744653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설비 </a:t>
              </a:r>
              <a:r>
                <a:rPr lang="ko-KR" altLang="en-US" sz="900" b="1" spc="-5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인벤토리</a:t>
              </a:r>
              <a:endParaRPr lang="ko-KR" altLang="en-US" sz="900" b="1" spc="-5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3704199" y="4744653"/>
              <a:ext cx="912495" cy="286886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spc="-5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설비 사양서</a:t>
              </a:r>
            </a:p>
          </p:txBody>
        </p:sp>
      </p:grpSp>
      <p:cxnSp>
        <p:nvCxnSpPr>
          <p:cNvPr id="77" name="직선 화살표 연결선 76"/>
          <p:cNvCxnSpPr>
            <a:stCxn id="73" idx="0"/>
            <a:endCxn id="65" idx="2"/>
          </p:cNvCxnSpPr>
          <p:nvPr/>
        </p:nvCxnSpPr>
        <p:spPr bwMode="auto">
          <a:xfrm flipV="1">
            <a:off x="1100772" y="4231808"/>
            <a:ext cx="980639" cy="173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74" idx="0"/>
            <a:endCxn id="65" idx="2"/>
          </p:cNvCxnSpPr>
          <p:nvPr/>
        </p:nvCxnSpPr>
        <p:spPr bwMode="auto">
          <a:xfrm flipH="1" flipV="1">
            <a:off x="2081411" y="4231808"/>
            <a:ext cx="111534" cy="163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75" idx="0"/>
            <a:endCxn id="69" idx="2"/>
          </p:cNvCxnSpPr>
          <p:nvPr/>
        </p:nvCxnSpPr>
        <p:spPr bwMode="auto">
          <a:xfrm flipV="1">
            <a:off x="3251250" y="4231808"/>
            <a:ext cx="77666" cy="170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/>
          <p:cNvCxnSpPr>
            <a:stCxn id="76" idx="0"/>
            <a:endCxn id="69" idx="2"/>
          </p:cNvCxnSpPr>
          <p:nvPr/>
        </p:nvCxnSpPr>
        <p:spPr bwMode="auto">
          <a:xfrm flipH="1" flipV="1">
            <a:off x="3328916" y="4231808"/>
            <a:ext cx="980639" cy="170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직사각형 80"/>
          <p:cNvSpPr/>
          <p:nvPr/>
        </p:nvSpPr>
        <p:spPr>
          <a:xfrm>
            <a:off x="492076" y="3853474"/>
            <a:ext cx="1133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공정운영시나리오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산출물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58399" y="3865383"/>
            <a:ext cx="4493528" cy="90593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613402" y="2296851"/>
            <a:ext cx="1044285" cy="896173"/>
            <a:chOff x="5613402" y="2383941"/>
            <a:chExt cx="1044285" cy="896173"/>
          </a:xfrm>
        </p:grpSpPr>
        <p:sp>
          <p:nvSpPr>
            <p:cNvPr id="84" name="순서도: 추출 83"/>
            <p:cNvSpPr/>
            <p:nvPr/>
          </p:nvSpPr>
          <p:spPr bwMode="auto">
            <a:xfrm>
              <a:off x="5775477" y="3040818"/>
              <a:ext cx="720134" cy="239296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 fontAlgn="b"/>
              <a:endParaRPr lang="ko-KR" altLang="en-US" sz="105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613402" y="2383941"/>
              <a:ext cx="1044285" cy="784466"/>
              <a:chOff x="5579534" y="2324672"/>
              <a:chExt cx="1044285" cy="784466"/>
            </a:xfrm>
          </p:grpSpPr>
          <p:sp>
            <p:nvSpPr>
              <p:cNvPr id="86" name="순서도: 처리 85"/>
              <p:cNvSpPr/>
              <p:nvPr/>
            </p:nvSpPr>
            <p:spPr bwMode="auto">
              <a:xfrm>
                <a:off x="5615819" y="2324672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87" name="순서도: 처리 86"/>
              <p:cNvSpPr/>
              <p:nvPr/>
            </p:nvSpPr>
            <p:spPr bwMode="auto">
              <a:xfrm>
                <a:off x="5579534" y="2353138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pic>
            <p:nvPicPr>
              <p:cNvPr id="88" name="그림 87"/>
              <p:cNvPicPr preferRelativeResize="0"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2260" y="2392175"/>
                <a:ext cx="922548" cy="677927"/>
              </a:xfrm>
              <a:prstGeom prst="rect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</p:grpSp>
      <p:sp>
        <p:nvSpPr>
          <p:cNvPr id="89" name="TextBox 88"/>
          <p:cNvSpPr txBox="1"/>
          <p:nvPr/>
        </p:nvSpPr>
        <p:spPr>
          <a:xfrm>
            <a:off x="5732398" y="3190075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pc="-50" dirty="0" smtClean="0">
                <a:latin typeface="+mn-ea"/>
              </a:rPr>
              <a:t>자산화</a:t>
            </a:r>
          </a:p>
        </p:txBody>
      </p:sp>
      <p:sp>
        <p:nvSpPr>
          <p:cNvPr id="90" name="왼쪽/오른쪽 화살표 89"/>
          <p:cNvSpPr/>
          <p:nvPr/>
        </p:nvSpPr>
        <p:spPr bwMode="auto">
          <a:xfrm>
            <a:off x="7078612" y="2613770"/>
            <a:ext cx="1008000" cy="2527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408472" y="2502929"/>
            <a:ext cx="788527" cy="720298"/>
            <a:chOff x="8375931" y="2590019"/>
            <a:chExt cx="788527" cy="720298"/>
          </a:xfrm>
        </p:grpSpPr>
        <p:grpSp>
          <p:nvGrpSpPr>
            <p:cNvPr id="92" name="그룹 91"/>
            <p:cNvGrpSpPr/>
            <p:nvPr/>
          </p:nvGrpSpPr>
          <p:grpSpPr>
            <a:xfrm>
              <a:off x="8591789" y="2590019"/>
              <a:ext cx="356810" cy="423112"/>
              <a:chOff x="7357090" y="2946621"/>
              <a:chExt cx="356810" cy="423112"/>
            </a:xfrm>
          </p:grpSpPr>
          <p:sp>
            <p:nvSpPr>
              <p:cNvPr id="94" name="순서도: 지연 93"/>
              <p:cNvSpPr/>
              <p:nvPr/>
            </p:nvSpPr>
            <p:spPr bwMode="auto">
              <a:xfrm rot="16200000">
                <a:off x="7409620" y="3065453"/>
                <a:ext cx="251750" cy="356810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95" name="순서도: 연결자 94"/>
              <p:cNvSpPr/>
              <p:nvPr/>
            </p:nvSpPr>
            <p:spPr bwMode="auto">
              <a:xfrm>
                <a:off x="7412729" y="2946621"/>
                <a:ext cx="245533" cy="253778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8375931" y="3033318"/>
              <a:ext cx="788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u="sng" spc="-50" dirty="0" smtClean="0">
                  <a:latin typeface="+mn-ea"/>
                </a:rPr>
                <a:t>LG CNS</a:t>
              </a:r>
              <a:endParaRPr lang="ko-KR" altLang="en-US" sz="1200" b="1" u="sng" spc="-50" dirty="0" smtClean="0">
                <a:latin typeface="+mn-e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923457" y="2407960"/>
            <a:ext cx="1318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시스템 구축 시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 검증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06801" y="2067445"/>
            <a:ext cx="15516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/>
              <a:t>프로그램 목록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테스트케이스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업무 </a:t>
            </a:r>
            <a:r>
              <a:rPr lang="ko-KR" altLang="en-US" sz="900" dirty="0" err="1" smtClean="0"/>
              <a:t>로직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데이터 </a:t>
            </a:r>
            <a:r>
              <a:rPr lang="ko-KR" altLang="en-US" sz="900" dirty="0"/>
              <a:t>검증</a:t>
            </a:r>
            <a:endParaRPr lang="en-US" altLang="ko-KR" sz="900" dirty="0"/>
          </a:p>
        </p:txBody>
      </p:sp>
      <p:sp>
        <p:nvSpPr>
          <p:cNvPr id="98" name="직사각형 97"/>
          <p:cNvSpPr/>
          <p:nvPr/>
        </p:nvSpPr>
        <p:spPr>
          <a:xfrm>
            <a:off x="6765763" y="2846742"/>
            <a:ext cx="163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지속적 </a:t>
            </a:r>
            <a:r>
              <a:rPr lang="ko-KR" altLang="en-US" sz="1000" dirty="0">
                <a:solidFill>
                  <a:srgbClr val="000000"/>
                </a:solidFill>
                <a:latin typeface="LG스마트체 Regular"/>
              </a:rPr>
              <a:t>자산화</a:t>
            </a:r>
            <a:r>
              <a:rPr lang="en-US" altLang="ko-KR" sz="1000" dirty="0">
                <a:solidFill>
                  <a:srgbClr val="000000"/>
                </a:solidFill>
                <a:latin typeface="LG스마트체 Regula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LG스마트체 Regular"/>
              </a:rPr>
              <a:t>변경 </a:t>
            </a: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관리</a:t>
            </a:r>
            <a:endParaRPr lang="en-US" altLang="ko-KR" sz="1000" dirty="0" smtClean="0">
              <a:solidFill>
                <a:srgbClr val="000000"/>
              </a:solidFill>
              <a:latin typeface="LG스마트체 Regular"/>
            </a:endParaRPr>
          </a:p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000000"/>
                </a:solidFill>
                <a:latin typeface="LG스마트체 Regular"/>
              </a:rPr>
              <a:t>BP </a:t>
            </a: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사례 탐색</a:t>
            </a:r>
            <a:endParaRPr lang="en-US" altLang="ko-KR" sz="1000" dirty="0">
              <a:solidFill>
                <a:srgbClr val="000000"/>
              </a:solidFill>
              <a:latin typeface="LG스마트체 Regular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663673" y="5242114"/>
            <a:ext cx="1044285" cy="896173"/>
            <a:chOff x="5613402" y="2383941"/>
            <a:chExt cx="1044285" cy="896173"/>
          </a:xfrm>
        </p:grpSpPr>
        <p:sp>
          <p:nvSpPr>
            <p:cNvPr id="100" name="순서도: 추출 99"/>
            <p:cNvSpPr/>
            <p:nvPr/>
          </p:nvSpPr>
          <p:spPr bwMode="auto">
            <a:xfrm>
              <a:off x="5775477" y="3040818"/>
              <a:ext cx="720134" cy="239296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 fontAlgn="b"/>
              <a:endParaRPr lang="ko-KR" altLang="en-US" sz="105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613402" y="2383941"/>
              <a:ext cx="1044285" cy="784466"/>
              <a:chOff x="5579534" y="2324672"/>
              <a:chExt cx="1044285" cy="784466"/>
            </a:xfrm>
          </p:grpSpPr>
          <p:sp>
            <p:nvSpPr>
              <p:cNvPr id="102" name="순서도: 처리 101"/>
              <p:cNvSpPr/>
              <p:nvPr/>
            </p:nvSpPr>
            <p:spPr bwMode="auto">
              <a:xfrm>
                <a:off x="5615819" y="2324672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103" name="순서도: 처리 102"/>
              <p:cNvSpPr/>
              <p:nvPr/>
            </p:nvSpPr>
            <p:spPr bwMode="auto">
              <a:xfrm>
                <a:off x="5579534" y="2353138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pic>
            <p:nvPicPr>
              <p:cNvPr id="104" name="그림 103"/>
              <p:cNvPicPr preferRelativeResize="0"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2260" y="2392175"/>
                <a:ext cx="922548" cy="677927"/>
              </a:xfrm>
              <a:prstGeom prst="rect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</p:grpSp>
      <p:sp>
        <p:nvSpPr>
          <p:cNvPr id="105" name="TextBox 104"/>
          <p:cNvSpPr txBox="1"/>
          <p:nvPr/>
        </p:nvSpPr>
        <p:spPr>
          <a:xfrm>
            <a:off x="5372304" y="6140163"/>
            <a:ext cx="152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pc="-50" dirty="0" smtClean="0">
                <a:latin typeface="+mn-ea"/>
              </a:rPr>
              <a:t>업무 관리 시스템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5663673" y="3827453"/>
            <a:ext cx="1044285" cy="896173"/>
            <a:chOff x="5613402" y="2383941"/>
            <a:chExt cx="1044285" cy="896173"/>
          </a:xfrm>
        </p:grpSpPr>
        <p:sp>
          <p:nvSpPr>
            <p:cNvPr id="107" name="순서도: 추출 106"/>
            <p:cNvSpPr/>
            <p:nvPr/>
          </p:nvSpPr>
          <p:spPr bwMode="auto">
            <a:xfrm>
              <a:off x="5775477" y="3040818"/>
              <a:ext cx="720134" cy="239296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 fontAlgn="b"/>
              <a:endParaRPr lang="ko-KR" altLang="en-US" sz="105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5613402" y="2383941"/>
              <a:ext cx="1044285" cy="784466"/>
              <a:chOff x="5579534" y="2324672"/>
              <a:chExt cx="1044285" cy="784466"/>
            </a:xfrm>
          </p:grpSpPr>
          <p:sp>
            <p:nvSpPr>
              <p:cNvPr id="109" name="순서도: 처리 108"/>
              <p:cNvSpPr/>
              <p:nvPr/>
            </p:nvSpPr>
            <p:spPr bwMode="auto">
              <a:xfrm>
                <a:off x="5615819" y="2324672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110" name="순서도: 처리 109"/>
              <p:cNvSpPr/>
              <p:nvPr/>
            </p:nvSpPr>
            <p:spPr bwMode="auto">
              <a:xfrm>
                <a:off x="5579534" y="2353138"/>
                <a:ext cx="1008000" cy="756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5678163" y="4720677"/>
            <a:ext cx="98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pc="-50" smtClean="0">
                <a:latin typeface="+mn-ea"/>
              </a:rPr>
              <a:t>라인 모니터링</a:t>
            </a:r>
            <a:endParaRPr lang="ko-KR" altLang="en-US" sz="1200" b="1" u="sng" spc="-50" dirty="0" smtClean="0">
              <a:latin typeface="+mn-ea"/>
            </a:endParaRPr>
          </a:p>
        </p:txBody>
      </p:sp>
      <p:pic>
        <p:nvPicPr>
          <p:cNvPr id="112" name="그림 111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701596" y="3904228"/>
            <a:ext cx="921600" cy="676800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>
          <a:xfrm>
            <a:off x="6939962" y="3986477"/>
            <a:ext cx="1285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rgbClr val="000000"/>
                </a:solidFill>
                <a:latin typeface="LG스마트체 Regular"/>
              </a:rPr>
              <a:t>운영 프로세스</a:t>
            </a:r>
            <a:r>
              <a:rPr lang="en-US" altLang="ko-KR" sz="1000" dirty="0" smtClean="0">
                <a:solidFill>
                  <a:srgbClr val="000000"/>
                </a:solidFill>
                <a:latin typeface="LG스마트체 Regular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확인</a:t>
            </a:r>
            <a:endParaRPr lang="en-US" altLang="ko-KR" sz="1000" dirty="0">
              <a:solidFill>
                <a:srgbClr val="000000"/>
              </a:solidFill>
              <a:latin typeface="LG스마트체 Regular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8369045" y="4014594"/>
            <a:ext cx="867380" cy="721815"/>
            <a:chOff x="8319086" y="3944922"/>
            <a:chExt cx="867380" cy="721815"/>
          </a:xfrm>
        </p:grpSpPr>
        <p:grpSp>
          <p:nvGrpSpPr>
            <p:cNvPr id="115" name="그룹 114"/>
            <p:cNvGrpSpPr/>
            <p:nvPr/>
          </p:nvGrpSpPr>
          <p:grpSpPr>
            <a:xfrm>
              <a:off x="8574371" y="3944922"/>
              <a:ext cx="356810" cy="423112"/>
              <a:chOff x="7357090" y="2946621"/>
              <a:chExt cx="356810" cy="423112"/>
            </a:xfrm>
          </p:grpSpPr>
          <p:sp>
            <p:nvSpPr>
              <p:cNvPr id="117" name="순서도: 지연 116"/>
              <p:cNvSpPr/>
              <p:nvPr/>
            </p:nvSpPr>
            <p:spPr bwMode="auto">
              <a:xfrm rot="16200000">
                <a:off x="7409620" y="3065453"/>
                <a:ext cx="251750" cy="356810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118" name="순서도: 연결자 117"/>
              <p:cNvSpPr/>
              <p:nvPr/>
            </p:nvSpPr>
            <p:spPr bwMode="auto">
              <a:xfrm>
                <a:off x="7412729" y="2946621"/>
                <a:ext cx="245533" cy="253778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8319086" y="4389738"/>
              <a:ext cx="867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spc="-50" dirty="0" smtClean="0">
                  <a:latin typeface="+mn-ea"/>
                </a:rPr>
                <a:t>현장 작업자</a:t>
              </a:r>
            </a:p>
          </p:txBody>
        </p:sp>
      </p:grpSp>
      <p:sp>
        <p:nvSpPr>
          <p:cNvPr id="119" name="오른쪽 화살표 118"/>
          <p:cNvSpPr/>
          <p:nvPr/>
        </p:nvSpPr>
        <p:spPr bwMode="auto">
          <a:xfrm>
            <a:off x="7078612" y="4179979"/>
            <a:ext cx="1008000" cy="25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928081" y="4383405"/>
            <a:ext cx="1309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이상 발생 조치 확인</a:t>
            </a:r>
            <a:endParaRPr lang="en-US" altLang="ko-KR" sz="10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77330" y="3728237"/>
            <a:ext cx="14105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 smtClean="0"/>
              <a:t>기준정보관리절차</a:t>
            </a:r>
            <a:r>
              <a:rPr lang="en-US" altLang="ko-KR" sz="900" dirty="0" smtClean="0"/>
              <a:t>, </a:t>
            </a:r>
            <a:br>
              <a:rPr lang="en-US" altLang="ko-KR" sz="900" dirty="0" smtClean="0"/>
            </a:br>
            <a:r>
              <a:rPr lang="ko-KR" altLang="en-US" sz="900" dirty="0" smtClean="0"/>
              <a:t>작업절차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100895" y="4599395"/>
            <a:ext cx="96343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 smtClean="0"/>
              <a:t>장애 대응 절차</a:t>
            </a:r>
            <a:endParaRPr lang="en-US" altLang="ko-KR" sz="9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8369045" y="5422160"/>
            <a:ext cx="867380" cy="892084"/>
            <a:chOff x="8314496" y="5422160"/>
            <a:chExt cx="867380" cy="892084"/>
          </a:xfrm>
        </p:grpSpPr>
        <p:grpSp>
          <p:nvGrpSpPr>
            <p:cNvPr id="124" name="그룹 123"/>
            <p:cNvGrpSpPr/>
            <p:nvPr/>
          </p:nvGrpSpPr>
          <p:grpSpPr>
            <a:xfrm>
              <a:off x="8569781" y="5422160"/>
              <a:ext cx="356810" cy="423112"/>
              <a:chOff x="7357090" y="2946621"/>
              <a:chExt cx="356810" cy="423112"/>
            </a:xfrm>
          </p:grpSpPr>
          <p:sp>
            <p:nvSpPr>
              <p:cNvPr id="126" name="순서도: 지연 125"/>
              <p:cNvSpPr/>
              <p:nvPr/>
            </p:nvSpPr>
            <p:spPr bwMode="auto">
              <a:xfrm rot="16200000">
                <a:off x="7409620" y="3065453"/>
                <a:ext cx="251750" cy="356810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  <p:sp>
            <p:nvSpPr>
              <p:cNvPr id="127" name="순서도: 연결자 126"/>
              <p:cNvSpPr/>
              <p:nvPr/>
            </p:nvSpPr>
            <p:spPr bwMode="auto">
              <a:xfrm>
                <a:off x="7412729" y="2946621"/>
                <a:ext cx="245533" cy="253778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fontAlgn="b"/>
                <a:endParaRPr lang="ko-KR" altLang="en-US" sz="1050" dirty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8314496" y="5852579"/>
              <a:ext cx="867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spc="-50" dirty="0" smtClean="0">
                  <a:latin typeface="+mn-ea"/>
                </a:rPr>
                <a:t>업무혁신</a:t>
              </a:r>
              <a:r>
                <a:rPr lang="en-US" altLang="ko-KR" sz="1200" b="1" u="sng" spc="-50" dirty="0" smtClean="0">
                  <a:latin typeface="+mn-ea"/>
                </a:rPr>
                <a:t>/</a:t>
              </a:r>
              <a:r>
                <a:rPr lang="ko-KR" altLang="en-US" sz="1200" b="1" u="sng" spc="-50" dirty="0" smtClean="0">
                  <a:latin typeface="+mn-ea"/>
                </a:rPr>
                <a:t>엔지니어</a:t>
              </a: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6939962" y="5482537"/>
            <a:ext cx="1285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운영 프로세스 관리</a:t>
            </a:r>
            <a:endParaRPr lang="en-US" altLang="ko-KR" sz="10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8081" y="5879465"/>
            <a:ext cx="13090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0" indent="-90488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최적화</a:t>
            </a:r>
            <a:r>
              <a:rPr lang="en-US" altLang="ko-KR" sz="1000" dirty="0" smtClean="0">
                <a:solidFill>
                  <a:srgbClr val="000000"/>
                </a:solidFill>
                <a:latin typeface="LG스마트체 Regular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LG스마트체 Regular"/>
              </a:rPr>
              <a:t>변경 관리</a:t>
            </a:r>
            <a:endParaRPr lang="en-US" altLang="ko-KR" sz="10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77330" y="5259133"/>
            <a:ext cx="141056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 smtClean="0"/>
              <a:t>기준정보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운영업무 등록</a:t>
            </a:r>
            <a:endParaRPr lang="en-US" altLang="ko-KR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00895" y="6095455"/>
            <a:ext cx="96343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 smtClean="0"/>
              <a:t>운영 최적화</a:t>
            </a:r>
            <a:endParaRPr lang="en-US" altLang="ko-KR" sz="900" dirty="0"/>
          </a:p>
        </p:txBody>
      </p:sp>
      <p:sp>
        <p:nvSpPr>
          <p:cNvPr id="132" name="왼쪽/오른쪽 화살표 131"/>
          <p:cNvSpPr/>
          <p:nvPr/>
        </p:nvSpPr>
        <p:spPr bwMode="auto">
          <a:xfrm>
            <a:off x="7078612" y="5682067"/>
            <a:ext cx="1008000" cy="2527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3" name="이등변 삼각형 132"/>
          <p:cNvSpPr/>
          <p:nvPr/>
        </p:nvSpPr>
        <p:spPr bwMode="auto">
          <a:xfrm flipV="1">
            <a:off x="6492254" y="3472392"/>
            <a:ext cx="2168055" cy="2093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877330" y="3462885"/>
            <a:ext cx="141056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sz="900" dirty="0" smtClean="0">
                <a:solidFill>
                  <a:schemeClr val="tx1"/>
                </a:solidFill>
              </a:rPr>
              <a:t>SI </a:t>
            </a:r>
            <a:r>
              <a:rPr lang="ko-KR" altLang="en-US" sz="900" dirty="0" smtClean="0">
                <a:solidFill>
                  <a:schemeClr val="tx1"/>
                </a:solidFill>
              </a:rPr>
              <a:t>이행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35" name="구부러진 연결선 134"/>
          <p:cNvCxnSpPr>
            <a:stCxn id="103" idx="1"/>
            <a:endCxn id="110" idx="1"/>
          </p:cNvCxnSpPr>
          <p:nvPr/>
        </p:nvCxnSpPr>
        <p:spPr bwMode="auto">
          <a:xfrm rot="10800000">
            <a:off x="5663673" y="4233920"/>
            <a:ext cx="12700" cy="1414661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구부러진 연결선 135"/>
          <p:cNvCxnSpPr>
            <a:stCxn id="87" idx="1"/>
            <a:endCxn id="103" idx="1"/>
          </p:cNvCxnSpPr>
          <p:nvPr/>
        </p:nvCxnSpPr>
        <p:spPr bwMode="auto">
          <a:xfrm rot="10800000" flipH="1" flipV="1">
            <a:off x="5613401" y="2703316"/>
            <a:ext cx="50271" cy="2945263"/>
          </a:xfrm>
          <a:prstGeom prst="curvedConnector3">
            <a:avLst>
              <a:gd name="adj1" fmla="val -454735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834578" y="3439859"/>
            <a:ext cx="141056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900" dirty="0" smtClean="0"/>
              <a:t>시스템 계열사 적용</a:t>
            </a:r>
            <a:endParaRPr lang="en-US" altLang="ko-KR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94927" y="4964821"/>
            <a:ext cx="116575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algn="l"/>
            <a:r>
              <a:rPr lang="en-US" altLang="ko-KR" sz="900" dirty="0" smtClean="0"/>
              <a:t>Legacy </a:t>
            </a:r>
            <a:r>
              <a:rPr lang="ko-KR" altLang="en-US" sz="900" dirty="0" smtClean="0"/>
              <a:t>시스템 연계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8418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/>
              <a:t>. </a:t>
            </a:r>
            <a:r>
              <a:rPr lang="ko-KR" altLang="en-US" smtClean="0"/>
              <a:t>패키지</a:t>
            </a:r>
            <a:r>
              <a:rPr lang="en-US" altLang="ko-KR" dirty="0" smtClean="0"/>
              <a:t> </a:t>
            </a:r>
            <a:r>
              <a:rPr lang="ko-KR" altLang="en-US"/>
              <a:t>공정 </a:t>
            </a:r>
            <a:r>
              <a:rPr lang="en-US" altLang="ko-KR" dirty="0"/>
              <a:t>– </a:t>
            </a:r>
            <a:r>
              <a:rPr lang="ko-KR" altLang="en-US"/>
              <a:t>개요</a:t>
            </a:r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572" name="그룹 571"/>
          <p:cNvGrpSpPr/>
          <p:nvPr/>
        </p:nvGrpSpPr>
        <p:grpSpPr>
          <a:xfrm>
            <a:off x="272522" y="6292286"/>
            <a:ext cx="8087247" cy="440782"/>
            <a:chOff x="272480" y="6320313"/>
            <a:chExt cx="8087247" cy="440783"/>
          </a:xfrm>
        </p:grpSpPr>
        <p:grpSp>
          <p:nvGrpSpPr>
            <p:cNvPr id="573" name="그룹 572"/>
            <p:cNvGrpSpPr/>
            <p:nvPr/>
          </p:nvGrpSpPr>
          <p:grpSpPr>
            <a:xfrm>
              <a:off x="7188450" y="6363729"/>
              <a:ext cx="137052" cy="200358"/>
              <a:chOff x="1374826" y="1792596"/>
              <a:chExt cx="85786" cy="592288"/>
            </a:xfrm>
          </p:grpSpPr>
          <p:grpSp>
            <p:nvGrpSpPr>
              <p:cNvPr id="598" name="그룹 597"/>
              <p:cNvGrpSpPr/>
              <p:nvPr/>
            </p:nvGrpSpPr>
            <p:grpSpPr>
              <a:xfrm>
                <a:off x="1374826" y="1792596"/>
                <a:ext cx="85786" cy="282287"/>
                <a:chOff x="2870053" y="5013175"/>
                <a:chExt cx="145423" cy="326061"/>
              </a:xfrm>
            </p:grpSpPr>
            <p:sp>
              <p:nvSpPr>
                <p:cNvPr id="600" name="직사각형 599"/>
                <p:cNvSpPr/>
                <p:nvPr/>
              </p:nvSpPr>
              <p:spPr>
                <a:xfrm>
                  <a:off x="2870053" y="5013175"/>
                  <a:ext cx="145423" cy="2479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1" name="이등변 삼각형 600"/>
                <p:cNvSpPr/>
                <p:nvPr/>
              </p:nvSpPr>
              <p:spPr>
                <a:xfrm>
                  <a:off x="2879057" y="5195296"/>
                  <a:ext cx="130662" cy="143940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99" name="자유형 598"/>
              <p:cNvSpPr/>
              <p:nvPr/>
            </p:nvSpPr>
            <p:spPr>
              <a:xfrm>
                <a:off x="1381322" y="2075321"/>
                <a:ext cx="39933" cy="309563"/>
              </a:xfrm>
              <a:custGeom>
                <a:avLst/>
                <a:gdLst>
                  <a:gd name="connsiteX0" fmla="*/ 38100 w 39933"/>
                  <a:gd name="connsiteY0" fmla="*/ 0 h 309563"/>
                  <a:gd name="connsiteX1" fmla="*/ 0 w 39933"/>
                  <a:gd name="connsiteY1" fmla="*/ 228600 h 309563"/>
                  <a:gd name="connsiteX2" fmla="*/ 38100 w 39933"/>
                  <a:gd name="connsiteY2" fmla="*/ 309563 h 309563"/>
                  <a:gd name="connsiteX3" fmla="*/ 38100 w 39933"/>
                  <a:gd name="connsiteY3" fmla="*/ 0 h 30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33" h="309563">
                    <a:moveTo>
                      <a:pt x="38100" y="0"/>
                    </a:moveTo>
                    <a:lnTo>
                      <a:pt x="0" y="228600"/>
                    </a:lnTo>
                    <a:lnTo>
                      <a:pt x="38100" y="309563"/>
                    </a:lnTo>
                    <a:cubicBezTo>
                      <a:pt x="39688" y="209550"/>
                      <a:pt x="41275" y="109538"/>
                      <a:pt x="3810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74" name="TextBox 573"/>
            <p:cNvSpPr txBox="1"/>
            <p:nvPr/>
          </p:nvSpPr>
          <p:spPr>
            <a:xfrm>
              <a:off x="7200108" y="6369064"/>
              <a:ext cx="115961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공급량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Counter</a:t>
              </a:r>
            </a:p>
          </p:txBody>
        </p:sp>
        <p:grpSp>
          <p:nvGrpSpPr>
            <p:cNvPr id="575" name="그룹 574"/>
            <p:cNvGrpSpPr/>
            <p:nvPr/>
          </p:nvGrpSpPr>
          <p:grpSpPr>
            <a:xfrm>
              <a:off x="272480" y="6320313"/>
              <a:ext cx="6830937" cy="440783"/>
              <a:chOff x="272480" y="6308679"/>
              <a:chExt cx="6830937" cy="440783"/>
            </a:xfrm>
          </p:grpSpPr>
          <p:sp>
            <p:nvSpPr>
              <p:cNvPr id="576" name="타원 575"/>
              <p:cNvSpPr/>
              <p:nvPr/>
            </p:nvSpPr>
            <p:spPr>
              <a:xfrm>
                <a:off x="272480" y="6352095"/>
                <a:ext cx="144000" cy="14400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2217182" y="6352095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2216696" y="6545718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4848271" y="6352095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</a:t>
                </a:r>
                <a:endPara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272488" y="6545718"/>
                <a:ext cx="144000" cy="144000"/>
              </a:xfrm>
              <a:prstGeom prst="ellipse">
                <a:avLst/>
              </a:prstGeom>
              <a:solidFill>
                <a:srgbClr val="0000F2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F</a:t>
                </a:r>
                <a:endPara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1" name="직사각형 580"/>
              <p:cNvSpPr/>
              <p:nvPr/>
            </p:nvSpPr>
            <p:spPr>
              <a:xfrm>
                <a:off x="2361182" y="6308679"/>
                <a:ext cx="1277914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마킹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(Sepa,Tape)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직사각형 581"/>
              <p:cNvSpPr/>
              <p:nvPr/>
            </p:nvSpPr>
            <p:spPr>
              <a:xfrm>
                <a:off x="416488" y="6308679"/>
                <a:ext cx="702436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3" name="직사각형 582"/>
              <p:cNvSpPr/>
              <p:nvPr/>
            </p:nvSpPr>
            <p:spPr>
              <a:xfrm>
                <a:off x="2360696" y="6502302"/>
                <a:ext cx="1277914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(Sepa,Tape)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1136576" y="6352095"/>
                <a:ext cx="144000" cy="144000"/>
              </a:xfrm>
              <a:prstGeom prst="ellipse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1280576" y="6308679"/>
                <a:ext cx="960519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마킹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(Tab)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1136576" y="6545718"/>
                <a:ext cx="144000" cy="144000"/>
              </a:xfrm>
              <a:prstGeom prst="ellipse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1280576" y="6502302"/>
                <a:ext cx="960519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(Tab)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직사각형 587"/>
              <p:cNvSpPr/>
              <p:nvPr/>
            </p:nvSpPr>
            <p:spPr>
              <a:xfrm>
                <a:off x="416488" y="6502302"/>
                <a:ext cx="710451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RF-ID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4999956" y="6308679"/>
                <a:ext cx="1321196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품질 데이터 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EDC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업로드</a:t>
                </a:r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3618147" y="635209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M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64042" y="6308679"/>
                <a:ext cx="1088760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마킹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(Pouch)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3618147" y="6545718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R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64042" y="6502302"/>
                <a:ext cx="1088760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2D 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(Pouch)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6358720" y="6352095"/>
                <a:ext cx="144000" cy="144000"/>
              </a:xfrm>
              <a:prstGeom prst="ellipse">
                <a:avLst/>
              </a:prstGeom>
              <a:solidFill>
                <a:srgbClr val="FFCCCC"/>
              </a:solidFill>
              <a:ln w="3175" cap="flat" cmpd="sng" algn="ctr">
                <a:solidFill>
                  <a:srgbClr val="000000"/>
                </a:solidFill>
                <a:prstDash val="solid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6477749" y="6308679"/>
                <a:ext cx="522900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가상 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4848271" y="6545718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R</a:t>
                </a:r>
                <a:endPara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>
                <a:off x="4999956" y="6518630"/>
                <a:ext cx="2103461" cy="2308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스태킹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&amp;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폴딩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&amp;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패키지 양품 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Carrier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리딩</a:t>
                </a:r>
              </a:p>
            </p:txBody>
          </p:sp>
        </p:grpSp>
      </p:grpSp>
      <p:graphicFrame>
        <p:nvGraphicFramePr>
          <p:cNvPr id="602" name="표 601"/>
          <p:cNvGraphicFramePr>
            <a:graphicFrameLocks noGrp="1"/>
          </p:cNvGraphicFramePr>
          <p:nvPr>
            <p:extLst/>
          </p:nvPr>
        </p:nvGraphicFramePr>
        <p:xfrm>
          <a:off x="244176" y="630550"/>
          <a:ext cx="9435956" cy="5616624"/>
        </p:xfrm>
        <a:graphic>
          <a:graphicData uri="http://schemas.openxmlformats.org/drawingml/2006/table">
            <a:tbl>
              <a:tblPr firstRow="1" bandRow="1"/>
              <a:tblGrid>
                <a:gridCol w="406640"/>
                <a:gridCol w="1349927"/>
                <a:gridCol w="1656118"/>
                <a:gridCol w="1440160"/>
                <a:gridCol w="720080"/>
                <a:gridCol w="2664297"/>
                <a:gridCol w="1198734"/>
              </a:tblGrid>
              <a:tr h="216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Loader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TAB Welder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Ass’y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EL-Filling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V-Sealing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UnLoader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5347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도면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82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모식도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57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정보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흐름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03" name="그룹 602"/>
          <p:cNvGrpSpPr/>
          <p:nvPr/>
        </p:nvGrpSpPr>
        <p:grpSpPr>
          <a:xfrm>
            <a:off x="1237686" y="5256389"/>
            <a:ext cx="1709122" cy="844091"/>
            <a:chOff x="7095661" y="1903105"/>
            <a:chExt cx="2429339" cy="664308"/>
          </a:xfrm>
        </p:grpSpPr>
        <p:pic>
          <p:nvPicPr>
            <p:cNvPr id="604" name="그림 603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7467" t="19968" r="15788"/>
            <a:stretch/>
          </p:blipFill>
          <p:spPr>
            <a:xfrm>
              <a:off x="7095661" y="1903105"/>
              <a:ext cx="2429339" cy="664308"/>
            </a:xfrm>
            <a:prstGeom prst="rect">
              <a:avLst/>
            </a:prstGeom>
          </p:spPr>
        </p:pic>
        <p:cxnSp>
          <p:nvCxnSpPr>
            <p:cNvPr id="605" name="직선 화살표 연결선 604"/>
            <p:cNvCxnSpPr/>
            <p:nvPr/>
          </p:nvCxnSpPr>
          <p:spPr>
            <a:xfrm flipV="1">
              <a:off x="8248139" y="2130445"/>
              <a:ext cx="0" cy="33028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606" name="제목 1"/>
            <p:cNvSpPr txBox="1">
              <a:spLocks/>
            </p:cNvSpPr>
            <p:nvPr/>
          </p:nvSpPr>
          <p:spPr bwMode="auto">
            <a:xfrm>
              <a:off x="8187010" y="2204864"/>
              <a:ext cx="575776" cy="215444"/>
            </a:xfrm>
            <a:prstGeom prst="rect">
              <a:avLst/>
            </a:prstGeom>
            <a:noFill/>
            <a:ln w="3175">
              <a:noFill/>
            </a:ln>
            <a:extLst/>
          </p:spPr>
          <p:txBody>
            <a:bodyPr vert="horz" wrap="square" lIns="91441" tIns="45720" rIns="91441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defRPr/>
              </a:pPr>
              <a:r>
                <a:rPr lang="ko-KR" altLang="en-US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인동선 </a:t>
              </a:r>
              <a: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/>
              </a:r>
              <a:b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2.4m</a:t>
              </a:r>
              <a:r>
                <a:rPr lang="ko-KR" altLang="en-US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확보</a:t>
              </a:r>
              <a:endParaRPr lang="en-US" altLang="ko-KR" sz="400" b="0" kern="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07" name="그림 606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19" t="33120" r="78347"/>
            <a:stretch/>
          </p:blipFill>
          <p:spPr>
            <a:xfrm>
              <a:off x="7951109" y="2183267"/>
              <a:ext cx="181914" cy="326768"/>
            </a:xfrm>
            <a:prstGeom prst="rect">
              <a:avLst/>
            </a:prstGeom>
          </p:spPr>
        </p:pic>
      </p:grpSp>
      <p:sp>
        <p:nvSpPr>
          <p:cNvPr id="608" name="순서도: 자기 디스크 607"/>
          <p:cNvSpPr/>
          <p:nvPr/>
        </p:nvSpPr>
        <p:spPr>
          <a:xfrm>
            <a:off x="2091371" y="4432739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RTS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609" name="순서도: 자기 디스크 608"/>
          <p:cNvSpPr/>
          <p:nvPr/>
        </p:nvSpPr>
        <p:spPr>
          <a:xfrm>
            <a:off x="2091371" y="5095046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MCS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610" name="순서도: 자기 디스크 609"/>
          <p:cNvSpPr/>
          <p:nvPr/>
        </p:nvSpPr>
        <p:spPr>
          <a:xfrm>
            <a:off x="3560368" y="4432739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GMES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611" name="순서도: 자기 디스크 610"/>
          <p:cNvSpPr/>
          <p:nvPr/>
        </p:nvSpPr>
        <p:spPr>
          <a:xfrm>
            <a:off x="2091371" y="4741773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RTD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612" name="꺾인 연결선 611"/>
          <p:cNvCxnSpPr>
            <a:stCxn id="611" idx="4"/>
            <a:endCxn id="610" idx="3"/>
          </p:cNvCxnSpPr>
          <p:nvPr/>
        </p:nvCxnSpPr>
        <p:spPr>
          <a:xfrm flipV="1">
            <a:off x="2350532" y="4612579"/>
            <a:ext cx="1339399" cy="219151"/>
          </a:xfrm>
          <a:prstGeom prst="bentConnector2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3" name="그룹 612"/>
          <p:cNvGrpSpPr/>
          <p:nvPr/>
        </p:nvGrpSpPr>
        <p:grpSpPr>
          <a:xfrm>
            <a:off x="2901743" y="5784960"/>
            <a:ext cx="202394" cy="200135"/>
            <a:chOff x="1928664" y="3681028"/>
            <a:chExt cx="1224136" cy="1224136"/>
          </a:xfrm>
        </p:grpSpPr>
        <p:sp>
          <p:nvSpPr>
            <p:cNvPr id="614" name="도넛 613"/>
            <p:cNvSpPr/>
            <p:nvPr/>
          </p:nvSpPr>
          <p:spPr>
            <a:xfrm>
              <a:off x="1928664" y="3681028"/>
              <a:ext cx="1224136" cy="1224136"/>
            </a:xfrm>
            <a:prstGeom prst="donut">
              <a:avLst>
                <a:gd name="adj" fmla="val 41378"/>
              </a:avLst>
            </a:prstGeom>
            <a:solidFill>
              <a:srgbClr val="FFC000">
                <a:alpha val="74118"/>
              </a:srgbClr>
            </a:solidFill>
            <a:ln w="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15" name="그룹 614"/>
            <p:cNvGrpSpPr/>
            <p:nvPr/>
          </p:nvGrpSpPr>
          <p:grpSpPr>
            <a:xfrm>
              <a:off x="1955144" y="4281191"/>
              <a:ext cx="1171177" cy="47909"/>
              <a:chOff x="1955144" y="4281191"/>
              <a:chExt cx="1171177" cy="47909"/>
            </a:xfrm>
            <a:solidFill>
              <a:sysClr val="window" lastClr="FFFFFF"/>
            </a:solidFill>
          </p:grpSpPr>
          <p:sp>
            <p:nvSpPr>
              <p:cNvPr id="676" name="순서도: 대체 처리 675"/>
              <p:cNvSpPr/>
              <p:nvPr/>
            </p:nvSpPr>
            <p:spPr>
              <a:xfrm>
                <a:off x="2694273" y="428119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7" name="순서도: 대체 처리 676"/>
              <p:cNvSpPr/>
              <p:nvPr/>
            </p:nvSpPr>
            <p:spPr>
              <a:xfrm>
                <a:off x="1955144" y="428338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6" name="순서도: 대체 처리 615"/>
            <p:cNvSpPr/>
            <p:nvPr/>
          </p:nvSpPr>
          <p:spPr>
            <a:xfrm rot="16200000">
              <a:off x="2334868" y="3900672"/>
              <a:ext cx="432048" cy="45719"/>
            </a:xfrm>
            <a:prstGeom prst="flowChartAlternateProcess">
              <a:avLst/>
            </a:prstGeom>
            <a:solidFill>
              <a:sysClr val="window" lastClr="FFFFFF"/>
            </a:solidFill>
            <a:ln w="0">
              <a:solidFill>
                <a:srgbClr val="FF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순서도: 대체 처리 616"/>
            <p:cNvSpPr/>
            <p:nvPr/>
          </p:nvSpPr>
          <p:spPr>
            <a:xfrm rot="16200000">
              <a:off x="2341218" y="4636627"/>
              <a:ext cx="432048" cy="45719"/>
            </a:xfrm>
            <a:prstGeom prst="flowChartAlternateProcess">
              <a:avLst/>
            </a:prstGeom>
            <a:solidFill>
              <a:sysClr val="window" lastClr="FFFFFF"/>
            </a:solidFill>
            <a:ln w="0">
              <a:solidFill>
                <a:srgbClr val="FF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18" name="그룹 617"/>
            <p:cNvGrpSpPr/>
            <p:nvPr/>
          </p:nvGrpSpPr>
          <p:grpSpPr>
            <a:xfrm rot="18644444">
              <a:off x="1958917" y="4273220"/>
              <a:ext cx="1171177" cy="47909"/>
              <a:chOff x="1955144" y="4281191"/>
              <a:chExt cx="1171177" cy="47909"/>
            </a:xfrm>
            <a:solidFill>
              <a:sysClr val="window" lastClr="FFFFFF"/>
            </a:solidFill>
          </p:grpSpPr>
          <p:sp>
            <p:nvSpPr>
              <p:cNvPr id="674" name="순서도: 대체 처리 673"/>
              <p:cNvSpPr/>
              <p:nvPr/>
            </p:nvSpPr>
            <p:spPr>
              <a:xfrm>
                <a:off x="2694273" y="428119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5" name="순서도: 대체 처리 674"/>
              <p:cNvSpPr/>
              <p:nvPr/>
            </p:nvSpPr>
            <p:spPr>
              <a:xfrm>
                <a:off x="1955144" y="428338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9" name="그룹 618"/>
            <p:cNvGrpSpPr/>
            <p:nvPr/>
          </p:nvGrpSpPr>
          <p:grpSpPr>
            <a:xfrm rot="13442417">
              <a:off x="1970352" y="4269269"/>
              <a:ext cx="1171177" cy="47909"/>
              <a:chOff x="1955144" y="4281191"/>
              <a:chExt cx="1171177" cy="47909"/>
            </a:xfrm>
            <a:solidFill>
              <a:sysClr val="window" lastClr="FFFFFF"/>
            </a:solidFill>
          </p:grpSpPr>
          <p:sp>
            <p:nvSpPr>
              <p:cNvPr id="672" name="순서도: 대체 처리 671"/>
              <p:cNvSpPr/>
              <p:nvPr/>
            </p:nvSpPr>
            <p:spPr>
              <a:xfrm>
                <a:off x="2694273" y="428119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3" name="순서도: 대체 처리 672"/>
              <p:cNvSpPr/>
              <p:nvPr/>
            </p:nvSpPr>
            <p:spPr>
              <a:xfrm>
                <a:off x="1955144" y="4283381"/>
                <a:ext cx="432048" cy="45719"/>
              </a:xfrm>
              <a:prstGeom prst="flowChartAlternateProcess">
                <a:avLst/>
              </a:prstGeom>
              <a:grpFill/>
              <a:ln w="0">
                <a:solidFill>
                  <a:srgbClr val="FF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>
              <a:off x="2293840" y="3781691"/>
              <a:ext cx="496646" cy="1040642"/>
              <a:chOff x="2293840" y="3781691"/>
              <a:chExt cx="496646" cy="1040642"/>
            </a:xfrm>
          </p:grpSpPr>
          <p:grpSp>
            <p:nvGrpSpPr>
              <p:cNvPr id="660" name="그룹 659"/>
              <p:cNvGrpSpPr/>
              <p:nvPr/>
            </p:nvGrpSpPr>
            <p:grpSpPr>
              <a:xfrm rot="1149253">
                <a:off x="2557927" y="3781691"/>
                <a:ext cx="232559" cy="288635"/>
                <a:chOff x="2602091" y="3217538"/>
                <a:chExt cx="232559" cy="288635"/>
              </a:xfrm>
            </p:grpSpPr>
            <p:sp>
              <p:nvSpPr>
                <p:cNvPr id="667" name="타원 666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61" name="그룹 660"/>
              <p:cNvGrpSpPr/>
              <p:nvPr/>
            </p:nvGrpSpPr>
            <p:grpSpPr>
              <a:xfrm rot="1281579" flipV="1">
                <a:off x="2293840" y="4533698"/>
                <a:ext cx="232559" cy="288635"/>
                <a:chOff x="2602091" y="3217538"/>
                <a:chExt cx="232559" cy="288635"/>
              </a:xfrm>
            </p:grpSpPr>
            <p:sp>
              <p:nvSpPr>
                <p:cNvPr id="662" name="타원 661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21" name="그룹 620"/>
            <p:cNvGrpSpPr/>
            <p:nvPr/>
          </p:nvGrpSpPr>
          <p:grpSpPr>
            <a:xfrm rot="19013869">
              <a:off x="2321728" y="3782239"/>
              <a:ext cx="496646" cy="1040642"/>
              <a:chOff x="2293840" y="3781691"/>
              <a:chExt cx="496646" cy="1040642"/>
            </a:xfrm>
          </p:grpSpPr>
          <p:grpSp>
            <p:nvGrpSpPr>
              <p:cNvPr id="648" name="그룹 647"/>
              <p:cNvGrpSpPr/>
              <p:nvPr/>
            </p:nvGrpSpPr>
            <p:grpSpPr>
              <a:xfrm rot="1149253">
                <a:off x="2557927" y="3781691"/>
                <a:ext cx="232559" cy="288635"/>
                <a:chOff x="2602091" y="3217538"/>
                <a:chExt cx="232559" cy="288635"/>
              </a:xfrm>
            </p:grpSpPr>
            <p:sp>
              <p:nvSpPr>
                <p:cNvPr id="655" name="타원 654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49" name="그룹 648"/>
              <p:cNvGrpSpPr/>
              <p:nvPr/>
            </p:nvGrpSpPr>
            <p:grpSpPr>
              <a:xfrm rot="1281579" flipV="1">
                <a:off x="2293840" y="4533698"/>
                <a:ext cx="232559" cy="288635"/>
                <a:chOff x="2602091" y="3217538"/>
                <a:chExt cx="232559" cy="288635"/>
              </a:xfrm>
            </p:grpSpPr>
            <p:sp>
              <p:nvSpPr>
                <p:cNvPr id="650" name="타원 649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22" name="그룹 621"/>
            <p:cNvGrpSpPr/>
            <p:nvPr/>
          </p:nvGrpSpPr>
          <p:grpSpPr>
            <a:xfrm rot="16408292">
              <a:off x="2297649" y="3768881"/>
              <a:ext cx="496646" cy="1040642"/>
              <a:chOff x="2293840" y="3781691"/>
              <a:chExt cx="496646" cy="1040642"/>
            </a:xfrm>
          </p:grpSpPr>
          <p:grpSp>
            <p:nvGrpSpPr>
              <p:cNvPr id="636" name="그룹 635"/>
              <p:cNvGrpSpPr/>
              <p:nvPr/>
            </p:nvGrpSpPr>
            <p:grpSpPr>
              <a:xfrm rot="1149253">
                <a:off x="2557927" y="3781691"/>
                <a:ext cx="232559" cy="288635"/>
                <a:chOff x="2602091" y="3217538"/>
                <a:chExt cx="232559" cy="288635"/>
              </a:xfrm>
            </p:grpSpPr>
            <p:sp>
              <p:nvSpPr>
                <p:cNvPr id="643" name="타원 642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37" name="그룹 636"/>
              <p:cNvGrpSpPr/>
              <p:nvPr/>
            </p:nvGrpSpPr>
            <p:grpSpPr>
              <a:xfrm rot="1281579" flipV="1">
                <a:off x="2293840" y="4533698"/>
                <a:ext cx="232559" cy="288635"/>
                <a:chOff x="2602091" y="3217538"/>
                <a:chExt cx="232559" cy="288635"/>
              </a:xfrm>
            </p:grpSpPr>
            <p:sp>
              <p:nvSpPr>
                <p:cNvPr id="638" name="타원 637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23" name="그룹 622"/>
            <p:cNvGrpSpPr/>
            <p:nvPr/>
          </p:nvGrpSpPr>
          <p:grpSpPr>
            <a:xfrm rot="13420084">
              <a:off x="2292251" y="3785316"/>
              <a:ext cx="496646" cy="1040642"/>
              <a:chOff x="2293840" y="3781691"/>
              <a:chExt cx="496646" cy="1040642"/>
            </a:xfrm>
          </p:grpSpPr>
          <p:grpSp>
            <p:nvGrpSpPr>
              <p:cNvPr id="624" name="그룹 623"/>
              <p:cNvGrpSpPr/>
              <p:nvPr/>
            </p:nvGrpSpPr>
            <p:grpSpPr>
              <a:xfrm rot="1149253">
                <a:off x="2557927" y="3781691"/>
                <a:ext cx="232559" cy="288635"/>
                <a:chOff x="2602091" y="3217538"/>
                <a:chExt cx="232559" cy="288635"/>
              </a:xfrm>
            </p:grpSpPr>
            <p:sp>
              <p:nvSpPr>
                <p:cNvPr id="631" name="타원 630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25" name="그룹 624"/>
              <p:cNvGrpSpPr/>
              <p:nvPr/>
            </p:nvGrpSpPr>
            <p:grpSpPr>
              <a:xfrm rot="1281579" flipV="1">
                <a:off x="2293840" y="4533698"/>
                <a:ext cx="232559" cy="288635"/>
                <a:chOff x="2602091" y="3217538"/>
                <a:chExt cx="232559" cy="288635"/>
              </a:xfrm>
            </p:grpSpPr>
            <p:sp>
              <p:nvSpPr>
                <p:cNvPr id="626" name="타원 625"/>
                <p:cNvSpPr/>
                <p:nvPr/>
              </p:nvSpPr>
              <p:spPr>
                <a:xfrm>
                  <a:off x="2675222" y="3217538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2675222" y="3417737"/>
                  <a:ext cx="81534" cy="884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277847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2602091" y="3233360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2687900" y="3324825"/>
                  <a:ext cx="56179" cy="567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0">
                  <a:solidFill>
                    <a:srgbClr val="FF0000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b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678" name="그룹 677"/>
          <p:cNvGrpSpPr/>
          <p:nvPr/>
        </p:nvGrpSpPr>
        <p:grpSpPr>
          <a:xfrm>
            <a:off x="7908895" y="5255885"/>
            <a:ext cx="1172880" cy="844091"/>
            <a:chOff x="7095661" y="1903105"/>
            <a:chExt cx="1667125" cy="664308"/>
          </a:xfrm>
        </p:grpSpPr>
        <p:pic>
          <p:nvPicPr>
            <p:cNvPr id="679" name="그림 67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7467" t="19968" r="36729"/>
            <a:stretch/>
          </p:blipFill>
          <p:spPr>
            <a:xfrm>
              <a:off x="7095661" y="1903105"/>
              <a:ext cx="1667125" cy="664308"/>
            </a:xfrm>
            <a:prstGeom prst="rect">
              <a:avLst/>
            </a:prstGeom>
          </p:spPr>
        </p:pic>
        <p:cxnSp>
          <p:nvCxnSpPr>
            <p:cNvPr id="680" name="직선 화살표 연결선 679"/>
            <p:cNvCxnSpPr/>
            <p:nvPr/>
          </p:nvCxnSpPr>
          <p:spPr>
            <a:xfrm flipV="1">
              <a:off x="8248139" y="2130445"/>
              <a:ext cx="0" cy="33028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681" name="제목 1"/>
            <p:cNvSpPr txBox="1">
              <a:spLocks/>
            </p:cNvSpPr>
            <p:nvPr/>
          </p:nvSpPr>
          <p:spPr bwMode="auto">
            <a:xfrm>
              <a:off x="8187010" y="2204864"/>
              <a:ext cx="575776" cy="215444"/>
            </a:xfrm>
            <a:prstGeom prst="rect">
              <a:avLst/>
            </a:prstGeom>
            <a:noFill/>
            <a:ln w="3175">
              <a:noFill/>
            </a:ln>
            <a:extLst/>
          </p:spPr>
          <p:txBody>
            <a:bodyPr vert="horz" wrap="square" lIns="91441" tIns="45720" rIns="91441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defRPr/>
              </a:pPr>
              <a:r>
                <a:rPr lang="ko-KR" altLang="en-US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인동선 </a:t>
              </a:r>
              <a: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/>
              </a:r>
              <a:b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altLang="ko-KR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2.4m</a:t>
              </a:r>
              <a:r>
                <a:rPr lang="ko-KR" altLang="en-US" sz="400" b="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확보</a:t>
              </a:r>
              <a:endParaRPr lang="en-US" altLang="ko-KR" sz="400" b="0" kern="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82" name="그림 681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19" t="33120" r="78347"/>
            <a:stretch/>
          </p:blipFill>
          <p:spPr>
            <a:xfrm>
              <a:off x="7951109" y="2183267"/>
              <a:ext cx="181914" cy="326768"/>
            </a:xfrm>
            <a:prstGeom prst="rect">
              <a:avLst/>
            </a:prstGeom>
          </p:spPr>
        </p:pic>
      </p:grpSp>
      <p:cxnSp>
        <p:nvCxnSpPr>
          <p:cNvPr id="683" name="직선 화살표 연결선 682"/>
          <p:cNvCxnSpPr>
            <a:stCxn id="609" idx="1"/>
            <a:endCxn id="611" idx="3"/>
          </p:cNvCxnSpPr>
          <p:nvPr/>
        </p:nvCxnSpPr>
        <p:spPr>
          <a:xfrm flipV="1">
            <a:off x="2220928" y="4921536"/>
            <a:ext cx="0" cy="173510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4" name="순서도: 자기 디스크 683"/>
          <p:cNvSpPr/>
          <p:nvPr/>
        </p:nvSpPr>
        <p:spPr>
          <a:xfrm>
            <a:off x="1046392" y="4432739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FP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685" name="꺾인 연결선 684"/>
          <p:cNvCxnSpPr>
            <a:stCxn id="610" idx="4"/>
          </p:cNvCxnSpPr>
          <p:nvPr/>
        </p:nvCxnSpPr>
        <p:spPr>
          <a:xfrm>
            <a:off x="3819523" y="4522622"/>
            <a:ext cx="1093660" cy="218134"/>
          </a:xfrm>
          <a:prstGeom prst="bentConnector2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" name="꺾인 연결선 685"/>
          <p:cNvCxnSpPr>
            <a:stCxn id="614" idx="6"/>
          </p:cNvCxnSpPr>
          <p:nvPr/>
        </p:nvCxnSpPr>
        <p:spPr>
          <a:xfrm flipV="1">
            <a:off x="3104177" y="5369705"/>
            <a:ext cx="1556879" cy="515323"/>
          </a:xfrm>
          <a:prstGeom prst="bentConnector3">
            <a:avLst>
              <a:gd name="adj1" fmla="val 29335"/>
            </a:avLst>
          </a:prstGeom>
          <a:noFill/>
          <a:ln w="6350">
            <a:solidFill>
              <a:srgbClr val="00B05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7" name="꺾인 연결선 686"/>
          <p:cNvCxnSpPr>
            <a:endCxn id="689" idx="0"/>
          </p:cNvCxnSpPr>
          <p:nvPr/>
        </p:nvCxnSpPr>
        <p:spPr>
          <a:xfrm>
            <a:off x="6891473" y="5373643"/>
            <a:ext cx="983259" cy="297543"/>
          </a:xfrm>
          <a:prstGeom prst="bentConnector2">
            <a:avLst/>
          </a:prstGeom>
          <a:noFill/>
          <a:ln w="6350">
            <a:solidFill>
              <a:srgbClr val="00B05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" name="꺾인 연결선 687"/>
          <p:cNvCxnSpPr>
            <a:endCxn id="614" idx="4"/>
          </p:cNvCxnSpPr>
          <p:nvPr/>
        </p:nvCxnSpPr>
        <p:spPr>
          <a:xfrm rot="5400000">
            <a:off x="3741139" y="4847459"/>
            <a:ext cx="399413" cy="1875782"/>
          </a:xfrm>
          <a:prstGeom prst="bentConnector3">
            <a:avLst>
              <a:gd name="adj1" fmla="val 123318"/>
            </a:avLst>
          </a:prstGeom>
          <a:noFill/>
          <a:ln w="6350">
            <a:solidFill>
              <a:srgbClr val="00B05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9" name="정육면체 688"/>
          <p:cNvSpPr/>
          <p:nvPr/>
        </p:nvSpPr>
        <p:spPr>
          <a:xfrm>
            <a:off x="7745238" y="5671184"/>
            <a:ext cx="197408" cy="125371"/>
          </a:xfrm>
          <a:prstGeom prst="cube">
            <a:avLst>
              <a:gd name="adj" fmla="val 49117"/>
            </a:avLst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90" name="꺾인 연결선 689"/>
          <p:cNvCxnSpPr>
            <a:stCxn id="689" idx="3"/>
          </p:cNvCxnSpPr>
          <p:nvPr/>
        </p:nvCxnSpPr>
        <p:spPr>
          <a:xfrm rot="5400000" flipH="1">
            <a:off x="7130605" y="5113933"/>
            <a:ext cx="210874" cy="1154222"/>
          </a:xfrm>
          <a:prstGeom prst="bentConnector3">
            <a:avLst>
              <a:gd name="adj1" fmla="val -137314"/>
            </a:avLst>
          </a:prstGeom>
          <a:noFill/>
          <a:ln w="6350">
            <a:solidFill>
              <a:srgbClr val="00B05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1" name="꺾인 연결선 690"/>
          <p:cNvCxnSpPr>
            <a:stCxn id="610" idx="4"/>
          </p:cNvCxnSpPr>
          <p:nvPr/>
        </p:nvCxnSpPr>
        <p:spPr>
          <a:xfrm>
            <a:off x="3819562" y="4522622"/>
            <a:ext cx="3145769" cy="218134"/>
          </a:xfrm>
          <a:prstGeom prst="bentConnector2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2" name="TextBox 691"/>
          <p:cNvSpPr txBox="1"/>
          <p:nvPr/>
        </p:nvSpPr>
        <p:spPr>
          <a:xfrm>
            <a:off x="856243" y="4629203"/>
            <a:ext cx="587019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Daily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계획</a:t>
            </a:r>
          </a:p>
        </p:txBody>
      </p:sp>
      <p:sp>
        <p:nvSpPr>
          <p:cNvPr id="693" name="TextBox 692"/>
          <p:cNvSpPr txBox="1"/>
          <p:nvPr/>
        </p:nvSpPr>
        <p:spPr>
          <a:xfrm>
            <a:off x="2441123" y="4656549"/>
            <a:ext cx="912430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공급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물류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Lot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확정</a:t>
            </a:r>
          </a:p>
        </p:txBody>
      </p:sp>
      <p:sp>
        <p:nvSpPr>
          <p:cNvPr id="694" name="TextBox 693"/>
          <p:cNvSpPr txBox="1"/>
          <p:nvPr/>
        </p:nvSpPr>
        <p:spPr>
          <a:xfrm>
            <a:off x="2348835" y="5088080"/>
            <a:ext cx="1015021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공급지시</a:t>
            </a:r>
            <a:r>
              <a:rPr lang="en-US" altLang="ko-KR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From/To)</a:t>
            </a:r>
            <a:endParaRPr lang="ko-KR" alt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4683659" y="4340285"/>
            <a:ext cx="1460655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Lot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착공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완공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생산실적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가동률</a:t>
            </a:r>
          </a:p>
        </p:txBody>
      </p:sp>
      <p:sp>
        <p:nvSpPr>
          <p:cNvPr id="696" name="TextBox 695"/>
          <p:cNvSpPr txBox="1"/>
          <p:nvPr/>
        </p:nvSpPr>
        <p:spPr>
          <a:xfrm>
            <a:off x="3430695" y="5131487"/>
            <a:ext cx="1388472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공급 </a:t>
            </a:r>
            <a:r>
              <a:rPr lang="en-US" altLang="ko-KR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Carrier</a:t>
            </a:r>
            <a:r>
              <a:rPr lang="ko-KR" alt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공급</a:t>
            </a:r>
            <a:r>
              <a:rPr lang="en-US" altLang="ko-KR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장착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Validation</a:t>
            </a:r>
            <a:endParaRPr lang="ko-KR" altLang="en-US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97" name="TextBox 696"/>
          <p:cNvSpPr txBox="1"/>
          <p:nvPr/>
        </p:nvSpPr>
        <p:spPr>
          <a:xfrm>
            <a:off x="3184855" y="5896255"/>
            <a:ext cx="1601721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Empty </a:t>
            </a:r>
            <a:r>
              <a:rPr lang="en-US" altLang="ko-KR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Carrier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반환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&amp;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잔량 재적치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7046050" y="5139954"/>
            <a:ext cx="670375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배출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Tray</a:t>
            </a:r>
            <a:b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완공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이송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6797826" y="5896255"/>
            <a:ext cx="914033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Empty Tray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반환</a:t>
            </a:r>
          </a:p>
        </p:txBody>
      </p:sp>
      <p:sp>
        <p:nvSpPr>
          <p:cNvPr id="700" name="직사각형 699"/>
          <p:cNvSpPr/>
          <p:nvPr/>
        </p:nvSpPr>
        <p:spPr>
          <a:xfrm>
            <a:off x="9076106" y="5164557"/>
            <a:ext cx="269382" cy="875135"/>
          </a:xfrm>
          <a:prstGeom prst="rect">
            <a:avLst/>
          </a:prstGeom>
          <a:solidFill>
            <a:srgbClr val="E7E6E6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</a:t>
            </a:r>
          </a:p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</a:p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1" name="직사각형 700"/>
          <p:cNvSpPr/>
          <p:nvPr/>
        </p:nvSpPr>
        <p:spPr>
          <a:xfrm>
            <a:off x="957853" y="5167130"/>
            <a:ext cx="269382" cy="875135"/>
          </a:xfrm>
          <a:prstGeom prst="rect">
            <a:avLst/>
          </a:prstGeom>
          <a:solidFill>
            <a:srgbClr val="E7E6E6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L&amp;S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1416714" y="4629203"/>
            <a:ext cx="583814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W/O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생성</a:t>
            </a:r>
          </a:p>
        </p:txBody>
      </p:sp>
      <p:cxnSp>
        <p:nvCxnSpPr>
          <p:cNvPr id="703" name="직선 화살표 연결선 702"/>
          <p:cNvCxnSpPr/>
          <p:nvPr/>
        </p:nvCxnSpPr>
        <p:spPr>
          <a:xfrm flipV="1">
            <a:off x="2214138" y="5281578"/>
            <a:ext cx="0" cy="123644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4" name="직선 화살표 연결선 703"/>
          <p:cNvCxnSpPr>
            <a:endCxn id="609" idx="3"/>
          </p:cNvCxnSpPr>
          <p:nvPr/>
        </p:nvCxnSpPr>
        <p:spPr>
          <a:xfrm flipV="1">
            <a:off x="1401330" y="5274810"/>
            <a:ext cx="819598" cy="494870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5" name="직선 화살표 연결선 704"/>
          <p:cNvCxnSpPr>
            <a:endCxn id="609" idx="3"/>
          </p:cNvCxnSpPr>
          <p:nvPr/>
        </p:nvCxnSpPr>
        <p:spPr>
          <a:xfrm flipH="1" flipV="1">
            <a:off x="2220927" y="5274811"/>
            <a:ext cx="483685" cy="481438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" name="그룹 705"/>
          <p:cNvGrpSpPr/>
          <p:nvPr/>
        </p:nvGrpSpPr>
        <p:grpSpPr>
          <a:xfrm>
            <a:off x="4675255" y="4757911"/>
            <a:ext cx="2317653" cy="953875"/>
            <a:chOff x="3379518" y="845179"/>
            <a:chExt cx="3178588" cy="1495348"/>
          </a:xfrm>
        </p:grpSpPr>
        <p:grpSp>
          <p:nvGrpSpPr>
            <p:cNvPr id="707" name="그룹 706"/>
            <p:cNvGrpSpPr/>
            <p:nvPr/>
          </p:nvGrpSpPr>
          <p:grpSpPr>
            <a:xfrm>
              <a:off x="3379518" y="1464772"/>
              <a:ext cx="2994592" cy="624471"/>
              <a:chOff x="1064568" y="4934817"/>
              <a:chExt cx="1283444" cy="216024"/>
            </a:xfrm>
          </p:grpSpPr>
          <p:sp>
            <p:nvSpPr>
              <p:cNvPr id="723" name="직사각형 722"/>
              <p:cNvSpPr/>
              <p:nvPr/>
            </p:nvSpPr>
            <p:spPr>
              <a:xfrm>
                <a:off x="1338595" y="4934817"/>
                <a:ext cx="734083" cy="216024"/>
              </a:xfrm>
              <a:prstGeom prst="rect">
                <a:avLst/>
              </a:prstGeom>
              <a:solidFill>
                <a:srgbClr val="E7E6E6">
                  <a:lumMod val="20000"/>
                  <a:lumOff val="80000"/>
                </a:srgbClr>
              </a:solidFill>
              <a:ln>
                <a:solidFill>
                  <a:sysClr val="windowText" lastClr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Package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타원 723"/>
              <p:cNvSpPr/>
              <p:nvPr/>
            </p:nvSpPr>
            <p:spPr>
              <a:xfrm>
                <a:off x="1064568" y="4934817"/>
                <a:ext cx="265849" cy="216024"/>
              </a:xfrm>
              <a:prstGeom prst="ellipse">
                <a:avLst/>
              </a:prstGeom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LO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타원 724"/>
              <p:cNvSpPr/>
              <p:nvPr/>
            </p:nvSpPr>
            <p:spPr>
              <a:xfrm>
                <a:off x="2082163" y="4934817"/>
                <a:ext cx="265849" cy="216024"/>
              </a:xfrm>
              <a:prstGeom prst="ellipse">
                <a:avLst/>
              </a:prstGeom>
              <a:ln>
                <a:solidFill>
                  <a:sysClr val="windowText" lastClr="000000"/>
                </a:solidFill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UL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08" name="직사각형 707"/>
            <p:cNvSpPr/>
            <p:nvPr/>
          </p:nvSpPr>
          <p:spPr>
            <a:xfrm>
              <a:off x="4095879" y="1413069"/>
              <a:ext cx="518991" cy="215731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Para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9" name="직사각형 708"/>
            <p:cNvSpPr/>
            <p:nvPr/>
          </p:nvSpPr>
          <p:spPr>
            <a:xfrm>
              <a:off x="5145859" y="1987463"/>
              <a:ext cx="518991" cy="215731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0" name="타원 709"/>
            <p:cNvSpPr/>
            <p:nvPr/>
          </p:nvSpPr>
          <p:spPr>
            <a:xfrm>
              <a:off x="3661557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1" name="자유형 710"/>
            <p:cNvSpPr/>
            <p:nvPr/>
          </p:nvSpPr>
          <p:spPr>
            <a:xfrm rot="1265452">
              <a:off x="3645121" y="1035321"/>
              <a:ext cx="99060" cy="434340"/>
            </a:xfrm>
            <a:custGeom>
              <a:avLst/>
              <a:gdLst>
                <a:gd name="connsiteX0" fmla="*/ 99060 w 99060"/>
                <a:gd name="connsiteY0" fmla="*/ 0 h 434340"/>
                <a:gd name="connsiteX1" fmla="*/ 0 w 99060"/>
                <a:gd name="connsiteY1" fmla="*/ 251460 h 434340"/>
                <a:gd name="connsiteX2" fmla="*/ 99060 w 99060"/>
                <a:gd name="connsiteY2" fmla="*/ 198120 h 434340"/>
                <a:gd name="connsiteX3" fmla="*/ 30480 w 9906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" h="434340">
                  <a:moveTo>
                    <a:pt x="99060" y="0"/>
                  </a:moveTo>
                  <a:lnTo>
                    <a:pt x="0" y="251460"/>
                  </a:lnTo>
                  <a:lnTo>
                    <a:pt x="99060" y="198120"/>
                  </a:lnTo>
                  <a:lnTo>
                    <a:pt x="30480" y="434340"/>
                  </a:lnTo>
                </a:path>
              </a:pathLst>
            </a:custGeom>
            <a:noFill/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2" name="타원 711"/>
            <p:cNvSpPr/>
            <p:nvPr/>
          </p:nvSpPr>
          <p:spPr>
            <a:xfrm>
              <a:off x="6409975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9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3" name="타원 712"/>
            <p:cNvSpPr/>
            <p:nvPr/>
          </p:nvSpPr>
          <p:spPr>
            <a:xfrm>
              <a:off x="3809688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4" name="타원 713"/>
            <p:cNvSpPr/>
            <p:nvPr/>
          </p:nvSpPr>
          <p:spPr>
            <a:xfrm>
              <a:off x="4281308" y="1241202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5" name="타원 714"/>
            <p:cNvSpPr/>
            <p:nvPr/>
          </p:nvSpPr>
          <p:spPr>
            <a:xfrm>
              <a:off x="3399304" y="1694274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6" name="타원 715"/>
            <p:cNvSpPr/>
            <p:nvPr/>
          </p:nvSpPr>
          <p:spPr>
            <a:xfrm>
              <a:off x="3605345" y="2103933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7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7" name="타원 716"/>
            <p:cNvSpPr/>
            <p:nvPr/>
          </p:nvSpPr>
          <p:spPr>
            <a:xfrm>
              <a:off x="5784406" y="1694274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4’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8" name="타원 717"/>
            <p:cNvSpPr/>
            <p:nvPr/>
          </p:nvSpPr>
          <p:spPr>
            <a:xfrm>
              <a:off x="5324165" y="182362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9" name="타원 718"/>
            <p:cNvSpPr/>
            <p:nvPr/>
          </p:nvSpPr>
          <p:spPr>
            <a:xfrm>
              <a:off x="5636353" y="2186638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타원 719"/>
            <p:cNvSpPr/>
            <p:nvPr/>
          </p:nvSpPr>
          <p:spPr>
            <a:xfrm>
              <a:off x="6261844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8</a:t>
              </a:r>
              <a:endParaRPr kumimoji="0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1" name="자유형 720"/>
            <p:cNvSpPr/>
            <p:nvPr/>
          </p:nvSpPr>
          <p:spPr>
            <a:xfrm rot="1265452">
              <a:off x="6205359" y="1028118"/>
              <a:ext cx="99060" cy="434340"/>
            </a:xfrm>
            <a:custGeom>
              <a:avLst/>
              <a:gdLst>
                <a:gd name="connsiteX0" fmla="*/ 99060 w 99060"/>
                <a:gd name="connsiteY0" fmla="*/ 0 h 434340"/>
                <a:gd name="connsiteX1" fmla="*/ 0 w 99060"/>
                <a:gd name="connsiteY1" fmla="*/ 251460 h 434340"/>
                <a:gd name="connsiteX2" fmla="*/ 99060 w 99060"/>
                <a:gd name="connsiteY2" fmla="*/ 198120 h 434340"/>
                <a:gd name="connsiteX3" fmla="*/ 30480 w 9906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" h="434340">
                  <a:moveTo>
                    <a:pt x="99060" y="0"/>
                  </a:moveTo>
                  <a:lnTo>
                    <a:pt x="0" y="251460"/>
                  </a:lnTo>
                  <a:lnTo>
                    <a:pt x="99060" y="198120"/>
                  </a:lnTo>
                  <a:lnTo>
                    <a:pt x="30480" y="434340"/>
                  </a:lnTo>
                </a:path>
              </a:pathLst>
            </a:custGeom>
            <a:noFill/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2" name="타원 721"/>
            <p:cNvSpPr/>
            <p:nvPr/>
          </p:nvSpPr>
          <p:spPr>
            <a:xfrm>
              <a:off x="6006425" y="209826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7’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26" name="순서도: 자기 디스크 725"/>
          <p:cNvSpPr/>
          <p:nvPr/>
        </p:nvSpPr>
        <p:spPr>
          <a:xfrm>
            <a:off x="5972183" y="4662998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EDC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727" name="타원 726"/>
          <p:cNvSpPr/>
          <p:nvPr/>
        </p:nvSpPr>
        <p:spPr>
          <a:xfrm>
            <a:off x="6034959" y="5184323"/>
            <a:ext cx="144000" cy="144000"/>
          </a:xfrm>
          <a:prstGeom prst="ellipse">
            <a:avLst/>
          </a:prstGeom>
          <a:solidFill>
            <a:srgbClr val="FFFF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  <p:txBody>
          <a:bodyPr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900" b="1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Q</a:t>
            </a:r>
            <a:endParaRPr lang="ko-KR" altLang="en-US" sz="900" b="1" kern="0" dirty="0" smtClean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28" name="직선 화살표 연결선 727"/>
          <p:cNvCxnSpPr>
            <a:stCxn id="726" idx="3"/>
            <a:endCxn id="727" idx="0"/>
          </p:cNvCxnSpPr>
          <p:nvPr/>
        </p:nvCxnSpPr>
        <p:spPr>
          <a:xfrm>
            <a:off x="6101743" y="4842837"/>
            <a:ext cx="5217" cy="341561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solid"/>
            <a:round/>
            <a:headEnd type="triangl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9" name="순서도: 자기 디스크 728"/>
          <p:cNvSpPr/>
          <p:nvPr/>
        </p:nvSpPr>
        <p:spPr>
          <a:xfrm>
            <a:off x="5246338" y="4662998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RMS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30" name="직선 화살표 연결선 729"/>
          <p:cNvCxnSpPr>
            <a:stCxn id="729" idx="3"/>
          </p:cNvCxnSpPr>
          <p:nvPr/>
        </p:nvCxnSpPr>
        <p:spPr>
          <a:xfrm flipH="1">
            <a:off x="5372101" y="4842836"/>
            <a:ext cx="3796" cy="163643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1" name="순서도: 자기 디스크 730"/>
          <p:cNvSpPr/>
          <p:nvPr/>
        </p:nvSpPr>
        <p:spPr>
          <a:xfrm>
            <a:off x="6403608" y="4791518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SPC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732" name="순서도: 자기 디스크 731"/>
          <p:cNvSpPr/>
          <p:nvPr/>
        </p:nvSpPr>
        <p:spPr>
          <a:xfrm>
            <a:off x="6400627" y="4547860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DW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33" name="꺾인 연결선 732"/>
          <p:cNvCxnSpPr>
            <a:stCxn id="726" idx="4"/>
            <a:endCxn id="732" idx="2"/>
          </p:cNvCxnSpPr>
          <p:nvPr/>
        </p:nvCxnSpPr>
        <p:spPr>
          <a:xfrm flipV="1">
            <a:off x="6231339" y="4637743"/>
            <a:ext cx="169270" cy="11513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4" name="꺾인 연결선 733"/>
          <p:cNvCxnSpPr>
            <a:stCxn id="726" idx="4"/>
            <a:endCxn id="731" idx="2"/>
          </p:cNvCxnSpPr>
          <p:nvPr/>
        </p:nvCxnSpPr>
        <p:spPr>
          <a:xfrm>
            <a:off x="6231339" y="4752955"/>
            <a:ext cx="172228" cy="12851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5" name="TextBox 734"/>
          <p:cNvSpPr txBox="1"/>
          <p:nvPr/>
        </p:nvSpPr>
        <p:spPr>
          <a:xfrm>
            <a:off x="6040090" y="4951103"/>
            <a:ext cx="561373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CTQ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수집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5336151" y="4951103"/>
            <a:ext cx="551755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</a:rPr>
              <a:t>CTP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수집</a:t>
            </a:r>
          </a:p>
        </p:txBody>
      </p:sp>
      <p:sp>
        <p:nvSpPr>
          <p:cNvPr id="737" name="아래쪽 화살표 736"/>
          <p:cNvSpPr/>
          <p:nvPr/>
        </p:nvSpPr>
        <p:spPr>
          <a:xfrm>
            <a:off x="6041911" y="5744248"/>
            <a:ext cx="246853" cy="178018"/>
          </a:xfrm>
          <a:prstGeom prst="downArrow">
            <a:avLst/>
          </a:prstGeom>
          <a:ln>
            <a:solidFill>
              <a:sysClr val="windowText" lastClr="000000"/>
            </a:solidFill>
          </a:ln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8" name="직사각형 737"/>
          <p:cNvSpPr/>
          <p:nvPr/>
        </p:nvSpPr>
        <p:spPr>
          <a:xfrm>
            <a:off x="5938369" y="5973954"/>
            <a:ext cx="490166" cy="163960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1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재투입</a:t>
            </a:r>
          </a:p>
        </p:txBody>
      </p:sp>
      <p:pic>
        <p:nvPicPr>
          <p:cNvPr id="739" name="Picture 3" descr="C:\Users\lg\AppData\Local\Microsoft\Windows\Temporary Internet Files\Content.IE5\X4L40WB6\person-1332793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6" y="5785022"/>
            <a:ext cx="146550" cy="1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0" name="그룹 739"/>
          <p:cNvGrpSpPr/>
          <p:nvPr/>
        </p:nvGrpSpPr>
        <p:grpSpPr>
          <a:xfrm>
            <a:off x="668523" y="974263"/>
            <a:ext cx="8557120" cy="1371642"/>
            <a:chOff x="-70790" y="4641984"/>
            <a:chExt cx="6659014" cy="1832473"/>
          </a:xfrm>
        </p:grpSpPr>
        <p:pic>
          <p:nvPicPr>
            <p:cNvPr id="741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0" t="7365" b="10087"/>
            <a:stretch/>
          </p:blipFill>
          <p:spPr bwMode="auto">
            <a:xfrm>
              <a:off x="577282" y="4865443"/>
              <a:ext cx="6010942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2" name="Text Box 428"/>
            <p:cNvSpPr txBox="1">
              <a:spLocks noChangeArrowheads="1"/>
            </p:cNvSpPr>
            <p:nvPr/>
          </p:nvSpPr>
          <p:spPr bwMode="auto">
            <a:xfrm>
              <a:off x="-70790" y="5536033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Loader</a:t>
              </a:r>
            </a:p>
          </p:txBody>
        </p:sp>
        <p:sp>
          <p:nvSpPr>
            <p:cNvPr id="743" name="Text Box 428"/>
            <p:cNvSpPr txBox="1">
              <a:spLocks noChangeArrowheads="1"/>
            </p:cNvSpPr>
            <p:nvPr/>
          </p:nvSpPr>
          <p:spPr bwMode="auto">
            <a:xfrm>
              <a:off x="1606319" y="6129066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Tab welding</a:t>
              </a:r>
            </a:p>
          </p:txBody>
        </p:sp>
        <p:sp>
          <p:nvSpPr>
            <p:cNvPr id="744" name="Text Box 428"/>
            <p:cNvSpPr txBox="1">
              <a:spLocks noChangeArrowheads="1"/>
            </p:cNvSpPr>
            <p:nvPr/>
          </p:nvSpPr>
          <p:spPr bwMode="auto">
            <a:xfrm>
              <a:off x="937322" y="4641984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Al forming</a:t>
              </a:r>
            </a:p>
          </p:txBody>
        </p:sp>
        <p:sp>
          <p:nvSpPr>
            <p:cNvPr id="745" name="Text Box 428"/>
            <p:cNvSpPr txBox="1">
              <a:spLocks noChangeArrowheads="1"/>
            </p:cNvSpPr>
            <p:nvPr/>
          </p:nvSpPr>
          <p:spPr bwMode="auto">
            <a:xfrm>
              <a:off x="2589564" y="4641984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Cell Assy</a:t>
              </a:r>
            </a:p>
          </p:txBody>
        </p:sp>
        <p:sp>
          <p:nvSpPr>
            <p:cNvPr id="746" name="Text Box 428"/>
            <p:cNvSpPr txBox="1">
              <a:spLocks noChangeArrowheads="1"/>
            </p:cNvSpPr>
            <p:nvPr/>
          </p:nvSpPr>
          <p:spPr bwMode="auto">
            <a:xfrm>
              <a:off x="4079247" y="6129066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EL Filling</a:t>
              </a:r>
            </a:p>
          </p:txBody>
        </p:sp>
        <p:sp>
          <p:nvSpPr>
            <p:cNvPr id="747" name="Text Box 428"/>
            <p:cNvSpPr txBox="1">
              <a:spLocks noChangeArrowheads="1"/>
            </p:cNvSpPr>
            <p:nvPr/>
          </p:nvSpPr>
          <p:spPr bwMode="auto">
            <a:xfrm>
              <a:off x="4897762" y="6129066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V Sealing</a:t>
              </a:r>
            </a:p>
          </p:txBody>
        </p:sp>
        <p:sp>
          <p:nvSpPr>
            <p:cNvPr id="748" name="Text Box 428"/>
            <p:cNvSpPr txBox="1">
              <a:spLocks noChangeArrowheads="1"/>
            </p:cNvSpPr>
            <p:nvPr/>
          </p:nvSpPr>
          <p:spPr bwMode="auto">
            <a:xfrm>
              <a:off x="5498982" y="4674510"/>
              <a:ext cx="1012054" cy="345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kern="0" dirty="0" smtClean="0">
                  <a:solidFill>
                    <a:prstClr val="black"/>
                  </a:solidFill>
                  <a:latin typeface="LG스마트체 Regular"/>
                  <a:sym typeface="Wingdings" pitchFamily="2" charset="2"/>
                </a:rPr>
                <a:t>Un loader</a:t>
              </a:r>
            </a:p>
          </p:txBody>
        </p:sp>
      </p:grpSp>
      <p:cxnSp>
        <p:nvCxnSpPr>
          <p:cNvPr id="749" name="직선 화살표 연결선 748"/>
          <p:cNvCxnSpPr/>
          <p:nvPr/>
        </p:nvCxnSpPr>
        <p:spPr>
          <a:xfrm flipH="1">
            <a:off x="2350527" y="4530117"/>
            <a:ext cx="1209800" cy="0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0" name="TextBox 749"/>
          <p:cNvSpPr txBox="1"/>
          <p:nvPr/>
        </p:nvSpPr>
        <p:spPr>
          <a:xfrm>
            <a:off x="2478996" y="4347779"/>
            <a:ext cx="944489" cy="215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호기별 실시간계획</a:t>
            </a:r>
          </a:p>
        </p:txBody>
      </p:sp>
      <p:cxnSp>
        <p:nvCxnSpPr>
          <p:cNvPr id="751" name="직선 화살표 연결선 750"/>
          <p:cNvCxnSpPr/>
          <p:nvPr/>
        </p:nvCxnSpPr>
        <p:spPr>
          <a:xfrm flipH="1">
            <a:off x="1305546" y="4538658"/>
            <a:ext cx="785784" cy="0"/>
          </a:xfrm>
          <a:prstGeom prst="straightConnector1">
            <a:avLst/>
          </a:prstGeom>
          <a:noFill/>
          <a:ln w="6350">
            <a:solidFill>
              <a:srgbClr val="6699FF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2" name="순서도: 자기 디스크 751"/>
          <p:cNvSpPr/>
          <p:nvPr/>
        </p:nvSpPr>
        <p:spPr>
          <a:xfrm>
            <a:off x="1606866" y="4432739"/>
            <a:ext cx="259195" cy="179764"/>
          </a:xfrm>
          <a:prstGeom prst="flowChartMagneticDisk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599" b="1" kern="0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ERP</a:t>
            </a:r>
            <a:endParaRPr lang="ko-KR" altLang="en-US" sz="599" b="1" kern="0" dirty="0" smtClean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753" name="TextBox 752"/>
          <p:cNvSpPr txBox="1"/>
          <p:nvPr/>
        </p:nvSpPr>
        <p:spPr>
          <a:xfrm>
            <a:off x="1954577" y="4274779"/>
            <a:ext cx="550151" cy="21544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ko-KR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z="700" dirty="0" smtClean="0">
                <a:latin typeface="LG스마트체 Regular" panose="020B0600000101010101" pitchFamily="50" charset="-127"/>
              </a:rPr>
              <a:t>현재</a:t>
            </a:r>
            <a:r>
              <a:rPr lang="en-US" altLang="ko-KR" sz="700" dirty="0" smtClean="0">
                <a:latin typeface="LG스마트체 Regular" panose="020B0600000101010101" pitchFamily="50" charset="-127"/>
              </a:rPr>
              <a:t>, </a:t>
            </a:r>
            <a:r>
              <a:rPr lang="ko-KR" altLang="en-US" sz="700" dirty="0" smtClean="0">
                <a:latin typeface="LG스마트체 Regular" panose="020B0600000101010101" pitchFamily="50" charset="-127"/>
              </a:rPr>
              <a:t>미 적용</a:t>
            </a:r>
            <a:endParaRPr lang="ko-KR" altLang="en-US" sz="700" dirty="0">
              <a:latin typeface="LG스마트체 Regular" panose="020B0600000101010101" pitchFamily="50" charset="-127"/>
            </a:endParaRPr>
          </a:p>
        </p:txBody>
      </p:sp>
      <p:sp>
        <p:nvSpPr>
          <p:cNvPr id="754" name="TextBox 753"/>
          <p:cNvSpPr txBox="1"/>
          <p:nvPr/>
        </p:nvSpPr>
        <p:spPr>
          <a:xfrm>
            <a:off x="1954577" y="4575230"/>
            <a:ext cx="550151" cy="21544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ko-KR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sz="80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sz="700" dirty="0" smtClean="0">
                <a:latin typeface="LG스마트체 Regular" panose="020B0600000101010101" pitchFamily="50" charset="-127"/>
              </a:rPr>
              <a:t>현재</a:t>
            </a:r>
            <a:r>
              <a:rPr lang="en-US" altLang="ko-KR" sz="700" dirty="0" smtClean="0">
                <a:latin typeface="LG스마트체 Regular" panose="020B0600000101010101" pitchFamily="50" charset="-127"/>
              </a:rPr>
              <a:t>, </a:t>
            </a:r>
            <a:r>
              <a:rPr lang="ko-KR" altLang="en-US" sz="700" dirty="0" smtClean="0">
                <a:latin typeface="LG스마트체 Regular" panose="020B0600000101010101" pitchFamily="50" charset="-127"/>
              </a:rPr>
              <a:t>미 적용</a:t>
            </a:r>
            <a:endParaRPr lang="ko-KR" altLang="en-US" sz="700" dirty="0">
              <a:latin typeface="LG스마트체 Regular" panose="020B0600000101010101" pitchFamily="50" charset="-127"/>
            </a:endParaRPr>
          </a:p>
        </p:txBody>
      </p:sp>
      <p:grpSp>
        <p:nvGrpSpPr>
          <p:cNvPr id="755" name="그룹 754"/>
          <p:cNvGrpSpPr/>
          <p:nvPr/>
        </p:nvGrpSpPr>
        <p:grpSpPr>
          <a:xfrm>
            <a:off x="1028564" y="2595490"/>
            <a:ext cx="7987824" cy="1527448"/>
            <a:chOff x="1028564" y="992307"/>
            <a:chExt cx="7987824" cy="1527448"/>
          </a:xfrm>
        </p:grpSpPr>
        <p:sp>
          <p:nvSpPr>
            <p:cNvPr id="756" name="직사각형 755"/>
            <p:cNvSpPr/>
            <p:nvPr/>
          </p:nvSpPr>
          <p:spPr>
            <a:xfrm>
              <a:off x="1438800" y="1298659"/>
              <a:ext cx="719047" cy="23083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재투입구</a:t>
              </a:r>
            </a:p>
          </p:txBody>
        </p:sp>
        <p:sp>
          <p:nvSpPr>
            <p:cNvPr id="757" name="직사각형 756"/>
            <p:cNvSpPr/>
            <p:nvPr/>
          </p:nvSpPr>
          <p:spPr>
            <a:xfrm>
              <a:off x="1216327" y="996809"/>
              <a:ext cx="1901871" cy="324036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8" name="직사각형 757"/>
            <p:cNvSpPr/>
            <p:nvPr/>
          </p:nvSpPr>
          <p:spPr>
            <a:xfrm>
              <a:off x="4393229" y="996820"/>
              <a:ext cx="537668" cy="963713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928982" y="1561511"/>
              <a:ext cx="1625586" cy="399010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0" name="직사각형 759"/>
            <p:cNvSpPr/>
            <p:nvPr/>
          </p:nvSpPr>
          <p:spPr>
            <a:xfrm>
              <a:off x="6559019" y="993239"/>
              <a:ext cx="519307" cy="967293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1" name="직사각형 760"/>
            <p:cNvSpPr/>
            <p:nvPr/>
          </p:nvSpPr>
          <p:spPr>
            <a:xfrm>
              <a:off x="7079540" y="992307"/>
              <a:ext cx="751498" cy="336062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6504333" y="1580024"/>
              <a:ext cx="112580" cy="361950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" lastClr="FFFFFF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3" name="직사각형 762"/>
            <p:cNvSpPr/>
            <p:nvPr/>
          </p:nvSpPr>
          <p:spPr>
            <a:xfrm>
              <a:off x="4863036" y="1580024"/>
              <a:ext cx="112580" cy="361950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" lastClr="FFFFFF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4" name="TextBox 424"/>
            <p:cNvSpPr txBox="1"/>
            <p:nvPr/>
          </p:nvSpPr>
          <p:spPr>
            <a:xfrm>
              <a:off x="5490584" y="1645583"/>
              <a:ext cx="436970" cy="2308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주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액</a:t>
              </a:r>
            </a:p>
          </p:txBody>
        </p:sp>
        <p:sp>
          <p:nvSpPr>
            <p:cNvPr id="765" name="직사각형 764"/>
            <p:cNvSpPr/>
            <p:nvPr/>
          </p:nvSpPr>
          <p:spPr>
            <a:xfrm>
              <a:off x="7083608" y="1673787"/>
              <a:ext cx="158546" cy="285609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3323359" y="1561516"/>
              <a:ext cx="0" cy="89732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028564" y="2458836"/>
              <a:ext cx="230741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68" name="Picture 2" descr="C:\Users\lg\AppData\Local\Microsoft\Windows\Temporary Internet Files\Content.IE5\S1DFLWMZ\camera-378370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110" y="1087100"/>
              <a:ext cx="216320" cy="12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9" name="TextBox 768"/>
            <p:cNvSpPr txBox="1"/>
            <p:nvPr/>
          </p:nvSpPr>
          <p:spPr>
            <a:xfrm>
              <a:off x="4396379" y="1231341"/>
              <a:ext cx="547781" cy="69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Lead 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Vision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770" name="직선 연결선 769"/>
            <p:cNvCxnSpPr/>
            <p:nvPr/>
          </p:nvCxnSpPr>
          <p:spPr bwMode="auto">
            <a:xfrm>
              <a:off x="7455500" y="1890854"/>
              <a:ext cx="0" cy="45473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1" name="직선 연결선 770"/>
            <p:cNvCxnSpPr/>
            <p:nvPr/>
          </p:nvCxnSpPr>
          <p:spPr bwMode="auto">
            <a:xfrm>
              <a:off x="4662069" y="2345592"/>
              <a:ext cx="2793437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72" name="Picture 2" descr="C:\Users\lg\AppData\Local\Microsoft\Windows\Temporary Internet Files\Content.IE5\S1DFLWMZ\camera-378370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375" y="1890858"/>
              <a:ext cx="216320" cy="12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3" name="Picture 2" descr="C:\Users\lg\AppData\Local\Microsoft\Windows\Temporary Internet Files\Content.IE5\S1DFLWMZ\camera-378370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388" y="1890858"/>
              <a:ext cx="216320" cy="12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4" name="TextBox 773"/>
            <p:cNvSpPr txBox="1"/>
            <p:nvPr/>
          </p:nvSpPr>
          <p:spPr>
            <a:xfrm>
              <a:off x="5724262" y="2048461"/>
              <a:ext cx="547781" cy="97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주액 후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무게</a:t>
              </a: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6343038" y="2048461"/>
              <a:ext cx="547781" cy="97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절연측정</a:t>
              </a:r>
            </a:p>
          </p:txBody>
        </p:sp>
        <p:sp>
          <p:nvSpPr>
            <p:cNvPr id="776" name="직사각형 775"/>
            <p:cNvSpPr/>
            <p:nvPr/>
          </p:nvSpPr>
          <p:spPr>
            <a:xfrm>
              <a:off x="4397557" y="1960525"/>
              <a:ext cx="418552" cy="159541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77" name="직선 연결선 776"/>
            <p:cNvCxnSpPr/>
            <p:nvPr/>
          </p:nvCxnSpPr>
          <p:spPr bwMode="auto">
            <a:xfrm flipV="1">
              <a:off x="1590579" y="1522032"/>
              <a:ext cx="0" cy="22305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78" name="직선 연결선 777"/>
            <p:cNvCxnSpPr/>
            <p:nvPr/>
          </p:nvCxnSpPr>
          <p:spPr bwMode="auto">
            <a:xfrm flipH="1">
              <a:off x="1028566" y="1524189"/>
              <a:ext cx="1" cy="92631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9" name="직선 연결선 778"/>
            <p:cNvCxnSpPr/>
            <p:nvPr/>
          </p:nvCxnSpPr>
          <p:spPr bwMode="auto">
            <a:xfrm>
              <a:off x="1028565" y="1532212"/>
              <a:ext cx="56201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0" name="직사각형 779"/>
            <p:cNvSpPr/>
            <p:nvPr/>
          </p:nvSpPr>
          <p:spPr>
            <a:xfrm>
              <a:off x="2644284" y="1322359"/>
              <a:ext cx="280877" cy="405030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1" name="직사각형 780"/>
            <p:cNvSpPr/>
            <p:nvPr/>
          </p:nvSpPr>
          <p:spPr>
            <a:xfrm>
              <a:off x="2925164" y="1322359"/>
              <a:ext cx="193034" cy="40503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2" name="직선 연결선 781"/>
            <p:cNvCxnSpPr/>
            <p:nvPr/>
          </p:nvCxnSpPr>
          <p:spPr bwMode="auto">
            <a:xfrm>
              <a:off x="7249960" y="1892570"/>
              <a:ext cx="2055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3" name="직선 연결선 782"/>
            <p:cNvCxnSpPr/>
            <p:nvPr/>
          </p:nvCxnSpPr>
          <p:spPr bwMode="auto">
            <a:xfrm>
              <a:off x="7249960" y="1725760"/>
              <a:ext cx="2055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84" name="TextBox 424"/>
            <p:cNvSpPr txBox="1"/>
            <p:nvPr/>
          </p:nvSpPr>
          <p:spPr>
            <a:xfrm>
              <a:off x="5970770" y="1645583"/>
              <a:ext cx="601226" cy="2308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V-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실링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85" name="Picture 2" descr="C:\Users\lg\AppData\Local\Microsoft\Windows\Temporary Internet Files\Content.IE5\S1DFLWMZ\camera-378370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251" y="1890858"/>
              <a:ext cx="216320" cy="12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6" name="TextBox 785"/>
            <p:cNvSpPr txBox="1"/>
            <p:nvPr/>
          </p:nvSpPr>
          <p:spPr>
            <a:xfrm>
              <a:off x="5271524" y="2048461"/>
              <a:ext cx="547781" cy="97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주액 전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무게</a:t>
              </a:r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3379172" y="1357472"/>
              <a:ext cx="1017187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폐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용접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쇼트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8" name="TextBox 787"/>
            <p:cNvSpPr txBox="1"/>
            <p:nvPr/>
          </p:nvSpPr>
          <p:spPr>
            <a:xfrm>
              <a:off x="4219352" y="2381256"/>
              <a:ext cx="80059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재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 Lead Vision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7470866" y="1579047"/>
              <a:ext cx="154552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폐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절연 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진성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재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주액 전 무게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0" name="포인트가 7개인 별 789"/>
            <p:cNvSpPr/>
            <p:nvPr/>
          </p:nvSpPr>
          <p:spPr>
            <a:xfrm>
              <a:off x="1616510" y="1477939"/>
              <a:ext cx="199078" cy="180000"/>
            </a:xfrm>
            <a:prstGeom prst="star7">
              <a:avLst/>
            </a:prstGeom>
            <a:solidFill>
              <a:srgbClr val="00B0F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rPr>
                <a:t>1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91" name="포인트가 7개인 별 790"/>
            <p:cNvSpPr/>
            <p:nvPr/>
          </p:nvSpPr>
          <p:spPr>
            <a:xfrm>
              <a:off x="4516168" y="1742642"/>
              <a:ext cx="199078" cy="180000"/>
            </a:xfrm>
            <a:prstGeom prst="star7">
              <a:avLst/>
            </a:prstGeom>
            <a:solidFill>
              <a:srgbClr val="00B0F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92" name="타원 791"/>
            <p:cNvSpPr/>
            <p:nvPr/>
          </p:nvSpPr>
          <p:spPr>
            <a:xfrm>
              <a:off x="5018916" y="1638624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M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793" name="타원 792"/>
            <p:cNvSpPr/>
            <p:nvPr/>
          </p:nvSpPr>
          <p:spPr>
            <a:xfrm>
              <a:off x="5191849" y="1638624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794" name="타원 793"/>
            <p:cNvSpPr/>
            <p:nvPr/>
          </p:nvSpPr>
          <p:spPr>
            <a:xfrm>
              <a:off x="5018916" y="1798254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M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795" name="타원 794"/>
            <p:cNvSpPr/>
            <p:nvPr/>
          </p:nvSpPr>
          <p:spPr>
            <a:xfrm>
              <a:off x="5196612" y="1798254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cxnSp>
          <p:nvCxnSpPr>
            <p:cNvPr id="796" name="직선 연결선 795"/>
            <p:cNvCxnSpPr/>
            <p:nvPr/>
          </p:nvCxnSpPr>
          <p:spPr bwMode="auto">
            <a:xfrm>
              <a:off x="3125895" y="1410478"/>
              <a:ext cx="2055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7" name="직선 연결선 796"/>
            <p:cNvCxnSpPr/>
            <p:nvPr/>
          </p:nvCxnSpPr>
          <p:spPr bwMode="auto">
            <a:xfrm flipH="1">
              <a:off x="4658798" y="2123197"/>
              <a:ext cx="1" cy="2177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8" name="TextBox 424"/>
            <p:cNvSpPr txBox="1"/>
            <p:nvPr/>
          </p:nvSpPr>
          <p:spPr>
            <a:xfrm>
              <a:off x="2306099" y="1031537"/>
              <a:ext cx="83725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Ass’y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9" name="TextBox 424"/>
            <p:cNvSpPr txBox="1"/>
            <p:nvPr/>
          </p:nvSpPr>
          <p:spPr>
            <a:xfrm>
              <a:off x="1105648" y="1031537"/>
              <a:ext cx="83725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Forming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0" name="직선 연결선 799"/>
            <p:cNvCxnSpPr/>
            <p:nvPr/>
          </p:nvCxnSpPr>
          <p:spPr bwMode="auto">
            <a:xfrm>
              <a:off x="4549046" y="2123197"/>
              <a:ext cx="0" cy="21775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801" name="직사각형 800"/>
            <p:cNvSpPr/>
            <p:nvPr/>
          </p:nvSpPr>
          <p:spPr>
            <a:xfrm>
              <a:off x="3117351" y="996044"/>
              <a:ext cx="1276693" cy="32631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2" name="TextBox 801"/>
            <p:cNvSpPr txBox="1"/>
            <p:nvPr/>
          </p:nvSpPr>
          <p:spPr>
            <a:xfrm>
              <a:off x="4903820" y="1535241"/>
              <a:ext cx="360323" cy="119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1D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타원 802"/>
            <p:cNvSpPr/>
            <p:nvPr/>
          </p:nvSpPr>
          <p:spPr>
            <a:xfrm>
              <a:off x="6817411" y="1630809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804" name="타원 803"/>
            <p:cNvSpPr/>
            <p:nvPr/>
          </p:nvSpPr>
          <p:spPr>
            <a:xfrm>
              <a:off x="6822180" y="1790439"/>
              <a:ext cx="147011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805" name="TextBox 804"/>
            <p:cNvSpPr txBox="1"/>
            <p:nvPr/>
          </p:nvSpPr>
          <p:spPr>
            <a:xfrm>
              <a:off x="5077084" y="1543056"/>
              <a:ext cx="360323" cy="119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1D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6707236" y="1349467"/>
              <a:ext cx="360323" cy="1199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Verifier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1216327" y="1726754"/>
              <a:ext cx="1901871" cy="321992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8" name="TextBox 424"/>
            <p:cNvSpPr txBox="1"/>
            <p:nvPr/>
          </p:nvSpPr>
          <p:spPr>
            <a:xfrm>
              <a:off x="1765640" y="1685748"/>
              <a:ext cx="67562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(-) 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용접</a:t>
              </a:r>
              <a:endPara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(-) Taping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(-) Vision</a:t>
              </a:r>
            </a:p>
          </p:txBody>
        </p:sp>
        <p:sp>
          <p:nvSpPr>
            <p:cNvPr id="809" name="TextBox 424"/>
            <p:cNvSpPr txBox="1"/>
            <p:nvPr/>
          </p:nvSpPr>
          <p:spPr>
            <a:xfrm>
              <a:off x="1180072" y="1766370"/>
              <a:ext cx="60457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Loader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0" name="TextBox 424"/>
            <p:cNvSpPr txBox="1"/>
            <p:nvPr/>
          </p:nvSpPr>
          <p:spPr>
            <a:xfrm>
              <a:off x="2460620" y="1685748"/>
              <a:ext cx="67562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(+) 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용접</a:t>
              </a:r>
              <a:endPara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(+) Taping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(+) Vision</a:t>
              </a:r>
            </a:p>
          </p:txBody>
        </p:sp>
        <p:cxnSp>
          <p:nvCxnSpPr>
            <p:cNvPr id="811" name="직선 연결선 810"/>
            <p:cNvCxnSpPr/>
            <p:nvPr/>
          </p:nvCxnSpPr>
          <p:spPr bwMode="auto">
            <a:xfrm>
              <a:off x="3125895" y="1568371"/>
              <a:ext cx="2055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812" name="포인트가 7개인 별 811"/>
            <p:cNvSpPr/>
            <p:nvPr/>
          </p:nvSpPr>
          <p:spPr>
            <a:xfrm>
              <a:off x="2262497" y="1998077"/>
              <a:ext cx="199078" cy="180000"/>
            </a:xfrm>
            <a:prstGeom prst="star7">
              <a:avLst/>
            </a:prstGeom>
            <a:solidFill>
              <a:srgbClr val="00B0F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13" name="TextBox 812"/>
            <p:cNvSpPr txBox="1"/>
            <p:nvPr/>
          </p:nvSpPr>
          <p:spPr>
            <a:xfrm>
              <a:off x="7470866" y="1835536"/>
              <a:ext cx="154552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재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주액 후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무게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절연 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접촉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   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1D Marking NG, 1D Verifier 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   1D IT Validation</a:t>
              </a:r>
            </a:p>
          </p:txBody>
        </p:sp>
        <p:cxnSp>
          <p:nvCxnSpPr>
            <p:cNvPr id="814" name="직선 연결선 813"/>
            <p:cNvCxnSpPr/>
            <p:nvPr/>
          </p:nvCxnSpPr>
          <p:spPr bwMode="auto">
            <a:xfrm flipH="1">
              <a:off x="2370157" y="2154457"/>
              <a:ext cx="1" cy="29604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5" name="TextBox 814"/>
            <p:cNvSpPr txBox="1"/>
            <p:nvPr/>
          </p:nvSpPr>
          <p:spPr>
            <a:xfrm>
              <a:off x="3370626" y="1690287"/>
              <a:ext cx="10171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재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보호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Tape (-), (+)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</a:t>
              </a: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투입 방향 오류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포인트가 7개인 별 815"/>
            <p:cNvSpPr/>
            <p:nvPr/>
          </p:nvSpPr>
          <p:spPr>
            <a:xfrm>
              <a:off x="2698893" y="1330397"/>
              <a:ext cx="199078" cy="180000"/>
            </a:xfrm>
            <a:prstGeom prst="star7">
              <a:avLst/>
            </a:prstGeom>
            <a:solidFill>
              <a:srgbClr val="00B0F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17" name="TextBox 816"/>
            <p:cNvSpPr txBox="1"/>
            <p:nvPr/>
          </p:nvSpPr>
          <p:spPr>
            <a:xfrm>
              <a:off x="2437893" y="2127342"/>
              <a:ext cx="1017187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(+) Tape NG</a:t>
              </a:r>
            </a:p>
          </p:txBody>
        </p:sp>
        <p:sp>
          <p:nvSpPr>
            <p:cNvPr id="818" name="TextBox 817"/>
            <p:cNvSpPr txBox="1"/>
            <p:nvPr/>
          </p:nvSpPr>
          <p:spPr>
            <a:xfrm>
              <a:off x="1882476" y="1407296"/>
              <a:ext cx="10171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(-) Tape 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투입 방향 오류</a:t>
              </a:r>
              <a:endPara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TextBox 818"/>
            <p:cNvSpPr txBox="1"/>
            <p:nvPr/>
          </p:nvSpPr>
          <p:spPr>
            <a:xfrm>
              <a:off x="5056423" y="2381256"/>
              <a:ext cx="353298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주액 전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후 무게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절연 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접촉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), 1D Marking, 1D Verifier, 1D IT Validation</a:t>
              </a:r>
            </a:p>
          </p:txBody>
        </p:sp>
        <p:sp>
          <p:nvSpPr>
            <p:cNvPr id="820" name="TextBox 819"/>
            <p:cNvSpPr txBox="1"/>
            <p:nvPr/>
          </p:nvSpPr>
          <p:spPr>
            <a:xfrm>
              <a:off x="2437640" y="2275787"/>
              <a:ext cx="1017187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(-) Tape 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오측정 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NG</a:t>
              </a:r>
            </a:p>
          </p:txBody>
        </p:sp>
        <p:sp>
          <p:nvSpPr>
            <p:cNvPr id="821" name="TextBox 820"/>
            <p:cNvSpPr txBox="1"/>
            <p:nvPr/>
          </p:nvSpPr>
          <p:spPr>
            <a:xfrm>
              <a:off x="3368604" y="1516954"/>
              <a:ext cx="1017187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(+) Tape 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오측정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NG</a:t>
              </a:r>
            </a:p>
          </p:txBody>
        </p:sp>
        <p:sp>
          <p:nvSpPr>
            <p:cNvPr id="822" name="TextBox 424"/>
            <p:cNvSpPr txBox="1"/>
            <p:nvPr/>
          </p:nvSpPr>
          <p:spPr>
            <a:xfrm>
              <a:off x="7051744" y="1047865"/>
              <a:ext cx="83725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Unloader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5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/>
              <a:t>. </a:t>
            </a:r>
            <a:r>
              <a:rPr lang="ko-KR" altLang="en-US" smtClean="0"/>
              <a:t>운영시나리오 작업절차 </a:t>
            </a:r>
            <a:r>
              <a:rPr lang="en-US" altLang="ko-KR" dirty="0" smtClean="0"/>
              <a:t>(</a:t>
            </a:r>
            <a:r>
              <a:rPr lang="ko-KR" altLang="en-US" smtClean="0"/>
              <a:t>조립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360" name="표 359"/>
          <p:cNvGraphicFramePr>
            <a:graphicFrameLocks noGrp="1"/>
          </p:cNvGraphicFramePr>
          <p:nvPr>
            <p:extLst/>
          </p:nvPr>
        </p:nvGraphicFramePr>
        <p:xfrm>
          <a:off x="1064569" y="764704"/>
          <a:ext cx="7873116" cy="5427648"/>
        </p:xfrm>
        <a:graphic>
          <a:graphicData uri="http://schemas.openxmlformats.org/drawingml/2006/table">
            <a:tbl>
              <a:tblPr firstRow="1" bandRow="1"/>
              <a:tblGrid>
                <a:gridCol w="423812"/>
                <a:gridCol w="432048"/>
                <a:gridCol w="3104581"/>
                <a:gridCol w="3912675"/>
              </a:tblGrid>
              <a:tr h="2048934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5322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작업 절차</a:t>
                      </a:r>
                      <a:endParaRPr lang="ko-KR" altLang="en-US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상세</a:t>
                      </a:r>
                      <a:r>
                        <a:rPr lang="ko-KR" altLang="en-US" sz="1000" b="1" baseline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내용</a:t>
                      </a:r>
                      <a:endParaRPr lang="ko-KR" altLang="en-US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95212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W/O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설비 할당</a:t>
                      </a:r>
                      <a:endParaRPr lang="en-US" altLang="ko-KR" sz="10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작업지시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라인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호기 지정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) :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형교환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또는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형개발 시</a:t>
                      </a:r>
                      <a:endParaRPr lang="en-US" altLang="ko-KR" sz="10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rowSpan="1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endParaRPr lang="en-US" altLang="ko-KR" sz="10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교대조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1" baseline="30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 생성</a:t>
                      </a:r>
                      <a:endParaRPr lang="en-US" altLang="ko-KR" sz="10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교대조 구분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Work Calendar/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조편성 기준</a:t>
                      </a:r>
                      <a:r>
                        <a:rPr lang="ko-KR" altLang="en-US" sz="10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</a:t>
                      </a:r>
                      <a:r>
                        <a:rPr lang="en-US" altLang="ko-KR" sz="10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Group LOT</a:t>
                      </a:r>
                      <a:r>
                        <a:rPr lang="ko-KR" altLang="en-US" sz="10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000" b="1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Recipe</a:t>
                      </a:r>
                      <a:r>
                        <a:rPr lang="ko-KR" altLang="en-US" sz="1000" b="1" baseline="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 (RMS</a:t>
                      </a:r>
                      <a:r>
                        <a:rPr lang="en-US" altLang="ko-KR" sz="1000" b="1" baseline="300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r>
                        <a:rPr lang="en-US" altLang="ko-KR" sz="1000" b="1" baseline="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1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0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모델 변경 시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Para.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작업자 설정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LOT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 시 자동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</a:t>
                      </a:r>
                      <a:endParaRPr lang="ko-KR" altLang="en-US" sz="10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0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공급부 원부자재 유무 확인 및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 (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투입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착공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공급부 원부자재 유무 확인 및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부재 시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공급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부재 시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공급 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장착 후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Validation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원부자재 장착 후 </a:t>
                      </a:r>
                      <a:r>
                        <a:rPr lang="en-US" altLang="ko-KR" sz="10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Validation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배출부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유무 확인 및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 (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착공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배출부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유무 확인 및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Validation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endParaRPr lang="ko-KR" altLang="en-US" sz="1300" dirty="0">
                        <a:latin typeface="Arial Narrow" panose="020B0606020202030204" pitchFamily="34" charset="0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부재 시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Carrier 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 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부재 시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Carrier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장착 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Validation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장착 후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Validation </a:t>
                      </a:r>
                      <a:r>
                        <a:rPr lang="en-US" altLang="ko-KR" sz="9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(ex. MGZ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ID</a:t>
                      </a:r>
                      <a:r>
                        <a:rPr lang="ko-KR" altLang="en-US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GMES LOT ID Mapping)</a:t>
                      </a:r>
                      <a:endParaRPr lang="ko-KR" altLang="en-US" sz="9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 가동중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000" b="1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생산설비 가동중</a:t>
                      </a:r>
                      <a:endParaRPr lang="ko-KR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검사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 체크 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(ex. </a:t>
                      </a:r>
                      <a:r>
                        <a:rPr lang="ko-KR" altLang="en-US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쇼트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무게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Vision, </a:t>
                      </a:r>
                      <a:r>
                        <a:rPr lang="ko-KR" altLang="en-US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외관</a:t>
                      </a:r>
                      <a:r>
                        <a:rPr lang="en-US" altLang="ko-KR" sz="9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양품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불량 배출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(Scrap/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재작업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양품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불량 배출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(Scrap/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재작업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공급부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Empty/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잔량 원부자재 배출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투입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완공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공급부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Empty/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잔량 원부자재 배출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배출부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/Next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이송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완공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배출부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Carrier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/Lot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완공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/Next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이송 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물류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교대조 자동 마감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LOT 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252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교대조 실적집계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5212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W/O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실적 완료</a:t>
                      </a:r>
                      <a:endParaRPr lang="en-US" altLang="ko-KR" sz="10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252001" marR="18001" marT="18001" marB="1800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/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Work</a:t>
                      </a:r>
                      <a:r>
                        <a:rPr lang="en-US" altLang="ko-KR" sz="1000" b="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Order</a:t>
                      </a:r>
                      <a:r>
                        <a:rPr lang="en-US" altLang="ko-KR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실적 완료</a:t>
                      </a:r>
                    </a:p>
                  </a:txBody>
                  <a:tcPr marL="72000" marR="36000" marT="18000" marB="18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61" name="타원 360"/>
          <p:cNvSpPr/>
          <p:nvPr/>
        </p:nvSpPr>
        <p:spPr>
          <a:xfrm>
            <a:off x="1111751" y="3085374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2" name="타원 361"/>
          <p:cNvSpPr/>
          <p:nvPr/>
        </p:nvSpPr>
        <p:spPr>
          <a:xfrm>
            <a:off x="1543805" y="3275110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3" name="타원 362"/>
          <p:cNvSpPr/>
          <p:nvPr/>
        </p:nvSpPr>
        <p:spPr>
          <a:xfrm>
            <a:off x="1543805" y="3472086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1543805" y="3683348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5" name="타원 364"/>
          <p:cNvSpPr/>
          <p:nvPr/>
        </p:nvSpPr>
        <p:spPr>
          <a:xfrm>
            <a:off x="1543805" y="5032226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6" name="타원 365"/>
          <p:cNvSpPr/>
          <p:nvPr/>
        </p:nvSpPr>
        <p:spPr>
          <a:xfrm>
            <a:off x="1543805" y="5821931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8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7" name="타원 366"/>
          <p:cNvSpPr/>
          <p:nvPr/>
        </p:nvSpPr>
        <p:spPr>
          <a:xfrm>
            <a:off x="1543805" y="4244898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4’</a:t>
            </a:r>
            <a:endParaRPr kumimoji="0" lang="ko-KR" altLang="en-US" sz="70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8" name="타원 367"/>
          <p:cNvSpPr/>
          <p:nvPr/>
        </p:nvSpPr>
        <p:spPr>
          <a:xfrm>
            <a:off x="1543805" y="5229200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6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69" name="타원 368"/>
          <p:cNvSpPr/>
          <p:nvPr/>
        </p:nvSpPr>
        <p:spPr>
          <a:xfrm>
            <a:off x="1543805" y="5422650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7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70" name="타원 369"/>
          <p:cNvSpPr/>
          <p:nvPr/>
        </p:nvSpPr>
        <p:spPr>
          <a:xfrm>
            <a:off x="1543805" y="5614640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7’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71" name="타원 370"/>
          <p:cNvSpPr/>
          <p:nvPr/>
        </p:nvSpPr>
        <p:spPr>
          <a:xfrm>
            <a:off x="1111751" y="6021288"/>
            <a:ext cx="148131" cy="153890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solidFill>
              <a:sysClr val="windowText" lastClr="000000"/>
            </a:solidFill>
          </a:ln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</a:t>
            </a:r>
            <a:endParaRPr kumimoji="0" lang="ko-KR" altLang="en-US" sz="5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372" name="꺾인 연결선 371"/>
          <p:cNvCxnSpPr>
            <a:stCxn id="361" idx="2"/>
            <a:endCxn id="371" idx="2"/>
          </p:cNvCxnSpPr>
          <p:nvPr/>
        </p:nvCxnSpPr>
        <p:spPr bwMode="auto">
          <a:xfrm rot="10800000" flipV="1">
            <a:off x="1111751" y="3162319"/>
            <a:ext cx="12700" cy="2935914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3" name="꺾인 연결선 372"/>
          <p:cNvCxnSpPr>
            <a:stCxn id="362" idx="2"/>
            <a:endCxn id="366" idx="2"/>
          </p:cNvCxnSpPr>
          <p:nvPr/>
        </p:nvCxnSpPr>
        <p:spPr bwMode="auto">
          <a:xfrm rot="10800000" flipV="1">
            <a:off x="1543805" y="3352054"/>
            <a:ext cx="12700" cy="2546821"/>
          </a:xfrm>
          <a:prstGeom prst="bentConnector3">
            <a:avLst>
              <a:gd name="adj1" fmla="val 350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4" name="꺾인 연결선 373"/>
          <p:cNvCxnSpPr>
            <a:stCxn id="364" idx="2"/>
            <a:endCxn id="367" idx="2"/>
          </p:cNvCxnSpPr>
          <p:nvPr/>
        </p:nvCxnSpPr>
        <p:spPr bwMode="auto">
          <a:xfrm rot="10800000" flipV="1">
            <a:off x="1543805" y="3760293"/>
            <a:ext cx="12700" cy="561550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5" name="꺾인 연결선 374"/>
          <p:cNvCxnSpPr>
            <a:stCxn id="370" idx="2"/>
            <a:endCxn id="369" idx="2"/>
          </p:cNvCxnSpPr>
          <p:nvPr/>
        </p:nvCxnSpPr>
        <p:spPr bwMode="auto">
          <a:xfrm rot="10800000">
            <a:off x="1543805" y="5499595"/>
            <a:ext cx="12700" cy="191990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6" name="꺾인 연결선 375"/>
          <p:cNvCxnSpPr>
            <a:stCxn id="368" idx="2"/>
            <a:endCxn id="365" idx="2"/>
          </p:cNvCxnSpPr>
          <p:nvPr/>
        </p:nvCxnSpPr>
        <p:spPr bwMode="auto">
          <a:xfrm rot="10800000">
            <a:off x="1543805" y="5109171"/>
            <a:ext cx="12700" cy="196974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grpSp>
        <p:nvGrpSpPr>
          <p:cNvPr id="377" name="그룹 376"/>
          <p:cNvGrpSpPr/>
          <p:nvPr/>
        </p:nvGrpSpPr>
        <p:grpSpPr>
          <a:xfrm>
            <a:off x="3379518" y="949755"/>
            <a:ext cx="3178588" cy="1688635"/>
            <a:chOff x="3379518" y="845179"/>
            <a:chExt cx="3178588" cy="1688635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379518" y="1464780"/>
              <a:ext cx="2994592" cy="1069034"/>
              <a:chOff x="1064568" y="4934817"/>
              <a:chExt cx="1283444" cy="369812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1338595" y="4934817"/>
                <a:ext cx="734083" cy="216024"/>
              </a:xfrm>
              <a:prstGeom prst="rect">
                <a:avLst/>
              </a:prstGeom>
              <a:solidFill>
                <a:srgbClr val="E7E6E6">
                  <a:lumMod val="20000"/>
                  <a:lumOff val="80000"/>
                </a:srgbClr>
              </a:solidFill>
              <a:ln>
                <a:solidFill>
                  <a:sysClr val="windowText" lastClr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공정</a:t>
                </a:r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1064568" y="4934817"/>
                <a:ext cx="265849" cy="216024"/>
              </a:xfrm>
              <a:prstGeom prst="ellipse">
                <a:avLst/>
              </a:prstGeom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LO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2082163" y="4934817"/>
                <a:ext cx="265849" cy="216024"/>
              </a:xfrm>
              <a:prstGeom prst="ellipse">
                <a:avLst/>
              </a:prstGeom>
              <a:ln>
                <a:solidFill>
                  <a:sysClr val="windowText" lastClr="000000"/>
                </a:solidFill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UL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아래쪽 화살표 396"/>
              <p:cNvSpPr/>
              <p:nvPr/>
            </p:nvSpPr>
            <p:spPr>
              <a:xfrm>
                <a:off x="1862389" y="5200693"/>
                <a:ext cx="141105" cy="103936"/>
              </a:xfrm>
              <a:prstGeom prst="downArrow">
                <a:avLst/>
              </a:prstGeom>
              <a:ln>
                <a:solidFill>
                  <a:sysClr val="windowText" lastClr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9" name="직사각형 378"/>
            <p:cNvSpPr/>
            <p:nvPr/>
          </p:nvSpPr>
          <p:spPr>
            <a:xfrm>
              <a:off x="4095879" y="1413069"/>
              <a:ext cx="518991" cy="215731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Para</a:t>
              </a: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5145859" y="1987463"/>
              <a:ext cx="518991" cy="215731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NG</a:t>
              </a: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타원 380"/>
            <p:cNvSpPr/>
            <p:nvPr/>
          </p:nvSpPr>
          <p:spPr>
            <a:xfrm>
              <a:off x="3645229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자유형 381"/>
            <p:cNvSpPr/>
            <p:nvPr/>
          </p:nvSpPr>
          <p:spPr>
            <a:xfrm rot="1265452">
              <a:off x="3645121" y="1035321"/>
              <a:ext cx="99060" cy="434340"/>
            </a:xfrm>
            <a:custGeom>
              <a:avLst/>
              <a:gdLst>
                <a:gd name="connsiteX0" fmla="*/ 99060 w 99060"/>
                <a:gd name="connsiteY0" fmla="*/ 0 h 434340"/>
                <a:gd name="connsiteX1" fmla="*/ 0 w 99060"/>
                <a:gd name="connsiteY1" fmla="*/ 251460 h 434340"/>
                <a:gd name="connsiteX2" fmla="*/ 99060 w 99060"/>
                <a:gd name="connsiteY2" fmla="*/ 198120 h 434340"/>
                <a:gd name="connsiteX3" fmla="*/ 30480 w 9906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" h="434340">
                  <a:moveTo>
                    <a:pt x="99060" y="0"/>
                  </a:moveTo>
                  <a:lnTo>
                    <a:pt x="0" y="251460"/>
                  </a:lnTo>
                  <a:lnTo>
                    <a:pt x="99060" y="198120"/>
                  </a:lnTo>
                  <a:lnTo>
                    <a:pt x="30480" y="434340"/>
                  </a:lnTo>
                </a:path>
              </a:pathLst>
            </a:custGeom>
            <a:noFill/>
            <a:ln>
              <a:solidFill>
                <a:sysClr val="windowText" lastClr="00000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타원 382"/>
            <p:cNvSpPr/>
            <p:nvPr/>
          </p:nvSpPr>
          <p:spPr>
            <a:xfrm>
              <a:off x="6409975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9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타원 383"/>
            <p:cNvSpPr/>
            <p:nvPr/>
          </p:nvSpPr>
          <p:spPr>
            <a:xfrm>
              <a:off x="3809688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타원 384"/>
            <p:cNvSpPr/>
            <p:nvPr/>
          </p:nvSpPr>
          <p:spPr>
            <a:xfrm>
              <a:off x="4281308" y="1241202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타원 385"/>
            <p:cNvSpPr/>
            <p:nvPr/>
          </p:nvSpPr>
          <p:spPr>
            <a:xfrm>
              <a:off x="3399304" y="1694274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타원 386"/>
            <p:cNvSpPr/>
            <p:nvPr/>
          </p:nvSpPr>
          <p:spPr>
            <a:xfrm>
              <a:off x="3605345" y="2114597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7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타원 387"/>
            <p:cNvSpPr/>
            <p:nvPr/>
          </p:nvSpPr>
          <p:spPr>
            <a:xfrm>
              <a:off x="5784406" y="1694274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4’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타원 388"/>
            <p:cNvSpPr/>
            <p:nvPr/>
          </p:nvSpPr>
          <p:spPr>
            <a:xfrm>
              <a:off x="5324165" y="1807301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5537228" y="2227458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6245516" y="845179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8</a:t>
              </a:r>
              <a:endParaRPr kumimoji="0" lang="ko-KR" altLang="en-US" sz="5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자유형 391"/>
            <p:cNvSpPr/>
            <p:nvPr/>
          </p:nvSpPr>
          <p:spPr>
            <a:xfrm rot="1265452">
              <a:off x="6205359" y="1028118"/>
              <a:ext cx="99060" cy="434340"/>
            </a:xfrm>
            <a:custGeom>
              <a:avLst/>
              <a:gdLst>
                <a:gd name="connsiteX0" fmla="*/ 99060 w 99060"/>
                <a:gd name="connsiteY0" fmla="*/ 0 h 434340"/>
                <a:gd name="connsiteX1" fmla="*/ 0 w 99060"/>
                <a:gd name="connsiteY1" fmla="*/ 251460 h 434340"/>
                <a:gd name="connsiteX2" fmla="*/ 99060 w 99060"/>
                <a:gd name="connsiteY2" fmla="*/ 198120 h 434340"/>
                <a:gd name="connsiteX3" fmla="*/ 30480 w 9906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" h="434340">
                  <a:moveTo>
                    <a:pt x="99060" y="0"/>
                  </a:moveTo>
                  <a:lnTo>
                    <a:pt x="0" y="251460"/>
                  </a:lnTo>
                  <a:lnTo>
                    <a:pt x="99060" y="198120"/>
                  </a:lnTo>
                  <a:lnTo>
                    <a:pt x="30480" y="434340"/>
                  </a:lnTo>
                </a:path>
              </a:pathLst>
            </a:custGeom>
            <a:noFill/>
            <a:ln>
              <a:solidFill>
                <a:sysClr val="windowText" lastClr="00000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타원 392"/>
            <p:cNvSpPr/>
            <p:nvPr/>
          </p:nvSpPr>
          <p:spPr>
            <a:xfrm>
              <a:off x="6006425" y="2114597"/>
              <a:ext cx="148131" cy="153889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7’</a:t>
              </a:r>
              <a:endParaRPr kumimoji="0" lang="ko-KR" altLang="en-US" sz="70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8" name="직사각형 397"/>
          <p:cNvSpPr/>
          <p:nvPr/>
        </p:nvSpPr>
        <p:spPr>
          <a:xfrm>
            <a:off x="959918" y="6237312"/>
            <a:ext cx="5493024" cy="334057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주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1)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시스템의 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Work Calendar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기반 교대조 편성  </a:t>
            </a:r>
            <a:endParaRPr kumimoji="0" lang="en-US" altLang="ko-KR" sz="849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주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2) Grade 3 :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고정값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/Auto Download</a:t>
            </a:r>
            <a:r>
              <a:rPr kumimoji="0" lang="en-US" altLang="ko-KR" sz="849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Grade 2 :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범위값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/Spec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일치 여부 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Validation</a:t>
            </a:r>
            <a:r>
              <a:rPr kumimoji="0" lang="en-US" altLang="ko-KR" sz="849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Grade1 : Spec 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없음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/RMS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시스템에 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</a:t>
            </a:r>
            <a:r>
              <a:rPr kumimoji="0" lang="ko-KR" altLang="en-US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값 저장</a:t>
            </a:r>
            <a:r>
              <a:rPr kumimoji="0" lang="en-US" altLang="ko-KR" sz="84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/>
              <a:t>. </a:t>
            </a:r>
            <a:r>
              <a:rPr lang="ko-KR" altLang="en-US" smtClean="0">
                <a:solidFill>
                  <a:srgbClr val="000000"/>
                </a:solidFill>
                <a:latin typeface="LG스마트체 Regular" panose="020B0600000101010101" pitchFamily="50" charset="-127"/>
              </a:rPr>
              <a:t>패키지</a:t>
            </a:r>
            <a:r>
              <a:rPr lang="en-US" altLang="ko-KR" dirty="0" smtClean="0">
                <a:solidFill>
                  <a:srgbClr val="000000"/>
                </a:solidFill>
                <a:latin typeface="LG스마트체 Regular" panose="020B0600000101010101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LG스마트체 Regular" panose="020B0600000101010101" pitchFamily="50" charset="-127"/>
              </a:rPr>
              <a:t>공정 </a:t>
            </a:r>
            <a:r>
              <a:rPr lang="en-US" altLang="ko-KR" dirty="0">
                <a:solidFill>
                  <a:srgbClr val="000000"/>
                </a:solidFill>
                <a:latin typeface="LG스마트체 Regular" panose="020B0600000101010101" pitchFamily="50" charset="-127"/>
              </a:rPr>
              <a:t>– Activity </a:t>
            </a:r>
            <a:r>
              <a:rPr lang="ko-KR" altLang="en-US">
                <a:solidFill>
                  <a:srgbClr val="000000"/>
                </a:solidFill>
                <a:latin typeface="LG스마트체 Regular" panose="020B0600000101010101" pitchFamily="50" charset="-127"/>
              </a:rPr>
              <a:t>정의서</a:t>
            </a:r>
            <a:endParaRPr lang="ko-KR" altLang="en-US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4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78214"/>
              </p:ext>
            </p:extLst>
          </p:nvPr>
        </p:nvGraphicFramePr>
        <p:xfrm>
          <a:off x="200471" y="692696"/>
          <a:ext cx="9504000" cy="5698080"/>
        </p:xfrm>
        <a:graphic>
          <a:graphicData uri="http://schemas.openxmlformats.org/drawingml/2006/table">
            <a:tbl>
              <a:tblPr/>
              <a:tblGrid>
                <a:gridCol w="576000"/>
                <a:gridCol w="1800000"/>
                <a:gridCol w="5400000"/>
                <a:gridCol w="864000"/>
                <a:gridCol w="864000"/>
              </a:tblGrid>
              <a:tr h="2156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No.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Activity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상세 설명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*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주기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담당자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7042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작업지시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1000" b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 교환 또는 형 개발 시 라인</a:t>
                      </a:r>
                      <a:r>
                        <a:rPr lang="en-US" altLang="ko-KR" sz="1000" b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호기에 대한 작업 지시</a:t>
                      </a:r>
                      <a:r>
                        <a:rPr lang="en-US" altLang="ko-KR" sz="1000" b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FP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생산지시 계획을 기반으로 호기별 작업지시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- 1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단계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모델 변경 시 작업자가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W/O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선택  </a:t>
                      </a:r>
                      <a:b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- 2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단계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시스템 기반으로 자동 선택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W/O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FP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GMES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작업반장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)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출고 지시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indent="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공정 설비는 자동으로 </a:t>
                      </a:r>
                      <a:r>
                        <a:rPr kumimoji="0" lang="ko-KR" altLang="en-US" sz="1000" dirty="0" err="1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투입부에</a:t>
                      </a:r>
                      <a:r>
                        <a:rPr kumimoji="0" lang="ko-KR" altLang="en-US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Carrier</a:t>
                      </a:r>
                      <a:r>
                        <a:rPr kumimoji="0" lang="ko-KR" altLang="en-US" sz="100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를 요청하고</a:t>
                      </a:r>
                      <a:r>
                        <a:rPr kumimoji="0" lang="en-US" altLang="ko-KR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,</a:t>
                      </a:r>
                      <a:r>
                        <a:rPr kumimoji="0" lang="ko-KR" altLang="en-US" sz="100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 자동 이송 장치로 </a:t>
                      </a:r>
                      <a:r>
                        <a:rPr kumimoji="0" lang="en-US" altLang="ko-KR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Carrier</a:t>
                      </a:r>
                      <a:r>
                        <a:rPr kumimoji="0" lang="ko-KR" altLang="en-US" sz="100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를 공급한다</a:t>
                      </a:r>
                      <a:r>
                        <a:rPr kumimoji="0" lang="en-US" altLang="ko-KR" sz="1000" dirty="0" smtClean="0">
                          <a:solidFill>
                            <a:prstClr val="black"/>
                          </a:solidFill>
                          <a:latin typeface="LG스마트체 Regular" panose="020B0600000101010101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prstClr val="black"/>
                        </a:solidFill>
                        <a:latin typeface="LG스마트체 Regular" panose="020B0600000101010101" pitchFamily="50" charset="-127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Recipe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설정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형 교환 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설비에서 현재 생산할 모델에 대한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Recipe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Download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받아 필요시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Recipe Para.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수정하고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Validation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하는 업무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형교환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HMI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원부자재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(PKG)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 투입되는 원부자재인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Stacked Cell, Lead/Tape/Pouch/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전해액을 공급하는 업무 프로세스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캐리어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공급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(PKG)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생산한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배출부에서 적재할 빈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Tray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공급하는 업무 프로세스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 가동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생산하기 위해 수행하는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Tab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Pouch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성형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Cell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전해액 주입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자동검사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Tray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적재 등의 업무 프로세스</a:t>
                      </a: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HMI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생산반제품 배출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(PKG)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생산이 완료된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Tray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적재해서 배출하고 활성화 공정으로 이송하는 업무 프로세스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공급자재 배출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(PKG)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 투입이 완료된 빈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Carrier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배출하는 업무 프로세스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교대조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자동 마감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dirty="0" err="1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교대조</a:t>
                      </a:r>
                      <a:r>
                        <a:rPr kumimoji="0" lang="ko-KR" altLang="en-US" sz="10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자동 마감</a:t>
                      </a:r>
                      <a:endParaRPr kumimoji="0" lang="en-US" altLang="ko-KR" sz="10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교대 시간 기준으로 그룹</a:t>
                      </a:r>
                      <a:r>
                        <a:rPr kumimoji="0" lang="en-US" altLang="ko-KR" sz="10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Lot </a:t>
                      </a:r>
                      <a:r>
                        <a:rPr kumimoji="0" lang="ko-KR" altLang="en-US" sz="1000" baseline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처리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 변경 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W/O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실적 마감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W/O </a:t>
                      </a:r>
                      <a:r>
                        <a:rPr lang="ko-KR" altLang="en-US" sz="1000" b="0" u="none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계획에 맞게 실적이 완료되면 자동 실적 마감 처리하고 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ERP</a:t>
                      </a:r>
                      <a:r>
                        <a:rPr lang="ko-KR" altLang="en-US" sz="1000" b="0" u="none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W/O </a:t>
                      </a:r>
                      <a:r>
                        <a:rPr lang="ko-KR" altLang="en-US" sz="1000" b="0" u="none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실적을 전송한다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다시 새로운 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W/O </a:t>
                      </a:r>
                      <a:r>
                        <a:rPr lang="ko-KR" altLang="en-US" sz="1000" b="0" u="none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작업지시하고 동일 공정 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Activity </a:t>
                      </a:r>
                      <a:r>
                        <a:rPr lang="ko-KR" altLang="en-US" sz="1000" b="0" u="none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반복 되어야 함</a:t>
                      </a:r>
                      <a:endParaRPr lang="en-US" altLang="ko-KR" sz="1000" b="0" u="none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W/O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GMES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ERP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0608" y="6426049"/>
            <a:ext cx="75023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엑티비티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정의서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사양서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인벤토리는 엑셀 형태의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Grid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정리되고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시스템화 경우 일괄 등록 가능하도록 정리함</a:t>
            </a:r>
            <a:endParaRPr lang="en-US" altLang="ko-KR" sz="1000" dirty="0" smtClean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4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</a:t>
            </a:r>
            <a:r>
              <a:rPr lang="en-US" altLang="ko-KR" dirty="0"/>
              <a:t>. </a:t>
            </a:r>
            <a:r>
              <a:rPr lang="ko-KR" altLang="en-US" dirty="0" smtClean="0"/>
              <a:t>설비 통신 사양서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00"/>
                </a:solidFill>
                <a:latin typeface="LG스마트체 Regular" panose="020B0600000101010101" pitchFamily="50" charset="-127"/>
              </a:rPr>
              <a:t>Recipe</a:t>
            </a:r>
            <a:endParaRPr lang="ko-KR" altLang="en-US" dirty="0"/>
          </a:p>
        </p:txBody>
      </p:sp>
      <p:sp>
        <p:nvSpPr>
          <p:cNvPr id="71" name="실행 단추: 홈 70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5218" y="1332187"/>
            <a:ext cx="0" cy="45483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83379" y="1332187"/>
            <a:ext cx="0" cy="45483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6259" y="1064172"/>
            <a:ext cx="677917" cy="26801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EQP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4420" y="1064171"/>
            <a:ext cx="677917" cy="26801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HOST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25692" y="2354764"/>
            <a:ext cx="165768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134" y="2002909"/>
            <a:ext cx="1326247" cy="268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Recipe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Download Request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5218" y="4324350"/>
            <a:ext cx="1630079" cy="1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175" y="3983644"/>
            <a:ext cx="1326247" cy="268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Recipe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Parameter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874390" y="969093"/>
          <a:ext cx="6705585" cy="277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00"/>
                <a:gridCol w="1333859"/>
                <a:gridCol w="4967726"/>
              </a:tblGrid>
              <a:tr h="339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Specification Data List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Trigger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Download </a:t>
                      </a:r>
                      <a:endParaRPr lang="en-US" sz="9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Request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Host</a:t>
                      </a:r>
                      <a:r>
                        <a:rPr lang="ko-KR" altLang="en-US" sz="900" u="none" strike="noStrike" dirty="0">
                          <a:effectLst/>
                        </a:rPr>
                        <a:t>로 </a:t>
                      </a:r>
                      <a:r>
                        <a:rPr lang="en-US" sz="900" u="none" strike="noStrike" dirty="0">
                          <a:effectLst/>
                        </a:rPr>
                        <a:t>Recipe Parameter Download </a:t>
                      </a:r>
                      <a:r>
                        <a:rPr lang="ko-KR" altLang="en-US" sz="900" u="none" strike="noStrike" dirty="0">
                          <a:effectLst/>
                        </a:rPr>
                        <a:t>요청 시 요청 </a:t>
                      </a:r>
                      <a:r>
                        <a:rPr lang="en-US" sz="900" u="none" strike="noStrike" dirty="0">
                          <a:effectLst/>
                        </a:rPr>
                        <a:t>Data Update </a:t>
                      </a:r>
                      <a:r>
                        <a:rPr lang="ko-KR" altLang="en-US" sz="900" u="none" strike="noStrike" dirty="0">
                          <a:effectLst/>
                        </a:rPr>
                        <a:t>후 </a:t>
                      </a:r>
                      <a:r>
                        <a:rPr lang="en-US" sz="900" u="none" strike="noStrike" dirty="0">
                          <a:effectLst/>
                        </a:rPr>
                        <a:t>On, </a:t>
                      </a:r>
                      <a:endParaRPr lang="en-US" sz="9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Host</a:t>
                      </a:r>
                      <a:r>
                        <a:rPr lang="ko-KR" altLang="en-US" sz="900" u="none" strike="noStrike" dirty="0">
                          <a:effectLst/>
                        </a:rPr>
                        <a:t>의 ‘</a:t>
                      </a:r>
                      <a:r>
                        <a:rPr lang="en-US" sz="900" u="none" strike="noStrike" dirty="0">
                          <a:effectLst/>
                        </a:rPr>
                        <a:t>Recipe Parameter Download Send’ On 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sz="900" u="none" strike="noStrike" dirty="0" smtClean="0">
                          <a:effectLst/>
                        </a:rPr>
                        <a:t>Off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520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Product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</a:t>
                      </a:r>
                      <a:r>
                        <a:rPr lang="ko-KR" altLang="en-US" sz="900" u="none" strike="noStrike" dirty="0">
                          <a:effectLst/>
                        </a:rPr>
                        <a:t>적용 </a:t>
                      </a:r>
                      <a:r>
                        <a:rPr lang="en-US" sz="900" u="none" strike="noStrike" dirty="0">
                          <a:effectLst/>
                        </a:rPr>
                        <a:t>Lot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Product ID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- Lot Start </a:t>
                      </a:r>
                      <a:r>
                        <a:rPr lang="ko-KR" altLang="en-US" sz="900" u="none" strike="noStrike" dirty="0">
                          <a:effectLst/>
                        </a:rPr>
                        <a:t>이전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en-US" sz="900" u="none" strike="noStrike" dirty="0">
                          <a:effectLst/>
                        </a:rPr>
                        <a:t>Next Product ID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- Lot Start </a:t>
                      </a:r>
                      <a:r>
                        <a:rPr lang="ko-KR" altLang="en-US" sz="900" u="none" strike="noStrike" dirty="0">
                          <a:effectLst/>
                        </a:rPr>
                        <a:t>이후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en-US" sz="900" u="none" strike="noStrike" dirty="0">
                          <a:effectLst/>
                        </a:rPr>
                        <a:t>Current Product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Product Version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제품의 종류를 나타내는 </a:t>
                      </a:r>
                      <a:r>
                        <a:rPr lang="en-US" altLang="ko-KR" sz="900" u="none" strike="noStrike" dirty="0">
                          <a:effectLst/>
                        </a:rPr>
                        <a:t>Product ID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altLang="ko-KR" sz="900" u="none" strike="noStrike" dirty="0">
                          <a:effectLst/>
                        </a:rPr>
                        <a:t>Version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52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Lot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</a:t>
                      </a:r>
                      <a:r>
                        <a:rPr lang="ko-KR" altLang="en-US" sz="900" u="none" strike="noStrike" dirty="0">
                          <a:effectLst/>
                        </a:rPr>
                        <a:t>적용 </a:t>
                      </a:r>
                      <a:r>
                        <a:rPr lang="en-US" sz="900" u="none" strike="noStrike" dirty="0">
                          <a:effectLst/>
                        </a:rPr>
                        <a:t>Group-Lot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ID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 - Lot Start </a:t>
                      </a:r>
                      <a:r>
                        <a:rPr lang="ko-KR" altLang="en-US" sz="900" u="none" strike="noStrike" dirty="0">
                          <a:effectLst/>
                        </a:rPr>
                        <a:t>이전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en-US" sz="900" u="none" strike="noStrike" dirty="0">
                          <a:effectLst/>
                        </a:rPr>
                        <a:t>Next Lot ID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 - Lot Start </a:t>
                      </a:r>
                      <a:r>
                        <a:rPr lang="ko-KR" altLang="en-US" sz="900" u="none" strike="noStrike" dirty="0">
                          <a:effectLst/>
                        </a:rPr>
                        <a:t>이후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en-US" sz="900" u="none" strike="noStrike" dirty="0">
                          <a:effectLst/>
                        </a:rPr>
                        <a:t>Current Lot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Input Lot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</a:t>
                      </a:r>
                      <a:r>
                        <a:rPr lang="ko-KR" altLang="en-US" sz="900" u="none" strike="noStrike" dirty="0">
                          <a:effectLst/>
                        </a:rPr>
                        <a:t>적용 </a:t>
                      </a:r>
                      <a:r>
                        <a:rPr lang="en-US" sz="900" u="none" strike="noStrike" dirty="0">
                          <a:effectLst/>
                        </a:rPr>
                        <a:t>Input Carrier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Carrier-Lot ID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- Data </a:t>
                      </a:r>
                      <a:r>
                        <a:rPr lang="ko-KR" altLang="en-US" sz="900" u="none" strike="noStrike" dirty="0">
                          <a:effectLst/>
                        </a:rPr>
                        <a:t>보고 시점에 </a:t>
                      </a:r>
                      <a:r>
                        <a:rPr lang="en-US" sz="900" u="none" strike="noStrike" dirty="0">
                          <a:effectLst/>
                        </a:rPr>
                        <a:t>Unwinder </a:t>
                      </a:r>
                      <a:r>
                        <a:rPr lang="ko-KR" altLang="en-US" sz="900" u="none" strike="noStrike" dirty="0">
                          <a:effectLst/>
                        </a:rPr>
                        <a:t>투입 전극의 </a:t>
                      </a:r>
                      <a:r>
                        <a:rPr lang="en-US" sz="900" u="none" strike="noStrike" dirty="0">
                          <a:effectLst/>
                        </a:rPr>
                        <a:t>Carrier-Lot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0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RMS Control State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현재 설비의 </a:t>
                      </a:r>
                      <a:r>
                        <a:rPr lang="en-US" sz="900" u="none" strike="noStrike" dirty="0">
                          <a:effectLst/>
                        </a:rPr>
                        <a:t>RMS Control </a:t>
                      </a:r>
                      <a:r>
                        <a:rPr lang="en-US" sz="900" u="none" strike="noStrike" dirty="0" smtClean="0">
                          <a:effectLst/>
                        </a:rPr>
                        <a:t>State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52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Request HMI 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Host</a:t>
                      </a:r>
                      <a:r>
                        <a:rPr lang="ko-KR" altLang="en-US" sz="900" u="none" strike="noStrike" dirty="0">
                          <a:effectLst/>
                        </a:rPr>
                        <a:t>로 </a:t>
                      </a:r>
                      <a:r>
                        <a:rPr lang="en-US" altLang="ko-KR" sz="900" u="none" strike="noStrike" dirty="0">
                          <a:effectLst/>
                        </a:rPr>
                        <a:t>Confirm </a:t>
                      </a:r>
                      <a:r>
                        <a:rPr lang="ko-KR" altLang="en-US" sz="900" u="none" strike="noStrike" dirty="0">
                          <a:effectLst/>
                        </a:rPr>
                        <a:t>및 </a:t>
                      </a:r>
                      <a:r>
                        <a:rPr lang="en-US" altLang="ko-KR" sz="900" u="none" strike="noStrike" dirty="0">
                          <a:effectLst/>
                        </a:rPr>
                        <a:t>Data </a:t>
                      </a:r>
                      <a:r>
                        <a:rPr lang="ko-KR" altLang="en-US" sz="900" u="none" strike="noStrike" dirty="0">
                          <a:effectLst/>
                        </a:rPr>
                        <a:t>요청 </a:t>
                      </a:r>
                      <a:r>
                        <a:rPr lang="en-US" altLang="ko-KR" sz="900" u="none" strike="noStrike" dirty="0">
                          <a:effectLst/>
                        </a:rPr>
                        <a:t>HMI(GP) </a:t>
                      </a:r>
                      <a:r>
                        <a:rPr lang="ko-KR" altLang="en-US" sz="900" u="none" strike="noStrike" dirty="0">
                          <a:effectLst/>
                        </a:rPr>
                        <a:t>번호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- HMI </a:t>
                      </a:r>
                      <a:r>
                        <a:rPr lang="ko-KR" altLang="en-US" sz="900" u="none" strike="noStrike" dirty="0">
                          <a:effectLst/>
                        </a:rPr>
                        <a:t>및 </a:t>
                      </a:r>
                      <a:r>
                        <a:rPr lang="en-US" altLang="ko-KR" sz="900" u="none" strike="noStrike" dirty="0">
                          <a:effectLst/>
                        </a:rPr>
                        <a:t>Pop-up </a:t>
                      </a:r>
                      <a:r>
                        <a:rPr lang="ko-KR" altLang="en-US" sz="900" u="none" strike="noStrike" dirty="0">
                          <a:effectLst/>
                        </a:rPr>
                        <a:t>화면 </a:t>
                      </a:r>
                      <a:r>
                        <a:rPr lang="en-US" altLang="ko-KR" sz="900" u="none" strike="noStrike" dirty="0">
                          <a:effectLst/>
                        </a:rPr>
                        <a:t>Type </a:t>
                      </a:r>
                      <a:r>
                        <a:rPr lang="ko-KR" altLang="en-US" sz="900" u="none" strike="noStrike" dirty="0">
                          <a:effectLst/>
                        </a:rPr>
                        <a:t>지정이 필요 없을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'0'</a:t>
                      </a:r>
                      <a:r>
                        <a:rPr lang="ko-KR" altLang="en-US" sz="900" u="none" strike="noStrike" dirty="0">
                          <a:effectLst/>
                        </a:rPr>
                        <a:t>으로 고정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- HMI </a:t>
                      </a:r>
                      <a:r>
                        <a:rPr lang="ko-KR" altLang="en-US" sz="900" u="none" strike="noStrike" dirty="0">
                          <a:effectLst/>
                        </a:rPr>
                        <a:t>및 </a:t>
                      </a:r>
                      <a:r>
                        <a:rPr lang="en-US" altLang="ko-KR" sz="900" u="none" strike="noStrike" dirty="0">
                          <a:effectLst/>
                        </a:rPr>
                        <a:t>Pop-up </a:t>
                      </a:r>
                      <a:r>
                        <a:rPr lang="ko-KR" altLang="en-US" sz="900" u="none" strike="noStrike" dirty="0">
                          <a:effectLst/>
                        </a:rPr>
                        <a:t>화면 </a:t>
                      </a:r>
                      <a:r>
                        <a:rPr lang="en-US" altLang="ko-KR" sz="900" u="none" strike="noStrike" dirty="0">
                          <a:effectLst/>
                        </a:rPr>
                        <a:t>Type </a:t>
                      </a:r>
                      <a:r>
                        <a:rPr lang="ko-KR" altLang="en-US" sz="900" u="none" strike="noStrike" dirty="0">
                          <a:effectLst/>
                        </a:rPr>
                        <a:t>지정이 필요한 경우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설비 </a:t>
                      </a:r>
                      <a:r>
                        <a:rPr lang="ko-KR" altLang="en-US" sz="900" u="none" strike="noStrike" dirty="0">
                          <a:effectLst/>
                        </a:rPr>
                        <a:t>별 정의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1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EQP Para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Equipment Recipe Parameter List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설비에 설정된 </a:t>
                      </a:r>
                      <a:r>
                        <a:rPr lang="en-US" sz="900" u="none" strike="noStrike" dirty="0">
                          <a:effectLst/>
                        </a:rPr>
                        <a:t>Recipe Parameter List, </a:t>
                      </a:r>
                      <a:r>
                        <a:rPr lang="ko-KR" altLang="en-US" sz="900" u="none" strike="noStrike" dirty="0">
                          <a:effectLst/>
                        </a:rPr>
                        <a:t>설비 별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874390" y="3740434"/>
          <a:ext cx="6705585" cy="25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094"/>
                <a:gridCol w="1320555"/>
                <a:gridCol w="4974936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Trigger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Send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설비의 ‘</a:t>
                      </a:r>
                      <a:r>
                        <a:rPr lang="en-US" sz="900" u="none" strike="noStrike" dirty="0">
                          <a:effectLst/>
                        </a:rPr>
                        <a:t>Recipe Parameter Download Request’ On </a:t>
                      </a:r>
                      <a:r>
                        <a:rPr lang="ko-KR" altLang="en-US" sz="900" u="none" strike="noStrike" dirty="0">
                          <a:effectLst/>
                        </a:rPr>
                        <a:t>시 요청에 대한 </a:t>
                      </a:r>
                      <a:r>
                        <a:rPr lang="en-US" sz="900" u="none" strike="noStrike" dirty="0">
                          <a:effectLst/>
                        </a:rPr>
                        <a:t>Data Update </a:t>
                      </a:r>
                      <a:r>
                        <a:rPr lang="ko-KR" altLang="en-US" sz="900" u="none" strike="noStrike" dirty="0">
                          <a:effectLst/>
                        </a:rPr>
                        <a:t>후 </a:t>
                      </a:r>
                      <a:r>
                        <a:rPr lang="en-US" sz="900" u="none" strike="noStrike" dirty="0">
                          <a:effectLst/>
                        </a:rPr>
                        <a:t>On, </a:t>
                      </a:r>
                      <a:endParaRPr lang="en-US" sz="9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설비의 </a:t>
                      </a:r>
                      <a:r>
                        <a:rPr lang="ko-KR" altLang="en-US" sz="900" u="none" strike="noStrike" dirty="0">
                          <a:effectLst/>
                        </a:rPr>
                        <a:t>‘</a:t>
                      </a:r>
                      <a:r>
                        <a:rPr lang="en-US" sz="900" u="none" strike="noStrike" dirty="0">
                          <a:effectLst/>
                        </a:rPr>
                        <a:t>Recipe Parameter Download Request’ Off 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sz="900" u="none" strike="noStrike" dirty="0">
                          <a:effectLst/>
                        </a:rPr>
                        <a:t>Off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0804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Product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제품의 종류를 나타내는 </a:t>
                      </a:r>
                      <a:r>
                        <a:rPr lang="en-US" altLang="ko-KR" sz="900" u="none" strike="noStrike" dirty="0">
                          <a:effectLst/>
                        </a:rPr>
                        <a:t>Product ID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08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Product Version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제품의 종류를 나타내는 </a:t>
                      </a:r>
                      <a:r>
                        <a:rPr lang="en-US" altLang="ko-KR" sz="900" u="none" strike="noStrike">
                          <a:effectLst/>
                        </a:rPr>
                        <a:t>Product ID</a:t>
                      </a:r>
                      <a:r>
                        <a:rPr lang="ko-KR" altLang="en-US" sz="900" u="none" strike="noStrike">
                          <a:effectLst/>
                        </a:rPr>
                        <a:t>의 </a:t>
                      </a:r>
                      <a:r>
                        <a:rPr lang="en-US" altLang="ko-KR" sz="900" u="none" strike="noStrike">
                          <a:effectLst/>
                        </a:rPr>
                        <a:t>Version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08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Set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Set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ID, Recipe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62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Set Version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 Set ID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Version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62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Total Recipe Parameter 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Recipe Parameter</a:t>
                      </a:r>
                      <a:r>
                        <a:rPr lang="ko-KR" altLang="en-US" sz="900" u="none" strike="noStrike" dirty="0">
                          <a:effectLst/>
                        </a:rPr>
                        <a:t>의 전체 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25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RMS Result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Parameter Download </a:t>
                      </a:r>
                      <a:r>
                        <a:rPr lang="ko-KR" altLang="en-US" sz="900" u="none" strike="noStrike" dirty="0">
                          <a:effectLst/>
                        </a:rPr>
                        <a:t>또는 </a:t>
                      </a:r>
                      <a:r>
                        <a:rPr lang="en-US" sz="900" u="none" strike="noStrike" dirty="0">
                          <a:effectLst/>
                        </a:rPr>
                        <a:t>Validation, Upload </a:t>
                      </a:r>
                      <a:r>
                        <a:rPr lang="ko-KR" altLang="en-US" sz="900" u="none" strike="noStrike" dirty="0">
                          <a:effectLst/>
                        </a:rPr>
                        <a:t>요청에 대한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판정 값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7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RMS Para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RMS Recipe Parameter List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Host(RMS)</a:t>
                      </a:r>
                      <a:r>
                        <a:rPr lang="ko-KR" altLang="en-US" sz="900" u="none" strike="noStrike" dirty="0">
                          <a:effectLst/>
                        </a:rPr>
                        <a:t>에서 전송하는 </a:t>
                      </a:r>
                      <a:r>
                        <a:rPr lang="en-US" sz="900" u="none" strike="noStrike" dirty="0">
                          <a:effectLst/>
                        </a:rPr>
                        <a:t>Recipe Parameter List, </a:t>
                      </a:r>
                      <a:r>
                        <a:rPr lang="ko-KR" altLang="en-US" sz="900" u="none" strike="noStrike" dirty="0">
                          <a:effectLst/>
                        </a:rPr>
                        <a:t>설비 별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74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Para Use YN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Recipe Parameter Use Yes/No</a:t>
                      </a:r>
                      <a:br>
                        <a:rPr lang="en-US" sz="900" u="none" strike="noStrike" dirty="0" smtClean="0">
                          <a:effectLst/>
                        </a:rPr>
                      </a:br>
                      <a:r>
                        <a:rPr lang="en-US" sz="900" u="none" strike="noStrike" dirty="0" smtClean="0">
                          <a:effectLst/>
                        </a:rPr>
                        <a:t>Recipe Parameter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별 </a:t>
                      </a:r>
                      <a:r>
                        <a:rPr lang="en-US" sz="900" u="none" strike="noStrike" dirty="0" smtClean="0">
                          <a:effectLst/>
                        </a:rPr>
                        <a:t>Download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sz="900" u="none" strike="noStrike" dirty="0" smtClean="0">
                          <a:effectLst/>
                        </a:rPr>
                        <a:t>Download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대상이라도 여러 조건상 </a:t>
                      </a:r>
                      <a:r>
                        <a:rPr lang="en-US" sz="900" u="none" strike="noStrike" dirty="0" smtClean="0">
                          <a:effectLst/>
                        </a:rPr>
                        <a:t>Host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에서 전송 못 할 경우 ‘</a:t>
                      </a:r>
                      <a:r>
                        <a:rPr lang="en-US" sz="900" u="none" strike="noStrike" dirty="0" smtClean="0">
                          <a:effectLst/>
                        </a:rPr>
                        <a:t>N’, </a:t>
                      </a:r>
                    </a:p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전체 </a:t>
                      </a:r>
                      <a:r>
                        <a:rPr lang="en-US" sz="900" u="none" strike="noStrike" dirty="0" smtClean="0">
                          <a:effectLst/>
                        </a:rPr>
                        <a:t>Parameter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별 </a:t>
                      </a:r>
                      <a:r>
                        <a:rPr lang="en-US" sz="900" u="none" strike="noStrike" dirty="0" smtClean="0">
                          <a:effectLst/>
                        </a:rPr>
                        <a:t>Bit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로 표시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92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Para Download YN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Recipe Parameter Download Yes/No</a:t>
                      </a:r>
                      <a:br>
                        <a:rPr lang="en-US" sz="900" u="none" strike="noStrike" dirty="0" smtClean="0">
                          <a:effectLst/>
                        </a:rPr>
                      </a:br>
                      <a:r>
                        <a:rPr lang="en-US" sz="900" u="none" strike="noStrike" dirty="0" smtClean="0">
                          <a:effectLst/>
                        </a:rPr>
                        <a:t>Recipe Parameter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별 </a:t>
                      </a:r>
                      <a:r>
                        <a:rPr lang="en-US" sz="900" u="none" strike="noStrike" dirty="0" smtClean="0">
                          <a:effectLst/>
                        </a:rPr>
                        <a:t>Download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대상 여부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전체 </a:t>
                      </a:r>
                      <a:r>
                        <a:rPr lang="en-US" sz="900" u="none" strike="noStrike" dirty="0" smtClean="0">
                          <a:effectLst/>
                        </a:rPr>
                        <a:t>Parameter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별 </a:t>
                      </a:r>
                      <a:r>
                        <a:rPr lang="en-US" sz="900" u="none" strike="noStrike" dirty="0" smtClean="0">
                          <a:effectLst/>
                        </a:rPr>
                        <a:t>Bit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로 표시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7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RMS Para Grade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RMS Recipe Parameter Grade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Host(RMS)</a:t>
                      </a:r>
                      <a:r>
                        <a:rPr lang="ko-KR" altLang="en-US" sz="900" u="none" strike="noStrike" dirty="0">
                          <a:effectLst/>
                        </a:rPr>
                        <a:t>에서 전송하는 각 </a:t>
                      </a:r>
                      <a:r>
                        <a:rPr lang="en-US" sz="900" u="none" strike="noStrike" dirty="0">
                          <a:effectLst/>
                        </a:rPr>
                        <a:t>Recipe Parameter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</a:rPr>
                        <a:t>Grade</a:t>
                      </a:r>
                      <a:r>
                        <a:rPr lang="ko-KR" altLang="en-US" sz="900" u="none" strike="noStrike" dirty="0">
                          <a:effectLst/>
                        </a:rPr>
                        <a:t>로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설비 별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11" marR="4911" marT="4911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0608" y="6426049"/>
            <a:ext cx="20601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설비 통신 사양 적용 검증 </a:t>
            </a:r>
            <a:r>
              <a:rPr lang="en-US" altLang="ko-KR" sz="10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(EATS)</a:t>
            </a:r>
          </a:p>
        </p:txBody>
      </p:sp>
      <p:sp>
        <p:nvSpPr>
          <p:cNvPr id="18" name="실행 단추: 앞으로 또는 다음 17">
            <a:hlinkClick r:id="rId3" action="ppaction://hlinksldjump" highlightClick="1"/>
          </p:cNvPr>
          <p:cNvSpPr/>
          <p:nvPr/>
        </p:nvSpPr>
        <p:spPr>
          <a:xfrm>
            <a:off x="2266250" y="645915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공정운영시나리오 적용 방안 및 성과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33888" y="1850106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latin typeface="+mn-ea"/>
              </a:rPr>
              <a:t>공정운영시나리오 수립</a:t>
            </a:r>
            <a:endParaRPr lang="ko-KR" altLang="en-US" sz="1400" b="1" u="sng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0163" y="679386"/>
            <a:ext cx="92973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lvl="0" indent="-285750" latinLnBrk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defRPr>
            </a:lvl1pPr>
          </a:lstStyle>
          <a:p>
            <a:pPr marL="273050" indent="-273050"/>
            <a:r>
              <a:rPr lang="ko-KR" altLang="en-US" sz="1600" dirty="0" smtClean="0">
                <a:latin typeface="+mn-ea"/>
                <a:ea typeface="+mn-ea"/>
              </a:rPr>
              <a:t>라인 설계 단계에서 공정운영시나리오는 생산 운영 업무 프로세스를 명확하게 하고 시스템 변경 요건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설비 통신 변경 사양 및 수집 데이터를 정의하여 구축 시에 적용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 smtClean="0">
                <a:latin typeface="+mn-ea"/>
                <a:ea typeface="+mn-ea"/>
              </a:rPr>
              <a:t>검증할 수 있어야 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8" name="오각형 97"/>
          <p:cNvSpPr/>
          <p:nvPr/>
        </p:nvSpPr>
        <p:spPr bwMode="auto">
          <a:xfrm>
            <a:off x="464391" y="1462317"/>
            <a:ext cx="6087470" cy="377309"/>
          </a:xfrm>
          <a:prstGeom prst="homePlate">
            <a:avLst/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50" dirty="0" smtClean="0">
                <a:solidFill>
                  <a:schemeClr val="bg1"/>
                </a:solidFill>
                <a:latin typeface="+mn-ea"/>
              </a:rPr>
              <a:t>라인 설계</a:t>
            </a: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auto">
          <a:xfrm>
            <a:off x="464183" y="2450851"/>
            <a:ext cx="1296000" cy="360000"/>
          </a:xfrm>
          <a:prstGeom prst="flowChartProcess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latin typeface="+mn-ea"/>
              </a:rPr>
              <a:t>생산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Process Map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AutoShape 6"/>
          <p:cNvSpPr>
            <a:spLocks noChangeArrowheads="1"/>
          </p:cNvSpPr>
          <p:nvPr/>
        </p:nvSpPr>
        <p:spPr bwMode="auto">
          <a:xfrm>
            <a:off x="464183" y="2893981"/>
            <a:ext cx="1296000" cy="360000"/>
          </a:xfrm>
          <a:prstGeom prst="flowChartProcess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+mn-ea"/>
              </a:rPr>
              <a:t>SOP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050" kern="0" smtClean="0">
                <a:solidFill>
                  <a:srgbClr val="000000"/>
                </a:solidFill>
                <a:latin typeface="+mn-ea"/>
              </a:rPr>
              <a:t>표준작업절차서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464183" y="3773104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+mn-ea"/>
              </a:rPr>
              <a:t>공장 </a:t>
            </a:r>
            <a:r>
              <a:rPr kumimoji="0" lang="en-US" altLang="ko-KR" sz="1050" b="0" kern="0" dirty="0" smtClean="0">
                <a:solidFill>
                  <a:srgbClr val="000000"/>
                </a:solidFill>
                <a:latin typeface="+mn-ea"/>
              </a:rPr>
              <a:t>Layout </a:t>
            </a:r>
            <a:r>
              <a:rPr kumimoji="0" lang="ko-KR" altLang="en-US" sz="1050" b="0" kern="0" smtClean="0">
                <a:solidFill>
                  <a:srgbClr val="000000"/>
                </a:solidFill>
                <a:latin typeface="+mn-ea"/>
              </a:rPr>
              <a:t>도면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464183" y="4216234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/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신규 공정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물류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</a:rPr>
              <a:t>컨셉</a:t>
            </a:r>
            <a:endParaRPr lang="en-US" altLang="ko-KR" sz="105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464183" y="4659366"/>
            <a:ext cx="1296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/>
            <a:r>
              <a:rPr lang="ko-KR" altLang="en-US" sz="1050" kern="0" dirty="0">
                <a:solidFill>
                  <a:srgbClr val="000000"/>
                </a:solidFill>
                <a:latin typeface="+mn-ea"/>
              </a:rPr>
              <a:t>시스템 요구사항</a:t>
            </a:r>
            <a:endParaRPr lang="en-US" altLang="ko-KR" sz="105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464183" y="3337111"/>
            <a:ext cx="1296000" cy="360000"/>
          </a:xfrm>
          <a:prstGeom prst="flowChartProcess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latin typeface="+mn-ea"/>
              </a:rPr>
              <a:t>설비 공통 사양서</a:t>
            </a:r>
            <a:endParaRPr kumimoji="0" lang="en-US" altLang="ko-KR" sz="1050" b="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십자형 3"/>
          <p:cNvSpPr/>
          <p:nvPr/>
        </p:nvSpPr>
        <p:spPr bwMode="auto">
          <a:xfrm>
            <a:off x="2068830" y="3526035"/>
            <a:ext cx="594360" cy="576143"/>
          </a:xfrm>
          <a:prstGeom prst="plus">
            <a:avLst>
              <a:gd name="adj" fmla="val 34919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83610" y="2229891"/>
            <a:ext cx="3483695" cy="4283355"/>
            <a:chOff x="2883610" y="2229891"/>
            <a:chExt cx="3483695" cy="4283355"/>
          </a:xfrm>
        </p:grpSpPr>
        <p:sp>
          <p:nvSpPr>
            <p:cNvPr id="62" name="TextBox 61"/>
            <p:cNvSpPr txBox="1"/>
            <p:nvPr/>
          </p:nvSpPr>
          <p:spPr>
            <a:xfrm>
              <a:off x="4423089" y="2806035"/>
              <a:ext cx="1813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latin typeface="+mn-ea"/>
                </a:rPr>
                <a:t>공정별</a:t>
              </a:r>
              <a:r>
                <a:rPr lang="ko-KR" altLang="en-US" sz="800" dirty="0" smtClean="0">
                  <a:latin typeface="+mn-ea"/>
                </a:rPr>
                <a:t> 설비 도면</a:t>
              </a:r>
              <a:r>
                <a:rPr lang="en-US" altLang="ko-KR" sz="800" dirty="0" smtClean="0">
                  <a:latin typeface="+mn-ea"/>
                </a:rPr>
                <a:t>/</a:t>
              </a:r>
              <a:r>
                <a:rPr lang="ko-KR" altLang="en-US" sz="800" dirty="0" smtClean="0">
                  <a:latin typeface="+mn-ea"/>
                </a:rPr>
                <a:t>모식도</a:t>
              </a:r>
              <a:r>
                <a:rPr lang="en-US" altLang="ko-KR" sz="800" dirty="0" smtClean="0">
                  <a:latin typeface="+mn-ea"/>
                </a:rPr>
                <a:t>, </a:t>
              </a:r>
              <a:r>
                <a:rPr lang="ko-KR" altLang="en-US" sz="800" dirty="0" smtClean="0">
                  <a:latin typeface="+mn-ea"/>
                </a:rPr>
                <a:t>정보흐름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작업절차 및 상세내용 </a:t>
              </a:r>
              <a:r>
                <a:rPr lang="en-US" altLang="ko-KR" sz="800" dirty="0" smtClean="0">
                  <a:latin typeface="+mn-ea"/>
                </a:rPr>
                <a:t>(</a:t>
              </a:r>
              <a:r>
                <a:rPr lang="ko-KR" altLang="en-US" sz="800" dirty="0" smtClean="0">
                  <a:latin typeface="+mn-ea"/>
                </a:rPr>
                <a:t>정규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/ </a:t>
              </a:r>
              <a:r>
                <a:rPr lang="ko-KR" altLang="en-US" sz="800" dirty="0" smtClean="0">
                  <a:latin typeface="+mn-ea"/>
                </a:rPr>
                <a:t>비정규</a:t>
              </a:r>
              <a:r>
                <a:rPr lang="en-US" altLang="ko-KR" sz="800" dirty="0" smtClean="0">
                  <a:latin typeface="+mn-ea"/>
                </a:rPr>
                <a:t>)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latin typeface="+mn-ea"/>
                </a:rPr>
                <a:t>작업절차별</a:t>
              </a:r>
              <a:r>
                <a:rPr lang="ko-KR" altLang="en-US" sz="800" dirty="0" smtClean="0">
                  <a:latin typeface="+mn-ea"/>
                </a:rPr>
                <a:t> 정보흐름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주요 데이터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3089" y="2229891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공정 흐름도</a:t>
              </a:r>
              <a:r>
                <a:rPr lang="en-US" altLang="ko-KR" sz="800" dirty="0" smtClean="0">
                  <a:latin typeface="+mn-ea"/>
                </a:rPr>
                <a:t>(</a:t>
              </a:r>
              <a:r>
                <a:rPr lang="ko-KR" altLang="en-US" sz="800" dirty="0" err="1" smtClean="0">
                  <a:latin typeface="+mn-ea"/>
                </a:rPr>
                <a:t>생산모델별</a:t>
              </a:r>
              <a:r>
                <a:rPr lang="en-US" altLang="ko-KR" sz="800" dirty="0" smtClean="0">
                  <a:latin typeface="+mn-ea"/>
                </a:rPr>
                <a:t>)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물류 흐름도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제품 흐름도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3089" y="3484231"/>
              <a:ext cx="1944216" cy="518535"/>
            </a:xfrm>
            <a:prstGeom prst="rect">
              <a:avLst/>
            </a:prstGeom>
            <a:noFill/>
          </p:spPr>
          <p:txBody>
            <a:bodyPr wrap="square" numCol="2" rtlCol="0">
              <a:no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설비 유형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데이터 유형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데이터 항목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latin typeface="+mn-ea"/>
                </a:rPr>
                <a:t>CTP/CTQ </a:t>
              </a:r>
              <a:r>
                <a:rPr lang="ko-KR" altLang="en-US" sz="800" dirty="0" smtClean="0">
                  <a:latin typeface="+mn-ea"/>
                </a:rPr>
                <a:t>여부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데이터 단위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데이터 설명</a:t>
              </a: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53" name="순서도: 페이지 연결자 52"/>
            <p:cNvSpPr/>
            <p:nvPr/>
          </p:nvSpPr>
          <p:spPr>
            <a:xfrm>
              <a:off x="2965296" y="2229891"/>
              <a:ext cx="1396710" cy="648072"/>
            </a:xfrm>
            <a:prstGeom prst="flowChartOffpage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 rtlCol="0" anchor="ctr">
              <a:noAutofit/>
            </a:bodyPr>
            <a:lstStyle/>
            <a:p>
              <a:pPr algn="ctr" fontAlgn="b"/>
              <a:r>
                <a:rPr lang="ko-KR" altLang="en-US" sz="1100" dirty="0" smtClean="0">
                  <a:latin typeface="+mn-ea"/>
                </a:rPr>
                <a:t>공정 흐름도</a:t>
              </a:r>
              <a:endParaRPr lang="en-US" altLang="ko-KR" sz="1100" dirty="0" smtClean="0">
                <a:latin typeface="+mn-ea"/>
              </a:endParaRPr>
            </a:p>
            <a:p>
              <a:pPr algn="ctr" fontAlgn="b"/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공정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물류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제품 흐름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 smtClean="0">
                <a:latin typeface="+mn-ea"/>
              </a:endParaRPr>
            </a:p>
          </p:txBody>
        </p:sp>
        <p:sp>
          <p:nvSpPr>
            <p:cNvPr id="54" name="갈매기형 수장 53"/>
            <p:cNvSpPr/>
            <p:nvPr/>
          </p:nvSpPr>
          <p:spPr>
            <a:xfrm rot="5400000">
              <a:off x="3303574" y="2467738"/>
              <a:ext cx="720000" cy="1396554"/>
            </a:xfrm>
            <a:prstGeom prst="chevron">
              <a:avLst>
                <a:gd name="adj" fmla="val 1864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vert270" rtlCol="0" anchor="ctr">
              <a:noAutofit/>
            </a:bodyPr>
            <a:lstStyle/>
            <a:p>
              <a:pPr algn="ctr" fontAlgn="b"/>
              <a:r>
                <a:rPr lang="ko-KR" altLang="en-US" sz="1050" smtClean="0">
                  <a:latin typeface="+mn-ea"/>
                </a:rPr>
                <a:t>공정 운영 시나리오</a:t>
              </a:r>
              <a:endParaRPr lang="ko-KR" altLang="en-US" sz="1050" dirty="0" smtClean="0">
                <a:latin typeface="+mn-ea"/>
              </a:endParaRPr>
            </a:p>
          </p:txBody>
        </p:sp>
        <p:sp>
          <p:nvSpPr>
            <p:cNvPr id="57" name="갈매기형 수장 56"/>
            <p:cNvSpPr/>
            <p:nvPr/>
          </p:nvSpPr>
          <p:spPr>
            <a:xfrm rot="5400000">
              <a:off x="3303419" y="3115790"/>
              <a:ext cx="720000" cy="1396554"/>
            </a:xfrm>
            <a:prstGeom prst="chevron">
              <a:avLst>
                <a:gd name="adj" fmla="val 1864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vert270" rtlCol="0" anchor="ctr">
              <a:noAutofit/>
            </a:bodyPr>
            <a:lstStyle/>
            <a:p>
              <a:pPr algn="ctr" fontAlgn="b"/>
              <a:r>
                <a:rPr lang="ko-KR" altLang="en-US" sz="1050" dirty="0" smtClean="0">
                  <a:latin typeface="+mn-ea"/>
                </a:rPr>
                <a:t>데이터 </a:t>
              </a:r>
              <a:r>
                <a:rPr lang="ko-KR" altLang="en-US" sz="1050" dirty="0">
                  <a:latin typeface="+mn-ea"/>
                </a:rPr>
                <a:t>정의서</a:t>
              </a: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965141" y="5470332"/>
              <a:ext cx="1396710" cy="415034"/>
              <a:chOff x="6393160" y="3861128"/>
              <a:chExt cx="1512168" cy="647992"/>
            </a:xfrm>
          </p:grpSpPr>
          <p:sp>
            <p:nvSpPr>
              <p:cNvPr id="69" name="갈매기형 수장 68"/>
              <p:cNvSpPr/>
              <p:nvPr/>
            </p:nvSpPr>
            <p:spPr>
              <a:xfrm rot="5400000">
                <a:off x="7041328" y="3213128"/>
                <a:ext cx="216000" cy="1512000"/>
              </a:xfrm>
              <a:prstGeom prst="chevron">
                <a:avLst>
                  <a:gd name="adj" fmla="val 60093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vert270" rtlCol="0" anchor="ctr">
                <a:noAutofit/>
              </a:bodyPr>
              <a:lstStyle/>
              <a:p>
                <a:pPr algn="ctr" fontAlgn="b"/>
                <a:endParaRPr lang="ko-KR" altLang="en-US" sz="1050" dirty="0" smtClean="0">
                  <a:latin typeface="+mn-ea"/>
                </a:endParaRPr>
              </a:p>
            </p:txBody>
          </p:sp>
          <p:sp>
            <p:nvSpPr>
              <p:cNvPr id="70" name="갈매기형 수장 69"/>
              <p:cNvSpPr/>
              <p:nvPr/>
            </p:nvSpPr>
            <p:spPr>
              <a:xfrm rot="5400000">
                <a:off x="7041160" y="3429096"/>
                <a:ext cx="216000" cy="1512000"/>
              </a:xfrm>
              <a:prstGeom prst="chevron">
                <a:avLst>
                  <a:gd name="adj" fmla="val 60093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vert270" rtlCol="0" anchor="ctr">
                <a:noAutofit/>
              </a:bodyPr>
              <a:lstStyle/>
              <a:p>
                <a:pPr algn="ctr" fontAlgn="b"/>
                <a:endParaRPr lang="ko-KR" altLang="en-US" sz="1050" dirty="0" smtClean="0">
                  <a:latin typeface="+mn-ea"/>
                </a:endParaRPr>
              </a:p>
            </p:txBody>
          </p:sp>
          <p:sp>
            <p:nvSpPr>
              <p:cNvPr id="71" name="갈매기형 수장 70"/>
              <p:cNvSpPr/>
              <p:nvPr/>
            </p:nvSpPr>
            <p:spPr>
              <a:xfrm rot="5400000">
                <a:off x="7041160" y="3645120"/>
                <a:ext cx="216000" cy="1512000"/>
              </a:xfrm>
              <a:prstGeom prst="chevron">
                <a:avLst>
                  <a:gd name="adj" fmla="val 60093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vert270" rtlCol="0" anchor="ctr">
                <a:noAutofit/>
              </a:bodyPr>
              <a:lstStyle/>
              <a:p>
                <a:pPr algn="ctr" fontAlgn="b"/>
                <a:endParaRPr lang="ko-KR" altLang="en-US" sz="1050" dirty="0" smtClean="0">
                  <a:latin typeface="+mn-ea"/>
                </a:endParaRPr>
              </a:p>
            </p:txBody>
          </p:sp>
        </p:grpSp>
        <p:sp>
          <p:nvSpPr>
            <p:cNvPr id="81" name="갈매기형 수장 80"/>
            <p:cNvSpPr/>
            <p:nvPr/>
          </p:nvSpPr>
          <p:spPr>
            <a:xfrm rot="5400000">
              <a:off x="3303419" y="3763842"/>
              <a:ext cx="720000" cy="1396554"/>
            </a:xfrm>
            <a:prstGeom prst="chevron">
              <a:avLst>
                <a:gd name="adj" fmla="val 1864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vert270" rtlCol="0" anchor="ctr">
              <a:noAutofit/>
            </a:bodyPr>
            <a:lstStyle/>
            <a:p>
              <a:pPr algn="ctr" fontAlgn="b"/>
              <a:r>
                <a:rPr lang="ko-KR" altLang="en-US" sz="1050" dirty="0" smtClean="0">
                  <a:latin typeface="+mn-ea"/>
                </a:rPr>
                <a:t>설비 </a:t>
              </a:r>
              <a:r>
                <a:rPr lang="ko-KR" altLang="en-US" sz="1050" dirty="0" err="1" smtClean="0">
                  <a:latin typeface="+mn-ea"/>
                </a:rPr>
                <a:t>인벤토리</a:t>
              </a:r>
              <a:endParaRPr lang="ko-KR" altLang="en-US" sz="1050" dirty="0" smtClean="0">
                <a:latin typeface="+mn-ea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2965141" y="5937252"/>
              <a:ext cx="1396554" cy="3600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kern="0" dirty="0" smtClean="0">
                  <a:solidFill>
                    <a:srgbClr val="000000"/>
                  </a:solidFill>
                  <a:latin typeface="+mn-ea"/>
                </a:rPr>
                <a:t>시스템화</a:t>
              </a:r>
              <a:endParaRPr kumimoji="0" lang="en-US" altLang="ko-KR" sz="1050" b="0" kern="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3610" y="6267025"/>
              <a:ext cx="1562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000" dirty="0" smtClean="0">
                  <a:solidFill>
                    <a:srgbClr val="007033"/>
                  </a:solidFill>
                  <a:latin typeface="+mn-ea"/>
                </a:rPr>
                <a:t>자산화 및 지속적인 변경 관리</a:t>
              </a:r>
              <a:endParaRPr lang="en-US" altLang="ko-KR" sz="1000" b="1" dirty="0" smtClean="0">
                <a:solidFill>
                  <a:srgbClr val="007033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3089" y="4063905"/>
              <a:ext cx="1944216" cy="803723"/>
            </a:xfrm>
            <a:prstGeom prst="rect">
              <a:avLst/>
            </a:prstGeom>
            <a:noFill/>
          </p:spPr>
          <p:txBody>
            <a:bodyPr wrap="square" numCol="2" rtlCol="0">
              <a:no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설비 기본정보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제어기 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네트워크 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물류반송 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latin typeface="+mn-ea"/>
                </a:rPr>
                <a:t>Validation </a:t>
              </a:r>
              <a:r>
                <a:rPr lang="ko-KR" altLang="en-US" sz="800" dirty="0" smtClean="0">
                  <a:latin typeface="+mn-ea"/>
                </a:rPr>
                <a:t>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설비 </a:t>
              </a:r>
              <a:r>
                <a:rPr lang="en-US" altLang="ko-KR" sz="800" dirty="0" smtClean="0">
                  <a:latin typeface="+mn-ea"/>
                </a:rPr>
                <a:t>Interlock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공정진척 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latin typeface="+mn-ea"/>
                </a:rPr>
                <a:t>추적성</a:t>
              </a:r>
              <a:r>
                <a:rPr lang="ko-KR" altLang="en-US" sz="800" dirty="0" smtClean="0">
                  <a:latin typeface="+mn-ea"/>
                </a:rPr>
                <a:t> 정보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설비상태 수집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latin typeface="+mn-ea"/>
                </a:rPr>
                <a:t>RMS </a:t>
              </a:r>
              <a:r>
                <a:rPr lang="ko-KR" altLang="en-US" sz="800" dirty="0" smtClean="0">
                  <a:latin typeface="+mn-ea"/>
                </a:rPr>
                <a:t>대응 조건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품질데이터 수집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특이 운영 조건</a:t>
              </a: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3089" y="4896628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latin typeface="+mn-ea"/>
                </a:rPr>
                <a:t>공정별</a:t>
              </a:r>
              <a:r>
                <a:rPr lang="ko-KR" altLang="en-US" sz="800" dirty="0" smtClean="0">
                  <a:latin typeface="+mn-ea"/>
                </a:rPr>
                <a:t> 물류흐름 모식도</a:t>
              </a:r>
              <a:endParaRPr lang="en-US" altLang="ko-KR" sz="800" dirty="0" smtClean="0">
                <a:latin typeface="+mn-ea"/>
              </a:endParaRP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물류 작업절차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1" name="갈매기형 수장 40"/>
            <p:cNvSpPr/>
            <p:nvPr/>
          </p:nvSpPr>
          <p:spPr>
            <a:xfrm rot="5400000">
              <a:off x="3303419" y="4411894"/>
              <a:ext cx="720000" cy="1396554"/>
            </a:xfrm>
            <a:prstGeom prst="chevron">
              <a:avLst>
                <a:gd name="adj" fmla="val 1864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vert270" rtlCol="0" anchor="ctr">
              <a:noAutofit/>
            </a:bodyPr>
            <a:lstStyle/>
            <a:p>
              <a:pPr algn="ctr" fontAlgn="b"/>
              <a:r>
                <a:rPr lang="ko-KR" altLang="en-US" sz="1050" dirty="0" smtClean="0">
                  <a:latin typeface="+mn-ea"/>
                </a:rPr>
                <a:t>물류 운영 시나리오</a:t>
              </a:r>
            </a:p>
          </p:txBody>
        </p:sp>
      </p:grpSp>
      <p:sp>
        <p:nvSpPr>
          <p:cNvPr id="55" name="오른쪽 화살표 54"/>
          <p:cNvSpPr/>
          <p:nvPr/>
        </p:nvSpPr>
        <p:spPr bwMode="auto">
          <a:xfrm>
            <a:off x="6475658" y="3164901"/>
            <a:ext cx="303587" cy="1283635"/>
          </a:xfrm>
          <a:prstGeom prst="rightArrow">
            <a:avLst/>
          </a:prstGeom>
          <a:solidFill>
            <a:schemeClr val="bg1">
              <a:lumMod val="8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b="1" spc="-5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36486" y="2166318"/>
            <a:ext cx="2412000" cy="12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98155" y="2003995"/>
            <a:ext cx="12886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IT </a:t>
            </a:r>
            <a:r>
              <a:rPr lang="ko-KR" altLang="en-US" sz="1400" b="1" dirty="0" smtClean="0">
                <a:latin typeface="+mn-ea"/>
              </a:rPr>
              <a:t>시스템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36486" y="4036017"/>
            <a:ext cx="2412000" cy="12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144000" tIns="72000" rIns="72000" bIns="72000" rtlCol="0" anchor="ctr" anchorCtr="0">
            <a:no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98155" y="3873694"/>
            <a:ext cx="12886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설비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40392" y="2326959"/>
            <a:ext cx="24041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요구사항 확정으로 범위 명확화</a:t>
            </a:r>
            <a:endParaRPr lang="en-US" altLang="ko-KR" sz="1100" dirty="0" smtClean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smtClean="0">
                <a:latin typeface="+mn-ea"/>
              </a:rPr>
              <a:t>인원 투입 및 비용 예측 가능</a:t>
            </a:r>
            <a:endParaRPr lang="en-US" altLang="ko-KR" sz="1100" dirty="0" smtClean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>
                <a:solidFill>
                  <a:srgbClr val="C00000"/>
                </a:solidFill>
                <a:latin typeface="+mn-ea"/>
              </a:rPr>
              <a:t>불필요한 </a:t>
            </a:r>
            <a:r>
              <a:rPr lang="ko-KR" altLang="en-US" sz="1100" dirty="0" smtClean="0">
                <a:solidFill>
                  <a:srgbClr val="C00000"/>
                </a:solidFill>
                <a:latin typeface="+mn-ea"/>
              </a:rPr>
              <a:t>수정</a:t>
            </a:r>
            <a:r>
              <a:rPr lang="en-US" altLang="ko-KR" sz="1100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100" smtClean="0">
                <a:solidFill>
                  <a:srgbClr val="C00000"/>
                </a:solidFill>
                <a:latin typeface="+mn-ea"/>
              </a:rPr>
              <a:t>추가 개발 </a:t>
            </a:r>
            <a:r>
              <a:rPr lang="ko-KR" altLang="en-US" sz="1100" dirty="0">
                <a:solidFill>
                  <a:srgbClr val="C00000"/>
                </a:solidFill>
                <a:latin typeface="+mn-ea"/>
              </a:rPr>
              <a:t>최소화</a:t>
            </a:r>
            <a:endParaRPr lang="en-US" altLang="ko-KR" sz="1100" dirty="0">
              <a:solidFill>
                <a:srgbClr val="C00000"/>
              </a:solidFill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smtClean="0">
                <a:latin typeface="+mn-ea"/>
              </a:rPr>
              <a:t>충분한 통합 테스트 기간 확보</a:t>
            </a:r>
            <a:endParaRPr lang="en-US" altLang="ko-KR" sz="1100" dirty="0" smtClean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smtClean="0">
                <a:solidFill>
                  <a:srgbClr val="C00000"/>
                </a:solidFill>
                <a:latin typeface="+mn-ea"/>
              </a:rPr>
              <a:t>사전 설비 시뮬레이션 테스트 가능</a:t>
            </a:r>
            <a:endParaRPr lang="en-US" altLang="ko-KR" sz="110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40392" y="4196658"/>
            <a:ext cx="24041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fontAlgn="b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설비 사양 확정</a:t>
            </a:r>
            <a:endParaRPr lang="en-US" altLang="ko-KR" sz="1100" dirty="0" smtClean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smtClean="0">
                <a:latin typeface="+mn-ea"/>
              </a:rPr>
              <a:t>설비 제작 일정 관리 가능</a:t>
            </a:r>
            <a:endParaRPr lang="en-US" altLang="ko-KR" sz="1100" dirty="0" smtClean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smtClean="0">
                <a:latin typeface="+mn-ea"/>
              </a:rPr>
              <a:t>설비 </a:t>
            </a:r>
            <a:r>
              <a:rPr lang="ko-KR" altLang="en-US" sz="1100" dirty="0">
                <a:latin typeface="+mn-ea"/>
              </a:rPr>
              <a:t>통신 사양 반영 일정 확보</a:t>
            </a:r>
            <a:endParaRPr lang="en-US" altLang="ko-KR" sz="1100" dirty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 err="1">
                <a:latin typeface="+mn-ea"/>
              </a:rPr>
              <a:t>재작업으로</a:t>
            </a:r>
            <a:r>
              <a:rPr lang="ko-KR" altLang="en-US" sz="1100" dirty="0">
                <a:latin typeface="+mn-ea"/>
              </a:rPr>
              <a:t> 인한 추가 비용 절감</a:t>
            </a:r>
            <a:endParaRPr lang="en-US" altLang="ko-KR" sz="1100" dirty="0">
              <a:latin typeface="+mn-ea"/>
            </a:endParaRPr>
          </a:p>
          <a:p>
            <a:pPr marL="271463" lvl="1" indent="-93663" fontAlgn="b">
              <a:buFont typeface="LG스마트체 Regular" panose="020B0600000101010101" pitchFamily="50" charset="-127"/>
              <a:buChar char="-"/>
            </a:pPr>
            <a:r>
              <a:rPr lang="ko-KR" altLang="en-US" sz="1100" dirty="0">
                <a:solidFill>
                  <a:srgbClr val="C00000"/>
                </a:solidFill>
                <a:latin typeface="+mn-ea"/>
              </a:rPr>
              <a:t>설비 </a:t>
            </a:r>
            <a:r>
              <a:rPr lang="ko-KR" altLang="en-US" sz="1100" dirty="0" smtClean="0">
                <a:solidFill>
                  <a:srgbClr val="C00000"/>
                </a:solidFill>
                <a:latin typeface="+mn-ea"/>
              </a:rPr>
              <a:t>통신 사양 </a:t>
            </a:r>
            <a:r>
              <a:rPr lang="ko-KR" altLang="en-US" sz="1100" dirty="0">
                <a:solidFill>
                  <a:srgbClr val="C00000"/>
                </a:solidFill>
                <a:latin typeface="+mn-ea"/>
              </a:rPr>
              <a:t>사전 검증 가능</a:t>
            </a:r>
            <a:endParaRPr lang="en-US" altLang="ko-KR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7" name="오각형 76"/>
          <p:cNvSpPr/>
          <p:nvPr/>
        </p:nvSpPr>
        <p:spPr bwMode="auto">
          <a:xfrm>
            <a:off x="6893519" y="1475291"/>
            <a:ext cx="2560043" cy="377309"/>
          </a:xfrm>
          <a:prstGeom prst="homePlate">
            <a:avLst/>
          </a:prstGeom>
          <a:solidFill>
            <a:schemeClr val="bg1">
              <a:lumMod val="5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50" dirty="0" smtClean="0">
                <a:solidFill>
                  <a:schemeClr val="bg1"/>
                </a:solidFill>
                <a:latin typeface="+mn-ea"/>
              </a:rPr>
              <a:t>IT </a:t>
            </a:r>
            <a:r>
              <a:rPr lang="ko-KR" altLang="en-US" sz="1200" b="1" spc="-50" dirty="0" smtClean="0">
                <a:solidFill>
                  <a:schemeClr val="bg1"/>
                </a:solidFill>
                <a:latin typeface="+mn-ea"/>
              </a:rPr>
              <a:t>시스템 구축 및 설비 제작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162392" y="3566304"/>
            <a:ext cx="928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accent4"/>
                </a:solidFill>
                <a:latin typeface="+mn-ea"/>
              </a:rPr>
              <a:t>시스템 요건</a:t>
            </a:r>
            <a:r>
              <a:rPr lang="en-US" altLang="ko-KR" sz="1000" b="1" dirty="0" smtClean="0">
                <a:solidFill>
                  <a:schemeClr val="accent4"/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accent4"/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accent4"/>
                </a:solidFill>
                <a:latin typeface="+mn-ea"/>
              </a:rPr>
              <a:t>설비 통신 사양</a:t>
            </a:r>
            <a:endParaRPr lang="en-US" altLang="ko-KR" sz="1000" b="1" dirty="0" smtClean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915216" y="3537558"/>
            <a:ext cx="606803" cy="288000"/>
            <a:chOff x="7855947" y="3520624"/>
            <a:chExt cx="606803" cy="288000"/>
          </a:xfrm>
        </p:grpSpPr>
        <p:sp>
          <p:nvSpPr>
            <p:cNvPr id="6" name="왼쪽으로 구부러진 화살표 5"/>
            <p:cNvSpPr/>
            <p:nvPr/>
          </p:nvSpPr>
          <p:spPr bwMode="auto">
            <a:xfrm flipV="1">
              <a:off x="8174750" y="3520624"/>
              <a:ext cx="288000" cy="288000"/>
            </a:xfrm>
            <a:prstGeom prst="curvedLeftArrow">
              <a:avLst/>
            </a:prstGeom>
            <a:solidFill>
              <a:schemeClr val="bg1">
                <a:lumMod val="5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 b="1" spc="-5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왼쪽으로 구부러진 화살표 78"/>
            <p:cNvSpPr/>
            <p:nvPr/>
          </p:nvSpPr>
          <p:spPr bwMode="auto">
            <a:xfrm flipH="1">
              <a:off x="7855947" y="3520624"/>
              <a:ext cx="288000" cy="288000"/>
            </a:xfrm>
            <a:prstGeom prst="curvedLeftArrow">
              <a:avLst/>
            </a:prstGeom>
            <a:solidFill>
              <a:schemeClr val="bg1">
                <a:lumMod val="5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 b="1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8506507" y="3508576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표준 통신 사양</a:t>
            </a:r>
            <a:endParaRPr lang="en-US" altLang="ko-KR" sz="1000" dirty="0" smtClean="0">
              <a:solidFill>
                <a:srgbClr val="007033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기반 협업</a:t>
            </a:r>
            <a:endParaRPr lang="en-US" altLang="ko-KR" sz="1000" b="1" dirty="0" smtClean="0">
              <a:solidFill>
                <a:srgbClr val="007033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46518" y="5395549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적용 성과 </a:t>
            </a:r>
            <a:r>
              <a:rPr lang="en-US" altLang="ko-KR" sz="1000" dirty="0" smtClean="0">
                <a:solidFill>
                  <a:srgbClr val="007033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전지 </a:t>
            </a:r>
            <a:r>
              <a:rPr lang="ko-KR" altLang="en-US" sz="1000" dirty="0" err="1" smtClean="0">
                <a:solidFill>
                  <a:srgbClr val="007033"/>
                </a:solidFill>
                <a:latin typeface="+mn-ea"/>
              </a:rPr>
              <a:t>빈강</a:t>
            </a:r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7033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rgbClr val="007033"/>
                </a:solidFill>
                <a:latin typeface="+mn-ea"/>
              </a:rPr>
              <a:t>동 조립</a:t>
            </a:r>
            <a:r>
              <a:rPr lang="en-US" altLang="ko-KR" sz="1000" dirty="0" smtClean="0">
                <a:solidFill>
                  <a:srgbClr val="007033"/>
                </a:solidFill>
                <a:latin typeface="+mn-ea"/>
              </a:rPr>
              <a:t>)</a:t>
            </a:r>
          </a:p>
        </p:txBody>
      </p:sp>
      <p:sp>
        <p:nvSpPr>
          <p:cNvPr id="44" name="실행 단추: 홈 43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" name="실행 단추: 앞으로 또는 다음 1">
            <a:hlinkClick r:id="rId3" action="ppaction://hlinksldjump" highlightClick="1"/>
          </p:cNvPr>
          <p:cNvSpPr/>
          <p:nvPr/>
        </p:nvSpPr>
        <p:spPr bwMode="auto">
          <a:xfrm>
            <a:off x="4129347" y="6026672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7" name="실행 단추: 앞으로 또는 다음 46">
            <a:hlinkClick r:id="rId4" action="ppaction://hlinksldjump" highlightClick="1"/>
          </p:cNvPr>
          <p:cNvSpPr/>
          <p:nvPr/>
        </p:nvSpPr>
        <p:spPr bwMode="auto">
          <a:xfrm>
            <a:off x="8832584" y="5431257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4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303" y="2496017"/>
            <a:ext cx="3499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3.1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 흐름도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3.2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공정운영 시나리오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3.3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정의서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3.4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인벤토리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3.5 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물류운영 시나리오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319" y="1866742"/>
            <a:ext cx="3499274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공정운영 시나리오 시연</a:t>
            </a:r>
            <a:endParaRPr lang="ko-KR" altLang="en-US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742950" y="2370598"/>
            <a:ext cx="32575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93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00471" y="91231"/>
            <a:ext cx="4876813" cy="442168"/>
          </a:xfrm>
        </p:spPr>
        <p:txBody>
          <a:bodyPr anchor="ctr" anchorCtr="0">
            <a:noAutofit/>
          </a:bodyPr>
          <a:lstStyle/>
          <a:p>
            <a:r>
              <a:rPr lang="en-US" altLang="ko-KR" dirty="0"/>
              <a:t>3.1</a:t>
            </a:r>
            <a:r>
              <a:rPr lang="ko-KR" altLang="en-US" dirty="0"/>
              <a:t>공정흐름도 </a:t>
            </a:r>
            <a:r>
              <a:rPr lang="en-US" altLang="ko-KR" dirty="0"/>
              <a:t>(</a:t>
            </a:r>
            <a:r>
              <a:rPr lang="ko-KR" altLang="en-US" dirty="0"/>
              <a:t>전지 조립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200472" y="5516364"/>
            <a:ext cx="9505503" cy="864000"/>
            <a:chOff x="200472" y="5516364"/>
            <a:chExt cx="9505503" cy="720948"/>
          </a:xfrm>
        </p:grpSpPr>
        <p:sp>
          <p:nvSpPr>
            <p:cNvPr id="111" name="직사각형 110"/>
            <p:cNvSpPr/>
            <p:nvPr/>
          </p:nvSpPr>
          <p:spPr>
            <a:xfrm>
              <a:off x="200472" y="5516364"/>
              <a:ext cx="9505503" cy="720947"/>
            </a:xfrm>
            <a:prstGeom prst="rect">
              <a:avLst/>
            </a:prstGeom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2" name="오각형 111"/>
            <p:cNvSpPr/>
            <p:nvPr/>
          </p:nvSpPr>
          <p:spPr>
            <a:xfrm>
              <a:off x="200472" y="5517312"/>
              <a:ext cx="648000" cy="720000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</a:rPr>
                <a:t>제품형태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00472" y="3140968"/>
            <a:ext cx="9505503" cy="2304000"/>
            <a:chOff x="200472" y="3140968"/>
            <a:chExt cx="9505503" cy="2304000"/>
          </a:xfrm>
        </p:grpSpPr>
        <p:sp>
          <p:nvSpPr>
            <p:cNvPr id="114" name="직사각형 113"/>
            <p:cNvSpPr/>
            <p:nvPr/>
          </p:nvSpPr>
          <p:spPr>
            <a:xfrm>
              <a:off x="200472" y="3140968"/>
              <a:ext cx="9505503" cy="2304000"/>
            </a:xfrm>
            <a:prstGeom prst="rect">
              <a:avLst/>
            </a:prstGeom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5" name="오각형 114"/>
            <p:cNvSpPr/>
            <p:nvPr/>
          </p:nvSpPr>
          <p:spPr>
            <a:xfrm>
              <a:off x="200472" y="3140968"/>
              <a:ext cx="648000" cy="2304000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</a:rPr>
                <a:t>물류흐름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00472" y="764704"/>
            <a:ext cx="9505503" cy="2304000"/>
            <a:chOff x="200472" y="764704"/>
            <a:chExt cx="9505503" cy="2304000"/>
          </a:xfrm>
        </p:grpSpPr>
        <p:sp>
          <p:nvSpPr>
            <p:cNvPr id="117" name="직사각형 116"/>
            <p:cNvSpPr/>
            <p:nvPr/>
          </p:nvSpPr>
          <p:spPr>
            <a:xfrm>
              <a:off x="200472" y="764704"/>
              <a:ext cx="9505503" cy="2304000"/>
            </a:xfrm>
            <a:prstGeom prst="rect">
              <a:avLst/>
            </a:prstGeom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8" name="오각형 117">
              <a:hlinkClick r:id="rId2" action="ppaction://hlinksldjump"/>
            </p:cNvPr>
            <p:cNvSpPr/>
            <p:nvPr/>
          </p:nvSpPr>
          <p:spPr>
            <a:xfrm>
              <a:off x="200472" y="764704"/>
              <a:ext cx="648000" cy="2304000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</a:rPr>
                <a:t>공정흐름</a:t>
              </a:r>
            </a:p>
          </p:txBody>
        </p:sp>
      </p:grpSp>
      <p:sp>
        <p:nvSpPr>
          <p:cNvPr id="119" name="제목 1"/>
          <p:cNvSpPr txBox="1">
            <a:spLocks/>
          </p:cNvSpPr>
          <p:nvPr/>
        </p:nvSpPr>
        <p:spPr bwMode="auto">
          <a:xfrm>
            <a:off x="8873182" y="4941200"/>
            <a:ext cx="288000" cy="288000"/>
          </a:xfrm>
          <a:prstGeom prst="homePlate">
            <a:avLst>
              <a:gd name="adj" fmla="val 13014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배출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0" name="제목 1"/>
          <p:cNvSpPr txBox="1">
            <a:spLocks/>
          </p:cNvSpPr>
          <p:nvPr/>
        </p:nvSpPr>
        <p:spPr bwMode="auto">
          <a:xfrm>
            <a:off x="8409440" y="4939891"/>
            <a:ext cx="504000" cy="288000"/>
          </a:xfrm>
          <a:prstGeom prst="homePlate">
            <a:avLst>
              <a:gd name="adj" fmla="val 14951"/>
            </a:avLst>
          </a:prstGeom>
          <a:solidFill>
            <a:srgbClr val="FFFFFF">
              <a:lumMod val="85000"/>
            </a:srgbClr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PKG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1" name="제목 1"/>
          <p:cNvSpPr txBox="1">
            <a:spLocks/>
          </p:cNvSpPr>
          <p:nvPr/>
        </p:nvSpPr>
        <p:spPr bwMode="auto">
          <a:xfrm>
            <a:off x="8190217" y="4939891"/>
            <a:ext cx="288000" cy="288000"/>
          </a:xfrm>
          <a:prstGeom prst="homePlate">
            <a:avLst>
              <a:gd name="adj" fmla="val 15219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투입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 bwMode="auto">
          <a:xfrm>
            <a:off x="7401272" y="4941200"/>
            <a:ext cx="828000" cy="288000"/>
          </a:xfrm>
          <a:prstGeom prst="homePlate">
            <a:avLst>
              <a:gd name="adj" fmla="val 15219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운반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3" name="제목 1"/>
          <p:cNvSpPr txBox="1">
            <a:spLocks/>
          </p:cNvSpPr>
          <p:nvPr/>
        </p:nvSpPr>
        <p:spPr bwMode="auto">
          <a:xfrm>
            <a:off x="7156705" y="4941200"/>
            <a:ext cx="288000" cy="288000"/>
          </a:xfrm>
          <a:prstGeom prst="homePlate">
            <a:avLst>
              <a:gd name="adj" fmla="val 15219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배출</a:t>
            </a:r>
          </a:p>
        </p:txBody>
      </p:sp>
      <p:sp>
        <p:nvSpPr>
          <p:cNvPr id="124" name="제목 1"/>
          <p:cNvSpPr txBox="1">
            <a:spLocks/>
          </p:cNvSpPr>
          <p:nvPr/>
        </p:nvSpPr>
        <p:spPr bwMode="auto">
          <a:xfrm>
            <a:off x="5541764" y="4941200"/>
            <a:ext cx="1656000" cy="288000"/>
          </a:xfrm>
          <a:prstGeom prst="homePlate">
            <a:avLst>
              <a:gd name="adj" fmla="val 14951"/>
            </a:avLst>
          </a:prstGeom>
          <a:solidFill>
            <a:srgbClr val="FFFFFF">
              <a:lumMod val="85000"/>
            </a:srgbClr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L&amp;S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5" name="제목 1"/>
          <p:cNvSpPr txBox="1">
            <a:spLocks/>
          </p:cNvSpPr>
          <p:nvPr/>
        </p:nvSpPr>
        <p:spPr bwMode="auto">
          <a:xfrm>
            <a:off x="5306690" y="4941200"/>
            <a:ext cx="288000" cy="288000"/>
          </a:xfrm>
          <a:prstGeom prst="homePlate">
            <a:avLst>
              <a:gd name="adj" fmla="val 16416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투입</a:t>
            </a:r>
          </a:p>
        </p:txBody>
      </p:sp>
      <p:sp>
        <p:nvSpPr>
          <p:cNvPr id="126" name="제목 1"/>
          <p:cNvSpPr txBox="1">
            <a:spLocks/>
          </p:cNvSpPr>
          <p:nvPr/>
        </p:nvSpPr>
        <p:spPr bwMode="auto">
          <a:xfrm>
            <a:off x="4694413" y="4941200"/>
            <a:ext cx="648000" cy="288000"/>
          </a:xfrm>
          <a:prstGeom prst="homePlate">
            <a:avLst>
              <a:gd name="adj" fmla="val 13126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Notching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전극 창고</a:t>
            </a:r>
          </a:p>
        </p:txBody>
      </p:sp>
      <p:sp>
        <p:nvSpPr>
          <p:cNvPr id="127" name="제목 1"/>
          <p:cNvSpPr txBox="1">
            <a:spLocks/>
          </p:cNvSpPr>
          <p:nvPr/>
        </p:nvSpPr>
        <p:spPr bwMode="auto">
          <a:xfrm>
            <a:off x="4402768" y="4941200"/>
            <a:ext cx="340558" cy="288000"/>
          </a:xfrm>
          <a:prstGeom prst="homePlate">
            <a:avLst>
              <a:gd name="adj" fmla="val 14211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운반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8" name="제목 1"/>
          <p:cNvSpPr txBox="1">
            <a:spLocks/>
          </p:cNvSpPr>
          <p:nvPr/>
        </p:nvSpPr>
        <p:spPr bwMode="auto">
          <a:xfrm>
            <a:off x="3800872" y="4941200"/>
            <a:ext cx="648000" cy="288000"/>
          </a:xfrm>
          <a:prstGeom prst="homePlate">
            <a:avLst>
              <a:gd name="adj" fmla="val 14229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Notching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전극 창고</a:t>
            </a:r>
          </a:p>
        </p:txBody>
      </p:sp>
      <p:sp>
        <p:nvSpPr>
          <p:cNvPr id="129" name="제목 1">
            <a:hlinkClick r:id="rId3" action="ppaction://hlinksldjump"/>
          </p:cNvPr>
          <p:cNvSpPr txBox="1">
            <a:spLocks/>
          </p:cNvSpPr>
          <p:nvPr/>
        </p:nvSpPr>
        <p:spPr bwMode="auto">
          <a:xfrm>
            <a:off x="3586666" y="4941200"/>
            <a:ext cx="288000" cy="288000"/>
          </a:xfrm>
          <a:prstGeom prst="homePlate">
            <a:avLst>
              <a:gd name="adj" fmla="val 13117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배출</a:t>
            </a: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4"/>
          <a:srcRect l="14149" r="39866" b="65509"/>
          <a:stretch/>
        </p:blipFill>
        <p:spPr>
          <a:xfrm>
            <a:off x="5355116" y="3380812"/>
            <a:ext cx="1872208" cy="593080"/>
          </a:xfrm>
          <a:prstGeom prst="rect">
            <a:avLst/>
          </a:prstGeom>
        </p:spPr>
      </p:pic>
      <p:cxnSp>
        <p:nvCxnSpPr>
          <p:cNvPr id="131" name="직선 연결선 130"/>
          <p:cNvCxnSpPr/>
          <p:nvPr/>
        </p:nvCxnSpPr>
        <p:spPr>
          <a:xfrm>
            <a:off x="1032145" y="5731687"/>
            <a:ext cx="7776000" cy="0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2" name="직사각형 131"/>
          <p:cNvSpPr/>
          <p:nvPr/>
        </p:nvSpPr>
        <p:spPr>
          <a:xfrm>
            <a:off x="1064567" y="5947751"/>
            <a:ext cx="4320000" cy="360000"/>
          </a:xfrm>
          <a:prstGeom prst="rect">
            <a:avLst/>
          </a:prstGeom>
          <a:solidFill>
            <a:srgbClr val="FFFFFF">
              <a:lumMod val="6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64566" y="5862631"/>
            <a:ext cx="864000" cy="6389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419113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54871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126391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597904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069424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40938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248212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890636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62146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3669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305179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776702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012457" y="5861331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5663578" y="5894757"/>
            <a:ext cx="216000" cy="414563"/>
            <a:chOff x="4613600" y="5339308"/>
            <a:chExt cx="256824" cy="425211"/>
          </a:xfrm>
        </p:grpSpPr>
        <p:sp>
          <p:nvSpPr>
            <p:cNvPr id="148" name="직사각형 147"/>
            <p:cNvSpPr/>
            <p:nvPr/>
          </p:nvSpPr>
          <p:spPr>
            <a:xfrm>
              <a:off x="4613600" y="5395272"/>
              <a:ext cx="256824" cy="36924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691133" y="5339308"/>
              <a:ext cx="68703" cy="593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150" name="Picture 1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41336" y="5985167"/>
            <a:ext cx="36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1" name="직선 연결선 150"/>
          <p:cNvCxnSpPr/>
          <p:nvPr/>
        </p:nvCxnSpPr>
        <p:spPr bwMode="auto">
          <a:xfrm>
            <a:off x="5169024" y="5947751"/>
            <a:ext cx="0" cy="36000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직선 연결선 151"/>
          <p:cNvCxnSpPr/>
          <p:nvPr/>
        </p:nvCxnSpPr>
        <p:spPr bwMode="auto">
          <a:xfrm>
            <a:off x="4953000" y="5945908"/>
            <a:ext cx="0" cy="36000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타원 152"/>
          <p:cNvSpPr/>
          <p:nvPr/>
        </p:nvSpPr>
        <p:spPr>
          <a:xfrm>
            <a:off x="1928664" y="5659679"/>
            <a:ext cx="112296" cy="137025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488776" y="5666670"/>
            <a:ext cx="112296" cy="137025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6712912" y="5659679"/>
            <a:ext cx="112296" cy="137025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7833320" y="5659679"/>
            <a:ext cx="112296" cy="137025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121352" y="5515663"/>
            <a:ext cx="453239" cy="215444"/>
          </a:xfrm>
          <a:prstGeom prst="rect">
            <a:avLst/>
          </a:prstGeom>
          <a:noFill/>
        </p:spPr>
        <p:txBody>
          <a:bodyPr wrap="none" lIns="0" rIns="0" rtlCol="0" anchor="b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셀</a:t>
            </a: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164057" y="5515663"/>
            <a:ext cx="453239" cy="215444"/>
          </a:xfrm>
          <a:prstGeom prst="rect">
            <a:avLst/>
          </a:prstGeom>
          <a:noFill/>
        </p:spPr>
        <p:txBody>
          <a:bodyPr wrap="none" lIns="0" rIns="0" rtlCol="0" anchor="b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스텍셀</a:t>
            </a: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889104" y="5515663"/>
            <a:ext cx="453239" cy="215444"/>
          </a:xfrm>
          <a:prstGeom prst="rect">
            <a:avLst/>
          </a:prstGeom>
          <a:noFill/>
        </p:spPr>
        <p:txBody>
          <a:bodyPr wrap="none" lIns="0" rIns="0" rtlCol="0" anchor="b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모노셀</a:t>
            </a: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491649" y="5516243"/>
            <a:ext cx="453239" cy="215444"/>
          </a:xfrm>
          <a:prstGeom prst="rect">
            <a:avLst/>
          </a:prstGeom>
          <a:noFill/>
        </p:spPr>
        <p:txBody>
          <a:bodyPr wrap="none" lIns="0" rIns="0" rtlCol="0" anchor="b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Notched Pancake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80592" y="5515663"/>
            <a:ext cx="453239" cy="215444"/>
          </a:xfrm>
          <a:prstGeom prst="rect">
            <a:avLst/>
          </a:prstGeom>
          <a:noFill/>
        </p:spPr>
        <p:txBody>
          <a:bodyPr wrap="none" lIns="0" rIns="0" rtlCol="0" anchor="b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Pancake</a:t>
            </a:r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6"/>
          <a:srcRect l="83010" t="12410" r="10092"/>
          <a:stretch/>
        </p:blipFill>
        <p:spPr>
          <a:xfrm>
            <a:off x="4307001" y="3829255"/>
            <a:ext cx="498991" cy="1054782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 rotWithShape="1">
          <a:blip r:embed="rId7"/>
          <a:srcRect l="7286" t="71600" r="43954"/>
          <a:stretch/>
        </p:blipFill>
        <p:spPr>
          <a:xfrm>
            <a:off x="1250606" y="4368781"/>
            <a:ext cx="2323668" cy="515256"/>
          </a:xfrm>
          <a:prstGeom prst="rect">
            <a:avLst/>
          </a:prstGeom>
        </p:spPr>
      </p:pic>
      <p:sp>
        <p:nvSpPr>
          <p:cNvPr id="164" name="제목 1"/>
          <p:cNvSpPr txBox="1">
            <a:spLocks/>
          </p:cNvSpPr>
          <p:nvPr/>
        </p:nvSpPr>
        <p:spPr bwMode="auto">
          <a:xfrm>
            <a:off x="1054951" y="4230282"/>
            <a:ext cx="962123" cy="138499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lang="en-US" altLang="ko-KR" dirty="0" smtClean="0">
                <a:latin typeface="+mn-ea"/>
                <a:ea typeface="+mn-ea"/>
              </a:rPr>
              <a:t>Pancake Buffer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 rotWithShape="1">
          <a:blip r:embed="rId7"/>
          <a:srcRect l="7286" t="71600" r="78787"/>
          <a:stretch/>
        </p:blipFill>
        <p:spPr>
          <a:xfrm flipH="1">
            <a:off x="3608545" y="4368781"/>
            <a:ext cx="663732" cy="515256"/>
          </a:xfrm>
          <a:prstGeom prst="rect">
            <a:avLst/>
          </a:prstGeom>
        </p:spPr>
      </p:pic>
      <p:sp>
        <p:nvSpPr>
          <p:cNvPr id="166" name="제목 1"/>
          <p:cNvSpPr txBox="1">
            <a:spLocks/>
          </p:cNvSpPr>
          <p:nvPr/>
        </p:nvSpPr>
        <p:spPr bwMode="auto">
          <a:xfrm>
            <a:off x="4804204" y="4704037"/>
            <a:ext cx="180000" cy="180000"/>
          </a:xfrm>
          <a:prstGeom prst="homePlate">
            <a:avLst>
              <a:gd name="adj" fmla="val 0"/>
            </a:avLst>
          </a:prstGeom>
          <a:solidFill>
            <a:srgbClr val="000000"/>
          </a:solidFill>
          <a:ln w="3175">
            <a:solidFill>
              <a:sysClr val="windowText" lastClr="000000"/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1F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67" name="제목 1"/>
          <p:cNvSpPr txBox="1">
            <a:spLocks/>
          </p:cNvSpPr>
          <p:nvPr/>
        </p:nvSpPr>
        <p:spPr bwMode="auto">
          <a:xfrm>
            <a:off x="2444351" y="4563651"/>
            <a:ext cx="65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900" b="0" kern="0" dirty="0" smtClean="0">
                <a:solidFill>
                  <a:srgbClr val="000000"/>
                </a:solidFill>
                <a:latin typeface="+mn-ea"/>
                <a:ea typeface="+mn-ea"/>
              </a:rPr>
              <a:t>Notching</a:t>
            </a:r>
          </a:p>
          <a:p>
            <a:pPr algn="ctr">
              <a:defRPr/>
            </a:pPr>
            <a:r>
              <a:rPr lang="en-US" altLang="ko-KR" sz="900" b="0" kern="0" dirty="0" smtClean="0">
                <a:solidFill>
                  <a:srgbClr val="000000"/>
                </a:solidFill>
                <a:latin typeface="+mn-ea"/>
                <a:ea typeface="+mn-ea"/>
              </a:rPr>
              <a:t>&amp; VD</a:t>
            </a:r>
            <a:endParaRPr lang="ko-KR" altLang="en-US" sz="900" b="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6"/>
          <a:srcRect l="82817" t="54341" r="10093" b="18577"/>
          <a:stretch/>
        </p:blipFill>
        <p:spPr>
          <a:xfrm>
            <a:off x="4287517" y="3940302"/>
            <a:ext cx="533715" cy="326132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7"/>
          <a:srcRect l="75312" t="1" r="4725" b="64245"/>
          <a:stretch/>
        </p:blipFill>
        <p:spPr>
          <a:xfrm>
            <a:off x="4403773" y="3287461"/>
            <a:ext cx="951344" cy="648679"/>
          </a:xfrm>
          <a:prstGeom prst="rect">
            <a:avLst/>
          </a:prstGeom>
        </p:spPr>
      </p:pic>
      <p:sp>
        <p:nvSpPr>
          <p:cNvPr id="170" name="제목 1"/>
          <p:cNvSpPr txBox="1">
            <a:spLocks/>
          </p:cNvSpPr>
          <p:nvPr/>
        </p:nvSpPr>
        <p:spPr bwMode="auto">
          <a:xfrm>
            <a:off x="4424274" y="3419918"/>
            <a:ext cx="244225" cy="138499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900" b="0" kern="0" dirty="0" smtClean="0">
                <a:solidFill>
                  <a:srgbClr val="000000"/>
                </a:solidFill>
                <a:latin typeface="+mn-ea"/>
                <a:ea typeface="+mn-ea"/>
              </a:rPr>
              <a:t>Lift</a:t>
            </a:r>
            <a:endParaRPr lang="ko-KR" altLang="en-US" sz="900" b="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1" name="제목 1"/>
          <p:cNvSpPr txBox="1">
            <a:spLocks/>
          </p:cNvSpPr>
          <p:nvPr/>
        </p:nvSpPr>
        <p:spPr bwMode="auto">
          <a:xfrm>
            <a:off x="4459849" y="3146485"/>
            <a:ext cx="986168" cy="138499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lang="en-US" altLang="ko-KR" dirty="0">
                <a:latin typeface="+mn-ea"/>
                <a:ea typeface="+mn-ea"/>
              </a:rPr>
              <a:t>Notched Buffer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1968306" y="4941200"/>
            <a:ext cx="1656000" cy="288000"/>
          </a:xfrm>
          <a:prstGeom prst="homePlate">
            <a:avLst>
              <a:gd name="adj" fmla="val 13855"/>
            </a:avLst>
          </a:prstGeom>
          <a:solidFill>
            <a:srgbClr val="FFFFFF">
              <a:lumMod val="85000"/>
            </a:srgbClr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Notching &amp; Dry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73" name="제목 1">
            <a:hlinkClick r:id="rId8" action="ppaction://hlinksldjump"/>
          </p:cNvPr>
          <p:cNvSpPr txBox="1">
            <a:spLocks/>
          </p:cNvSpPr>
          <p:nvPr/>
        </p:nvSpPr>
        <p:spPr bwMode="auto">
          <a:xfrm>
            <a:off x="1728515" y="4941200"/>
            <a:ext cx="288000" cy="288000"/>
          </a:xfrm>
          <a:prstGeom prst="homePlate">
            <a:avLst>
              <a:gd name="adj" fmla="val 12385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투입</a:t>
            </a:r>
          </a:p>
        </p:txBody>
      </p:sp>
      <p:sp>
        <p:nvSpPr>
          <p:cNvPr id="174" name="제목 1"/>
          <p:cNvSpPr txBox="1">
            <a:spLocks/>
          </p:cNvSpPr>
          <p:nvPr/>
        </p:nvSpPr>
        <p:spPr bwMode="auto">
          <a:xfrm>
            <a:off x="7237395" y="3146485"/>
            <a:ext cx="1099981" cy="138499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lang="en-US" altLang="ko-KR" dirty="0">
                <a:latin typeface="+mn-ea"/>
                <a:ea typeface="+mn-ea"/>
              </a:rPr>
              <a:t>Cell </a:t>
            </a:r>
            <a:r>
              <a:rPr lang="en-US" altLang="ko-KR" dirty="0" smtClean="0">
                <a:latin typeface="+mn-ea"/>
                <a:ea typeface="+mn-ea"/>
              </a:rPr>
              <a:t>Tray </a:t>
            </a:r>
            <a:r>
              <a:rPr lang="ko-KR" altLang="en-US" dirty="0" smtClean="0">
                <a:latin typeface="+mn-ea"/>
                <a:ea typeface="+mn-ea"/>
              </a:rPr>
              <a:t>고공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물류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5" name="제목 1"/>
          <p:cNvSpPr txBox="1">
            <a:spLocks/>
          </p:cNvSpPr>
          <p:nvPr/>
        </p:nvSpPr>
        <p:spPr bwMode="auto">
          <a:xfrm>
            <a:off x="4804204" y="4156694"/>
            <a:ext cx="180000" cy="180000"/>
          </a:xfrm>
          <a:prstGeom prst="homePlate">
            <a:avLst>
              <a:gd name="adj" fmla="val 0"/>
            </a:avLst>
          </a:prstGeom>
          <a:solidFill>
            <a:srgbClr val="000000"/>
          </a:solidFill>
          <a:ln w="3175">
            <a:solidFill>
              <a:sysClr val="windowText" lastClr="000000"/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2F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76" name="제목 1"/>
          <p:cNvSpPr txBox="1">
            <a:spLocks/>
          </p:cNvSpPr>
          <p:nvPr/>
        </p:nvSpPr>
        <p:spPr bwMode="auto">
          <a:xfrm>
            <a:off x="1037029" y="4704037"/>
            <a:ext cx="180000" cy="180000"/>
          </a:xfrm>
          <a:prstGeom prst="homePlate">
            <a:avLst>
              <a:gd name="adj" fmla="val 0"/>
            </a:avLst>
          </a:prstGeom>
          <a:solidFill>
            <a:srgbClr val="000000"/>
          </a:solidFill>
          <a:ln w="3175">
            <a:solidFill>
              <a:sysClr val="windowText" lastClr="000000"/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1F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77" name="제목 1"/>
          <p:cNvSpPr txBox="1">
            <a:spLocks/>
          </p:cNvSpPr>
          <p:nvPr/>
        </p:nvSpPr>
        <p:spPr bwMode="auto">
          <a:xfrm>
            <a:off x="3384603" y="4230282"/>
            <a:ext cx="974946" cy="138499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0" kern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lang="en-US" altLang="ko-KR" dirty="0" smtClean="0">
                <a:latin typeface="+mn-ea"/>
                <a:ea typeface="+mn-ea"/>
              </a:rPr>
              <a:t>Notched Buffer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6765108" y="3494878"/>
            <a:ext cx="132108" cy="438178"/>
            <a:chOff x="7459980" y="4766684"/>
            <a:chExt cx="196878" cy="299282"/>
          </a:xfrm>
        </p:grpSpPr>
        <p:sp>
          <p:nvSpPr>
            <p:cNvPr id="179" name="자유형 178"/>
            <p:cNvSpPr/>
            <p:nvPr/>
          </p:nvSpPr>
          <p:spPr>
            <a:xfrm>
              <a:off x="7459980" y="4776406"/>
              <a:ext cx="129540" cy="289560"/>
            </a:xfrm>
            <a:custGeom>
              <a:avLst/>
              <a:gdLst>
                <a:gd name="connsiteX0" fmla="*/ 129540 w 129540"/>
                <a:gd name="connsiteY0" fmla="*/ 0 h 289560"/>
                <a:gd name="connsiteX1" fmla="*/ 0 w 129540"/>
                <a:gd name="connsiteY1" fmla="*/ 129540 h 289560"/>
                <a:gd name="connsiteX2" fmla="*/ 129540 w 129540"/>
                <a:gd name="connsiteY2" fmla="*/ 129540 h 289560"/>
                <a:gd name="connsiteX3" fmla="*/ 0 w 129540"/>
                <a:gd name="connsiteY3" fmla="*/ 2895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" h="289560">
                  <a:moveTo>
                    <a:pt x="129540" y="0"/>
                  </a:moveTo>
                  <a:cubicBezTo>
                    <a:pt x="64770" y="53975"/>
                    <a:pt x="0" y="107950"/>
                    <a:pt x="0" y="129540"/>
                  </a:cubicBezTo>
                  <a:cubicBezTo>
                    <a:pt x="0" y="151130"/>
                    <a:pt x="129540" y="102870"/>
                    <a:pt x="129540" y="129540"/>
                  </a:cubicBezTo>
                  <a:cubicBezTo>
                    <a:pt x="129540" y="156210"/>
                    <a:pt x="25400" y="262890"/>
                    <a:pt x="0" y="289560"/>
                  </a:cubicBezTo>
                </a:path>
              </a:pathLst>
            </a:cu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0" name="자유형 179"/>
            <p:cNvSpPr/>
            <p:nvPr/>
          </p:nvSpPr>
          <p:spPr>
            <a:xfrm>
              <a:off x="7527318" y="4766684"/>
              <a:ext cx="129540" cy="289560"/>
            </a:xfrm>
            <a:custGeom>
              <a:avLst/>
              <a:gdLst>
                <a:gd name="connsiteX0" fmla="*/ 129540 w 129540"/>
                <a:gd name="connsiteY0" fmla="*/ 0 h 289560"/>
                <a:gd name="connsiteX1" fmla="*/ 0 w 129540"/>
                <a:gd name="connsiteY1" fmla="*/ 129540 h 289560"/>
                <a:gd name="connsiteX2" fmla="*/ 129540 w 129540"/>
                <a:gd name="connsiteY2" fmla="*/ 129540 h 289560"/>
                <a:gd name="connsiteX3" fmla="*/ 0 w 129540"/>
                <a:gd name="connsiteY3" fmla="*/ 2895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" h="289560">
                  <a:moveTo>
                    <a:pt x="129540" y="0"/>
                  </a:moveTo>
                  <a:cubicBezTo>
                    <a:pt x="64770" y="53975"/>
                    <a:pt x="0" y="107950"/>
                    <a:pt x="0" y="129540"/>
                  </a:cubicBezTo>
                  <a:cubicBezTo>
                    <a:pt x="0" y="151130"/>
                    <a:pt x="129540" y="102870"/>
                    <a:pt x="129540" y="129540"/>
                  </a:cubicBezTo>
                  <a:cubicBezTo>
                    <a:pt x="129540" y="156210"/>
                    <a:pt x="25400" y="262890"/>
                    <a:pt x="0" y="289560"/>
                  </a:cubicBezTo>
                </a:path>
              </a:pathLst>
            </a:cu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181" name="제목 1"/>
          <p:cNvSpPr txBox="1">
            <a:spLocks/>
          </p:cNvSpPr>
          <p:nvPr/>
        </p:nvSpPr>
        <p:spPr bwMode="auto">
          <a:xfrm>
            <a:off x="5738676" y="3547849"/>
            <a:ext cx="529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(Long)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L&amp;S</a:t>
            </a:r>
          </a:p>
        </p:txBody>
      </p:sp>
      <p:sp>
        <p:nvSpPr>
          <p:cNvPr id="182" name="제목 1"/>
          <p:cNvSpPr txBox="1">
            <a:spLocks/>
          </p:cNvSpPr>
          <p:nvPr/>
        </p:nvSpPr>
        <p:spPr bwMode="auto">
          <a:xfrm>
            <a:off x="1432775" y="4941200"/>
            <a:ext cx="324000" cy="288000"/>
          </a:xfrm>
          <a:prstGeom prst="homePlate">
            <a:avLst>
              <a:gd name="adj" fmla="val 9707"/>
            </a:avLst>
          </a:prstGeom>
          <a:solidFill>
            <a:srgbClr val="FFFF99"/>
          </a:solidFill>
          <a:ln w="6350">
            <a:solidFill>
              <a:srgbClr val="FFFFFF">
                <a:lumMod val="75000"/>
              </a:srgbClr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0" ker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운반</a:t>
            </a:r>
          </a:p>
        </p:txBody>
      </p:sp>
      <p:pic>
        <p:nvPicPr>
          <p:cNvPr id="183" name="Picture 3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8" y="5949167"/>
            <a:ext cx="288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" name="Picture 3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80" y="5949167"/>
            <a:ext cx="288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" name="Picture 3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5949167"/>
            <a:ext cx="288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6" name="그룹 185"/>
          <p:cNvGrpSpPr/>
          <p:nvPr/>
        </p:nvGrpSpPr>
        <p:grpSpPr>
          <a:xfrm>
            <a:off x="5951610" y="5893188"/>
            <a:ext cx="216000" cy="414563"/>
            <a:chOff x="4613600" y="5339308"/>
            <a:chExt cx="256824" cy="425211"/>
          </a:xfrm>
        </p:grpSpPr>
        <p:sp>
          <p:nvSpPr>
            <p:cNvPr id="187" name="직사각형 186"/>
            <p:cNvSpPr/>
            <p:nvPr/>
          </p:nvSpPr>
          <p:spPr>
            <a:xfrm>
              <a:off x="4613600" y="5395272"/>
              <a:ext cx="256824" cy="36924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691133" y="5339308"/>
              <a:ext cx="68703" cy="593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239642" y="5893188"/>
            <a:ext cx="216000" cy="414563"/>
            <a:chOff x="4613600" y="5339308"/>
            <a:chExt cx="256824" cy="425211"/>
          </a:xfrm>
        </p:grpSpPr>
        <p:sp>
          <p:nvSpPr>
            <p:cNvPr id="190" name="직사각형 189"/>
            <p:cNvSpPr/>
            <p:nvPr/>
          </p:nvSpPr>
          <p:spPr>
            <a:xfrm>
              <a:off x="4613600" y="5395272"/>
              <a:ext cx="256824" cy="36924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691133" y="5339308"/>
              <a:ext cx="68703" cy="593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527674" y="5893188"/>
            <a:ext cx="216000" cy="414563"/>
            <a:chOff x="4613600" y="5339308"/>
            <a:chExt cx="256824" cy="425211"/>
          </a:xfrm>
        </p:grpSpPr>
        <p:sp>
          <p:nvSpPr>
            <p:cNvPr id="193" name="직사각형 192"/>
            <p:cNvSpPr/>
            <p:nvPr/>
          </p:nvSpPr>
          <p:spPr>
            <a:xfrm>
              <a:off x="4613600" y="5395272"/>
              <a:ext cx="256824" cy="36924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691133" y="5339308"/>
              <a:ext cx="68703" cy="593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195" name="Picture 1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39221" y="5983711"/>
            <a:ext cx="36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" name="Picture 1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37106" y="5983711"/>
            <a:ext cx="36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" name="직사각형 196"/>
          <p:cNvSpPr/>
          <p:nvPr/>
        </p:nvSpPr>
        <p:spPr>
          <a:xfrm>
            <a:off x="2182792" y="5861414"/>
            <a:ext cx="64828" cy="5930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8" name="AutoShape 6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360792" y="1772816"/>
            <a:ext cx="720000" cy="360000"/>
          </a:xfrm>
          <a:prstGeom prst="flowChartProcess">
            <a:avLst/>
          </a:prstGeom>
          <a:solidFill>
            <a:srgbClr val="FFFFFF">
              <a:lumMod val="85000"/>
            </a:srgbClr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NND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9" name="AutoShape 6"/>
          <p:cNvSpPr>
            <a:spLocks noChangeArrowheads="1"/>
          </p:cNvSpPr>
          <p:nvPr/>
        </p:nvSpPr>
        <p:spPr bwMode="auto">
          <a:xfrm>
            <a:off x="5025048" y="1772816"/>
            <a:ext cx="720000" cy="360000"/>
          </a:xfrm>
          <a:prstGeom prst="flowChartProcess">
            <a:avLst/>
          </a:prstGeom>
          <a:solidFill>
            <a:srgbClr val="FFFFFF">
              <a:lumMod val="85000"/>
            </a:srgbClr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L&amp;S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0" name="AutoShape 6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689304" y="1772816"/>
            <a:ext cx="720000" cy="360000"/>
          </a:xfrm>
          <a:prstGeom prst="flowChartProcess">
            <a:avLst/>
          </a:prstGeom>
          <a:solidFill>
            <a:srgbClr val="FFFFFF">
              <a:lumMod val="85000"/>
            </a:srgbClr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PKG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01" name="직선 화살표 연결선 104"/>
          <p:cNvCxnSpPr>
            <a:cxnSpLocks noChangeShapeType="1"/>
            <a:stCxn id="198" idx="3"/>
            <a:endCxn id="199" idx="1"/>
          </p:cNvCxnSpPr>
          <p:nvPr/>
        </p:nvCxnSpPr>
        <p:spPr bwMode="auto">
          <a:xfrm>
            <a:off x="3080792" y="1952816"/>
            <a:ext cx="1944256" cy="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직선 화살표 연결선 104"/>
          <p:cNvCxnSpPr>
            <a:cxnSpLocks noChangeShapeType="1"/>
            <a:stCxn id="199" idx="3"/>
            <a:endCxn id="200" idx="1"/>
          </p:cNvCxnSpPr>
          <p:nvPr/>
        </p:nvCxnSpPr>
        <p:spPr bwMode="auto">
          <a:xfrm>
            <a:off x="5745048" y="1952816"/>
            <a:ext cx="1944256" cy="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순서도: 준비 202"/>
          <p:cNvSpPr/>
          <p:nvPr/>
        </p:nvSpPr>
        <p:spPr>
          <a:xfrm>
            <a:off x="1136576" y="1772856"/>
            <a:ext cx="720000" cy="360000"/>
          </a:xfrm>
          <a:prstGeom prst="flowChartPreparation">
            <a:avLst/>
          </a:prstGeom>
          <a:solidFill>
            <a:srgbClr val="000000">
              <a:lumMod val="65000"/>
              <a:lumOff val="35000"/>
            </a:srgbClr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전극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04" name="직선 화살표 연결선 104"/>
          <p:cNvCxnSpPr>
            <a:cxnSpLocks noChangeShapeType="1"/>
            <a:stCxn id="203" idx="3"/>
            <a:endCxn id="198" idx="1"/>
          </p:cNvCxnSpPr>
          <p:nvPr/>
        </p:nvCxnSpPr>
        <p:spPr bwMode="auto">
          <a:xfrm flipV="1">
            <a:off x="1856576" y="1952816"/>
            <a:ext cx="504216" cy="4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순서도: 준비 204"/>
          <p:cNvSpPr/>
          <p:nvPr/>
        </p:nvSpPr>
        <p:spPr>
          <a:xfrm>
            <a:off x="8913440" y="1772816"/>
            <a:ext cx="720000" cy="360000"/>
          </a:xfrm>
          <a:prstGeom prst="flowChartPreparation">
            <a:avLst/>
          </a:prstGeom>
          <a:solidFill>
            <a:srgbClr val="000000">
              <a:lumMod val="65000"/>
              <a:lumOff val="35000"/>
            </a:srgbClr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활성화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06" name="직선 화살표 연결선 104"/>
          <p:cNvCxnSpPr>
            <a:cxnSpLocks noChangeShapeType="1"/>
            <a:stCxn id="200" idx="3"/>
            <a:endCxn id="205" idx="1"/>
          </p:cNvCxnSpPr>
          <p:nvPr/>
        </p:nvCxnSpPr>
        <p:spPr bwMode="auto">
          <a:xfrm>
            <a:off x="8409304" y="1952816"/>
            <a:ext cx="504136" cy="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4"/>
          <a:srcRect l="60135" b="66499"/>
          <a:stretch/>
        </p:blipFill>
        <p:spPr>
          <a:xfrm>
            <a:off x="7218376" y="3380008"/>
            <a:ext cx="1623056" cy="576064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 bwMode="auto">
          <a:xfrm>
            <a:off x="8321769" y="3547849"/>
            <a:ext cx="516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(Long)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PKG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09" name="제목 1"/>
          <p:cNvSpPr txBox="1">
            <a:spLocks/>
          </p:cNvSpPr>
          <p:nvPr/>
        </p:nvSpPr>
        <p:spPr bwMode="auto">
          <a:xfrm>
            <a:off x="8841432" y="3753056"/>
            <a:ext cx="180000" cy="180000"/>
          </a:xfrm>
          <a:prstGeom prst="homePlate">
            <a:avLst>
              <a:gd name="adj" fmla="val 0"/>
            </a:avLst>
          </a:prstGeom>
          <a:solidFill>
            <a:srgbClr val="000000"/>
          </a:solidFill>
          <a:ln w="3175">
            <a:solidFill>
              <a:sysClr val="windowText" lastClr="000000"/>
            </a:solidFill>
          </a:ln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3F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736976" y="393305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L&amp;F 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투입과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STK In-Line 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구성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152800" y="5229200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Notching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 설비와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STK In-Line 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구성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753200" y="3933056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L&amp;F 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완성 후 바구니 단위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 In-Line 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구성</a:t>
            </a:r>
          </a:p>
        </p:txBody>
      </p:sp>
      <p:sp>
        <p:nvSpPr>
          <p:cNvPr id="106" name="실행 단추: 홈 105">
            <a:hlinkClick r:id="rId1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7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Stacked Cell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Tab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부착하여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Pouch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투입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Sealing,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전해액 주입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Sealing,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자동검사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Tray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적재하는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/>
              <a:t>(</a:t>
            </a:r>
            <a:r>
              <a:rPr lang="en-US" altLang="ko-KR" dirty="0" smtClean="0"/>
              <a:t>1/7)</a:t>
            </a:r>
            <a:endParaRPr lang="ko-KR" altLang="en-US" dirty="0"/>
          </a:p>
        </p:txBody>
      </p:sp>
      <p:sp>
        <p:nvSpPr>
          <p:cNvPr id="422" name="실행 단추: 홈 421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25006" y="714714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00"/>
                </a:solidFill>
                <a:latin typeface="LG스마트체 Regular"/>
              </a:rPr>
              <a:t>공정 개요</a:t>
            </a:r>
            <a:endParaRPr lang="ko-KR" altLang="en-US" sz="1000" b="1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73" name="실행 단추: 앞으로 또는 다음 272">
            <a:hlinkClick r:id="rId3" action="ppaction://hlinksldjump" highlightClick="1"/>
          </p:cNvPr>
          <p:cNvSpPr/>
          <p:nvPr/>
        </p:nvSpPr>
        <p:spPr>
          <a:xfrm>
            <a:off x="7963313" y="747824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178830" y="714714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00"/>
                </a:solidFill>
                <a:latin typeface="LG스마트체 Regular"/>
              </a:rPr>
              <a:t>운영시나리오 작업 절차</a:t>
            </a:r>
            <a:endParaRPr lang="ko-KR" altLang="en-US" sz="1000" b="1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421" name="실행 단추: 앞으로 또는 다음 420">
            <a:hlinkClick r:id="rId4" action="ppaction://hlinksldjump" highlightClick="1"/>
          </p:cNvPr>
          <p:cNvSpPr/>
          <p:nvPr/>
        </p:nvSpPr>
        <p:spPr>
          <a:xfrm>
            <a:off x="9521110" y="747824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88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889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890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891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892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893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894" name="Oval 32"/>
          <p:cNvSpPr>
            <a:spLocks noChangeArrowheads="1"/>
          </p:cNvSpPr>
          <p:nvPr/>
        </p:nvSpPr>
        <p:spPr bwMode="auto">
          <a:xfrm>
            <a:off x="2216696" y="2596278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</a:p>
        </p:txBody>
      </p:sp>
      <p:cxnSp>
        <p:nvCxnSpPr>
          <p:cNvPr id="895" name="직선 화살표 연결선 894"/>
          <p:cNvCxnSpPr>
            <a:stCxn id="894" idx="6"/>
            <a:endCxn id="912" idx="1"/>
          </p:cNvCxnSpPr>
          <p:nvPr/>
        </p:nvCxnSpPr>
        <p:spPr bwMode="auto">
          <a:xfrm flipV="1">
            <a:off x="2576696" y="2774835"/>
            <a:ext cx="295062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896" name="AutoShape 56"/>
          <p:cNvSpPr>
            <a:spLocks noChangeArrowheads="1"/>
          </p:cNvSpPr>
          <p:nvPr/>
        </p:nvSpPr>
        <p:spPr bwMode="auto">
          <a:xfrm>
            <a:off x="1209080" y="1484784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생산지시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897" name="Text Box 22"/>
          <p:cNvSpPr txBox="1">
            <a:spLocks noChangeArrowheads="1"/>
          </p:cNvSpPr>
          <p:nvPr/>
        </p:nvSpPr>
        <p:spPr bwMode="auto">
          <a:xfrm>
            <a:off x="1136576" y="1292910"/>
            <a:ext cx="864339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Prev.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898" name="AutoShape 56"/>
          <p:cNvSpPr>
            <a:spLocks noChangeArrowheads="1"/>
          </p:cNvSpPr>
          <p:nvPr/>
        </p:nvSpPr>
        <p:spPr bwMode="auto">
          <a:xfrm>
            <a:off x="1208584" y="1916832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조립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_NND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899" name="AutoShape 56"/>
          <p:cNvSpPr>
            <a:spLocks noChangeArrowheads="1"/>
          </p:cNvSpPr>
          <p:nvPr/>
        </p:nvSpPr>
        <p:spPr bwMode="auto">
          <a:xfrm>
            <a:off x="1208584" y="2348880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생산월력관리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900" name="Text Box 22"/>
          <p:cNvSpPr txBox="1">
            <a:spLocks noChangeArrowheads="1"/>
          </p:cNvSpPr>
          <p:nvPr/>
        </p:nvSpPr>
        <p:spPr bwMode="auto">
          <a:xfrm>
            <a:off x="1137377" y="5733256"/>
            <a:ext cx="86273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901" name="AutoShape 56"/>
          <p:cNvSpPr>
            <a:spLocks noChangeArrowheads="1"/>
          </p:cNvSpPr>
          <p:nvPr/>
        </p:nvSpPr>
        <p:spPr bwMode="auto">
          <a:xfrm>
            <a:off x="1208584" y="596408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활성화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_Aging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902" name="직선 화살표 연결선 901"/>
          <p:cNvCxnSpPr>
            <a:stCxn id="919" idx="3"/>
            <a:endCxn id="922" idx="1"/>
          </p:cNvCxnSpPr>
          <p:nvPr/>
        </p:nvCxnSpPr>
        <p:spPr bwMode="auto">
          <a:xfrm>
            <a:off x="4994984" y="2774835"/>
            <a:ext cx="392863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3" name="직선 화살표 연결선 902"/>
          <p:cNvCxnSpPr>
            <a:stCxn id="910" idx="3"/>
            <a:endCxn id="921" idx="1"/>
          </p:cNvCxnSpPr>
          <p:nvPr/>
        </p:nvCxnSpPr>
        <p:spPr bwMode="auto">
          <a:xfrm>
            <a:off x="3735758" y="2774835"/>
            <a:ext cx="395226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904" name="그룹 903"/>
          <p:cNvGrpSpPr/>
          <p:nvPr/>
        </p:nvGrpSpPr>
        <p:grpSpPr>
          <a:xfrm>
            <a:off x="2869396" y="2483596"/>
            <a:ext cx="868683" cy="585364"/>
            <a:chOff x="2807153" y="1516534"/>
            <a:chExt cx="868683" cy="585364"/>
          </a:xfrm>
        </p:grpSpPr>
        <p:sp>
          <p:nvSpPr>
            <p:cNvPr id="905" name="양쪽 모서리가 둥근 사각형 90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906" name="직선 연결선 90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7" name="직사각형 90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08" name="직사각형 90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작업반장</a:t>
              </a:r>
            </a:p>
          </p:txBody>
        </p:sp>
        <p:sp>
          <p:nvSpPr>
            <p:cNvPr id="909" name="양쪽 모서리가 둥근 사각형 90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0" name="직사각형 90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F2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dirty="0" smtClean="0">
                  <a:solidFill>
                    <a:srgbClr val="000000"/>
                  </a:solidFill>
                  <a:latin typeface="LG스마트체 Regular"/>
                </a:rPr>
                <a:t>작업 지시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1" name="TextBox 91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2" name="모서리가 둥근 직사각형 911">
              <a:hlinkClick r:id="rId5" action="ppaction://hlinksldjump"/>
            </p:cNvPr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913" name="그룹 912"/>
          <p:cNvGrpSpPr/>
          <p:nvPr/>
        </p:nvGrpSpPr>
        <p:grpSpPr>
          <a:xfrm>
            <a:off x="4128622" y="2483596"/>
            <a:ext cx="868683" cy="585364"/>
            <a:chOff x="2807153" y="1516534"/>
            <a:chExt cx="868683" cy="585364"/>
          </a:xfrm>
        </p:grpSpPr>
        <p:sp>
          <p:nvSpPr>
            <p:cNvPr id="914" name="양쪽 모서리가 둥근 사각형 913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915" name="직선 연결선 914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6" name="직사각형 915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7" name="직사각형 916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8" name="양쪽 모서리가 둥근 사각형 917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19" name="직사각형 918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 fontAlgn="b"/>
              <a:r>
                <a:rPr lang="ko-KR" altLang="en-US" sz="800" dirty="0" smtClean="0">
                  <a:latin typeface="LG스마트체 Regular" pitchFamily="50" charset="-127"/>
                  <a:ea typeface="LG스마트체 Regular" pitchFamily="50" charset="-127"/>
                </a:rPr>
                <a:t>출고 지시</a:t>
              </a:r>
              <a:endParaRPr lang="ko-KR" altLang="en-US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920" name="TextBox 919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921" name="모서리가 둥근 직사각형 920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922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87847" y="2560278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형교환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923" name="Oval 32"/>
          <p:cNvSpPr>
            <a:spLocks noChangeArrowheads="1"/>
          </p:cNvSpPr>
          <p:nvPr/>
        </p:nvSpPr>
        <p:spPr bwMode="auto">
          <a:xfrm>
            <a:off x="2216696" y="4354496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924" name="직선 화살표 연결선 923"/>
          <p:cNvCxnSpPr>
            <a:stCxn id="922" idx="3"/>
            <a:endCxn id="966" idx="1"/>
          </p:cNvCxnSpPr>
          <p:nvPr/>
        </p:nvCxnSpPr>
        <p:spPr bwMode="auto">
          <a:xfrm flipV="1">
            <a:off x="5927847" y="2774835"/>
            <a:ext cx="39290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5" name="직선 화살표 연결선 924"/>
          <p:cNvCxnSpPr>
            <a:stCxn id="922" idx="0"/>
            <a:endCxn id="939" idx="2"/>
          </p:cNvCxnSpPr>
          <p:nvPr/>
        </p:nvCxnSpPr>
        <p:spPr bwMode="auto">
          <a:xfrm flipV="1">
            <a:off x="5657847" y="2136031"/>
            <a:ext cx="21" cy="42424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6" name="직선 화살표 연결선 349"/>
          <p:cNvCxnSpPr>
            <a:stCxn id="939" idx="3"/>
            <a:endCxn id="966" idx="0"/>
          </p:cNvCxnSpPr>
          <p:nvPr/>
        </p:nvCxnSpPr>
        <p:spPr bwMode="auto">
          <a:xfrm>
            <a:off x="6089868" y="1848031"/>
            <a:ext cx="662885" cy="638804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7" name="직선 화살표 연결선 349"/>
          <p:cNvCxnSpPr>
            <a:stCxn id="955" idx="2"/>
            <a:endCxn id="991" idx="0"/>
          </p:cNvCxnSpPr>
          <p:nvPr/>
        </p:nvCxnSpPr>
        <p:spPr bwMode="auto">
          <a:xfrm>
            <a:off x="9271207" y="3062835"/>
            <a:ext cx="0" cy="118221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8" name="직선 화살표 연결선 927"/>
          <p:cNvCxnSpPr>
            <a:stCxn id="1000" idx="1"/>
            <a:endCxn id="1003" idx="3"/>
          </p:cNvCxnSpPr>
          <p:nvPr/>
        </p:nvCxnSpPr>
        <p:spPr bwMode="auto">
          <a:xfrm flipH="1">
            <a:off x="7024218" y="4533053"/>
            <a:ext cx="555761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929" name="그룹 928"/>
          <p:cNvGrpSpPr/>
          <p:nvPr/>
        </p:nvGrpSpPr>
        <p:grpSpPr>
          <a:xfrm>
            <a:off x="5223506" y="1556792"/>
            <a:ext cx="868683" cy="585364"/>
            <a:chOff x="5164437" y="1628800"/>
            <a:chExt cx="868683" cy="585364"/>
          </a:xfrm>
        </p:grpSpPr>
        <p:grpSp>
          <p:nvGrpSpPr>
            <p:cNvPr id="930" name="그룹 929"/>
            <p:cNvGrpSpPr/>
            <p:nvPr/>
          </p:nvGrpSpPr>
          <p:grpSpPr>
            <a:xfrm>
              <a:off x="5164437" y="1628800"/>
              <a:ext cx="868683" cy="585364"/>
              <a:chOff x="2807153" y="1516534"/>
              <a:chExt cx="868683" cy="585364"/>
            </a:xfrm>
          </p:grpSpPr>
          <p:sp>
            <p:nvSpPr>
              <p:cNvPr id="932" name="양쪽 모서리가 둥근 사각형 931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33" name="직선 연결선 932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4" name="직사각형 933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3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35" name="직사각형 934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작업자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36" name="양쪽 모서리가 둥근 사각형 935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0000F2">
                  <a:lumMod val="20000"/>
                  <a:lumOff val="80000"/>
                </a:srgbClr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Recipe 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설정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38" name="TextBox 937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설비 </a:t>
                </a: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HMI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39" name="모서리가 둥근 직사각형 938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9525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931" name="직사각형 930">
              <a:hlinkClick r:id="rId6" action="ppaction://hlinksldjump"/>
            </p:cNvPr>
            <p:cNvSpPr/>
            <p:nvPr/>
          </p:nvSpPr>
          <p:spPr>
            <a:xfrm>
              <a:off x="5888072" y="1920562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940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92963" y="4318496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작업종료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941" name="직선 화살표 연결선 940"/>
          <p:cNvCxnSpPr>
            <a:stCxn id="940" idx="0"/>
            <a:endCxn id="921" idx="2"/>
          </p:cNvCxnSpPr>
          <p:nvPr/>
        </p:nvCxnSpPr>
        <p:spPr bwMode="auto">
          <a:xfrm flipV="1">
            <a:off x="4562963" y="3062835"/>
            <a:ext cx="21" cy="125566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42" name="직선 화살표 연결선 941"/>
          <p:cNvCxnSpPr>
            <a:stCxn id="940" idx="1"/>
            <a:endCxn id="923" idx="6"/>
          </p:cNvCxnSpPr>
          <p:nvPr/>
        </p:nvCxnSpPr>
        <p:spPr bwMode="auto">
          <a:xfrm flipH="1">
            <a:off x="2576696" y="4534496"/>
            <a:ext cx="171626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943" name="TextBox 942"/>
          <p:cNvSpPr txBox="1"/>
          <p:nvPr/>
        </p:nvSpPr>
        <p:spPr>
          <a:xfrm>
            <a:off x="5660380" y="242146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5845120" y="2781508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grpSp>
        <p:nvGrpSpPr>
          <p:cNvPr id="945" name="그룹 944"/>
          <p:cNvGrpSpPr/>
          <p:nvPr/>
        </p:nvGrpSpPr>
        <p:grpSpPr>
          <a:xfrm>
            <a:off x="8836845" y="2483596"/>
            <a:ext cx="868683" cy="585364"/>
            <a:chOff x="5164437" y="1628800"/>
            <a:chExt cx="868683" cy="585364"/>
          </a:xfrm>
        </p:grpSpPr>
        <p:grpSp>
          <p:nvGrpSpPr>
            <p:cNvPr id="946" name="그룹 945"/>
            <p:cNvGrpSpPr/>
            <p:nvPr/>
          </p:nvGrpSpPr>
          <p:grpSpPr>
            <a:xfrm>
              <a:off x="5164437" y="1628800"/>
              <a:ext cx="868683" cy="585364"/>
              <a:chOff x="2807153" y="1516534"/>
              <a:chExt cx="868683" cy="585364"/>
            </a:xfrm>
          </p:grpSpPr>
          <p:sp>
            <p:nvSpPr>
              <p:cNvPr id="948" name="양쪽 모서리가 둥근 사각형 947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49" name="직선 연결선 948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0" name="직사각형 949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6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작업자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52" name="양쪽 모서리가 둥근 사각형 951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53" name="직사각형 952">
                <a:hlinkClick r:id="rId7" action="ppaction://hlinksldjump"/>
              </p:cNvPr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0000F2">
                  <a:lumMod val="20000"/>
                  <a:lumOff val="80000"/>
                </a:srgbClr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설비가동</a:t>
                </a:r>
                <a:endPara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(PKG)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54" name="TextBox 953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설비 </a:t>
                </a: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HMI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55" name="모서리가 둥근 직사각형 954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9525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947" name="직사각형 946">
              <a:hlinkClick r:id="rId8" action="ppaction://hlinksldjump"/>
            </p:cNvPr>
            <p:cNvSpPr/>
            <p:nvPr/>
          </p:nvSpPr>
          <p:spPr>
            <a:xfrm>
              <a:off x="5888072" y="1921370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956" name="그룹 955"/>
          <p:cNvGrpSpPr/>
          <p:nvPr/>
        </p:nvGrpSpPr>
        <p:grpSpPr>
          <a:xfrm>
            <a:off x="6318391" y="2483596"/>
            <a:ext cx="868683" cy="585364"/>
            <a:chOff x="6213148" y="2555604"/>
            <a:chExt cx="868683" cy="585364"/>
          </a:xfrm>
        </p:grpSpPr>
        <p:grpSp>
          <p:nvGrpSpPr>
            <p:cNvPr id="957" name="그룹 956"/>
            <p:cNvGrpSpPr/>
            <p:nvPr/>
          </p:nvGrpSpPr>
          <p:grpSpPr>
            <a:xfrm>
              <a:off x="6213148" y="2555604"/>
              <a:ext cx="868683" cy="585364"/>
              <a:chOff x="2807153" y="1516534"/>
              <a:chExt cx="868683" cy="585364"/>
            </a:xfrm>
          </p:grpSpPr>
          <p:sp>
            <p:nvSpPr>
              <p:cNvPr id="959" name="양쪽 모서리가 둥근 사각형 958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60" name="직선 연결선 959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1" name="직사각형 960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4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System 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자동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63" name="양쪽 모서리가 둥근 사각형 962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64" name="직사각형 963"/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원부자재 공급</a:t>
                </a:r>
                <a:endPara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(PKG)</a:t>
                </a:r>
              </a:p>
            </p:txBody>
          </p:sp>
          <p:sp>
            <p:nvSpPr>
              <p:cNvPr id="965" name="TextBox 964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GMES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66" name="모서리가 둥근 직사각형 965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958" name="직사각형 957">
              <a:hlinkClick r:id="rId9" action="ppaction://hlinksldjump"/>
            </p:cNvPr>
            <p:cNvSpPr/>
            <p:nvPr/>
          </p:nvSpPr>
          <p:spPr>
            <a:xfrm>
              <a:off x="6933509" y="2847142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967" name="그룹 966"/>
          <p:cNvGrpSpPr/>
          <p:nvPr/>
        </p:nvGrpSpPr>
        <p:grpSpPr>
          <a:xfrm>
            <a:off x="7577617" y="2483596"/>
            <a:ext cx="868683" cy="585364"/>
            <a:chOff x="6213148" y="2555604"/>
            <a:chExt cx="868683" cy="585364"/>
          </a:xfrm>
        </p:grpSpPr>
        <p:grpSp>
          <p:nvGrpSpPr>
            <p:cNvPr id="968" name="그룹 967"/>
            <p:cNvGrpSpPr/>
            <p:nvPr/>
          </p:nvGrpSpPr>
          <p:grpSpPr>
            <a:xfrm>
              <a:off x="6213148" y="2555604"/>
              <a:ext cx="868683" cy="585364"/>
              <a:chOff x="2807153" y="1516534"/>
              <a:chExt cx="868683" cy="585364"/>
            </a:xfrm>
          </p:grpSpPr>
          <p:sp>
            <p:nvSpPr>
              <p:cNvPr id="970" name="양쪽 모서리가 둥근 사각형 969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71" name="직선 연결선 970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2" name="직사각형 971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5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System 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자동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74" name="양쪽 모서리가 둥근 사각형 973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75" name="직사각형 974"/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배출 </a:t>
                </a: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Carrier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 공급</a:t>
                </a:r>
                <a:endPara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(PKG)</a:t>
                </a:r>
              </a:p>
            </p:txBody>
          </p:sp>
          <p:sp>
            <p:nvSpPr>
              <p:cNvPr id="976" name="TextBox 975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GMES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77" name="모서리가 둥근 직사각형 976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969" name="직사각형 968">
              <a:hlinkClick r:id="rId7" action="ppaction://hlinksldjump"/>
            </p:cNvPr>
            <p:cNvSpPr/>
            <p:nvPr/>
          </p:nvSpPr>
          <p:spPr>
            <a:xfrm>
              <a:off x="6933509" y="2847142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978" name="직선 화살표 연결선 977"/>
          <p:cNvCxnSpPr>
            <a:stCxn id="977" idx="3"/>
            <a:endCxn id="953" idx="1"/>
          </p:cNvCxnSpPr>
          <p:nvPr/>
        </p:nvCxnSpPr>
        <p:spPr bwMode="auto">
          <a:xfrm>
            <a:off x="8443979" y="2774835"/>
            <a:ext cx="395228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9" name="직선 화살표 연결선 978"/>
          <p:cNvCxnSpPr>
            <a:stCxn id="966" idx="3"/>
            <a:endCxn id="975" idx="1"/>
          </p:cNvCxnSpPr>
          <p:nvPr/>
        </p:nvCxnSpPr>
        <p:spPr bwMode="auto">
          <a:xfrm>
            <a:off x="7184753" y="2774835"/>
            <a:ext cx="395226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80" name="직선 화살표 연결선 979"/>
          <p:cNvCxnSpPr>
            <a:stCxn id="989" idx="1"/>
            <a:endCxn id="1002" idx="3"/>
          </p:cNvCxnSpPr>
          <p:nvPr/>
        </p:nvCxnSpPr>
        <p:spPr bwMode="auto">
          <a:xfrm flipH="1">
            <a:off x="8443979" y="4533053"/>
            <a:ext cx="395228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981" name="그룹 980"/>
          <p:cNvGrpSpPr/>
          <p:nvPr/>
        </p:nvGrpSpPr>
        <p:grpSpPr>
          <a:xfrm>
            <a:off x="8836845" y="4241814"/>
            <a:ext cx="868683" cy="585364"/>
            <a:chOff x="6213148" y="2555604"/>
            <a:chExt cx="868683" cy="585364"/>
          </a:xfrm>
        </p:grpSpPr>
        <p:grpSp>
          <p:nvGrpSpPr>
            <p:cNvPr id="982" name="그룹 981"/>
            <p:cNvGrpSpPr/>
            <p:nvPr/>
          </p:nvGrpSpPr>
          <p:grpSpPr>
            <a:xfrm>
              <a:off x="6213148" y="2555604"/>
              <a:ext cx="868683" cy="585364"/>
              <a:chOff x="2807153" y="1516534"/>
              <a:chExt cx="868683" cy="585364"/>
            </a:xfrm>
          </p:grpSpPr>
          <p:sp>
            <p:nvSpPr>
              <p:cNvPr id="984" name="양쪽 모서리가 둥근 사각형 983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85" name="직선 연결선 984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6" name="직사각형 985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7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System 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자동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88" name="양쪽 모서리가 둥근 사각형 987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89" name="직사각형 988"/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생산반제품 배출</a:t>
                </a:r>
                <a:endPara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(PKG)</a:t>
                </a:r>
              </a:p>
            </p:txBody>
          </p:sp>
          <p:sp>
            <p:nvSpPr>
              <p:cNvPr id="990" name="TextBox 989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GMES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91" name="모서리가 둥근 직사각형 990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983" name="직사각형 982">
              <a:hlinkClick r:id="rId10" action="ppaction://hlinksldjump"/>
            </p:cNvPr>
            <p:cNvSpPr/>
            <p:nvPr/>
          </p:nvSpPr>
          <p:spPr>
            <a:xfrm>
              <a:off x="6933509" y="2847142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003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84218" y="4318496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교대조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마감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004" name="그룹 1003"/>
          <p:cNvGrpSpPr/>
          <p:nvPr/>
        </p:nvGrpSpPr>
        <p:grpSpPr>
          <a:xfrm>
            <a:off x="6318391" y="3398709"/>
            <a:ext cx="868683" cy="585364"/>
            <a:chOff x="2807153" y="1516534"/>
            <a:chExt cx="868683" cy="585364"/>
          </a:xfrm>
        </p:grpSpPr>
        <p:sp>
          <p:nvSpPr>
            <p:cNvPr id="1005" name="양쪽 모서리가 둥근 사각형 100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006" name="직선 연결선 100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7" name="직사각형 100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9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08" name="직사각형 100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09" name="양쪽 모서리가 둥근 사각형 100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0" name="직사각형 100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교대조 자동 마감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1" name="TextBox 101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2" name="모서리가 둥근 직사각형 101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013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87847" y="4318496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W/O </a:t>
            </a: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실적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완료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014" name="그룹 1013"/>
          <p:cNvGrpSpPr/>
          <p:nvPr/>
        </p:nvGrpSpPr>
        <p:grpSpPr>
          <a:xfrm>
            <a:off x="5223506" y="5579940"/>
            <a:ext cx="868683" cy="585364"/>
            <a:chOff x="2807153" y="1516534"/>
            <a:chExt cx="868683" cy="585364"/>
          </a:xfrm>
        </p:grpSpPr>
        <p:sp>
          <p:nvSpPr>
            <p:cNvPr id="1015" name="양쪽 모서리가 둥근 사각형 101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016" name="직선 연결선 101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7" name="직사각형 101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10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8" name="직사각형 101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19" name="양쪽 모서리가 둥근 사각형 101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20" name="직사각형 101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W/O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실적 마감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21" name="TextBox 102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22" name="모서리가 둥근 직사각형 102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023" name="Freeform 149"/>
          <p:cNvSpPr>
            <a:spLocks/>
          </p:cNvSpPr>
          <p:nvPr/>
        </p:nvSpPr>
        <p:spPr bwMode="auto">
          <a:xfrm rot="17810794" flipH="1">
            <a:off x="3149600" y="2076737"/>
            <a:ext cx="372908" cy="309177"/>
          </a:xfrm>
          <a:custGeom>
            <a:avLst/>
            <a:gdLst>
              <a:gd name="T0" fmla="*/ 0 w 250"/>
              <a:gd name="T1" fmla="*/ 0 h 169"/>
              <a:gd name="T2" fmla="*/ 196 w 250"/>
              <a:gd name="T3" fmla="*/ 78 h 169"/>
              <a:gd name="T4" fmla="*/ 35 w 250"/>
              <a:gd name="T5" fmla="*/ 84 h 169"/>
              <a:gd name="T6" fmla="*/ 250 w 250"/>
              <a:gd name="T7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169">
                <a:moveTo>
                  <a:pt x="0" y="0"/>
                </a:moveTo>
                <a:lnTo>
                  <a:pt x="196" y="78"/>
                </a:lnTo>
                <a:lnTo>
                  <a:pt x="35" y="84"/>
                </a:lnTo>
                <a:lnTo>
                  <a:pt x="250" y="16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24" name="Group 23"/>
          <p:cNvGraphicFramePr>
            <a:graphicFrameLocks noGrp="1"/>
          </p:cNvGraphicFramePr>
          <p:nvPr>
            <p:extLst/>
          </p:nvPr>
        </p:nvGraphicFramePr>
        <p:xfrm>
          <a:off x="3012948" y="1756250"/>
          <a:ext cx="643908" cy="221710"/>
        </p:xfrm>
        <a:graphic>
          <a:graphicData uri="http://schemas.openxmlformats.org/drawingml/2006/table">
            <a:tbl>
              <a:tblPr/>
              <a:tblGrid>
                <a:gridCol w="64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800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5" name="TextBox 1024"/>
          <p:cNvSpPr txBox="1"/>
          <p:nvPr/>
        </p:nvSpPr>
        <p:spPr>
          <a:xfrm>
            <a:off x="3322729" y="2145868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일일생산지시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1026" name="직선 화살표 연결선 1025"/>
          <p:cNvCxnSpPr>
            <a:stCxn id="1003" idx="0"/>
            <a:endCxn id="1012" idx="2"/>
          </p:cNvCxnSpPr>
          <p:nvPr/>
        </p:nvCxnSpPr>
        <p:spPr bwMode="auto">
          <a:xfrm flipH="1" flipV="1">
            <a:off x="6752753" y="3977948"/>
            <a:ext cx="1465" cy="34054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27" name="직선 화살표 연결선 1026"/>
          <p:cNvCxnSpPr>
            <a:stCxn id="1003" idx="1"/>
            <a:endCxn id="1013" idx="3"/>
          </p:cNvCxnSpPr>
          <p:nvPr/>
        </p:nvCxnSpPr>
        <p:spPr bwMode="auto">
          <a:xfrm flipH="1">
            <a:off x="5927847" y="4534496"/>
            <a:ext cx="556371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28" name="직선 화살표 연결선 654"/>
          <p:cNvCxnSpPr>
            <a:stCxn id="1012" idx="1"/>
            <a:endCxn id="1013" idx="0"/>
          </p:cNvCxnSpPr>
          <p:nvPr/>
        </p:nvCxnSpPr>
        <p:spPr bwMode="auto">
          <a:xfrm rot="10800000" flipV="1">
            <a:off x="5657847" y="3689948"/>
            <a:ext cx="662906" cy="628548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29" name="직선 화살표 연결선 1028"/>
          <p:cNvCxnSpPr>
            <a:stCxn id="1013" idx="2"/>
            <a:endCxn id="1022" idx="0"/>
          </p:cNvCxnSpPr>
          <p:nvPr/>
        </p:nvCxnSpPr>
        <p:spPr bwMode="auto">
          <a:xfrm>
            <a:off x="5657847" y="4750496"/>
            <a:ext cx="21" cy="83268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30" name="직선 화살표 연결선 1029"/>
          <p:cNvCxnSpPr>
            <a:stCxn id="1013" idx="1"/>
            <a:endCxn id="940" idx="3"/>
          </p:cNvCxnSpPr>
          <p:nvPr/>
        </p:nvCxnSpPr>
        <p:spPr bwMode="auto">
          <a:xfrm flipH="1">
            <a:off x="4832963" y="4534496"/>
            <a:ext cx="554884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31" name="직선 화살표 연결선 654"/>
          <p:cNvCxnSpPr>
            <a:stCxn id="1022" idx="1"/>
            <a:endCxn id="940" idx="2"/>
          </p:cNvCxnSpPr>
          <p:nvPr/>
        </p:nvCxnSpPr>
        <p:spPr bwMode="auto">
          <a:xfrm rot="10800000">
            <a:off x="4562964" y="4750497"/>
            <a:ext cx="662905" cy="1120683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032" name="Freeform 149"/>
          <p:cNvSpPr>
            <a:spLocks/>
          </p:cNvSpPr>
          <p:nvPr/>
        </p:nvSpPr>
        <p:spPr bwMode="auto">
          <a:xfrm rot="9425372" flipH="1">
            <a:off x="6016588" y="5297366"/>
            <a:ext cx="372908" cy="309177"/>
          </a:xfrm>
          <a:custGeom>
            <a:avLst/>
            <a:gdLst>
              <a:gd name="T0" fmla="*/ 0 w 250"/>
              <a:gd name="T1" fmla="*/ 0 h 169"/>
              <a:gd name="T2" fmla="*/ 196 w 250"/>
              <a:gd name="T3" fmla="*/ 78 h 169"/>
              <a:gd name="T4" fmla="*/ 35 w 250"/>
              <a:gd name="T5" fmla="*/ 84 h 169"/>
              <a:gd name="T6" fmla="*/ 250 w 250"/>
              <a:gd name="T7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169">
                <a:moveTo>
                  <a:pt x="0" y="0"/>
                </a:moveTo>
                <a:lnTo>
                  <a:pt x="196" y="78"/>
                </a:lnTo>
                <a:lnTo>
                  <a:pt x="35" y="84"/>
                </a:lnTo>
                <a:lnTo>
                  <a:pt x="250" y="16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33" name="Group 23"/>
          <p:cNvGraphicFramePr>
            <a:graphicFrameLocks noGrp="1"/>
          </p:cNvGraphicFramePr>
          <p:nvPr>
            <p:extLst/>
          </p:nvPr>
        </p:nvGraphicFramePr>
        <p:xfrm>
          <a:off x="6033120" y="5013176"/>
          <a:ext cx="643908" cy="221710"/>
        </p:xfrm>
        <a:graphic>
          <a:graphicData uri="http://schemas.openxmlformats.org/drawingml/2006/table">
            <a:tbl>
              <a:tblPr/>
              <a:tblGrid>
                <a:gridCol w="64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800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34" name="TextBox 1033"/>
          <p:cNvSpPr txBox="1"/>
          <p:nvPr/>
        </p:nvSpPr>
        <p:spPr>
          <a:xfrm>
            <a:off x="6212540" y="5450910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W/O 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실적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3200" y="415024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6277168" y="431849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5660970" y="472572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5197048" y="431214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4129752" y="431849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4568026" y="4150240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77617" y="4241814"/>
            <a:ext cx="868683" cy="585364"/>
            <a:chOff x="7577617" y="4241814"/>
            <a:chExt cx="868683" cy="585364"/>
          </a:xfrm>
        </p:grpSpPr>
        <p:grpSp>
          <p:nvGrpSpPr>
            <p:cNvPr id="993" name="그룹 992"/>
            <p:cNvGrpSpPr/>
            <p:nvPr/>
          </p:nvGrpSpPr>
          <p:grpSpPr>
            <a:xfrm>
              <a:off x="7577617" y="4241814"/>
              <a:ext cx="868683" cy="585364"/>
              <a:chOff x="2807153" y="1516534"/>
              <a:chExt cx="868683" cy="585364"/>
            </a:xfrm>
          </p:grpSpPr>
          <p:sp>
            <p:nvSpPr>
              <p:cNvPr id="995" name="양쪽 모서리가 둥근 사각형 994"/>
              <p:cNvSpPr/>
              <p:nvPr/>
            </p:nvSpPr>
            <p:spPr>
              <a:xfrm>
                <a:off x="2807153" y="1519677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cxnSp>
            <p:nvCxnSpPr>
              <p:cNvPr id="996" name="직선 연결선 995"/>
              <p:cNvCxnSpPr/>
              <p:nvPr/>
            </p:nvCxnSpPr>
            <p:spPr bwMode="auto">
              <a:xfrm>
                <a:off x="3025443" y="1516534"/>
                <a:ext cx="0" cy="14400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7" name="직사각형 996"/>
              <p:cNvSpPr/>
              <p:nvPr/>
            </p:nvSpPr>
            <p:spPr>
              <a:xfrm>
                <a:off x="2809419" y="1538902"/>
                <a:ext cx="216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8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98" name="직사각형 997"/>
              <p:cNvSpPr/>
              <p:nvPr/>
            </p:nvSpPr>
            <p:spPr>
              <a:xfrm>
                <a:off x="3027836" y="1538902"/>
                <a:ext cx="648000" cy="10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System </a:t>
                </a: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자동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999" name="양쪽 모서리가 둥근 사각형 998"/>
              <p:cNvSpPr/>
              <p:nvPr/>
            </p:nvSpPr>
            <p:spPr>
              <a:xfrm rot="10800000">
                <a:off x="2807153" y="1957898"/>
                <a:ext cx="864000" cy="144000"/>
              </a:xfrm>
              <a:prstGeom prst="round2SameRect">
                <a:avLst>
                  <a:gd name="adj1" fmla="val 47290"/>
                  <a:gd name="adj2" fmla="val 0"/>
                </a:avLst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wrap="none" lIns="0" tIns="0" rIns="0" bIns="0" numCol="1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1000" name="직사각형 999"/>
              <p:cNvSpPr/>
              <p:nvPr/>
            </p:nvSpPr>
            <p:spPr>
              <a:xfrm>
                <a:off x="2809515" y="1663773"/>
                <a:ext cx="864000" cy="288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>
                    <a:lumMod val="75000"/>
                    <a:lumOff val="25000"/>
                  </a:srgb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공급자재 배출</a:t>
                </a:r>
                <a:endPara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(PKG)</a:t>
                </a:r>
              </a:p>
            </p:txBody>
          </p:sp>
          <p:sp>
            <p:nvSpPr>
              <p:cNvPr id="1001" name="TextBox 1000"/>
              <p:cNvSpPr txBox="1"/>
              <p:nvPr/>
            </p:nvSpPr>
            <p:spPr>
              <a:xfrm>
                <a:off x="2809419" y="1966241"/>
                <a:ext cx="864000" cy="10800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/>
                  </a:rPr>
                  <a:t>GMES</a:t>
                </a: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  <p:sp>
            <p:nvSpPr>
              <p:cNvPr id="1002" name="모서리가 둥근 직사각형 1001"/>
              <p:cNvSpPr/>
              <p:nvPr/>
            </p:nvSpPr>
            <p:spPr>
              <a:xfrm>
                <a:off x="2809515" y="1519773"/>
                <a:ext cx="864000" cy="576000"/>
              </a:xfrm>
              <a:prstGeom prst="roundRect">
                <a:avLst>
                  <a:gd name="adj" fmla="val 9539"/>
                </a:avLst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endParaRPr>
              </a:p>
            </p:txBody>
          </p:sp>
        </p:grpSp>
        <p:sp>
          <p:nvSpPr>
            <p:cNvPr id="162" name="직사각형 161">
              <a:hlinkClick r:id="rId11" action="ppaction://hlinksldjump"/>
            </p:cNvPr>
            <p:cNvSpPr/>
            <p:nvPr/>
          </p:nvSpPr>
          <p:spPr>
            <a:xfrm>
              <a:off x="8300217" y="4532915"/>
              <a:ext cx="126000" cy="12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+</a:t>
              </a:r>
              <a:endPara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3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(2/7)</a:t>
            </a:r>
            <a:endParaRPr lang="ko-KR" altLang="en-US" dirty="0"/>
          </a:p>
        </p:txBody>
      </p:sp>
      <p:sp>
        <p:nvSpPr>
          <p:cNvPr id="422" name="실행 단추: 홈 421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222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–Recipe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설정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형 교환 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설비에서 현재 생산할 모델에 대한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Recipe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Download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받아 필요시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Recipe Para.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수정하고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Validation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하는 업무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224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225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226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227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228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29" name="Oval 32"/>
          <p:cNvSpPr>
            <a:spLocks noChangeArrowheads="1"/>
          </p:cNvSpPr>
          <p:nvPr/>
        </p:nvSpPr>
        <p:spPr bwMode="auto">
          <a:xfrm>
            <a:off x="2216696" y="2143504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30" name="직선 화살표 연결선 229"/>
          <p:cNvCxnSpPr>
            <a:stCxn id="229" idx="6"/>
            <a:endCxn id="233" idx="1"/>
          </p:cNvCxnSpPr>
          <p:nvPr/>
        </p:nvCxnSpPr>
        <p:spPr bwMode="auto">
          <a:xfrm>
            <a:off x="2576696" y="2323504"/>
            <a:ext cx="390812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31" name="TextBox 230"/>
          <p:cNvSpPr txBox="1"/>
          <p:nvPr/>
        </p:nvSpPr>
        <p:spPr>
          <a:xfrm>
            <a:off x="8149250" y="256490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689304" y="2348880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233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67508" y="2107504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RMS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Grade?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3797029" y="2499246"/>
            <a:ext cx="868683" cy="585364"/>
            <a:chOff x="2807153" y="1516534"/>
            <a:chExt cx="868683" cy="585364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직사각형 23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Recipe Download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RMS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3797029" y="1556792"/>
            <a:ext cx="868683" cy="585364"/>
            <a:chOff x="2807153" y="1516534"/>
            <a:chExt cx="868683" cy="585364"/>
          </a:xfrm>
        </p:grpSpPr>
        <p:sp>
          <p:nvSpPr>
            <p:cNvPr id="244" name="양쪽 모서리가 둥근 사각형 243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45" name="직선 연결선 244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6" name="직사각형 245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8" name="양쪽 모서리가 둥근 사각형 247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Recipe Download</a:t>
              </a: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요청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HMI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52" name="직선 화살표 연결선 687"/>
          <p:cNvCxnSpPr>
            <a:stCxn id="233" idx="0"/>
            <a:endCxn id="249" idx="1"/>
          </p:cNvCxnSpPr>
          <p:nvPr/>
        </p:nvCxnSpPr>
        <p:spPr bwMode="auto">
          <a:xfrm rot="5400000" flipH="1" flipV="1">
            <a:off x="3388713" y="1696827"/>
            <a:ext cx="259473" cy="561883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53" name="직선 화살표 연결선 687"/>
          <p:cNvCxnSpPr>
            <a:stCxn id="233" idx="2"/>
            <a:endCxn id="240" idx="1"/>
          </p:cNvCxnSpPr>
          <p:nvPr/>
        </p:nvCxnSpPr>
        <p:spPr bwMode="auto">
          <a:xfrm rot="16200000" flipH="1">
            <a:off x="3392959" y="2384052"/>
            <a:ext cx="250981" cy="561883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3224808" y="162880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Level 2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229225" y="278150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  <a:latin typeface="LG스마트체 Regular"/>
              </a:rPr>
              <a:t>Level 3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5124988" y="2499246"/>
            <a:ext cx="868683" cy="585364"/>
            <a:chOff x="2807153" y="1516534"/>
            <a:chExt cx="868683" cy="585364"/>
          </a:xfrm>
        </p:grpSpPr>
        <p:sp>
          <p:nvSpPr>
            <p:cNvPr id="257" name="양쪽 모서리가 둥근 사각형 25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58" name="직선 연결선 25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9" name="직사각형 25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3-3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1" name="양쪽 모서리가 둥근 사각형 26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Recipe Para.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수정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HMI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64" name="모서리가 둥근 직사각형 26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6452946" y="2499246"/>
            <a:ext cx="868683" cy="585364"/>
            <a:chOff x="2807153" y="1516534"/>
            <a:chExt cx="868683" cy="585364"/>
          </a:xfrm>
        </p:grpSpPr>
        <p:sp>
          <p:nvSpPr>
            <p:cNvPr id="266" name="양쪽 모서리가 둥근 사각형 26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직사각형 26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3-4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0" name="양쪽 모서리가 둥근 사각형 26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Recipe Validation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RMS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9050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76" name="직선 화살표 연결선 275"/>
          <p:cNvCxnSpPr>
            <a:stCxn id="242" idx="3"/>
            <a:endCxn id="262" idx="1"/>
          </p:cNvCxnSpPr>
          <p:nvPr/>
        </p:nvCxnSpPr>
        <p:spPr bwMode="auto">
          <a:xfrm>
            <a:off x="4663391" y="2790485"/>
            <a:ext cx="46395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77" name="직선 화살표 연결선 276"/>
          <p:cNvCxnSpPr>
            <a:stCxn id="264" idx="3"/>
            <a:endCxn id="271" idx="1"/>
          </p:cNvCxnSpPr>
          <p:nvPr/>
        </p:nvCxnSpPr>
        <p:spPr bwMode="auto">
          <a:xfrm>
            <a:off x="5991350" y="2790485"/>
            <a:ext cx="463958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8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89304" y="2575928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Validation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79" name="직선 화살표 연결선 278"/>
          <p:cNvCxnSpPr>
            <a:stCxn id="275" idx="3"/>
            <a:endCxn id="278" idx="1"/>
          </p:cNvCxnSpPr>
          <p:nvPr/>
        </p:nvCxnSpPr>
        <p:spPr bwMode="auto">
          <a:xfrm>
            <a:off x="7319308" y="2790485"/>
            <a:ext cx="36999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0" name="직선 화살표 연결선 687"/>
          <p:cNvCxnSpPr>
            <a:stCxn id="278" idx="0"/>
            <a:endCxn id="264" idx="0"/>
          </p:cNvCxnSpPr>
          <p:nvPr/>
        </p:nvCxnSpPr>
        <p:spPr bwMode="auto">
          <a:xfrm rot="16200000" flipV="1">
            <a:off x="6722606" y="1339230"/>
            <a:ext cx="73443" cy="2399954"/>
          </a:xfrm>
          <a:prstGeom prst="bentConnector3">
            <a:avLst>
              <a:gd name="adj1" fmla="val 411262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81" name="Oval 32"/>
          <p:cNvSpPr>
            <a:spLocks noChangeArrowheads="1"/>
          </p:cNvSpPr>
          <p:nvPr/>
        </p:nvSpPr>
        <p:spPr bwMode="auto">
          <a:xfrm>
            <a:off x="9273480" y="2611928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82" name="직선 화살표 연결선 281"/>
          <p:cNvCxnSpPr>
            <a:stCxn id="278" idx="3"/>
            <a:endCxn id="281" idx="2"/>
          </p:cNvCxnSpPr>
          <p:nvPr/>
        </p:nvCxnSpPr>
        <p:spPr bwMode="auto">
          <a:xfrm>
            <a:off x="8229304" y="2791928"/>
            <a:ext cx="1044176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83" name="직선 화살표 연결선 282"/>
          <p:cNvCxnSpPr>
            <a:stCxn id="251" idx="2"/>
            <a:endCxn id="242" idx="0"/>
          </p:cNvCxnSpPr>
          <p:nvPr/>
        </p:nvCxnSpPr>
        <p:spPr bwMode="auto">
          <a:xfrm>
            <a:off x="4231391" y="2136031"/>
            <a:ext cx="0" cy="366454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4266183" y="2160223"/>
            <a:ext cx="673830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LG스마트체 Regular"/>
              </a:rPr>
              <a:t>Recipe </a:t>
            </a:r>
            <a:r>
              <a:rPr lang="ko-KR" altLang="en-US" sz="800" smtClean="0">
                <a:solidFill>
                  <a:srgbClr val="000000"/>
                </a:solidFill>
                <a:latin typeface="LG스마트체 Regular"/>
              </a:rPr>
              <a:t>정보</a:t>
            </a:r>
            <a:endParaRPr lang="ko-KR" altLang="en-US" sz="800" dirty="0">
              <a:solidFill>
                <a:srgbClr val="000000"/>
              </a:solidFill>
              <a:latin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7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graphicFrame>
        <p:nvGraphicFramePr>
          <p:cNvPr id="140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원부자재공급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 투입되는 원부자재인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Stacked Cell, Lead/Tape/Pouch/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전해액을 공급하는 업무 프로세스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142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143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144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145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146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47" name="Oval 32"/>
          <p:cNvSpPr>
            <a:spLocks noChangeArrowheads="1"/>
          </p:cNvSpPr>
          <p:nvPr/>
        </p:nvSpPr>
        <p:spPr bwMode="auto">
          <a:xfrm>
            <a:off x="2216696" y="2452262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148" name="Text Box 22"/>
          <p:cNvSpPr txBox="1">
            <a:spLocks noChangeArrowheads="1"/>
          </p:cNvSpPr>
          <p:nvPr/>
        </p:nvSpPr>
        <p:spPr bwMode="auto">
          <a:xfrm>
            <a:off x="1137377" y="4312146"/>
            <a:ext cx="86273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149" name="직선 화살표 연결선 148"/>
          <p:cNvCxnSpPr>
            <a:stCxn id="147" idx="6"/>
            <a:endCxn id="160" idx="1"/>
          </p:cNvCxnSpPr>
          <p:nvPr/>
        </p:nvCxnSpPr>
        <p:spPr bwMode="auto">
          <a:xfrm>
            <a:off x="2576696" y="2632262"/>
            <a:ext cx="390812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150" name="그룹 149"/>
          <p:cNvGrpSpPr/>
          <p:nvPr/>
        </p:nvGrpSpPr>
        <p:grpSpPr>
          <a:xfrm>
            <a:off x="3907753" y="2339580"/>
            <a:ext cx="868683" cy="585364"/>
            <a:chOff x="2807153" y="1516534"/>
            <a:chExt cx="868683" cy="585364"/>
          </a:xfrm>
        </p:grpSpPr>
        <p:sp>
          <p:nvSpPr>
            <p:cNvPr id="151" name="양쪽 모서리가 둥근 사각형 150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직사각형 152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4-5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 자동 장착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(Stacked Cell)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59" name="AutoShape 56"/>
          <p:cNvSpPr>
            <a:spLocks noChangeArrowheads="1"/>
          </p:cNvSpPr>
          <p:nvPr/>
        </p:nvSpPr>
        <p:spPr bwMode="auto">
          <a:xfrm>
            <a:off x="1208672" y="566128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공정창고입고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160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67508" y="241626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공급부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Carrier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有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3907753" y="1475484"/>
            <a:ext cx="868683" cy="585364"/>
            <a:chOff x="2807153" y="1516534"/>
            <a:chExt cx="868683" cy="585364"/>
          </a:xfrm>
        </p:grpSpPr>
        <p:sp>
          <p:nvSpPr>
            <p:cNvPr id="162" name="양쪽 모서리가 둥근 사각형 161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직사각형 163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6" name="양쪽 모서리가 둥근 사각형 165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자재공급 요청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(Stacked Cell)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5189087" y="1475484"/>
            <a:ext cx="868683" cy="585364"/>
            <a:chOff x="2807153" y="1516534"/>
            <a:chExt cx="868683" cy="585364"/>
          </a:xfrm>
        </p:grpSpPr>
        <p:sp>
          <p:nvSpPr>
            <p:cNvPr id="171" name="양쪽 모서리가 둥근 사각형 170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직사각형 172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 자동 공급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(Stacked Cell)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MCS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6459006" y="1475484"/>
            <a:ext cx="868683" cy="585364"/>
            <a:chOff x="2807153" y="1516534"/>
            <a:chExt cx="868683" cy="585364"/>
          </a:xfrm>
        </p:grpSpPr>
        <p:sp>
          <p:nvSpPr>
            <p:cNvPr id="180" name="양쪽 모서리가 둥근 사각형 17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직사각형 18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4" name="양쪽 모서리가 둥근 사각형 18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ID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스캔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728925" y="1475484"/>
            <a:ext cx="868683" cy="585364"/>
            <a:chOff x="2807153" y="1516534"/>
            <a:chExt cx="868683" cy="585364"/>
          </a:xfrm>
        </p:grpSpPr>
        <p:sp>
          <p:nvSpPr>
            <p:cNvPr id="189" name="양쪽 모서리가 둥근 사각형 18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1" name="직사각형 19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4-4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3" name="양쪽 모서리가 둥근 사각형 19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Validation</a:t>
              </a: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(Stacked Cell)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197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49504" y="1552166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Validation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98" name="직선 화살표 연결선 550"/>
          <p:cNvCxnSpPr>
            <a:stCxn id="160" idx="0"/>
            <a:endCxn id="167" idx="1"/>
          </p:cNvCxnSpPr>
          <p:nvPr/>
        </p:nvCxnSpPr>
        <p:spPr bwMode="auto">
          <a:xfrm rot="5400000" flipH="1" flipV="1">
            <a:off x="3249042" y="1755190"/>
            <a:ext cx="649539" cy="672607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9" name="직선 화살표 연결선 198"/>
          <p:cNvCxnSpPr>
            <a:stCxn id="167" idx="3"/>
            <a:endCxn id="178" idx="1"/>
          </p:cNvCxnSpPr>
          <p:nvPr/>
        </p:nvCxnSpPr>
        <p:spPr bwMode="auto">
          <a:xfrm>
            <a:off x="4774115" y="1766723"/>
            <a:ext cx="417334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0" name="직선 화살표 연결선 199"/>
          <p:cNvCxnSpPr>
            <a:stCxn id="176" idx="3"/>
            <a:endCxn id="185" idx="1"/>
          </p:cNvCxnSpPr>
          <p:nvPr/>
        </p:nvCxnSpPr>
        <p:spPr bwMode="auto">
          <a:xfrm>
            <a:off x="6055449" y="1766723"/>
            <a:ext cx="40591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1" name="직선 화살표 연결선 200"/>
          <p:cNvCxnSpPr>
            <a:stCxn id="185" idx="3"/>
            <a:endCxn id="196" idx="1"/>
          </p:cNvCxnSpPr>
          <p:nvPr/>
        </p:nvCxnSpPr>
        <p:spPr bwMode="auto">
          <a:xfrm>
            <a:off x="7325368" y="1766723"/>
            <a:ext cx="40591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2" name="직선 화살표 연결선 201"/>
          <p:cNvCxnSpPr>
            <a:stCxn id="196" idx="3"/>
            <a:endCxn id="197" idx="1"/>
          </p:cNvCxnSpPr>
          <p:nvPr/>
        </p:nvCxnSpPr>
        <p:spPr bwMode="auto">
          <a:xfrm>
            <a:off x="8595287" y="1766723"/>
            <a:ext cx="354217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3" name="직선 화살표 연결선 202"/>
          <p:cNvCxnSpPr>
            <a:stCxn id="160" idx="3"/>
            <a:endCxn id="156" idx="1"/>
          </p:cNvCxnSpPr>
          <p:nvPr/>
        </p:nvCxnSpPr>
        <p:spPr bwMode="auto">
          <a:xfrm flipV="1">
            <a:off x="3507508" y="2630819"/>
            <a:ext cx="402607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4" name="직선 화살표 연결선 556"/>
          <p:cNvCxnSpPr>
            <a:stCxn id="197" idx="2"/>
            <a:endCxn id="158" idx="3"/>
          </p:cNvCxnSpPr>
          <p:nvPr/>
        </p:nvCxnSpPr>
        <p:spPr bwMode="auto">
          <a:xfrm rot="5400000">
            <a:off x="6673484" y="84798"/>
            <a:ext cx="646653" cy="4445389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5" name="직선 화살표 연결선 204"/>
          <p:cNvCxnSpPr>
            <a:stCxn id="158" idx="2"/>
            <a:endCxn id="206" idx="0"/>
          </p:cNvCxnSpPr>
          <p:nvPr/>
        </p:nvCxnSpPr>
        <p:spPr bwMode="auto">
          <a:xfrm flipH="1">
            <a:off x="4342094" y="2918819"/>
            <a:ext cx="21" cy="58686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06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72094" y="350568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원자재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有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3907753" y="4432462"/>
            <a:ext cx="868683" cy="585364"/>
            <a:chOff x="2807153" y="1516534"/>
            <a:chExt cx="868683" cy="585364"/>
          </a:xfrm>
        </p:grpSpPr>
        <p:sp>
          <p:nvSpPr>
            <p:cNvPr id="208" name="양쪽 모서리가 둥근 사각형 207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직사각형 209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4-10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2" name="양쪽 모서리가 둥근 사각형 211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자재공급 요청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(Lead/Tape/Pouch/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전해액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5189087" y="3429000"/>
            <a:ext cx="868683" cy="585364"/>
            <a:chOff x="2807153" y="1516534"/>
            <a:chExt cx="868683" cy="585364"/>
          </a:xfrm>
        </p:grpSpPr>
        <p:sp>
          <p:nvSpPr>
            <p:cNvPr id="217" name="양쪽 모서리가 둥근 사각형 21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9" name="직사각형 21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4-6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1" name="양쪽 모서리가 둥근 사각형 22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ID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스캔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(Lead/Tape/Pouch/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전해액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설비 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HMI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24" name="모서리가 둥근 직사각형 22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952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728925" y="4432462"/>
            <a:ext cx="868683" cy="585364"/>
            <a:chOff x="2807153" y="1516534"/>
            <a:chExt cx="868683" cy="585364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27" name="직선 연결선 22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직사각형 22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4-8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0" name="양쪽 모서리가 둥근 사각형 22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수동 장착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(Lead/Tape/Pouch/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전해액</a:t>
              </a: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)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459006" y="3429000"/>
            <a:ext cx="868683" cy="585364"/>
            <a:chOff x="2807153" y="1516534"/>
            <a:chExt cx="868683" cy="585364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직사각형 236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4-7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BOM Validation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sp>
        <p:nvSpPr>
          <p:cNvPr id="243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23347" y="4509144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Validation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440832" y="244628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008784" y="2204864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cxnSp>
        <p:nvCxnSpPr>
          <p:cNvPr id="246" name="직선 화살표 연결선 245"/>
          <p:cNvCxnSpPr>
            <a:stCxn id="206" idx="2"/>
          </p:cNvCxnSpPr>
          <p:nvPr/>
        </p:nvCxnSpPr>
        <p:spPr bwMode="auto">
          <a:xfrm>
            <a:off x="4342094" y="3937682"/>
            <a:ext cx="0" cy="51714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247" name="그룹 246"/>
          <p:cNvGrpSpPr/>
          <p:nvPr/>
        </p:nvGrpSpPr>
        <p:grpSpPr>
          <a:xfrm>
            <a:off x="5189087" y="4432462"/>
            <a:ext cx="868683" cy="585364"/>
            <a:chOff x="2807153" y="1516534"/>
            <a:chExt cx="868683" cy="585364"/>
          </a:xfrm>
        </p:grpSpPr>
        <p:sp>
          <p:nvSpPr>
            <p:cNvPr id="248" name="양쪽 모서리가 둥근 사각형 247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직사각형 249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4-9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작업자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2" name="양쪽 모서리가 둥근 사각형 251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0000DB">
                <a:lumMod val="20000"/>
                <a:lumOff val="80000"/>
              </a:srgbClr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자재 보관대 적재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Off-Line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255" name="모서리가 둥근 직사각형 25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  <a:prstDash val="sysDash"/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256" name="직선 화살표 연결선 556"/>
          <p:cNvCxnSpPr>
            <a:stCxn id="197" idx="3"/>
            <a:endCxn id="159" idx="3"/>
          </p:cNvCxnSpPr>
          <p:nvPr/>
        </p:nvCxnSpPr>
        <p:spPr bwMode="auto">
          <a:xfrm flipH="1">
            <a:off x="2000672" y="1768166"/>
            <a:ext cx="7488832" cy="4073122"/>
          </a:xfrm>
          <a:prstGeom prst="bentConnector3">
            <a:avLst>
              <a:gd name="adj1" fmla="val -3053"/>
            </a:avLst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sp>
        <p:nvSpPr>
          <p:cNvPr id="257" name="TextBox 256"/>
          <p:cNvSpPr txBox="1"/>
          <p:nvPr/>
        </p:nvSpPr>
        <p:spPr>
          <a:xfrm>
            <a:off x="9170186" y="197398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9417496" y="158219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cxnSp>
        <p:nvCxnSpPr>
          <p:cNvPr id="259" name="직선 화살표 연결선 258"/>
          <p:cNvCxnSpPr>
            <a:stCxn id="253" idx="1"/>
            <a:endCxn id="213" idx="3"/>
          </p:cNvCxnSpPr>
          <p:nvPr/>
        </p:nvCxnSpPr>
        <p:spPr bwMode="auto">
          <a:xfrm flipH="1">
            <a:off x="4774115" y="4723701"/>
            <a:ext cx="417334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60" name="AutoShape 56"/>
          <p:cNvSpPr>
            <a:spLocks noChangeArrowheads="1"/>
          </p:cNvSpPr>
          <p:nvPr/>
        </p:nvSpPr>
        <p:spPr bwMode="auto">
          <a:xfrm>
            <a:off x="1208584" y="5085184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원부자재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재입고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61" name="직선 화살표 연결선 149"/>
          <p:cNvCxnSpPr>
            <a:stCxn id="255" idx="2"/>
            <a:endCxn id="260" idx="3"/>
          </p:cNvCxnSpPr>
          <p:nvPr/>
        </p:nvCxnSpPr>
        <p:spPr bwMode="auto">
          <a:xfrm rot="5400000">
            <a:off x="3685276" y="3327010"/>
            <a:ext cx="253483" cy="3622865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sp>
        <p:nvSpPr>
          <p:cNvPr id="262" name="AutoShape 56"/>
          <p:cNvSpPr>
            <a:spLocks noChangeArrowheads="1"/>
          </p:cNvSpPr>
          <p:nvPr/>
        </p:nvSpPr>
        <p:spPr bwMode="auto">
          <a:xfrm>
            <a:off x="1208584" y="454301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원부자재출고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63" name="직선 화살표 연결선 262"/>
          <p:cNvCxnSpPr>
            <a:stCxn id="213" idx="1"/>
            <a:endCxn id="262" idx="3"/>
          </p:cNvCxnSpPr>
          <p:nvPr/>
        </p:nvCxnSpPr>
        <p:spPr bwMode="auto">
          <a:xfrm flipH="1" flipV="1">
            <a:off x="2000584" y="4723018"/>
            <a:ext cx="1909531" cy="68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cxnSp>
        <p:nvCxnSpPr>
          <p:cNvPr id="264" name="직선 화살표 연결선 263"/>
          <p:cNvCxnSpPr>
            <a:stCxn id="206" idx="3"/>
            <a:endCxn id="222" idx="1"/>
          </p:cNvCxnSpPr>
          <p:nvPr/>
        </p:nvCxnSpPr>
        <p:spPr bwMode="auto">
          <a:xfrm flipV="1">
            <a:off x="4612094" y="3720239"/>
            <a:ext cx="579355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5" name="직선 화살표 연결선 264"/>
          <p:cNvCxnSpPr>
            <a:stCxn id="224" idx="3"/>
            <a:endCxn id="242" idx="1"/>
          </p:cNvCxnSpPr>
          <p:nvPr/>
        </p:nvCxnSpPr>
        <p:spPr bwMode="auto">
          <a:xfrm>
            <a:off x="6055449" y="3720239"/>
            <a:ext cx="40591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6" name="직선 화살표 연결선 265"/>
          <p:cNvCxnSpPr>
            <a:stCxn id="242" idx="2"/>
            <a:endCxn id="243" idx="0"/>
          </p:cNvCxnSpPr>
          <p:nvPr/>
        </p:nvCxnSpPr>
        <p:spPr bwMode="auto">
          <a:xfrm flipH="1">
            <a:off x="6893347" y="4008239"/>
            <a:ext cx="21" cy="50090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7" name="직선 화살표 연결선 169"/>
          <p:cNvCxnSpPr>
            <a:stCxn id="243" idx="1"/>
            <a:endCxn id="255" idx="3"/>
          </p:cNvCxnSpPr>
          <p:nvPr/>
        </p:nvCxnSpPr>
        <p:spPr bwMode="auto">
          <a:xfrm flipH="1" flipV="1">
            <a:off x="6055449" y="4723701"/>
            <a:ext cx="567898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8" name="직선 화살표 연결선 267"/>
          <p:cNvCxnSpPr>
            <a:stCxn id="243" idx="3"/>
            <a:endCxn id="231" idx="1"/>
          </p:cNvCxnSpPr>
          <p:nvPr/>
        </p:nvCxnSpPr>
        <p:spPr bwMode="auto">
          <a:xfrm flipV="1">
            <a:off x="7163347" y="4723701"/>
            <a:ext cx="567940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69" name="Oval 32"/>
          <p:cNvSpPr>
            <a:spLocks noChangeArrowheads="1"/>
          </p:cNvSpPr>
          <p:nvPr/>
        </p:nvSpPr>
        <p:spPr bwMode="auto">
          <a:xfrm>
            <a:off x="9044763" y="4545144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270" name="직선 화살표 연결선 269"/>
          <p:cNvCxnSpPr>
            <a:stCxn id="231" idx="3"/>
            <a:endCxn id="269" idx="2"/>
          </p:cNvCxnSpPr>
          <p:nvPr/>
        </p:nvCxnSpPr>
        <p:spPr bwMode="auto">
          <a:xfrm>
            <a:off x="8595287" y="4723701"/>
            <a:ext cx="449476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1" name="TextBox 270"/>
          <p:cNvSpPr txBox="1"/>
          <p:nvPr/>
        </p:nvSpPr>
        <p:spPr>
          <a:xfrm>
            <a:off x="4520952" y="353549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304928" y="390823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081954" y="454087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25208" y="494174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275" name="실행 단추: 홈 274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/>
              <a:t>공정 </a:t>
            </a:r>
            <a:r>
              <a:rPr lang="en-US" altLang="ko-KR" dirty="0"/>
              <a:t>– </a:t>
            </a:r>
            <a:r>
              <a:rPr lang="ko-KR" altLang="en-US" dirty="0"/>
              <a:t>정규 시나리오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graphicFrame>
        <p:nvGraphicFramePr>
          <p:cNvPr id="77" name="Group 36"/>
          <p:cNvGraphicFramePr>
            <a:graphicFrameLocks noGrp="1"/>
          </p:cNvGraphicFramePr>
          <p:nvPr>
            <p:extLst/>
          </p:nvPr>
        </p:nvGraphicFramePr>
        <p:xfrm>
          <a:off x="198720" y="692696"/>
          <a:ext cx="9506808" cy="5760000"/>
        </p:xfrm>
        <a:graphic>
          <a:graphicData uri="http://schemas.openxmlformats.org/drawingml/2006/table">
            <a:tbl>
              <a:tblPr/>
              <a:tblGrid>
                <a:gridCol w="936000"/>
                <a:gridCol w="936000"/>
                <a:gridCol w="7634808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_PKG–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Carrier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정의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조립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Packaging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공정에서 생산한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PKG Cell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배출부에서 적재할 빈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Tray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공급하는 업무 프로세스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36000" marB="36000" anchor="ctr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LG스마트체 Regular" panose="020B0600000101010101" pitchFamily="50" charset="-127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336402" y="4865635"/>
            <a:ext cx="648000" cy="2873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On-Line</a:t>
            </a: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36402" y="5238643"/>
            <a:ext cx="648000" cy="2873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Off-Line</a:t>
            </a:r>
          </a:p>
        </p:txBody>
      </p:sp>
      <p:sp>
        <p:nvSpPr>
          <p:cNvPr id="80" name="AutoShape 21"/>
          <p:cNvSpPr>
            <a:spLocks noChangeArrowheads="1"/>
          </p:cNvSpPr>
          <p:nvPr/>
        </p:nvSpPr>
        <p:spPr bwMode="auto">
          <a:xfrm>
            <a:off x="336402" y="5611650"/>
            <a:ext cx="648000" cy="324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</a:t>
            </a:r>
          </a:p>
        </p:txBody>
      </p: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446241" y="4221088"/>
            <a:ext cx="4347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000000"/>
                </a:solidFill>
                <a:latin typeface="LG스마트체 Regular"/>
              </a:rPr>
              <a:t>범례</a:t>
            </a:r>
          </a:p>
        </p:txBody>
      </p:sp>
      <p:sp>
        <p:nvSpPr>
          <p:cNvPr id="82" name="Rectangle 97"/>
          <p:cNvSpPr>
            <a:spLocks noChangeArrowheads="1"/>
          </p:cNvSpPr>
          <p:nvPr/>
        </p:nvSpPr>
        <p:spPr bwMode="auto">
          <a:xfrm>
            <a:off x="336402" y="4492628"/>
            <a:ext cx="648000" cy="28733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자동</a:t>
            </a:r>
          </a:p>
        </p:txBody>
      </p:sp>
      <p:graphicFrame>
        <p:nvGraphicFramePr>
          <p:cNvPr id="83" name="Group 23"/>
          <p:cNvGraphicFramePr>
            <a:graphicFrameLocks noGrp="1"/>
          </p:cNvGraphicFramePr>
          <p:nvPr>
            <p:extLst/>
          </p:nvPr>
        </p:nvGraphicFramePr>
        <p:xfrm>
          <a:off x="336402" y="6021320"/>
          <a:ext cx="648000" cy="288000"/>
        </p:xfrm>
        <a:graphic>
          <a:graphicData uri="http://schemas.openxmlformats.org/drawingml/2006/table">
            <a:tbl>
              <a:tblPr/>
              <a:tblGrid>
                <a:gridCol w="64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 Regular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84" name="Oval 32"/>
          <p:cNvSpPr>
            <a:spLocks noChangeArrowheads="1"/>
          </p:cNvSpPr>
          <p:nvPr/>
        </p:nvSpPr>
        <p:spPr bwMode="auto">
          <a:xfrm>
            <a:off x="2216696" y="1597466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시작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1137376" y="5733256"/>
            <a:ext cx="862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LG스마트체 Regular"/>
              </a:rPr>
              <a:t>Next Process</a:t>
            </a:r>
            <a:endParaRPr lang="ko-KR" altLang="en-US" sz="900" dirty="0">
              <a:solidFill>
                <a:srgbClr val="000000"/>
              </a:solidFill>
              <a:latin typeface="LG스마트체 Regular"/>
            </a:endParaRPr>
          </a:p>
        </p:txBody>
      </p:sp>
      <p:cxnSp>
        <p:nvCxnSpPr>
          <p:cNvPr id="86" name="직선 화살표 연결선 85"/>
          <p:cNvCxnSpPr>
            <a:stCxn id="84" idx="6"/>
            <a:endCxn id="87" idx="1"/>
          </p:cNvCxnSpPr>
          <p:nvPr/>
        </p:nvCxnSpPr>
        <p:spPr bwMode="auto">
          <a:xfrm>
            <a:off x="2576696" y="1777466"/>
            <a:ext cx="38040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87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57101" y="1561466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배출부</a:t>
            </a:r>
            <a:endParaRPr kumimoji="0" lang="en-US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Tray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有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sp>
        <p:nvSpPr>
          <p:cNvPr id="88" name="AutoShape 4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93266" y="2416262"/>
            <a:ext cx="540000" cy="432000"/>
          </a:xfrm>
          <a:prstGeom prst="flowChartDecision">
            <a:avLst/>
          </a:prstGeom>
          <a:solidFill>
            <a:srgbClr val="FFFFFF">
              <a:alpha val="50000"/>
            </a:srgbClr>
          </a:solidFill>
          <a:ln w="9525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Validation</a:t>
            </a:r>
          </a:p>
          <a:p>
            <a:pPr marL="0" marR="0" lvl="0" indent="0" algn="ctr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결과</a:t>
            </a: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?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89" name="직선 화살표 연결선 88"/>
          <p:cNvCxnSpPr>
            <a:stCxn id="87" idx="3"/>
            <a:endCxn id="105" idx="1"/>
          </p:cNvCxnSpPr>
          <p:nvPr/>
        </p:nvCxnSpPr>
        <p:spPr bwMode="auto">
          <a:xfrm flipV="1">
            <a:off x="3497101" y="1776023"/>
            <a:ext cx="413014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0" name="직선 화살표 연결선 89"/>
          <p:cNvCxnSpPr>
            <a:stCxn id="143" idx="2"/>
            <a:endCxn id="88" idx="0"/>
          </p:cNvCxnSpPr>
          <p:nvPr/>
        </p:nvCxnSpPr>
        <p:spPr bwMode="auto">
          <a:xfrm flipH="1">
            <a:off x="8163266" y="2064023"/>
            <a:ext cx="21" cy="35223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1" name="직선 화살표 연결선 90"/>
          <p:cNvCxnSpPr>
            <a:stCxn id="88" idx="1"/>
            <a:endCxn id="114" idx="3"/>
          </p:cNvCxnSpPr>
          <p:nvPr/>
        </p:nvCxnSpPr>
        <p:spPr bwMode="auto">
          <a:xfrm flipH="1" flipV="1">
            <a:off x="3659122" y="2630819"/>
            <a:ext cx="4234144" cy="144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2" name="직선 화살표 연결선 91"/>
          <p:cNvCxnSpPr>
            <a:stCxn id="87" idx="2"/>
            <a:endCxn id="116" idx="0"/>
          </p:cNvCxnSpPr>
          <p:nvPr/>
        </p:nvCxnSpPr>
        <p:spPr bwMode="auto">
          <a:xfrm>
            <a:off x="3227101" y="1993466"/>
            <a:ext cx="21" cy="34935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224808" y="198942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Y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96848" y="155679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58018" y="242088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F2"/>
                </a:solidFill>
                <a:latin typeface="LG스마트체 Regular"/>
              </a:rPr>
              <a:t>OK</a:t>
            </a:r>
            <a:endParaRPr lang="ko-KR" altLang="en-US" sz="800" dirty="0">
              <a:solidFill>
                <a:srgbClr val="0000F2"/>
              </a:solidFill>
              <a:latin typeface="LG스마트체 Regula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21352" y="278092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LG스마트체 Regular"/>
              </a:rPr>
              <a:t>NG</a:t>
            </a:r>
            <a:endParaRPr lang="ko-KR" altLang="en-US" sz="800" dirty="0">
              <a:solidFill>
                <a:srgbClr val="FF0000"/>
              </a:solidFill>
              <a:latin typeface="LG스마트체 Regular"/>
            </a:endParaRPr>
          </a:p>
        </p:txBody>
      </p:sp>
      <p:sp>
        <p:nvSpPr>
          <p:cNvPr id="97" name="AutoShape 56"/>
          <p:cNvSpPr>
            <a:spLocks noChangeArrowheads="1"/>
          </p:cNvSpPr>
          <p:nvPr/>
        </p:nvSpPr>
        <p:spPr bwMode="auto">
          <a:xfrm>
            <a:off x="1208672" y="5995928"/>
            <a:ext cx="792000" cy="3600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공정창고입고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98" name="직선 화살표 연결선 556"/>
          <p:cNvCxnSpPr>
            <a:stCxn id="88" idx="2"/>
            <a:endCxn id="97" idx="3"/>
          </p:cNvCxnSpPr>
          <p:nvPr/>
        </p:nvCxnSpPr>
        <p:spPr bwMode="auto">
          <a:xfrm rot="5400000">
            <a:off x="3418136" y="1430798"/>
            <a:ext cx="3327666" cy="6162594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round/>
            <a:headEnd type="none" w="med" len="med"/>
            <a:tailEnd type="stealth"/>
          </a:ln>
          <a:effectLst/>
        </p:spPr>
      </p:cxnSp>
      <p:grpSp>
        <p:nvGrpSpPr>
          <p:cNvPr id="99" name="그룹 98"/>
          <p:cNvGrpSpPr/>
          <p:nvPr/>
        </p:nvGrpSpPr>
        <p:grpSpPr>
          <a:xfrm>
            <a:off x="3907753" y="1484784"/>
            <a:ext cx="868683" cy="585364"/>
            <a:chOff x="2807153" y="1516534"/>
            <a:chExt cx="868683" cy="585364"/>
          </a:xfrm>
        </p:grpSpPr>
        <p:sp>
          <p:nvSpPr>
            <p:cNvPr id="100" name="양쪽 모서리가 둥근 사각형 99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직사각형 101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5-1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공급 요청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792760" y="2339580"/>
            <a:ext cx="868683" cy="585364"/>
            <a:chOff x="2807153" y="1516534"/>
            <a:chExt cx="868683" cy="585364"/>
          </a:xfrm>
        </p:grpSpPr>
        <p:sp>
          <p:nvSpPr>
            <p:cNvPr id="109" name="양쪽 모서리가 둥근 사각형 108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직사각형 110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5-5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 자동 장착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189087" y="1484784"/>
            <a:ext cx="868683" cy="585364"/>
            <a:chOff x="2807153" y="1516534"/>
            <a:chExt cx="868683" cy="585364"/>
          </a:xfrm>
        </p:grpSpPr>
        <p:sp>
          <p:nvSpPr>
            <p:cNvPr id="118" name="양쪽 모서리가 둥근 사각형 117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직사각형 119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5-2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2" name="양쪽 모서리가 둥근 사각형 121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 자동 공급</a:t>
              </a:r>
              <a:endPara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MCS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9006" y="1484784"/>
            <a:ext cx="868683" cy="585364"/>
            <a:chOff x="2807153" y="1516534"/>
            <a:chExt cx="868683" cy="585364"/>
          </a:xfrm>
        </p:grpSpPr>
        <p:sp>
          <p:nvSpPr>
            <p:cNvPr id="127" name="양쪽 모서리가 둥근 사각형 126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직사각형 128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5-3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1" name="양쪽 모서리가 둥근 사각형 130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ID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스캔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EQP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7728925" y="1484784"/>
            <a:ext cx="868683" cy="585364"/>
            <a:chOff x="2807153" y="1516534"/>
            <a:chExt cx="868683" cy="585364"/>
          </a:xfrm>
        </p:grpSpPr>
        <p:sp>
          <p:nvSpPr>
            <p:cNvPr id="136" name="양쪽 모서리가 둥근 사각형 135"/>
            <p:cNvSpPr/>
            <p:nvPr/>
          </p:nvSpPr>
          <p:spPr>
            <a:xfrm>
              <a:off x="2807153" y="1519677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txBody>
            <a:bodyPr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 bwMode="auto">
            <a:xfrm>
              <a:off x="3025443" y="1516534"/>
              <a:ext cx="0" cy="1440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직사각형 137"/>
            <p:cNvSpPr/>
            <p:nvPr/>
          </p:nvSpPr>
          <p:spPr>
            <a:xfrm>
              <a:off x="2809419" y="1538902"/>
              <a:ext cx="216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5-4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027836" y="1538902"/>
              <a:ext cx="648000" cy="10800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System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자동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0" name="양쪽 모서리가 둥근 사각형 139"/>
            <p:cNvSpPr/>
            <p:nvPr/>
          </p:nvSpPr>
          <p:spPr>
            <a:xfrm rot="10800000">
              <a:off x="2807153" y="1957898"/>
              <a:ext cx="864000" cy="144000"/>
            </a:xfrm>
            <a:prstGeom prst="round2SameRect">
              <a:avLst>
                <a:gd name="adj1" fmla="val 47290"/>
                <a:gd name="adj2" fmla="val 0"/>
              </a:avLst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wrap="none" lIns="0" tIns="0" rIns="0" bIns="0" numCol="1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809515" y="1663773"/>
              <a:ext cx="864000" cy="28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>
                  <a:lumMod val="75000"/>
                  <a:lumOff val="25000"/>
                </a:srgb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Carrier Validation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9419" y="1966241"/>
              <a:ext cx="864000" cy="108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/>
                </a:rPr>
                <a:t>GMES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809515" y="1519773"/>
              <a:ext cx="864000" cy="576000"/>
            </a:xfrm>
            <a:prstGeom prst="roundRect">
              <a:avLst>
                <a:gd name="adj" fmla="val 9539"/>
              </a:avLst>
            </a:prstGeom>
            <a:noFill/>
            <a:ln w="15875">
              <a:solidFill>
                <a:srgbClr val="000000"/>
              </a:solidFill>
            </a:ln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endParaRPr>
            </a:p>
          </p:txBody>
        </p:sp>
      </p:grpSp>
      <p:cxnSp>
        <p:nvCxnSpPr>
          <p:cNvPr id="144" name="직선 화살표 연결선 143"/>
          <p:cNvCxnSpPr>
            <a:stCxn id="107" idx="3"/>
            <a:endCxn id="123" idx="1"/>
          </p:cNvCxnSpPr>
          <p:nvPr/>
        </p:nvCxnSpPr>
        <p:spPr bwMode="auto">
          <a:xfrm>
            <a:off x="4774115" y="1776023"/>
            <a:ext cx="417334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45" name="직선 화살표 연결선 144"/>
          <p:cNvCxnSpPr>
            <a:stCxn id="125" idx="3"/>
            <a:endCxn id="132" idx="1"/>
          </p:cNvCxnSpPr>
          <p:nvPr/>
        </p:nvCxnSpPr>
        <p:spPr bwMode="auto">
          <a:xfrm>
            <a:off x="6055449" y="1776023"/>
            <a:ext cx="40591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46" name="직선 화살표 연결선 145"/>
          <p:cNvCxnSpPr>
            <a:stCxn id="134" idx="3"/>
            <a:endCxn id="143" idx="1"/>
          </p:cNvCxnSpPr>
          <p:nvPr/>
        </p:nvCxnSpPr>
        <p:spPr bwMode="auto">
          <a:xfrm>
            <a:off x="7325368" y="1776023"/>
            <a:ext cx="405919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7" name="Oval 32"/>
          <p:cNvSpPr>
            <a:spLocks noChangeArrowheads="1"/>
          </p:cNvSpPr>
          <p:nvPr/>
        </p:nvSpPr>
        <p:spPr bwMode="auto">
          <a:xfrm>
            <a:off x="3047101" y="3285024"/>
            <a:ext cx="360000" cy="360000"/>
          </a:xfrm>
          <a:prstGeom prst="ellipse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</a:rPr>
              <a:t>종료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/>
            </a:endParaRPr>
          </a:p>
        </p:txBody>
      </p:sp>
      <p:cxnSp>
        <p:nvCxnSpPr>
          <p:cNvPr id="148" name="직선 화살표 연결선 147"/>
          <p:cNvCxnSpPr>
            <a:stCxn id="116" idx="2"/>
            <a:endCxn id="147" idx="0"/>
          </p:cNvCxnSpPr>
          <p:nvPr/>
        </p:nvCxnSpPr>
        <p:spPr bwMode="auto">
          <a:xfrm flipH="1">
            <a:off x="3227101" y="2918819"/>
            <a:ext cx="21" cy="36620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9" name="실행 단추: 홈 148">
            <a:hlinkClick r:id="rId2" action="ppaction://hlinksldjump" highlightClick="1"/>
          </p:cNvPr>
          <p:cNvSpPr/>
          <p:nvPr/>
        </p:nvSpPr>
        <p:spPr bwMode="auto">
          <a:xfrm>
            <a:off x="9453975" y="269980"/>
            <a:ext cx="252000" cy="25200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fontAlgn="b"/>
            <a:endParaRPr lang="ko-KR" altLang="en-US" sz="105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7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</a:ln>
      </a:spPr>
      <a:bodyPr rtlCol="0" anchor="ctr">
        <a:noAutofit/>
      </a:bodyPr>
      <a:lstStyle>
        <a:defPPr algn="ctr" fontAlgn="b">
          <a:defRPr sz="1050" dirty="0">
            <a:latin typeface="LG스마트체 Regular" pitchFamily="50" charset="-127"/>
            <a:ea typeface="LG스마트체 Regular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가는둥근제목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1" spc="-5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fontAlgn="base">
          <a:spcBef>
            <a:spcPct val="0"/>
          </a:spcBef>
          <a:spcAft>
            <a:spcPct val="0"/>
          </a:spcAft>
          <a:defRPr sz="1050" b="1" spc="-50" dirty="0" err="1" smtClean="0">
            <a:solidFill>
              <a:srgbClr val="FF0000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가는둥근제목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1" spc="-5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>
            <a:alpha val="90000"/>
          </a:srgb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fontAlgn="base">
          <a:spcBef>
            <a:spcPct val="0"/>
          </a:spcBef>
          <a:spcAft>
            <a:spcPct val="0"/>
          </a:spcAft>
          <a:defRPr sz="1000" b="1" spc="-5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가는둥근제목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1" spc="-5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전략기획디자인_견고딕_돋움&amp;arial">
  <a:themeElements>
    <a:clrScheme name="전략기획디자인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용자 지정 1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57263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57263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전략기획디자인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디자인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디자인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디자인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디자인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디자인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디자인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. CWA 생산운영체계">
  <a:themeElements>
    <a:clrScheme name="전략기획팀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용자 지정 1">
      <a:majorFont>
        <a:latin typeface="LG스마트체 Regular"/>
        <a:ea typeface="LG스마트체 Regular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b">
          <a:defRPr sz="1100" dirty="0" err="1" smtClean="0">
            <a:latin typeface="LG스마트체 Regular" pitchFamily="50" charset="-127"/>
            <a:ea typeface="LG스마트체 Regular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전략기획팀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팀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팀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팀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팀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기획팀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기획팀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15989</TotalTime>
  <Words>3846</Words>
  <Application>Microsoft Office PowerPoint</Application>
  <PresentationFormat>A4 용지(210x297mm)</PresentationFormat>
  <Paragraphs>1554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43" baseType="lpstr">
      <vt:lpstr>Arial Unicode MS</vt:lpstr>
      <vt:lpstr>HY견고딕</vt:lpstr>
      <vt:lpstr>LG스마트체 Light</vt:lpstr>
      <vt:lpstr>LG스마트체 Regular</vt:lpstr>
      <vt:lpstr>LG스마트체2.0 Regular</vt:lpstr>
      <vt:lpstr>가는둥근제목체</vt:lpstr>
      <vt:lpstr>굴림</vt:lpstr>
      <vt:lpstr>맑은 고딕</vt:lpstr>
      <vt:lpstr>바탕</vt:lpstr>
      <vt:lpstr>산돌고딕B</vt:lpstr>
      <vt:lpstr>Arial</vt:lpstr>
      <vt:lpstr>Arial Narrow</vt:lpstr>
      <vt:lpstr>Wingdings</vt:lpstr>
      <vt:lpstr>4_기본 디자인</vt:lpstr>
      <vt:lpstr>5_기본 디자인</vt:lpstr>
      <vt:lpstr>6_기본 디자인</vt:lpstr>
      <vt:lpstr>1_전략기획디자인_견고딕_돋움&amp;arial</vt:lpstr>
      <vt:lpstr>1. CWA 생산운영체계</vt:lpstr>
      <vt:lpstr>PowerPoint 프레젠테이션</vt:lpstr>
      <vt:lpstr>1. 공정운영시나리오 적용 배경</vt:lpstr>
      <vt:lpstr>2. 공정운영시나리오 적용 방안 및 성과</vt:lpstr>
      <vt:lpstr>PowerPoint 프레젠테이션</vt:lpstr>
      <vt:lpstr>3.1공정흐름도 (전지 조립)</vt:lpstr>
      <vt:lpstr>3.2 패키지 공정 – 정규 시나리오 (1/7)</vt:lpstr>
      <vt:lpstr>3.2 패키지 공정 – 정규 시나리오 (2/7)</vt:lpstr>
      <vt:lpstr>3.2 패키지 공정 – 정규 시나리오 (3/7)</vt:lpstr>
      <vt:lpstr>3.2 패키지 공정 – 정규 시나리오 (4/7)</vt:lpstr>
      <vt:lpstr>3.2 패키지 공정 – 정규 시나리오 (5/7)</vt:lpstr>
      <vt:lpstr>3.2 패키지 공정 – 정규 시나리오 (6/7)</vt:lpstr>
      <vt:lpstr>3.2 패키지 공정 – 정규 시나리오 (7/7)</vt:lpstr>
      <vt:lpstr>3.2 패키지 공정 – 비정규 시나리오</vt:lpstr>
      <vt:lpstr>3.3 데이터 정의서</vt:lpstr>
      <vt:lpstr>3.4 설비 인벤토리– Package (1/2)</vt:lpstr>
      <vt:lpstr>3.4 설비 인벤토리– Package (2/2)</vt:lpstr>
      <vt:lpstr>3.5. 물류운영시나리오-NND 투입</vt:lpstr>
      <vt:lpstr>3.5 물류운영시나리오-NND 배출</vt:lpstr>
      <vt:lpstr>PowerPoint 프레젠테이션</vt:lpstr>
      <vt:lpstr>첨부. 공정운영시나리오 최적화 적용 성과</vt:lpstr>
      <vt:lpstr>첨부. 공정운영시나리오 시스템화</vt:lpstr>
      <vt:lpstr>첨부. 패키지 공정 – 개요</vt:lpstr>
      <vt:lpstr>첨부. 운영시나리오 작업절차 (조립)</vt:lpstr>
      <vt:lpstr>첨부. 패키지 공정 – Activity 정의서</vt:lpstr>
      <vt:lpstr>첨부. 설비 통신 사양서 – Recipe</vt:lpstr>
    </vt:vector>
  </TitlesOfParts>
  <Company>LG CNS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솔루션 검토</dc:title>
  <dc:creator>윤선화 팀장 조립MES팀 (shwayoon@lgcns.com, 02-2099-1953)</dc:creator>
  <cp:lastModifiedBy>윤선화 팀장 조립MES팀 (shwayoon@lgcns.com, 02-2099-1953)</cp:lastModifiedBy>
  <cp:revision>179</cp:revision>
  <dcterms:created xsi:type="dcterms:W3CDTF">2020-05-28T07:39:24Z</dcterms:created>
  <dcterms:modified xsi:type="dcterms:W3CDTF">2020-07-09T04:00:37Z</dcterms:modified>
</cp:coreProperties>
</file>