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diagrams/layout9.xml" ContentType="application/vnd.openxmlformats-officedocument.drawingml.diagram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notesSlides/notesSlide23.xml" ContentType="application/vnd.openxmlformats-officedocument.presentationml.notesSlide+xml"/>
  <Override PartName="/ppt/diagrams/data6.xml" ContentType="application/vnd.openxmlformats-officedocument.drawingml.diagramData+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colors8.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diagrams/drawing7.xml" ContentType="application/vnd.ms-office.drawingml.diagramDrawing+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diagrams/layout6.xml" ContentType="application/vnd.openxmlformats-officedocument.drawingml.diagram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Default Extension="gif" ContentType="image/gif"/>
  <Override PartName="/ppt/notesSlides/notesSlide31.xml" ContentType="application/vnd.openxmlformats-officedocument.presentationml.notesSlide+xml"/>
  <Override PartName="/ppt/diagrams/colors7.xml" ContentType="application/vnd.openxmlformats-officedocument.drawingml.diagramColors+xml"/>
  <Override PartName="/ppt/diagrams/drawing8.xml" ContentType="application/vnd.ms-office.drawingml.diagramDrawing+xml"/>
  <Override PartName="/ppt/notesSlides/notesSlide40.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diagrams/layout3.xml" ContentType="application/vnd.openxmlformats-officedocument.drawingml.diagramLayout+xml"/>
  <Override PartName="/ppt/notesSlides/notesSlide9.xml" ContentType="application/vnd.openxmlformats-officedocument.presentationml.notesSlide+xml"/>
  <Override PartName="/ppt/diagrams/data4.xml" ContentType="application/vnd.openxmlformats-officedocument.drawingml.diagramData+xml"/>
  <Override PartName="/ppt/notesSlides/notesSlide21.xml" ContentType="application/vnd.openxmlformats-officedocument.presentationml.notesSlide+xml"/>
  <Override PartName="/ppt/diagrams/drawing9.xml" ContentType="application/vnd.ms-office.drawingml.diagramDrawing+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diagrams/quickStyle1.xml" ContentType="application/vnd.openxmlformats-officedocument.drawingml.diagramStyle+xml"/>
  <Default Extension="jpeg" ContentType="image/jpeg"/>
  <Override PartName="/ppt/diagrams/layout8.xml" ContentType="application/vnd.openxmlformats-officedocument.drawingml.diagramLayout+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diagrams/data9.xml" ContentType="application/vnd.openxmlformats-officedocument.drawingml.diagramData+xml"/>
  <Override PartName="/ppt/slides/slide20.xml" ContentType="application/vnd.openxmlformats-officedocument.presentationml.slide+xml"/>
  <Override PartName="/ppt/diagrams/layout4.xml" ContentType="application/vnd.openxmlformats-officedocument.drawingml.diagramLayout+xml"/>
  <Override PartName="/ppt/notesSlides/notesSlide22.xml" ContentType="application/vnd.openxmlformats-officedocument.presentationml.notesSlide+xml"/>
  <Override PartName="/ppt/notesSlides/notesSlide3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9" r:id="rId1"/>
  </p:sldMasterIdLst>
  <p:notesMasterIdLst>
    <p:notesMasterId r:id="rId54"/>
  </p:notesMasterIdLst>
  <p:handoutMasterIdLst>
    <p:handoutMasterId r:id="rId55"/>
  </p:handoutMasterIdLst>
  <p:sldIdLst>
    <p:sldId id="284" r:id="rId2"/>
    <p:sldId id="339" r:id="rId3"/>
    <p:sldId id="378" r:id="rId4"/>
    <p:sldId id="379" r:id="rId5"/>
    <p:sldId id="377" r:id="rId6"/>
    <p:sldId id="359" r:id="rId7"/>
    <p:sldId id="355" r:id="rId8"/>
    <p:sldId id="372" r:id="rId9"/>
    <p:sldId id="380" r:id="rId10"/>
    <p:sldId id="381" r:id="rId11"/>
    <p:sldId id="382" r:id="rId12"/>
    <p:sldId id="383" r:id="rId13"/>
    <p:sldId id="384" r:id="rId14"/>
    <p:sldId id="397" r:id="rId15"/>
    <p:sldId id="385" r:id="rId16"/>
    <p:sldId id="386" r:id="rId17"/>
    <p:sldId id="387" r:id="rId18"/>
    <p:sldId id="388" r:id="rId19"/>
    <p:sldId id="389" r:id="rId20"/>
    <p:sldId id="390" r:id="rId21"/>
    <p:sldId id="391" r:id="rId22"/>
    <p:sldId id="392" r:id="rId23"/>
    <p:sldId id="393" r:id="rId24"/>
    <p:sldId id="394" r:id="rId25"/>
    <p:sldId id="395" r:id="rId26"/>
    <p:sldId id="396" r:id="rId27"/>
    <p:sldId id="398" r:id="rId28"/>
    <p:sldId id="399" r:id="rId29"/>
    <p:sldId id="400" r:id="rId30"/>
    <p:sldId id="401" r:id="rId31"/>
    <p:sldId id="402" r:id="rId32"/>
    <p:sldId id="403" r:id="rId33"/>
    <p:sldId id="404" r:id="rId34"/>
    <p:sldId id="405" r:id="rId35"/>
    <p:sldId id="406" r:id="rId36"/>
    <p:sldId id="407" r:id="rId37"/>
    <p:sldId id="408" r:id="rId38"/>
    <p:sldId id="409" r:id="rId39"/>
    <p:sldId id="410" r:id="rId40"/>
    <p:sldId id="413" r:id="rId41"/>
    <p:sldId id="320" r:id="rId42"/>
    <p:sldId id="414" r:id="rId43"/>
    <p:sldId id="321" r:id="rId44"/>
    <p:sldId id="358" r:id="rId45"/>
    <p:sldId id="303" r:id="rId46"/>
    <p:sldId id="411" r:id="rId47"/>
    <p:sldId id="374" r:id="rId48"/>
    <p:sldId id="375" r:id="rId49"/>
    <p:sldId id="412" r:id="rId50"/>
    <p:sldId id="415" r:id="rId51"/>
    <p:sldId id="416" r:id="rId52"/>
    <p:sldId id="368" r:id="rId53"/>
  </p:sldIdLst>
  <p:sldSz cx="9144000" cy="6858000" type="screen4x3"/>
  <p:notesSz cx="7099300" cy="10234613"/>
  <p:custDataLst>
    <p:tags r:id="rId56"/>
  </p:custDataLst>
  <p:defaultTextStyle>
    <a:defPPr>
      <a:defRPr lang="fr-FR"/>
    </a:defPPr>
    <a:lvl1pPr algn="l" rtl="0" fontAlgn="base">
      <a:spcBef>
        <a:spcPct val="0"/>
      </a:spcBef>
      <a:spcAft>
        <a:spcPct val="0"/>
      </a:spcAft>
      <a:defRPr sz="1000" b="1" kern="1200">
        <a:solidFill>
          <a:schemeClr val="tx1"/>
        </a:solidFill>
        <a:latin typeface="Arial" charset="0"/>
        <a:ea typeface="+mn-ea"/>
        <a:cs typeface="+mn-cs"/>
      </a:defRPr>
    </a:lvl1pPr>
    <a:lvl2pPr marL="457200" algn="l" rtl="0" fontAlgn="base">
      <a:spcBef>
        <a:spcPct val="0"/>
      </a:spcBef>
      <a:spcAft>
        <a:spcPct val="0"/>
      </a:spcAft>
      <a:defRPr sz="1000" b="1" kern="1200">
        <a:solidFill>
          <a:schemeClr val="tx1"/>
        </a:solidFill>
        <a:latin typeface="Arial" charset="0"/>
        <a:ea typeface="+mn-ea"/>
        <a:cs typeface="+mn-cs"/>
      </a:defRPr>
    </a:lvl2pPr>
    <a:lvl3pPr marL="914400" algn="l" rtl="0" fontAlgn="base">
      <a:spcBef>
        <a:spcPct val="0"/>
      </a:spcBef>
      <a:spcAft>
        <a:spcPct val="0"/>
      </a:spcAft>
      <a:defRPr sz="1000" b="1" kern="1200">
        <a:solidFill>
          <a:schemeClr val="tx1"/>
        </a:solidFill>
        <a:latin typeface="Arial" charset="0"/>
        <a:ea typeface="+mn-ea"/>
        <a:cs typeface="+mn-cs"/>
      </a:defRPr>
    </a:lvl3pPr>
    <a:lvl4pPr marL="1371600" algn="l" rtl="0" fontAlgn="base">
      <a:spcBef>
        <a:spcPct val="0"/>
      </a:spcBef>
      <a:spcAft>
        <a:spcPct val="0"/>
      </a:spcAft>
      <a:defRPr sz="1000" b="1" kern="1200">
        <a:solidFill>
          <a:schemeClr val="tx1"/>
        </a:solidFill>
        <a:latin typeface="Arial" charset="0"/>
        <a:ea typeface="+mn-ea"/>
        <a:cs typeface="+mn-cs"/>
      </a:defRPr>
    </a:lvl4pPr>
    <a:lvl5pPr marL="1828800" algn="l" rtl="0" fontAlgn="base">
      <a:spcBef>
        <a:spcPct val="0"/>
      </a:spcBef>
      <a:spcAft>
        <a:spcPct val="0"/>
      </a:spcAft>
      <a:defRPr sz="1000" b="1" kern="1200">
        <a:solidFill>
          <a:schemeClr val="tx1"/>
        </a:solidFill>
        <a:latin typeface="Arial" charset="0"/>
        <a:ea typeface="+mn-ea"/>
        <a:cs typeface="+mn-cs"/>
      </a:defRPr>
    </a:lvl5pPr>
    <a:lvl6pPr marL="2286000" algn="l" defTabSz="914400" rtl="0" eaLnBrk="1" latinLnBrk="0" hangingPunct="1">
      <a:defRPr sz="1000" b="1" kern="1200">
        <a:solidFill>
          <a:schemeClr val="tx1"/>
        </a:solidFill>
        <a:latin typeface="Arial" charset="0"/>
        <a:ea typeface="+mn-ea"/>
        <a:cs typeface="+mn-cs"/>
      </a:defRPr>
    </a:lvl6pPr>
    <a:lvl7pPr marL="2743200" algn="l" defTabSz="914400" rtl="0" eaLnBrk="1" latinLnBrk="0" hangingPunct="1">
      <a:defRPr sz="1000" b="1" kern="1200">
        <a:solidFill>
          <a:schemeClr val="tx1"/>
        </a:solidFill>
        <a:latin typeface="Arial" charset="0"/>
        <a:ea typeface="+mn-ea"/>
        <a:cs typeface="+mn-cs"/>
      </a:defRPr>
    </a:lvl7pPr>
    <a:lvl8pPr marL="3200400" algn="l" defTabSz="914400" rtl="0" eaLnBrk="1" latinLnBrk="0" hangingPunct="1">
      <a:defRPr sz="1000" b="1" kern="1200">
        <a:solidFill>
          <a:schemeClr val="tx1"/>
        </a:solidFill>
        <a:latin typeface="Arial" charset="0"/>
        <a:ea typeface="+mn-ea"/>
        <a:cs typeface="+mn-cs"/>
      </a:defRPr>
    </a:lvl8pPr>
    <a:lvl9pPr marL="3657600" algn="l" defTabSz="914400" rtl="0" eaLnBrk="1" latinLnBrk="0" hangingPunct="1">
      <a:defRPr sz="1000" b="1"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EAH"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EE8028"/>
    <a:srgbClr val="00CC00"/>
    <a:srgbClr val="00FF00"/>
    <a:srgbClr val="02375E"/>
    <a:srgbClr val="E0D6C2"/>
    <a:srgbClr val="C1AF87"/>
    <a:srgbClr val="00354C"/>
    <a:srgbClr val="36616C"/>
    <a:srgbClr val="F18E00"/>
    <a:srgbClr val="FFFF6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9" autoAdjust="0"/>
    <p:restoredTop sz="88000" autoAdjust="0"/>
  </p:normalViewPr>
  <p:slideViewPr>
    <p:cSldViewPr snapToGrid="0">
      <p:cViewPr>
        <p:scale>
          <a:sx n="70" d="100"/>
          <a:sy n="70" d="100"/>
        </p:scale>
        <p:origin x="-1272" y="204"/>
      </p:cViewPr>
      <p:guideLst>
        <p:guide orient="horz" pos="1424"/>
        <p:guide/>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2" d="100"/>
          <a:sy n="52" d="100"/>
        </p:scale>
        <p:origin x="-2640" y="-102"/>
      </p:cViewPr>
      <p:guideLst>
        <p:guide orient="horz" pos="3224"/>
        <p:guide pos="2236"/>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EE4DA4-055D-4629-AB32-245580B3F125}" type="doc">
      <dgm:prSet loTypeId="urn:microsoft.com/office/officeart/2005/8/layout/vList4#1" loCatId="list" qsTypeId="urn:microsoft.com/office/officeart/2005/8/quickstyle/simple4" qsCatId="simple" csTypeId="urn:microsoft.com/office/officeart/2005/8/colors/accent2_2" csCatId="accent2" phldr="1"/>
      <dgm:spPr/>
      <dgm:t>
        <a:bodyPr/>
        <a:lstStyle/>
        <a:p>
          <a:endParaRPr lang="fr-FR"/>
        </a:p>
      </dgm:t>
    </dgm:pt>
    <dgm:pt modelId="{A86B7915-5F67-49F1-8057-330AC9AFB208}">
      <dgm:prSet custT="1">
        <dgm:style>
          <a:lnRef idx="1">
            <a:schemeClr val="dk1"/>
          </a:lnRef>
          <a:fillRef idx="2">
            <a:schemeClr val="dk1"/>
          </a:fillRef>
          <a:effectRef idx="1">
            <a:schemeClr val="dk1"/>
          </a:effectRef>
          <a:fontRef idx="minor">
            <a:schemeClr val="dk1"/>
          </a:fontRef>
        </dgm:style>
      </dgm:prSet>
      <dgm:spPr/>
      <dgm:t>
        <a:bodyPr/>
        <a:lstStyle/>
        <a:p>
          <a:pPr rtl="0"/>
          <a:r>
            <a:rPr lang="fr-FR" sz="2400" b="0" i="0" kern="1200" spc="-110" baseline="0" dirty="0" smtClean="0"/>
            <a:t>Accompagner les établissements pour l’atteinte de cibles d’usage, accélérer la diffusion des bonnes pratiques en SI</a:t>
          </a:r>
          <a:endParaRPr lang="fr-FR" sz="2400" b="0" kern="1200" spc="-110" baseline="0" dirty="0"/>
        </a:p>
      </dgm:t>
    </dgm:pt>
    <dgm:pt modelId="{2B2D7CBF-AE16-41BD-9A2A-BC2FD946D8B8}" type="parTrans" cxnId="{607253A6-365F-45E9-89EC-CB08F24837F0}">
      <dgm:prSet/>
      <dgm:spPr/>
      <dgm:t>
        <a:bodyPr/>
        <a:lstStyle/>
        <a:p>
          <a:endParaRPr lang="fr-FR" sz="2800"/>
        </a:p>
      </dgm:t>
    </dgm:pt>
    <dgm:pt modelId="{D9596EE6-2703-4AD9-BC87-70E5481CCB8C}" type="sibTrans" cxnId="{607253A6-365F-45E9-89EC-CB08F24837F0}">
      <dgm:prSet/>
      <dgm:spPr/>
      <dgm:t>
        <a:bodyPr/>
        <a:lstStyle/>
        <a:p>
          <a:endParaRPr lang="fr-FR" sz="2800"/>
        </a:p>
      </dgm:t>
    </dgm:pt>
    <dgm:pt modelId="{D9AAB03A-F4A2-44DF-8828-315A42A33E25}">
      <dgm:prSet custT="1">
        <dgm:style>
          <a:lnRef idx="1">
            <a:schemeClr val="dk1"/>
          </a:lnRef>
          <a:fillRef idx="2">
            <a:schemeClr val="dk1"/>
          </a:fillRef>
          <a:effectRef idx="1">
            <a:schemeClr val="dk1"/>
          </a:effectRef>
          <a:fontRef idx="minor">
            <a:schemeClr val="dk1"/>
          </a:fontRef>
        </dgm:style>
      </dgm:prSet>
      <dgm:spPr/>
      <dgm:t>
        <a:bodyPr/>
        <a:lstStyle/>
        <a:p>
          <a:pPr rtl="0"/>
          <a:r>
            <a:rPr lang="fr-FR" sz="2400" b="0" i="0" dirty="0" smtClean="0"/>
            <a:t>Evaluer scientifiquement la valeur créée par l’usage des SI</a:t>
          </a:r>
          <a:endParaRPr lang="fr-FR" sz="2400" b="0" dirty="0"/>
        </a:p>
      </dgm:t>
    </dgm:pt>
    <dgm:pt modelId="{0F9DBB90-22A0-427E-BA0C-45AD9DC11016}" type="parTrans" cxnId="{CFE1399B-8788-480D-AA66-3B13B3062B65}">
      <dgm:prSet/>
      <dgm:spPr/>
      <dgm:t>
        <a:bodyPr/>
        <a:lstStyle/>
        <a:p>
          <a:endParaRPr lang="fr-FR" sz="2800"/>
        </a:p>
      </dgm:t>
    </dgm:pt>
    <dgm:pt modelId="{47B3A7B8-F5D5-4913-81F3-791E0184AD59}" type="sibTrans" cxnId="{CFE1399B-8788-480D-AA66-3B13B3062B65}">
      <dgm:prSet/>
      <dgm:spPr/>
      <dgm:t>
        <a:bodyPr/>
        <a:lstStyle/>
        <a:p>
          <a:endParaRPr lang="fr-FR" sz="2800"/>
        </a:p>
      </dgm:t>
    </dgm:pt>
    <dgm:pt modelId="{3CCEB160-1621-4C33-A8DB-6ACBFE5E5CFE}">
      <dgm:prSet custT="1">
        <dgm:style>
          <a:lnRef idx="1">
            <a:schemeClr val="dk1"/>
          </a:lnRef>
          <a:fillRef idx="2">
            <a:schemeClr val="dk1"/>
          </a:fillRef>
          <a:effectRef idx="1">
            <a:schemeClr val="dk1"/>
          </a:effectRef>
          <a:fontRef idx="minor">
            <a:schemeClr val="dk1"/>
          </a:fontRef>
        </dgm:style>
      </dgm:prSet>
      <dgm:spPr/>
      <dgm:t>
        <a:bodyPr/>
        <a:lstStyle/>
        <a:p>
          <a:pPr rtl="0"/>
          <a:r>
            <a:rPr lang="fr-FR" sz="2400" b="0" i="0" dirty="0" smtClean="0"/>
            <a:t>Outiller le développement des compétences en SI</a:t>
          </a:r>
          <a:endParaRPr lang="fr-FR" sz="2400" b="0" dirty="0"/>
        </a:p>
      </dgm:t>
    </dgm:pt>
    <dgm:pt modelId="{72794729-CA66-469E-A026-26177159B695}" type="parTrans" cxnId="{D26B583C-423F-4292-9A28-BCFC3B8975B6}">
      <dgm:prSet/>
      <dgm:spPr/>
      <dgm:t>
        <a:bodyPr/>
        <a:lstStyle/>
        <a:p>
          <a:endParaRPr lang="fr-FR" sz="2800"/>
        </a:p>
      </dgm:t>
    </dgm:pt>
    <dgm:pt modelId="{37D5E3BE-6D2F-4FE9-8154-85BD60217EB3}" type="sibTrans" cxnId="{D26B583C-423F-4292-9A28-BCFC3B8975B6}">
      <dgm:prSet/>
      <dgm:spPr/>
      <dgm:t>
        <a:bodyPr/>
        <a:lstStyle/>
        <a:p>
          <a:endParaRPr lang="fr-FR" sz="2800"/>
        </a:p>
      </dgm:t>
    </dgm:pt>
    <dgm:pt modelId="{53220C04-C9B7-409B-95D1-CA10F49B34E5}">
      <dgm:prSet custT="1">
        <dgm:style>
          <a:lnRef idx="1">
            <a:schemeClr val="dk1"/>
          </a:lnRef>
          <a:fillRef idx="2">
            <a:schemeClr val="dk1"/>
          </a:fillRef>
          <a:effectRef idx="1">
            <a:schemeClr val="dk1"/>
          </a:effectRef>
          <a:fontRef idx="minor">
            <a:schemeClr val="dk1"/>
          </a:fontRef>
        </dgm:style>
      </dgm:prSet>
      <dgm:spPr/>
      <dgm:t>
        <a:bodyPr/>
        <a:lstStyle/>
        <a:p>
          <a:pPr rtl="0"/>
          <a:r>
            <a:rPr lang="fr-FR" sz="2400" b="0" i="0" dirty="0" smtClean="0"/>
            <a:t>Favoriser la structuration de la demande</a:t>
          </a:r>
          <a:endParaRPr lang="fr-FR" sz="2400" b="0" dirty="0"/>
        </a:p>
      </dgm:t>
    </dgm:pt>
    <dgm:pt modelId="{8074F4C7-B6CD-4EEB-8386-2C58A32CF5CF}" type="parTrans" cxnId="{388DBCB9-65B9-435A-9C1F-964E447BDD1F}">
      <dgm:prSet/>
      <dgm:spPr/>
      <dgm:t>
        <a:bodyPr/>
        <a:lstStyle/>
        <a:p>
          <a:endParaRPr lang="fr-FR" sz="2800"/>
        </a:p>
      </dgm:t>
    </dgm:pt>
    <dgm:pt modelId="{EE75F1D3-E1AA-463A-91A0-701FA94C6728}" type="sibTrans" cxnId="{388DBCB9-65B9-435A-9C1F-964E447BDD1F}">
      <dgm:prSet/>
      <dgm:spPr/>
      <dgm:t>
        <a:bodyPr/>
        <a:lstStyle/>
        <a:p>
          <a:endParaRPr lang="fr-FR" sz="2800"/>
        </a:p>
      </dgm:t>
    </dgm:pt>
    <dgm:pt modelId="{BB719ED6-34F1-46A1-80A6-4C9AE6B0473E}">
      <dgm:prSet custT="1">
        <dgm:style>
          <a:lnRef idx="1">
            <a:schemeClr val="dk1"/>
          </a:lnRef>
          <a:fillRef idx="2">
            <a:schemeClr val="dk1"/>
          </a:fillRef>
          <a:effectRef idx="1">
            <a:schemeClr val="dk1"/>
          </a:effectRef>
          <a:fontRef idx="minor">
            <a:schemeClr val="dk1"/>
          </a:fontRef>
        </dgm:style>
      </dgm:prSet>
      <dgm:spPr/>
      <dgm:t>
        <a:bodyPr/>
        <a:lstStyle/>
        <a:p>
          <a:pPr rtl="0"/>
          <a:r>
            <a:rPr lang="fr-FR" sz="2400" b="0" i="0" dirty="0" smtClean="0"/>
            <a:t>Outiller les mutualisations et externalisations en SI</a:t>
          </a:r>
          <a:endParaRPr lang="fr-FR" sz="2400" b="0" dirty="0"/>
        </a:p>
      </dgm:t>
    </dgm:pt>
    <dgm:pt modelId="{417B1469-919E-4914-BC8F-5C86354E0B7E}" type="parTrans" cxnId="{6CC9781D-425C-4813-965F-DE8D6A0CF15D}">
      <dgm:prSet/>
      <dgm:spPr/>
      <dgm:t>
        <a:bodyPr/>
        <a:lstStyle/>
        <a:p>
          <a:endParaRPr lang="fr-FR"/>
        </a:p>
      </dgm:t>
    </dgm:pt>
    <dgm:pt modelId="{77B691CE-37E9-4B9B-AA68-01478C3F1FFF}" type="sibTrans" cxnId="{6CC9781D-425C-4813-965F-DE8D6A0CF15D}">
      <dgm:prSet/>
      <dgm:spPr/>
      <dgm:t>
        <a:bodyPr/>
        <a:lstStyle/>
        <a:p>
          <a:endParaRPr lang="fr-FR"/>
        </a:p>
      </dgm:t>
    </dgm:pt>
    <dgm:pt modelId="{A534563E-C1CA-43DF-913D-A7E4CAC3063A}" type="pres">
      <dgm:prSet presAssocID="{59EE4DA4-055D-4629-AB32-245580B3F125}" presName="linear" presStyleCnt="0">
        <dgm:presLayoutVars>
          <dgm:dir/>
          <dgm:resizeHandles val="exact"/>
        </dgm:presLayoutVars>
      </dgm:prSet>
      <dgm:spPr/>
      <dgm:t>
        <a:bodyPr/>
        <a:lstStyle/>
        <a:p>
          <a:endParaRPr lang="fr-FR"/>
        </a:p>
      </dgm:t>
    </dgm:pt>
    <dgm:pt modelId="{CEA2846E-672A-4C4C-9A6D-64D183EB1A2C}" type="pres">
      <dgm:prSet presAssocID="{A86B7915-5F67-49F1-8057-330AC9AFB208}" presName="comp" presStyleCnt="0"/>
      <dgm:spPr/>
    </dgm:pt>
    <dgm:pt modelId="{FFBF177F-7D14-4C24-BB73-2CE4C47BF906}" type="pres">
      <dgm:prSet presAssocID="{A86B7915-5F67-49F1-8057-330AC9AFB208}" presName="box" presStyleLbl="node1" presStyleIdx="0" presStyleCnt="5"/>
      <dgm:spPr/>
      <dgm:t>
        <a:bodyPr/>
        <a:lstStyle/>
        <a:p>
          <a:endParaRPr lang="fr-FR"/>
        </a:p>
      </dgm:t>
    </dgm:pt>
    <dgm:pt modelId="{3E3FA37F-3544-47F6-BCED-015153553C50}" type="pres">
      <dgm:prSet presAssocID="{A86B7915-5F67-49F1-8057-330AC9AFB208}" presName="img" presStyleLbl="fgImgPlace1" presStyleIdx="0" presStyleCnt="5" custScaleX="47524" custLinFactNeighborX="-20458"/>
      <dgm:spPr>
        <a:blipFill rotWithShape="1">
          <a:blip xmlns:r="http://schemas.openxmlformats.org/officeDocument/2006/relationships" r:embed="rId1"/>
          <a:stretch>
            <a:fillRect/>
          </a:stretch>
        </a:blipFill>
      </dgm:spPr>
      <dgm:t>
        <a:bodyPr/>
        <a:lstStyle/>
        <a:p>
          <a:endParaRPr lang="fr-FR"/>
        </a:p>
      </dgm:t>
    </dgm:pt>
    <dgm:pt modelId="{68D3CD61-21DB-4507-BE1A-5638DE3B3E07}" type="pres">
      <dgm:prSet presAssocID="{A86B7915-5F67-49F1-8057-330AC9AFB208}" presName="text" presStyleLbl="node1" presStyleIdx="0" presStyleCnt="5">
        <dgm:presLayoutVars>
          <dgm:bulletEnabled val="1"/>
        </dgm:presLayoutVars>
      </dgm:prSet>
      <dgm:spPr/>
      <dgm:t>
        <a:bodyPr/>
        <a:lstStyle/>
        <a:p>
          <a:endParaRPr lang="fr-FR"/>
        </a:p>
      </dgm:t>
    </dgm:pt>
    <dgm:pt modelId="{0AD6F7EC-067C-4704-91F9-BFA19363D8C1}" type="pres">
      <dgm:prSet presAssocID="{D9596EE6-2703-4AD9-BC87-70E5481CCB8C}" presName="spacer" presStyleCnt="0"/>
      <dgm:spPr/>
    </dgm:pt>
    <dgm:pt modelId="{7FAD0EF4-39AA-4CCB-AC45-4D642D4B08A9}" type="pres">
      <dgm:prSet presAssocID="{D9AAB03A-F4A2-44DF-8828-315A42A33E25}" presName="comp" presStyleCnt="0"/>
      <dgm:spPr/>
    </dgm:pt>
    <dgm:pt modelId="{2BE0EED7-867D-4DE0-A3C8-70E47BC68CCC}" type="pres">
      <dgm:prSet presAssocID="{D9AAB03A-F4A2-44DF-8828-315A42A33E25}" presName="box" presStyleLbl="node1" presStyleIdx="1" presStyleCnt="5"/>
      <dgm:spPr/>
      <dgm:t>
        <a:bodyPr/>
        <a:lstStyle/>
        <a:p>
          <a:endParaRPr lang="fr-FR"/>
        </a:p>
      </dgm:t>
    </dgm:pt>
    <dgm:pt modelId="{EC4FDC84-A288-417E-8DAB-0F748A487870}" type="pres">
      <dgm:prSet presAssocID="{D9AAB03A-F4A2-44DF-8828-315A42A33E25}" presName="img" presStyleLbl="fgImgPlace1" presStyleIdx="1" presStyleCnt="5" custScaleX="47524" custLinFactNeighborX="-20458" custLinFactNeighborY="1158"/>
      <dgm:spPr>
        <a:blipFill rotWithShape="1">
          <a:blip xmlns:r="http://schemas.openxmlformats.org/officeDocument/2006/relationships" r:embed="rId2"/>
          <a:stretch>
            <a:fillRect/>
          </a:stretch>
        </a:blipFill>
      </dgm:spPr>
      <dgm:t>
        <a:bodyPr/>
        <a:lstStyle/>
        <a:p>
          <a:endParaRPr lang="fr-FR"/>
        </a:p>
      </dgm:t>
    </dgm:pt>
    <dgm:pt modelId="{9623D4F7-E6C1-440C-A27C-8EDDD91FCBD7}" type="pres">
      <dgm:prSet presAssocID="{D9AAB03A-F4A2-44DF-8828-315A42A33E25}" presName="text" presStyleLbl="node1" presStyleIdx="1" presStyleCnt="5">
        <dgm:presLayoutVars>
          <dgm:bulletEnabled val="1"/>
        </dgm:presLayoutVars>
      </dgm:prSet>
      <dgm:spPr/>
      <dgm:t>
        <a:bodyPr/>
        <a:lstStyle/>
        <a:p>
          <a:endParaRPr lang="fr-FR"/>
        </a:p>
      </dgm:t>
    </dgm:pt>
    <dgm:pt modelId="{EE6DE7E0-3A57-4650-A92B-B944477BB801}" type="pres">
      <dgm:prSet presAssocID="{47B3A7B8-F5D5-4913-81F3-791E0184AD59}" presName="spacer" presStyleCnt="0"/>
      <dgm:spPr/>
    </dgm:pt>
    <dgm:pt modelId="{2701784A-1D6E-4C2E-A8F3-AEC1427EE8D8}" type="pres">
      <dgm:prSet presAssocID="{3CCEB160-1621-4C33-A8DB-6ACBFE5E5CFE}" presName="comp" presStyleCnt="0"/>
      <dgm:spPr/>
    </dgm:pt>
    <dgm:pt modelId="{9CBA4D68-FFDB-4945-82A2-635CD07AF997}" type="pres">
      <dgm:prSet presAssocID="{3CCEB160-1621-4C33-A8DB-6ACBFE5E5CFE}" presName="box" presStyleLbl="node1" presStyleIdx="2" presStyleCnt="5"/>
      <dgm:spPr/>
      <dgm:t>
        <a:bodyPr/>
        <a:lstStyle/>
        <a:p>
          <a:endParaRPr lang="fr-FR"/>
        </a:p>
      </dgm:t>
    </dgm:pt>
    <dgm:pt modelId="{79657CEE-89EE-470C-8ACE-6E805CAE7411}" type="pres">
      <dgm:prSet presAssocID="{3CCEB160-1621-4C33-A8DB-6ACBFE5E5CFE}" presName="img" presStyleLbl="fgImgPlace1" presStyleIdx="2" presStyleCnt="5" custScaleX="47524" custLinFactNeighborX="-20458"/>
      <dgm:spPr>
        <a:blipFill rotWithShape="1">
          <a:blip xmlns:r="http://schemas.openxmlformats.org/officeDocument/2006/relationships" r:embed="rId3"/>
          <a:stretch>
            <a:fillRect/>
          </a:stretch>
        </a:blipFill>
      </dgm:spPr>
      <dgm:t>
        <a:bodyPr/>
        <a:lstStyle/>
        <a:p>
          <a:endParaRPr lang="fr-FR"/>
        </a:p>
      </dgm:t>
    </dgm:pt>
    <dgm:pt modelId="{CB66F8F8-6EE8-46E9-8E45-C4067B6E683D}" type="pres">
      <dgm:prSet presAssocID="{3CCEB160-1621-4C33-A8DB-6ACBFE5E5CFE}" presName="text" presStyleLbl="node1" presStyleIdx="2" presStyleCnt="5">
        <dgm:presLayoutVars>
          <dgm:bulletEnabled val="1"/>
        </dgm:presLayoutVars>
      </dgm:prSet>
      <dgm:spPr/>
      <dgm:t>
        <a:bodyPr/>
        <a:lstStyle/>
        <a:p>
          <a:endParaRPr lang="fr-FR"/>
        </a:p>
      </dgm:t>
    </dgm:pt>
    <dgm:pt modelId="{CD8353C4-4D8A-4561-9732-FC8001CED9BE}" type="pres">
      <dgm:prSet presAssocID="{37D5E3BE-6D2F-4FE9-8154-85BD60217EB3}" presName="spacer" presStyleCnt="0"/>
      <dgm:spPr/>
    </dgm:pt>
    <dgm:pt modelId="{31AA7E36-A803-46AC-8526-D431580EC3CB}" type="pres">
      <dgm:prSet presAssocID="{BB719ED6-34F1-46A1-80A6-4C9AE6B0473E}" presName="comp" presStyleCnt="0"/>
      <dgm:spPr/>
    </dgm:pt>
    <dgm:pt modelId="{C1BB7AC1-5BB3-44D2-A63C-A85599C2E704}" type="pres">
      <dgm:prSet presAssocID="{BB719ED6-34F1-46A1-80A6-4C9AE6B0473E}" presName="box" presStyleLbl="node1" presStyleIdx="3" presStyleCnt="5"/>
      <dgm:spPr/>
      <dgm:t>
        <a:bodyPr/>
        <a:lstStyle/>
        <a:p>
          <a:endParaRPr lang="fr-FR"/>
        </a:p>
      </dgm:t>
    </dgm:pt>
    <dgm:pt modelId="{B5D9AEE5-0351-4191-9B0C-5BAB74C1712E}" type="pres">
      <dgm:prSet presAssocID="{BB719ED6-34F1-46A1-80A6-4C9AE6B0473E}" presName="img" presStyleLbl="fgImgPlace1" presStyleIdx="3" presStyleCnt="5" custScaleX="47524" custLinFactNeighborX="-20458"/>
      <dgm:spPr>
        <a:blipFill rotWithShape="1">
          <a:blip xmlns:r="http://schemas.openxmlformats.org/officeDocument/2006/relationships" r:embed="rId4"/>
          <a:stretch>
            <a:fillRect/>
          </a:stretch>
        </a:blipFill>
      </dgm:spPr>
      <dgm:t>
        <a:bodyPr/>
        <a:lstStyle/>
        <a:p>
          <a:endParaRPr lang="fr-FR"/>
        </a:p>
      </dgm:t>
    </dgm:pt>
    <dgm:pt modelId="{14172700-F6B4-49D9-A7AB-9F2B0B18EC2F}" type="pres">
      <dgm:prSet presAssocID="{BB719ED6-34F1-46A1-80A6-4C9AE6B0473E}" presName="text" presStyleLbl="node1" presStyleIdx="3" presStyleCnt="5">
        <dgm:presLayoutVars>
          <dgm:bulletEnabled val="1"/>
        </dgm:presLayoutVars>
      </dgm:prSet>
      <dgm:spPr/>
      <dgm:t>
        <a:bodyPr/>
        <a:lstStyle/>
        <a:p>
          <a:endParaRPr lang="fr-FR"/>
        </a:p>
      </dgm:t>
    </dgm:pt>
    <dgm:pt modelId="{1E0E3139-251D-45CA-9317-90F6A43CCA08}" type="pres">
      <dgm:prSet presAssocID="{77B691CE-37E9-4B9B-AA68-01478C3F1FFF}" presName="spacer" presStyleCnt="0"/>
      <dgm:spPr/>
    </dgm:pt>
    <dgm:pt modelId="{FFBE2C07-CA80-46A6-BA35-A0E847E7569F}" type="pres">
      <dgm:prSet presAssocID="{53220C04-C9B7-409B-95D1-CA10F49B34E5}" presName="comp" presStyleCnt="0"/>
      <dgm:spPr/>
    </dgm:pt>
    <dgm:pt modelId="{5F33EB34-F490-4C08-96A1-52BC5BFA1353}" type="pres">
      <dgm:prSet presAssocID="{53220C04-C9B7-409B-95D1-CA10F49B34E5}" presName="box" presStyleLbl="node1" presStyleIdx="4" presStyleCnt="5"/>
      <dgm:spPr/>
      <dgm:t>
        <a:bodyPr/>
        <a:lstStyle/>
        <a:p>
          <a:endParaRPr lang="fr-FR"/>
        </a:p>
      </dgm:t>
    </dgm:pt>
    <dgm:pt modelId="{9FCB4EE9-7A79-47F9-9751-BF084587193E}" type="pres">
      <dgm:prSet presAssocID="{53220C04-C9B7-409B-95D1-CA10F49B34E5}" presName="img" presStyleLbl="fgImgPlace1" presStyleIdx="4" presStyleCnt="5" custScaleX="47524" custLinFactNeighborX="-20458"/>
      <dgm:spPr>
        <a:blipFill rotWithShape="1">
          <a:blip xmlns:r="http://schemas.openxmlformats.org/officeDocument/2006/relationships" r:embed="rId5"/>
          <a:stretch>
            <a:fillRect/>
          </a:stretch>
        </a:blipFill>
      </dgm:spPr>
      <dgm:t>
        <a:bodyPr/>
        <a:lstStyle/>
        <a:p>
          <a:endParaRPr lang="fr-FR"/>
        </a:p>
      </dgm:t>
    </dgm:pt>
    <dgm:pt modelId="{67719797-5CC5-4AB2-976A-71DBF13C93F2}" type="pres">
      <dgm:prSet presAssocID="{53220C04-C9B7-409B-95D1-CA10F49B34E5}" presName="text" presStyleLbl="node1" presStyleIdx="4" presStyleCnt="5">
        <dgm:presLayoutVars>
          <dgm:bulletEnabled val="1"/>
        </dgm:presLayoutVars>
      </dgm:prSet>
      <dgm:spPr/>
      <dgm:t>
        <a:bodyPr/>
        <a:lstStyle/>
        <a:p>
          <a:endParaRPr lang="fr-FR"/>
        </a:p>
      </dgm:t>
    </dgm:pt>
  </dgm:ptLst>
  <dgm:cxnLst>
    <dgm:cxn modelId="{388DBCB9-65B9-435A-9C1F-964E447BDD1F}" srcId="{59EE4DA4-055D-4629-AB32-245580B3F125}" destId="{53220C04-C9B7-409B-95D1-CA10F49B34E5}" srcOrd="4" destOrd="0" parTransId="{8074F4C7-B6CD-4EEB-8386-2C58A32CF5CF}" sibTransId="{EE75F1D3-E1AA-463A-91A0-701FA94C6728}"/>
    <dgm:cxn modelId="{FB5B5B54-A7C9-41CA-9D0F-3C5F16799BEE}" type="presOf" srcId="{A86B7915-5F67-49F1-8057-330AC9AFB208}" destId="{68D3CD61-21DB-4507-BE1A-5638DE3B3E07}" srcOrd="1" destOrd="0" presId="urn:microsoft.com/office/officeart/2005/8/layout/vList4#1"/>
    <dgm:cxn modelId="{23A166F5-843D-46F3-B15D-625CDA105722}" type="presOf" srcId="{3CCEB160-1621-4C33-A8DB-6ACBFE5E5CFE}" destId="{9CBA4D68-FFDB-4945-82A2-635CD07AF997}" srcOrd="0" destOrd="0" presId="urn:microsoft.com/office/officeart/2005/8/layout/vList4#1"/>
    <dgm:cxn modelId="{CFE1399B-8788-480D-AA66-3B13B3062B65}" srcId="{59EE4DA4-055D-4629-AB32-245580B3F125}" destId="{D9AAB03A-F4A2-44DF-8828-315A42A33E25}" srcOrd="1" destOrd="0" parTransId="{0F9DBB90-22A0-427E-BA0C-45AD9DC11016}" sibTransId="{47B3A7B8-F5D5-4913-81F3-791E0184AD59}"/>
    <dgm:cxn modelId="{5F77615F-63E4-4D31-883D-3DABD0823DC6}" type="presOf" srcId="{BB719ED6-34F1-46A1-80A6-4C9AE6B0473E}" destId="{14172700-F6B4-49D9-A7AB-9F2B0B18EC2F}" srcOrd="1" destOrd="0" presId="urn:microsoft.com/office/officeart/2005/8/layout/vList4#1"/>
    <dgm:cxn modelId="{6CC9781D-425C-4813-965F-DE8D6A0CF15D}" srcId="{59EE4DA4-055D-4629-AB32-245580B3F125}" destId="{BB719ED6-34F1-46A1-80A6-4C9AE6B0473E}" srcOrd="3" destOrd="0" parTransId="{417B1469-919E-4914-BC8F-5C86354E0B7E}" sibTransId="{77B691CE-37E9-4B9B-AA68-01478C3F1FFF}"/>
    <dgm:cxn modelId="{EBD5AE1F-0EED-4E9F-BB86-9A1B376A9E5A}" type="presOf" srcId="{59EE4DA4-055D-4629-AB32-245580B3F125}" destId="{A534563E-C1CA-43DF-913D-A7E4CAC3063A}" srcOrd="0" destOrd="0" presId="urn:microsoft.com/office/officeart/2005/8/layout/vList4#1"/>
    <dgm:cxn modelId="{FF52FBC0-5466-4851-BB37-77DCBBD14AA0}" type="presOf" srcId="{53220C04-C9B7-409B-95D1-CA10F49B34E5}" destId="{5F33EB34-F490-4C08-96A1-52BC5BFA1353}" srcOrd="0" destOrd="0" presId="urn:microsoft.com/office/officeart/2005/8/layout/vList4#1"/>
    <dgm:cxn modelId="{67157BD0-594A-4B65-8647-D3486E6A28F4}" type="presOf" srcId="{D9AAB03A-F4A2-44DF-8828-315A42A33E25}" destId="{2BE0EED7-867D-4DE0-A3C8-70E47BC68CCC}" srcOrd="0" destOrd="0" presId="urn:microsoft.com/office/officeart/2005/8/layout/vList4#1"/>
    <dgm:cxn modelId="{6DC40A90-E8C9-4536-B174-094F9C2218AB}" type="presOf" srcId="{3CCEB160-1621-4C33-A8DB-6ACBFE5E5CFE}" destId="{CB66F8F8-6EE8-46E9-8E45-C4067B6E683D}" srcOrd="1" destOrd="0" presId="urn:microsoft.com/office/officeart/2005/8/layout/vList4#1"/>
    <dgm:cxn modelId="{1FB9AF40-DD26-44C4-B0B5-BBEA1B98E814}" type="presOf" srcId="{53220C04-C9B7-409B-95D1-CA10F49B34E5}" destId="{67719797-5CC5-4AB2-976A-71DBF13C93F2}" srcOrd="1" destOrd="0" presId="urn:microsoft.com/office/officeart/2005/8/layout/vList4#1"/>
    <dgm:cxn modelId="{06CD176D-4EB3-4568-B9E6-5F80A0B30BAE}" type="presOf" srcId="{A86B7915-5F67-49F1-8057-330AC9AFB208}" destId="{FFBF177F-7D14-4C24-BB73-2CE4C47BF906}" srcOrd="0" destOrd="0" presId="urn:microsoft.com/office/officeart/2005/8/layout/vList4#1"/>
    <dgm:cxn modelId="{607253A6-365F-45E9-89EC-CB08F24837F0}" srcId="{59EE4DA4-055D-4629-AB32-245580B3F125}" destId="{A86B7915-5F67-49F1-8057-330AC9AFB208}" srcOrd="0" destOrd="0" parTransId="{2B2D7CBF-AE16-41BD-9A2A-BC2FD946D8B8}" sibTransId="{D9596EE6-2703-4AD9-BC87-70E5481CCB8C}"/>
    <dgm:cxn modelId="{D26B583C-423F-4292-9A28-BCFC3B8975B6}" srcId="{59EE4DA4-055D-4629-AB32-245580B3F125}" destId="{3CCEB160-1621-4C33-A8DB-6ACBFE5E5CFE}" srcOrd="2" destOrd="0" parTransId="{72794729-CA66-469E-A026-26177159B695}" sibTransId="{37D5E3BE-6D2F-4FE9-8154-85BD60217EB3}"/>
    <dgm:cxn modelId="{8D756361-EE82-4F11-91B0-2529FEAC34DC}" type="presOf" srcId="{D9AAB03A-F4A2-44DF-8828-315A42A33E25}" destId="{9623D4F7-E6C1-440C-A27C-8EDDD91FCBD7}" srcOrd="1" destOrd="0" presId="urn:microsoft.com/office/officeart/2005/8/layout/vList4#1"/>
    <dgm:cxn modelId="{6E527CEC-513C-44BE-A753-35E543A9A4E1}" type="presOf" srcId="{BB719ED6-34F1-46A1-80A6-4C9AE6B0473E}" destId="{C1BB7AC1-5BB3-44D2-A63C-A85599C2E704}" srcOrd="0" destOrd="0" presId="urn:microsoft.com/office/officeart/2005/8/layout/vList4#1"/>
    <dgm:cxn modelId="{EF671B8C-F9FE-4ED4-BD47-045C10D085C1}" type="presParOf" srcId="{A534563E-C1CA-43DF-913D-A7E4CAC3063A}" destId="{CEA2846E-672A-4C4C-9A6D-64D183EB1A2C}" srcOrd="0" destOrd="0" presId="urn:microsoft.com/office/officeart/2005/8/layout/vList4#1"/>
    <dgm:cxn modelId="{9F377BE8-48CD-427E-AF71-9975E092C28A}" type="presParOf" srcId="{CEA2846E-672A-4C4C-9A6D-64D183EB1A2C}" destId="{FFBF177F-7D14-4C24-BB73-2CE4C47BF906}" srcOrd="0" destOrd="0" presId="urn:microsoft.com/office/officeart/2005/8/layout/vList4#1"/>
    <dgm:cxn modelId="{7AF28D48-A247-4AA2-BD9F-14855F3331B9}" type="presParOf" srcId="{CEA2846E-672A-4C4C-9A6D-64D183EB1A2C}" destId="{3E3FA37F-3544-47F6-BCED-015153553C50}" srcOrd="1" destOrd="0" presId="urn:microsoft.com/office/officeart/2005/8/layout/vList4#1"/>
    <dgm:cxn modelId="{FF2A7045-2901-42EA-80EA-1A1D9B83531F}" type="presParOf" srcId="{CEA2846E-672A-4C4C-9A6D-64D183EB1A2C}" destId="{68D3CD61-21DB-4507-BE1A-5638DE3B3E07}" srcOrd="2" destOrd="0" presId="urn:microsoft.com/office/officeart/2005/8/layout/vList4#1"/>
    <dgm:cxn modelId="{CBA069AC-8A7A-47F5-80D0-59A608A2E1DF}" type="presParOf" srcId="{A534563E-C1CA-43DF-913D-A7E4CAC3063A}" destId="{0AD6F7EC-067C-4704-91F9-BFA19363D8C1}" srcOrd="1" destOrd="0" presId="urn:microsoft.com/office/officeart/2005/8/layout/vList4#1"/>
    <dgm:cxn modelId="{D1A6F5C3-FF56-4BC3-B5D4-BFC5FD7D99A6}" type="presParOf" srcId="{A534563E-C1CA-43DF-913D-A7E4CAC3063A}" destId="{7FAD0EF4-39AA-4CCB-AC45-4D642D4B08A9}" srcOrd="2" destOrd="0" presId="urn:microsoft.com/office/officeart/2005/8/layout/vList4#1"/>
    <dgm:cxn modelId="{31DD31DE-F6B2-4DBC-BB83-55E36D03A1AC}" type="presParOf" srcId="{7FAD0EF4-39AA-4CCB-AC45-4D642D4B08A9}" destId="{2BE0EED7-867D-4DE0-A3C8-70E47BC68CCC}" srcOrd="0" destOrd="0" presId="urn:microsoft.com/office/officeart/2005/8/layout/vList4#1"/>
    <dgm:cxn modelId="{312FAC0B-25D5-40A6-BBEF-9F3BE56D44CF}" type="presParOf" srcId="{7FAD0EF4-39AA-4CCB-AC45-4D642D4B08A9}" destId="{EC4FDC84-A288-417E-8DAB-0F748A487870}" srcOrd="1" destOrd="0" presId="urn:microsoft.com/office/officeart/2005/8/layout/vList4#1"/>
    <dgm:cxn modelId="{1DDFBDB1-B043-4E76-9041-6BC708FBEE2C}" type="presParOf" srcId="{7FAD0EF4-39AA-4CCB-AC45-4D642D4B08A9}" destId="{9623D4F7-E6C1-440C-A27C-8EDDD91FCBD7}" srcOrd="2" destOrd="0" presId="urn:microsoft.com/office/officeart/2005/8/layout/vList4#1"/>
    <dgm:cxn modelId="{6D9D2190-D67C-4C51-BAC7-2A6A93E5CA10}" type="presParOf" srcId="{A534563E-C1CA-43DF-913D-A7E4CAC3063A}" destId="{EE6DE7E0-3A57-4650-A92B-B944477BB801}" srcOrd="3" destOrd="0" presId="urn:microsoft.com/office/officeart/2005/8/layout/vList4#1"/>
    <dgm:cxn modelId="{BF1FB9BE-748A-4245-BE17-0EC4EF284C43}" type="presParOf" srcId="{A534563E-C1CA-43DF-913D-A7E4CAC3063A}" destId="{2701784A-1D6E-4C2E-A8F3-AEC1427EE8D8}" srcOrd="4" destOrd="0" presId="urn:microsoft.com/office/officeart/2005/8/layout/vList4#1"/>
    <dgm:cxn modelId="{F097C870-B61F-4588-BE72-5897AD6E95BE}" type="presParOf" srcId="{2701784A-1D6E-4C2E-A8F3-AEC1427EE8D8}" destId="{9CBA4D68-FFDB-4945-82A2-635CD07AF997}" srcOrd="0" destOrd="0" presId="urn:microsoft.com/office/officeart/2005/8/layout/vList4#1"/>
    <dgm:cxn modelId="{89926CDA-E7AC-4C23-A293-39583B4211E3}" type="presParOf" srcId="{2701784A-1D6E-4C2E-A8F3-AEC1427EE8D8}" destId="{79657CEE-89EE-470C-8ACE-6E805CAE7411}" srcOrd="1" destOrd="0" presId="urn:microsoft.com/office/officeart/2005/8/layout/vList4#1"/>
    <dgm:cxn modelId="{988EF34B-5338-4F8E-8040-549A3CE1503A}" type="presParOf" srcId="{2701784A-1D6E-4C2E-A8F3-AEC1427EE8D8}" destId="{CB66F8F8-6EE8-46E9-8E45-C4067B6E683D}" srcOrd="2" destOrd="0" presId="urn:microsoft.com/office/officeart/2005/8/layout/vList4#1"/>
    <dgm:cxn modelId="{6A430287-FF98-4F96-836F-DD42B2268E93}" type="presParOf" srcId="{A534563E-C1CA-43DF-913D-A7E4CAC3063A}" destId="{CD8353C4-4D8A-4561-9732-FC8001CED9BE}" srcOrd="5" destOrd="0" presId="urn:microsoft.com/office/officeart/2005/8/layout/vList4#1"/>
    <dgm:cxn modelId="{4BD93B14-3D2A-4EA9-B213-3181FA4A35F4}" type="presParOf" srcId="{A534563E-C1CA-43DF-913D-A7E4CAC3063A}" destId="{31AA7E36-A803-46AC-8526-D431580EC3CB}" srcOrd="6" destOrd="0" presId="urn:microsoft.com/office/officeart/2005/8/layout/vList4#1"/>
    <dgm:cxn modelId="{19C8D8E6-C8D9-4118-B1BE-3943A218752A}" type="presParOf" srcId="{31AA7E36-A803-46AC-8526-D431580EC3CB}" destId="{C1BB7AC1-5BB3-44D2-A63C-A85599C2E704}" srcOrd="0" destOrd="0" presId="urn:microsoft.com/office/officeart/2005/8/layout/vList4#1"/>
    <dgm:cxn modelId="{D74FC912-ECDF-4925-B803-DF2FD57A64E7}" type="presParOf" srcId="{31AA7E36-A803-46AC-8526-D431580EC3CB}" destId="{B5D9AEE5-0351-4191-9B0C-5BAB74C1712E}" srcOrd="1" destOrd="0" presId="urn:microsoft.com/office/officeart/2005/8/layout/vList4#1"/>
    <dgm:cxn modelId="{EDE0349B-CF6E-4567-90FC-A1FA71228791}" type="presParOf" srcId="{31AA7E36-A803-46AC-8526-D431580EC3CB}" destId="{14172700-F6B4-49D9-A7AB-9F2B0B18EC2F}" srcOrd="2" destOrd="0" presId="urn:microsoft.com/office/officeart/2005/8/layout/vList4#1"/>
    <dgm:cxn modelId="{098E891E-F566-4E27-88B0-AECE171BA713}" type="presParOf" srcId="{A534563E-C1CA-43DF-913D-A7E4CAC3063A}" destId="{1E0E3139-251D-45CA-9317-90F6A43CCA08}" srcOrd="7" destOrd="0" presId="urn:microsoft.com/office/officeart/2005/8/layout/vList4#1"/>
    <dgm:cxn modelId="{B7221427-6A32-46FC-955E-9CD0CE64FAF8}" type="presParOf" srcId="{A534563E-C1CA-43DF-913D-A7E4CAC3063A}" destId="{FFBE2C07-CA80-46A6-BA35-A0E847E7569F}" srcOrd="8" destOrd="0" presId="urn:microsoft.com/office/officeart/2005/8/layout/vList4#1"/>
    <dgm:cxn modelId="{1A7D1413-D3C3-4F31-8E94-17BC2AE19669}" type="presParOf" srcId="{FFBE2C07-CA80-46A6-BA35-A0E847E7569F}" destId="{5F33EB34-F490-4C08-96A1-52BC5BFA1353}" srcOrd="0" destOrd="0" presId="urn:microsoft.com/office/officeart/2005/8/layout/vList4#1"/>
    <dgm:cxn modelId="{7D3C3716-A54F-46FB-9CF7-806807FE89C6}" type="presParOf" srcId="{FFBE2C07-CA80-46A6-BA35-A0E847E7569F}" destId="{9FCB4EE9-7A79-47F9-9751-BF084587193E}" srcOrd="1" destOrd="0" presId="urn:microsoft.com/office/officeart/2005/8/layout/vList4#1"/>
    <dgm:cxn modelId="{5A8EC89B-A73A-4358-AC01-66B84DA80289}" type="presParOf" srcId="{FFBE2C07-CA80-46A6-BA35-A0E847E7569F}" destId="{67719797-5CC5-4AB2-976A-71DBF13C93F2}" srcOrd="2" destOrd="0" presId="urn:microsoft.com/office/officeart/2005/8/layout/vList4#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795B83-5F83-4C25-A8C8-548559DA7A63}" type="doc">
      <dgm:prSet loTypeId="urn:microsoft.com/office/officeart/2005/8/layout/vList2" loCatId="list" qsTypeId="urn:microsoft.com/office/officeart/2005/8/quickstyle/simple1" qsCatId="simple" csTypeId="urn:microsoft.com/office/officeart/2005/8/colors/accent2_1" csCatId="accent2"/>
      <dgm:spPr/>
      <dgm:t>
        <a:bodyPr/>
        <a:lstStyle/>
        <a:p>
          <a:endParaRPr lang="fr-FR"/>
        </a:p>
      </dgm:t>
    </dgm:pt>
    <dgm:pt modelId="{FD3E38AD-5F5A-4063-ACC1-DC6626EAA659}">
      <dgm:prSet custT="1"/>
      <dgm:spPr/>
      <dgm:t>
        <a:bodyPr/>
        <a:lstStyle/>
        <a:p>
          <a:pPr rtl="0"/>
          <a:r>
            <a:rPr lang="fr-FR" sz="2800" b="1" i="0" dirty="0" smtClean="0"/>
            <a:t>Capitaliser sur l’expérience des « premiers de la classe » pour la rediffuser vers l’ensemble des établissements</a:t>
          </a:r>
          <a:endParaRPr lang="fr-FR" sz="2800" dirty="0"/>
        </a:p>
      </dgm:t>
    </dgm:pt>
    <dgm:pt modelId="{707B7B5A-702B-4873-B022-2CE2730D46DF}" type="parTrans" cxnId="{2820373F-F9B4-41A2-8DD0-111367749F70}">
      <dgm:prSet/>
      <dgm:spPr/>
      <dgm:t>
        <a:bodyPr/>
        <a:lstStyle/>
        <a:p>
          <a:endParaRPr lang="fr-FR" sz="1600"/>
        </a:p>
      </dgm:t>
    </dgm:pt>
    <dgm:pt modelId="{89A0C050-0F0B-4218-82DC-BDB591EE3A41}" type="sibTrans" cxnId="{2820373F-F9B4-41A2-8DD0-111367749F70}">
      <dgm:prSet/>
      <dgm:spPr/>
      <dgm:t>
        <a:bodyPr/>
        <a:lstStyle/>
        <a:p>
          <a:endParaRPr lang="fr-FR" sz="1600"/>
        </a:p>
      </dgm:t>
    </dgm:pt>
    <dgm:pt modelId="{7DB842CB-3AA9-4AA7-A23A-B48E459FABF6}">
      <dgm:prSet custT="1"/>
      <dgm:spPr/>
      <dgm:t>
        <a:bodyPr/>
        <a:lstStyle/>
        <a:p>
          <a:pPr rtl="0"/>
          <a:r>
            <a:rPr lang="fr-FR" sz="2800" b="1" i="0" dirty="0" smtClean="0"/>
            <a:t>Une nouvelle étape pour l’ANAP : après la production de nombreux outils, l’accompagnement et le déploiement à grande échelle</a:t>
          </a:r>
          <a:endParaRPr lang="fr-FR" sz="2800" dirty="0"/>
        </a:p>
      </dgm:t>
    </dgm:pt>
    <dgm:pt modelId="{A7F5007E-7173-4D05-9F52-F7534FCF2106}" type="parTrans" cxnId="{24DE6C68-DF3B-4860-9A18-A10A9A1BE527}">
      <dgm:prSet/>
      <dgm:spPr/>
      <dgm:t>
        <a:bodyPr/>
        <a:lstStyle/>
        <a:p>
          <a:endParaRPr lang="fr-FR" sz="1600"/>
        </a:p>
      </dgm:t>
    </dgm:pt>
    <dgm:pt modelId="{6B985DC0-2054-49C3-B8F8-6A15AAB72C40}" type="sibTrans" cxnId="{24DE6C68-DF3B-4860-9A18-A10A9A1BE527}">
      <dgm:prSet/>
      <dgm:spPr/>
      <dgm:t>
        <a:bodyPr/>
        <a:lstStyle/>
        <a:p>
          <a:endParaRPr lang="fr-FR" sz="1600"/>
        </a:p>
      </dgm:t>
    </dgm:pt>
    <dgm:pt modelId="{77B4FC17-3E55-40A2-AB54-F8F443264794}">
      <dgm:prSet custT="1"/>
      <dgm:spPr/>
      <dgm:t>
        <a:bodyPr/>
        <a:lstStyle/>
        <a:p>
          <a:pPr rtl="0"/>
          <a:r>
            <a:rPr lang="fr-FR" sz="2800" b="1" i="0" dirty="0" smtClean="0"/>
            <a:t>Une articulation forte avec les régions et, en premier lieu, les ARS, facteur clé de réussite</a:t>
          </a:r>
          <a:endParaRPr lang="fr-FR" sz="2800" dirty="0"/>
        </a:p>
      </dgm:t>
    </dgm:pt>
    <dgm:pt modelId="{69DAF078-D2F9-41D6-B929-B8575D4E92A2}" type="parTrans" cxnId="{A43923AD-82DA-4CA4-B9D3-6158E52DF5E7}">
      <dgm:prSet/>
      <dgm:spPr/>
      <dgm:t>
        <a:bodyPr/>
        <a:lstStyle/>
        <a:p>
          <a:endParaRPr lang="fr-FR" sz="1600"/>
        </a:p>
      </dgm:t>
    </dgm:pt>
    <dgm:pt modelId="{C0CB47EE-F423-4F57-8434-D7B0E3B2EF01}" type="sibTrans" cxnId="{A43923AD-82DA-4CA4-B9D3-6158E52DF5E7}">
      <dgm:prSet/>
      <dgm:spPr/>
      <dgm:t>
        <a:bodyPr/>
        <a:lstStyle/>
        <a:p>
          <a:endParaRPr lang="fr-FR" sz="1600"/>
        </a:p>
      </dgm:t>
    </dgm:pt>
    <dgm:pt modelId="{2D6E484A-D709-4175-B5CB-4A7E574E6752}" type="pres">
      <dgm:prSet presAssocID="{A6795B83-5F83-4C25-A8C8-548559DA7A63}" presName="linear" presStyleCnt="0">
        <dgm:presLayoutVars>
          <dgm:animLvl val="lvl"/>
          <dgm:resizeHandles val="exact"/>
        </dgm:presLayoutVars>
      </dgm:prSet>
      <dgm:spPr/>
      <dgm:t>
        <a:bodyPr/>
        <a:lstStyle/>
        <a:p>
          <a:endParaRPr lang="fr-FR"/>
        </a:p>
      </dgm:t>
    </dgm:pt>
    <dgm:pt modelId="{F29CD93B-7FCD-4D54-B039-AC32B6E136BC}" type="pres">
      <dgm:prSet presAssocID="{FD3E38AD-5F5A-4063-ACC1-DC6626EAA659}" presName="parentText" presStyleLbl="node1" presStyleIdx="0" presStyleCnt="3">
        <dgm:presLayoutVars>
          <dgm:chMax val="0"/>
          <dgm:bulletEnabled val="1"/>
        </dgm:presLayoutVars>
      </dgm:prSet>
      <dgm:spPr/>
      <dgm:t>
        <a:bodyPr/>
        <a:lstStyle/>
        <a:p>
          <a:endParaRPr lang="fr-FR"/>
        </a:p>
      </dgm:t>
    </dgm:pt>
    <dgm:pt modelId="{FC9DB555-DFC2-415A-AE87-E16F5120D4EC}" type="pres">
      <dgm:prSet presAssocID="{89A0C050-0F0B-4218-82DC-BDB591EE3A41}" presName="spacer" presStyleCnt="0"/>
      <dgm:spPr/>
      <dgm:t>
        <a:bodyPr/>
        <a:lstStyle/>
        <a:p>
          <a:endParaRPr lang="fr-FR"/>
        </a:p>
      </dgm:t>
    </dgm:pt>
    <dgm:pt modelId="{57D75B20-48B4-4B97-B1C0-92AE4D50E33A}" type="pres">
      <dgm:prSet presAssocID="{7DB842CB-3AA9-4AA7-A23A-B48E459FABF6}" presName="parentText" presStyleLbl="node1" presStyleIdx="1" presStyleCnt="3">
        <dgm:presLayoutVars>
          <dgm:chMax val="0"/>
          <dgm:bulletEnabled val="1"/>
        </dgm:presLayoutVars>
      </dgm:prSet>
      <dgm:spPr/>
      <dgm:t>
        <a:bodyPr/>
        <a:lstStyle/>
        <a:p>
          <a:endParaRPr lang="fr-FR"/>
        </a:p>
      </dgm:t>
    </dgm:pt>
    <dgm:pt modelId="{3F4F7442-FC92-41E0-94FD-CE8166FD7A8D}" type="pres">
      <dgm:prSet presAssocID="{6B985DC0-2054-49C3-B8F8-6A15AAB72C40}" presName="spacer" presStyleCnt="0"/>
      <dgm:spPr/>
      <dgm:t>
        <a:bodyPr/>
        <a:lstStyle/>
        <a:p>
          <a:endParaRPr lang="fr-FR"/>
        </a:p>
      </dgm:t>
    </dgm:pt>
    <dgm:pt modelId="{84647F4E-F165-4F89-BEA1-8A2598A9EBEA}" type="pres">
      <dgm:prSet presAssocID="{77B4FC17-3E55-40A2-AB54-F8F443264794}" presName="parentText" presStyleLbl="node1" presStyleIdx="2" presStyleCnt="3">
        <dgm:presLayoutVars>
          <dgm:chMax val="0"/>
          <dgm:bulletEnabled val="1"/>
        </dgm:presLayoutVars>
      </dgm:prSet>
      <dgm:spPr/>
      <dgm:t>
        <a:bodyPr/>
        <a:lstStyle/>
        <a:p>
          <a:endParaRPr lang="fr-FR"/>
        </a:p>
      </dgm:t>
    </dgm:pt>
  </dgm:ptLst>
  <dgm:cxnLst>
    <dgm:cxn modelId="{19C478D6-D0DE-466B-987D-366FA9DCA70B}" type="presOf" srcId="{7DB842CB-3AA9-4AA7-A23A-B48E459FABF6}" destId="{57D75B20-48B4-4B97-B1C0-92AE4D50E33A}" srcOrd="0" destOrd="0" presId="urn:microsoft.com/office/officeart/2005/8/layout/vList2"/>
    <dgm:cxn modelId="{E5C5F6D2-997F-489B-981F-7FD0CD714C21}" type="presOf" srcId="{FD3E38AD-5F5A-4063-ACC1-DC6626EAA659}" destId="{F29CD93B-7FCD-4D54-B039-AC32B6E136BC}" srcOrd="0" destOrd="0" presId="urn:microsoft.com/office/officeart/2005/8/layout/vList2"/>
    <dgm:cxn modelId="{2820373F-F9B4-41A2-8DD0-111367749F70}" srcId="{A6795B83-5F83-4C25-A8C8-548559DA7A63}" destId="{FD3E38AD-5F5A-4063-ACC1-DC6626EAA659}" srcOrd="0" destOrd="0" parTransId="{707B7B5A-702B-4873-B022-2CE2730D46DF}" sibTransId="{89A0C050-0F0B-4218-82DC-BDB591EE3A41}"/>
    <dgm:cxn modelId="{E39AC672-1C58-46C8-86FE-E32064ACEF44}" type="presOf" srcId="{77B4FC17-3E55-40A2-AB54-F8F443264794}" destId="{84647F4E-F165-4F89-BEA1-8A2598A9EBEA}" srcOrd="0" destOrd="0" presId="urn:microsoft.com/office/officeart/2005/8/layout/vList2"/>
    <dgm:cxn modelId="{24DE6C68-DF3B-4860-9A18-A10A9A1BE527}" srcId="{A6795B83-5F83-4C25-A8C8-548559DA7A63}" destId="{7DB842CB-3AA9-4AA7-A23A-B48E459FABF6}" srcOrd="1" destOrd="0" parTransId="{A7F5007E-7173-4D05-9F52-F7534FCF2106}" sibTransId="{6B985DC0-2054-49C3-B8F8-6A15AAB72C40}"/>
    <dgm:cxn modelId="{E22C1147-4691-4E69-93E1-24EDFC5933E6}" type="presOf" srcId="{A6795B83-5F83-4C25-A8C8-548559DA7A63}" destId="{2D6E484A-D709-4175-B5CB-4A7E574E6752}" srcOrd="0" destOrd="0" presId="urn:microsoft.com/office/officeart/2005/8/layout/vList2"/>
    <dgm:cxn modelId="{A43923AD-82DA-4CA4-B9D3-6158E52DF5E7}" srcId="{A6795B83-5F83-4C25-A8C8-548559DA7A63}" destId="{77B4FC17-3E55-40A2-AB54-F8F443264794}" srcOrd="2" destOrd="0" parTransId="{69DAF078-D2F9-41D6-B929-B8575D4E92A2}" sibTransId="{C0CB47EE-F423-4F57-8434-D7B0E3B2EF01}"/>
    <dgm:cxn modelId="{D4680E5A-4CBD-49EF-BE29-A34DF51353F2}" type="presParOf" srcId="{2D6E484A-D709-4175-B5CB-4A7E574E6752}" destId="{F29CD93B-7FCD-4D54-B039-AC32B6E136BC}" srcOrd="0" destOrd="0" presId="urn:microsoft.com/office/officeart/2005/8/layout/vList2"/>
    <dgm:cxn modelId="{8E16596F-715C-42F1-A714-3FCDE03DE451}" type="presParOf" srcId="{2D6E484A-D709-4175-B5CB-4A7E574E6752}" destId="{FC9DB555-DFC2-415A-AE87-E16F5120D4EC}" srcOrd="1" destOrd="0" presId="urn:microsoft.com/office/officeart/2005/8/layout/vList2"/>
    <dgm:cxn modelId="{05C5B104-CCF5-4827-9304-53B9142D5A34}" type="presParOf" srcId="{2D6E484A-D709-4175-B5CB-4A7E574E6752}" destId="{57D75B20-48B4-4B97-B1C0-92AE4D50E33A}" srcOrd="2" destOrd="0" presId="urn:microsoft.com/office/officeart/2005/8/layout/vList2"/>
    <dgm:cxn modelId="{E4DF9DAC-A968-4F7F-9D01-9A95D0E63E5E}" type="presParOf" srcId="{2D6E484A-D709-4175-B5CB-4A7E574E6752}" destId="{3F4F7442-FC92-41E0-94FD-CE8166FD7A8D}" srcOrd="3" destOrd="0" presId="urn:microsoft.com/office/officeart/2005/8/layout/vList2"/>
    <dgm:cxn modelId="{7BE38C08-A631-4DDB-9EA9-340A0C5DB153}" type="presParOf" srcId="{2D6E484A-D709-4175-B5CB-4A7E574E6752}" destId="{84647F4E-F165-4F89-BEA1-8A2598A9EBEA}" srcOrd="4"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4D62FE-E1D8-4C52-B185-AC4EF6756C8E}" type="doc">
      <dgm:prSet loTypeId="urn:microsoft.com/office/officeart/2005/8/layout/radial6" loCatId="cycle" qsTypeId="urn:microsoft.com/office/officeart/2005/8/quickstyle/simple1" qsCatId="simple" csTypeId="urn:microsoft.com/office/officeart/2005/8/colors/colorful1#1" csCatId="colorful" phldr="1"/>
      <dgm:spPr/>
      <dgm:t>
        <a:bodyPr/>
        <a:lstStyle/>
        <a:p>
          <a:endParaRPr lang="fr-FR"/>
        </a:p>
      </dgm:t>
    </dgm:pt>
    <dgm:pt modelId="{0EED6246-8275-43C7-89E2-09625CDBF155}">
      <dgm:prSet phldrT="[Texte]" custT="1"/>
      <dgm:spPr/>
      <dgm:t>
        <a:bodyPr/>
        <a:lstStyle/>
        <a:p>
          <a:r>
            <a:rPr lang="fr-FR" sz="1600" b="1" dirty="0" smtClean="0"/>
            <a:t>1</a:t>
          </a:r>
        </a:p>
        <a:p>
          <a:r>
            <a:rPr lang="fr-FR" sz="1000" b="1" dirty="0" smtClean="0"/>
            <a:t>Diffusion de contenus via la Plate-forme</a:t>
          </a:r>
          <a:endParaRPr lang="fr-FR" sz="1000" b="1" dirty="0"/>
        </a:p>
      </dgm:t>
    </dgm:pt>
    <dgm:pt modelId="{E6F27D10-DD18-4938-A189-D13FEF7A350B}" type="parTrans" cxnId="{9E3A5050-9A7E-407D-B3C6-73ACD0245477}">
      <dgm:prSet/>
      <dgm:spPr/>
      <dgm:t>
        <a:bodyPr/>
        <a:lstStyle/>
        <a:p>
          <a:endParaRPr lang="fr-FR" b="1"/>
        </a:p>
      </dgm:t>
    </dgm:pt>
    <dgm:pt modelId="{2A9C9660-C368-4280-991F-FD2815D81F11}" type="sibTrans" cxnId="{9E3A5050-9A7E-407D-B3C6-73ACD0245477}">
      <dgm:prSet/>
      <dgm:spPr/>
      <dgm:t>
        <a:bodyPr/>
        <a:lstStyle/>
        <a:p>
          <a:endParaRPr lang="fr-FR" b="1"/>
        </a:p>
      </dgm:t>
    </dgm:pt>
    <dgm:pt modelId="{D550B0DA-CB1E-4A50-8585-6F5721473086}">
      <dgm:prSet phldrT="[Texte]" custT="1"/>
      <dgm:spPr/>
      <dgm:t>
        <a:bodyPr/>
        <a:lstStyle/>
        <a:p>
          <a:r>
            <a:rPr lang="fr-FR" sz="1600" b="1" dirty="0" smtClean="0"/>
            <a:t>2</a:t>
          </a:r>
        </a:p>
        <a:p>
          <a:r>
            <a:rPr lang="fr-FR" sz="1000" b="1" dirty="0" smtClean="0"/>
            <a:t>Offre d’expertise via la Plate-forme</a:t>
          </a:r>
          <a:endParaRPr lang="fr-FR" sz="1000" b="1" dirty="0"/>
        </a:p>
      </dgm:t>
    </dgm:pt>
    <dgm:pt modelId="{136329FA-0F34-49D0-AACE-B2D0E284F6E4}" type="parTrans" cxnId="{F5AD0AFE-0615-4C6C-BA08-6C73CBB66A34}">
      <dgm:prSet/>
      <dgm:spPr/>
      <dgm:t>
        <a:bodyPr/>
        <a:lstStyle/>
        <a:p>
          <a:endParaRPr lang="fr-FR" b="1"/>
        </a:p>
      </dgm:t>
    </dgm:pt>
    <dgm:pt modelId="{EA42D40B-C2DF-4E21-BFFE-4218BF2F8DEF}" type="sibTrans" cxnId="{F5AD0AFE-0615-4C6C-BA08-6C73CBB66A34}">
      <dgm:prSet/>
      <dgm:spPr/>
      <dgm:t>
        <a:bodyPr/>
        <a:lstStyle/>
        <a:p>
          <a:endParaRPr lang="fr-FR" b="1"/>
        </a:p>
      </dgm:t>
    </dgm:pt>
    <dgm:pt modelId="{A4B8C0D1-FA97-40A1-A94B-9D9443C3DD46}">
      <dgm:prSet phldrT="[Texte]" custT="1"/>
      <dgm:spPr/>
      <dgm:t>
        <a:bodyPr/>
        <a:lstStyle/>
        <a:p>
          <a:r>
            <a:rPr lang="fr-FR" sz="1600" b="1" dirty="0" smtClean="0"/>
            <a:t>3</a:t>
          </a:r>
        </a:p>
        <a:p>
          <a:r>
            <a:rPr lang="fr-FR" sz="1000" b="1" dirty="0" smtClean="0"/>
            <a:t>Appui métier par un réseau d’ambassadeurs</a:t>
          </a:r>
          <a:endParaRPr lang="fr-FR" sz="1000" b="1" dirty="0"/>
        </a:p>
      </dgm:t>
    </dgm:pt>
    <dgm:pt modelId="{BA3E85F7-4959-4502-AE4B-E85E9E180D37}" type="parTrans" cxnId="{58096E0D-F451-4F52-BA8C-513F73387DCE}">
      <dgm:prSet/>
      <dgm:spPr/>
      <dgm:t>
        <a:bodyPr/>
        <a:lstStyle/>
        <a:p>
          <a:endParaRPr lang="fr-FR" b="1"/>
        </a:p>
      </dgm:t>
    </dgm:pt>
    <dgm:pt modelId="{F649C5A8-057D-4622-A51A-F9757B89D30E}" type="sibTrans" cxnId="{58096E0D-F451-4F52-BA8C-513F73387DCE}">
      <dgm:prSet/>
      <dgm:spPr/>
      <dgm:t>
        <a:bodyPr/>
        <a:lstStyle/>
        <a:p>
          <a:endParaRPr lang="fr-FR" b="1"/>
        </a:p>
      </dgm:t>
    </dgm:pt>
    <dgm:pt modelId="{FB47F5EB-2740-4976-BE30-2757AAF17B00}">
      <dgm:prSet phldrT="[Texte]" custT="1"/>
      <dgm:spPr>
        <a:solidFill>
          <a:schemeClr val="bg1">
            <a:lumMod val="65000"/>
          </a:schemeClr>
        </a:solidFill>
      </dgm:spPr>
      <dgm:t>
        <a:bodyPr lIns="0" tIns="0" rIns="0" bIns="0"/>
        <a:lstStyle/>
        <a:p>
          <a:r>
            <a:rPr lang="fr-FR" sz="1500" b="1" dirty="0" smtClean="0"/>
            <a:t>Accompagnement ANAP</a:t>
          </a:r>
          <a:endParaRPr lang="fr-FR" sz="1500" b="1" dirty="0"/>
        </a:p>
      </dgm:t>
    </dgm:pt>
    <dgm:pt modelId="{18C57CEF-C63D-4BE5-8A30-615987F2F514}" type="parTrans" cxnId="{DF86D7BF-4F56-45C5-A999-8D9A67C428B3}">
      <dgm:prSet/>
      <dgm:spPr/>
      <dgm:t>
        <a:bodyPr/>
        <a:lstStyle/>
        <a:p>
          <a:endParaRPr lang="fr-FR" b="1"/>
        </a:p>
      </dgm:t>
    </dgm:pt>
    <dgm:pt modelId="{99E54FF4-BCAE-492F-B096-216214EFA0C5}" type="sibTrans" cxnId="{DF86D7BF-4F56-45C5-A999-8D9A67C428B3}">
      <dgm:prSet/>
      <dgm:spPr/>
      <dgm:t>
        <a:bodyPr/>
        <a:lstStyle/>
        <a:p>
          <a:endParaRPr lang="fr-FR" b="1"/>
        </a:p>
      </dgm:t>
    </dgm:pt>
    <dgm:pt modelId="{E0682B83-A09B-4CCF-8ADC-A153EC385C68}">
      <dgm:prSet phldrT="[Texte]" custT="1"/>
      <dgm:spPr/>
      <dgm:t>
        <a:bodyPr/>
        <a:lstStyle/>
        <a:p>
          <a:r>
            <a:rPr lang="fr-FR" sz="1600" b="1" dirty="0" smtClean="0"/>
            <a:t>4</a:t>
          </a:r>
        </a:p>
        <a:p>
          <a:r>
            <a:rPr lang="fr-FR" sz="1000" b="1" dirty="0" smtClean="0"/>
            <a:t>Appui ponctuel par l’ANAP</a:t>
          </a:r>
          <a:endParaRPr lang="fr-FR" sz="1000" b="1" dirty="0"/>
        </a:p>
      </dgm:t>
    </dgm:pt>
    <dgm:pt modelId="{DF41CF0A-1EC2-4300-83F7-6E61E9799FBB}" type="parTrans" cxnId="{F1626158-CC46-49DE-B75B-6B380CFB0093}">
      <dgm:prSet/>
      <dgm:spPr/>
      <dgm:t>
        <a:bodyPr/>
        <a:lstStyle/>
        <a:p>
          <a:endParaRPr lang="fr-FR" b="1"/>
        </a:p>
      </dgm:t>
    </dgm:pt>
    <dgm:pt modelId="{DCB34542-5D40-451C-930B-647F9B65EDD4}" type="sibTrans" cxnId="{F1626158-CC46-49DE-B75B-6B380CFB0093}">
      <dgm:prSet/>
      <dgm:spPr/>
      <dgm:t>
        <a:bodyPr/>
        <a:lstStyle/>
        <a:p>
          <a:endParaRPr lang="fr-FR" b="1"/>
        </a:p>
      </dgm:t>
    </dgm:pt>
    <dgm:pt modelId="{BAABF004-7125-4A80-AE45-8B808B9AE10D}">
      <dgm:prSet phldrT="[Texte]" custT="1"/>
      <dgm:spPr/>
      <dgm:t>
        <a:bodyPr/>
        <a:lstStyle/>
        <a:p>
          <a:r>
            <a:rPr lang="fr-FR" sz="1600" b="1" dirty="0" smtClean="0"/>
            <a:t>5</a:t>
          </a:r>
        </a:p>
        <a:p>
          <a:r>
            <a:rPr lang="fr-FR" sz="1000" b="1" dirty="0" smtClean="0"/>
            <a:t>Journées nationales et régionales d’information</a:t>
          </a:r>
          <a:endParaRPr lang="fr-FR" sz="1000" b="1" dirty="0"/>
        </a:p>
      </dgm:t>
    </dgm:pt>
    <dgm:pt modelId="{6249AF7F-2D48-46EB-A5F7-532D77B04F8A}" type="parTrans" cxnId="{EA5D4622-DD92-486E-BE07-71FED5E86F73}">
      <dgm:prSet/>
      <dgm:spPr/>
      <dgm:t>
        <a:bodyPr/>
        <a:lstStyle/>
        <a:p>
          <a:endParaRPr lang="fr-FR" b="1"/>
        </a:p>
      </dgm:t>
    </dgm:pt>
    <dgm:pt modelId="{E845EE05-5098-42C2-8C60-535F9FF9ADEF}" type="sibTrans" cxnId="{EA5D4622-DD92-486E-BE07-71FED5E86F73}">
      <dgm:prSet/>
      <dgm:spPr/>
      <dgm:t>
        <a:bodyPr/>
        <a:lstStyle/>
        <a:p>
          <a:endParaRPr lang="fr-FR" b="1"/>
        </a:p>
      </dgm:t>
    </dgm:pt>
    <dgm:pt modelId="{38952483-3703-4025-B36A-53183A849D43}" type="pres">
      <dgm:prSet presAssocID="{D54D62FE-E1D8-4C52-B185-AC4EF6756C8E}" presName="Name0" presStyleCnt="0">
        <dgm:presLayoutVars>
          <dgm:chMax val="1"/>
          <dgm:dir/>
          <dgm:animLvl val="ctr"/>
          <dgm:resizeHandles val="exact"/>
        </dgm:presLayoutVars>
      </dgm:prSet>
      <dgm:spPr/>
      <dgm:t>
        <a:bodyPr/>
        <a:lstStyle/>
        <a:p>
          <a:endParaRPr lang="fr-FR"/>
        </a:p>
      </dgm:t>
    </dgm:pt>
    <dgm:pt modelId="{3E19B9E3-3388-4CA2-BE27-954A0D5E42BA}" type="pres">
      <dgm:prSet presAssocID="{FB47F5EB-2740-4976-BE30-2757AAF17B00}" presName="centerShape" presStyleLbl="node0" presStyleIdx="0" presStyleCnt="1" custScaleX="107107" custScaleY="106217"/>
      <dgm:spPr/>
      <dgm:t>
        <a:bodyPr/>
        <a:lstStyle/>
        <a:p>
          <a:endParaRPr lang="fr-FR"/>
        </a:p>
      </dgm:t>
    </dgm:pt>
    <dgm:pt modelId="{B0EAC22F-F1B7-4E5F-A0AD-F6D3010E6394}" type="pres">
      <dgm:prSet presAssocID="{0EED6246-8275-43C7-89E2-09625CDBF155}" presName="node" presStyleLbl="node1" presStyleIdx="0" presStyleCnt="5">
        <dgm:presLayoutVars>
          <dgm:bulletEnabled val="1"/>
        </dgm:presLayoutVars>
      </dgm:prSet>
      <dgm:spPr/>
      <dgm:t>
        <a:bodyPr/>
        <a:lstStyle/>
        <a:p>
          <a:endParaRPr lang="fr-FR"/>
        </a:p>
      </dgm:t>
    </dgm:pt>
    <dgm:pt modelId="{C52A1DDB-24E0-4013-B30E-946BFC85FEEF}" type="pres">
      <dgm:prSet presAssocID="{0EED6246-8275-43C7-89E2-09625CDBF155}" presName="dummy" presStyleCnt="0"/>
      <dgm:spPr/>
      <dgm:t>
        <a:bodyPr/>
        <a:lstStyle/>
        <a:p>
          <a:endParaRPr lang="fr-FR"/>
        </a:p>
      </dgm:t>
    </dgm:pt>
    <dgm:pt modelId="{6F4CE096-DC14-458A-95AD-94425F1DD1B7}" type="pres">
      <dgm:prSet presAssocID="{2A9C9660-C368-4280-991F-FD2815D81F11}" presName="sibTrans" presStyleLbl="sibTrans2D1" presStyleIdx="0" presStyleCnt="5"/>
      <dgm:spPr/>
      <dgm:t>
        <a:bodyPr/>
        <a:lstStyle/>
        <a:p>
          <a:endParaRPr lang="fr-FR"/>
        </a:p>
      </dgm:t>
    </dgm:pt>
    <dgm:pt modelId="{3601F317-9263-4857-B615-F5B962A7463B}" type="pres">
      <dgm:prSet presAssocID="{D550B0DA-CB1E-4A50-8585-6F5721473086}" presName="node" presStyleLbl="node1" presStyleIdx="1" presStyleCnt="5">
        <dgm:presLayoutVars>
          <dgm:bulletEnabled val="1"/>
        </dgm:presLayoutVars>
      </dgm:prSet>
      <dgm:spPr/>
      <dgm:t>
        <a:bodyPr/>
        <a:lstStyle/>
        <a:p>
          <a:endParaRPr lang="fr-FR"/>
        </a:p>
      </dgm:t>
    </dgm:pt>
    <dgm:pt modelId="{8F593C02-A446-4488-9A1F-D3E57248635C}" type="pres">
      <dgm:prSet presAssocID="{D550B0DA-CB1E-4A50-8585-6F5721473086}" presName="dummy" presStyleCnt="0"/>
      <dgm:spPr/>
      <dgm:t>
        <a:bodyPr/>
        <a:lstStyle/>
        <a:p>
          <a:endParaRPr lang="fr-FR"/>
        </a:p>
      </dgm:t>
    </dgm:pt>
    <dgm:pt modelId="{E492E2CF-E541-4F9E-A005-5508F5EC9B4C}" type="pres">
      <dgm:prSet presAssocID="{EA42D40B-C2DF-4E21-BFFE-4218BF2F8DEF}" presName="sibTrans" presStyleLbl="sibTrans2D1" presStyleIdx="1" presStyleCnt="5"/>
      <dgm:spPr/>
      <dgm:t>
        <a:bodyPr/>
        <a:lstStyle/>
        <a:p>
          <a:endParaRPr lang="fr-FR"/>
        </a:p>
      </dgm:t>
    </dgm:pt>
    <dgm:pt modelId="{9B3F1C79-172D-41C3-BC11-6085F56E7129}" type="pres">
      <dgm:prSet presAssocID="{A4B8C0D1-FA97-40A1-A94B-9D9443C3DD46}" presName="node" presStyleLbl="node1" presStyleIdx="2" presStyleCnt="5">
        <dgm:presLayoutVars>
          <dgm:bulletEnabled val="1"/>
        </dgm:presLayoutVars>
      </dgm:prSet>
      <dgm:spPr/>
      <dgm:t>
        <a:bodyPr/>
        <a:lstStyle/>
        <a:p>
          <a:endParaRPr lang="fr-FR"/>
        </a:p>
      </dgm:t>
    </dgm:pt>
    <dgm:pt modelId="{BF47C6B0-2F8C-43D4-BE3D-663783EBA346}" type="pres">
      <dgm:prSet presAssocID="{A4B8C0D1-FA97-40A1-A94B-9D9443C3DD46}" presName="dummy" presStyleCnt="0"/>
      <dgm:spPr/>
      <dgm:t>
        <a:bodyPr/>
        <a:lstStyle/>
        <a:p>
          <a:endParaRPr lang="fr-FR"/>
        </a:p>
      </dgm:t>
    </dgm:pt>
    <dgm:pt modelId="{6717E131-D951-46E7-A862-1FB30DF9740A}" type="pres">
      <dgm:prSet presAssocID="{F649C5A8-057D-4622-A51A-F9757B89D30E}" presName="sibTrans" presStyleLbl="sibTrans2D1" presStyleIdx="2" presStyleCnt="5"/>
      <dgm:spPr/>
      <dgm:t>
        <a:bodyPr/>
        <a:lstStyle/>
        <a:p>
          <a:endParaRPr lang="fr-FR"/>
        </a:p>
      </dgm:t>
    </dgm:pt>
    <dgm:pt modelId="{6CCAE26A-0EF2-4727-9F48-BA69EDBF10CC}" type="pres">
      <dgm:prSet presAssocID="{E0682B83-A09B-4CCF-8ADC-A153EC385C68}" presName="node" presStyleLbl="node1" presStyleIdx="3" presStyleCnt="5">
        <dgm:presLayoutVars>
          <dgm:bulletEnabled val="1"/>
        </dgm:presLayoutVars>
      </dgm:prSet>
      <dgm:spPr/>
      <dgm:t>
        <a:bodyPr/>
        <a:lstStyle/>
        <a:p>
          <a:endParaRPr lang="fr-FR"/>
        </a:p>
      </dgm:t>
    </dgm:pt>
    <dgm:pt modelId="{B8A4DB4C-50BE-4053-985C-7FAF3CACFBF1}" type="pres">
      <dgm:prSet presAssocID="{E0682B83-A09B-4CCF-8ADC-A153EC385C68}" presName="dummy" presStyleCnt="0"/>
      <dgm:spPr/>
      <dgm:t>
        <a:bodyPr/>
        <a:lstStyle/>
        <a:p>
          <a:endParaRPr lang="fr-FR"/>
        </a:p>
      </dgm:t>
    </dgm:pt>
    <dgm:pt modelId="{8376C10F-8D18-4EC0-B9C2-64774C53446F}" type="pres">
      <dgm:prSet presAssocID="{DCB34542-5D40-451C-930B-647F9B65EDD4}" presName="sibTrans" presStyleLbl="sibTrans2D1" presStyleIdx="3" presStyleCnt="5"/>
      <dgm:spPr/>
      <dgm:t>
        <a:bodyPr/>
        <a:lstStyle/>
        <a:p>
          <a:endParaRPr lang="fr-FR"/>
        </a:p>
      </dgm:t>
    </dgm:pt>
    <dgm:pt modelId="{103A25A4-EB5E-45F1-886C-D87305B7443D}" type="pres">
      <dgm:prSet presAssocID="{BAABF004-7125-4A80-AE45-8B808B9AE10D}" presName="node" presStyleLbl="node1" presStyleIdx="4" presStyleCnt="5">
        <dgm:presLayoutVars>
          <dgm:bulletEnabled val="1"/>
        </dgm:presLayoutVars>
      </dgm:prSet>
      <dgm:spPr/>
      <dgm:t>
        <a:bodyPr/>
        <a:lstStyle/>
        <a:p>
          <a:endParaRPr lang="fr-FR"/>
        </a:p>
      </dgm:t>
    </dgm:pt>
    <dgm:pt modelId="{6061FD67-7147-448C-836F-D1FBCD77119E}" type="pres">
      <dgm:prSet presAssocID="{BAABF004-7125-4A80-AE45-8B808B9AE10D}" presName="dummy" presStyleCnt="0"/>
      <dgm:spPr/>
      <dgm:t>
        <a:bodyPr/>
        <a:lstStyle/>
        <a:p>
          <a:endParaRPr lang="fr-FR"/>
        </a:p>
      </dgm:t>
    </dgm:pt>
    <dgm:pt modelId="{DD5740A4-171A-49EC-8643-327BB6C895FB}" type="pres">
      <dgm:prSet presAssocID="{E845EE05-5098-42C2-8C60-535F9FF9ADEF}" presName="sibTrans" presStyleLbl="sibTrans2D1" presStyleIdx="4" presStyleCnt="5"/>
      <dgm:spPr/>
      <dgm:t>
        <a:bodyPr/>
        <a:lstStyle/>
        <a:p>
          <a:endParaRPr lang="fr-FR"/>
        </a:p>
      </dgm:t>
    </dgm:pt>
  </dgm:ptLst>
  <dgm:cxnLst>
    <dgm:cxn modelId="{2C5D300D-898E-46FA-A517-4951A654582C}" type="presOf" srcId="{E845EE05-5098-42C2-8C60-535F9FF9ADEF}" destId="{DD5740A4-171A-49EC-8643-327BB6C895FB}" srcOrd="0" destOrd="0" presId="urn:microsoft.com/office/officeart/2005/8/layout/radial6"/>
    <dgm:cxn modelId="{EA5D4622-DD92-486E-BE07-71FED5E86F73}" srcId="{FB47F5EB-2740-4976-BE30-2757AAF17B00}" destId="{BAABF004-7125-4A80-AE45-8B808B9AE10D}" srcOrd="4" destOrd="0" parTransId="{6249AF7F-2D48-46EB-A5F7-532D77B04F8A}" sibTransId="{E845EE05-5098-42C2-8C60-535F9FF9ADEF}"/>
    <dgm:cxn modelId="{8A6FFC7D-037A-41CD-8C88-06F4B2180CAC}" type="presOf" srcId="{BAABF004-7125-4A80-AE45-8B808B9AE10D}" destId="{103A25A4-EB5E-45F1-886C-D87305B7443D}" srcOrd="0" destOrd="0" presId="urn:microsoft.com/office/officeart/2005/8/layout/radial6"/>
    <dgm:cxn modelId="{B2160DF1-AE68-4BF2-9CF9-9D5D2D8720C3}" type="presOf" srcId="{2A9C9660-C368-4280-991F-FD2815D81F11}" destId="{6F4CE096-DC14-458A-95AD-94425F1DD1B7}" srcOrd="0" destOrd="0" presId="urn:microsoft.com/office/officeart/2005/8/layout/radial6"/>
    <dgm:cxn modelId="{F5AD0AFE-0615-4C6C-BA08-6C73CBB66A34}" srcId="{FB47F5EB-2740-4976-BE30-2757AAF17B00}" destId="{D550B0DA-CB1E-4A50-8585-6F5721473086}" srcOrd="1" destOrd="0" parTransId="{136329FA-0F34-49D0-AACE-B2D0E284F6E4}" sibTransId="{EA42D40B-C2DF-4E21-BFFE-4218BF2F8DEF}"/>
    <dgm:cxn modelId="{692E777C-E695-4CE5-BCD9-3493CECA2020}" type="presOf" srcId="{DCB34542-5D40-451C-930B-647F9B65EDD4}" destId="{8376C10F-8D18-4EC0-B9C2-64774C53446F}" srcOrd="0" destOrd="0" presId="urn:microsoft.com/office/officeart/2005/8/layout/radial6"/>
    <dgm:cxn modelId="{2E94C912-EB82-4720-ADAD-4ABC0DB8F6AC}" type="presOf" srcId="{0EED6246-8275-43C7-89E2-09625CDBF155}" destId="{B0EAC22F-F1B7-4E5F-A0AD-F6D3010E6394}" srcOrd="0" destOrd="0" presId="urn:microsoft.com/office/officeart/2005/8/layout/radial6"/>
    <dgm:cxn modelId="{7750EE21-9C81-4752-A2EA-2EDB30CBEECE}" type="presOf" srcId="{E0682B83-A09B-4CCF-8ADC-A153EC385C68}" destId="{6CCAE26A-0EF2-4727-9F48-BA69EDBF10CC}" srcOrd="0" destOrd="0" presId="urn:microsoft.com/office/officeart/2005/8/layout/radial6"/>
    <dgm:cxn modelId="{58096E0D-F451-4F52-BA8C-513F73387DCE}" srcId="{FB47F5EB-2740-4976-BE30-2757AAF17B00}" destId="{A4B8C0D1-FA97-40A1-A94B-9D9443C3DD46}" srcOrd="2" destOrd="0" parTransId="{BA3E85F7-4959-4502-AE4B-E85E9E180D37}" sibTransId="{F649C5A8-057D-4622-A51A-F9757B89D30E}"/>
    <dgm:cxn modelId="{9E3A5050-9A7E-407D-B3C6-73ACD0245477}" srcId="{FB47F5EB-2740-4976-BE30-2757AAF17B00}" destId="{0EED6246-8275-43C7-89E2-09625CDBF155}" srcOrd="0" destOrd="0" parTransId="{E6F27D10-DD18-4938-A189-D13FEF7A350B}" sibTransId="{2A9C9660-C368-4280-991F-FD2815D81F11}"/>
    <dgm:cxn modelId="{8D8AB8B0-528C-4253-9E35-6745877D8A2A}" type="presOf" srcId="{FB47F5EB-2740-4976-BE30-2757AAF17B00}" destId="{3E19B9E3-3388-4CA2-BE27-954A0D5E42BA}" srcOrd="0" destOrd="0" presId="urn:microsoft.com/office/officeart/2005/8/layout/radial6"/>
    <dgm:cxn modelId="{7516B655-90CF-40C5-B9DF-C4970A53E086}" type="presOf" srcId="{F649C5A8-057D-4622-A51A-F9757B89D30E}" destId="{6717E131-D951-46E7-A862-1FB30DF9740A}" srcOrd="0" destOrd="0" presId="urn:microsoft.com/office/officeart/2005/8/layout/radial6"/>
    <dgm:cxn modelId="{44FD080B-05AE-4D96-95D0-12EC8B83C928}" type="presOf" srcId="{A4B8C0D1-FA97-40A1-A94B-9D9443C3DD46}" destId="{9B3F1C79-172D-41C3-BC11-6085F56E7129}" srcOrd="0" destOrd="0" presId="urn:microsoft.com/office/officeart/2005/8/layout/radial6"/>
    <dgm:cxn modelId="{F1626158-CC46-49DE-B75B-6B380CFB0093}" srcId="{FB47F5EB-2740-4976-BE30-2757AAF17B00}" destId="{E0682B83-A09B-4CCF-8ADC-A153EC385C68}" srcOrd="3" destOrd="0" parTransId="{DF41CF0A-1EC2-4300-83F7-6E61E9799FBB}" sibTransId="{DCB34542-5D40-451C-930B-647F9B65EDD4}"/>
    <dgm:cxn modelId="{953F720C-DD0F-4546-8976-727EB1EE10C2}" type="presOf" srcId="{D54D62FE-E1D8-4C52-B185-AC4EF6756C8E}" destId="{38952483-3703-4025-B36A-53183A849D43}" srcOrd="0" destOrd="0" presId="urn:microsoft.com/office/officeart/2005/8/layout/radial6"/>
    <dgm:cxn modelId="{B96891EA-6E4F-4765-8D53-03561E2D4870}" type="presOf" srcId="{EA42D40B-C2DF-4E21-BFFE-4218BF2F8DEF}" destId="{E492E2CF-E541-4F9E-A005-5508F5EC9B4C}" srcOrd="0" destOrd="0" presId="urn:microsoft.com/office/officeart/2005/8/layout/radial6"/>
    <dgm:cxn modelId="{DF86D7BF-4F56-45C5-A999-8D9A67C428B3}" srcId="{D54D62FE-E1D8-4C52-B185-AC4EF6756C8E}" destId="{FB47F5EB-2740-4976-BE30-2757AAF17B00}" srcOrd="0" destOrd="0" parTransId="{18C57CEF-C63D-4BE5-8A30-615987F2F514}" sibTransId="{99E54FF4-BCAE-492F-B096-216214EFA0C5}"/>
    <dgm:cxn modelId="{41AA5F73-8008-460C-8863-008493B11AE5}" type="presOf" srcId="{D550B0DA-CB1E-4A50-8585-6F5721473086}" destId="{3601F317-9263-4857-B615-F5B962A7463B}" srcOrd="0" destOrd="0" presId="urn:microsoft.com/office/officeart/2005/8/layout/radial6"/>
    <dgm:cxn modelId="{59E53FDF-409D-4BF5-B438-7485099EEC0B}" type="presParOf" srcId="{38952483-3703-4025-B36A-53183A849D43}" destId="{3E19B9E3-3388-4CA2-BE27-954A0D5E42BA}" srcOrd="0" destOrd="0" presId="urn:microsoft.com/office/officeart/2005/8/layout/radial6"/>
    <dgm:cxn modelId="{7B6C5DDA-D2EB-4163-BE9F-5EF6541351E4}" type="presParOf" srcId="{38952483-3703-4025-B36A-53183A849D43}" destId="{B0EAC22F-F1B7-4E5F-A0AD-F6D3010E6394}" srcOrd="1" destOrd="0" presId="urn:microsoft.com/office/officeart/2005/8/layout/radial6"/>
    <dgm:cxn modelId="{B9087E39-582F-4027-9A82-98F1BE419AAF}" type="presParOf" srcId="{38952483-3703-4025-B36A-53183A849D43}" destId="{C52A1DDB-24E0-4013-B30E-946BFC85FEEF}" srcOrd="2" destOrd="0" presId="urn:microsoft.com/office/officeart/2005/8/layout/radial6"/>
    <dgm:cxn modelId="{3CA24060-CECC-403F-9066-F267F20AC32D}" type="presParOf" srcId="{38952483-3703-4025-B36A-53183A849D43}" destId="{6F4CE096-DC14-458A-95AD-94425F1DD1B7}" srcOrd="3" destOrd="0" presId="urn:microsoft.com/office/officeart/2005/8/layout/radial6"/>
    <dgm:cxn modelId="{0662C6BA-EEDB-4A31-A0F1-33A1E1F6CA64}" type="presParOf" srcId="{38952483-3703-4025-B36A-53183A849D43}" destId="{3601F317-9263-4857-B615-F5B962A7463B}" srcOrd="4" destOrd="0" presId="urn:microsoft.com/office/officeart/2005/8/layout/radial6"/>
    <dgm:cxn modelId="{D955D211-D07B-4DB6-98C5-2F252DB89A16}" type="presParOf" srcId="{38952483-3703-4025-B36A-53183A849D43}" destId="{8F593C02-A446-4488-9A1F-D3E57248635C}" srcOrd="5" destOrd="0" presId="urn:microsoft.com/office/officeart/2005/8/layout/radial6"/>
    <dgm:cxn modelId="{91AB6C09-5B9A-45CB-9142-508A3D932EC1}" type="presParOf" srcId="{38952483-3703-4025-B36A-53183A849D43}" destId="{E492E2CF-E541-4F9E-A005-5508F5EC9B4C}" srcOrd="6" destOrd="0" presId="urn:microsoft.com/office/officeart/2005/8/layout/radial6"/>
    <dgm:cxn modelId="{B488A9F3-2CE8-4327-B6BD-827950C6B622}" type="presParOf" srcId="{38952483-3703-4025-B36A-53183A849D43}" destId="{9B3F1C79-172D-41C3-BC11-6085F56E7129}" srcOrd="7" destOrd="0" presId="urn:microsoft.com/office/officeart/2005/8/layout/radial6"/>
    <dgm:cxn modelId="{EA3D0279-822F-46D6-903F-E847E19C448B}" type="presParOf" srcId="{38952483-3703-4025-B36A-53183A849D43}" destId="{BF47C6B0-2F8C-43D4-BE3D-663783EBA346}" srcOrd="8" destOrd="0" presId="urn:microsoft.com/office/officeart/2005/8/layout/radial6"/>
    <dgm:cxn modelId="{6448D567-6F39-471D-901F-B62E1B76E499}" type="presParOf" srcId="{38952483-3703-4025-B36A-53183A849D43}" destId="{6717E131-D951-46E7-A862-1FB30DF9740A}" srcOrd="9" destOrd="0" presId="urn:microsoft.com/office/officeart/2005/8/layout/radial6"/>
    <dgm:cxn modelId="{D20CF421-D9E5-47B4-81D4-2AE68B8222BD}" type="presParOf" srcId="{38952483-3703-4025-B36A-53183A849D43}" destId="{6CCAE26A-0EF2-4727-9F48-BA69EDBF10CC}" srcOrd="10" destOrd="0" presId="urn:microsoft.com/office/officeart/2005/8/layout/radial6"/>
    <dgm:cxn modelId="{0289D616-0DFF-4114-B636-C851947C51BE}" type="presParOf" srcId="{38952483-3703-4025-B36A-53183A849D43}" destId="{B8A4DB4C-50BE-4053-985C-7FAF3CACFBF1}" srcOrd="11" destOrd="0" presId="urn:microsoft.com/office/officeart/2005/8/layout/radial6"/>
    <dgm:cxn modelId="{0D709F7D-4A30-4472-A6ED-3F3C31E1EF2D}" type="presParOf" srcId="{38952483-3703-4025-B36A-53183A849D43}" destId="{8376C10F-8D18-4EC0-B9C2-64774C53446F}" srcOrd="12" destOrd="0" presId="urn:microsoft.com/office/officeart/2005/8/layout/radial6"/>
    <dgm:cxn modelId="{08877DD6-5F2C-42B8-86AE-C0D7AD0F3923}" type="presParOf" srcId="{38952483-3703-4025-B36A-53183A849D43}" destId="{103A25A4-EB5E-45F1-886C-D87305B7443D}" srcOrd="13" destOrd="0" presId="urn:microsoft.com/office/officeart/2005/8/layout/radial6"/>
    <dgm:cxn modelId="{4A072776-C7D7-4F7E-A690-BC41F572CE04}" type="presParOf" srcId="{38952483-3703-4025-B36A-53183A849D43}" destId="{6061FD67-7147-448C-836F-D1FBCD77119E}" srcOrd="14" destOrd="0" presId="urn:microsoft.com/office/officeart/2005/8/layout/radial6"/>
    <dgm:cxn modelId="{8E10D62E-1F77-481C-B2F9-AE3140797334}" type="presParOf" srcId="{38952483-3703-4025-B36A-53183A849D43}" destId="{DD5740A4-171A-49EC-8643-327BB6C895FB}" srcOrd="15" destOrd="0" presId="urn:microsoft.com/office/officeart/2005/8/layout/radial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C580D0F-1F73-419A-A415-8FDBAF333E5F}" type="doc">
      <dgm:prSet loTypeId="urn:microsoft.com/office/officeart/2005/8/layout/vProcess5" loCatId="process" qsTypeId="urn:microsoft.com/office/officeart/2005/8/quickstyle/simple1" qsCatId="simple" csTypeId="urn:microsoft.com/office/officeart/2005/8/colors/colorful1#4" csCatId="colorful" phldr="1"/>
      <dgm:spPr/>
      <dgm:t>
        <a:bodyPr/>
        <a:lstStyle/>
        <a:p>
          <a:endParaRPr lang="fr-FR"/>
        </a:p>
      </dgm:t>
    </dgm:pt>
    <dgm:pt modelId="{A951EBE6-53C1-440F-94E0-B62F559698A8}">
      <dgm:prSet phldrT="[Texte]"/>
      <dgm:spPr/>
      <dgm:t>
        <a:bodyPr/>
        <a:lstStyle/>
        <a:p>
          <a:pPr algn="ctr"/>
          <a:r>
            <a:rPr lang="fr-FR" dirty="0" smtClean="0"/>
            <a:t>D’identifier les points durs et les regrouper en ensembles cohérents</a:t>
          </a:r>
          <a:endParaRPr lang="fr-FR" dirty="0"/>
        </a:p>
      </dgm:t>
    </dgm:pt>
    <dgm:pt modelId="{5B67E8CF-0F95-42E2-AFF5-AF53F66E9671}" type="parTrans" cxnId="{EF1E5BC3-B388-4314-9A35-9C215C2849D6}">
      <dgm:prSet/>
      <dgm:spPr/>
      <dgm:t>
        <a:bodyPr/>
        <a:lstStyle/>
        <a:p>
          <a:endParaRPr lang="fr-FR"/>
        </a:p>
      </dgm:t>
    </dgm:pt>
    <dgm:pt modelId="{D2914575-5D9E-47D8-83AE-7170B1CD0676}" type="sibTrans" cxnId="{EF1E5BC3-B388-4314-9A35-9C215C2849D6}">
      <dgm:prSet/>
      <dgm:spPr/>
      <dgm:t>
        <a:bodyPr/>
        <a:lstStyle/>
        <a:p>
          <a:endParaRPr lang="fr-FR"/>
        </a:p>
      </dgm:t>
    </dgm:pt>
    <dgm:pt modelId="{C7728ADA-20EF-4B19-AD30-452D64F57204}">
      <dgm:prSet phldrT="[Texte]"/>
      <dgm:spPr/>
      <dgm:t>
        <a:bodyPr/>
        <a:lstStyle/>
        <a:p>
          <a:pPr algn="ctr"/>
          <a:r>
            <a:rPr lang="fr-FR" dirty="0" smtClean="0"/>
            <a:t>De sélectionner les ensembles prioritaires et instruire la production de l’outillage </a:t>
          </a:r>
          <a:r>
            <a:rPr lang="fr-FR" dirty="0" err="1" smtClean="0"/>
            <a:t>adhoc</a:t>
          </a:r>
          <a:endParaRPr lang="fr-FR" dirty="0"/>
        </a:p>
      </dgm:t>
    </dgm:pt>
    <dgm:pt modelId="{BB7ABF11-0C18-47D1-88F7-51D0927A12DB}" type="parTrans" cxnId="{0A1B141E-502E-499C-B95F-C802C0ADD335}">
      <dgm:prSet/>
      <dgm:spPr/>
      <dgm:t>
        <a:bodyPr/>
        <a:lstStyle/>
        <a:p>
          <a:endParaRPr lang="fr-FR"/>
        </a:p>
      </dgm:t>
    </dgm:pt>
    <dgm:pt modelId="{CD95D8C8-A29E-418B-85E7-7CB21B43CCCC}" type="sibTrans" cxnId="{0A1B141E-502E-499C-B95F-C802C0ADD335}">
      <dgm:prSet/>
      <dgm:spPr/>
      <dgm:t>
        <a:bodyPr/>
        <a:lstStyle/>
        <a:p>
          <a:endParaRPr lang="fr-FR"/>
        </a:p>
      </dgm:t>
    </dgm:pt>
    <dgm:pt modelId="{43389C50-1984-4E4E-BD96-FF1CAC9F88AD}">
      <dgm:prSet phldrT="[Texte]"/>
      <dgm:spPr/>
      <dgm:t>
        <a:bodyPr/>
        <a:lstStyle/>
        <a:p>
          <a:pPr algn="ctr"/>
          <a:r>
            <a:rPr lang="fr-FR" dirty="0" smtClean="0"/>
            <a:t>De produire l’outillage</a:t>
          </a:r>
          <a:endParaRPr lang="fr-FR" dirty="0"/>
        </a:p>
      </dgm:t>
    </dgm:pt>
    <dgm:pt modelId="{CA4382C4-3730-4BEB-88A7-B2B277F978E3}" type="parTrans" cxnId="{B785EA0E-2991-47A1-8BE5-0A24B444C740}">
      <dgm:prSet/>
      <dgm:spPr/>
      <dgm:t>
        <a:bodyPr/>
        <a:lstStyle/>
        <a:p>
          <a:endParaRPr lang="fr-FR"/>
        </a:p>
      </dgm:t>
    </dgm:pt>
    <dgm:pt modelId="{160E1BE1-49E1-4C44-B6E3-F3084AC1B9C0}" type="sibTrans" cxnId="{B785EA0E-2991-47A1-8BE5-0A24B444C740}">
      <dgm:prSet/>
      <dgm:spPr/>
      <dgm:t>
        <a:bodyPr/>
        <a:lstStyle/>
        <a:p>
          <a:endParaRPr lang="fr-FR"/>
        </a:p>
      </dgm:t>
    </dgm:pt>
    <dgm:pt modelId="{693E2A3D-A345-4D0B-B2C3-EEE7720016E7}">
      <dgm:prSet/>
      <dgm:spPr/>
      <dgm:t>
        <a:bodyPr/>
        <a:lstStyle/>
        <a:p>
          <a:pPr algn="ctr"/>
          <a:r>
            <a:rPr lang="fr-FR" dirty="0" smtClean="0"/>
            <a:t>De valider l’outillage produit, le présenter aux ambassadeurs et diffuser</a:t>
          </a:r>
          <a:endParaRPr lang="fr-FR" dirty="0"/>
        </a:p>
      </dgm:t>
    </dgm:pt>
    <dgm:pt modelId="{CC28C5F8-FD95-4644-B416-32B6D1927842}" type="parTrans" cxnId="{C216878B-4235-480C-9DD4-235E0742666C}">
      <dgm:prSet/>
      <dgm:spPr/>
      <dgm:t>
        <a:bodyPr/>
        <a:lstStyle/>
        <a:p>
          <a:endParaRPr lang="fr-FR"/>
        </a:p>
      </dgm:t>
    </dgm:pt>
    <dgm:pt modelId="{0F40C3DE-2766-431F-AABF-1794F711B096}" type="sibTrans" cxnId="{C216878B-4235-480C-9DD4-235E0742666C}">
      <dgm:prSet/>
      <dgm:spPr/>
      <dgm:t>
        <a:bodyPr/>
        <a:lstStyle/>
        <a:p>
          <a:endParaRPr lang="fr-FR"/>
        </a:p>
      </dgm:t>
    </dgm:pt>
    <dgm:pt modelId="{A329B997-9A29-4F6A-A755-DA901DAE2DB6}" type="pres">
      <dgm:prSet presAssocID="{1C580D0F-1F73-419A-A415-8FDBAF333E5F}" presName="outerComposite" presStyleCnt="0">
        <dgm:presLayoutVars>
          <dgm:chMax val="5"/>
          <dgm:dir/>
          <dgm:resizeHandles val="exact"/>
        </dgm:presLayoutVars>
      </dgm:prSet>
      <dgm:spPr/>
      <dgm:t>
        <a:bodyPr/>
        <a:lstStyle/>
        <a:p>
          <a:endParaRPr lang="fr-FR"/>
        </a:p>
      </dgm:t>
    </dgm:pt>
    <dgm:pt modelId="{FA03118D-B792-4CA8-B218-90A23362A8EA}" type="pres">
      <dgm:prSet presAssocID="{1C580D0F-1F73-419A-A415-8FDBAF333E5F}" presName="dummyMaxCanvas" presStyleCnt="0">
        <dgm:presLayoutVars/>
      </dgm:prSet>
      <dgm:spPr/>
    </dgm:pt>
    <dgm:pt modelId="{A68B0382-E07A-4124-84B9-BFCBAC570CD9}" type="pres">
      <dgm:prSet presAssocID="{1C580D0F-1F73-419A-A415-8FDBAF333E5F}" presName="FourNodes_1" presStyleLbl="node1" presStyleIdx="0" presStyleCnt="4">
        <dgm:presLayoutVars>
          <dgm:bulletEnabled val="1"/>
        </dgm:presLayoutVars>
      </dgm:prSet>
      <dgm:spPr/>
      <dgm:t>
        <a:bodyPr/>
        <a:lstStyle/>
        <a:p>
          <a:endParaRPr lang="fr-FR"/>
        </a:p>
      </dgm:t>
    </dgm:pt>
    <dgm:pt modelId="{494C34CE-23BC-48EF-9880-242EDE393F2A}" type="pres">
      <dgm:prSet presAssocID="{1C580D0F-1F73-419A-A415-8FDBAF333E5F}" presName="FourNodes_2" presStyleLbl="node1" presStyleIdx="1" presStyleCnt="4">
        <dgm:presLayoutVars>
          <dgm:bulletEnabled val="1"/>
        </dgm:presLayoutVars>
      </dgm:prSet>
      <dgm:spPr/>
      <dgm:t>
        <a:bodyPr/>
        <a:lstStyle/>
        <a:p>
          <a:endParaRPr lang="fr-FR"/>
        </a:p>
      </dgm:t>
    </dgm:pt>
    <dgm:pt modelId="{572CA23E-CAF6-448B-8F50-E160888B6112}" type="pres">
      <dgm:prSet presAssocID="{1C580D0F-1F73-419A-A415-8FDBAF333E5F}" presName="FourNodes_3" presStyleLbl="node1" presStyleIdx="2" presStyleCnt="4">
        <dgm:presLayoutVars>
          <dgm:bulletEnabled val="1"/>
        </dgm:presLayoutVars>
      </dgm:prSet>
      <dgm:spPr/>
      <dgm:t>
        <a:bodyPr/>
        <a:lstStyle/>
        <a:p>
          <a:endParaRPr lang="fr-FR"/>
        </a:p>
      </dgm:t>
    </dgm:pt>
    <dgm:pt modelId="{FCC43A31-7B99-4BB2-B795-BDD22B187446}" type="pres">
      <dgm:prSet presAssocID="{1C580D0F-1F73-419A-A415-8FDBAF333E5F}" presName="FourNodes_4" presStyleLbl="node1" presStyleIdx="3" presStyleCnt="4">
        <dgm:presLayoutVars>
          <dgm:bulletEnabled val="1"/>
        </dgm:presLayoutVars>
      </dgm:prSet>
      <dgm:spPr/>
      <dgm:t>
        <a:bodyPr/>
        <a:lstStyle/>
        <a:p>
          <a:endParaRPr lang="fr-FR"/>
        </a:p>
      </dgm:t>
    </dgm:pt>
    <dgm:pt modelId="{E6CCF5E8-0485-4D28-B0B1-88567CA4EDC9}" type="pres">
      <dgm:prSet presAssocID="{1C580D0F-1F73-419A-A415-8FDBAF333E5F}" presName="FourConn_1-2" presStyleLbl="fgAccFollowNode1" presStyleIdx="0" presStyleCnt="3">
        <dgm:presLayoutVars>
          <dgm:bulletEnabled val="1"/>
        </dgm:presLayoutVars>
      </dgm:prSet>
      <dgm:spPr/>
      <dgm:t>
        <a:bodyPr/>
        <a:lstStyle/>
        <a:p>
          <a:endParaRPr lang="fr-FR"/>
        </a:p>
      </dgm:t>
    </dgm:pt>
    <dgm:pt modelId="{CBC51B4E-2F78-45DE-AC59-6FC94EFF646D}" type="pres">
      <dgm:prSet presAssocID="{1C580D0F-1F73-419A-A415-8FDBAF333E5F}" presName="FourConn_2-3" presStyleLbl="fgAccFollowNode1" presStyleIdx="1" presStyleCnt="3">
        <dgm:presLayoutVars>
          <dgm:bulletEnabled val="1"/>
        </dgm:presLayoutVars>
      </dgm:prSet>
      <dgm:spPr/>
      <dgm:t>
        <a:bodyPr/>
        <a:lstStyle/>
        <a:p>
          <a:endParaRPr lang="fr-FR"/>
        </a:p>
      </dgm:t>
    </dgm:pt>
    <dgm:pt modelId="{ACC58B8D-F729-4204-9479-747C180FF034}" type="pres">
      <dgm:prSet presAssocID="{1C580D0F-1F73-419A-A415-8FDBAF333E5F}" presName="FourConn_3-4" presStyleLbl="fgAccFollowNode1" presStyleIdx="2" presStyleCnt="3">
        <dgm:presLayoutVars>
          <dgm:bulletEnabled val="1"/>
        </dgm:presLayoutVars>
      </dgm:prSet>
      <dgm:spPr/>
      <dgm:t>
        <a:bodyPr/>
        <a:lstStyle/>
        <a:p>
          <a:endParaRPr lang="fr-FR"/>
        </a:p>
      </dgm:t>
    </dgm:pt>
    <dgm:pt modelId="{75EF1290-AC37-473A-A79E-50F4C2189443}" type="pres">
      <dgm:prSet presAssocID="{1C580D0F-1F73-419A-A415-8FDBAF333E5F}" presName="FourNodes_1_text" presStyleLbl="node1" presStyleIdx="3" presStyleCnt="4">
        <dgm:presLayoutVars>
          <dgm:bulletEnabled val="1"/>
        </dgm:presLayoutVars>
      </dgm:prSet>
      <dgm:spPr/>
      <dgm:t>
        <a:bodyPr/>
        <a:lstStyle/>
        <a:p>
          <a:endParaRPr lang="fr-FR"/>
        </a:p>
      </dgm:t>
    </dgm:pt>
    <dgm:pt modelId="{540AE280-9183-448A-810F-0A26C43A1523}" type="pres">
      <dgm:prSet presAssocID="{1C580D0F-1F73-419A-A415-8FDBAF333E5F}" presName="FourNodes_2_text" presStyleLbl="node1" presStyleIdx="3" presStyleCnt="4">
        <dgm:presLayoutVars>
          <dgm:bulletEnabled val="1"/>
        </dgm:presLayoutVars>
      </dgm:prSet>
      <dgm:spPr/>
      <dgm:t>
        <a:bodyPr/>
        <a:lstStyle/>
        <a:p>
          <a:endParaRPr lang="fr-FR"/>
        </a:p>
      </dgm:t>
    </dgm:pt>
    <dgm:pt modelId="{7B436E9D-2BC2-455C-9438-D315F01DE7FF}" type="pres">
      <dgm:prSet presAssocID="{1C580D0F-1F73-419A-A415-8FDBAF333E5F}" presName="FourNodes_3_text" presStyleLbl="node1" presStyleIdx="3" presStyleCnt="4">
        <dgm:presLayoutVars>
          <dgm:bulletEnabled val="1"/>
        </dgm:presLayoutVars>
      </dgm:prSet>
      <dgm:spPr/>
      <dgm:t>
        <a:bodyPr/>
        <a:lstStyle/>
        <a:p>
          <a:endParaRPr lang="fr-FR"/>
        </a:p>
      </dgm:t>
    </dgm:pt>
    <dgm:pt modelId="{ACB2805A-0AA6-4721-B11C-311D3449EC3F}" type="pres">
      <dgm:prSet presAssocID="{1C580D0F-1F73-419A-A415-8FDBAF333E5F}" presName="FourNodes_4_text" presStyleLbl="node1" presStyleIdx="3" presStyleCnt="4">
        <dgm:presLayoutVars>
          <dgm:bulletEnabled val="1"/>
        </dgm:presLayoutVars>
      </dgm:prSet>
      <dgm:spPr/>
      <dgm:t>
        <a:bodyPr/>
        <a:lstStyle/>
        <a:p>
          <a:endParaRPr lang="fr-FR"/>
        </a:p>
      </dgm:t>
    </dgm:pt>
  </dgm:ptLst>
  <dgm:cxnLst>
    <dgm:cxn modelId="{06E00D30-B044-47A5-B3DD-8132520F6F2C}" type="presOf" srcId="{43389C50-1984-4E4E-BD96-FF1CAC9F88AD}" destId="{7B436E9D-2BC2-455C-9438-D315F01DE7FF}" srcOrd="1" destOrd="0" presId="urn:microsoft.com/office/officeart/2005/8/layout/vProcess5"/>
    <dgm:cxn modelId="{B748FD87-8339-48FD-9AA7-715E1488F758}" type="presOf" srcId="{A951EBE6-53C1-440F-94E0-B62F559698A8}" destId="{75EF1290-AC37-473A-A79E-50F4C2189443}" srcOrd="1" destOrd="0" presId="urn:microsoft.com/office/officeart/2005/8/layout/vProcess5"/>
    <dgm:cxn modelId="{8AA76BED-65EA-4535-9477-C718D81B0030}" type="presOf" srcId="{693E2A3D-A345-4D0B-B2C3-EEE7720016E7}" destId="{FCC43A31-7B99-4BB2-B795-BDD22B187446}" srcOrd="0" destOrd="0" presId="urn:microsoft.com/office/officeart/2005/8/layout/vProcess5"/>
    <dgm:cxn modelId="{43F030C8-8C58-42B6-B63F-F04F655A19AD}" type="presOf" srcId="{1C580D0F-1F73-419A-A415-8FDBAF333E5F}" destId="{A329B997-9A29-4F6A-A755-DA901DAE2DB6}" srcOrd="0" destOrd="0" presId="urn:microsoft.com/office/officeart/2005/8/layout/vProcess5"/>
    <dgm:cxn modelId="{B785EA0E-2991-47A1-8BE5-0A24B444C740}" srcId="{1C580D0F-1F73-419A-A415-8FDBAF333E5F}" destId="{43389C50-1984-4E4E-BD96-FF1CAC9F88AD}" srcOrd="2" destOrd="0" parTransId="{CA4382C4-3730-4BEB-88A7-B2B277F978E3}" sibTransId="{160E1BE1-49E1-4C44-B6E3-F3084AC1B9C0}"/>
    <dgm:cxn modelId="{46ED385C-F5E4-4E4B-8F13-04936EDF7684}" type="presOf" srcId="{A951EBE6-53C1-440F-94E0-B62F559698A8}" destId="{A68B0382-E07A-4124-84B9-BFCBAC570CD9}" srcOrd="0" destOrd="0" presId="urn:microsoft.com/office/officeart/2005/8/layout/vProcess5"/>
    <dgm:cxn modelId="{96904A65-BC81-49D0-A1EB-EA7D79642208}" type="presOf" srcId="{160E1BE1-49E1-4C44-B6E3-F3084AC1B9C0}" destId="{ACC58B8D-F729-4204-9479-747C180FF034}" srcOrd="0" destOrd="0" presId="urn:microsoft.com/office/officeart/2005/8/layout/vProcess5"/>
    <dgm:cxn modelId="{0A1B141E-502E-499C-B95F-C802C0ADD335}" srcId="{1C580D0F-1F73-419A-A415-8FDBAF333E5F}" destId="{C7728ADA-20EF-4B19-AD30-452D64F57204}" srcOrd="1" destOrd="0" parTransId="{BB7ABF11-0C18-47D1-88F7-51D0927A12DB}" sibTransId="{CD95D8C8-A29E-418B-85E7-7CB21B43CCCC}"/>
    <dgm:cxn modelId="{EF1E5BC3-B388-4314-9A35-9C215C2849D6}" srcId="{1C580D0F-1F73-419A-A415-8FDBAF333E5F}" destId="{A951EBE6-53C1-440F-94E0-B62F559698A8}" srcOrd="0" destOrd="0" parTransId="{5B67E8CF-0F95-42E2-AFF5-AF53F66E9671}" sibTransId="{D2914575-5D9E-47D8-83AE-7170B1CD0676}"/>
    <dgm:cxn modelId="{5851E617-6BFD-4E59-826C-C1993880C603}" type="presOf" srcId="{D2914575-5D9E-47D8-83AE-7170B1CD0676}" destId="{E6CCF5E8-0485-4D28-B0B1-88567CA4EDC9}" srcOrd="0" destOrd="0" presId="urn:microsoft.com/office/officeart/2005/8/layout/vProcess5"/>
    <dgm:cxn modelId="{FE329180-3532-405C-ADE6-651B5CB9F2B5}" type="presOf" srcId="{C7728ADA-20EF-4B19-AD30-452D64F57204}" destId="{494C34CE-23BC-48EF-9880-242EDE393F2A}" srcOrd="0" destOrd="0" presId="urn:microsoft.com/office/officeart/2005/8/layout/vProcess5"/>
    <dgm:cxn modelId="{EA94FA88-CD27-4629-A0F1-949BF5FD33E6}" type="presOf" srcId="{C7728ADA-20EF-4B19-AD30-452D64F57204}" destId="{540AE280-9183-448A-810F-0A26C43A1523}" srcOrd="1" destOrd="0" presId="urn:microsoft.com/office/officeart/2005/8/layout/vProcess5"/>
    <dgm:cxn modelId="{51D37F61-AA39-4E46-AE71-8BE00A1D942B}" type="presOf" srcId="{693E2A3D-A345-4D0B-B2C3-EEE7720016E7}" destId="{ACB2805A-0AA6-4721-B11C-311D3449EC3F}" srcOrd="1" destOrd="0" presId="urn:microsoft.com/office/officeart/2005/8/layout/vProcess5"/>
    <dgm:cxn modelId="{C216878B-4235-480C-9DD4-235E0742666C}" srcId="{1C580D0F-1F73-419A-A415-8FDBAF333E5F}" destId="{693E2A3D-A345-4D0B-B2C3-EEE7720016E7}" srcOrd="3" destOrd="0" parTransId="{CC28C5F8-FD95-4644-B416-32B6D1927842}" sibTransId="{0F40C3DE-2766-431F-AABF-1794F711B096}"/>
    <dgm:cxn modelId="{D199550C-D9C4-47C8-9D01-80C6192696B5}" type="presOf" srcId="{CD95D8C8-A29E-418B-85E7-7CB21B43CCCC}" destId="{CBC51B4E-2F78-45DE-AC59-6FC94EFF646D}" srcOrd="0" destOrd="0" presId="urn:microsoft.com/office/officeart/2005/8/layout/vProcess5"/>
    <dgm:cxn modelId="{A530C0E6-FE55-4328-9A1B-A90C5D3B9942}" type="presOf" srcId="{43389C50-1984-4E4E-BD96-FF1CAC9F88AD}" destId="{572CA23E-CAF6-448B-8F50-E160888B6112}" srcOrd="0" destOrd="0" presId="urn:microsoft.com/office/officeart/2005/8/layout/vProcess5"/>
    <dgm:cxn modelId="{2A342CA5-259B-4B1F-B142-D8C60FB17EB3}" type="presParOf" srcId="{A329B997-9A29-4F6A-A755-DA901DAE2DB6}" destId="{FA03118D-B792-4CA8-B218-90A23362A8EA}" srcOrd="0" destOrd="0" presId="urn:microsoft.com/office/officeart/2005/8/layout/vProcess5"/>
    <dgm:cxn modelId="{09996233-8693-45FD-9F64-76BCDDD6C3D5}" type="presParOf" srcId="{A329B997-9A29-4F6A-A755-DA901DAE2DB6}" destId="{A68B0382-E07A-4124-84B9-BFCBAC570CD9}" srcOrd="1" destOrd="0" presId="urn:microsoft.com/office/officeart/2005/8/layout/vProcess5"/>
    <dgm:cxn modelId="{D5ED7968-696B-49B4-A53E-CB0C1AC39EAA}" type="presParOf" srcId="{A329B997-9A29-4F6A-A755-DA901DAE2DB6}" destId="{494C34CE-23BC-48EF-9880-242EDE393F2A}" srcOrd="2" destOrd="0" presId="urn:microsoft.com/office/officeart/2005/8/layout/vProcess5"/>
    <dgm:cxn modelId="{6B0F5706-FD5D-4E5C-A922-E9C93AAAE63D}" type="presParOf" srcId="{A329B997-9A29-4F6A-A755-DA901DAE2DB6}" destId="{572CA23E-CAF6-448B-8F50-E160888B6112}" srcOrd="3" destOrd="0" presId="urn:microsoft.com/office/officeart/2005/8/layout/vProcess5"/>
    <dgm:cxn modelId="{CB8CB4B4-2CB8-4654-B487-9A7E8CD1F764}" type="presParOf" srcId="{A329B997-9A29-4F6A-A755-DA901DAE2DB6}" destId="{FCC43A31-7B99-4BB2-B795-BDD22B187446}" srcOrd="4" destOrd="0" presId="urn:microsoft.com/office/officeart/2005/8/layout/vProcess5"/>
    <dgm:cxn modelId="{91A0432E-CF9F-4184-9AA2-C24978BE1114}" type="presParOf" srcId="{A329B997-9A29-4F6A-A755-DA901DAE2DB6}" destId="{E6CCF5E8-0485-4D28-B0B1-88567CA4EDC9}" srcOrd="5" destOrd="0" presId="urn:microsoft.com/office/officeart/2005/8/layout/vProcess5"/>
    <dgm:cxn modelId="{ECAC4464-BACD-45A0-910B-04AFC4553278}" type="presParOf" srcId="{A329B997-9A29-4F6A-A755-DA901DAE2DB6}" destId="{CBC51B4E-2F78-45DE-AC59-6FC94EFF646D}" srcOrd="6" destOrd="0" presId="urn:microsoft.com/office/officeart/2005/8/layout/vProcess5"/>
    <dgm:cxn modelId="{FBF551D6-5EC0-4462-9254-0B78265D23F2}" type="presParOf" srcId="{A329B997-9A29-4F6A-A755-DA901DAE2DB6}" destId="{ACC58B8D-F729-4204-9479-747C180FF034}" srcOrd="7" destOrd="0" presId="urn:microsoft.com/office/officeart/2005/8/layout/vProcess5"/>
    <dgm:cxn modelId="{7CB5FB95-42B4-4C04-BE12-EF77AD01FAD5}" type="presParOf" srcId="{A329B997-9A29-4F6A-A755-DA901DAE2DB6}" destId="{75EF1290-AC37-473A-A79E-50F4C2189443}" srcOrd="8" destOrd="0" presId="urn:microsoft.com/office/officeart/2005/8/layout/vProcess5"/>
    <dgm:cxn modelId="{CF86AC26-806E-47E9-8EA5-2AF36162186F}" type="presParOf" srcId="{A329B997-9A29-4F6A-A755-DA901DAE2DB6}" destId="{540AE280-9183-448A-810F-0A26C43A1523}" srcOrd="9" destOrd="0" presId="urn:microsoft.com/office/officeart/2005/8/layout/vProcess5"/>
    <dgm:cxn modelId="{0C9BADE6-E651-4ED2-9501-C537C445F669}" type="presParOf" srcId="{A329B997-9A29-4F6A-A755-DA901DAE2DB6}" destId="{7B436E9D-2BC2-455C-9438-D315F01DE7FF}" srcOrd="10" destOrd="0" presId="urn:microsoft.com/office/officeart/2005/8/layout/vProcess5"/>
    <dgm:cxn modelId="{7C0A3290-B588-46AA-93F9-5E4A7C2A6887}" type="presParOf" srcId="{A329B997-9A29-4F6A-A755-DA901DAE2DB6}" destId="{ACB2805A-0AA6-4721-B11C-311D3449EC3F}" srcOrd="11" destOrd="0" presId="urn:microsoft.com/office/officeart/2005/8/layout/v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18EFBE6-DE14-4329-B55B-F276FF960933}" type="doc">
      <dgm:prSet loTypeId="urn:microsoft.com/office/officeart/2005/8/layout/chevron1" loCatId="process" qsTypeId="urn:microsoft.com/office/officeart/2005/8/quickstyle/simple1" qsCatId="simple" csTypeId="urn:microsoft.com/office/officeart/2005/8/colors/colorful1#5" csCatId="colorful" phldr="1"/>
      <dgm:spPr/>
    </dgm:pt>
    <dgm:pt modelId="{F8925516-997D-4945-84DD-3308F3627790}">
      <dgm:prSet phldrT="[Texte]" custT="1"/>
      <dgm:spPr/>
      <dgm:t>
        <a:bodyPr/>
        <a:lstStyle/>
        <a:p>
          <a:r>
            <a:rPr lang="fr-FR" sz="1600" b="1" dirty="0" smtClean="0"/>
            <a:t>Maturité de la thématique</a:t>
          </a:r>
          <a:endParaRPr lang="fr-FR" sz="1600" b="1" dirty="0"/>
        </a:p>
      </dgm:t>
    </dgm:pt>
    <dgm:pt modelId="{E3C58BD8-A07A-44F8-BF73-6AAE1D7AD97D}" type="parTrans" cxnId="{5EDE77F6-C387-4A1F-9C5D-7845F07DDBA5}">
      <dgm:prSet/>
      <dgm:spPr/>
      <dgm:t>
        <a:bodyPr/>
        <a:lstStyle/>
        <a:p>
          <a:endParaRPr lang="fr-FR" sz="1400" b="1"/>
        </a:p>
      </dgm:t>
    </dgm:pt>
    <dgm:pt modelId="{0159893F-4CF0-41FC-9D6D-0F977E13F033}" type="sibTrans" cxnId="{5EDE77F6-C387-4A1F-9C5D-7845F07DDBA5}">
      <dgm:prSet/>
      <dgm:spPr/>
      <dgm:t>
        <a:bodyPr/>
        <a:lstStyle/>
        <a:p>
          <a:endParaRPr lang="fr-FR" sz="1400" b="1"/>
        </a:p>
      </dgm:t>
    </dgm:pt>
    <dgm:pt modelId="{6EE31824-D0A2-4FDB-B1EE-76188E8A7A1E}">
      <dgm:prSet phldrT="[Texte]" custT="1"/>
      <dgm:spPr/>
      <dgm:t>
        <a:bodyPr/>
        <a:lstStyle/>
        <a:p>
          <a:r>
            <a:rPr lang="fr-FR" sz="1600" b="1" dirty="0" smtClean="0"/>
            <a:t>Livrable possible</a:t>
          </a:r>
          <a:endParaRPr lang="fr-FR" sz="1600" b="1" dirty="0"/>
        </a:p>
      </dgm:t>
    </dgm:pt>
    <dgm:pt modelId="{DC9ECD15-AF97-45CD-A77A-9B829E2CDB61}" type="parTrans" cxnId="{114D1AF7-30C4-4B78-94C0-4E9DC4FA2DC8}">
      <dgm:prSet/>
      <dgm:spPr/>
      <dgm:t>
        <a:bodyPr/>
        <a:lstStyle/>
        <a:p>
          <a:endParaRPr lang="fr-FR" sz="1400" b="1"/>
        </a:p>
      </dgm:t>
    </dgm:pt>
    <dgm:pt modelId="{87FADD7F-CEEA-4B33-B9FA-3925DA1543B8}" type="sibTrans" cxnId="{114D1AF7-30C4-4B78-94C0-4E9DC4FA2DC8}">
      <dgm:prSet/>
      <dgm:spPr/>
      <dgm:t>
        <a:bodyPr/>
        <a:lstStyle/>
        <a:p>
          <a:endParaRPr lang="fr-FR" sz="1400" b="1"/>
        </a:p>
      </dgm:t>
    </dgm:pt>
    <dgm:pt modelId="{1FC01367-67EB-48B1-AD93-B9C75C00242B}">
      <dgm:prSet phldrT="[Texte]" custT="1"/>
      <dgm:spPr>
        <a:solidFill>
          <a:schemeClr val="accent5"/>
        </a:solidFill>
      </dgm:spPr>
      <dgm:t>
        <a:bodyPr/>
        <a:lstStyle/>
        <a:p>
          <a:r>
            <a:rPr lang="fr-FR" sz="1600" b="1" dirty="0" smtClean="0"/>
            <a:t>Démarche de réalisation</a:t>
          </a:r>
          <a:endParaRPr lang="fr-FR" sz="1600" b="1" dirty="0"/>
        </a:p>
      </dgm:t>
    </dgm:pt>
    <dgm:pt modelId="{5617E3B8-7B62-4C60-B6D9-171B9A4C1BA5}" type="parTrans" cxnId="{73B34E81-68F9-4777-A065-D660EE8C0B5F}">
      <dgm:prSet/>
      <dgm:spPr/>
      <dgm:t>
        <a:bodyPr/>
        <a:lstStyle/>
        <a:p>
          <a:endParaRPr lang="fr-FR" sz="1400" b="1"/>
        </a:p>
      </dgm:t>
    </dgm:pt>
    <dgm:pt modelId="{5B02B39C-633E-451B-91A0-B11846BCAE52}" type="sibTrans" cxnId="{73B34E81-68F9-4777-A065-D660EE8C0B5F}">
      <dgm:prSet/>
      <dgm:spPr/>
      <dgm:t>
        <a:bodyPr/>
        <a:lstStyle/>
        <a:p>
          <a:endParaRPr lang="fr-FR" sz="1400" b="1"/>
        </a:p>
      </dgm:t>
    </dgm:pt>
    <dgm:pt modelId="{3A02C2C1-CDF0-44DD-BBBB-0AF578093EEC}">
      <dgm:prSet phldrT="[Texte]" custT="1"/>
      <dgm:spPr>
        <a:solidFill>
          <a:schemeClr val="accent4"/>
        </a:solidFill>
      </dgm:spPr>
      <dgm:t>
        <a:bodyPr/>
        <a:lstStyle/>
        <a:p>
          <a:r>
            <a:rPr lang="fr-FR" sz="1600" b="1" dirty="0" smtClean="0"/>
            <a:t>Validation par le Comité d’experts</a:t>
          </a:r>
          <a:endParaRPr lang="fr-FR" sz="1600" b="1" dirty="0"/>
        </a:p>
      </dgm:t>
    </dgm:pt>
    <dgm:pt modelId="{E5B2F891-EAEF-4EAF-9CA9-ACC313CFEB07}" type="parTrans" cxnId="{2C9772F4-B1CB-4247-9F0A-45D806EB2690}">
      <dgm:prSet/>
      <dgm:spPr/>
      <dgm:t>
        <a:bodyPr/>
        <a:lstStyle/>
        <a:p>
          <a:endParaRPr lang="fr-FR" sz="1400" b="1"/>
        </a:p>
      </dgm:t>
    </dgm:pt>
    <dgm:pt modelId="{24D75FDA-4039-4FC0-82E0-B92D2B3406A0}" type="sibTrans" cxnId="{2C9772F4-B1CB-4247-9F0A-45D806EB2690}">
      <dgm:prSet/>
      <dgm:spPr/>
      <dgm:t>
        <a:bodyPr/>
        <a:lstStyle/>
        <a:p>
          <a:endParaRPr lang="fr-FR" sz="1400" b="1"/>
        </a:p>
      </dgm:t>
    </dgm:pt>
    <dgm:pt modelId="{5DF5DDA9-BE57-4110-BC97-54740059C382}" type="pres">
      <dgm:prSet presAssocID="{A18EFBE6-DE14-4329-B55B-F276FF960933}" presName="Name0" presStyleCnt="0">
        <dgm:presLayoutVars>
          <dgm:dir/>
          <dgm:animLvl val="lvl"/>
          <dgm:resizeHandles val="exact"/>
        </dgm:presLayoutVars>
      </dgm:prSet>
      <dgm:spPr/>
    </dgm:pt>
    <dgm:pt modelId="{5057FDB2-0C9B-488F-A3B5-1B26583A6CCC}" type="pres">
      <dgm:prSet presAssocID="{F8925516-997D-4945-84DD-3308F3627790}" presName="parTxOnly" presStyleLbl="node1" presStyleIdx="0" presStyleCnt="4">
        <dgm:presLayoutVars>
          <dgm:chMax val="0"/>
          <dgm:chPref val="0"/>
          <dgm:bulletEnabled val="1"/>
        </dgm:presLayoutVars>
      </dgm:prSet>
      <dgm:spPr/>
      <dgm:t>
        <a:bodyPr/>
        <a:lstStyle/>
        <a:p>
          <a:endParaRPr lang="fr-FR"/>
        </a:p>
      </dgm:t>
    </dgm:pt>
    <dgm:pt modelId="{7DEECD14-28E6-4185-B7A9-AE01B118899A}" type="pres">
      <dgm:prSet presAssocID="{0159893F-4CF0-41FC-9D6D-0F977E13F033}" presName="parTxOnlySpace" presStyleCnt="0"/>
      <dgm:spPr/>
    </dgm:pt>
    <dgm:pt modelId="{053BEA6A-8BB4-4162-93FD-AA16760B052B}" type="pres">
      <dgm:prSet presAssocID="{6EE31824-D0A2-4FDB-B1EE-76188E8A7A1E}" presName="parTxOnly" presStyleLbl="node1" presStyleIdx="1" presStyleCnt="4">
        <dgm:presLayoutVars>
          <dgm:chMax val="0"/>
          <dgm:chPref val="0"/>
          <dgm:bulletEnabled val="1"/>
        </dgm:presLayoutVars>
      </dgm:prSet>
      <dgm:spPr/>
      <dgm:t>
        <a:bodyPr/>
        <a:lstStyle/>
        <a:p>
          <a:endParaRPr lang="fr-FR"/>
        </a:p>
      </dgm:t>
    </dgm:pt>
    <dgm:pt modelId="{2957E545-D53E-438B-A7AA-1758380B9B47}" type="pres">
      <dgm:prSet presAssocID="{87FADD7F-CEEA-4B33-B9FA-3925DA1543B8}" presName="parTxOnlySpace" presStyleCnt="0"/>
      <dgm:spPr/>
    </dgm:pt>
    <dgm:pt modelId="{7624E886-14C2-4673-ABE6-2F5DC01B82EA}" type="pres">
      <dgm:prSet presAssocID="{1FC01367-67EB-48B1-AD93-B9C75C00242B}" presName="parTxOnly" presStyleLbl="node1" presStyleIdx="2" presStyleCnt="4">
        <dgm:presLayoutVars>
          <dgm:chMax val="0"/>
          <dgm:chPref val="0"/>
          <dgm:bulletEnabled val="1"/>
        </dgm:presLayoutVars>
      </dgm:prSet>
      <dgm:spPr/>
      <dgm:t>
        <a:bodyPr/>
        <a:lstStyle/>
        <a:p>
          <a:endParaRPr lang="fr-FR"/>
        </a:p>
      </dgm:t>
    </dgm:pt>
    <dgm:pt modelId="{5F728CB3-98C0-462C-8C51-226D335B42CC}" type="pres">
      <dgm:prSet presAssocID="{5B02B39C-633E-451B-91A0-B11846BCAE52}" presName="parTxOnlySpace" presStyleCnt="0"/>
      <dgm:spPr/>
    </dgm:pt>
    <dgm:pt modelId="{8A742234-3E57-46CC-BCD8-95B565E1C54F}" type="pres">
      <dgm:prSet presAssocID="{3A02C2C1-CDF0-44DD-BBBB-0AF578093EEC}" presName="parTxOnly" presStyleLbl="node1" presStyleIdx="3" presStyleCnt="4">
        <dgm:presLayoutVars>
          <dgm:chMax val="0"/>
          <dgm:chPref val="0"/>
          <dgm:bulletEnabled val="1"/>
        </dgm:presLayoutVars>
      </dgm:prSet>
      <dgm:spPr/>
      <dgm:t>
        <a:bodyPr/>
        <a:lstStyle/>
        <a:p>
          <a:endParaRPr lang="fr-FR"/>
        </a:p>
      </dgm:t>
    </dgm:pt>
  </dgm:ptLst>
  <dgm:cxnLst>
    <dgm:cxn modelId="{925743B5-3509-43D9-A84C-E754CBBD049F}" type="presOf" srcId="{3A02C2C1-CDF0-44DD-BBBB-0AF578093EEC}" destId="{8A742234-3E57-46CC-BCD8-95B565E1C54F}" srcOrd="0" destOrd="0" presId="urn:microsoft.com/office/officeart/2005/8/layout/chevron1"/>
    <dgm:cxn modelId="{2C9772F4-B1CB-4247-9F0A-45D806EB2690}" srcId="{A18EFBE6-DE14-4329-B55B-F276FF960933}" destId="{3A02C2C1-CDF0-44DD-BBBB-0AF578093EEC}" srcOrd="3" destOrd="0" parTransId="{E5B2F891-EAEF-4EAF-9CA9-ACC313CFEB07}" sibTransId="{24D75FDA-4039-4FC0-82E0-B92D2B3406A0}"/>
    <dgm:cxn modelId="{114D1AF7-30C4-4B78-94C0-4E9DC4FA2DC8}" srcId="{A18EFBE6-DE14-4329-B55B-F276FF960933}" destId="{6EE31824-D0A2-4FDB-B1EE-76188E8A7A1E}" srcOrd="1" destOrd="0" parTransId="{DC9ECD15-AF97-45CD-A77A-9B829E2CDB61}" sibTransId="{87FADD7F-CEEA-4B33-B9FA-3925DA1543B8}"/>
    <dgm:cxn modelId="{CECCC31C-3B0F-414A-AE92-4F07946C5078}" type="presOf" srcId="{A18EFBE6-DE14-4329-B55B-F276FF960933}" destId="{5DF5DDA9-BE57-4110-BC97-54740059C382}" srcOrd="0" destOrd="0" presId="urn:microsoft.com/office/officeart/2005/8/layout/chevron1"/>
    <dgm:cxn modelId="{54D099C1-B5E3-4FBC-A692-4BE888BBFFC2}" type="presOf" srcId="{6EE31824-D0A2-4FDB-B1EE-76188E8A7A1E}" destId="{053BEA6A-8BB4-4162-93FD-AA16760B052B}" srcOrd="0" destOrd="0" presId="urn:microsoft.com/office/officeart/2005/8/layout/chevron1"/>
    <dgm:cxn modelId="{5EDE77F6-C387-4A1F-9C5D-7845F07DDBA5}" srcId="{A18EFBE6-DE14-4329-B55B-F276FF960933}" destId="{F8925516-997D-4945-84DD-3308F3627790}" srcOrd="0" destOrd="0" parTransId="{E3C58BD8-A07A-44F8-BF73-6AAE1D7AD97D}" sibTransId="{0159893F-4CF0-41FC-9D6D-0F977E13F033}"/>
    <dgm:cxn modelId="{5B6B4511-D5FD-4E40-9540-394CB75F545E}" type="presOf" srcId="{1FC01367-67EB-48B1-AD93-B9C75C00242B}" destId="{7624E886-14C2-4673-ABE6-2F5DC01B82EA}" srcOrd="0" destOrd="0" presId="urn:microsoft.com/office/officeart/2005/8/layout/chevron1"/>
    <dgm:cxn modelId="{D2BE5F20-177B-4D2D-8EFB-8988DB5F38A1}" type="presOf" srcId="{F8925516-997D-4945-84DD-3308F3627790}" destId="{5057FDB2-0C9B-488F-A3B5-1B26583A6CCC}" srcOrd="0" destOrd="0" presId="urn:microsoft.com/office/officeart/2005/8/layout/chevron1"/>
    <dgm:cxn modelId="{73B34E81-68F9-4777-A065-D660EE8C0B5F}" srcId="{A18EFBE6-DE14-4329-B55B-F276FF960933}" destId="{1FC01367-67EB-48B1-AD93-B9C75C00242B}" srcOrd="2" destOrd="0" parTransId="{5617E3B8-7B62-4C60-B6D9-171B9A4C1BA5}" sibTransId="{5B02B39C-633E-451B-91A0-B11846BCAE52}"/>
    <dgm:cxn modelId="{FF50770A-15C4-461A-A14F-EE894D646A5E}" type="presParOf" srcId="{5DF5DDA9-BE57-4110-BC97-54740059C382}" destId="{5057FDB2-0C9B-488F-A3B5-1B26583A6CCC}" srcOrd="0" destOrd="0" presId="urn:microsoft.com/office/officeart/2005/8/layout/chevron1"/>
    <dgm:cxn modelId="{751EC056-5984-4CB9-AA9E-8B14C96803FF}" type="presParOf" srcId="{5DF5DDA9-BE57-4110-BC97-54740059C382}" destId="{7DEECD14-28E6-4185-B7A9-AE01B118899A}" srcOrd="1" destOrd="0" presId="urn:microsoft.com/office/officeart/2005/8/layout/chevron1"/>
    <dgm:cxn modelId="{DC59D6B8-72CD-4973-8255-A30DA503AFF5}" type="presParOf" srcId="{5DF5DDA9-BE57-4110-BC97-54740059C382}" destId="{053BEA6A-8BB4-4162-93FD-AA16760B052B}" srcOrd="2" destOrd="0" presId="urn:microsoft.com/office/officeart/2005/8/layout/chevron1"/>
    <dgm:cxn modelId="{088A6D18-697C-47C0-B57B-F316D6666A17}" type="presParOf" srcId="{5DF5DDA9-BE57-4110-BC97-54740059C382}" destId="{2957E545-D53E-438B-A7AA-1758380B9B47}" srcOrd="3" destOrd="0" presId="urn:microsoft.com/office/officeart/2005/8/layout/chevron1"/>
    <dgm:cxn modelId="{1081EEB6-2ED9-4A01-B4FA-FDB6330D580A}" type="presParOf" srcId="{5DF5DDA9-BE57-4110-BC97-54740059C382}" destId="{7624E886-14C2-4673-ABE6-2F5DC01B82EA}" srcOrd="4" destOrd="0" presId="urn:microsoft.com/office/officeart/2005/8/layout/chevron1"/>
    <dgm:cxn modelId="{3F07D34A-D98D-4A37-8E2D-3228F9A04A38}" type="presParOf" srcId="{5DF5DDA9-BE57-4110-BC97-54740059C382}" destId="{5F728CB3-98C0-462C-8C51-226D335B42CC}" srcOrd="5" destOrd="0" presId="urn:microsoft.com/office/officeart/2005/8/layout/chevron1"/>
    <dgm:cxn modelId="{E7E8240E-CB0A-4841-9392-AD7208E91943}" type="presParOf" srcId="{5DF5DDA9-BE57-4110-BC97-54740059C382}" destId="{8A742234-3E57-46CC-BCD8-95B565E1C54F}" srcOrd="6" destOrd="0" presId="urn:microsoft.com/office/officeart/2005/8/layout/chevro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B4EC2AA-EAB9-4115-BCB6-7B46DA763626}" type="doc">
      <dgm:prSet loTypeId="urn:microsoft.com/office/officeart/2005/8/layout/process3" loCatId="process" qsTypeId="urn:microsoft.com/office/officeart/2005/8/quickstyle/3d5" qsCatId="3D" csTypeId="urn:microsoft.com/office/officeart/2005/8/colors/accent3_1" csCatId="accent3" phldr="1"/>
      <dgm:spPr/>
      <dgm:t>
        <a:bodyPr/>
        <a:lstStyle/>
        <a:p>
          <a:endParaRPr lang="fr-FR"/>
        </a:p>
      </dgm:t>
    </dgm:pt>
    <dgm:pt modelId="{580391E2-DF82-40AF-BF23-FC1D6ECCF5CD}">
      <dgm:prSet phldrT="[Texte]"/>
      <dgm:spPr/>
      <dgm:t>
        <a:bodyPr/>
        <a:lstStyle/>
        <a:p>
          <a:r>
            <a:rPr lang="fr-FR" dirty="0" smtClean="0"/>
            <a:t>Dès maintenant</a:t>
          </a:r>
          <a:endParaRPr lang="fr-FR" dirty="0"/>
        </a:p>
      </dgm:t>
    </dgm:pt>
    <dgm:pt modelId="{A97466BA-3B4C-4153-B382-0C4B022F3E47}" type="parTrans" cxnId="{22BD0D94-DA8E-42EE-AC1C-DC4C808C68D6}">
      <dgm:prSet/>
      <dgm:spPr/>
      <dgm:t>
        <a:bodyPr/>
        <a:lstStyle/>
        <a:p>
          <a:endParaRPr lang="fr-FR"/>
        </a:p>
      </dgm:t>
    </dgm:pt>
    <dgm:pt modelId="{B45339C0-7356-4A51-BF92-01AF9AF44AD6}" type="sibTrans" cxnId="{22BD0D94-DA8E-42EE-AC1C-DC4C808C68D6}">
      <dgm:prSet/>
      <dgm:spPr/>
      <dgm:t>
        <a:bodyPr/>
        <a:lstStyle/>
        <a:p>
          <a:endParaRPr lang="fr-FR"/>
        </a:p>
      </dgm:t>
    </dgm:pt>
    <dgm:pt modelId="{8E8253F5-7D38-4EF8-BB5B-1CB9B3564470}">
      <dgm:prSet phldrT="[Texte]"/>
      <dgm:spPr/>
      <dgm:t>
        <a:bodyPr/>
        <a:lstStyle/>
        <a:p>
          <a:r>
            <a:rPr lang="fr-FR" dirty="0" smtClean="0"/>
            <a:t>Vous pouvez déposer vos candidatures</a:t>
          </a:r>
          <a:endParaRPr lang="fr-FR" dirty="0"/>
        </a:p>
      </dgm:t>
    </dgm:pt>
    <dgm:pt modelId="{8C5FFD27-E859-4850-849D-FD70E483A203}" type="parTrans" cxnId="{3929ACD6-CA91-4FED-AAC5-A8C5CB51EC55}">
      <dgm:prSet/>
      <dgm:spPr/>
      <dgm:t>
        <a:bodyPr/>
        <a:lstStyle/>
        <a:p>
          <a:endParaRPr lang="fr-FR"/>
        </a:p>
      </dgm:t>
    </dgm:pt>
    <dgm:pt modelId="{08109248-68CF-49B4-9B7B-E4BA3E416A5B}" type="sibTrans" cxnId="{3929ACD6-CA91-4FED-AAC5-A8C5CB51EC55}">
      <dgm:prSet/>
      <dgm:spPr/>
      <dgm:t>
        <a:bodyPr/>
        <a:lstStyle/>
        <a:p>
          <a:endParaRPr lang="fr-FR"/>
        </a:p>
      </dgm:t>
    </dgm:pt>
    <dgm:pt modelId="{21E8DF42-C325-4EC8-9238-180F4606C30B}">
      <dgm:prSet phldrT="[Texte]"/>
      <dgm:spPr/>
      <dgm:t>
        <a:bodyPr/>
        <a:lstStyle/>
        <a:p>
          <a:r>
            <a:rPr lang="fr-FR" dirty="0" smtClean="0"/>
            <a:t>Juillet – Août 2013</a:t>
          </a:r>
          <a:endParaRPr lang="fr-FR" dirty="0"/>
        </a:p>
      </dgm:t>
    </dgm:pt>
    <dgm:pt modelId="{B3F596A2-E492-4139-B4CC-8DC59593C2B0}" type="parTrans" cxnId="{1DC07F43-46FC-4E46-8F5E-3B0C45590FF9}">
      <dgm:prSet/>
      <dgm:spPr/>
      <dgm:t>
        <a:bodyPr/>
        <a:lstStyle/>
        <a:p>
          <a:endParaRPr lang="fr-FR"/>
        </a:p>
      </dgm:t>
    </dgm:pt>
    <dgm:pt modelId="{34059C75-9801-4913-9733-4468CB479029}" type="sibTrans" cxnId="{1DC07F43-46FC-4E46-8F5E-3B0C45590FF9}">
      <dgm:prSet/>
      <dgm:spPr/>
      <dgm:t>
        <a:bodyPr/>
        <a:lstStyle/>
        <a:p>
          <a:endParaRPr lang="fr-FR"/>
        </a:p>
      </dgm:t>
    </dgm:pt>
    <dgm:pt modelId="{A0985D59-0766-4138-B9E3-27789EE6E361}">
      <dgm:prSet phldrT="[Texte]"/>
      <dgm:spPr/>
      <dgm:t>
        <a:bodyPr/>
        <a:lstStyle/>
        <a:p>
          <a:r>
            <a:rPr lang="fr-FR" dirty="0" smtClean="0"/>
            <a:t>Contractualisation</a:t>
          </a:r>
          <a:endParaRPr lang="fr-FR" dirty="0"/>
        </a:p>
      </dgm:t>
    </dgm:pt>
    <dgm:pt modelId="{28809601-85BA-4A7D-A373-5C95AE2F2D12}" type="parTrans" cxnId="{72164734-E5EA-4960-883B-A035C74E1EFC}">
      <dgm:prSet/>
      <dgm:spPr/>
      <dgm:t>
        <a:bodyPr/>
        <a:lstStyle/>
        <a:p>
          <a:endParaRPr lang="fr-FR"/>
        </a:p>
      </dgm:t>
    </dgm:pt>
    <dgm:pt modelId="{FE9688F8-EDDE-4B16-8746-3BBB6C4616A8}" type="sibTrans" cxnId="{72164734-E5EA-4960-883B-A035C74E1EFC}">
      <dgm:prSet/>
      <dgm:spPr/>
      <dgm:t>
        <a:bodyPr/>
        <a:lstStyle/>
        <a:p>
          <a:endParaRPr lang="fr-FR"/>
        </a:p>
      </dgm:t>
    </dgm:pt>
    <dgm:pt modelId="{7D5D8DB5-1190-4201-BF65-B290036681C1}">
      <dgm:prSet phldrT="[Texte]"/>
      <dgm:spPr/>
      <dgm:t>
        <a:bodyPr/>
        <a:lstStyle/>
        <a:p>
          <a:r>
            <a:rPr lang="fr-FR" dirty="0" smtClean="0"/>
            <a:t>A partir de septembre 2013</a:t>
          </a:r>
          <a:endParaRPr lang="fr-FR" dirty="0"/>
        </a:p>
      </dgm:t>
    </dgm:pt>
    <dgm:pt modelId="{4E8BB1C7-4125-4B29-9888-9653E1F82ED8}" type="parTrans" cxnId="{37569411-1A0F-42DF-AD5C-26E3E263C83F}">
      <dgm:prSet/>
      <dgm:spPr/>
      <dgm:t>
        <a:bodyPr/>
        <a:lstStyle/>
        <a:p>
          <a:endParaRPr lang="fr-FR"/>
        </a:p>
      </dgm:t>
    </dgm:pt>
    <dgm:pt modelId="{A8178618-0BFC-4BA2-ADA3-89BD982EC544}" type="sibTrans" cxnId="{37569411-1A0F-42DF-AD5C-26E3E263C83F}">
      <dgm:prSet/>
      <dgm:spPr/>
      <dgm:t>
        <a:bodyPr/>
        <a:lstStyle/>
        <a:p>
          <a:endParaRPr lang="fr-FR"/>
        </a:p>
      </dgm:t>
    </dgm:pt>
    <dgm:pt modelId="{90649510-DBF8-4259-AFC0-40FF86E87808}">
      <dgm:prSet phldrT="[Texte]"/>
      <dgm:spPr/>
      <dgm:t>
        <a:bodyPr/>
        <a:lstStyle/>
        <a:p>
          <a:r>
            <a:rPr lang="fr-FR" dirty="0" smtClean="0"/>
            <a:t>Premier collège des experts</a:t>
          </a:r>
          <a:endParaRPr lang="fr-FR" dirty="0"/>
        </a:p>
      </dgm:t>
    </dgm:pt>
    <dgm:pt modelId="{FEF81F5D-EA7A-471A-8382-8E5D585B7E65}" type="parTrans" cxnId="{33488DCA-1AEB-488B-9587-ECC24AAE14A5}">
      <dgm:prSet/>
      <dgm:spPr/>
      <dgm:t>
        <a:bodyPr/>
        <a:lstStyle/>
        <a:p>
          <a:endParaRPr lang="fr-FR"/>
        </a:p>
      </dgm:t>
    </dgm:pt>
    <dgm:pt modelId="{B244D5CE-32D6-430F-999A-9EDEE93BDAAD}" type="sibTrans" cxnId="{33488DCA-1AEB-488B-9587-ECC24AAE14A5}">
      <dgm:prSet/>
      <dgm:spPr/>
      <dgm:t>
        <a:bodyPr/>
        <a:lstStyle/>
        <a:p>
          <a:endParaRPr lang="fr-FR"/>
        </a:p>
      </dgm:t>
    </dgm:pt>
    <dgm:pt modelId="{E6F84E27-723F-4257-BF86-40E3880521E2}">
      <dgm:prSet phldrT="[Texte]"/>
      <dgm:spPr/>
      <dgm:t>
        <a:bodyPr/>
        <a:lstStyle/>
        <a:p>
          <a:r>
            <a:rPr lang="fr-FR" dirty="0" smtClean="0"/>
            <a:t>Production de l’outillage</a:t>
          </a:r>
          <a:endParaRPr lang="fr-FR" dirty="0"/>
        </a:p>
      </dgm:t>
    </dgm:pt>
    <dgm:pt modelId="{3DE169D5-4950-4AA8-B8B7-A36D72A10B28}" type="parTrans" cxnId="{9B1F7950-B40C-484E-8A45-6C4E2248BDF7}">
      <dgm:prSet/>
      <dgm:spPr/>
      <dgm:t>
        <a:bodyPr/>
        <a:lstStyle/>
        <a:p>
          <a:endParaRPr lang="fr-FR"/>
        </a:p>
      </dgm:t>
    </dgm:pt>
    <dgm:pt modelId="{A6B884CC-D959-4736-8252-1FFC936B8E03}" type="sibTrans" cxnId="{9B1F7950-B40C-484E-8A45-6C4E2248BDF7}">
      <dgm:prSet/>
      <dgm:spPr/>
      <dgm:t>
        <a:bodyPr/>
        <a:lstStyle/>
        <a:p>
          <a:endParaRPr lang="fr-FR"/>
        </a:p>
      </dgm:t>
    </dgm:pt>
    <dgm:pt modelId="{F84FDDE9-3AD7-43FA-9A5E-7D478AF9D23E}" type="pres">
      <dgm:prSet presAssocID="{EB4EC2AA-EAB9-4115-BCB6-7B46DA763626}" presName="linearFlow" presStyleCnt="0">
        <dgm:presLayoutVars>
          <dgm:dir/>
          <dgm:animLvl val="lvl"/>
          <dgm:resizeHandles val="exact"/>
        </dgm:presLayoutVars>
      </dgm:prSet>
      <dgm:spPr/>
      <dgm:t>
        <a:bodyPr/>
        <a:lstStyle/>
        <a:p>
          <a:endParaRPr lang="fr-FR"/>
        </a:p>
      </dgm:t>
    </dgm:pt>
    <dgm:pt modelId="{7555F0F7-F8E7-44F7-8FF7-9D3C4D3CEF7E}" type="pres">
      <dgm:prSet presAssocID="{580391E2-DF82-40AF-BF23-FC1D6ECCF5CD}" presName="composite" presStyleCnt="0"/>
      <dgm:spPr/>
    </dgm:pt>
    <dgm:pt modelId="{B6754A4F-AD47-4551-B52D-C317AB313AF1}" type="pres">
      <dgm:prSet presAssocID="{580391E2-DF82-40AF-BF23-FC1D6ECCF5CD}" presName="parTx" presStyleLbl="node1" presStyleIdx="0" presStyleCnt="3">
        <dgm:presLayoutVars>
          <dgm:chMax val="0"/>
          <dgm:chPref val="0"/>
          <dgm:bulletEnabled val="1"/>
        </dgm:presLayoutVars>
      </dgm:prSet>
      <dgm:spPr/>
      <dgm:t>
        <a:bodyPr/>
        <a:lstStyle/>
        <a:p>
          <a:endParaRPr lang="fr-FR"/>
        </a:p>
      </dgm:t>
    </dgm:pt>
    <dgm:pt modelId="{D39C7FE1-2805-4DED-ADC9-505FD418077E}" type="pres">
      <dgm:prSet presAssocID="{580391E2-DF82-40AF-BF23-FC1D6ECCF5CD}" presName="parSh" presStyleLbl="node1" presStyleIdx="0" presStyleCnt="3"/>
      <dgm:spPr/>
      <dgm:t>
        <a:bodyPr/>
        <a:lstStyle/>
        <a:p>
          <a:endParaRPr lang="fr-FR"/>
        </a:p>
      </dgm:t>
    </dgm:pt>
    <dgm:pt modelId="{6308DD86-2D2B-4A2F-BD0A-0BA55E156829}" type="pres">
      <dgm:prSet presAssocID="{580391E2-DF82-40AF-BF23-FC1D6ECCF5CD}" presName="desTx" presStyleLbl="fgAcc1" presStyleIdx="0" presStyleCnt="3">
        <dgm:presLayoutVars>
          <dgm:bulletEnabled val="1"/>
        </dgm:presLayoutVars>
      </dgm:prSet>
      <dgm:spPr/>
      <dgm:t>
        <a:bodyPr/>
        <a:lstStyle/>
        <a:p>
          <a:endParaRPr lang="fr-FR"/>
        </a:p>
      </dgm:t>
    </dgm:pt>
    <dgm:pt modelId="{D51EAD5D-0C0D-4B71-AE8F-DB61C1E4A61C}" type="pres">
      <dgm:prSet presAssocID="{B45339C0-7356-4A51-BF92-01AF9AF44AD6}" presName="sibTrans" presStyleLbl="sibTrans2D1" presStyleIdx="0" presStyleCnt="2"/>
      <dgm:spPr/>
      <dgm:t>
        <a:bodyPr/>
        <a:lstStyle/>
        <a:p>
          <a:endParaRPr lang="fr-FR"/>
        </a:p>
      </dgm:t>
    </dgm:pt>
    <dgm:pt modelId="{CC128BD5-AEA1-404A-BC09-733A3FD85527}" type="pres">
      <dgm:prSet presAssocID="{B45339C0-7356-4A51-BF92-01AF9AF44AD6}" presName="connTx" presStyleLbl="sibTrans2D1" presStyleIdx="0" presStyleCnt="2"/>
      <dgm:spPr/>
      <dgm:t>
        <a:bodyPr/>
        <a:lstStyle/>
        <a:p>
          <a:endParaRPr lang="fr-FR"/>
        </a:p>
      </dgm:t>
    </dgm:pt>
    <dgm:pt modelId="{C69C2480-FC26-4115-9765-84FFEB0B9333}" type="pres">
      <dgm:prSet presAssocID="{21E8DF42-C325-4EC8-9238-180F4606C30B}" presName="composite" presStyleCnt="0"/>
      <dgm:spPr/>
    </dgm:pt>
    <dgm:pt modelId="{33911A4C-4E76-4E67-867A-3C03BA293E6F}" type="pres">
      <dgm:prSet presAssocID="{21E8DF42-C325-4EC8-9238-180F4606C30B}" presName="parTx" presStyleLbl="node1" presStyleIdx="0" presStyleCnt="3">
        <dgm:presLayoutVars>
          <dgm:chMax val="0"/>
          <dgm:chPref val="0"/>
          <dgm:bulletEnabled val="1"/>
        </dgm:presLayoutVars>
      </dgm:prSet>
      <dgm:spPr/>
      <dgm:t>
        <a:bodyPr/>
        <a:lstStyle/>
        <a:p>
          <a:endParaRPr lang="fr-FR"/>
        </a:p>
      </dgm:t>
    </dgm:pt>
    <dgm:pt modelId="{2A3E31B8-AB3B-4E50-9008-A0D458736544}" type="pres">
      <dgm:prSet presAssocID="{21E8DF42-C325-4EC8-9238-180F4606C30B}" presName="parSh" presStyleLbl="node1" presStyleIdx="1" presStyleCnt="3"/>
      <dgm:spPr/>
      <dgm:t>
        <a:bodyPr/>
        <a:lstStyle/>
        <a:p>
          <a:endParaRPr lang="fr-FR"/>
        </a:p>
      </dgm:t>
    </dgm:pt>
    <dgm:pt modelId="{7914DF7A-170F-49C3-97B3-29DACD06E818}" type="pres">
      <dgm:prSet presAssocID="{21E8DF42-C325-4EC8-9238-180F4606C30B}" presName="desTx" presStyleLbl="fgAcc1" presStyleIdx="1" presStyleCnt="3">
        <dgm:presLayoutVars>
          <dgm:bulletEnabled val="1"/>
        </dgm:presLayoutVars>
      </dgm:prSet>
      <dgm:spPr/>
      <dgm:t>
        <a:bodyPr/>
        <a:lstStyle/>
        <a:p>
          <a:endParaRPr lang="fr-FR"/>
        </a:p>
      </dgm:t>
    </dgm:pt>
    <dgm:pt modelId="{995652EB-2640-45BB-A3B4-B571DBEACC44}" type="pres">
      <dgm:prSet presAssocID="{34059C75-9801-4913-9733-4468CB479029}" presName="sibTrans" presStyleLbl="sibTrans2D1" presStyleIdx="1" presStyleCnt="2"/>
      <dgm:spPr/>
      <dgm:t>
        <a:bodyPr/>
        <a:lstStyle/>
        <a:p>
          <a:endParaRPr lang="fr-FR"/>
        </a:p>
      </dgm:t>
    </dgm:pt>
    <dgm:pt modelId="{9B74589E-294F-4386-A89A-330363C384AD}" type="pres">
      <dgm:prSet presAssocID="{34059C75-9801-4913-9733-4468CB479029}" presName="connTx" presStyleLbl="sibTrans2D1" presStyleIdx="1" presStyleCnt="2"/>
      <dgm:spPr/>
      <dgm:t>
        <a:bodyPr/>
        <a:lstStyle/>
        <a:p>
          <a:endParaRPr lang="fr-FR"/>
        </a:p>
      </dgm:t>
    </dgm:pt>
    <dgm:pt modelId="{C36E284A-6075-43D6-B068-00EFFB473F09}" type="pres">
      <dgm:prSet presAssocID="{7D5D8DB5-1190-4201-BF65-B290036681C1}" presName="composite" presStyleCnt="0"/>
      <dgm:spPr/>
    </dgm:pt>
    <dgm:pt modelId="{F12D4F6D-7919-488B-9912-A071B6A6F13C}" type="pres">
      <dgm:prSet presAssocID="{7D5D8DB5-1190-4201-BF65-B290036681C1}" presName="parTx" presStyleLbl="node1" presStyleIdx="1" presStyleCnt="3">
        <dgm:presLayoutVars>
          <dgm:chMax val="0"/>
          <dgm:chPref val="0"/>
          <dgm:bulletEnabled val="1"/>
        </dgm:presLayoutVars>
      </dgm:prSet>
      <dgm:spPr/>
      <dgm:t>
        <a:bodyPr/>
        <a:lstStyle/>
        <a:p>
          <a:endParaRPr lang="fr-FR"/>
        </a:p>
      </dgm:t>
    </dgm:pt>
    <dgm:pt modelId="{05F39C13-C9F8-4A6A-9F87-0BB59AE5E8A7}" type="pres">
      <dgm:prSet presAssocID="{7D5D8DB5-1190-4201-BF65-B290036681C1}" presName="parSh" presStyleLbl="node1" presStyleIdx="2" presStyleCnt="3"/>
      <dgm:spPr/>
      <dgm:t>
        <a:bodyPr/>
        <a:lstStyle/>
        <a:p>
          <a:endParaRPr lang="fr-FR"/>
        </a:p>
      </dgm:t>
    </dgm:pt>
    <dgm:pt modelId="{B93F448E-5956-416D-AB3C-D45EB352581B}" type="pres">
      <dgm:prSet presAssocID="{7D5D8DB5-1190-4201-BF65-B290036681C1}" presName="desTx" presStyleLbl="fgAcc1" presStyleIdx="2" presStyleCnt="3">
        <dgm:presLayoutVars>
          <dgm:bulletEnabled val="1"/>
        </dgm:presLayoutVars>
      </dgm:prSet>
      <dgm:spPr/>
      <dgm:t>
        <a:bodyPr/>
        <a:lstStyle/>
        <a:p>
          <a:endParaRPr lang="fr-FR"/>
        </a:p>
      </dgm:t>
    </dgm:pt>
  </dgm:ptLst>
  <dgm:cxnLst>
    <dgm:cxn modelId="{22BD0D94-DA8E-42EE-AC1C-DC4C808C68D6}" srcId="{EB4EC2AA-EAB9-4115-BCB6-7B46DA763626}" destId="{580391E2-DF82-40AF-BF23-FC1D6ECCF5CD}" srcOrd="0" destOrd="0" parTransId="{A97466BA-3B4C-4153-B382-0C4B022F3E47}" sibTransId="{B45339C0-7356-4A51-BF92-01AF9AF44AD6}"/>
    <dgm:cxn modelId="{86D5489A-7F3F-4004-AA63-EC456845FCFA}" type="presOf" srcId="{8E8253F5-7D38-4EF8-BB5B-1CB9B3564470}" destId="{6308DD86-2D2B-4A2F-BD0A-0BA55E156829}" srcOrd="0" destOrd="0" presId="urn:microsoft.com/office/officeart/2005/8/layout/process3"/>
    <dgm:cxn modelId="{4ACB9A6C-011F-424F-86F5-BF4BD5D609AD}" type="presOf" srcId="{7D5D8DB5-1190-4201-BF65-B290036681C1}" destId="{F12D4F6D-7919-488B-9912-A071B6A6F13C}" srcOrd="0" destOrd="0" presId="urn:microsoft.com/office/officeart/2005/8/layout/process3"/>
    <dgm:cxn modelId="{1DC07F43-46FC-4E46-8F5E-3B0C45590FF9}" srcId="{EB4EC2AA-EAB9-4115-BCB6-7B46DA763626}" destId="{21E8DF42-C325-4EC8-9238-180F4606C30B}" srcOrd="1" destOrd="0" parTransId="{B3F596A2-E492-4139-B4CC-8DC59593C2B0}" sibTransId="{34059C75-9801-4913-9733-4468CB479029}"/>
    <dgm:cxn modelId="{87F12E15-B4B7-4C68-B8BB-BEE77AB49172}" type="presOf" srcId="{B45339C0-7356-4A51-BF92-01AF9AF44AD6}" destId="{CC128BD5-AEA1-404A-BC09-733A3FD85527}" srcOrd="1" destOrd="0" presId="urn:microsoft.com/office/officeart/2005/8/layout/process3"/>
    <dgm:cxn modelId="{B28DB859-4372-4B11-B9D2-60C1A73E1BFF}" type="presOf" srcId="{21E8DF42-C325-4EC8-9238-180F4606C30B}" destId="{2A3E31B8-AB3B-4E50-9008-A0D458736544}" srcOrd="1" destOrd="0" presId="urn:microsoft.com/office/officeart/2005/8/layout/process3"/>
    <dgm:cxn modelId="{3929ACD6-CA91-4FED-AAC5-A8C5CB51EC55}" srcId="{580391E2-DF82-40AF-BF23-FC1D6ECCF5CD}" destId="{8E8253F5-7D38-4EF8-BB5B-1CB9B3564470}" srcOrd="0" destOrd="0" parTransId="{8C5FFD27-E859-4850-849D-FD70E483A203}" sibTransId="{08109248-68CF-49B4-9B7B-E4BA3E416A5B}"/>
    <dgm:cxn modelId="{A7782E8A-491A-4B5E-A482-E075824E17EB}" type="presOf" srcId="{580391E2-DF82-40AF-BF23-FC1D6ECCF5CD}" destId="{D39C7FE1-2805-4DED-ADC9-505FD418077E}" srcOrd="1" destOrd="0" presId="urn:microsoft.com/office/officeart/2005/8/layout/process3"/>
    <dgm:cxn modelId="{2E1AA924-A48E-4758-A668-7FD805573481}" type="presOf" srcId="{580391E2-DF82-40AF-BF23-FC1D6ECCF5CD}" destId="{B6754A4F-AD47-4551-B52D-C317AB313AF1}" srcOrd="0" destOrd="0" presId="urn:microsoft.com/office/officeart/2005/8/layout/process3"/>
    <dgm:cxn modelId="{C7F59808-5E60-437B-A9BD-11A07E292D7E}" type="presOf" srcId="{21E8DF42-C325-4EC8-9238-180F4606C30B}" destId="{33911A4C-4E76-4E67-867A-3C03BA293E6F}" srcOrd="0" destOrd="0" presId="urn:microsoft.com/office/officeart/2005/8/layout/process3"/>
    <dgm:cxn modelId="{BF34593B-9513-493C-8BEC-F06AF12AE43D}" type="presOf" srcId="{EB4EC2AA-EAB9-4115-BCB6-7B46DA763626}" destId="{F84FDDE9-3AD7-43FA-9A5E-7D478AF9D23E}" srcOrd="0" destOrd="0" presId="urn:microsoft.com/office/officeart/2005/8/layout/process3"/>
    <dgm:cxn modelId="{9B1F7950-B40C-484E-8A45-6C4E2248BDF7}" srcId="{7D5D8DB5-1190-4201-BF65-B290036681C1}" destId="{E6F84E27-723F-4257-BF86-40E3880521E2}" srcOrd="1" destOrd="0" parTransId="{3DE169D5-4950-4AA8-B8B7-A36D72A10B28}" sibTransId="{A6B884CC-D959-4736-8252-1FFC936B8E03}"/>
    <dgm:cxn modelId="{5472268F-F7A4-4B58-BADF-487167E3D25C}" type="presOf" srcId="{B45339C0-7356-4A51-BF92-01AF9AF44AD6}" destId="{D51EAD5D-0C0D-4B71-AE8F-DB61C1E4A61C}" srcOrd="0" destOrd="0" presId="urn:microsoft.com/office/officeart/2005/8/layout/process3"/>
    <dgm:cxn modelId="{7963B668-FCEE-48A5-8B4B-7AF0C068FEE6}" type="presOf" srcId="{7D5D8DB5-1190-4201-BF65-B290036681C1}" destId="{05F39C13-C9F8-4A6A-9F87-0BB59AE5E8A7}" srcOrd="1" destOrd="0" presId="urn:microsoft.com/office/officeart/2005/8/layout/process3"/>
    <dgm:cxn modelId="{B706B2FD-7163-46B7-B46F-5B142A5DCE13}" type="presOf" srcId="{90649510-DBF8-4259-AFC0-40FF86E87808}" destId="{B93F448E-5956-416D-AB3C-D45EB352581B}" srcOrd="0" destOrd="0" presId="urn:microsoft.com/office/officeart/2005/8/layout/process3"/>
    <dgm:cxn modelId="{37569411-1A0F-42DF-AD5C-26E3E263C83F}" srcId="{EB4EC2AA-EAB9-4115-BCB6-7B46DA763626}" destId="{7D5D8DB5-1190-4201-BF65-B290036681C1}" srcOrd="2" destOrd="0" parTransId="{4E8BB1C7-4125-4B29-9888-9653E1F82ED8}" sibTransId="{A8178618-0BFC-4BA2-ADA3-89BD982EC544}"/>
    <dgm:cxn modelId="{72164734-E5EA-4960-883B-A035C74E1EFC}" srcId="{21E8DF42-C325-4EC8-9238-180F4606C30B}" destId="{A0985D59-0766-4138-B9E3-27789EE6E361}" srcOrd="0" destOrd="0" parTransId="{28809601-85BA-4A7D-A373-5C95AE2F2D12}" sibTransId="{FE9688F8-EDDE-4B16-8746-3BBB6C4616A8}"/>
    <dgm:cxn modelId="{E76C6591-7A61-4CF9-A93A-268FF05F2A55}" type="presOf" srcId="{A0985D59-0766-4138-B9E3-27789EE6E361}" destId="{7914DF7A-170F-49C3-97B3-29DACD06E818}" srcOrd="0" destOrd="0" presId="urn:microsoft.com/office/officeart/2005/8/layout/process3"/>
    <dgm:cxn modelId="{33488DCA-1AEB-488B-9587-ECC24AAE14A5}" srcId="{7D5D8DB5-1190-4201-BF65-B290036681C1}" destId="{90649510-DBF8-4259-AFC0-40FF86E87808}" srcOrd="0" destOrd="0" parTransId="{FEF81F5D-EA7A-471A-8382-8E5D585B7E65}" sibTransId="{B244D5CE-32D6-430F-999A-9EDEE93BDAAD}"/>
    <dgm:cxn modelId="{667C9586-DA48-4204-8461-D1867E9BBA5A}" type="presOf" srcId="{34059C75-9801-4913-9733-4468CB479029}" destId="{9B74589E-294F-4386-A89A-330363C384AD}" srcOrd="1" destOrd="0" presId="urn:microsoft.com/office/officeart/2005/8/layout/process3"/>
    <dgm:cxn modelId="{84CD215F-5AEB-4ADC-B2F1-DFE06A020C29}" type="presOf" srcId="{34059C75-9801-4913-9733-4468CB479029}" destId="{995652EB-2640-45BB-A3B4-B571DBEACC44}" srcOrd="0" destOrd="0" presId="urn:microsoft.com/office/officeart/2005/8/layout/process3"/>
    <dgm:cxn modelId="{A1219AD1-544B-4C1A-A815-EB2EED486CB5}" type="presOf" srcId="{E6F84E27-723F-4257-BF86-40E3880521E2}" destId="{B93F448E-5956-416D-AB3C-D45EB352581B}" srcOrd="0" destOrd="1" presId="urn:microsoft.com/office/officeart/2005/8/layout/process3"/>
    <dgm:cxn modelId="{692CCFBA-06C4-43BD-9AE6-E1078FF7C14F}" type="presParOf" srcId="{F84FDDE9-3AD7-43FA-9A5E-7D478AF9D23E}" destId="{7555F0F7-F8E7-44F7-8FF7-9D3C4D3CEF7E}" srcOrd="0" destOrd="0" presId="urn:microsoft.com/office/officeart/2005/8/layout/process3"/>
    <dgm:cxn modelId="{306EC6DE-81ED-4E18-9A90-772A1C1FF3AA}" type="presParOf" srcId="{7555F0F7-F8E7-44F7-8FF7-9D3C4D3CEF7E}" destId="{B6754A4F-AD47-4551-B52D-C317AB313AF1}" srcOrd="0" destOrd="0" presId="urn:microsoft.com/office/officeart/2005/8/layout/process3"/>
    <dgm:cxn modelId="{B7FBEFB1-CCBB-4E2C-8682-3D47C32B880C}" type="presParOf" srcId="{7555F0F7-F8E7-44F7-8FF7-9D3C4D3CEF7E}" destId="{D39C7FE1-2805-4DED-ADC9-505FD418077E}" srcOrd="1" destOrd="0" presId="urn:microsoft.com/office/officeart/2005/8/layout/process3"/>
    <dgm:cxn modelId="{16B49902-B3CE-4484-A397-DEC3F1FD0CF0}" type="presParOf" srcId="{7555F0F7-F8E7-44F7-8FF7-9D3C4D3CEF7E}" destId="{6308DD86-2D2B-4A2F-BD0A-0BA55E156829}" srcOrd="2" destOrd="0" presId="urn:microsoft.com/office/officeart/2005/8/layout/process3"/>
    <dgm:cxn modelId="{B7331419-0C79-4B7D-BF08-C2CEA4C30837}" type="presParOf" srcId="{F84FDDE9-3AD7-43FA-9A5E-7D478AF9D23E}" destId="{D51EAD5D-0C0D-4B71-AE8F-DB61C1E4A61C}" srcOrd="1" destOrd="0" presId="urn:microsoft.com/office/officeart/2005/8/layout/process3"/>
    <dgm:cxn modelId="{10F1E7FA-AD0D-4490-9897-7E9CF5C0ECDD}" type="presParOf" srcId="{D51EAD5D-0C0D-4B71-AE8F-DB61C1E4A61C}" destId="{CC128BD5-AEA1-404A-BC09-733A3FD85527}" srcOrd="0" destOrd="0" presId="urn:microsoft.com/office/officeart/2005/8/layout/process3"/>
    <dgm:cxn modelId="{F879A65E-AF9B-45D7-8A40-DC4C0EA2F230}" type="presParOf" srcId="{F84FDDE9-3AD7-43FA-9A5E-7D478AF9D23E}" destId="{C69C2480-FC26-4115-9765-84FFEB0B9333}" srcOrd="2" destOrd="0" presId="urn:microsoft.com/office/officeart/2005/8/layout/process3"/>
    <dgm:cxn modelId="{ECDD6972-D6A6-40C9-8796-F4103B8849AC}" type="presParOf" srcId="{C69C2480-FC26-4115-9765-84FFEB0B9333}" destId="{33911A4C-4E76-4E67-867A-3C03BA293E6F}" srcOrd="0" destOrd="0" presId="urn:microsoft.com/office/officeart/2005/8/layout/process3"/>
    <dgm:cxn modelId="{B0CD2353-2AD5-40DD-BE0D-93E5E055C2BA}" type="presParOf" srcId="{C69C2480-FC26-4115-9765-84FFEB0B9333}" destId="{2A3E31B8-AB3B-4E50-9008-A0D458736544}" srcOrd="1" destOrd="0" presId="urn:microsoft.com/office/officeart/2005/8/layout/process3"/>
    <dgm:cxn modelId="{E3DD5D31-CEC6-429B-9D7F-4968280C2592}" type="presParOf" srcId="{C69C2480-FC26-4115-9765-84FFEB0B9333}" destId="{7914DF7A-170F-49C3-97B3-29DACD06E818}" srcOrd="2" destOrd="0" presId="urn:microsoft.com/office/officeart/2005/8/layout/process3"/>
    <dgm:cxn modelId="{D910D480-F4F0-4328-A8C8-A490FC707F76}" type="presParOf" srcId="{F84FDDE9-3AD7-43FA-9A5E-7D478AF9D23E}" destId="{995652EB-2640-45BB-A3B4-B571DBEACC44}" srcOrd="3" destOrd="0" presId="urn:microsoft.com/office/officeart/2005/8/layout/process3"/>
    <dgm:cxn modelId="{6F11E2C6-4FC7-44FB-B9CD-46F65CE47ECB}" type="presParOf" srcId="{995652EB-2640-45BB-A3B4-B571DBEACC44}" destId="{9B74589E-294F-4386-A89A-330363C384AD}" srcOrd="0" destOrd="0" presId="urn:microsoft.com/office/officeart/2005/8/layout/process3"/>
    <dgm:cxn modelId="{66A474F4-BC6F-4960-B1F9-7C269D23FF28}" type="presParOf" srcId="{F84FDDE9-3AD7-43FA-9A5E-7D478AF9D23E}" destId="{C36E284A-6075-43D6-B068-00EFFB473F09}" srcOrd="4" destOrd="0" presId="urn:microsoft.com/office/officeart/2005/8/layout/process3"/>
    <dgm:cxn modelId="{DF7EEB08-C3F2-43EE-A332-239ABA7737DA}" type="presParOf" srcId="{C36E284A-6075-43D6-B068-00EFFB473F09}" destId="{F12D4F6D-7919-488B-9912-A071B6A6F13C}" srcOrd="0" destOrd="0" presId="urn:microsoft.com/office/officeart/2005/8/layout/process3"/>
    <dgm:cxn modelId="{FE0DCD12-C11F-4136-9BBE-79019D7BB640}" type="presParOf" srcId="{C36E284A-6075-43D6-B068-00EFFB473F09}" destId="{05F39C13-C9F8-4A6A-9F87-0BB59AE5E8A7}" srcOrd="1" destOrd="0" presId="urn:microsoft.com/office/officeart/2005/8/layout/process3"/>
    <dgm:cxn modelId="{02C64394-0658-4FE7-8B1C-C250CD1A913D}" type="presParOf" srcId="{C36E284A-6075-43D6-B068-00EFFB473F09}" destId="{B93F448E-5956-416D-AB3C-D45EB352581B}" srcOrd="2" destOrd="0" presId="urn:microsoft.com/office/officeart/2005/8/layout/process3"/>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D866AC3-F31C-43E0-AB75-402E5342EB48}" type="doc">
      <dgm:prSet loTypeId="urn:microsoft.com/office/officeart/2005/8/layout/hProcess4" loCatId="process" qsTypeId="urn:microsoft.com/office/officeart/2005/8/quickstyle/simple1" qsCatId="simple" csTypeId="urn:microsoft.com/office/officeart/2005/8/colors/accent4_1" csCatId="accent4" phldr="1"/>
      <dgm:spPr/>
      <dgm:t>
        <a:bodyPr/>
        <a:lstStyle/>
        <a:p>
          <a:endParaRPr lang="fr-FR"/>
        </a:p>
      </dgm:t>
    </dgm:pt>
    <dgm:pt modelId="{18470D61-6854-47E6-941F-25EDB0D287C9}">
      <dgm:prSet phldrT="[Texte]"/>
      <dgm:spPr/>
      <dgm:t>
        <a:bodyPr/>
        <a:lstStyle/>
        <a:p>
          <a:r>
            <a:rPr lang="fr-FR" dirty="0" smtClean="0"/>
            <a:t>1</a:t>
          </a:r>
          <a:endParaRPr lang="fr-FR" dirty="0"/>
        </a:p>
      </dgm:t>
    </dgm:pt>
    <dgm:pt modelId="{16A92B36-B9D1-42CF-8055-15A02DAF2C30}" type="parTrans" cxnId="{CD666966-50BC-486A-ADFF-B58E01BA5B3E}">
      <dgm:prSet/>
      <dgm:spPr/>
      <dgm:t>
        <a:bodyPr/>
        <a:lstStyle/>
        <a:p>
          <a:endParaRPr lang="fr-FR"/>
        </a:p>
      </dgm:t>
    </dgm:pt>
    <dgm:pt modelId="{89E18329-AC5D-471A-88B2-0DBCE94B6D46}" type="sibTrans" cxnId="{CD666966-50BC-486A-ADFF-B58E01BA5B3E}">
      <dgm:prSet/>
      <dgm:spPr/>
      <dgm:t>
        <a:bodyPr/>
        <a:lstStyle/>
        <a:p>
          <a:endParaRPr lang="fr-FR"/>
        </a:p>
      </dgm:t>
    </dgm:pt>
    <dgm:pt modelId="{9C0B0E38-B6F2-4288-AFB6-D8C0089467E1}">
      <dgm:prSet phldrT="[Texte]"/>
      <dgm:spPr/>
      <dgm:t>
        <a:bodyPr/>
        <a:lstStyle/>
        <a:p>
          <a:r>
            <a:rPr lang="fr-FR" dirty="0" smtClean="0"/>
            <a:t>L’ES sollicite l’ambassadeur via la plate-forme</a:t>
          </a:r>
          <a:endParaRPr lang="fr-FR" dirty="0"/>
        </a:p>
      </dgm:t>
    </dgm:pt>
    <dgm:pt modelId="{31C4329A-7CCB-431E-A6BD-61C6E51605FF}" type="parTrans" cxnId="{8452D110-0EE4-4530-B315-9D0221821A74}">
      <dgm:prSet/>
      <dgm:spPr/>
      <dgm:t>
        <a:bodyPr/>
        <a:lstStyle/>
        <a:p>
          <a:endParaRPr lang="fr-FR"/>
        </a:p>
      </dgm:t>
    </dgm:pt>
    <dgm:pt modelId="{6390B25C-EE3D-4F5B-9891-F7156B729DCB}" type="sibTrans" cxnId="{8452D110-0EE4-4530-B315-9D0221821A74}">
      <dgm:prSet/>
      <dgm:spPr/>
      <dgm:t>
        <a:bodyPr/>
        <a:lstStyle/>
        <a:p>
          <a:endParaRPr lang="fr-FR"/>
        </a:p>
      </dgm:t>
    </dgm:pt>
    <dgm:pt modelId="{36923E09-D63C-4ECD-B126-BFD479E01DF7}">
      <dgm:prSet phldrT="[Texte]"/>
      <dgm:spPr/>
      <dgm:t>
        <a:bodyPr/>
        <a:lstStyle/>
        <a:p>
          <a:r>
            <a:rPr lang="fr-FR" dirty="0" smtClean="0"/>
            <a:t>2</a:t>
          </a:r>
          <a:endParaRPr lang="fr-FR" dirty="0"/>
        </a:p>
      </dgm:t>
    </dgm:pt>
    <dgm:pt modelId="{C11E451D-D303-4C07-86D7-172E85F915A9}" type="parTrans" cxnId="{2F851B44-20BB-4077-A84B-88981BC47792}">
      <dgm:prSet/>
      <dgm:spPr/>
      <dgm:t>
        <a:bodyPr/>
        <a:lstStyle/>
        <a:p>
          <a:endParaRPr lang="fr-FR"/>
        </a:p>
      </dgm:t>
    </dgm:pt>
    <dgm:pt modelId="{F51FD086-91C5-4FB4-A7BE-E9D672FAA2DD}" type="sibTrans" cxnId="{2F851B44-20BB-4077-A84B-88981BC47792}">
      <dgm:prSet/>
      <dgm:spPr/>
      <dgm:t>
        <a:bodyPr/>
        <a:lstStyle/>
        <a:p>
          <a:endParaRPr lang="fr-FR"/>
        </a:p>
      </dgm:t>
    </dgm:pt>
    <dgm:pt modelId="{45DD370C-D5A6-4BBD-BB0F-1D3ABB594CBA}">
      <dgm:prSet phldrT="[Texte]"/>
      <dgm:spPr/>
      <dgm:t>
        <a:bodyPr/>
        <a:lstStyle/>
        <a:p>
          <a:r>
            <a:rPr lang="fr-FR" dirty="0" smtClean="0"/>
            <a:t>Le CMSI est informé du déplacement via la plate-forme</a:t>
          </a:r>
          <a:endParaRPr lang="fr-FR" dirty="0"/>
        </a:p>
      </dgm:t>
    </dgm:pt>
    <dgm:pt modelId="{07AAED3E-48C4-4690-837B-68499083855C}" type="parTrans" cxnId="{0A4E8CF2-4559-421A-B166-1F5A63B33E09}">
      <dgm:prSet/>
      <dgm:spPr/>
      <dgm:t>
        <a:bodyPr/>
        <a:lstStyle/>
        <a:p>
          <a:endParaRPr lang="fr-FR"/>
        </a:p>
      </dgm:t>
    </dgm:pt>
    <dgm:pt modelId="{1D0D2B92-2F34-4191-9603-14DCBE267319}" type="sibTrans" cxnId="{0A4E8CF2-4559-421A-B166-1F5A63B33E09}">
      <dgm:prSet/>
      <dgm:spPr/>
      <dgm:t>
        <a:bodyPr/>
        <a:lstStyle/>
        <a:p>
          <a:endParaRPr lang="fr-FR"/>
        </a:p>
      </dgm:t>
    </dgm:pt>
    <dgm:pt modelId="{D6AB3FB1-78BF-49E7-AF46-C9F39DE0CCE4}">
      <dgm:prSet phldrT="[Texte]"/>
      <dgm:spPr/>
      <dgm:t>
        <a:bodyPr/>
        <a:lstStyle/>
        <a:p>
          <a:r>
            <a:rPr lang="fr-FR" dirty="0" smtClean="0"/>
            <a:t>3</a:t>
          </a:r>
          <a:endParaRPr lang="fr-FR" dirty="0"/>
        </a:p>
      </dgm:t>
    </dgm:pt>
    <dgm:pt modelId="{F1DCA51D-16A0-4BB4-B8A9-D7A1C00A9520}" type="parTrans" cxnId="{7B6351C4-4049-41FB-8F1B-5E88529649AB}">
      <dgm:prSet/>
      <dgm:spPr/>
      <dgm:t>
        <a:bodyPr/>
        <a:lstStyle/>
        <a:p>
          <a:endParaRPr lang="fr-FR"/>
        </a:p>
      </dgm:t>
    </dgm:pt>
    <dgm:pt modelId="{C521DCC4-57FA-4BD7-8D8F-7159BF777820}" type="sibTrans" cxnId="{7B6351C4-4049-41FB-8F1B-5E88529649AB}">
      <dgm:prSet/>
      <dgm:spPr/>
      <dgm:t>
        <a:bodyPr/>
        <a:lstStyle/>
        <a:p>
          <a:endParaRPr lang="fr-FR"/>
        </a:p>
      </dgm:t>
    </dgm:pt>
    <dgm:pt modelId="{C8B863C1-9273-4150-A309-8B40565637FA}">
      <dgm:prSet phldrT="[Texte]"/>
      <dgm:spPr/>
      <dgm:t>
        <a:bodyPr/>
        <a:lstStyle/>
        <a:p>
          <a:r>
            <a:rPr lang="fr-FR" dirty="0" smtClean="0"/>
            <a:t>L’ambassadeur apporte son appui à l’ES</a:t>
          </a:r>
          <a:endParaRPr lang="fr-FR" dirty="0"/>
        </a:p>
      </dgm:t>
    </dgm:pt>
    <dgm:pt modelId="{8423F746-E65B-4EEA-818F-D8D8FB7970AA}" type="parTrans" cxnId="{83C29469-4F36-4931-AB86-9756420CE4F2}">
      <dgm:prSet/>
      <dgm:spPr/>
      <dgm:t>
        <a:bodyPr/>
        <a:lstStyle/>
        <a:p>
          <a:endParaRPr lang="fr-FR"/>
        </a:p>
      </dgm:t>
    </dgm:pt>
    <dgm:pt modelId="{52715C8B-7646-402C-BDEC-92CDA029CEF3}" type="sibTrans" cxnId="{83C29469-4F36-4931-AB86-9756420CE4F2}">
      <dgm:prSet/>
      <dgm:spPr/>
      <dgm:t>
        <a:bodyPr/>
        <a:lstStyle/>
        <a:p>
          <a:endParaRPr lang="fr-FR"/>
        </a:p>
      </dgm:t>
    </dgm:pt>
    <dgm:pt modelId="{AFC3BD9C-5B7E-4548-B649-BBE148C8EE90}">
      <dgm:prSet phldrT="[Texte]"/>
      <dgm:spPr/>
      <dgm:t>
        <a:bodyPr/>
        <a:lstStyle/>
        <a:p>
          <a:r>
            <a:rPr lang="fr-FR" dirty="0" smtClean="0"/>
            <a:t>4</a:t>
          </a:r>
          <a:endParaRPr lang="fr-FR" dirty="0"/>
        </a:p>
      </dgm:t>
    </dgm:pt>
    <dgm:pt modelId="{AF694BE0-4797-4036-8DFF-17CC0522B4BF}" type="parTrans" cxnId="{124BBF70-3704-4540-8EB1-D433E33A99D3}">
      <dgm:prSet/>
      <dgm:spPr/>
      <dgm:t>
        <a:bodyPr/>
        <a:lstStyle/>
        <a:p>
          <a:endParaRPr lang="fr-FR"/>
        </a:p>
      </dgm:t>
    </dgm:pt>
    <dgm:pt modelId="{527FDB66-BEF1-4F35-AB48-4476DF03734F}" type="sibTrans" cxnId="{124BBF70-3704-4540-8EB1-D433E33A99D3}">
      <dgm:prSet/>
      <dgm:spPr/>
      <dgm:t>
        <a:bodyPr/>
        <a:lstStyle/>
        <a:p>
          <a:endParaRPr lang="fr-FR"/>
        </a:p>
      </dgm:t>
    </dgm:pt>
    <dgm:pt modelId="{7EFFBBDA-B602-48E2-A171-041C649146CB}">
      <dgm:prSet phldrT="[Texte]"/>
      <dgm:spPr/>
      <dgm:t>
        <a:bodyPr/>
        <a:lstStyle/>
        <a:p>
          <a:r>
            <a:rPr lang="fr-FR" dirty="0" smtClean="0"/>
            <a:t>L’ANAP évalue l’apport de l’ambassadeur</a:t>
          </a:r>
          <a:endParaRPr lang="fr-FR" dirty="0"/>
        </a:p>
      </dgm:t>
    </dgm:pt>
    <dgm:pt modelId="{0129434F-C6A1-4795-B376-370942FF234F}" type="parTrans" cxnId="{772A9FC8-0D5D-4130-B81A-D76E390AF51F}">
      <dgm:prSet/>
      <dgm:spPr/>
      <dgm:t>
        <a:bodyPr/>
        <a:lstStyle/>
        <a:p>
          <a:endParaRPr lang="fr-FR"/>
        </a:p>
      </dgm:t>
    </dgm:pt>
    <dgm:pt modelId="{51C7239C-4476-4E86-9D17-D069E72B3BE6}" type="sibTrans" cxnId="{772A9FC8-0D5D-4130-B81A-D76E390AF51F}">
      <dgm:prSet/>
      <dgm:spPr/>
      <dgm:t>
        <a:bodyPr/>
        <a:lstStyle/>
        <a:p>
          <a:endParaRPr lang="fr-FR"/>
        </a:p>
      </dgm:t>
    </dgm:pt>
    <dgm:pt modelId="{87931D13-98D3-4648-8B5B-0DE0384CBBD8}" type="pres">
      <dgm:prSet presAssocID="{7D866AC3-F31C-43E0-AB75-402E5342EB48}" presName="Name0" presStyleCnt="0">
        <dgm:presLayoutVars>
          <dgm:dir/>
          <dgm:animLvl val="lvl"/>
          <dgm:resizeHandles val="exact"/>
        </dgm:presLayoutVars>
      </dgm:prSet>
      <dgm:spPr/>
      <dgm:t>
        <a:bodyPr/>
        <a:lstStyle/>
        <a:p>
          <a:endParaRPr lang="fr-FR"/>
        </a:p>
      </dgm:t>
    </dgm:pt>
    <dgm:pt modelId="{D424888A-1281-447C-AD4C-2DFFDB9FDAE9}" type="pres">
      <dgm:prSet presAssocID="{7D866AC3-F31C-43E0-AB75-402E5342EB48}" presName="tSp" presStyleCnt="0"/>
      <dgm:spPr/>
      <dgm:t>
        <a:bodyPr/>
        <a:lstStyle/>
        <a:p>
          <a:endParaRPr lang="fr-FR"/>
        </a:p>
      </dgm:t>
    </dgm:pt>
    <dgm:pt modelId="{1DE6B471-3071-4BAB-8452-33E64BF415A0}" type="pres">
      <dgm:prSet presAssocID="{7D866AC3-F31C-43E0-AB75-402E5342EB48}" presName="bSp" presStyleCnt="0"/>
      <dgm:spPr/>
      <dgm:t>
        <a:bodyPr/>
        <a:lstStyle/>
        <a:p>
          <a:endParaRPr lang="fr-FR"/>
        </a:p>
      </dgm:t>
    </dgm:pt>
    <dgm:pt modelId="{30AB755D-4E57-4219-B53A-C76BFF32AF87}" type="pres">
      <dgm:prSet presAssocID="{7D866AC3-F31C-43E0-AB75-402E5342EB48}" presName="process" presStyleCnt="0"/>
      <dgm:spPr/>
      <dgm:t>
        <a:bodyPr/>
        <a:lstStyle/>
        <a:p>
          <a:endParaRPr lang="fr-FR"/>
        </a:p>
      </dgm:t>
    </dgm:pt>
    <dgm:pt modelId="{6B29A119-55F1-4726-819E-DFE9D4D99D75}" type="pres">
      <dgm:prSet presAssocID="{18470D61-6854-47E6-941F-25EDB0D287C9}" presName="composite1" presStyleCnt="0"/>
      <dgm:spPr/>
      <dgm:t>
        <a:bodyPr/>
        <a:lstStyle/>
        <a:p>
          <a:endParaRPr lang="fr-FR"/>
        </a:p>
      </dgm:t>
    </dgm:pt>
    <dgm:pt modelId="{6E79F82A-AA63-4030-B338-482F1965394B}" type="pres">
      <dgm:prSet presAssocID="{18470D61-6854-47E6-941F-25EDB0D287C9}" presName="dummyNode1" presStyleLbl="node1" presStyleIdx="0" presStyleCnt="4"/>
      <dgm:spPr/>
      <dgm:t>
        <a:bodyPr/>
        <a:lstStyle/>
        <a:p>
          <a:endParaRPr lang="fr-FR"/>
        </a:p>
      </dgm:t>
    </dgm:pt>
    <dgm:pt modelId="{53ABF531-E2E8-4E11-B508-9E57EDB0D453}" type="pres">
      <dgm:prSet presAssocID="{18470D61-6854-47E6-941F-25EDB0D287C9}" presName="childNode1" presStyleLbl="bgAcc1" presStyleIdx="0" presStyleCnt="4" custLinFactNeighborX="13729" custLinFactNeighborY="-38358">
        <dgm:presLayoutVars>
          <dgm:bulletEnabled val="1"/>
        </dgm:presLayoutVars>
      </dgm:prSet>
      <dgm:spPr/>
      <dgm:t>
        <a:bodyPr/>
        <a:lstStyle/>
        <a:p>
          <a:endParaRPr lang="fr-FR"/>
        </a:p>
      </dgm:t>
    </dgm:pt>
    <dgm:pt modelId="{59A523DA-914F-4750-B236-CDB7EF3E0CC8}" type="pres">
      <dgm:prSet presAssocID="{18470D61-6854-47E6-941F-25EDB0D287C9}" presName="childNode1tx" presStyleLbl="bgAcc1" presStyleIdx="0" presStyleCnt="4">
        <dgm:presLayoutVars>
          <dgm:bulletEnabled val="1"/>
        </dgm:presLayoutVars>
      </dgm:prSet>
      <dgm:spPr/>
      <dgm:t>
        <a:bodyPr/>
        <a:lstStyle/>
        <a:p>
          <a:endParaRPr lang="fr-FR"/>
        </a:p>
      </dgm:t>
    </dgm:pt>
    <dgm:pt modelId="{94730DBA-0278-4700-96CB-B81ECA34AEEC}" type="pres">
      <dgm:prSet presAssocID="{18470D61-6854-47E6-941F-25EDB0D287C9}" presName="parentNode1" presStyleLbl="node1" presStyleIdx="0" presStyleCnt="4" custLinFactNeighborX="15446" custLinFactNeighborY="-89502">
        <dgm:presLayoutVars>
          <dgm:chMax val="1"/>
          <dgm:bulletEnabled val="1"/>
        </dgm:presLayoutVars>
      </dgm:prSet>
      <dgm:spPr/>
      <dgm:t>
        <a:bodyPr/>
        <a:lstStyle/>
        <a:p>
          <a:endParaRPr lang="fr-FR"/>
        </a:p>
      </dgm:t>
    </dgm:pt>
    <dgm:pt modelId="{5AC30D68-A403-405F-8FDB-CA518231120D}" type="pres">
      <dgm:prSet presAssocID="{18470D61-6854-47E6-941F-25EDB0D287C9}" presName="connSite1" presStyleCnt="0"/>
      <dgm:spPr/>
      <dgm:t>
        <a:bodyPr/>
        <a:lstStyle/>
        <a:p>
          <a:endParaRPr lang="fr-FR"/>
        </a:p>
      </dgm:t>
    </dgm:pt>
    <dgm:pt modelId="{B382AA7C-15CD-437D-9D3B-941A37193C88}" type="pres">
      <dgm:prSet presAssocID="{89E18329-AC5D-471A-88B2-0DBCE94B6D46}" presName="Name9" presStyleLbl="sibTrans2D1" presStyleIdx="0" presStyleCnt="3" custFlipVert="1" custFlipHor="0" custScaleX="1994" custScaleY="16201"/>
      <dgm:spPr/>
      <dgm:t>
        <a:bodyPr/>
        <a:lstStyle/>
        <a:p>
          <a:endParaRPr lang="fr-FR"/>
        </a:p>
      </dgm:t>
    </dgm:pt>
    <dgm:pt modelId="{FA558A3E-29FA-4C6D-BC52-291DBFA1E957}" type="pres">
      <dgm:prSet presAssocID="{36923E09-D63C-4ECD-B126-BFD479E01DF7}" presName="composite2" presStyleCnt="0"/>
      <dgm:spPr/>
      <dgm:t>
        <a:bodyPr/>
        <a:lstStyle/>
        <a:p>
          <a:endParaRPr lang="fr-FR"/>
        </a:p>
      </dgm:t>
    </dgm:pt>
    <dgm:pt modelId="{C72172E1-78A9-44CB-B617-4FB1F19B5D93}" type="pres">
      <dgm:prSet presAssocID="{36923E09-D63C-4ECD-B126-BFD479E01DF7}" presName="dummyNode2" presStyleLbl="node1" presStyleIdx="0" presStyleCnt="4"/>
      <dgm:spPr/>
      <dgm:t>
        <a:bodyPr/>
        <a:lstStyle/>
        <a:p>
          <a:endParaRPr lang="fr-FR"/>
        </a:p>
      </dgm:t>
    </dgm:pt>
    <dgm:pt modelId="{28FCD155-CE1E-4B9D-B223-290100C7ED99}" type="pres">
      <dgm:prSet presAssocID="{36923E09-D63C-4ECD-B126-BFD479E01DF7}" presName="childNode2" presStyleLbl="bgAcc1" presStyleIdx="1" presStyleCnt="4" custLinFactNeighborX="5969" custLinFactNeighborY="73352">
        <dgm:presLayoutVars>
          <dgm:bulletEnabled val="1"/>
        </dgm:presLayoutVars>
      </dgm:prSet>
      <dgm:spPr/>
      <dgm:t>
        <a:bodyPr/>
        <a:lstStyle/>
        <a:p>
          <a:endParaRPr lang="fr-FR"/>
        </a:p>
      </dgm:t>
    </dgm:pt>
    <dgm:pt modelId="{88B9BA36-2686-4779-B257-0D1A1C5C1397}" type="pres">
      <dgm:prSet presAssocID="{36923E09-D63C-4ECD-B126-BFD479E01DF7}" presName="childNode2tx" presStyleLbl="bgAcc1" presStyleIdx="1" presStyleCnt="4">
        <dgm:presLayoutVars>
          <dgm:bulletEnabled val="1"/>
        </dgm:presLayoutVars>
      </dgm:prSet>
      <dgm:spPr/>
      <dgm:t>
        <a:bodyPr/>
        <a:lstStyle/>
        <a:p>
          <a:endParaRPr lang="fr-FR"/>
        </a:p>
      </dgm:t>
    </dgm:pt>
    <dgm:pt modelId="{9E87A892-87BE-455C-ABBE-709520D0EB36}" type="pres">
      <dgm:prSet presAssocID="{36923E09-D63C-4ECD-B126-BFD479E01DF7}" presName="parentNode2" presStyleLbl="node1" presStyleIdx="1" presStyleCnt="4" custLinFactY="79004" custLinFactNeighborX="6715" custLinFactNeighborY="100000">
        <dgm:presLayoutVars>
          <dgm:chMax val="0"/>
          <dgm:bulletEnabled val="1"/>
        </dgm:presLayoutVars>
      </dgm:prSet>
      <dgm:spPr/>
      <dgm:t>
        <a:bodyPr/>
        <a:lstStyle/>
        <a:p>
          <a:endParaRPr lang="fr-FR"/>
        </a:p>
      </dgm:t>
    </dgm:pt>
    <dgm:pt modelId="{D811A0C6-3690-4E7E-9BF6-1623410F84C1}" type="pres">
      <dgm:prSet presAssocID="{36923E09-D63C-4ECD-B126-BFD479E01DF7}" presName="connSite2" presStyleCnt="0"/>
      <dgm:spPr/>
      <dgm:t>
        <a:bodyPr/>
        <a:lstStyle/>
        <a:p>
          <a:endParaRPr lang="fr-FR"/>
        </a:p>
      </dgm:t>
    </dgm:pt>
    <dgm:pt modelId="{D6978A95-9974-486A-9C87-49DA459E3329}" type="pres">
      <dgm:prSet presAssocID="{F51FD086-91C5-4FB4-A7BE-E9D672FAA2DD}" presName="Name18" presStyleLbl="sibTrans2D1" presStyleIdx="1" presStyleCnt="3" custAng="15658899" custFlipHor="1" custScaleX="14450" custScaleY="46004" custLinFactNeighborX="14864" custLinFactNeighborY="-67428"/>
      <dgm:spPr/>
      <dgm:t>
        <a:bodyPr/>
        <a:lstStyle/>
        <a:p>
          <a:endParaRPr lang="fr-FR"/>
        </a:p>
      </dgm:t>
    </dgm:pt>
    <dgm:pt modelId="{7F2D0855-EB09-49FD-AB48-8DF8AB309F1A}" type="pres">
      <dgm:prSet presAssocID="{D6AB3FB1-78BF-49E7-AF46-C9F39DE0CCE4}" presName="composite1" presStyleCnt="0"/>
      <dgm:spPr/>
      <dgm:t>
        <a:bodyPr/>
        <a:lstStyle/>
        <a:p>
          <a:endParaRPr lang="fr-FR"/>
        </a:p>
      </dgm:t>
    </dgm:pt>
    <dgm:pt modelId="{2C1A5756-B163-44CD-AA84-02E3F62BA935}" type="pres">
      <dgm:prSet presAssocID="{D6AB3FB1-78BF-49E7-AF46-C9F39DE0CCE4}" presName="dummyNode1" presStyleLbl="node1" presStyleIdx="1" presStyleCnt="4"/>
      <dgm:spPr/>
      <dgm:t>
        <a:bodyPr/>
        <a:lstStyle/>
        <a:p>
          <a:endParaRPr lang="fr-FR"/>
        </a:p>
      </dgm:t>
    </dgm:pt>
    <dgm:pt modelId="{CD7AE81D-87D1-4AC5-B1B2-5AD31D3888A1}" type="pres">
      <dgm:prSet presAssocID="{D6AB3FB1-78BF-49E7-AF46-C9F39DE0CCE4}" presName="childNode1" presStyleLbl="bgAcc1" presStyleIdx="2" presStyleCnt="4" custLinFactNeighborX="-2388" custLinFactNeighborY="-47766">
        <dgm:presLayoutVars>
          <dgm:bulletEnabled val="1"/>
        </dgm:presLayoutVars>
      </dgm:prSet>
      <dgm:spPr/>
      <dgm:t>
        <a:bodyPr/>
        <a:lstStyle/>
        <a:p>
          <a:endParaRPr lang="fr-FR"/>
        </a:p>
      </dgm:t>
    </dgm:pt>
    <dgm:pt modelId="{CD3C2793-1E82-4FF1-B572-03A1CDC809CA}" type="pres">
      <dgm:prSet presAssocID="{D6AB3FB1-78BF-49E7-AF46-C9F39DE0CCE4}" presName="childNode1tx" presStyleLbl="bgAcc1" presStyleIdx="2" presStyleCnt="4">
        <dgm:presLayoutVars>
          <dgm:bulletEnabled val="1"/>
        </dgm:presLayoutVars>
      </dgm:prSet>
      <dgm:spPr/>
      <dgm:t>
        <a:bodyPr/>
        <a:lstStyle/>
        <a:p>
          <a:endParaRPr lang="fr-FR"/>
        </a:p>
      </dgm:t>
    </dgm:pt>
    <dgm:pt modelId="{B32903D2-545A-44C0-B5EA-C5A435342EBD}" type="pres">
      <dgm:prSet presAssocID="{D6AB3FB1-78BF-49E7-AF46-C9F39DE0CCE4}" presName="parentNode1" presStyleLbl="node1" presStyleIdx="2" presStyleCnt="4" custLinFactY="-11455" custLinFactNeighborX="-2686" custLinFactNeighborY="-100000">
        <dgm:presLayoutVars>
          <dgm:chMax val="1"/>
          <dgm:bulletEnabled val="1"/>
        </dgm:presLayoutVars>
      </dgm:prSet>
      <dgm:spPr/>
      <dgm:t>
        <a:bodyPr/>
        <a:lstStyle/>
        <a:p>
          <a:endParaRPr lang="fr-FR"/>
        </a:p>
      </dgm:t>
    </dgm:pt>
    <dgm:pt modelId="{C9F9D328-D2A7-4951-BD62-4A6C76BF06E8}" type="pres">
      <dgm:prSet presAssocID="{D6AB3FB1-78BF-49E7-AF46-C9F39DE0CCE4}" presName="connSite1" presStyleCnt="0"/>
      <dgm:spPr/>
      <dgm:t>
        <a:bodyPr/>
        <a:lstStyle/>
        <a:p>
          <a:endParaRPr lang="fr-FR"/>
        </a:p>
      </dgm:t>
    </dgm:pt>
    <dgm:pt modelId="{194F1949-DE85-4711-AE37-50C1214ECC22}" type="pres">
      <dgm:prSet presAssocID="{C521DCC4-57FA-4BD7-8D8F-7159BF777820}" presName="Name9" presStyleLbl="sibTrans2D1" presStyleIdx="2" presStyleCnt="3" custFlipVert="0" custFlipHor="1" custScaleX="2373" custScaleY="19710"/>
      <dgm:spPr/>
      <dgm:t>
        <a:bodyPr/>
        <a:lstStyle/>
        <a:p>
          <a:endParaRPr lang="fr-FR"/>
        </a:p>
      </dgm:t>
    </dgm:pt>
    <dgm:pt modelId="{2007D04D-653B-40EE-85A2-E9E5AF35C44D}" type="pres">
      <dgm:prSet presAssocID="{AFC3BD9C-5B7E-4548-B649-BBE148C8EE90}" presName="composite2" presStyleCnt="0"/>
      <dgm:spPr/>
      <dgm:t>
        <a:bodyPr/>
        <a:lstStyle/>
        <a:p>
          <a:endParaRPr lang="fr-FR"/>
        </a:p>
      </dgm:t>
    </dgm:pt>
    <dgm:pt modelId="{14827012-D581-4D7E-A887-56CBE5A91011}" type="pres">
      <dgm:prSet presAssocID="{AFC3BD9C-5B7E-4548-B649-BBE148C8EE90}" presName="dummyNode2" presStyleLbl="node1" presStyleIdx="2" presStyleCnt="4"/>
      <dgm:spPr/>
      <dgm:t>
        <a:bodyPr/>
        <a:lstStyle/>
        <a:p>
          <a:endParaRPr lang="fr-FR"/>
        </a:p>
      </dgm:t>
    </dgm:pt>
    <dgm:pt modelId="{F6C8190E-D08C-4162-BF83-FD1AEDD16C54}" type="pres">
      <dgm:prSet presAssocID="{AFC3BD9C-5B7E-4548-B649-BBE148C8EE90}" presName="childNode2" presStyleLbl="bgAcc1" presStyleIdx="3" presStyleCnt="4" custLinFactNeighborX="-4102" custLinFactNeighborY="70926">
        <dgm:presLayoutVars>
          <dgm:bulletEnabled val="1"/>
        </dgm:presLayoutVars>
      </dgm:prSet>
      <dgm:spPr/>
      <dgm:t>
        <a:bodyPr/>
        <a:lstStyle/>
        <a:p>
          <a:endParaRPr lang="fr-FR"/>
        </a:p>
      </dgm:t>
    </dgm:pt>
    <dgm:pt modelId="{11DCEEA6-1B9E-404D-9744-3D86C2920B24}" type="pres">
      <dgm:prSet presAssocID="{AFC3BD9C-5B7E-4548-B649-BBE148C8EE90}" presName="childNode2tx" presStyleLbl="bgAcc1" presStyleIdx="3" presStyleCnt="4">
        <dgm:presLayoutVars>
          <dgm:bulletEnabled val="1"/>
        </dgm:presLayoutVars>
      </dgm:prSet>
      <dgm:spPr/>
      <dgm:t>
        <a:bodyPr/>
        <a:lstStyle/>
        <a:p>
          <a:endParaRPr lang="fr-FR"/>
        </a:p>
      </dgm:t>
    </dgm:pt>
    <dgm:pt modelId="{BB7A0D34-3B0E-4817-9256-202A3D79FC86}" type="pres">
      <dgm:prSet presAssocID="{AFC3BD9C-5B7E-4548-B649-BBE148C8EE90}" presName="parentNode2" presStyleLbl="node1" presStyleIdx="3" presStyleCnt="4" custLinFactY="65494" custLinFactNeighborX="-4618" custLinFactNeighborY="100000">
        <dgm:presLayoutVars>
          <dgm:chMax val="0"/>
          <dgm:bulletEnabled val="1"/>
        </dgm:presLayoutVars>
      </dgm:prSet>
      <dgm:spPr/>
      <dgm:t>
        <a:bodyPr/>
        <a:lstStyle/>
        <a:p>
          <a:endParaRPr lang="fr-FR"/>
        </a:p>
      </dgm:t>
    </dgm:pt>
    <dgm:pt modelId="{23A0521C-8F35-42D6-9BC0-4FB7B812B06C}" type="pres">
      <dgm:prSet presAssocID="{AFC3BD9C-5B7E-4548-B649-BBE148C8EE90}" presName="connSite2" presStyleCnt="0"/>
      <dgm:spPr/>
      <dgm:t>
        <a:bodyPr/>
        <a:lstStyle/>
        <a:p>
          <a:endParaRPr lang="fr-FR"/>
        </a:p>
      </dgm:t>
    </dgm:pt>
  </dgm:ptLst>
  <dgm:cxnLst>
    <dgm:cxn modelId="{431B16A4-A99A-49B1-839A-4C7C5CC7FDC6}" type="presOf" srcId="{18470D61-6854-47E6-941F-25EDB0D287C9}" destId="{94730DBA-0278-4700-96CB-B81ECA34AEEC}" srcOrd="0" destOrd="0" presId="urn:microsoft.com/office/officeart/2005/8/layout/hProcess4"/>
    <dgm:cxn modelId="{5B0CB3F2-9729-4D4B-92C6-55CFD33D69B9}" type="presOf" srcId="{9C0B0E38-B6F2-4288-AFB6-D8C0089467E1}" destId="{59A523DA-914F-4750-B236-CDB7EF3E0CC8}" srcOrd="1" destOrd="0" presId="urn:microsoft.com/office/officeart/2005/8/layout/hProcess4"/>
    <dgm:cxn modelId="{576862FD-F98F-494A-9828-5FCBB3B7C175}" type="presOf" srcId="{7EFFBBDA-B602-48E2-A171-041C649146CB}" destId="{F6C8190E-D08C-4162-BF83-FD1AEDD16C54}" srcOrd="0" destOrd="0" presId="urn:microsoft.com/office/officeart/2005/8/layout/hProcess4"/>
    <dgm:cxn modelId="{A25F7253-F1A3-4947-859E-C9EC69D1BC4C}" type="presOf" srcId="{45DD370C-D5A6-4BBD-BB0F-1D3ABB594CBA}" destId="{28FCD155-CE1E-4B9D-B223-290100C7ED99}" srcOrd="0" destOrd="0" presId="urn:microsoft.com/office/officeart/2005/8/layout/hProcess4"/>
    <dgm:cxn modelId="{53384B73-F5F1-4D69-BDE5-E67FCCB3B9E8}" type="presOf" srcId="{C8B863C1-9273-4150-A309-8B40565637FA}" destId="{CD3C2793-1E82-4FF1-B572-03A1CDC809CA}" srcOrd="1" destOrd="0" presId="urn:microsoft.com/office/officeart/2005/8/layout/hProcess4"/>
    <dgm:cxn modelId="{DB765170-E881-46AD-961F-89811DEE5F6D}" type="presOf" srcId="{45DD370C-D5A6-4BBD-BB0F-1D3ABB594CBA}" destId="{88B9BA36-2686-4779-B257-0D1A1C5C1397}" srcOrd="1" destOrd="0" presId="urn:microsoft.com/office/officeart/2005/8/layout/hProcess4"/>
    <dgm:cxn modelId="{0A4E8CF2-4559-421A-B166-1F5A63B33E09}" srcId="{36923E09-D63C-4ECD-B126-BFD479E01DF7}" destId="{45DD370C-D5A6-4BBD-BB0F-1D3ABB594CBA}" srcOrd="0" destOrd="0" parTransId="{07AAED3E-48C4-4690-837B-68499083855C}" sibTransId="{1D0D2B92-2F34-4191-9603-14DCBE267319}"/>
    <dgm:cxn modelId="{8452D110-0EE4-4530-B315-9D0221821A74}" srcId="{18470D61-6854-47E6-941F-25EDB0D287C9}" destId="{9C0B0E38-B6F2-4288-AFB6-D8C0089467E1}" srcOrd="0" destOrd="0" parTransId="{31C4329A-7CCB-431E-A6BD-61C6E51605FF}" sibTransId="{6390B25C-EE3D-4F5B-9891-F7156B729DCB}"/>
    <dgm:cxn modelId="{02AB5E76-BDCF-42DA-A5A7-3090D62B1AC5}" type="presOf" srcId="{9C0B0E38-B6F2-4288-AFB6-D8C0089467E1}" destId="{53ABF531-E2E8-4E11-B508-9E57EDB0D453}" srcOrd="0" destOrd="0" presId="urn:microsoft.com/office/officeart/2005/8/layout/hProcess4"/>
    <dgm:cxn modelId="{A9E0F854-258A-42FC-8FF4-880F697C73C4}" type="presOf" srcId="{7D866AC3-F31C-43E0-AB75-402E5342EB48}" destId="{87931D13-98D3-4648-8B5B-0DE0384CBBD8}" srcOrd="0" destOrd="0" presId="urn:microsoft.com/office/officeart/2005/8/layout/hProcess4"/>
    <dgm:cxn modelId="{CD666966-50BC-486A-ADFF-B58E01BA5B3E}" srcId="{7D866AC3-F31C-43E0-AB75-402E5342EB48}" destId="{18470D61-6854-47E6-941F-25EDB0D287C9}" srcOrd="0" destOrd="0" parTransId="{16A92B36-B9D1-42CF-8055-15A02DAF2C30}" sibTransId="{89E18329-AC5D-471A-88B2-0DBCE94B6D46}"/>
    <dgm:cxn modelId="{1A7937F1-44B9-436B-8F32-631E74CFDA5F}" type="presOf" srcId="{7EFFBBDA-B602-48E2-A171-041C649146CB}" destId="{11DCEEA6-1B9E-404D-9744-3D86C2920B24}" srcOrd="1" destOrd="0" presId="urn:microsoft.com/office/officeart/2005/8/layout/hProcess4"/>
    <dgm:cxn modelId="{3598E923-3CD7-4C2A-B70C-F16AB3EE69B9}" type="presOf" srcId="{C521DCC4-57FA-4BD7-8D8F-7159BF777820}" destId="{194F1949-DE85-4711-AE37-50C1214ECC22}" srcOrd="0" destOrd="0" presId="urn:microsoft.com/office/officeart/2005/8/layout/hProcess4"/>
    <dgm:cxn modelId="{88075ED5-36DA-4AB6-9FB4-43EC047D5CC8}" type="presOf" srcId="{C8B863C1-9273-4150-A309-8B40565637FA}" destId="{CD7AE81D-87D1-4AC5-B1B2-5AD31D3888A1}" srcOrd="0" destOrd="0" presId="urn:microsoft.com/office/officeart/2005/8/layout/hProcess4"/>
    <dgm:cxn modelId="{F843F248-4D53-406B-9C06-E987D8B85BE0}" type="presOf" srcId="{36923E09-D63C-4ECD-B126-BFD479E01DF7}" destId="{9E87A892-87BE-455C-ABBE-709520D0EB36}" srcOrd="0" destOrd="0" presId="urn:microsoft.com/office/officeart/2005/8/layout/hProcess4"/>
    <dgm:cxn modelId="{772A9FC8-0D5D-4130-B81A-D76E390AF51F}" srcId="{AFC3BD9C-5B7E-4548-B649-BBE148C8EE90}" destId="{7EFFBBDA-B602-48E2-A171-041C649146CB}" srcOrd="0" destOrd="0" parTransId="{0129434F-C6A1-4795-B376-370942FF234F}" sibTransId="{51C7239C-4476-4E86-9D17-D069E72B3BE6}"/>
    <dgm:cxn modelId="{6B9E90C0-6572-4B8D-BE4F-55384D35E820}" type="presOf" srcId="{89E18329-AC5D-471A-88B2-0DBCE94B6D46}" destId="{B382AA7C-15CD-437D-9D3B-941A37193C88}" srcOrd="0" destOrd="0" presId="urn:microsoft.com/office/officeart/2005/8/layout/hProcess4"/>
    <dgm:cxn modelId="{883CE017-3CCE-4159-9F74-7B5A9F85AE1E}" type="presOf" srcId="{AFC3BD9C-5B7E-4548-B649-BBE148C8EE90}" destId="{BB7A0D34-3B0E-4817-9256-202A3D79FC86}" srcOrd="0" destOrd="0" presId="urn:microsoft.com/office/officeart/2005/8/layout/hProcess4"/>
    <dgm:cxn modelId="{124BBF70-3704-4540-8EB1-D433E33A99D3}" srcId="{7D866AC3-F31C-43E0-AB75-402E5342EB48}" destId="{AFC3BD9C-5B7E-4548-B649-BBE148C8EE90}" srcOrd="3" destOrd="0" parTransId="{AF694BE0-4797-4036-8DFF-17CC0522B4BF}" sibTransId="{527FDB66-BEF1-4F35-AB48-4476DF03734F}"/>
    <dgm:cxn modelId="{72E2C19A-07D7-4AE1-AE68-378DC62ABDBE}" type="presOf" srcId="{F51FD086-91C5-4FB4-A7BE-E9D672FAA2DD}" destId="{D6978A95-9974-486A-9C87-49DA459E3329}" srcOrd="0" destOrd="0" presId="urn:microsoft.com/office/officeart/2005/8/layout/hProcess4"/>
    <dgm:cxn modelId="{2F851B44-20BB-4077-A84B-88981BC47792}" srcId="{7D866AC3-F31C-43E0-AB75-402E5342EB48}" destId="{36923E09-D63C-4ECD-B126-BFD479E01DF7}" srcOrd="1" destOrd="0" parTransId="{C11E451D-D303-4C07-86D7-172E85F915A9}" sibTransId="{F51FD086-91C5-4FB4-A7BE-E9D672FAA2DD}"/>
    <dgm:cxn modelId="{83C29469-4F36-4931-AB86-9756420CE4F2}" srcId="{D6AB3FB1-78BF-49E7-AF46-C9F39DE0CCE4}" destId="{C8B863C1-9273-4150-A309-8B40565637FA}" srcOrd="0" destOrd="0" parTransId="{8423F746-E65B-4EEA-818F-D8D8FB7970AA}" sibTransId="{52715C8B-7646-402C-BDEC-92CDA029CEF3}"/>
    <dgm:cxn modelId="{7B6351C4-4049-41FB-8F1B-5E88529649AB}" srcId="{7D866AC3-F31C-43E0-AB75-402E5342EB48}" destId="{D6AB3FB1-78BF-49E7-AF46-C9F39DE0CCE4}" srcOrd="2" destOrd="0" parTransId="{F1DCA51D-16A0-4BB4-B8A9-D7A1C00A9520}" sibTransId="{C521DCC4-57FA-4BD7-8D8F-7159BF777820}"/>
    <dgm:cxn modelId="{3355529C-21F1-4C63-B1C4-55197EA52330}" type="presOf" srcId="{D6AB3FB1-78BF-49E7-AF46-C9F39DE0CCE4}" destId="{B32903D2-545A-44C0-B5EA-C5A435342EBD}" srcOrd="0" destOrd="0" presId="urn:microsoft.com/office/officeart/2005/8/layout/hProcess4"/>
    <dgm:cxn modelId="{4FA81531-3CE6-43EB-831E-863AE1EF9A7D}" type="presParOf" srcId="{87931D13-98D3-4648-8B5B-0DE0384CBBD8}" destId="{D424888A-1281-447C-AD4C-2DFFDB9FDAE9}" srcOrd="0" destOrd="0" presId="urn:microsoft.com/office/officeart/2005/8/layout/hProcess4"/>
    <dgm:cxn modelId="{E711AA58-C563-421C-93CF-7A3C2BF8DB61}" type="presParOf" srcId="{87931D13-98D3-4648-8B5B-0DE0384CBBD8}" destId="{1DE6B471-3071-4BAB-8452-33E64BF415A0}" srcOrd="1" destOrd="0" presId="urn:microsoft.com/office/officeart/2005/8/layout/hProcess4"/>
    <dgm:cxn modelId="{C4C28777-CA09-4F22-87D4-EE9CAA912028}" type="presParOf" srcId="{87931D13-98D3-4648-8B5B-0DE0384CBBD8}" destId="{30AB755D-4E57-4219-B53A-C76BFF32AF87}" srcOrd="2" destOrd="0" presId="urn:microsoft.com/office/officeart/2005/8/layout/hProcess4"/>
    <dgm:cxn modelId="{2B336CDC-9805-424E-A9A6-D6EA781F63DA}" type="presParOf" srcId="{30AB755D-4E57-4219-B53A-C76BFF32AF87}" destId="{6B29A119-55F1-4726-819E-DFE9D4D99D75}" srcOrd="0" destOrd="0" presId="urn:microsoft.com/office/officeart/2005/8/layout/hProcess4"/>
    <dgm:cxn modelId="{0187532E-C2CE-431A-88E8-8225FB05602A}" type="presParOf" srcId="{6B29A119-55F1-4726-819E-DFE9D4D99D75}" destId="{6E79F82A-AA63-4030-B338-482F1965394B}" srcOrd="0" destOrd="0" presId="urn:microsoft.com/office/officeart/2005/8/layout/hProcess4"/>
    <dgm:cxn modelId="{D4CD6A16-5A7A-4F1F-935B-3F93B5769B60}" type="presParOf" srcId="{6B29A119-55F1-4726-819E-DFE9D4D99D75}" destId="{53ABF531-E2E8-4E11-B508-9E57EDB0D453}" srcOrd="1" destOrd="0" presId="urn:microsoft.com/office/officeart/2005/8/layout/hProcess4"/>
    <dgm:cxn modelId="{C4DE4675-1400-4BCD-A09F-D77DDEE62397}" type="presParOf" srcId="{6B29A119-55F1-4726-819E-DFE9D4D99D75}" destId="{59A523DA-914F-4750-B236-CDB7EF3E0CC8}" srcOrd="2" destOrd="0" presId="urn:microsoft.com/office/officeart/2005/8/layout/hProcess4"/>
    <dgm:cxn modelId="{36B6B098-B91B-42F3-97ED-CADD526AE9FB}" type="presParOf" srcId="{6B29A119-55F1-4726-819E-DFE9D4D99D75}" destId="{94730DBA-0278-4700-96CB-B81ECA34AEEC}" srcOrd="3" destOrd="0" presId="urn:microsoft.com/office/officeart/2005/8/layout/hProcess4"/>
    <dgm:cxn modelId="{A8601B60-5C45-49CC-8132-887D8B34DAEF}" type="presParOf" srcId="{6B29A119-55F1-4726-819E-DFE9D4D99D75}" destId="{5AC30D68-A403-405F-8FDB-CA518231120D}" srcOrd="4" destOrd="0" presId="urn:microsoft.com/office/officeart/2005/8/layout/hProcess4"/>
    <dgm:cxn modelId="{8CBF1B03-D40B-47B6-A53B-F7469D0BD01B}" type="presParOf" srcId="{30AB755D-4E57-4219-B53A-C76BFF32AF87}" destId="{B382AA7C-15CD-437D-9D3B-941A37193C88}" srcOrd="1" destOrd="0" presId="urn:microsoft.com/office/officeart/2005/8/layout/hProcess4"/>
    <dgm:cxn modelId="{68A419DD-8DCE-4870-A5A3-26145773073A}" type="presParOf" srcId="{30AB755D-4E57-4219-B53A-C76BFF32AF87}" destId="{FA558A3E-29FA-4C6D-BC52-291DBFA1E957}" srcOrd="2" destOrd="0" presId="urn:microsoft.com/office/officeart/2005/8/layout/hProcess4"/>
    <dgm:cxn modelId="{D90224F0-63FE-4DA7-A5AE-28A72073D40B}" type="presParOf" srcId="{FA558A3E-29FA-4C6D-BC52-291DBFA1E957}" destId="{C72172E1-78A9-44CB-B617-4FB1F19B5D93}" srcOrd="0" destOrd="0" presId="urn:microsoft.com/office/officeart/2005/8/layout/hProcess4"/>
    <dgm:cxn modelId="{F316754F-9070-4D83-9B4E-A9E17F7902A1}" type="presParOf" srcId="{FA558A3E-29FA-4C6D-BC52-291DBFA1E957}" destId="{28FCD155-CE1E-4B9D-B223-290100C7ED99}" srcOrd="1" destOrd="0" presId="urn:microsoft.com/office/officeart/2005/8/layout/hProcess4"/>
    <dgm:cxn modelId="{F756B33C-4E33-4E36-B3E8-775EAEEABC07}" type="presParOf" srcId="{FA558A3E-29FA-4C6D-BC52-291DBFA1E957}" destId="{88B9BA36-2686-4779-B257-0D1A1C5C1397}" srcOrd="2" destOrd="0" presId="urn:microsoft.com/office/officeart/2005/8/layout/hProcess4"/>
    <dgm:cxn modelId="{1EC068C4-DE89-4B3C-98DD-C595D41A4BCB}" type="presParOf" srcId="{FA558A3E-29FA-4C6D-BC52-291DBFA1E957}" destId="{9E87A892-87BE-455C-ABBE-709520D0EB36}" srcOrd="3" destOrd="0" presId="urn:microsoft.com/office/officeart/2005/8/layout/hProcess4"/>
    <dgm:cxn modelId="{A375DAEF-332C-4467-BFDD-EB80C941D625}" type="presParOf" srcId="{FA558A3E-29FA-4C6D-BC52-291DBFA1E957}" destId="{D811A0C6-3690-4E7E-9BF6-1623410F84C1}" srcOrd="4" destOrd="0" presId="urn:microsoft.com/office/officeart/2005/8/layout/hProcess4"/>
    <dgm:cxn modelId="{ACF9501E-809C-4A51-9FCE-DC6C76BE52BC}" type="presParOf" srcId="{30AB755D-4E57-4219-B53A-C76BFF32AF87}" destId="{D6978A95-9974-486A-9C87-49DA459E3329}" srcOrd="3" destOrd="0" presId="urn:microsoft.com/office/officeart/2005/8/layout/hProcess4"/>
    <dgm:cxn modelId="{08BC2C52-33B8-4B91-A815-61F2CE0E8508}" type="presParOf" srcId="{30AB755D-4E57-4219-B53A-C76BFF32AF87}" destId="{7F2D0855-EB09-49FD-AB48-8DF8AB309F1A}" srcOrd="4" destOrd="0" presId="urn:microsoft.com/office/officeart/2005/8/layout/hProcess4"/>
    <dgm:cxn modelId="{0FB72230-423E-4442-A429-64A11EB3C223}" type="presParOf" srcId="{7F2D0855-EB09-49FD-AB48-8DF8AB309F1A}" destId="{2C1A5756-B163-44CD-AA84-02E3F62BA935}" srcOrd="0" destOrd="0" presId="urn:microsoft.com/office/officeart/2005/8/layout/hProcess4"/>
    <dgm:cxn modelId="{77A756E7-F10A-4FBA-8B3A-11AA8B62F844}" type="presParOf" srcId="{7F2D0855-EB09-49FD-AB48-8DF8AB309F1A}" destId="{CD7AE81D-87D1-4AC5-B1B2-5AD31D3888A1}" srcOrd="1" destOrd="0" presId="urn:microsoft.com/office/officeart/2005/8/layout/hProcess4"/>
    <dgm:cxn modelId="{BA09E3F6-7A98-4D51-80FB-AFBCC27FE545}" type="presParOf" srcId="{7F2D0855-EB09-49FD-AB48-8DF8AB309F1A}" destId="{CD3C2793-1E82-4FF1-B572-03A1CDC809CA}" srcOrd="2" destOrd="0" presId="urn:microsoft.com/office/officeart/2005/8/layout/hProcess4"/>
    <dgm:cxn modelId="{889345CC-269F-447C-BE95-1FBB4537EBF5}" type="presParOf" srcId="{7F2D0855-EB09-49FD-AB48-8DF8AB309F1A}" destId="{B32903D2-545A-44C0-B5EA-C5A435342EBD}" srcOrd="3" destOrd="0" presId="urn:microsoft.com/office/officeart/2005/8/layout/hProcess4"/>
    <dgm:cxn modelId="{3590F3B1-524B-4AAE-9C1D-1B8D1332DDD6}" type="presParOf" srcId="{7F2D0855-EB09-49FD-AB48-8DF8AB309F1A}" destId="{C9F9D328-D2A7-4951-BD62-4A6C76BF06E8}" srcOrd="4" destOrd="0" presId="urn:microsoft.com/office/officeart/2005/8/layout/hProcess4"/>
    <dgm:cxn modelId="{5B135E9A-2A6E-44B6-A456-094F8ECDEF7D}" type="presParOf" srcId="{30AB755D-4E57-4219-B53A-C76BFF32AF87}" destId="{194F1949-DE85-4711-AE37-50C1214ECC22}" srcOrd="5" destOrd="0" presId="urn:microsoft.com/office/officeart/2005/8/layout/hProcess4"/>
    <dgm:cxn modelId="{5A8C8D57-3A7B-4957-9385-30A4F3CBA368}" type="presParOf" srcId="{30AB755D-4E57-4219-B53A-C76BFF32AF87}" destId="{2007D04D-653B-40EE-85A2-E9E5AF35C44D}" srcOrd="6" destOrd="0" presId="urn:microsoft.com/office/officeart/2005/8/layout/hProcess4"/>
    <dgm:cxn modelId="{CA78C963-4D5F-4815-9A66-0B9DC45934A5}" type="presParOf" srcId="{2007D04D-653B-40EE-85A2-E9E5AF35C44D}" destId="{14827012-D581-4D7E-A887-56CBE5A91011}" srcOrd="0" destOrd="0" presId="urn:microsoft.com/office/officeart/2005/8/layout/hProcess4"/>
    <dgm:cxn modelId="{8D19E1C8-1E64-455F-8C60-3C716B9EF182}" type="presParOf" srcId="{2007D04D-653B-40EE-85A2-E9E5AF35C44D}" destId="{F6C8190E-D08C-4162-BF83-FD1AEDD16C54}" srcOrd="1" destOrd="0" presId="urn:microsoft.com/office/officeart/2005/8/layout/hProcess4"/>
    <dgm:cxn modelId="{433085D1-BED4-484C-BD8D-D74D5FE55470}" type="presParOf" srcId="{2007D04D-653B-40EE-85A2-E9E5AF35C44D}" destId="{11DCEEA6-1B9E-404D-9744-3D86C2920B24}" srcOrd="2" destOrd="0" presId="urn:microsoft.com/office/officeart/2005/8/layout/hProcess4"/>
    <dgm:cxn modelId="{AD7EBB6B-F101-4EE9-841A-172E2C4A3B30}" type="presParOf" srcId="{2007D04D-653B-40EE-85A2-E9E5AF35C44D}" destId="{BB7A0D34-3B0E-4817-9256-202A3D79FC86}" srcOrd="3" destOrd="0" presId="urn:microsoft.com/office/officeart/2005/8/layout/hProcess4"/>
    <dgm:cxn modelId="{C78D3EEA-BBAC-41DB-8B2B-781D56C43139}" type="presParOf" srcId="{2007D04D-653B-40EE-85A2-E9E5AF35C44D}" destId="{23A0521C-8F35-42D6-9BC0-4FB7B812B06C}" srcOrd="4" destOrd="0" presId="urn:microsoft.com/office/officeart/2005/8/layout/h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D866AC3-F31C-43E0-AB75-402E5342EB48}" type="doc">
      <dgm:prSet loTypeId="urn:microsoft.com/office/officeart/2009/3/layout/StepUpProcess" loCatId="process" qsTypeId="urn:microsoft.com/office/officeart/2005/8/quickstyle/simple4" qsCatId="simple" csTypeId="urn:microsoft.com/office/officeart/2005/8/colors/accent4_3" csCatId="accent4" phldr="1"/>
      <dgm:spPr/>
      <dgm:t>
        <a:bodyPr/>
        <a:lstStyle/>
        <a:p>
          <a:endParaRPr lang="fr-FR"/>
        </a:p>
      </dgm:t>
    </dgm:pt>
    <dgm:pt modelId="{18470D61-6854-47E6-941F-25EDB0D287C9}">
      <dgm:prSet phldrT="[Texte]"/>
      <dgm:spPr/>
      <dgm:t>
        <a:bodyPr/>
        <a:lstStyle/>
        <a:p>
          <a:r>
            <a:rPr lang="fr-FR" dirty="0" smtClean="0"/>
            <a:t>1</a:t>
          </a:r>
          <a:endParaRPr lang="fr-FR" dirty="0"/>
        </a:p>
      </dgm:t>
    </dgm:pt>
    <dgm:pt modelId="{16A92B36-B9D1-42CF-8055-15A02DAF2C30}" type="parTrans" cxnId="{CD666966-50BC-486A-ADFF-B58E01BA5B3E}">
      <dgm:prSet/>
      <dgm:spPr/>
      <dgm:t>
        <a:bodyPr/>
        <a:lstStyle/>
        <a:p>
          <a:endParaRPr lang="fr-FR"/>
        </a:p>
      </dgm:t>
    </dgm:pt>
    <dgm:pt modelId="{89E18329-AC5D-471A-88B2-0DBCE94B6D46}" type="sibTrans" cxnId="{CD666966-50BC-486A-ADFF-B58E01BA5B3E}">
      <dgm:prSet/>
      <dgm:spPr/>
      <dgm:t>
        <a:bodyPr/>
        <a:lstStyle/>
        <a:p>
          <a:endParaRPr lang="fr-FR"/>
        </a:p>
      </dgm:t>
    </dgm:pt>
    <dgm:pt modelId="{36923E09-D63C-4ECD-B126-BFD479E01DF7}">
      <dgm:prSet phldrT="[Texte]"/>
      <dgm:spPr/>
      <dgm:t>
        <a:bodyPr/>
        <a:lstStyle/>
        <a:p>
          <a:r>
            <a:rPr lang="fr-FR" dirty="0" smtClean="0"/>
            <a:t>2</a:t>
          </a:r>
          <a:endParaRPr lang="fr-FR" dirty="0"/>
        </a:p>
      </dgm:t>
    </dgm:pt>
    <dgm:pt modelId="{C11E451D-D303-4C07-86D7-172E85F915A9}" type="parTrans" cxnId="{2F851B44-20BB-4077-A84B-88981BC47792}">
      <dgm:prSet/>
      <dgm:spPr/>
      <dgm:t>
        <a:bodyPr/>
        <a:lstStyle/>
        <a:p>
          <a:endParaRPr lang="fr-FR"/>
        </a:p>
      </dgm:t>
    </dgm:pt>
    <dgm:pt modelId="{F51FD086-91C5-4FB4-A7BE-E9D672FAA2DD}" type="sibTrans" cxnId="{2F851B44-20BB-4077-A84B-88981BC47792}">
      <dgm:prSet/>
      <dgm:spPr/>
      <dgm:t>
        <a:bodyPr/>
        <a:lstStyle/>
        <a:p>
          <a:endParaRPr lang="fr-FR"/>
        </a:p>
      </dgm:t>
    </dgm:pt>
    <dgm:pt modelId="{45DD370C-D5A6-4BBD-BB0F-1D3ABB594CBA}">
      <dgm:prSet phldrT="[Texte]"/>
      <dgm:spPr/>
      <dgm:t>
        <a:bodyPr/>
        <a:lstStyle/>
        <a:p>
          <a:r>
            <a:rPr lang="fr-FR" dirty="0" smtClean="0"/>
            <a:t>Contractualiser</a:t>
          </a:r>
          <a:br>
            <a:rPr lang="fr-FR" dirty="0" smtClean="0"/>
          </a:br>
          <a:r>
            <a:rPr lang="fr-FR" dirty="0" smtClean="0"/>
            <a:t>ES-Ambassadeur-ANAP</a:t>
          </a:r>
          <a:endParaRPr lang="fr-FR" dirty="0"/>
        </a:p>
      </dgm:t>
    </dgm:pt>
    <dgm:pt modelId="{07AAED3E-48C4-4690-837B-68499083855C}" type="parTrans" cxnId="{0A4E8CF2-4559-421A-B166-1F5A63B33E09}">
      <dgm:prSet/>
      <dgm:spPr/>
      <dgm:t>
        <a:bodyPr/>
        <a:lstStyle/>
        <a:p>
          <a:endParaRPr lang="fr-FR"/>
        </a:p>
      </dgm:t>
    </dgm:pt>
    <dgm:pt modelId="{1D0D2B92-2F34-4191-9603-14DCBE267319}" type="sibTrans" cxnId="{0A4E8CF2-4559-421A-B166-1F5A63B33E09}">
      <dgm:prSet/>
      <dgm:spPr/>
      <dgm:t>
        <a:bodyPr/>
        <a:lstStyle/>
        <a:p>
          <a:endParaRPr lang="fr-FR"/>
        </a:p>
      </dgm:t>
    </dgm:pt>
    <dgm:pt modelId="{D6AB3FB1-78BF-49E7-AF46-C9F39DE0CCE4}">
      <dgm:prSet phldrT="[Texte]"/>
      <dgm:spPr/>
      <dgm:t>
        <a:bodyPr/>
        <a:lstStyle/>
        <a:p>
          <a:r>
            <a:rPr lang="fr-FR" dirty="0" smtClean="0"/>
            <a:t>3</a:t>
          </a:r>
          <a:endParaRPr lang="fr-FR" dirty="0"/>
        </a:p>
      </dgm:t>
    </dgm:pt>
    <dgm:pt modelId="{F1DCA51D-16A0-4BB4-B8A9-D7A1C00A9520}" type="parTrans" cxnId="{7B6351C4-4049-41FB-8F1B-5E88529649AB}">
      <dgm:prSet/>
      <dgm:spPr/>
      <dgm:t>
        <a:bodyPr/>
        <a:lstStyle/>
        <a:p>
          <a:endParaRPr lang="fr-FR"/>
        </a:p>
      </dgm:t>
    </dgm:pt>
    <dgm:pt modelId="{C521DCC4-57FA-4BD7-8D8F-7159BF777820}" type="sibTrans" cxnId="{7B6351C4-4049-41FB-8F1B-5E88529649AB}">
      <dgm:prSet/>
      <dgm:spPr/>
      <dgm:t>
        <a:bodyPr/>
        <a:lstStyle/>
        <a:p>
          <a:endParaRPr lang="fr-FR"/>
        </a:p>
      </dgm:t>
    </dgm:pt>
    <dgm:pt modelId="{C8B863C1-9273-4150-A309-8B40565637FA}">
      <dgm:prSet phldrT="[Texte]"/>
      <dgm:spPr/>
      <dgm:t>
        <a:bodyPr/>
        <a:lstStyle/>
        <a:p>
          <a:r>
            <a:rPr lang="fr-FR" dirty="0" smtClean="0"/>
            <a:t>Module de prise de fonction</a:t>
          </a:r>
          <a:endParaRPr lang="fr-FR" dirty="0"/>
        </a:p>
      </dgm:t>
    </dgm:pt>
    <dgm:pt modelId="{8423F746-E65B-4EEA-818F-D8D8FB7970AA}" type="parTrans" cxnId="{83C29469-4F36-4931-AB86-9756420CE4F2}">
      <dgm:prSet/>
      <dgm:spPr/>
      <dgm:t>
        <a:bodyPr/>
        <a:lstStyle/>
        <a:p>
          <a:endParaRPr lang="fr-FR"/>
        </a:p>
      </dgm:t>
    </dgm:pt>
    <dgm:pt modelId="{52715C8B-7646-402C-BDEC-92CDA029CEF3}" type="sibTrans" cxnId="{83C29469-4F36-4931-AB86-9756420CE4F2}">
      <dgm:prSet/>
      <dgm:spPr/>
      <dgm:t>
        <a:bodyPr/>
        <a:lstStyle/>
        <a:p>
          <a:endParaRPr lang="fr-FR"/>
        </a:p>
      </dgm:t>
    </dgm:pt>
    <dgm:pt modelId="{AFC3BD9C-5B7E-4548-B649-BBE148C8EE90}">
      <dgm:prSet phldrT="[Texte]"/>
      <dgm:spPr/>
      <dgm:t>
        <a:bodyPr/>
        <a:lstStyle/>
        <a:p>
          <a:r>
            <a:rPr lang="fr-FR" dirty="0" smtClean="0"/>
            <a:t>4</a:t>
          </a:r>
          <a:endParaRPr lang="fr-FR" dirty="0"/>
        </a:p>
      </dgm:t>
    </dgm:pt>
    <dgm:pt modelId="{AF694BE0-4797-4036-8DFF-17CC0522B4BF}" type="parTrans" cxnId="{124BBF70-3704-4540-8EB1-D433E33A99D3}">
      <dgm:prSet/>
      <dgm:spPr/>
      <dgm:t>
        <a:bodyPr/>
        <a:lstStyle/>
        <a:p>
          <a:endParaRPr lang="fr-FR"/>
        </a:p>
      </dgm:t>
    </dgm:pt>
    <dgm:pt modelId="{527FDB66-BEF1-4F35-AB48-4476DF03734F}" type="sibTrans" cxnId="{124BBF70-3704-4540-8EB1-D433E33A99D3}">
      <dgm:prSet/>
      <dgm:spPr/>
      <dgm:t>
        <a:bodyPr/>
        <a:lstStyle/>
        <a:p>
          <a:endParaRPr lang="fr-FR"/>
        </a:p>
      </dgm:t>
    </dgm:pt>
    <dgm:pt modelId="{7EFFBBDA-B602-48E2-A171-041C649146CB}">
      <dgm:prSet phldrT="[Texte]"/>
      <dgm:spPr/>
      <dgm:t>
        <a:bodyPr/>
        <a:lstStyle/>
        <a:p>
          <a:r>
            <a:rPr lang="fr-FR" dirty="0" smtClean="0"/>
            <a:t>Appuyer les ES demandeurs</a:t>
          </a:r>
          <a:endParaRPr lang="fr-FR" dirty="0"/>
        </a:p>
      </dgm:t>
    </dgm:pt>
    <dgm:pt modelId="{0129434F-C6A1-4795-B376-370942FF234F}" type="parTrans" cxnId="{772A9FC8-0D5D-4130-B81A-D76E390AF51F}">
      <dgm:prSet/>
      <dgm:spPr/>
      <dgm:t>
        <a:bodyPr/>
        <a:lstStyle/>
        <a:p>
          <a:endParaRPr lang="fr-FR"/>
        </a:p>
      </dgm:t>
    </dgm:pt>
    <dgm:pt modelId="{51C7239C-4476-4E86-9D17-D069E72B3BE6}" type="sibTrans" cxnId="{772A9FC8-0D5D-4130-B81A-D76E390AF51F}">
      <dgm:prSet/>
      <dgm:spPr/>
      <dgm:t>
        <a:bodyPr/>
        <a:lstStyle/>
        <a:p>
          <a:endParaRPr lang="fr-FR"/>
        </a:p>
      </dgm:t>
    </dgm:pt>
    <dgm:pt modelId="{275C874E-B2E2-4198-9E8D-DB7CF25F267B}">
      <dgm:prSet phldrT="[Texte]"/>
      <dgm:spPr/>
      <dgm:t>
        <a:bodyPr/>
        <a:lstStyle/>
        <a:p>
          <a:r>
            <a:rPr lang="fr-FR" dirty="0" smtClean="0"/>
            <a:t>Formations aux outils ANAP</a:t>
          </a:r>
          <a:endParaRPr lang="fr-FR" dirty="0"/>
        </a:p>
      </dgm:t>
    </dgm:pt>
    <dgm:pt modelId="{DF957B9D-21F8-4E42-AF27-9F48C35DD5B3}" type="parTrans" cxnId="{6D80FC0F-6E70-40C2-905B-B904A208CAE2}">
      <dgm:prSet/>
      <dgm:spPr/>
      <dgm:t>
        <a:bodyPr/>
        <a:lstStyle/>
        <a:p>
          <a:endParaRPr lang="fr-FR"/>
        </a:p>
      </dgm:t>
    </dgm:pt>
    <dgm:pt modelId="{C8B6D4C3-F904-4C2F-9218-62306FE85555}" type="sibTrans" cxnId="{6D80FC0F-6E70-40C2-905B-B904A208CAE2}">
      <dgm:prSet/>
      <dgm:spPr/>
      <dgm:t>
        <a:bodyPr/>
        <a:lstStyle/>
        <a:p>
          <a:endParaRPr lang="fr-FR"/>
        </a:p>
      </dgm:t>
    </dgm:pt>
    <dgm:pt modelId="{9C0B0E38-B6F2-4288-AFB6-D8C0089467E1}">
      <dgm:prSet phldrT="[Texte]"/>
      <dgm:spPr/>
      <dgm:t>
        <a:bodyPr/>
        <a:lstStyle/>
        <a:p>
          <a:r>
            <a:rPr lang="fr-FR" dirty="0" smtClean="0"/>
            <a:t>Etre professionnel de terrain</a:t>
          </a:r>
          <a:endParaRPr lang="fr-FR" dirty="0"/>
        </a:p>
      </dgm:t>
    </dgm:pt>
    <dgm:pt modelId="{6390B25C-EE3D-4F5B-9891-F7156B729DCB}" type="sibTrans" cxnId="{8452D110-0EE4-4530-B315-9D0221821A74}">
      <dgm:prSet/>
      <dgm:spPr/>
      <dgm:t>
        <a:bodyPr/>
        <a:lstStyle/>
        <a:p>
          <a:endParaRPr lang="fr-FR"/>
        </a:p>
      </dgm:t>
    </dgm:pt>
    <dgm:pt modelId="{31C4329A-7CCB-431E-A6BD-61C6E51605FF}" type="parTrans" cxnId="{8452D110-0EE4-4530-B315-9D0221821A74}">
      <dgm:prSet/>
      <dgm:spPr/>
      <dgm:t>
        <a:bodyPr/>
        <a:lstStyle/>
        <a:p>
          <a:endParaRPr lang="fr-FR"/>
        </a:p>
      </dgm:t>
    </dgm:pt>
    <dgm:pt modelId="{CFE5BCA7-DA01-4183-9D17-69F6015CD683}">
      <dgm:prSet phldrT="[Texte]"/>
      <dgm:spPr/>
      <dgm:t>
        <a:bodyPr/>
        <a:lstStyle/>
        <a:p>
          <a:r>
            <a:rPr lang="fr-FR" dirty="0" smtClean="0"/>
            <a:t>Candidature</a:t>
          </a:r>
          <a:endParaRPr lang="fr-FR" dirty="0"/>
        </a:p>
      </dgm:t>
    </dgm:pt>
    <dgm:pt modelId="{65AB7188-3AEA-4697-9963-FD641A1227DC}" type="parTrans" cxnId="{18D538A9-2D8C-45D4-870B-FC0794B1E2A5}">
      <dgm:prSet/>
      <dgm:spPr/>
      <dgm:t>
        <a:bodyPr/>
        <a:lstStyle/>
        <a:p>
          <a:endParaRPr lang="fr-FR"/>
        </a:p>
      </dgm:t>
    </dgm:pt>
    <dgm:pt modelId="{FB44C60E-B277-4236-A52F-715393BAD2DB}" type="sibTrans" cxnId="{18D538A9-2D8C-45D4-870B-FC0794B1E2A5}">
      <dgm:prSet/>
      <dgm:spPr/>
      <dgm:t>
        <a:bodyPr/>
        <a:lstStyle/>
        <a:p>
          <a:endParaRPr lang="fr-FR"/>
        </a:p>
      </dgm:t>
    </dgm:pt>
    <dgm:pt modelId="{38C65B8A-E2AA-4756-8E8A-EE3F4EA7643A}" type="pres">
      <dgm:prSet presAssocID="{7D866AC3-F31C-43E0-AB75-402E5342EB48}" presName="rootnode" presStyleCnt="0">
        <dgm:presLayoutVars>
          <dgm:chMax/>
          <dgm:chPref/>
          <dgm:dir/>
          <dgm:animLvl val="lvl"/>
        </dgm:presLayoutVars>
      </dgm:prSet>
      <dgm:spPr/>
      <dgm:t>
        <a:bodyPr/>
        <a:lstStyle/>
        <a:p>
          <a:endParaRPr lang="fr-FR"/>
        </a:p>
      </dgm:t>
    </dgm:pt>
    <dgm:pt modelId="{3B5B4162-BF32-4D09-B01C-244BF75A45A5}" type="pres">
      <dgm:prSet presAssocID="{18470D61-6854-47E6-941F-25EDB0D287C9}" presName="composite" presStyleCnt="0"/>
      <dgm:spPr/>
      <dgm:t>
        <a:bodyPr/>
        <a:lstStyle/>
        <a:p>
          <a:endParaRPr lang="fr-FR"/>
        </a:p>
      </dgm:t>
    </dgm:pt>
    <dgm:pt modelId="{B916A544-2C7C-4EC2-91C3-B7458348D96A}" type="pres">
      <dgm:prSet presAssocID="{18470D61-6854-47E6-941F-25EDB0D287C9}" presName="LShape" presStyleLbl="alignNode1" presStyleIdx="0" presStyleCnt="7"/>
      <dgm:spPr/>
      <dgm:t>
        <a:bodyPr/>
        <a:lstStyle/>
        <a:p>
          <a:endParaRPr lang="fr-FR"/>
        </a:p>
      </dgm:t>
    </dgm:pt>
    <dgm:pt modelId="{CD453AF4-6B2A-439E-A061-C36C1C9E20EF}" type="pres">
      <dgm:prSet presAssocID="{18470D61-6854-47E6-941F-25EDB0D287C9}" presName="ParentText" presStyleLbl="revTx" presStyleIdx="0" presStyleCnt="4" custScaleX="105990" custLinFactNeighborX="2556">
        <dgm:presLayoutVars>
          <dgm:chMax val="0"/>
          <dgm:chPref val="0"/>
          <dgm:bulletEnabled val="1"/>
        </dgm:presLayoutVars>
      </dgm:prSet>
      <dgm:spPr/>
      <dgm:t>
        <a:bodyPr/>
        <a:lstStyle/>
        <a:p>
          <a:endParaRPr lang="fr-FR"/>
        </a:p>
      </dgm:t>
    </dgm:pt>
    <dgm:pt modelId="{F1CEEF6B-0CC7-40B3-B459-621F37B7EC2E}" type="pres">
      <dgm:prSet presAssocID="{18470D61-6854-47E6-941F-25EDB0D287C9}" presName="Triangle" presStyleLbl="alignNode1" presStyleIdx="1" presStyleCnt="7"/>
      <dgm:spPr/>
      <dgm:t>
        <a:bodyPr/>
        <a:lstStyle/>
        <a:p>
          <a:endParaRPr lang="fr-FR"/>
        </a:p>
      </dgm:t>
    </dgm:pt>
    <dgm:pt modelId="{BE5342AC-BA7C-4791-AA65-D2910F0D6ADE}" type="pres">
      <dgm:prSet presAssocID="{89E18329-AC5D-471A-88B2-0DBCE94B6D46}" presName="sibTrans" presStyleCnt="0"/>
      <dgm:spPr/>
      <dgm:t>
        <a:bodyPr/>
        <a:lstStyle/>
        <a:p>
          <a:endParaRPr lang="fr-FR"/>
        </a:p>
      </dgm:t>
    </dgm:pt>
    <dgm:pt modelId="{20A426B9-EF23-40C0-BFA2-CFBDC1927F2C}" type="pres">
      <dgm:prSet presAssocID="{89E18329-AC5D-471A-88B2-0DBCE94B6D46}" presName="space" presStyleCnt="0"/>
      <dgm:spPr/>
      <dgm:t>
        <a:bodyPr/>
        <a:lstStyle/>
        <a:p>
          <a:endParaRPr lang="fr-FR"/>
        </a:p>
      </dgm:t>
    </dgm:pt>
    <dgm:pt modelId="{53FA1385-CD79-4DD9-BDE2-A881EE6D2767}" type="pres">
      <dgm:prSet presAssocID="{36923E09-D63C-4ECD-B126-BFD479E01DF7}" presName="composite" presStyleCnt="0"/>
      <dgm:spPr/>
      <dgm:t>
        <a:bodyPr/>
        <a:lstStyle/>
        <a:p>
          <a:endParaRPr lang="fr-FR"/>
        </a:p>
      </dgm:t>
    </dgm:pt>
    <dgm:pt modelId="{DC8DB20D-1865-4C53-B111-28EB8018D244}" type="pres">
      <dgm:prSet presAssocID="{36923E09-D63C-4ECD-B126-BFD479E01DF7}" presName="LShape" presStyleLbl="alignNode1" presStyleIdx="2" presStyleCnt="7"/>
      <dgm:spPr/>
      <dgm:t>
        <a:bodyPr/>
        <a:lstStyle/>
        <a:p>
          <a:endParaRPr lang="fr-FR"/>
        </a:p>
      </dgm:t>
    </dgm:pt>
    <dgm:pt modelId="{5808390B-6A76-42C4-BD0B-0DB6E4021E62}" type="pres">
      <dgm:prSet presAssocID="{36923E09-D63C-4ECD-B126-BFD479E01DF7}" presName="ParentText" presStyleLbl="revTx" presStyleIdx="1" presStyleCnt="4" custScaleX="113398" custLinFactNeighborX="6270">
        <dgm:presLayoutVars>
          <dgm:chMax val="0"/>
          <dgm:chPref val="0"/>
          <dgm:bulletEnabled val="1"/>
        </dgm:presLayoutVars>
      </dgm:prSet>
      <dgm:spPr/>
      <dgm:t>
        <a:bodyPr/>
        <a:lstStyle/>
        <a:p>
          <a:endParaRPr lang="fr-FR"/>
        </a:p>
      </dgm:t>
    </dgm:pt>
    <dgm:pt modelId="{212979BB-B80F-4D20-A49D-FB30A663069A}" type="pres">
      <dgm:prSet presAssocID="{36923E09-D63C-4ECD-B126-BFD479E01DF7}" presName="Triangle" presStyleLbl="alignNode1" presStyleIdx="3" presStyleCnt="7"/>
      <dgm:spPr/>
      <dgm:t>
        <a:bodyPr/>
        <a:lstStyle/>
        <a:p>
          <a:endParaRPr lang="fr-FR"/>
        </a:p>
      </dgm:t>
    </dgm:pt>
    <dgm:pt modelId="{23D68ECF-2133-477D-AC0E-6921E56DD342}" type="pres">
      <dgm:prSet presAssocID="{F51FD086-91C5-4FB4-A7BE-E9D672FAA2DD}" presName="sibTrans" presStyleCnt="0"/>
      <dgm:spPr/>
      <dgm:t>
        <a:bodyPr/>
        <a:lstStyle/>
        <a:p>
          <a:endParaRPr lang="fr-FR"/>
        </a:p>
      </dgm:t>
    </dgm:pt>
    <dgm:pt modelId="{B87D2B37-FC9B-489E-BD91-967BF095F444}" type="pres">
      <dgm:prSet presAssocID="{F51FD086-91C5-4FB4-A7BE-E9D672FAA2DD}" presName="space" presStyleCnt="0"/>
      <dgm:spPr/>
      <dgm:t>
        <a:bodyPr/>
        <a:lstStyle/>
        <a:p>
          <a:endParaRPr lang="fr-FR"/>
        </a:p>
      </dgm:t>
    </dgm:pt>
    <dgm:pt modelId="{0271F2B2-EB54-4849-A94B-87376F12D7ED}" type="pres">
      <dgm:prSet presAssocID="{D6AB3FB1-78BF-49E7-AF46-C9F39DE0CCE4}" presName="composite" presStyleCnt="0"/>
      <dgm:spPr/>
      <dgm:t>
        <a:bodyPr/>
        <a:lstStyle/>
        <a:p>
          <a:endParaRPr lang="fr-FR"/>
        </a:p>
      </dgm:t>
    </dgm:pt>
    <dgm:pt modelId="{D82F412A-07E2-4784-B039-CA2876AC7027}" type="pres">
      <dgm:prSet presAssocID="{D6AB3FB1-78BF-49E7-AF46-C9F39DE0CCE4}" presName="LShape" presStyleLbl="alignNode1" presStyleIdx="4" presStyleCnt="7"/>
      <dgm:spPr/>
      <dgm:t>
        <a:bodyPr/>
        <a:lstStyle/>
        <a:p>
          <a:endParaRPr lang="fr-FR"/>
        </a:p>
      </dgm:t>
    </dgm:pt>
    <dgm:pt modelId="{AD1509A5-2D92-4565-92A6-ECF081639A08}" type="pres">
      <dgm:prSet presAssocID="{D6AB3FB1-78BF-49E7-AF46-C9F39DE0CCE4}" presName="ParentText" presStyleLbl="revTx" presStyleIdx="2" presStyleCnt="4">
        <dgm:presLayoutVars>
          <dgm:chMax val="0"/>
          <dgm:chPref val="0"/>
          <dgm:bulletEnabled val="1"/>
        </dgm:presLayoutVars>
      </dgm:prSet>
      <dgm:spPr/>
      <dgm:t>
        <a:bodyPr/>
        <a:lstStyle/>
        <a:p>
          <a:endParaRPr lang="fr-FR"/>
        </a:p>
      </dgm:t>
    </dgm:pt>
    <dgm:pt modelId="{C5AFAA83-8529-41C0-AD9B-BA55C4B9CAE4}" type="pres">
      <dgm:prSet presAssocID="{D6AB3FB1-78BF-49E7-AF46-C9F39DE0CCE4}" presName="Triangle" presStyleLbl="alignNode1" presStyleIdx="5" presStyleCnt="7"/>
      <dgm:spPr/>
      <dgm:t>
        <a:bodyPr/>
        <a:lstStyle/>
        <a:p>
          <a:endParaRPr lang="fr-FR"/>
        </a:p>
      </dgm:t>
    </dgm:pt>
    <dgm:pt modelId="{9FB95E2E-AEB7-491E-863E-FCD918B37C87}" type="pres">
      <dgm:prSet presAssocID="{C521DCC4-57FA-4BD7-8D8F-7159BF777820}" presName="sibTrans" presStyleCnt="0"/>
      <dgm:spPr/>
      <dgm:t>
        <a:bodyPr/>
        <a:lstStyle/>
        <a:p>
          <a:endParaRPr lang="fr-FR"/>
        </a:p>
      </dgm:t>
    </dgm:pt>
    <dgm:pt modelId="{A63BD275-C807-4A77-9DB9-E8BAB659FCBC}" type="pres">
      <dgm:prSet presAssocID="{C521DCC4-57FA-4BD7-8D8F-7159BF777820}" presName="space" presStyleCnt="0"/>
      <dgm:spPr/>
      <dgm:t>
        <a:bodyPr/>
        <a:lstStyle/>
        <a:p>
          <a:endParaRPr lang="fr-FR"/>
        </a:p>
      </dgm:t>
    </dgm:pt>
    <dgm:pt modelId="{6A50A039-F095-48F1-85AF-AEE3EE09BA09}" type="pres">
      <dgm:prSet presAssocID="{AFC3BD9C-5B7E-4548-B649-BBE148C8EE90}" presName="composite" presStyleCnt="0"/>
      <dgm:spPr/>
      <dgm:t>
        <a:bodyPr/>
        <a:lstStyle/>
        <a:p>
          <a:endParaRPr lang="fr-FR"/>
        </a:p>
      </dgm:t>
    </dgm:pt>
    <dgm:pt modelId="{726FBDF8-97D2-49BE-9D23-F23235A70895}" type="pres">
      <dgm:prSet presAssocID="{AFC3BD9C-5B7E-4548-B649-BBE148C8EE90}" presName="LShape" presStyleLbl="alignNode1" presStyleIdx="6" presStyleCnt="7"/>
      <dgm:spPr/>
      <dgm:t>
        <a:bodyPr/>
        <a:lstStyle/>
        <a:p>
          <a:endParaRPr lang="fr-FR"/>
        </a:p>
      </dgm:t>
    </dgm:pt>
    <dgm:pt modelId="{6FA4593A-63BC-43B0-AFB3-F741D3C2EE77}" type="pres">
      <dgm:prSet presAssocID="{AFC3BD9C-5B7E-4548-B649-BBE148C8EE90}" presName="ParentText" presStyleLbl="revTx" presStyleIdx="3" presStyleCnt="4">
        <dgm:presLayoutVars>
          <dgm:chMax val="0"/>
          <dgm:chPref val="0"/>
          <dgm:bulletEnabled val="1"/>
        </dgm:presLayoutVars>
      </dgm:prSet>
      <dgm:spPr/>
      <dgm:t>
        <a:bodyPr/>
        <a:lstStyle/>
        <a:p>
          <a:endParaRPr lang="fr-FR"/>
        </a:p>
      </dgm:t>
    </dgm:pt>
  </dgm:ptLst>
  <dgm:cxnLst>
    <dgm:cxn modelId="{7B6351C4-4049-41FB-8F1B-5E88529649AB}" srcId="{7D866AC3-F31C-43E0-AB75-402E5342EB48}" destId="{D6AB3FB1-78BF-49E7-AF46-C9F39DE0CCE4}" srcOrd="2" destOrd="0" parTransId="{F1DCA51D-16A0-4BB4-B8A9-D7A1C00A9520}" sibTransId="{C521DCC4-57FA-4BD7-8D8F-7159BF777820}"/>
    <dgm:cxn modelId="{F06EBE46-A151-4DF9-87F9-8B8903FDDCFC}" type="presOf" srcId="{18470D61-6854-47E6-941F-25EDB0D287C9}" destId="{CD453AF4-6B2A-439E-A061-C36C1C9E20EF}" srcOrd="0" destOrd="0" presId="urn:microsoft.com/office/officeart/2009/3/layout/StepUpProcess"/>
    <dgm:cxn modelId="{D3F5078F-4E92-4B20-8B88-B6D5C0D29534}" type="presOf" srcId="{36923E09-D63C-4ECD-B126-BFD479E01DF7}" destId="{5808390B-6A76-42C4-BD0B-0DB6E4021E62}" srcOrd="0" destOrd="0" presId="urn:microsoft.com/office/officeart/2009/3/layout/StepUpProcess"/>
    <dgm:cxn modelId="{0A4E8CF2-4559-421A-B166-1F5A63B33E09}" srcId="{36923E09-D63C-4ECD-B126-BFD479E01DF7}" destId="{45DD370C-D5A6-4BBD-BB0F-1D3ABB594CBA}" srcOrd="0" destOrd="0" parTransId="{07AAED3E-48C4-4690-837B-68499083855C}" sibTransId="{1D0D2B92-2F34-4191-9603-14DCBE267319}"/>
    <dgm:cxn modelId="{1AF10E23-F870-4BA5-AB12-ADF12152197A}" type="presOf" srcId="{275C874E-B2E2-4198-9E8D-DB7CF25F267B}" destId="{AD1509A5-2D92-4565-92A6-ECF081639A08}" srcOrd="0" destOrd="2" presId="urn:microsoft.com/office/officeart/2009/3/layout/StepUpProcess"/>
    <dgm:cxn modelId="{36863964-2E6A-4A71-BFA7-700BF48FA1D9}" type="presOf" srcId="{CFE5BCA7-DA01-4183-9D17-69F6015CD683}" destId="{CD453AF4-6B2A-439E-A061-C36C1C9E20EF}" srcOrd="0" destOrd="2" presId="urn:microsoft.com/office/officeart/2009/3/layout/StepUpProcess"/>
    <dgm:cxn modelId="{124BBF70-3704-4540-8EB1-D433E33A99D3}" srcId="{7D866AC3-F31C-43E0-AB75-402E5342EB48}" destId="{AFC3BD9C-5B7E-4548-B649-BBE148C8EE90}" srcOrd="3" destOrd="0" parTransId="{AF694BE0-4797-4036-8DFF-17CC0522B4BF}" sibTransId="{527FDB66-BEF1-4F35-AB48-4476DF03734F}"/>
    <dgm:cxn modelId="{61A94E08-62DD-41F4-BB24-62BAAE54C64E}" type="presOf" srcId="{7D866AC3-F31C-43E0-AB75-402E5342EB48}" destId="{38C65B8A-E2AA-4756-8E8A-EE3F4EA7643A}" srcOrd="0" destOrd="0" presId="urn:microsoft.com/office/officeart/2009/3/layout/StepUpProcess"/>
    <dgm:cxn modelId="{C8A522BC-1B2E-4B7B-9ADE-EE5620E7E83B}" type="presOf" srcId="{D6AB3FB1-78BF-49E7-AF46-C9F39DE0CCE4}" destId="{AD1509A5-2D92-4565-92A6-ECF081639A08}" srcOrd="0" destOrd="0" presId="urn:microsoft.com/office/officeart/2009/3/layout/StepUpProcess"/>
    <dgm:cxn modelId="{9495735C-D325-4C16-870D-AA91C63BC081}" type="presOf" srcId="{9C0B0E38-B6F2-4288-AFB6-D8C0089467E1}" destId="{CD453AF4-6B2A-439E-A061-C36C1C9E20EF}" srcOrd="0" destOrd="1" presId="urn:microsoft.com/office/officeart/2009/3/layout/StepUpProcess"/>
    <dgm:cxn modelId="{772A9FC8-0D5D-4130-B81A-D76E390AF51F}" srcId="{AFC3BD9C-5B7E-4548-B649-BBE148C8EE90}" destId="{7EFFBBDA-B602-48E2-A171-041C649146CB}" srcOrd="0" destOrd="0" parTransId="{0129434F-C6A1-4795-B376-370942FF234F}" sibTransId="{51C7239C-4476-4E86-9D17-D069E72B3BE6}"/>
    <dgm:cxn modelId="{4281A808-C116-4AF8-92C9-17E1D92DC353}" type="presOf" srcId="{C8B863C1-9273-4150-A309-8B40565637FA}" destId="{AD1509A5-2D92-4565-92A6-ECF081639A08}" srcOrd="0" destOrd="1" presId="urn:microsoft.com/office/officeart/2009/3/layout/StepUpProcess"/>
    <dgm:cxn modelId="{6D80FC0F-6E70-40C2-905B-B904A208CAE2}" srcId="{D6AB3FB1-78BF-49E7-AF46-C9F39DE0CCE4}" destId="{275C874E-B2E2-4198-9E8D-DB7CF25F267B}" srcOrd="1" destOrd="0" parTransId="{DF957B9D-21F8-4E42-AF27-9F48C35DD5B3}" sibTransId="{C8B6D4C3-F904-4C2F-9218-62306FE85555}"/>
    <dgm:cxn modelId="{18D538A9-2D8C-45D4-870B-FC0794B1E2A5}" srcId="{18470D61-6854-47E6-941F-25EDB0D287C9}" destId="{CFE5BCA7-DA01-4183-9D17-69F6015CD683}" srcOrd="1" destOrd="0" parTransId="{65AB7188-3AEA-4697-9963-FD641A1227DC}" sibTransId="{FB44C60E-B277-4236-A52F-715393BAD2DB}"/>
    <dgm:cxn modelId="{EC1186B6-8849-45CE-835E-F89FF7931F80}" type="presOf" srcId="{45DD370C-D5A6-4BBD-BB0F-1D3ABB594CBA}" destId="{5808390B-6A76-42C4-BD0B-0DB6E4021E62}" srcOrd="0" destOrd="1" presId="urn:microsoft.com/office/officeart/2009/3/layout/StepUpProcess"/>
    <dgm:cxn modelId="{5610926A-1C7C-4C67-A2B1-1037C1A34489}" type="presOf" srcId="{AFC3BD9C-5B7E-4548-B649-BBE148C8EE90}" destId="{6FA4593A-63BC-43B0-AFB3-F741D3C2EE77}" srcOrd="0" destOrd="0" presId="urn:microsoft.com/office/officeart/2009/3/layout/StepUpProcess"/>
    <dgm:cxn modelId="{93E53AC4-9C99-430B-AC30-14A7B9638CB4}" type="presOf" srcId="{7EFFBBDA-B602-48E2-A171-041C649146CB}" destId="{6FA4593A-63BC-43B0-AFB3-F741D3C2EE77}" srcOrd="0" destOrd="1" presId="urn:microsoft.com/office/officeart/2009/3/layout/StepUpProcess"/>
    <dgm:cxn modelId="{8452D110-0EE4-4530-B315-9D0221821A74}" srcId="{18470D61-6854-47E6-941F-25EDB0D287C9}" destId="{9C0B0E38-B6F2-4288-AFB6-D8C0089467E1}" srcOrd="0" destOrd="0" parTransId="{31C4329A-7CCB-431E-A6BD-61C6E51605FF}" sibTransId="{6390B25C-EE3D-4F5B-9891-F7156B729DCB}"/>
    <dgm:cxn modelId="{CD666966-50BC-486A-ADFF-B58E01BA5B3E}" srcId="{7D866AC3-F31C-43E0-AB75-402E5342EB48}" destId="{18470D61-6854-47E6-941F-25EDB0D287C9}" srcOrd="0" destOrd="0" parTransId="{16A92B36-B9D1-42CF-8055-15A02DAF2C30}" sibTransId="{89E18329-AC5D-471A-88B2-0DBCE94B6D46}"/>
    <dgm:cxn modelId="{83C29469-4F36-4931-AB86-9756420CE4F2}" srcId="{D6AB3FB1-78BF-49E7-AF46-C9F39DE0CCE4}" destId="{C8B863C1-9273-4150-A309-8B40565637FA}" srcOrd="0" destOrd="0" parTransId="{8423F746-E65B-4EEA-818F-D8D8FB7970AA}" sibTransId="{52715C8B-7646-402C-BDEC-92CDA029CEF3}"/>
    <dgm:cxn modelId="{2F851B44-20BB-4077-A84B-88981BC47792}" srcId="{7D866AC3-F31C-43E0-AB75-402E5342EB48}" destId="{36923E09-D63C-4ECD-B126-BFD479E01DF7}" srcOrd="1" destOrd="0" parTransId="{C11E451D-D303-4C07-86D7-172E85F915A9}" sibTransId="{F51FD086-91C5-4FB4-A7BE-E9D672FAA2DD}"/>
    <dgm:cxn modelId="{17B29278-39CA-478D-91FD-CE11E6E7996F}" type="presParOf" srcId="{38C65B8A-E2AA-4756-8E8A-EE3F4EA7643A}" destId="{3B5B4162-BF32-4D09-B01C-244BF75A45A5}" srcOrd="0" destOrd="0" presId="urn:microsoft.com/office/officeart/2009/3/layout/StepUpProcess"/>
    <dgm:cxn modelId="{CE8490DD-4C1A-41B6-9593-50E3513D316A}" type="presParOf" srcId="{3B5B4162-BF32-4D09-B01C-244BF75A45A5}" destId="{B916A544-2C7C-4EC2-91C3-B7458348D96A}" srcOrd="0" destOrd="0" presId="urn:microsoft.com/office/officeart/2009/3/layout/StepUpProcess"/>
    <dgm:cxn modelId="{1CBADE29-EBA2-474E-862B-A9661CD595EC}" type="presParOf" srcId="{3B5B4162-BF32-4D09-B01C-244BF75A45A5}" destId="{CD453AF4-6B2A-439E-A061-C36C1C9E20EF}" srcOrd="1" destOrd="0" presId="urn:microsoft.com/office/officeart/2009/3/layout/StepUpProcess"/>
    <dgm:cxn modelId="{90B100C0-AC6B-42D2-B886-F306AA6654F5}" type="presParOf" srcId="{3B5B4162-BF32-4D09-B01C-244BF75A45A5}" destId="{F1CEEF6B-0CC7-40B3-B459-621F37B7EC2E}" srcOrd="2" destOrd="0" presId="urn:microsoft.com/office/officeart/2009/3/layout/StepUpProcess"/>
    <dgm:cxn modelId="{B401A9DA-EBF5-49E1-9C79-6BA8A559BCBE}" type="presParOf" srcId="{38C65B8A-E2AA-4756-8E8A-EE3F4EA7643A}" destId="{BE5342AC-BA7C-4791-AA65-D2910F0D6ADE}" srcOrd="1" destOrd="0" presId="urn:microsoft.com/office/officeart/2009/3/layout/StepUpProcess"/>
    <dgm:cxn modelId="{96A1B3C9-0A95-436A-A579-81224EBA2E3F}" type="presParOf" srcId="{BE5342AC-BA7C-4791-AA65-D2910F0D6ADE}" destId="{20A426B9-EF23-40C0-BFA2-CFBDC1927F2C}" srcOrd="0" destOrd="0" presId="urn:microsoft.com/office/officeart/2009/3/layout/StepUpProcess"/>
    <dgm:cxn modelId="{18144E9A-5B99-440D-B910-529221BF0E3C}" type="presParOf" srcId="{38C65B8A-E2AA-4756-8E8A-EE3F4EA7643A}" destId="{53FA1385-CD79-4DD9-BDE2-A881EE6D2767}" srcOrd="2" destOrd="0" presId="urn:microsoft.com/office/officeart/2009/3/layout/StepUpProcess"/>
    <dgm:cxn modelId="{BFEDAEB4-27F8-4B71-82F2-1E3BF13D8D44}" type="presParOf" srcId="{53FA1385-CD79-4DD9-BDE2-A881EE6D2767}" destId="{DC8DB20D-1865-4C53-B111-28EB8018D244}" srcOrd="0" destOrd="0" presId="urn:microsoft.com/office/officeart/2009/3/layout/StepUpProcess"/>
    <dgm:cxn modelId="{EF4457A2-1CCB-4CBD-9E1F-93BB73BECA0F}" type="presParOf" srcId="{53FA1385-CD79-4DD9-BDE2-A881EE6D2767}" destId="{5808390B-6A76-42C4-BD0B-0DB6E4021E62}" srcOrd="1" destOrd="0" presId="urn:microsoft.com/office/officeart/2009/3/layout/StepUpProcess"/>
    <dgm:cxn modelId="{0A78E485-368F-4CA9-9A83-BC444CBA30D9}" type="presParOf" srcId="{53FA1385-CD79-4DD9-BDE2-A881EE6D2767}" destId="{212979BB-B80F-4D20-A49D-FB30A663069A}" srcOrd="2" destOrd="0" presId="urn:microsoft.com/office/officeart/2009/3/layout/StepUpProcess"/>
    <dgm:cxn modelId="{1654F78E-06EA-4966-A1B5-2AD8D56CE5F7}" type="presParOf" srcId="{38C65B8A-E2AA-4756-8E8A-EE3F4EA7643A}" destId="{23D68ECF-2133-477D-AC0E-6921E56DD342}" srcOrd="3" destOrd="0" presId="urn:microsoft.com/office/officeart/2009/3/layout/StepUpProcess"/>
    <dgm:cxn modelId="{68DB08AF-EBF8-41E1-8A0F-86C47A1334B5}" type="presParOf" srcId="{23D68ECF-2133-477D-AC0E-6921E56DD342}" destId="{B87D2B37-FC9B-489E-BD91-967BF095F444}" srcOrd="0" destOrd="0" presId="urn:microsoft.com/office/officeart/2009/3/layout/StepUpProcess"/>
    <dgm:cxn modelId="{1B289946-E979-45EE-9ACA-D9B115B8BE9B}" type="presParOf" srcId="{38C65B8A-E2AA-4756-8E8A-EE3F4EA7643A}" destId="{0271F2B2-EB54-4849-A94B-87376F12D7ED}" srcOrd="4" destOrd="0" presId="urn:microsoft.com/office/officeart/2009/3/layout/StepUpProcess"/>
    <dgm:cxn modelId="{9E06B11D-03E6-49B6-B606-42D65582AAA1}" type="presParOf" srcId="{0271F2B2-EB54-4849-A94B-87376F12D7ED}" destId="{D82F412A-07E2-4784-B039-CA2876AC7027}" srcOrd="0" destOrd="0" presId="urn:microsoft.com/office/officeart/2009/3/layout/StepUpProcess"/>
    <dgm:cxn modelId="{F6FAD514-FC3C-49C1-8F15-65BDAC8F3913}" type="presParOf" srcId="{0271F2B2-EB54-4849-A94B-87376F12D7ED}" destId="{AD1509A5-2D92-4565-92A6-ECF081639A08}" srcOrd="1" destOrd="0" presId="urn:microsoft.com/office/officeart/2009/3/layout/StepUpProcess"/>
    <dgm:cxn modelId="{410BC6FA-6F19-4024-A128-21F21687B1FA}" type="presParOf" srcId="{0271F2B2-EB54-4849-A94B-87376F12D7ED}" destId="{C5AFAA83-8529-41C0-AD9B-BA55C4B9CAE4}" srcOrd="2" destOrd="0" presId="urn:microsoft.com/office/officeart/2009/3/layout/StepUpProcess"/>
    <dgm:cxn modelId="{878F836A-F4D5-469F-A0DF-CAD3FBB14C52}" type="presParOf" srcId="{38C65B8A-E2AA-4756-8E8A-EE3F4EA7643A}" destId="{9FB95E2E-AEB7-491E-863E-FCD918B37C87}" srcOrd="5" destOrd="0" presId="urn:microsoft.com/office/officeart/2009/3/layout/StepUpProcess"/>
    <dgm:cxn modelId="{0D6542B0-9BDC-4F9A-86B1-43078C4B727C}" type="presParOf" srcId="{9FB95E2E-AEB7-491E-863E-FCD918B37C87}" destId="{A63BD275-C807-4A77-9DB9-E8BAB659FCBC}" srcOrd="0" destOrd="0" presId="urn:microsoft.com/office/officeart/2009/3/layout/StepUpProcess"/>
    <dgm:cxn modelId="{16D9E5E7-8977-43CE-AECF-44A5E6064EC4}" type="presParOf" srcId="{38C65B8A-E2AA-4756-8E8A-EE3F4EA7643A}" destId="{6A50A039-F095-48F1-85AF-AEE3EE09BA09}" srcOrd="6" destOrd="0" presId="urn:microsoft.com/office/officeart/2009/3/layout/StepUpProcess"/>
    <dgm:cxn modelId="{CA82F24F-E978-40BC-B611-EF6BF586D8C9}" type="presParOf" srcId="{6A50A039-F095-48F1-85AF-AEE3EE09BA09}" destId="{726FBDF8-97D2-49BE-9D23-F23235A70895}" srcOrd="0" destOrd="0" presId="urn:microsoft.com/office/officeart/2009/3/layout/StepUpProcess"/>
    <dgm:cxn modelId="{8C9829EE-94BC-4DF5-9B64-21EBC5A185FB}" type="presParOf" srcId="{6A50A039-F095-48F1-85AF-AEE3EE09BA09}" destId="{6FA4593A-63BC-43B0-AFB3-F741D3C2EE77}" srcOrd="1" destOrd="0" presId="urn:microsoft.com/office/officeart/2009/3/layout/StepUp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0E2EB76-43EF-42A7-A05C-75CCA8B8D3C9}" type="doc">
      <dgm:prSet loTypeId="urn:microsoft.com/office/officeart/2005/8/layout/arrow2" loCatId="process" qsTypeId="urn:microsoft.com/office/officeart/2005/8/quickstyle/simple1" qsCatId="simple" csTypeId="urn:microsoft.com/office/officeart/2005/8/colors/accent6_2" csCatId="accent6" phldr="1"/>
      <dgm:spPr/>
    </dgm:pt>
    <dgm:pt modelId="{E4D05E94-233B-4757-B1BE-BC122B22199C}">
      <dgm:prSet phldrT="[Texte]"/>
      <dgm:spPr/>
      <dgm:t>
        <a:bodyPr/>
        <a:lstStyle/>
        <a:p>
          <a:r>
            <a:rPr lang="fr-FR" dirty="0" smtClean="0"/>
            <a:t> </a:t>
          </a:r>
          <a:endParaRPr lang="fr-FR" dirty="0"/>
        </a:p>
      </dgm:t>
    </dgm:pt>
    <dgm:pt modelId="{BEA67685-E1E4-4A1B-AE27-F0472C3164AE}" type="parTrans" cxnId="{25FAB2C2-C83E-499B-8410-E17B66D07403}">
      <dgm:prSet/>
      <dgm:spPr/>
      <dgm:t>
        <a:bodyPr/>
        <a:lstStyle/>
        <a:p>
          <a:endParaRPr lang="fr-FR"/>
        </a:p>
      </dgm:t>
    </dgm:pt>
    <dgm:pt modelId="{E5C46EAE-97FD-4100-819D-945C8DA22B72}" type="sibTrans" cxnId="{25FAB2C2-C83E-499B-8410-E17B66D07403}">
      <dgm:prSet/>
      <dgm:spPr/>
      <dgm:t>
        <a:bodyPr/>
        <a:lstStyle/>
        <a:p>
          <a:endParaRPr lang="fr-FR"/>
        </a:p>
      </dgm:t>
    </dgm:pt>
    <dgm:pt modelId="{6CAA7CF7-D6EF-47A1-91DC-3CA1E52F9DB6}">
      <dgm:prSet phldrT="[Texte]"/>
      <dgm:spPr/>
      <dgm:t>
        <a:bodyPr/>
        <a:lstStyle/>
        <a:p>
          <a:r>
            <a:rPr lang="fr-FR" dirty="0" smtClean="0"/>
            <a:t> </a:t>
          </a:r>
          <a:endParaRPr lang="fr-FR" dirty="0"/>
        </a:p>
      </dgm:t>
    </dgm:pt>
    <dgm:pt modelId="{E4F2792D-EDCE-40BC-90DC-5D294F1E31F2}" type="parTrans" cxnId="{E74BBB09-8FFF-4E6C-9AD1-D5B203BE3DD7}">
      <dgm:prSet/>
      <dgm:spPr/>
      <dgm:t>
        <a:bodyPr/>
        <a:lstStyle/>
        <a:p>
          <a:endParaRPr lang="fr-FR"/>
        </a:p>
      </dgm:t>
    </dgm:pt>
    <dgm:pt modelId="{DCD3101B-FB19-4346-BBBC-BB7F56D21367}" type="sibTrans" cxnId="{E74BBB09-8FFF-4E6C-9AD1-D5B203BE3DD7}">
      <dgm:prSet/>
      <dgm:spPr/>
      <dgm:t>
        <a:bodyPr/>
        <a:lstStyle/>
        <a:p>
          <a:endParaRPr lang="fr-FR"/>
        </a:p>
      </dgm:t>
    </dgm:pt>
    <dgm:pt modelId="{B6630152-047E-4E44-88E6-68E69B579E29}">
      <dgm:prSet phldrT="[Texte]"/>
      <dgm:spPr/>
      <dgm:t>
        <a:bodyPr/>
        <a:lstStyle/>
        <a:p>
          <a:endParaRPr lang="fr-FR" dirty="0"/>
        </a:p>
      </dgm:t>
    </dgm:pt>
    <dgm:pt modelId="{D2D12D69-79B1-4532-8B31-BAE1B7DACF35}" type="parTrans" cxnId="{F4DE274B-9F91-4EB7-88CA-1CD9C0FA0661}">
      <dgm:prSet/>
      <dgm:spPr/>
      <dgm:t>
        <a:bodyPr/>
        <a:lstStyle/>
        <a:p>
          <a:endParaRPr lang="fr-FR"/>
        </a:p>
      </dgm:t>
    </dgm:pt>
    <dgm:pt modelId="{00106976-8BE5-4CD3-8E00-8AEBC9EEED47}" type="sibTrans" cxnId="{F4DE274B-9F91-4EB7-88CA-1CD9C0FA0661}">
      <dgm:prSet/>
      <dgm:spPr/>
      <dgm:t>
        <a:bodyPr/>
        <a:lstStyle/>
        <a:p>
          <a:endParaRPr lang="fr-FR"/>
        </a:p>
      </dgm:t>
    </dgm:pt>
    <dgm:pt modelId="{46EF6A9C-A4B9-4E35-84C6-71600685772E}">
      <dgm:prSet phldrT="[Texte]"/>
      <dgm:spPr/>
      <dgm:t>
        <a:bodyPr/>
        <a:lstStyle/>
        <a:p>
          <a:endParaRPr lang="fr-FR" dirty="0"/>
        </a:p>
      </dgm:t>
    </dgm:pt>
    <dgm:pt modelId="{17231B88-B631-462D-A350-217C8BC007D3}" type="parTrans" cxnId="{2C401289-CC8F-4D39-BE33-7A8112F5C4BB}">
      <dgm:prSet/>
      <dgm:spPr/>
      <dgm:t>
        <a:bodyPr/>
        <a:lstStyle/>
        <a:p>
          <a:endParaRPr lang="fr-FR"/>
        </a:p>
      </dgm:t>
    </dgm:pt>
    <dgm:pt modelId="{4BB12BF1-DF2A-4417-9E66-06AE3693E7CC}" type="sibTrans" cxnId="{2C401289-CC8F-4D39-BE33-7A8112F5C4BB}">
      <dgm:prSet/>
      <dgm:spPr/>
      <dgm:t>
        <a:bodyPr/>
        <a:lstStyle/>
        <a:p>
          <a:endParaRPr lang="fr-FR"/>
        </a:p>
      </dgm:t>
    </dgm:pt>
    <dgm:pt modelId="{1CE66C51-0E04-409F-A852-D11CD2C368F3}">
      <dgm:prSet phldrT="[Texte]"/>
      <dgm:spPr/>
      <dgm:t>
        <a:bodyPr/>
        <a:lstStyle/>
        <a:p>
          <a:endParaRPr lang="fr-FR" dirty="0"/>
        </a:p>
      </dgm:t>
    </dgm:pt>
    <dgm:pt modelId="{4B75F771-1678-4416-B436-E61E8A661311}" type="parTrans" cxnId="{3635C3DE-B4DC-4E46-BF96-5B2B1EAA2BC5}">
      <dgm:prSet/>
      <dgm:spPr/>
      <dgm:t>
        <a:bodyPr/>
        <a:lstStyle/>
        <a:p>
          <a:endParaRPr lang="fr-FR"/>
        </a:p>
      </dgm:t>
    </dgm:pt>
    <dgm:pt modelId="{BF072C3C-BFBE-4F6D-B31C-8C7664FD071E}" type="sibTrans" cxnId="{3635C3DE-B4DC-4E46-BF96-5B2B1EAA2BC5}">
      <dgm:prSet/>
      <dgm:spPr/>
      <dgm:t>
        <a:bodyPr/>
        <a:lstStyle/>
        <a:p>
          <a:endParaRPr lang="fr-FR"/>
        </a:p>
      </dgm:t>
    </dgm:pt>
    <dgm:pt modelId="{C55E45A9-D6C0-48A1-926A-0F85FCF86D70}" type="pres">
      <dgm:prSet presAssocID="{90E2EB76-43EF-42A7-A05C-75CCA8B8D3C9}" presName="arrowDiagram" presStyleCnt="0">
        <dgm:presLayoutVars>
          <dgm:chMax val="5"/>
          <dgm:dir/>
          <dgm:resizeHandles val="exact"/>
        </dgm:presLayoutVars>
      </dgm:prSet>
      <dgm:spPr/>
    </dgm:pt>
    <dgm:pt modelId="{BA00A128-AFC7-4C92-A1BC-B79B0A75A210}" type="pres">
      <dgm:prSet presAssocID="{90E2EB76-43EF-42A7-A05C-75CCA8B8D3C9}" presName="arrow" presStyleLbl="bgShp" presStyleIdx="0" presStyleCnt="1"/>
      <dgm:spPr/>
    </dgm:pt>
    <dgm:pt modelId="{867AC8F5-9E84-4F57-9611-07C0F570D8B3}" type="pres">
      <dgm:prSet presAssocID="{90E2EB76-43EF-42A7-A05C-75CCA8B8D3C9}" presName="arrowDiagram5" presStyleCnt="0"/>
      <dgm:spPr/>
    </dgm:pt>
    <dgm:pt modelId="{0A8DD943-833E-4489-9311-31D99138F2F3}" type="pres">
      <dgm:prSet presAssocID="{E4D05E94-233B-4757-B1BE-BC122B22199C}" presName="bullet5a" presStyleLbl="node1" presStyleIdx="0" presStyleCnt="5"/>
      <dgm:spPr/>
    </dgm:pt>
    <dgm:pt modelId="{9544A7CC-9653-473E-834F-A1DF6699DD1E}" type="pres">
      <dgm:prSet presAssocID="{E4D05E94-233B-4757-B1BE-BC122B22199C}" presName="textBox5a" presStyleLbl="revTx" presStyleIdx="0" presStyleCnt="5">
        <dgm:presLayoutVars>
          <dgm:bulletEnabled val="1"/>
        </dgm:presLayoutVars>
      </dgm:prSet>
      <dgm:spPr/>
      <dgm:t>
        <a:bodyPr/>
        <a:lstStyle/>
        <a:p>
          <a:endParaRPr lang="fr-FR"/>
        </a:p>
      </dgm:t>
    </dgm:pt>
    <dgm:pt modelId="{57DC73D8-1DE6-4ABA-A709-568F18049238}" type="pres">
      <dgm:prSet presAssocID="{6CAA7CF7-D6EF-47A1-91DC-3CA1E52F9DB6}" presName="bullet5b" presStyleLbl="node1" presStyleIdx="1" presStyleCnt="5"/>
      <dgm:spPr/>
    </dgm:pt>
    <dgm:pt modelId="{673146F7-BE8B-4C96-8888-AED4793084E5}" type="pres">
      <dgm:prSet presAssocID="{6CAA7CF7-D6EF-47A1-91DC-3CA1E52F9DB6}" presName="textBox5b" presStyleLbl="revTx" presStyleIdx="1" presStyleCnt="5">
        <dgm:presLayoutVars>
          <dgm:bulletEnabled val="1"/>
        </dgm:presLayoutVars>
      </dgm:prSet>
      <dgm:spPr/>
      <dgm:t>
        <a:bodyPr/>
        <a:lstStyle/>
        <a:p>
          <a:endParaRPr lang="fr-FR"/>
        </a:p>
      </dgm:t>
    </dgm:pt>
    <dgm:pt modelId="{6CFCB78E-8C6C-4A4D-B7CE-489D81901A1D}" type="pres">
      <dgm:prSet presAssocID="{46EF6A9C-A4B9-4E35-84C6-71600685772E}" presName="bullet5c" presStyleLbl="node1" presStyleIdx="2" presStyleCnt="5"/>
      <dgm:spPr/>
    </dgm:pt>
    <dgm:pt modelId="{BF279E61-C739-45E7-B045-748F080E6821}" type="pres">
      <dgm:prSet presAssocID="{46EF6A9C-A4B9-4E35-84C6-71600685772E}" presName="textBox5c" presStyleLbl="revTx" presStyleIdx="2" presStyleCnt="5">
        <dgm:presLayoutVars>
          <dgm:bulletEnabled val="1"/>
        </dgm:presLayoutVars>
      </dgm:prSet>
      <dgm:spPr/>
      <dgm:t>
        <a:bodyPr/>
        <a:lstStyle/>
        <a:p>
          <a:endParaRPr lang="fr-FR"/>
        </a:p>
      </dgm:t>
    </dgm:pt>
    <dgm:pt modelId="{B059DCFB-339E-4C21-B1EA-9B4AE7AC7F74}" type="pres">
      <dgm:prSet presAssocID="{1CE66C51-0E04-409F-A852-D11CD2C368F3}" presName="bullet5d" presStyleLbl="node1" presStyleIdx="3" presStyleCnt="5"/>
      <dgm:spPr/>
    </dgm:pt>
    <dgm:pt modelId="{509A7905-51D5-4B53-990D-A66C746865A1}" type="pres">
      <dgm:prSet presAssocID="{1CE66C51-0E04-409F-A852-D11CD2C368F3}" presName="textBox5d" presStyleLbl="revTx" presStyleIdx="3" presStyleCnt="5">
        <dgm:presLayoutVars>
          <dgm:bulletEnabled val="1"/>
        </dgm:presLayoutVars>
      </dgm:prSet>
      <dgm:spPr/>
      <dgm:t>
        <a:bodyPr/>
        <a:lstStyle/>
        <a:p>
          <a:endParaRPr lang="fr-FR"/>
        </a:p>
      </dgm:t>
    </dgm:pt>
    <dgm:pt modelId="{DD7B131A-2BA2-49A3-B8D1-AA72C965C061}" type="pres">
      <dgm:prSet presAssocID="{B6630152-047E-4E44-88E6-68E69B579E29}" presName="bullet5e" presStyleLbl="node1" presStyleIdx="4" presStyleCnt="5"/>
      <dgm:spPr/>
    </dgm:pt>
    <dgm:pt modelId="{6119F808-5E7F-452F-963B-E8F37721916D}" type="pres">
      <dgm:prSet presAssocID="{B6630152-047E-4E44-88E6-68E69B579E29}" presName="textBox5e" presStyleLbl="revTx" presStyleIdx="4" presStyleCnt="5">
        <dgm:presLayoutVars>
          <dgm:bulletEnabled val="1"/>
        </dgm:presLayoutVars>
      </dgm:prSet>
      <dgm:spPr/>
      <dgm:t>
        <a:bodyPr/>
        <a:lstStyle/>
        <a:p>
          <a:endParaRPr lang="fr-FR"/>
        </a:p>
      </dgm:t>
    </dgm:pt>
  </dgm:ptLst>
  <dgm:cxnLst>
    <dgm:cxn modelId="{2C401289-CC8F-4D39-BE33-7A8112F5C4BB}" srcId="{90E2EB76-43EF-42A7-A05C-75CCA8B8D3C9}" destId="{46EF6A9C-A4B9-4E35-84C6-71600685772E}" srcOrd="2" destOrd="0" parTransId="{17231B88-B631-462D-A350-217C8BC007D3}" sibTransId="{4BB12BF1-DF2A-4417-9E66-06AE3693E7CC}"/>
    <dgm:cxn modelId="{0126F3AB-4F23-4F5D-92BB-A5B73DC65F39}" type="presOf" srcId="{1CE66C51-0E04-409F-A852-D11CD2C368F3}" destId="{509A7905-51D5-4B53-990D-A66C746865A1}" srcOrd="0" destOrd="0" presId="urn:microsoft.com/office/officeart/2005/8/layout/arrow2"/>
    <dgm:cxn modelId="{3635C3DE-B4DC-4E46-BF96-5B2B1EAA2BC5}" srcId="{90E2EB76-43EF-42A7-A05C-75CCA8B8D3C9}" destId="{1CE66C51-0E04-409F-A852-D11CD2C368F3}" srcOrd="3" destOrd="0" parTransId="{4B75F771-1678-4416-B436-E61E8A661311}" sibTransId="{BF072C3C-BFBE-4F6D-B31C-8C7664FD071E}"/>
    <dgm:cxn modelId="{9AF5D07E-7BBC-4BA0-9474-20F470A6C262}" type="presOf" srcId="{6CAA7CF7-D6EF-47A1-91DC-3CA1E52F9DB6}" destId="{673146F7-BE8B-4C96-8888-AED4793084E5}" srcOrd="0" destOrd="0" presId="urn:microsoft.com/office/officeart/2005/8/layout/arrow2"/>
    <dgm:cxn modelId="{E74BBB09-8FFF-4E6C-9AD1-D5B203BE3DD7}" srcId="{90E2EB76-43EF-42A7-A05C-75CCA8B8D3C9}" destId="{6CAA7CF7-D6EF-47A1-91DC-3CA1E52F9DB6}" srcOrd="1" destOrd="0" parTransId="{E4F2792D-EDCE-40BC-90DC-5D294F1E31F2}" sibTransId="{DCD3101B-FB19-4346-BBBC-BB7F56D21367}"/>
    <dgm:cxn modelId="{9A121851-9966-4BFA-B07C-E3293E6C41CB}" type="presOf" srcId="{E4D05E94-233B-4757-B1BE-BC122B22199C}" destId="{9544A7CC-9653-473E-834F-A1DF6699DD1E}" srcOrd="0" destOrd="0" presId="urn:microsoft.com/office/officeart/2005/8/layout/arrow2"/>
    <dgm:cxn modelId="{F083F9A2-F1F1-47EE-B6BF-F81A3C07D8EE}" type="presOf" srcId="{B6630152-047E-4E44-88E6-68E69B579E29}" destId="{6119F808-5E7F-452F-963B-E8F37721916D}" srcOrd="0" destOrd="0" presId="urn:microsoft.com/office/officeart/2005/8/layout/arrow2"/>
    <dgm:cxn modelId="{F4DE274B-9F91-4EB7-88CA-1CD9C0FA0661}" srcId="{90E2EB76-43EF-42A7-A05C-75CCA8B8D3C9}" destId="{B6630152-047E-4E44-88E6-68E69B579E29}" srcOrd="4" destOrd="0" parTransId="{D2D12D69-79B1-4532-8B31-BAE1B7DACF35}" sibTransId="{00106976-8BE5-4CD3-8E00-8AEBC9EEED47}"/>
    <dgm:cxn modelId="{99D3BB48-4762-470E-8AC2-77A4C92B77D0}" type="presOf" srcId="{46EF6A9C-A4B9-4E35-84C6-71600685772E}" destId="{BF279E61-C739-45E7-B045-748F080E6821}" srcOrd="0" destOrd="0" presId="urn:microsoft.com/office/officeart/2005/8/layout/arrow2"/>
    <dgm:cxn modelId="{E89AE8B4-84AD-4218-89C5-5545A4A1A0D1}" type="presOf" srcId="{90E2EB76-43EF-42A7-A05C-75CCA8B8D3C9}" destId="{C55E45A9-D6C0-48A1-926A-0F85FCF86D70}" srcOrd="0" destOrd="0" presId="urn:microsoft.com/office/officeart/2005/8/layout/arrow2"/>
    <dgm:cxn modelId="{25FAB2C2-C83E-499B-8410-E17B66D07403}" srcId="{90E2EB76-43EF-42A7-A05C-75CCA8B8D3C9}" destId="{E4D05E94-233B-4757-B1BE-BC122B22199C}" srcOrd="0" destOrd="0" parTransId="{BEA67685-E1E4-4A1B-AE27-F0472C3164AE}" sibTransId="{E5C46EAE-97FD-4100-819D-945C8DA22B72}"/>
    <dgm:cxn modelId="{D8297FA8-DF01-4AC7-8921-0AB838EFDF6A}" type="presParOf" srcId="{C55E45A9-D6C0-48A1-926A-0F85FCF86D70}" destId="{BA00A128-AFC7-4C92-A1BC-B79B0A75A210}" srcOrd="0" destOrd="0" presId="urn:microsoft.com/office/officeart/2005/8/layout/arrow2"/>
    <dgm:cxn modelId="{DE184AC1-CBEA-4F6E-8C65-DD2F67F15460}" type="presParOf" srcId="{C55E45A9-D6C0-48A1-926A-0F85FCF86D70}" destId="{867AC8F5-9E84-4F57-9611-07C0F570D8B3}" srcOrd="1" destOrd="0" presId="urn:microsoft.com/office/officeart/2005/8/layout/arrow2"/>
    <dgm:cxn modelId="{E19E8ACA-29EB-461D-BB8C-E98DEECBFBEF}" type="presParOf" srcId="{867AC8F5-9E84-4F57-9611-07C0F570D8B3}" destId="{0A8DD943-833E-4489-9311-31D99138F2F3}" srcOrd="0" destOrd="0" presId="urn:microsoft.com/office/officeart/2005/8/layout/arrow2"/>
    <dgm:cxn modelId="{6F83DB97-5C3D-434D-A9A5-31F0BC552791}" type="presParOf" srcId="{867AC8F5-9E84-4F57-9611-07C0F570D8B3}" destId="{9544A7CC-9653-473E-834F-A1DF6699DD1E}" srcOrd="1" destOrd="0" presId="urn:microsoft.com/office/officeart/2005/8/layout/arrow2"/>
    <dgm:cxn modelId="{40DC5FD9-8FEA-45A6-A940-799309420EC7}" type="presParOf" srcId="{867AC8F5-9E84-4F57-9611-07C0F570D8B3}" destId="{57DC73D8-1DE6-4ABA-A709-568F18049238}" srcOrd="2" destOrd="0" presId="urn:microsoft.com/office/officeart/2005/8/layout/arrow2"/>
    <dgm:cxn modelId="{DFD00142-ECA2-4C7B-BD19-257E966288C4}" type="presParOf" srcId="{867AC8F5-9E84-4F57-9611-07C0F570D8B3}" destId="{673146F7-BE8B-4C96-8888-AED4793084E5}" srcOrd="3" destOrd="0" presId="urn:microsoft.com/office/officeart/2005/8/layout/arrow2"/>
    <dgm:cxn modelId="{C74B3C2A-6741-475E-AE41-C5FFE6A3E0F3}" type="presParOf" srcId="{867AC8F5-9E84-4F57-9611-07C0F570D8B3}" destId="{6CFCB78E-8C6C-4A4D-B7CE-489D81901A1D}" srcOrd="4" destOrd="0" presId="urn:microsoft.com/office/officeart/2005/8/layout/arrow2"/>
    <dgm:cxn modelId="{11B40D2A-8110-4C91-A8EC-2F39A19CD657}" type="presParOf" srcId="{867AC8F5-9E84-4F57-9611-07C0F570D8B3}" destId="{BF279E61-C739-45E7-B045-748F080E6821}" srcOrd="5" destOrd="0" presId="urn:microsoft.com/office/officeart/2005/8/layout/arrow2"/>
    <dgm:cxn modelId="{90B079A9-D75E-4574-8B03-6CD068DBC532}" type="presParOf" srcId="{867AC8F5-9E84-4F57-9611-07C0F570D8B3}" destId="{B059DCFB-339E-4C21-B1EA-9B4AE7AC7F74}" srcOrd="6" destOrd="0" presId="urn:microsoft.com/office/officeart/2005/8/layout/arrow2"/>
    <dgm:cxn modelId="{19E51458-8C01-422F-8CC5-259BFD299995}" type="presParOf" srcId="{867AC8F5-9E84-4F57-9611-07C0F570D8B3}" destId="{509A7905-51D5-4B53-990D-A66C746865A1}" srcOrd="7" destOrd="0" presId="urn:microsoft.com/office/officeart/2005/8/layout/arrow2"/>
    <dgm:cxn modelId="{B29E8CC3-FC83-4E33-BB4A-EF0C0881AA20}" type="presParOf" srcId="{867AC8F5-9E84-4F57-9611-07C0F570D8B3}" destId="{DD7B131A-2BA2-49A3-B8D1-AA72C965C061}" srcOrd="8" destOrd="0" presId="urn:microsoft.com/office/officeart/2005/8/layout/arrow2"/>
    <dgm:cxn modelId="{4FFF2558-74D8-4AAC-BAD4-5D87CE5FF9C7}" type="presParOf" srcId="{867AC8F5-9E84-4F57-9611-07C0F570D8B3}" destId="{6119F808-5E7F-452F-963B-E8F37721916D}" srcOrd="9" destOrd="0" presId="urn:microsoft.com/office/officeart/2005/8/layout/arrow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BF177F-7D14-4C24-BB73-2CE4C47BF906}">
      <dsp:nvSpPr>
        <dsp:cNvPr id="0" name=""/>
        <dsp:cNvSpPr/>
      </dsp:nvSpPr>
      <dsp:spPr>
        <a:xfrm>
          <a:off x="0" y="0"/>
          <a:ext cx="8799445" cy="841208"/>
        </a:xfrm>
        <a:prstGeom prst="roundRect">
          <a:avLst>
            <a:gd name="adj" fmla="val 1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fr-FR" sz="2400" b="0" i="0" kern="1200" spc="-110" baseline="0" dirty="0" smtClean="0"/>
            <a:t>Accompagner les établissements pour l’atteinte de cibles d’usage, accélérer la diffusion des bonnes pratiques en SI</a:t>
          </a:r>
          <a:endParaRPr lang="fr-FR" sz="2400" b="0" kern="1200" spc="-110" baseline="0" dirty="0"/>
        </a:p>
      </dsp:txBody>
      <dsp:txXfrm>
        <a:off x="1844009" y="0"/>
        <a:ext cx="6955435" cy="841208"/>
      </dsp:txXfrm>
    </dsp:sp>
    <dsp:sp modelId="{3E3FA37F-3544-47F6-BCED-015153553C50}">
      <dsp:nvSpPr>
        <dsp:cNvPr id="0" name=""/>
        <dsp:cNvSpPr/>
      </dsp:nvSpPr>
      <dsp:spPr>
        <a:xfrm>
          <a:off x="185842" y="84120"/>
          <a:ext cx="836369" cy="672966"/>
        </a:xfrm>
        <a:prstGeom prst="roundRect">
          <a:avLst>
            <a:gd name="adj" fmla="val 10000"/>
          </a:avLst>
        </a:prstGeom>
        <a:blipFill rotWithShape="1">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2BE0EED7-867D-4DE0-A3C8-70E47BC68CCC}">
      <dsp:nvSpPr>
        <dsp:cNvPr id="0" name=""/>
        <dsp:cNvSpPr/>
      </dsp:nvSpPr>
      <dsp:spPr>
        <a:xfrm>
          <a:off x="0" y="925329"/>
          <a:ext cx="8799445" cy="841208"/>
        </a:xfrm>
        <a:prstGeom prst="roundRect">
          <a:avLst>
            <a:gd name="adj" fmla="val 1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fr-FR" sz="2400" b="0" i="0" kern="1200" dirty="0" smtClean="0"/>
            <a:t>Evaluer scientifiquement la valeur créée par l’usage des SI</a:t>
          </a:r>
          <a:endParaRPr lang="fr-FR" sz="2400" b="0" kern="1200" dirty="0"/>
        </a:p>
      </dsp:txBody>
      <dsp:txXfrm>
        <a:off x="1844009" y="925329"/>
        <a:ext cx="6955435" cy="841208"/>
      </dsp:txXfrm>
    </dsp:sp>
    <dsp:sp modelId="{EC4FDC84-A288-417E-8DAB-0F748A487870}">
      <dsp:nvSpPr>
        <dsp:cNvPr id="0" name=""/>
        <dsp:cNvSpPr/>
      </dsp:nvSpPr>
      <dsp:spPr>
        <a:xfrm>
          <a:off x="185842" y="1017242"/>
          <a:ext cx="836369" cy="672966"/>
        </a:xfrm>
        <a:prstGeom prst="roundRect">
          <a:avLst>
            <a:gd name="adj" fmla="val 10000"/>
          </a:avLst>
        </a:prstGeom>
        <a:blipFill rotWithShape="1">
          <a:blip xmlns:r="http://schemas.openxmlformats.org/officeDocument/2006/relationships" r:embed="rId2"/>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9CBA4D68-FFDB-4945-82A2-635CD07AF997}">
      <dsp:nvSpPr>
        <dsp:cNvPr id="0" name=""/>
        <dsp:cNvSpPr/>
      </dsp:nvSpPr>
      <dsp:spPr>
        <a:xfrm>
          <a:off x="0" y="1850658"/>
          <a:ext cx="8799445" cy="841208"/>
        </a:xfrm>
        <a:prstGeom prst="roundRect">
          <a:avLst>
            <a:gd name="adj" fmla="val 1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fr-FR" sz="2400" b="0" i="0" kern="1200" dirty="0" smtClean="0"/>
            <a:t>Outiller le développement des compétences en SI</a:t>
          </a:r>
          <a:endParaRPr lang="fr-FR" sz="2400" b="0" kern="1200" dirty="0"/>
        </a:p>
      </dsp:txBody>
      <dsp:txXfrm>
        <a:off x="1844009" y="1850658"/>
        <a:ext cx="6955435" cy="841208"/>
      </dsp:txXfrm>
    </dsp:sp>
    <dsp:sp modelId="{79657CEE-89EE-470C-8ACE-6E805CAE7411}">
      <dsp:nvSpPr>
        <dsp:cNvPr id="0" name=""/>
        <dsp:cNvSpPr/>
      </dsp:nvSpPr>
      <dsp:spPr>
        <a:xfrm>
          <a:off x="185842" y="1934779"/>
          <a:ext cx="836369" cy="672966"/>
        </a:xfrm>
        <a:prstGeom prst="roundRect">
          <a:avLst>
            <a:gd name="adj" fmla="val 10000"/>
          </a:avLst>
        </a:prstGeom>
        <a:blipFill rotWithShape="1">
          <a:blip xmlns:r="http://schemas.openxmlformats.org/officeDocument/2006/relationships" r:embed="rId3"/>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C1BB7AC1-5BB3-44D2-A63C-A85599C2E704}">
      <dsp:nvSpPr>
        <dsp:cNvPr id="0" name=""/>
        <dsp:cNvSpPr/>
      </dsp:nvSpPr>
      <dsp:spPr>
        <a:xfrm>
          <a:off x="0" y="2775987"/>
          <a:ext cx="8799445" cy="841208"/>
        </a:xfrm>
        <a:prstGeom prst="roundRect">
          <a:avLst>
            <a:gd name="adj" fmla="val 1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fr-FR" sz="2400" b="0" i="0" kern="1200" dirty="0" smtClean="0"/>
            <a:t>Outiller les mutualisations et externalisations en SI</a:t>
          </a:r>
          <a:endParaRPr lang="fr-FR" sz="2400" b="0" kern="1200" dirty="0"/>
        </a:p>
      </dsp:txBody>
      <dsp:txXfrm>
        <a:off x="1844009" y="2775987"/>
        <a:ext cx="6955435" cy="841208"/>
      </dsp:txXfrm>
    </dsp:sp>
    <dsp:sp modelId="{B5D9AEE5-0351-4191-9B0C-5BAB74C1712E}">
      <dsp:nvSpPr>
        <dsp:cNvPr id="0" name=""/>
        <dsp:cNvSpPr/>
      </dsp:nvSpPr>
      <dsp:spPr>
        <a:xfrm>
          <a:off x="185842" y="2860108"/>
          <a:ext cx="836369" cy="672966"/>
        </a:xfrm>
        <a:prstGeom prst="roundRect">
          <a:avLst>
            <a:gd name="adj" fmla="val 10000"/>
          </a:avLst>
        </a:prstGeom>
        <a:blipFill rotWithShape="1">
          <a:blip xmlns:r="http://schemas.openxmlformats.org/officeDocument/2006/relationships" r:embed="rId4"/>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5F33EB34-F490-4C08-96A1-52BC5BFA1353}">
      <dsp:nvSpPr>
        <dsp:cNvPr id="0" name=""/>
        <dsp:cNvSpPr/>
      </dsp:nvSpPr>
      <dsp:spPr>
        <a:xfrm>
          <a:off x="0" y="3701316"/>
          <a:ext cx="8799445" cy="841208"/>
        </a:xfrm>
        <a:prstGeom prst="roundRect">
          <a:avLst>
            <a:gd name="adj" fmla="val 1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fr-FR" sz="2400" b="0" i="0" kern="1200" dirty="0" smtClean="0"/>
            <a:t>Favoriser la structuration de la demande</a:t>
          </a:r>
          <a:endParaRPr lang="fr-FR" sz="2400" b="0" kern="1200" dirty="0"/>
        </a:p>
      </dsp:txBody>
      <dsp:txXfrm>
        <a:off x="1844009" y="3701316"/>
        <a:ext cx="6955435" cy="841208"/>
      </dsp:txXfrm>
    </dsp:sp>
    <dsp:sp modelId="{9FCB4EE9-7A79-47F9-9751-BF084587193E}">
      <dsp:nvSpPr>
        <dsp:cNvPr id="0" name=""/>
        <dsp:cNvSpPr/>
      </dsp:nvSpPr>
      <dsp:spPr>
        <a:xfrm>
          <a:off x="185842" y="3785437"/>
          <a:ext cx="836369" cy="672966"/>
        </a:xfrm>
        <a:prstGeom prst="roundRect">
          <a:avLst>
            <a:gd name="adj" fmla="val 10000"/>
          </a:avLst>
        </a:prstGeom>
        <a:blipFill rotWithShape="1">
          <a:blip xmlns:r="http://schemas.openxmlformats.org/officeDocument/2006/relationships" r:embed="rId5"/>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29CD93B-7FCD-4D54-B039-AC32B6E136BC}">
      <dsp:nvSpPr>
        <dsp:cNvPr id="0" name=""/>
        <dsp:cNvSpPr/>
      </dsp:nvSpPr>
      <dsp:spPr>
        <a:xfrm>
          <a:off x="0" y="1621"/>
          <a:ext cx="8729662" cy="1541383"/>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fr-FR" sz="2800" b="1" i="0" kern="1200" dirty="0" smtClean="0"/>
            <a:t>Capitaliser sur l’expérience des « premiers de la classe » pour la rediffuser vers l’ensemble des établissements</a:t>
          </a:r>
          <a:endParaRPr lang="fr-FR" sz="2800" kern="1200" dirty="0"/>
        </a:p>
      </dsp:txBody>
      <dsp:txXfrm>
        <a:off x="0" y="1621"/>
        <a:ext cx="8729662" cy="1541383"/>
      </dsp:txXfrm>
    </dsp:sp>
    <dsp:sp modelId="{57D75B20-48B4-4B97-B1C0-92AE4D50E33A}">
      <dsp:nvSpPr>
        <dsp:cNvPr id="0" name=""/>
        <dsp:cNvSpPr/>
      </dsp:nvSpPr>
      <dsp:spPr>
        <a:xfrm>
          <a:off x="0" y="1557377"/>
          <a:ext cx="8729662" cy="1541383"/>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fr-FR" sz="2800" b="1" i="0" kern="1200" dirty="0" smtClean="0"/>
            <a:t>Une nouvelle étape pour l’ANAP : après la production de nombreux outils, l’accompagnement et le déploiement à grande échelle</a:t>
          </a:r>
          <a:endParaRPr lang="fr-FR" sz="2800" kern="1200" dirty="0"/>
        </a:p>
      </dsp:txBody>
      <dsp:txXfrm>
        <a:off x="0" y="1557377"/>
        <a:ext cx="8729662" cy="1541383"/>
      </dsp:txXfrm>
    </dsp:sp>
    <dsp:sp modelId="{84647F4E-F165-4F89-BEA1-8A2598A9EBEA}">
      <dsp:nvSpPr>
        <dsp:cNvPr id="0" name=""/>
        <dsp:cNvSpPr/>
      </dsp:nvSpPr>
      <dsp:spPr>
        <a:xfrm>
          <a:off x="0" y="3113132"/>
          <a:ext cx="8729662" cy="1541383"/>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fr-FR" sz="2800" b="1" i="0" kern="1200" dirty="0" smtClean="0"/>
            <a:t>Une articulation forte avec les régions et, en premier lieu, les ARS, facteur clé de réussite</a:t>
          </a:r>
          <a:endParaRPr lang="fr-FR" sz="2800" kern="1200" dirty="0"/>
        </a:p>
      </dsp:txBody>
      <dsp:txXfrm>
        <a:off x="0" y="3113132"/>
        <a:ext cx="8729662" cy="1541383"/>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D5740A4-171A-49EC-8643-327BB6C895FB}">
      <dsp:nvSpPr>
        <dsp:cNvPr id="0" name=""/>
        <dsp:cNvSpPr/>
      </dsp:nvSpPr>
      <dsp:spPr>
        <a:xfrm>
          <a:off x="2263714" y="629680"/>
          <a:ext cx="4202232" cy="4202232"/>
        </a:xfrm>
        <a:prstGeom prst="blockArc">
          <a:avLst>
            <a:gd name="adj1" fmla="val 11880000"/>
            <a:gd name="adj2" fmla="val 16200000"/>
            <a:gd name="adj3" fmla="val 4642"/>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376C10F-8D18-4EC0-B9C2-64774C53446F}">
      <dsp:nvSpPr>
        <dsp:cNvPr id="0" name=""/>
        <dsp:cNvSpPr/>
      </dsp:nvSpPr>
      <dsp:spPr>
        <a:xfrm>
          <a:off x="2263714" y="629680"/>
          <a:ext cx="4202232" cy="4202232"/>
        </a:xfrm>
        <a:prstGeom prst="blockArc">
          <a:avLst>
            <a:gd name="adj1" fmla="val 7560000"/>
            <a:gd name="adj2" fmla="val 11880000"/>
            <a:gd name="adj3" fmla="val 4642"/>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717E131-D951-46E7-A862-1FB30DF9740A}">
      <dsp:nvSpPr>
        <dsp:cNvPr id="0" name=""/>
        <dsp:cNvSpPr/>
      </dsp:nvSpPr>
      <dsp:spPr>
        <a:xfrm>
          <a:off x="2263714" y="629680"/>
          <a:ext cx="4202232" cy="4202232"/>
        </a:xfrm>
        <a:prstGeom prst="blockArc">
          <a:avLst>
            <a:gd name="adj1" fmla="val 3240000"/>
            <a:gd name="adj2" fmla="val 7560000"/>
            <a:gd name="adj3" fmla="val 4642"/>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492E2CF-E541-4F9E-A005-5508F5EC9B4C}">
      <dsp:nvSpPr>
        <dsp:cNvPr id="0" name=""/>
        <dsp:cNvSpPr/>
      </dsp:nvSpPr>
      <dsp:spPr>
        <a:xfrm>
          <a:off x="2263714" y="629680"/>
          <a:ext cx="4202232" cy="4202232"/>
        </a:xfrm>
        <a:prstGeom prst="blockArc">
          <a:avLst>
            <a:gd name="adj1" fmla="val 20520000"/>
            <a:gd name="adj2" fmla="val 3240000"/>
            <a:gd name="adj3" fmla="val 4642"/>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F4CE096-DC14-458A-95AD-94425F1DD1B7}">
      <dsp:nvSpPr>
        <dsp:cNvPr id="0" name=""/>
        <dsp:cNvSpPr/>
      </dsp:nvSpPr>
      <dsp:spPr>
        <a:xfrm>
          <a:off x="2263714" y="629680"/>
          <a:ext cx="4202232" cy="4202232"/>
        </a:xfrm>
        <a:prstGeom prst="blockArc">
          <a:avLst>
            <a:gd name="adj1" fmla="val 16200000"/>
            <a:gd name="adj2" fmla="val 20520000"/>
            <a:gd name="adj3" fmla="val 4642"/>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E19B9E3-3388-4CA2-BE27-954A0D5E42BA}">
      <dsp:nvSpPr>
        <dsp:cNvPr id="0" name=""/>
        <dsp:cNvSpPr/>
      </dsp:nvSpPr>
      <dsp:spPr>
        <a:xfrm>
          <a:off x="3328469" y="1703047"/>
          <a:ext cx="2072722" cy="2055499"/>
        </a:xfrm>
        <a:prstGeom prst="ellips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r>
            <a:rPr lang="fr-FR" sz="1500" b="1" kern="1200" dirty="0" smtClean="0"/>
            <a:t>Accompagnement ANAP</a:t>
          </a:r>
          <a:endParaRPr lang="fr-FR" sz="1500" b="1" kern="1200" dirty="0"/>
        </a:p>
      </dsp:txBody>
      <dsp:txXfrm>
        <a:off x="3328469" y="1703047"/>
        <a:ext cx="2072722" cy="2055499"/>
      </dsp:txXfrm>
    </dsp:sp>
    <dsp:sp modelId="{B0EAC22F-F1B7-4E5F-A0AD-F6D3010E6394}">
      <dsp:nvSpPr>
        <dsp:cNvPr id="0" name=""/>
        <dsp:cNvSpPr/>
      </dsp:nvSpPr>
      <dsp:spPr>
        <a:xfrm>
          <a:off x="3687514" y="1131"/>
          <a:ext cx="1354632" cy="1354632"/>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fr-FR" sz="1600" b="1" kern="1200" dirty="0" smtClean="0"/>
            <a:t>1</a:t>
          </a:r>
        </a:p>
        <a:p>
          <a:pPr lvl="0" algn="ctr" defTabSz="711200">
            <a:lnSpc>
              <a:spcPct val="90000"/>
            </a:lnSpc>
            <a:spcBef>
              <a:spcPct val="0"/>
            </a:spcBef>
            <a:spcAft>
              <a:spcPct val="35000"/>
            </a:spcAft>
          </a:pPr>
          <a:r>
            <a:rPr lang="fr-FR" sz="1000" b="1" kern="1200" dirty="0" smtClean="0"/>
            <a:t>Diffusion de contenus via la Plate-forme</a:t>
          </a:r>
          <a:endParaRPr lang="fr-FR" sz="1000" b="1" kern="1200" dirty="0"/>
        </a:p>
      </dsp:txBody>
      <dsp:txXfrm>
        <a:off x="3687514" y="1131"/>
        <a:ext cx="1354632" cy="1354632"/>
      </dsp:txXfrm>
    </dsp:sp>
    <dsp:sp modelId="{3601F317-9263-4857-B615-F5B962A7463B}">
      <dsp:nvSpPr>
        <dsp:cNvPr id="0" name=""/>
        <dsp:cNvSpPr/>
      </dsp:nvSpPr>
      <dsp:spPr>
        <a:xfrm>
          <a:off x="5639415" y="1419270"/>
          <a:ext cx="1354632" cy="1354632"/>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fr-FR" sz="1600" b="1" kern="1200" dirty="0" smtClean="0"/>
            <a:t>2</a:t>
          </a:r>
        </a:p>
        <a:p>
          <a:pPr lvl="0" algn="ctr" defTabSz="711200">
            <a:lnSpc>
              <a:spcPct val="90000"/>
            </a:lnSpc>
            <a:spcBef>
              <a:spcPct val="0"/>
            </a:spcBef>
            <a:spcAft>
              <a:spcPct val="35000"/>
            </a:spcAft>
          </a:pPr>
          <a:r>
            <a:rPr lang="fr-FR" sz="1000" b="1" kern="1200" dirty="0" smtClean="0"/>
            <a:t>Offre d’expertise via la Plate-forme</a:t>
          </a:r>
          <a:endParaRPr lang="fr-FR" sz="1000" b="1" kern="1200" dirty="0"/>
        </a:p>
      </dsp:txBody>
      <dsp:txXfrm>
        <a:off x="5639415" y="1419270"/>
        <a:ext cx="1354632" cy="1354632"/>
      </dsp:txXfrm>
    </dsp:sp>
    <dsp:sp modelId="{9B3F1C79-172D-41C3-BC11-6085F56E7129}">
      <dsp:nvSpPr>
        <dsp:cNvPr id="0" name=""/>
        <dsp:cNvSpPr/>
      </dsp:nvSpPr>
      <dsp:spPr>
        <a:xfrm>
          <a:off x="4893855" y="3713866"/>
          <a:ext cx="1354632" cy="1354632"/>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fr-FR" sz="1600" b="1" kern="1200" dirty="0" smtClean="0"/>
            <a:t>3</a:t>
          </a:r>
        </a:p>
        <a:p>
          <a:pPr lvl="0" algn="ctr" defTabSz="711200">
            <a:lnSpc>
              <a:spcPct val="90000"/>
            </a:lnSpc>
            <a:spcBef>
              <a:spcPct val="0"/>
            </a:spcBef>
            <a:spcAft>
              <a:spcPct val="35000"/>
            </a:spcAft>
          </a:pPr>
          <a:r>
            <a:rPr lang="fr-FR" sz="1000" b="1" kern="1200" dirty="0" smtClean="0"/>
            <a:t>Appui métier par un réseau d’ambassadeurs</a:t>
          </a:r>
          <a:endParaRPr lang="fr-FR" sz="1000" b="1" kern="1200" dirty="0"/>
        </a:p>
      </dsp:txBody>
      <dsp:txXfrm>
        <a:off x="4893855" y="3713866"/>
        <a:ext cx="1354632" cy="1354632"/>
      </dsp:txXfrm>
    </dsp:sp>
    <dsp:sp modelId="{6CCAE26A-0EF2-4727-9F48-BA69EDBF10CC}">
      <dsp:nvSpPr>
        <dsp:cNvPr id="0" name=""/>
        <dsp:cNvSpPr/>
      </dsp:nvSpPr>
      <dsp:spPr>
        <a:xfrm>
          <a:off x="2481174" y="3713866"/>
          <a:ext cx="1354632" cy="1354632"/>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fr-FR" sz="1600" b="1" kern="1200" dirty="0" smtClean="0"/>
            <a:t>4</a:t>
          </a:r>
        </a:p>
        <a:p>
          <a:pPr lvl="0" algn="ctr" defTabSz="711200">
            <a:lnSpc>
              <a:spcPct val="90000"/>
            </a:lnSpc>
            <a:spcBef>
              <a:spcPct val="0"/>
            </a:spcBef>
            <a:spcAft>
              <a:spcPct val="35000"/>
            </a:spcAft>
          </a:pPr>
          <a:r>
            <a:rPr lang="fr-FR" sz="1000" b="1" kern="1200" dirty="0" smtClean="0"/>
            <a:t>Appui ponctuel par l’ANAP</a:t>
          </a:r>
          <a:endParaRPr lang="fr-FR" sz="1000" b="1" kern="1200" dirty="0"/>
        </a:p>
      </dsp:txBody>
      <dsp:txXfrm>
        <a:off x="2481174" y="3713866"/>
        <a:ext cx="1354632" cy="1354632"/>
      </dsp:txXfrm>
    </dsp:sp>
    <dsp:sp modelId="{103A25A4-EB5E-45F1-886C-D87305B7443D}">
      <dsp:nvSpPr>
        <dsp:cNvPr id="0" name=""/>
        <dsp:cNvSpPr/>
      </dsp:nvSpPr>
      <dsp:spPr>
        <a:xfrm>
          <a:off x="1735614" y="1419270"/>
          <a:ext cx="1354632" cy="1354632"/>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fr-FR" sz="1600" b="1" kern="1200" dirty="0" smtClean="0"/>
            <a:t>5</a:t>
          </a:r>
        </a:p>
        <a:p>
          <a:pPr lvl="0" algn="ctr" defTabSz="711200">
            <a:lnSpc>
              <a:spcPct val="90000"/>
            </a:lnSpc>
            <a:spcBef>
              <a:spcPct val="0"/>
            </a:spcBef>
            <a:spcAft>
              <a:spcPct val="35000"/>
            </a:spcAft>
          </a:pPr>
          <a:r>
            <a:rPr lang="fr-FR" sz="1000" b="1" kern="1200" dirty="0" smtClean="0"/>
            <a:t>Journées nationales et régionales d’information</a:t>
          </a:r>
          <a:endParaRPr lang="fr-FR" sz="1000" b="1" kern="1200" dirty="0"/>
        </a:p>
      </dsp:txBody>
      <dsp:txXfrm>
        <a:off x="1735614" y="1419270"/>
        <a:ext cx="1354632" cy="1354632"/>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68B0382-E07A-4124-84B9-BFCBAC570CD9}">
      <dsp:nvSpPr>
        <dsp:cNvPr id="0" name=""/>
        <dsp:cNvSpPr/>
      </dsp:nvSpPr>
      <dsp:spPr>
        <a:xfrm>
          <a:off x="0" y="0"/>
          <a:ext cx="4876800" cy="89408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fr-FR" sz="1700" kern="1200" dirty="0" smtClean="0"/>
            <a:t>D’identifier les points durs et les regrouper en ensembles cohérents</a:t>
          </a:r>
          <a:endParaRPr lang="fr-FR" sz="1700" kern="1200" dirty="0"/>
        </a:p>
      </dsp:txBody>
      <dsp:txXfrm>
        <a:off x="0" y="0"/>
        <a:ext cx="3888841" cy="894080"/>
      </dsp:txXfrm>
    </dsp:sp>
    <dsp:sp modelId="{494C34CE-23BC-48EF-9880-242EDE393F2A}">
      <dsp:nvSpPr>
        <dsp:cNvPr id="0" name=""/>
        <dsp:cNvSpPr/>
      </dsp:nvSpPr>
      <dsp:spPr>
        <a:xfrm>
          <a:off x="408432" y="1056640"/>
          <a:ext cx="4876800" cy="89408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fr-FR" sz="1700" kern="1200" dirty="0" smtClean="0"/>
            <a:t>De sélectionner les ensembles prioritaires et instruire la production de l’outillage </a:t>
          </a:r>
          <a:r>
            <a:rPr lang="fr-FR" sz="1700" kern="1200" dirty="0" err="1" smtClean="0"/>
            <a:t>adhoc</a:t>
          </a:r>
          <a:endParaRPr lang="fr-FR" sz="1700" kern="1200" dirty="0"/>
        </a:p>
      </dsp:txBody>
      <dsp:txXfrm>
        <a:off x="408432" y="1056640"/>
        <a:ext cx="3887215" cy="894080"/>
      </dsp:txXfrm>
    </dsp:sp>
    <dsp:sp modelId="{572CA23E-CAF6-448B-8F50-E160888B6112}">
      <dsp:nvSpPr>
        <dsp:cNvPr id="0" name=""/>
        <dsp:cNvSpPr/>
      </dsp:nvSpPr>
      <dsp:spPr>
        <a:xfrm>
          <a:off x="810768" y="2113280"/>
          <a:ext cx="4876800" cy="89408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fr-FR" sz="1700" kern="1200" dirty="0" smtClean="0"/>
            <a:t>De produire l’outillage</a:t>
          </a:r>
          <a:endParaRPr lang="fr-FR" sz="1700" kern="1200" dirty="0"/>
        </a:p>
      </dsp:txBody>
      <dsp:txXfrm>
        <a:off x="810768" y="2113280"/>
        <a:ext cx="3893311" cy="894080"/>
      </dsp:txXfrm>
    </dsp:sp>
    <dsp:sp modelId="{FCC43A31-7B99-4BB2-B795-BDD22B187446}">
      <dsp:nvSpPr>
        <dsp:cNvPr id="0" name=""/>
        <dsp:cNvSpPr/>
      </dsp:nvSpPr>
      <dsp:spPr>
        <a:xfrm>
          <a:off x="1219200" y="3169919"/>
          <a:ext cx="4876800" cy="894080"/>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fr-FR" sz="1700" kern="1200" dirty="0" smtClean="0"/>
            <a:t>De valider l’outillage produit, le présenter aux ambassadeurs et diffuser</a:t>
          </a:r>
          <a:endParaRPr lang="fr-FR" sz="1700" kern="1200" dirty="0"/>
        </a:p>
      </dsp:txBody>
      <dsp:txXfrm>
        <a:off x="1219200" y="3169919"/>
        <a:ext cx="3887215" cy="894080"/>
      </dsp:txXfrm>
    </dsp:sp>
    <dsp:sp modelId="{E6CCF5E8-0485-4D28-B0B1-88567CA4EDC9}">
      <dsp:nvSpPr>
        <dsp:cNvPr id="0" name=""/>
        <dsp:cNvSpPr/>
      </dsp:nvSpPr>
      <dsp:spPr>
        <a:xfrm>
          <a:off x="4295647" y="684783"/>
          <a:ext cx="581152" cy="581152"/>
        </a:xfrm>
        <a:prstGeom prst="downArrow">
          <a:avLst>
            <a:gd name="adj1" fmla="val 55000"/>
            <a:gd name="adj2" fmla="val 45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fr-FR" sz="2600" kern="1200"/>
        </a:p>
      </dsp:txBody>
      <dsp:txXfrm>
        <a:off x="4295647" y="684783"/>
        <a:ext cx="581152" cy="581152"/>
      </dsp:txXfrm>
    </dsp:sp>
    <dsp:sp modelId="{CBC51B4E-2F78-45DE-AC59-6FC94EFF646D}">
      <dsp:nvSpPr>
        <dsp:cNvPr id="0" name=""/>
        <dsp:cNvSpPr/>
      </dsp:nvSpPr>
      <dsp:spPr>
        <a:xfrm>
          <a:off x="4704080" y="1741423"/>
          <a:ext cx="581152" cy="581152"/>
        </a:xfrm>
        <a:prstGeom prst="downArrow">
          <a:avLst>
            <a:gd name="adj1" fmla="val 55000"/>
            <a:gd name="adj2" fmla="val 45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fr-FR" sz="2600" kern="1200"/>
        </a:p>
      </dsp:txBody>
      <dsp:txXfrm>
        <a:off x="4704080" y="1741423"/>
        <a:ext cx="581152" cy="581152"/>
      </dsp:txXfrm>
    </dsp:sp>
    <dsp:sp modelId="{ACC58B8D-F729-4204-9479-747C180FF034}">
      <dsp:nvSpPr>
        <dsp:cNvPr id="0" name=""/>
        <dsp:cNvSpPr/>
      </dsp:nvSpPr>
      <dsp:spPr>
        <a:xfrm>
          <a:off x="5106415" y="2798064"/>
          <a:ext cx="581152" cy="581152"/>
        </a:xfrm>
        <a:prstGeom prst="downArrow">
          <a:avLst>
            <a:gd name="adj1" fmla="val 55000"/>
            <a:gd name="adj2" fmla="val 45000"/>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fr-FR" sz="2600" kern="1200"/>
        </a:p>
      </dsp:txBody>
      <dsp:txXfrm>
        <a:off x="5106415" y="2798064"/>
        <a:ext cx="581152" cy="581152"/>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057FDB2-0C9B-488F-A3B5-1B26583A6CCC}">
      <dsp:nvSpPr>
        <dsp:cNvPr id="0" name=""/>
        <dsp:cNvSpPr/>
      </dsp:nvSpPr>
      <dsp:spPr>
        <a:xfrm>
          <a:off x="4241" y="0"/>
          <a:ext cx="2469058" cy="621804"/>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fr-FR" sz="1600" b="1" kern="1200" dirty="0" smtClean="0"/>
            <a:t>Maturité de la thématique</a:t>
          </a:r>
          <a:endParaRPr lang="fr-FR" sz="1600" b="1" kern="1200" dirty="0"/>
        </a:p>
      </dsp:txBody>
      <dsp:txXfrm>
        <a:off x="4241" y="0"/>
        <a:ext cx="2469058" cy="621804"/>
      </dsp:txXfrm>
    </dsp:sp>
    <dsp:sp modelId="{053BEA6A-8BB4-4162-93FD-AA16760B052B}">
      <dsp:nvSpPr>
        <dsp:cNvPr id="0" name=""/>
        <dsp:cNvSpPr/>
      </dsp:nvSpPr>
      <dsp:spPr>
        <a:xfrm>
          <a:off x="2226394" y="0"/>
          <a:ext cx="2469058" cy="621804"/>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fr-FR" sz="1600" b="1" kern="1200" dirty="0" smtClean="0"/>
            <a:t>Livrable possible</a:t>
          </a:r>
          <a:endParaRPr lang="fr-FR" sz="1600" b="1" kern="1200" dirty="0"/>
        </a:p>
      </dsp:txBody>
      <dsp:txXfrm>
        <a:off x="2226394" y="0"/>
        <a:ext cx="2469058" cy="621804"/>
      </dsp:txXfrm>
    </dsp:sp>
    <dsp:sp modelId="{7624E886-14C2-4673-ABE6-2F5DC01B82EA}">
      <dsp:nvSpPr>
        <dsp:cNvPr id="0" name=""/>
        <dsp:cNvSpPr/>
      </dsp:nvSpPr>
      <dsp:spPr>
        <a:xfrm>
          <a:off x="4448547" y="0"/>
          <a:ext cx="2469058" cy="621804"/>
        </a:xfrm>
        <a:prstGeom prst="chevron">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fr-FR" sz="1600" b="1" kern="1200" dirty="0" smtClean="0"/>
            <a:t>Démarche de réalisation</a:t>
          </a:r>
          <a:endParaRPr lang="fr-FR" sz="1600" b="1" kern="1200" dirty="0"/>
        </a:p>
      </dsp:txBody>
      <dsp:txXfrm>
        <a:off x="4448547" y="0"/>
        <a:ext cx="2469058" cy="621804"/>
      </dsp:txXfrm>
    </dsp:sp>
    <dsp:sp modelId="{8A742234-3E57-46CC-BCD8-95B565E1C54F}">
      <dsp:nvSpPr>
        <dsp:cNvPr id="0" name=""/>
        <dsp:cNvSpPr/>
      </dsp:nvSpPr>
      <dsp:spPr>
        <a:xfrm>
          <a:off x="6670699" y="0"/>
          <a:ext cx="2469058" cy="621804"/>
        </a:xfrm>
        <a:prstGeom prst="chevron">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fr-FR" sz="1600" b="1" kern="1200" dirty="0" smtClean="0"/>
            <a:t>Validation par le Comité d’experts</a:t>
          </a:r>
          <a:endParaRPr lang="fr-FR" sz="1600" b="1" kern="1200" dirty="0"/>
        </a:p>
      </dsp:txBody>
      <dsp:txXfrm>
        <a:off x="6670699" y="0"/>
        <a:ext cx="2469058" cy="621804"/>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39C7FE1-2805-4DED-ADC9-505FD418077E}">
      <dsp:nvSpPr>
        <dsp:cNvPr id="0" name=""/>
        <dsp:cNvSpPr/>
      </dsp:nvSpPr>
      <dsp:spPr>
        <a:xfrm>
          <a:off x="4979" y="1497047"/>
          <a:ext cx="2263890" cy="1049819"/>
        </a:xfrm>
        <a:prstGeom prst="roundRect">
          <a:avLst>
            <a:gd name="adj" fmla="val 10000"/>
          </a:avLst>
        </a:prstGeom>
        <a:solidFill>
          <a:schemeClr val="l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fr-FR" sz="1800" kern="1200" dirty="0" smtClean="0"/>
            <a:t>Dès maintenant</a:t>
          </a:r>
          <a:endParaRPr lang="fr-FR" sz="1800" kern="1200" dirty="0"/>
        </a:p>
      </dsp:txBody>
      <dsp:txXfrm>
        <a:off x="4979" y="1497047"/>
        <a:ext cx="2263890" cy="699879"/>
      </dsp:txXfrm>
    </dsp:sp>
    <dsp:sp modelId="{6308DD86-2D2B-4A2F-BD0A-0BA55E156829}">
      <dsp:nvSpPr>
        <dsp:cNvPr id="0" name=""/>
        <dsp:cNvSpPr/>
      </dsp:nvSpPr>
      <dsp:spPr>
        <a:xfrm>
          <a:off x="468667" y="2196927"/>
          <a:ext cx="2263890" cy="1411425"/>
        </a:xfrm>
        <a:prstGeom prst="roundRect">
          <a:avLst>
            <a:gd name="adj" fmla="val 10000"/>
          </a:avLst>
        </a:prstGeom>
        <a:solidFill>
          <a:schemeClr val="accent3">
            <a:alpha val="90000"/>
            <a:tint val="40000"/>
            <a:hueOff val="0"/>
            <a:satOff val="0"/>
            <a:lumOff val="0"/>
            <a:alphaOff val="0"/>
          </a:schemeClr>
        </a:solidFill>
        <a:ln w="9525" cap="flat" cmpd="sng" algn="ctr">
          <a:solidFill>
            <a:schemeClr val="accent3">
              <a:hueOff val="0"/>
              <a:satOff val="0"/>
              <a:lumOff val="0"/>
              <a:alphaOff val="0"/>
            </a:schemeClr>
          </a:solidFill>
          <a:prstDash val="solid"/>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fr-FR" sz="1800" kern="1200" dirty="0" smtClean="0"/>
            <a:t>Vous pouvez déposer vos candidatures</a:t>
          </a:r>
          <a:endParaRPr lang="fr-FR" sz="1800" kern="1200" dirty="0"/>
        </a:p>
      </dsp:txBody>
      <dsp:txXfrm>
        <a:off x="468667" y="2196927"/>
        <a:ext cx="2263890" cy="1411425"/>
      </dsp:txXfrm>
    </dsp:sp>
    <dsp:sp modelId="{D51EAD5D-0C0D-4B71-AE8F-DB61C1E4A61C}">
      <dsp:nvSpPr>
        <dsp:cNvPr id="0" name=""/>
        <dsp:cNvSpPr/>
      </dsp:nvSpPr>
      <dsp:spPr>
        <a:xfrm>
          <a:off x="2612066" y="1565165"/>
          <a:ext cx="727578" cy="563643"/>
        </a:xfrm>
        <a:prstGeom prst="rightArrow">
          <a:avLst>
            <a:gd name="adj1" fmla="val 60000"/>
            <a:gd name="adj2" fmla="val 50000"/>
          </a:avLst>
        </a:prstGeom>
        <a:solidFill>
          <a:schemeClr val="accent3">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fr-FR" sz="1400" kern="1200"/>
        </a:p>
      </dsp:txBody>
      <dsp:txXfrm>
        <a:off x="2612066" y="1565165"/>
        <a:ext cx="727578" cy="563643"/>
      </dsp:txXfrm>
    </dsp:sp>
    <dsp:sp modelId="{2A3E31B8-AB3B-4E50-9008-A0D458736544}">
      <dsp:nvSpPr>
        <dsp:cNvPr id="0" name=""/>
        <dsp:cNvSpPr/>
      </dsp:nvSpPr>
      <dsp:spPr>
        <a:xfrm>
          <a:off x="3641659" y="1497047"/>
          <a:ext cx="2263890" cy="1049819"/>
        </a:xfrm>
        <a:prstGeom prst="roundRect">
          <a:avLst>
            <a:gd name="adj" fmla="val 10000"/>
          </a:avLst>
        </a:prstGeom>
        <a:solidFill>
          <a:schemeClr val="l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fr-FR" sz="1800" kern="1200" dirty="0" smtClean="0"/>
            <a:t>Juillet – Août 2013</a:t>
          </a:r>
          <a:endParaRPr lang="fr-FR" sz="1800" kern="1200" dirty="0"/>
        </a:p>
      </dsp:txBody>
      <dsp:txXfrm>
        <a:off x="3641659" y="1497047"/>
        <a:ext cx="2263890" cy="699879"/>
      </dsp:txXfrm>
    </dsp:sp>
    <dsp:sp modelId="{7914DF7A-170F-49C3-97B3-29DACD06E818}">
      <dsp:nvSpPr>
        <dsp:cNvPr id="0" name=""/>
        <dsp:cNvSpPr/>
      </dsp:nvSpPr>
      <dsp:spPr>
        <a:xfrm>
          <a:off x="4105348" y="2196927"/>
          <a:ext cx="2263890" cy="1411425"/>
        </a:xfrm>
        <a:prstGeom prst="roundRect">
          <a:avLst>
            <a:gd name="adj" fmla="val 10000"/>
          </a:avLst>
        </a:prstGeom>
        <a:solidFill>
          <a:schemeClr val="accent3">
            <a:alpha val="90000"/>
            <a:tint val="40000"/>
            <a:hueOff val="0"/>
            <a:satOff val="0"/>
            <a:lumOff val="0"/>
            <a:alphaOff val="0"/>
          </a:schemeClr>
        </a:solidFill>
        <a:ln w="9525" cap="flat" cmpd="sng" algn="ctr">
          <a:solidFill>
            <a:schemeClr val="accent3">
              <a:hueOff val="0"/>
              <a:satOff val="0"/>
              <a:lumOff val="0"/>
              <a:alphaOff val="0"/>
            </a:schemeClr>
          </a:solidFill>
          <a:prstDash val="solid"/>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fr-FR" sz="1800" kern="1200" dirty="0" smtClean="0"/>
            <a:t>Contractualisation</a:t>
          </a:r>
          <a:endParaRPr lang="fr-FR" sz="1800" kern="1200" dirty="0"/>
        </a:p>
      </dsp:txBody>
      <dsp:txXfrm>
        <a:off x="4105348" y="2196927"/>
        <a:ext cx="2263890" cy="1411425"/>
      </dsp:txXfrm>
    </dsp:sp>
    <dsp:sp modelId="{995652EB-2640-45BB-A3B4-B571DBEACC44}">
      <dsp:nvSpPr>
        <dsp:cNvPr id="0" name=""/>
        <dsp:cNvSpPr/>
      </dsp:nvSpPr>
      <dsp:spPr>
        <a:xfrm>
          <a:off x="6248747" y="1565165"/>
          <a:ext cx="727578" cy="563643"/>
        </a:xfrm>
        <a:prstGeom prst="rightArrow">
          <a:avLst>
            <a:gd name="adj1" fmla="val 60000"/>
            <a:gd name="adj2" fmla="val 50000"/>
          </a:avLst>
        </a:prstGeom>
        <a:solidFill>
          <a:schemeClr val="accent3">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fr-FR" sz="1400" kern="1200"/>
        </a:p>
      </dsp:txBody>
      <dsp:txXfrm>
        <a:off x="6248747" y="1565165"/>
        <a:ext cx="727578" cy="563643"/>
      </dsp:txXfrm>
    </dsp:sp>
    <dsp:sp modelId="{05F39C13-C9F8-4A6A-9F87-0BB59AE5E8A7}">
      <dsp:nvSpPr>
        <dsp:cNvPr id="0" name=""/>
        <dsp:cNvSpPr/>
      </dsp:nvSpPr>
      <dsp:spPr>
        <a:xfrm>
          <a:off x="7278340" y="1497047"/>
          <a:ext cx="2263890" cy="1049819"/>
        </a:xfrm>
        <a:prstGeom prst="roundRect">
          <a:avLst>
            <a:gd name="adj" fmla="val 10000"/>
          </a:avLst>
        </a:prstGeom>
        <a:solidFill>
          <a:schemeClr val="l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fr-FR" sz="1800" kern="1200" dirty="0" smtClean="0"/>
            <a:t>A partir de septembre 2013</a:t>
          </a:r>
          <a:endParaRPr lang="fr-FR" sz="1800" kern="1200" dirty="0"/>
        </a:p>
      </dsp:txBody>
      <dsp:txXfrm>
        <a:off x="7278340" y="1497047"/>
        <a:ext cx="2263890" cy="699879"/>
      </dsp:txXfrm>
    </dsp:sp>
    <dsp:sp modelId="{B93F448E-5956-416D-AB3C-D45EB352581B}">
      <dsp:nvSpPr>
        <dsp:cNvPr id="0" name=""/>
        <dsp:cNvSpPr/>
      </dsp:nvSpPr>
      <dsp:spPr>
        <a:xfrm>
          <a:off x="7742028" y="2196927"/>
          <a:ext cx="2263890" cy="1411425"/>
        </a:xfrm>
        <a:prstGeom prst="roundRect">
          <a:avLst>
            <a:gd name="adj" fmla="val 10000"/>
          </a:avLst>
        </a:prstGeom>
        <a:solidFill>
          <a:schemeClr val="accent3">
            <a:alpha val="90000"/>
            <a:tint val="40000"/>
            <a:hueOff val="0"/>
            <a:satOff val="0"/>
            <a:lumOff val="0"/>
            <a:alphaOff val="0"/>
          </a:schemeClr>
        </a:solidFill>
        <a:ln w="9525" cap="flat" cmpd="sng" algn="ctr">
          <a:solidFill>
            <a:schemeClr val="accent3">
              <a:hueOff val="0"/>
              <a:satOff val="0"/>
              <a:lumOff val="0"/>
              <a:alphaOff val="0"/>
            </a:schemeClr>
          </a:solidFill>
          <a:prstDash val="solid"/>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fr-FR" sz="1800" kern="1200" dirty="0" smtClean="0"/>
            <a:t>Premier collège des experts</a:t>
          </a:r>
          <a:endParaRPr lang="fr-FR" sz="1800" kern="1200" dirty="0"/>
        </a:p>
        <a:p>
          <a:pPr marL="171450" lvl="1" indent="-171450" algn="l" defTabSz="800100">
            <a:lnSpc>
              <a:spcPct val="90000"/>
            </a:lnSpc>
            <a:spcBef>
              <a:spcPct val="0"/>
            </a:spcBef>
            <a:spcAft>
              <a:spcPct val="15000"/>
            </a:spcAft>
            <a:buChar char="••"/>
          </a:pPr>
          <a:r>
            <a:rPr lang="fr-FR" sz="1800" kern="1200" dirty="0" smtClean="0"/>
            <a:t>Production de l’outillage</a:t>
          </a:r>
          <a:endParaRPr lang="fr-FR" sz="1800" kern="1200" dirty="0"/>
        </a:p>
      </dsp:txBody>
      <dsp:txXfrm>
        <a:off x="7742028" y="2196927"/>
        <a:ext cx="2263890" cy="1411425"/>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3ABF531-E2E8-4E11-B508-9E57EDB0D453}">
      <dsp:nvSpPr>
        <dsp:cNvPr id="0" name=""/>
        <dsp:cNvSpPr/>
      </dsp:nvSpPr>
      <dsp:spPr>
        <a:xfrm>
          <a:off x="236487" y="545232"/>
          <a:ext cx="1712397" cy="1412369"/>
        </a:xfrm>
        <a:prstGeom prst="roundRect">
          <a:avLst>
            <a:gd name="adj" fmla="val 10000"/>
          </a:avLst>
        </a:prstGeom>
        <a:solidFill>
          <a:schemeClr val="accent4">
            <a:alpha val="90000"/>
            <a:tint val="4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fr-FR" sz="1600" kern="1200" dirty="0" smtClean="0"/>
            <a:t>L’ES sollicite l’ambassadeur via la plate-forme</a:t>
          </a:r>
          <a:endParaRPr lang="fr-FR" sz="1600" kern="1200" dirty="0"/>
        </a:p>
      </dsp:txBody>
      <dsp:txXfrm>
        <a:off x="236487" y="545232"/>
        <a:ext cx="1712397" cy="1109719"/>
      </dsp:txXfrm>
    </dsp:sp>
    <dsp:sp modelId="{B382AA7C-15CD-437D-9D3B-941A37193C88}">
      <dsp:nvSpPr>
        <dsp:cNvPr id="0" name=""/>
        <dsp:cNvSpPr/>
      </dsp:nvSpPr>
      <dsp:spPr>
        <a:xfrm flipV="1">
          <a:off x="2530481" y="2421067"/>
          <a:ext cx="52468" cy="426302"/>
        </a:xfrm>
        <a:prstGeom prst="circularArrow">
          <a:avLst>
            <a:gd name="adj1" fmla="val 2776"/>
            <a:gd name="adj2" fmla="val 338656"/>
            <a:gd name="adj3" fmla="val 4945908"/>
            <a:gd name="adj4" fmla="val 11856231"/>
            <a:gd name="adj5" fmla="val 3239"/>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730DBA-0278-4700-96CB-B81ECA34AEEC}">
      <dsp:nvSpPr>
        <dsp:cNvPr id="0" name=""/>
        <dsp:cNvSpPr/>
      </dsp:nvSpPr>
      <dsp:spPr>
        <a:xfrm>
          <a:off x="617033" y="1654951"/>
          <a:ext cx="1522130" cy="605301"/>
        </a:xfrm>
        <a:prstGeom prst="roundRect">
          <a:avLst>
            <a:gd name="adj" fmla="val 1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lvl="0" algn="ctr" defTabSz="1511300">
            <a:lnSpc>
              <a:spcPct val="90000"/>
            </a:lnSpc>
            <a:spcBef>
              <a:spcPct val="0"/>
            </a:spcBef>
            <a:spcAft>
              <a:spcPct val="35000"/>
            </a:spcAft>
          </a:pPr>
          <a:r>
            <a:rPr lang="fr-FR" sz="3400" kern="1200" dirty="0" smtClean="0"/>
            <a:t>1</a:t>
          </a:r>
          <a:endParaRPr lang="fr-FR" sz="3400" kern="1200" dirty="0"/>
        </a:p>
      </dsp:txBody>
      <dsp:txXfrm>
        <a:off x="617033" y="1654951"/>
        <a:ext cx="1522130" cy="605301"/>
      </dsp:txXfrm>
    </dsp:sp>
    <dsp:sp modelId="{28FCD155-CE1E-4B9D-B223-290100C7ED99}">
      <dsp:nvSpPr>
        <dsp:cNvPr id="0" name=""/>
        <dsp:cNvSpPr/>
      </dsp:nvSpPr>
      <dsp:spPr>
        <a:xfrm>
          <a:off x="2354159" y="2122990"/>
          <a:ext cx="1712397" cy="1412369"/>
        </a:xfrm>
        <a:prstGeom prst="roundRect">
          <a:avLst>
            <a:gd name="adj" fmla="val 10000"/>
          </a:avLst>
        </a:prstGeom>
        <a:solidFill>
          <a:schemeClr val="accent4">
            <a:alpha val="90000"/>
            <a:tint val="4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fr-FR" sz="1600" kern="1200" dirty="0" smtClean="0"/>
            <a:t>Le CMSI est informé du déplacement via la plate-forme</a:t>
          </a:r>
          <a:endParaRPr lang="fr-FR" sz="1600" kern="1200" dirty="0"/>
        </a:p>
      </dsp:txBody>
      <dsp:txXfrm>
        <a:off x="2354159" y="2425641"/>
        <a:ext cx="1712397" cy="1109719"/>
      </dsp:txXfrm>
    </dsp:sp>
    <dsp:sp modelId="{D6978A95-9974-486A-9C87-49DA459E3329}">
      <dsp:nvSpPr>
        <dsp:cNvPr id="0" name=""/>
        <dsp:cNvSpPr/>
      </dsp:nvSpPr>
      <dsp:spPr>
        <a:xfrm rot="5941101" flipH="1">
          <a:off x="5039007" y="-672638"/>
          <a:ext cx="422555" cy="1345276"/>
        </a:xfrm>
        <a:prstGeom prst="leftCircularArrow">
          <a:avLst>
            <a:gd name="adj1" fmla="val 2498"/>
            <a:gd name="adj2" fmla="val 302767"/>
            <a:gd name="adj3" fmla="val 16703605"/>
            <a:gd name="adj4" fmla="val 9757393"/>
            <a:gd name="adj5" fmla="val 2915"/>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E87A892-87BE-455C-ABBE-709520D0EB36}">
      <dsp:nvSpPr>
        <dsp:cNvPr id="0" name=""/>
        <dsp:cNvSpPr/>
      </dsp:nvSpPr>
      <dsp:spPr>
        <a:xfrm>
          <a:off x="2734690" y="1867852"/>
          <a:ext cx="1522130" cy="605301"/>
        </a:xfrm>
        <a:prstGeom prst="roundRect">
          <a:avLst>
            <a:gd name="adj" fmla="val 1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lvl="0" algn="ctr" defTabSz="1511300">
            <a:lnSpc>
              <a:spcPct val="90000"/>
            </a:lnSpc>
            <a:spcBef>
              <a:spcPct val="0"/>
            </a:spcBef>
            <a:spcAft>
              <a:spcPct val="35000"/>
            </a:spcAft>
          </a:pPr>
          <a:r>
            <a:rPr lang="fr-FR" sz="3400" kern="1200" dirty="0" smtClean="0"/>
            <a:t>2</a:t>
          </a:r>
          <a:endParaRPr lang="fr-FR" sz="3400" kern="1200" dirty="0"/>
        </a:p>
      </dsp:txBody>
      <dsp:txXfrm>
        <a:off x="2734690" y="1867852"/>
        <a:ext cx="1522130" cy="605301"/>
      </dsp:txXfrm>
    </dsp:sp>
    <dsp:sp modelId="{CD7AE81D-87D1-4AC5-B1B2-5AD31D3888A1}">
      <dsp:nvSpPr>
        <dsp:cNvPr id="0" name=""/>
        <dsp:cNvSpPr/>
      </dsp:nvSpPr>
      <dsp:spPr>
        <a:xfrm>
          <a:off x="4461609" y="412356"/>
          <a:ext cx="1712397" cy="1412369"/>
        </a:xfrm>
        <a:prstGeom prst="roundRect">
          <a:avLst>
            <a:gd name="adj" fmla="val 10000"/>
          </a:avLst>
        </a:prstGeom>
        <a:solidFill>
          <a:schemeClr val="accent4">
            <a:alpha val="90000"/>
            <a:tint val="4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fr-FR" sz="1600" kern="1200" dirty="0" smtClean="0"/>
            <a:t>L’ambassadeur apporte son appui à l’ES</a:t>
          </a:r>
          <a:endParaRPr lang="fr-FR" sz="1600" kern="1200" dirty="0"/>
        </a:p>
      </dsp:txBody>
      <dsp:txXfrm>
        <a:off x="4461609" y="412356"/>
        <a:ext cx="1712397" cy="1109719"/>
      </dsp:txXfrm>
    </dsp:sp>
    <dsp:sp modelId="{194F1949-DE85-4711-AE37-50C1214ECC22}">
      <dsp:nvSpPr>
        <dsp:cNvPr id="0" name=""/>
        <dsp:cNvSpPr/>
      </dsp:nvSpPr>
      <dsp:spPr>
        <a:xfrm flipH="1">
          <a:off x="6828434" y="2245753"/>
          <a:ext cx="66336" cy="550987"/>
        </a:xfrm>
        <a:prstGeom prst="circularArrow">
          <a:avLst>
            <a:gd name="adj1" fmla="val 2613"/>
            <a:gd name="adj2" fmla="val 317563"/>
            <a:gd name="adj3" fmla="val 4911394"/>
            <a:gd name="adj4" fmla="val 11842810"/>
            <a:gd name="adj5" fmla="val 3049"/>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32903D2-545A-44C0-B5EA-C5A435342EBD}">
      <dsp:nvSpPr>
        <dsp:cNvPr id="0" name=""/>
        <dsp:cNvSpPr/>
      </dsp:nvSpPr>
      <dsp:spPr>
        <a:xfrm>
          <a:off x="4842149" y="1522069"/>
          <a:ext cx="1522130" cy="605301"/>
        </a:xfrm>
        <a:prstGeom prst="roundRect">
          <a:avLst>
            <a:gd name="adj" fmla="val 1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lvl="0" algn="ctr" defTabSz="1511300">
            <a:lnSpc>
              <a:spcPct val="90000"/>
            </a:lnSpc>
            <a:spcBef>
              <a:spcPct val="0"/>
            </a:spcBef>
            <a:spcAft>
              <a:spcPct val="35000"/>
            </a:spcAft>
          </a:pPr>
          <a:r>
            <a:rPr lang="fr-FR" sz="3400" kern="1200" dirty="0" smtClean="0"/>
            <a:t>3</a:t>
          </a:r>
          <a:endParaRPr lang="fr-FR" sz="3400" kern="1200" dirty="0"/>
        </a:p>
      </dsp:txBody>
      <dsp:txXfrm>
        <a:off x="4842149" y="1522069"/>
        <a:ext cx="1522130" cy="605301"/>
      </dsp:txXfrm>
    </dsp:sp>
    <dsp:sp modelId="{F6C8190E-D08C-4162-BF83-FD1AEDD16C54}">
      <dsp:nvSpPr>
        <dsp:cNvPr id="0" name=""/>
        <dsp:cNvSpPr/>
      </dsp:nvSpPr>
      <dsp:spPr>
        <a:xfrm>
          <a:off x="6682813" y="2088726"/>
          <a:ext cx="1712397" cy="1412369"/>
        </a:xfrm>
        <a:prstGeom prst="roundRect">
          <a:avLst>
            <a:gd name="adj" fmla="val 10000"/>
          </a:avLst>
        </a:prstGeom>
        <a:solidFill>
          <a:schemeClr val="accent4">
            <a:alpha val="90000"/>
            <a:tint val="4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fr-FR" sz="1600" kern="1200" dirty="0" smtClean="0"/>
            <a:t>L’ANAP évalue l’apport de l’ambassadeur</a:t>
          </a:r>
          <a:endParaRPr lang="fr-FR" sz="1600" kern="1200" dirty="0"/>
        </a:p>
      </dsp:txBody>
      <dsp:txXfrm>
        <a:off x="6682813" y="2391377"/>
        <a:ext cx="1712397" cy="1109719"/>
      </dsp:txXfrm>
    </dsp:sp>
    <dsp:sp modelId="{BB7A0D34-3B0E-4817-9256-202A3D79FC86}">
      <dsp:nvSpPr>
        <dsp:cNvPr id="0" name=""/>
        <dsp:cNvSpPr/>
      </dsp:nvSpPr>
      <dsp:spPr>
        <a:xfrm>
          <a:off x="7063296" y="1786075"/>
          <a:ext cx="1522130" cy="605301"/>
        </a:xfrm>
        <a:prstGeom prst="roundRect">
          <a:avLst>
            <a:gd name="adj" fmla="val 1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lvl="0" algn="ctr" defTabSz="1511300">
            <a:lnSpc>
              <a:spcPct val="90000"/>
            </a:lnSpc>
            <a:spcBef>
              <a:spcPct val="0"/>
            </a:spcBef>
            <a:spcAft>
              <a:spcPct val="35000"/>
            </a:spcAft>
          </a:pPr>
          <a:r>
            <a:rPr lang="fr-FR" sz="3400" kern="1200" dirty="0" smtClean="0"/>
            <a:t>4</a:t>
          </a:r>
          <a:endParaRPr lang="fr-FR" sz="3400" kern="1200" dirty="0"/>
        </a:p>
      </dsp:txBody>
      <dsp:txXfrm>
        <a:off x="7063296" y="1786075"/>
        <a:ext cx="1522130" cy="605301"/>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916A544-2C7C-4EC2-91C3-B7458348D96A}">
      <dsp:nvSpPr>
        <dsp:cNvPr id="0" name=""/>
        <dsp:cNvSpPr/>
      </dsp:nvSpPr>
      <dsp:spPr>
        <a:xfrm rot="5400000">
          <a:off x="330549" y="2093692"/>
          <a:ext cx="992175" cy="1650957"/>
        </a:xfrm>
        <a:prstGeom prst="corner">
          <a:avLst>
            <a:gd name="adj1" fmla="val 16120"/>
            <a:gd name="adj2" fmla="val 16110"/>
          </a:avLst>
        </a:prstGeom>
        <a:gradFill rotWithShape="0">
          <a:gsLst>
            <a:gs pos="0">
              <a:schemeClr val="accent4">
                <a:shade val="80000"/>
                <a:hueOff val="0"/>
                <a:satOff val="0"/>
                <a:lumOff val="0"/>
                <a:alphaOff val="0"/>
                <a:tint val="100000"/>
                <a:shade val="100000"/>
                <a:satMod val="130000"/>
              </a:schemeClr>
            </a:gs>
            <a:gs pos="100000">
              <a:schemeClr val="accent4">
                <a:shade val="80000"/>
                <a:hueOff val="0"/>
                <a:satOff val="0"/>
                <a:lumOff val="0"/>
                <a:alphaOff val="0"/>
                <a:tint val="50000"/>
                <a:shade val="100000"/>
                <a:satMod val="350000"/>
              </a:schemeClr>
            </a:gs>
          </a:gsLst>
          <a:lin ang="16200000" scaled="0"/>
        </a:gradFill>
        <a:ln w="9525" cap="flat" cmpd="sng" algn="ctr">
          <a:solidFill>
            <a:schemeClr val="accent4">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CD453AF4-6B2A-439E-A061-C36C1C9E20EF}">
      <dsp:nvSpPr>
        <dsp:cNvPr id="0" name=""/>
        <dsp:cNvSpPr/>
      </dsp:nvSpPr>
      <dsp:spPr>
        <a:xfrm>
          <a:off x="158387" y="2586973"/>
          <a:ext cx="1579773" cy="1306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fr-FR" sz="1800" kern="1200" dirty="0" smtClean="0"/>
            <a:t>1</a:t>
          </a:r>
          <a:endParaRPr lang="fr-FR" sz="1800" kern="1200" dirty="0"/>
        </a:p>
        <a:p>
          <a:pPr marL="114300" lvl="1" indent="-114300" algn="l" defTabSz="622300">
            <a:lnSpc>
              <a:spcPct val="90000"/>
            </a:lnSpc>
            <a:spcBef>
              <a:spcPct val="0"/>
            </a:spcBef>
            <a:spcAft>
              <a:spcPct val="15000"/>
            </a:spcAft>
            <a:buChar char="••"/>
          </a:pPr>
          <a:r>
            <a:rPr lang="fr-FR" sz="1400" kern="1200" dirty="0" smtClean="0"/>
            <a:t>Etre professionnel de terrain</a:t>
          </a:r>
          <a:endParaRPr lang="fr-FR" sz="1400" kern="1200" dirty="0"/>
        </a:p>
        <a:p>
          <a:pPr marL="114300" lvl="1" indent="-114300" algn="l" defTabSz="622300">
            <a:lnSpc>
              <a:spcPct val="90000"/>
            </a:lnSpc>
            <a:spcBef>
              <a:spcPct val="0"/>
            </a:spcBef>
            <a:spcAft>
              <a:spcPct val="15000"/>
            </a:spcAft>
            <a:buChar char="••"/>
          </a:pPr>
          <a:r>
            <a:rPr lang="fr-FR" sz="1400" kern="1200" dirty="0" smtClean="0"/>
            <a:t>Candidature</a:t>
          </a:r>
          <a:endParaRPr lang="fr-FR" sz="1400" kern="1200" dirty="0"/>
        </a:p>
      </dsp:txBody>
      <dsp:txXfrm>
        <a:off x="158387" y="2586973"/>
        <a:ext cx="1579773" cy="1306504"/>
      </dsp:txXfrm>
    </dsp:sp>
    <dsp:sp modelId="{F1CEEF6B-0CC7-40B3-B459-621F37B7EC2E}">
      <dsp:nvSpPr>
        <dsp:cNvPr id="0" name=""/>
        <dsp:cNvSpPr/>
      </dsp:nvSpPr>
      <dsp:spPr>
        <a:xfrm>
          <a:off x="1374198" y="1972147"/>
          <a:ext cx="281225" cy="281225"/>
        </a:xfrm>
        <a:prstGeom prst="triangle">
          <a:avLst>
            <a:gd name="adj" fmla="val 100000"/>
          </a:avLst>
        </a:prstGeom>
        <a:gradFill rotWithShape="0">
          <a:gsLst>
            <a:gs pos="0">
              <a:schemeClr val="accent4">
                <a:shade val="80000"/>
                <a:hueOff val="-29426"/>
                <a:satOff val="-728"/>
                <a:lumOff val="4165"/>
                <a:alphaOff val="0"/>
                <a:tint val="100000"/>
                <a:shade val="100000"/>
                <a:satMod val="130000"/>
              </a:schemeClr>
            </a:gs>
            <a:gs pos="100000">
              <a:schemeClr val="accent4">
                <a:shade val="80000"/>
                <a:hueOff val="-29426"/>
                <a:satOff val="-728"/>
                <a:lumOff val="4165"/>
                <a:alphaOff val="0"/>
                <a:tint val="50000"/>
                <a:shade val="100000"/>
                <a:satMod val="350000"/>
              </a:schemeClr>
            </a:gs>
          </a:gsLst>
          <a:lin ang="16200000" scaled="0"/>
        </a:gradFill>
        <a:ln w="9525" cap="flat" cmpd="sng" algn="ctr">
          <a:solidFill>
            <a:schemeClr val="accent4">
              <a:shade val="80000"/>
              <a:hueOff val="-29426"/>
              <a:satOff val="-728"/>
              <a:lumOff val="4165"/>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DC8DB20D-1865-4C53-B111-28EB8018D244}">
      <dsp:nvSpPr>
        <dsp:cNvPr id="0" name=""/>
        <dsp:cNvSpPr/>
      </dsp:nvSpPr>
      <dsp:spPr>
        <a:xfrm rot="5400000">
          <a:off x="2199844" y="1642180"/>
          <a:ext cx="992175" cy="1650957"/>
        </a:xfrm>
        <a:prstGeom prst="corner">
          <a:avLst>
            <a:gd name="adj1" fmla="val 16120"/>
            <a:gd name="adj2" fmla="val 16110"/>
          </a:avLst>
        </a:prstGeom>
        <a:gradFill rotWithShape="0">
          <a:gsLst>
            <a:gs pos="0">
              <a:schemeClr val="accent4">
                <a:shade val="80000"/>
                <a:hueOff val="-58853"/>
                <a:satOff val="-1455"/>
                <a:lumOff val="8329"/>
                <a:alphaOff val="0"/>
                <a:tint val="100000"/>
                <a:shade val="100000"/>
                <a:satMod val="130000"/>
              </a:schemeClr>
            </a:gs>
            <a:gs pos="100000">
              <a:schemeClr val="accent4">
                <a:shade val="80000"/>
                <a:hueOff val="-58853"/>
                <a:satOff val="-1455"/>
                <a:lumOff val="8329"/>
                <a:alphaOff val="0"/>
                <a:tint val="50000"/>
                <a:shade val="100000"/>
                <a:satMod val="350000"/>
              </a:schemeClr>
            </a:gs>
          </a:gsLst>
          <a:lin ang="16200000" scaled="0"/>
        </a:gradFill>
        <a:ln w="9525" cap="flat" cmpd="sng" algn="ctr">
          <a:solidFill>
            <a:schemeClr val="accent4">
              <a:shade val="80000"/>
              <a:hueOff val="-58853"/>
              <a:satOff val="-1455"/>
              <a:lumOff val="8329"/>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5808390B-6A76-42C4-BD0B-0DB6E4021E62}">
      <dsp:nvSpPr>
        <dsp:cNvPr id="0" name=""/>
        <dsp:cNvSpPr/>
      </dsp:nvSpPr>
      <dsp:spPr>
        <a:xfrm>
          <a:off x="2027831" y="2135460"/>
          <a:ext cx="1690189" cy="1306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fr-FR" sz="1800" kern="1200" dirty="0" smtClean="0"/>
            <a:t>2</a:t>
          </a:r>
          <a:endParaRPr lang="fr-FR" sz="1800" kern="1200" dirty="0"/>
        </a:p>
        <a:p>
          <a:pPr marL="114300" lvl="1" indent="-114300" algn="l" defTabSz="622300">
            <a:lnSpc>
              <a:spcPct val="90000"/>
            </a:lnSpc>
            <a:spcBef>
              <a:spcPct val="0"/>
            </a:spcBef>
            <a:spcAft>
              <a:spcPct val="15000"/>
            </a:spcAft>
            <a:buChar char="••"/>
          </a:pPr>
          <a:r>
            <a:rPr lang="fr-FR" sz="1400" kern="1200" dirty="0" smtClean="0"/>
            <a:t>Contractualiser</a:t>
          </a:r>
          <a:br>
            <a:rPr lang="fr-FR" sz="1400" kern="1200" dirty="0" smtClean="0"/>
          </a:br>
          <a:r>
            <a:rPr lang="fr-FR" sz="1400" kern="1200" dirty="0" smtClean="0"/>
            <a:t>ES-Ambassadeur-ANAP</a:t>
          </a:r>
          <a:endParaRPr lang="fr-FR" sz="1400" kern="1200" dirty="0"/>
        </a:p>
      </dsp:txBody>
      <dsp:txXfrm>
        <a:off x="2027831" y="2135460"/>
        <a:ext cx="1690189" cy="1306504"/>
      </dsp:txXfrm>
    </dsp:sp>
    <dsp:sp modelId="{212979BB-B80F-4D20-A49D-FB30A663069A}">
      <dsp:nvSpPr>
        <dsp:cNvPr id="0" name=""/>
        <dsp:cNvSpPr/>
      </dsp:nvSpPr>
      <dsp:spPr>
        <a:xfrm>
          <a:off x="3243494" y="1520634"/>
          <a:ext cx="281225" cy="281225"/>
        </a:xfrm>
        <a:prstGeom prst="triangle">
          <a:avLst>
            <a:gd name="adj" fmla="val 100000"/>
          </a:avLst>
        </a:prstGeom>
        <a:gradFill rotWithShape="0">
          <a:gsLst>
            <a:gs pos="0">
              <a:schemeClr val="accent4">
                <a:shade val="80000"/>
                <a:hueOff val="-88279"/>
                <a:satOff val="-2183"/>
                <a:lumOff val="12494"/>
                <a:alphaOff val="0"/>
                <a:tint val="100000"/>
                <a:shade val="100000"/>
                <a:satMod val="130000"/>
              </a:schemeClr>
            </a:gs>
            <a:gs pos="100000">
              <a:schemeClr val="accent4">
                <a:shade val="80000"/>
                <a:hueOff val="-88279"/>
                <a:satOff val="-2183"/>
                <a:lumOff val="12494"/>
                <a:alphaOff val="0"/>
                <a:tint val="50000"/>
                <a:shade val="100000"/>
                <a:satMod val="350000"/>
              </a:schemeClr>
            </a:gs>
          </a:gsLst>
          <a:lin ang="16200000" scaled="0"/>
        </a:gradFill>
        <a:ln w="9525" cap="flat" cmpd="sng" algn="ctr">
          <a:solidFill>
            <a:schemeClr val="accent4">
              <a:shade val="80000"/>
              <a:hueOff val="-88279"/>
              <a:satOff val="-2183"/>
              <a:lumOff val="12494"/>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D82F412A-07E2-4784-B039-CA2876AC7027}">
      <dsp:nvSpPr>
        <dsp:cNvPr id="0" name=""/>
        <dsp:cNvSpPr/>
      </dsp:nvSpPr>
      <dsp:spPr>
        <a:xfrm rot="5400000">
          <a:off x="4069139" y="1190667"/>
          <a:ext cx="992175" cy="1650957"/>
        </a:xfrm>
        <a:prstGeom prst="corner">
          <a:avLst>
            <a:gd name="adj1" fmla="val 16120"/>
            <a:gd name="adj2" fmla="val 16110"/>
          </a:avLst>
        </a:prstGeom>
        <a:gradFill rotWithShape="0">
          <a:gsLst>
            <a:gs pos="0">
              <a:schemeClr val="accent4">
                <a:shade val="80000"/>
                <a:hueOff val="-117705"/>
                <a:satOff val="-2910"/>
                <a:lumOff val="16659"/>
                <a:alphaOff val="0"/>
                <a:tint val="100000"/>
                <a:shade val="100000"/>
                <a:satMod val="130000"/>
              </a:schemeClr>
            </a:gs>
            <a:gs pos="100000">
              <a:schemeClr val="accent4">
                <a:shade val="80000"/>
                <a:hueOff val="-117705"/>
                <a:satOff val="-2910"/>
                <a:lumOff val="16659"/>
                <a:alphaOff val="0"/>
                <a:tint val="50000"/>
                <a:shade val="100000"/>
                <a:satMod val="350000"/>
              </a:schemeClr>
            </a:gs>
          </a:gsLst>
          <a:lin ang="16200000" scaled="0"/>
        </a:gradFill>
        <a:ln w="9525" cap="flat" cmpd="sng" algn="ctr">
          <a:solidFill>
            <a:schemeClr val="accent4">
              <a:shade val="80000"/>
              <a:hueOff val="-117705"/>
              <a:satOff val="-2910"/>
              <a:lumOff val="16659"/>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AD1509A5-2D92-4565-92A6-ECF081639A08}">
      <dsp:nvSpPr>
        <dsp:cNvPr id="0" name=""/>
        <dsp:cNvSpPr/>
      </dsp:nvSpPr>
      <dsp:spPr>
        <a:xfrm>
          <a:off x="3903521" y="1683948"/>
          <a:ext cx="1490493" cy="1306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fr-FR" sz="1800" kern="1200" dirty="0" smtClean="0"/>
            <a:t>3</a:t>
          </a:r>
          <a:endParaRPr lang="fr-FR" sz="1800" kern="1200" dirty="0"/>
        </a:p>
        <a:p>
          <a:pPr marL="114300" lvl="1" indent="-114300" algn="l" defTabSz="622300">
            <a:lnSpc>
              <a:spcPct val="90000"/>
            </a:lnSpc>
            <a:spcBef>
              <a:spcPct val="0"/>
            </a:spcBef>
            <a:spcAft>
              <a:spcPct val="15000"/>
            </a:spcAft>
            <a:buChar char="••"/>
          </a:pPr>
          <a:r>
            <a:rPr lang="fr-FR" sz="1400" kern="1200" dirty="0" smtClean="0"/>
            <a:t>Module de prise de fonction</a:t>
          </a:r>
          <a:endParaRPr lang="fr-FR" sz="1400" kern="1200" dirty="0"/>
        </a:p>
        <a:p>
          <a:pPr marL="114300" lvl="1" indent="-114300" algn="l" defTabSz="622300">
            <a:lnSpc>
              <a:spcPct val="90000"/>
            </a:lnSpc>
            <a:spcBef>
              <a:spcPct val="0"/>
            </a:spcBef>
            <a:spcAft>
              <a:spcPct val="15000"/>
            </a:spcAft>
            <a:buChar char="••"/>
          </a:pPr>
          <a:r>
            <a:rPr lang="fr-FR" sz="1400" kern="1200" dirty="0" smtClean="0"/>
            <a:t>Formations aux outils ANAP</a:t>
          </a:r>
          <a:endParaRPr lang="fr-FR" sz="1400" kern="1200" dirty="0"/>
        </a:p>
      </dsp:txBody>
      <dsp:txXfrm>
        <a:off x="3903521" y="1683948"/>
        <a:ext cx="1490493" cy="1306504"/>
      </dsp:txXfrm>
    </dsp:sp>
    <dsp:sp modelId="{C5AFAA83-8529-41C0-AD9B-BA55C4B9CAE4}">
      <dsp:nvSpPr>
        <dsp:cNvPr id="0" name=""/>
        <dsp:cNvSpPr/>
      </dsp:nvSpPr>
      <dsp:spPr>
        <a:xfrm>
          <a:off x="5112789" y="1069122"/>
          <a:ext cx="281225" cy="281225"/>
        </a:xfrm>
        <a:prstGeom prst="triangle">
          <a:avLst>
            <a:gd name="adj" fmla="val 100000"/>
          </a:avLst>
        </a:prstGeom>
        <a:gradFill rotWithShape="0">
          <a:gsLst>
            <a:gs pos="0">
              <a:schemeClr val="accent4">
                <a:shade val="80000"/>
                <a:hueOff val="-147131"/>
                <a:satOff val="-3638"/>
                <a:lumOff val="20823"/>
                <a:alphaOff val="0"/>
                <a:tint val="100000"/>
                <a:shade val="100000"/>
                <a:satMod val="130000"/>
              </a:schemeClr>
            </a:gs>
            <a:gs pos="100000">
              <a:schemeClr val="accent4">
                <a:shade val="80000"/>
                <a:hueOff val="-147131"/>
                <a:satOff val="-3638"/>
                <a:lumOff val="20823"/>
                <a:alphaOff val="0"/>
                <a:tint val="50000"/>
                <a:shade val="100000"/>
                <a:satMod val="350000"/>
              </a:schemeClr>
            </a:gs>
          </a:gsLst>
          <a:lin ang="16200000" scaled="0"/>
        </a:gradFill>
        <a:ln w="9525" cap="flat" cmpd="sng" algn="ctr">
          <a:solidFill>
            <a:schemeClr val="accent4">
              <a:shade val="80000"/>
              <a:hueOff val="-147131"/>
              <a:satOff val="-3638"/>
              <a:lumOff val="20823"/>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726FBDF8-97D2-49BE-9D23-F23235A70895}">
      <dsp:nvSpPr>
        <dsp:cNvPr id="0" name=""/>
        <dsp:cNvSpPr/>
      </dsp:nvSpPr>
      <dsp:spPr>
        <a:xfrm rot="5400000">
          <a:off x="5938435" y="739154"/>
          <a:ext cx="992175" cy="1650957"/>
        </a:xfrm>
        <a:prstGeom prst="corner">
          <a:avLst>
            <a:gd name="adj1" fmla="val 16120"/>
            <a:gd name="adj2" fmla="val 16110"/>
          </a:avLst>
        </a:prstGeom>
        <a:gradFill rotWithShape="0">
          <a:gsLst>
            <a:gs pos="0">
              <a:schemeClr val="accent4">
                <a:shade val="80000"/>
                <a:hueOff val="-176558"/>
                <a:satOff val="-4365"/>
                <a:lumOff val="24988"/>
                <a:alphaOff val="0"/>
                <a:tint val="100000"/>
                <a:shade val="100000"/>
                <a:satMod val="130000"/>
              </a:schemeClr>
            </a:gs>
            <a:gs pos="100000">
              <a:schemeClr val="accent4">
                <a:shade val="80000"/>
                <a:hueOff val="-176558"/>
                <a:satOff val="-4365"/>
                <a:lumOff val="24988"/>
                <a:alphaOff val="0"/>
                <a:tint val="50000"/>
                <a:shade val="100000"/>
                <a:satMod val="350000"/>
              </a:schemeClr>
            </a:gs>
          </a:gsLst>
          <a:lin ang="16200000" scaled="0"/>
        </a:gradFill>
        <a:ln w="9525" cap="flat" cmpd="sng" algn="ctr">
          <a:solidFill>
            <a:schemeClr val="accent4">
              <a:shade val="80000"/>
              <a:hueOff val="-176558"/>
              <a:satOff val="-4365"/>
              <a:lumOff val="24988"/>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6FA4593A-63BC-43B0-AFB3-F741D3C2EE77}">
      <dsp:nvSpPr>
        <dsp:cNvPr id="0" name=""/>
        <dsp:cNvSpPr/>
      </dsp:nvSpPr>
      <dsp:spPr>
        <a:xfrm>
          <a:off x="5772816" y="1232435"/>
          <a:ext cx="1490493" cy="1306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fr-FR" sz="1800" kern="1200" dirty="0" smtClean="0"/>
            <a:t>4</a:t>
          </a:r>
          <a:endParaRPr lang="fr-FR" sz="1800" kern="1200" dirty="0"/>
        </a:p>
        <a:p>
          <a:pPr marL="114300" lvl="1" indent="-114300" algn="l" defTabSz="622300">
            <a:lnSpc>
              <a:spcPct val="90000"/>
            </a:lnSpc>
            <a:spcBef>
              <a:spcPct val="0"/>
            </a:spcBef>
            <a:spcAft>
              <a:spcPct val="15000"/>
            </a:spcAft>
            <a:buChar char="••"/>
          </a:pPr>
          <a:r>
            <a:rPr lang="fr-FR" sz="1400" kern="1200" dirty="0" smtClean="0"/>
            <a:t>Appuyer les ES demandeurs</a:t>
          </a:r>
          <a:endParaRPr lang="fr-FR" sz="1400" kern="1200" dirty="0"/>
        </a:p>
      </dsp:txBody>
      <dsp:txXfrm>
        <a:off x="5772816" y="1232435"/>
        <a:ext cx="1490493" cy="1306504"/>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A00A128-AFC7-4C92-A1BC-B79B0A75A210}">
      <dsp:nvSpPr>
        <dsp:cNvPr id="0" name=""/>
        <dsp:cNvSpPr/>
      </dsp:nvSpPr>
      <dsp:spPr>
        <a:xfrm>
          <a:off x="0" y="305593"/>
          <a:ext cx="5524500" cy="3452812"/>
        </a:xfrm>
        <a:prstGeom prst="swooshArrow">
          <a:avLst>
            <a:gd name="adj1" fmla="val 25000"/>
            <a:gd name="adj2" fmla="val 25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8DD943-833E-4489-9311-31D99138F2F3}">
      <dsp:nvSpPr>
        <dsp:cNvPr id="0" name=""/>
        <dsp:cNvSpPr/>
      </dsp:nvSpPr>
      <dsp:spPr>
        <a:xfrm>
          <a:off x="544163" y="2873105"/>
          <a:ext cx="127063" cy="127063"/>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44A7CC-9653-473E-834F-A1DF6699DD1E}">
      <dsp:nvSpPr>
        <dsp:cNvPr id="0" name=""/>
        <dsp:cNvSpPr/>
      </dsp:nvSpPr>
      <dsp:spPr>
        <a:xfrm>
          <a:off x="607695" y="2936636"/>
          <a:ext cx="723709" cy="8217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328" tIns="0" rIns="0" bIns="0" numCol="1" spcCol="1270" anchor="t" anchorCtr="0">
          <a:noAutofit/>
        </a:bodyPr>
        <a:lstStyle/>
        <a:p>
          <a:pPr lvl="0" algn="l" defTabSz="2578100">
            <a:lnSpc>
              <a:spcPct val="90000"/>
            </a:lnSpc>
            <a:spcBef>
              <a:spcPct val="0"/>
            </a:spcBef>
            <a:spcAft>
              <a:spcPct val="35000"/>
            </a:spcAft>
          </a:pPr>
          <a:r>
            <a:rPr lang="fr-FR" sz="5800" kern="1200" dirty="0" smtClean="0"/>
            <a:t> </a:t>
          </a:r>
          <a:endParaRPr lang="fr-FR" sz="5800" kern="1200" dirty="0"/>
        </a:p>
      </dsp:txBody>
      <dsp:txXfrm>
        <a:off x="607695" y="2936636"/>
        <a:ext cx="723709" cy="821769"/>
      </dsp:txXfrm>
    </dsp:sp>
    <dsp:sp modelId="{57DC73D8-1DE6-4ABA-A709-568F18049238}">
      <dsp:nvSpPr>
        <dsp:cNvPr id="0" name=""/>
        <dsp:cNvSpPr/>
      </dsp:nvSpPr>
      <dsp:spPr>
        <a:xfrm>
          <a:off x="1231963" y="2212236"/>
          <a:ext cx="198882" cy="198882"/>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3146F7-BE8B-4C96-8888-AED4793084E5}">
      <dsp:nvSpPr>
        <dsp:cNvPr id="0" name=""/>
        <dsp:cNvSpPr/>
      </dsp:nvSpPr>
      <dsp:spPr>
        <a:xfrm>
          <a:off x="1331404" y="2311677"/>
          <a:ext cx="917067" cy="1446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383" tIns="0" rIns="0" bIns="0" numCol="1" spcCol="1270" anchor="t" anchorCtr="0">
          <a:noAutofit/>
        </a:bodyPr>
        <a:lstStyle/>
        <a:p>
          <a:pPr lvl="0" algn="l" defTabSz="2578100">
            <a:lnSpc>
              <a:spcPct val="90000"/>
            </a:lnSpc>
            <a:spcBef>
              <a:spcPct val="0"/>
            </a:spcBef>
            <a:spcAft>
              <a:spcPct val="35000"/>
            </a:spcAft>
          </a:pPr>
          <a:r>
            <a:rPr lang="fr-FR" sz="5800" kern="1200" dirty="0" smtClean="0"/>
            <a:t> </a:t>
          </a:r>
          <a:endParaRPr lang="fr-FR" sz="5800" kern="1200" dirty="0"/>
        </a:p>
      </dsp:txBody>
      <dsp:txXfrm>
        <a:off x="1331404" y="2311677"/>
        <a:ext cx="917067" cy="1446728"/>
      </dsp:txXfrm>
    </dsp:sp>
    <dsp:sp modelId="{6CFCB78E-8C6C-4A4D-B7CE-489D81901A1D}">
      <dsp:nvSpPr>
        <dsp:cNvPr id="0" name=""/>
        <dsp:cNvSpPr/>
      </dsp:nvSpPr>
      <dsp:spPr>
        <a:xfrm>
          <a:off x="2115883" y="1685337"/>
          <a:ext cx="265176" cy="265176"/>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279E61-C739-45E7-B045-748F080E6821}">
      <dsp:nvSpPr>
        <dsp:cNvPr id="0" name=""/>
        <dsp:cNvSpPr/>
      </dsp:nvSpPr>
      <dsp:spPr>
        <a:xfrm>
          <a:off x="2248471" y="1817925"/>
          <a:ext cx="1066228" cy="1940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511" tIns="0" rIns="0" bIns="0" numCol="1" spcCol="1270" anchor="t" anchorCtr="0">
          <a:noAutofit/>
        </a:bodyPr>
        <a:lstStyle/>
        <a:p>
          <a:pPr lvl="0" algn="l" defTabSz="2578100">
            <a:lnSpc>
              <a:spcPct val="90000"/>
            </a:lnSpc>
            <a:spcBef>
              <a:spcPct val="0"/>
            </a:spcBef>
            <a:spcAft>
              <a:spcPct val="35000"/>
            </a:spcAft>
          </a:pPr>
          <a:endParaRPr lang="fr-FR" sz="5800" kern="1200" dirty="0"/>
        </a:p>
      </dsp:txBody>
      <dsp:txXfrm>
        <a:off x="2248471" y="1817925"/>
        <a:ext cx="1066228" cy="1940480"/>
      </dsp:txXfrm>
    </dsp:sp>
    <dsp:sp modelId="{B059DCFB-339E-4C21-B1EA-9B4AE7AC7F74}">
      <dsp:nvSpPr>
        <dsp:cNvPr id="0" name=""/>
        <dsp:cNvSpPr/>
      </dsp:nvSpPr>
      <dsp:spPr>
        <a:xfrm>
          <a:off x="3143440" y="1273762"/>
          <a:ext cx="342519" cy="342519"/>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9A7905-51D5-4B53-990D-A66C746865A1}">
      <dsp:nvSpPr>
        <dsp:cNvPr id="0" name=""/>
        <dsp:cNvSpPr/>
      </dsp:nvSpPr>
      <dsp:spPr>
        <a:xfrm>
          <a:off x="3314700" y="1445021"/>
          <a:ext cx="1104900" cy="2313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494" tIns="0" rIns="0" bIns="0" numCol="1" spcCol="1270" anchor="t" anchorCtr="0">
          <a:noAutofit/>
        </a:bodyPr>
        <a:lstStyle/>
        <a:p>
          <a:pPr lvl="0" algn="l" defTabSz="2578100">
            <a:lnSpc>
              <a:spcPct val="90000"/>
            </a:lnSpc>
            <a:spcBef>
              <a:spcPct val="0"/>
            </a:spcBef>
            <a:spcAft>
              <a:spcPct val="35000"/>
            </a:spcAft>
          </a:pPr>
          <a:endParaRPr lang="fr-FR" sz="5800" kern="1200" dirty="0"/>
        </a:p>
      </dsp:txBody>
      <dsp:txXfrm>
        <a:off x="3314700" y="1445021"/>
        <a:ext cx="1104900" cy="2313384"/>
      </dsp:txXfrm>
    </dsp:sp>
    <dsp:sp modelId="{DD7B131A-2BA2-49A3-B8D1-AA72C965C061}">
      <dsp:nvSpPr>
        <dsp:cNvPr id="0" name=""/>
        <dsp:cNvSpPr/>
      </dsp:nvSpPr>
      <dsp:spPr>
        <a:xfrm>
          <a:off x="4201382" y="998918"/>
          <a:ext cx="436435" cy="436435"/>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19F808-5E7F-452F-963B-E8F37721916D}">
      <dsp:nvSpPr>
        <dsp:cNvPr id="0" name=""/>
        <dsp:cNvSpPr/>
      </dsp:nvSpPr>
      <dsp:spPr>
        <a:xfrm>
          <a:off x="4419600" y="1217136"/>
          <a:ext cx="1104900" cy="2541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1258" tIns="0" rIns="0" bIns="0" numCol="1" spcCol="1270" anchor="t" anchorCtr="0">
          <a:noAutofit/>
        </a:bodyPr>
        <a:lstStyle/>
        <a:p>
          <a:pPr lvl="0" algn="l" defTabSz="2578100">
            <a:lnSpc>
              <a:spcPct val="90000"/>
            </a:lnSpc>
            <a:spcBef>
              <a:spcPct val="0"/>
            </a:spcBef>
            <a:spcAft>
              <a:spcPct val="35000"/>
            </a:spcAft>
          </a:pPr>
          <a:endParaRPr lang="fr-FR" sz="5800" kern="1200" dirty="0"/>
        </a:p>
      </dsp:txBody>
      <dsp:txXfrm>
        <a:off x="4419600" y="1217136"/>
        <a:ext cx="1104900" cy="2541270"/>
      </dsp:txXfrm>
    </dsp:sp>
  </dsp:spTree>
</dsp:drawing>
</file>

<file path=ppt/diagrams/layout1.xml><?xml version="1.0" encoding="utf-8"?>
<dgm:layoutDef xmlns:dgm="http://schemas.openxmlformats.org/drawingml/2006/diagram" xmlns:a="http://schemas.openxmlformats.org/drawingml/2006/main" uniqueId="urn:microsoft.com/office/officeart/2005/8/layout/vList4#1">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5480" cy="512304"/>
          </a:xfrm>
          <a:prstGeom prst="rect">
            <a:avLst/>
          </a:prstGeom>
        </p:spPr>
        <p:txBody>
          <a:bodyPr vert="horz" lIns="95329" tIns="47664" rIns="95329" bIns="47664" rtlCol="0"/>
          <a:lstStyle>
            <a:lvl1pPr algn="l">
              <a:defRPr sz="1200" b="0"/>
            </a:lvl1pPr>
          </a:lstStyle>
          <a:p>
            <a:pPr>
              <a:defRPr/>
            </a:pPr>
            <a:endParaRPr lang="fr-FR"/>
          </a:p>
        </p:txBody>
      </p:sp>
      <p:sp>
        <p:nvSpPr>
          <p:cNvPr id="3" name="Espace réservé de la date 2"/>
          <p:cNvSpPr>
            <a:spLocks noGrp="1"/>
          </p:cNvSpPr>
          <p:nvPr>
            <p:ph type="dt" sz="quarter" idx="1"/>
          </p:nvPr>
        </p:nvSpPr>
        <p:spPr>
          <a:xfrm>
            <a:off x="4022163" y="0"/>
            <a:ext cx="3075480" cy="512304"/>
          </a:xfrm>
          <a:prstGeom prst="rect">
            <a:avLst/>
          </a:prstGeom>
        </p:spPr>
        <p:txBody>
          <a:bodyPr vert="horz" lIns="95329" tIns="47664" rIns="95329" bIns="47664" rtlCol="0"/>
          <a:lstStyle>
            <a:lvl1pPr algn="r">
              <a:defRPr sz="1200" b="0"/>
            </a:lvl1pPr>
          </a:lstStyle>
          <a:p>
            <a:pPr>
              <a:defRPr/>
            </a:pPr>
            <a:fld id="{FD8D37FF-4F79-47D3-8B88-CA5BEAE0DA59}" type="datetimeFigureOut">
              <a:rPr lang="fr-FR"/>
              <a:pPr>
                <a:defRPr/>
              </a:pPr>
              <a:t>10/07/2013</a:t>
            </a:fld>
            <a:endParaRPr lang="fr-FR"/>
          </a:p>
        </p:txBody>
      </p:sp>
      <p:sp>
        <p:nvSpPr>
          <p:cNvPr id="4" name="Espace réservé du pied de page 3"/>
          <p:cNvSpPr>
            <a:spLocks noGrp="1"/>
          </p:cNvSpPr>
          <p:nvPr>
            <p:ph type="ftr" sz="quarter" idx="2"/>
          </p:nvPr>
        </p:nvSpPr>
        <p:spPr>
          <a:xfrm>
            <a:off x="0" y="9720676"/>
            <a:ext cx="3075480" cy="512303"/>
          </a:xfrm>
          <a:prstGeom prst="rect">
            <a:avLst/>
          </a:prstGeom>
        </p:spPr>
        <p:txBody>
          <a:bodyPr vert="horz" lIns="95329" tIns="47664" rIns="95329" bIns="47664" rtlCol="0" anchor="b"/>
          <a:lstStyle>
            <a:lvl1pPr algn="l">
              <a:defRPr sz="1200" b="0"/>
            </a:lvl1pPr>
          </a:lstStyle>
          <a:p>
            <a:pPr>
              <a:defRPr/>
            </a:pPr>
            <a:endParaRPr lang="fr-FR"/>
          </a:p>
        </p:txBody>
      </p:sp>
      <p:sp>
        <p:nvSpPr>
          <p:cNvPr id="5" name="Espace réservé du numéro de diapositive 4"/>
          <p:cNvSpPr>
            <a:spLocks noGrp="1"/>
          </p:cNvSpPr>
          <p:nvPr>
            <p:ph type="sldNum" sz="quarter" idx="3"/>
          </p:nvPr>
        </p:nvSpPr>
        <p:spPr>
          <a:xfrm>
            <a:off x="4022163" y="9720676"/>
            <a:ext cx="3075480" cy="512303"/>
          </a:xfrm>
          <a:prstGeom prst="rect">
            <a:avLst/>
          </a:prstGeom>
        </p:spPr>
        <p:txBody>
          <a:bodyPr vert="horz" lIns="95329" tIns="47664" rIns="95329" bIns="47664" rtlCol="0" anchor="b"/>
          <a:lstStyle>
            <a:lvl1pPr algn="r">
              <a:defRPr sz="1200" b="0"/>
            </a:lvl1pPr>
          </a:lstStyle>
          <a:p>
            <a:pPr>
              <a:defRPr/>
            </a:pPr>
            <a:fld id="{2D8B48FA-3B99-4E5E-B9EF-2F6CF06A7F98}" type="slidenum">
              <a:rPr lang="fr-FR"/>
              <a:pPr>
                <a:defRPr/>
              </a:pPr>
              <a:t>‹N°›</a:t>
            </a:fld>
            <a:endParaRPr lang="fr-FR"/>
          </a:p>
        </p:txBody>
      </p:sp>
    </p:spTree>
    <p:extLst>
      <p:ext uri="{BB962C8B-B14F-4D97-AF65-F5344CB8AC3E}">
        <p14:creationId xmlns="" xmlns:p14="http://schemas.microsoft.com/office/powerpoint/2010/main" val="2311894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75480" cy="512304"/>
          </a:xfrm>
          <a:prstGeom prst="rect">
            <a:avLst/>
          </a:prstGeom>
          <a:noFill/>
          <a:ln w="9525">
            <a:noFill/>
            <a:miter lim="800000"/>
            <a:headEnd/>
            <a:tailEnd/>
          </a:ln>
          <a:effectLst/>
        </p:spPr>
        <p:txBody>
          <a:bodyPr vert="horz" wrap="square" lIns="95329" tIns="47664" rIns="95329" bIns="47664" numCol="1" anchor="t" anchorCtr="0" compatLnSpc="1">
            <a:prstTxWarp prst="textNoShape">
              <a:avLst/>
            </a:prstTxWarp>
          </a:bodyPr>
          <a:lstStyle>
            <a:lvl1pPr>
              <a:defRPr sz="1200" b="0"/>
            </a:lvl1pPr>
          </a:lstStyle>
          <a:p>
            <a:pPr>
              <a:defRPr/>
            </a:pPr>
            <a:endParaRPr lang="fr-FR"/>
          </a:p>
        </p:txBody>
      </p:sp>
      <p:sp>
        <p:nvSpPr>
          <p:cNvPr id="5123" name="Rectangle 3"/>
          <p:cNvSpPr>
            <a:spLocks noGrp="1" noChangeArrowheads="1"/>
          </p:cNvSpPr>
          <p:nvPr>
            <p:ph type="dt" idx="1"/>
          </p:nvPr>
        </p:nvSpPr>
        <p:spPr bwMode="auto">
          <a:xfrm>
            <a:off x="4022163" y="0"/>
            <a:ext cx="3075480" cy="512304"/>
          </a:xfrm>
          <a:prstGeom prst="rect">
            <a:avLst/>
          </a:prstGeom>
          <a:noFill/>
          <a:ln w="9525">
            <a:noFill/>
            <a:miter lim="800000"/>
            <a:headEnd/>
            <a:tailEnd/>
          </a:ln>
          <a:effectLst/>
        </p:spPr>
        <p:txBody>
          <a:bodyPr vert="horz" wrap="square" lIns="95329" tIns="47664" rIns="95329" bIns="47664" numCol="1" anchor="t" anchorCtr="0" compatLnSpc="1">
            <a:prstTxWarp prst="textNoShape">
              <a:avLst/>
            </a:prstTxWarp>
          </a:bodyPr>
          <a:lstStyle>
            <a:lvl1pPr algn="r">
              <a:defRPr sz="1200" b="0"/>
            </a:lvl1pPr>
          </a:lstStyle>
          <a:p>
            <a:pPr>
              <a:defRPr/>
            </a:pPr>
            <a:endParaRPr lang="fr-FR"/>
          </a:p>
        </p:txBody>
      </p:sp>
      <p:sp>
        <p:nvSpPr>
          <p:cNvPr id="15364"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09601" y="4861156"/>
            <a:ext cx="5680103" cy="4605821"/>
          </a:xfrm>
          <a:prstGeom prst="rect">
            <a:avLst/>
          </a:prstGeom>
          <a:noFill/>
          <a:ln w="9525">
            <a:noFill/>
            <a:miter lim="800000"/>
            <a:headEnd/>
            <a:tailEnd/>
          </a:ln>
          <a:effectLst/>
        </p:spPr>
        <p:txBody>
          <a:bodyPr vert="horz" wrap="square" lIns="95329" tIns="47664" rIns="95329" bIns="47664"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5126" name="Rectangle 6"/>
          <p:cNvSpPr>
            <a:spLocks noGrp="1" noChangeArrowheads="1"/>
          </p:cNvSpPr>
          <p:nvPr>
            <p:ph type="ftr" sz="quarter" idx="4"/>
          </p:nvPr>
        </p:nvSpPr>
        <p:spPr bwMode="auto">
          <a:xfrm>
            <a:off x="0" y="9720676"/>
            <a:ext cx="3075480" cy="512303"/>
          </a:xfrm>
          <a:prstGeom prst="rect">
            <a:avLst/>
          </a:prstGeom>
          <a:noFill/>
          <a:ln w="9525">
            <a:noFill/>
            <a:miter lim="800000"/>
            <a:headEnd/>
            <a:tailEnd/>
          </a:ln>
          <a:effectLst/>
        </p:spPr>
        <p:txBody>
          <a:bodyPr vert="horz" wrap="square" lIns="95329" tIns="47664" rIns="95329" bIns="47664" numCol="1" anchor="b" anchorCtr="0" compatLnSpc="1">
            <a:prstTxWarp prst="textNoShape">
              <a:avLst/>
            </a:prstTxWarp>
          </a:bodyPr>
          <a:lstStyle>
            <a:lvl1pPr>
              <a:defRPr sz="1200" b="0"/>
            </a:lvl1pPr>
          </a:lstStyle>
          <a:p>
            <a:pPr>
              <a:defRPr/>
            </a:pPr>
            <a:endParaRPr lang="fr-FR"/>
          </a:p>
        </p:txBody>
      </p:sp>
      <p:sp>
        <p:nvSpPr>
          <p:cNvPr id="5127" name="Rectangle 7"/>
          <p:cNvSpPr>
            <a:spLocks noGrp="1" noChangeArrowheads="1"/>
          </p:cNvSpPr>
          <p:nvPr>
            <p:ph type="sldNum" sz="quarter" idx="5"/>
          </p:nvPr>
        </p:nvSpPr>
        <p:spPr bwMode="auto">
          <a:xfrm>
            <a:off x="4022163" y="9720676"/>
            <a:ext cx="3075480" cy="512303"/>
          </a:xfrm>
          <a:prstGeom prst="rect">
            <a:avLst/>
          </a:prstGeom>
          <a:noFill/>
          <a:ln w="9525">
            <a:noFill/>
            <a:miter lim="800000"/>
            <a:headEnd/>
            <a:tailEnd/>
          </a:ln>
          <a:effectLst/>
        </p:spPr>
        <p:txBody>
          <a:bodyPr vert="horz" wrap="square" lIns="95329" tIns="47664" rIns="95329" bIns="47664" numCol="1" anchor="b" anchorCtr="0" compatLnSpc="1">
            <a:prstTxWarp prst="textNoShape">
              <a:avLst/>
            </a:prstTxWarp>
          </a:bodyPr>
          <a:lstStyle>
            <a:lvl1pPr algn="r">
              <a:defRPr sz="1200" b="0"/>
            </a:lvl1pPr>
          </a:lstStyle>
          <a:p>
            <a:pPr>
              <a:defRPr/>
            </a:pPr>
            <a:fld id="{FBFA2ACA-53B6-42D6-81EA-3B8890E54B7F}" type="slidenum">
              <a:rPr lang="fr-FR"/>
              <a:pPr>
                <a:defRPr/>
              </a:pPr>
              <a:t>‹N°›</a:t>
            </a:fld>
            <a:endParaRPr lang="fr-FR"/>
          </a:p>
        </p:txBody>
      </p:sp>
    </p:spTree>
    <p:extLst>
      <p:ext uri="{BB962C8B-B14F-4D97-AF65-F5344CB8AC3E}">
        <p14:creationId xmlns="" xmlns:p14="http://schemas.microsoft.com/office/powerpoint/2010/main" val="36901234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spcBef>
                <a:spcPts val="444"/>
              </a:spcBef>
            </a:pPr>
            <a:r>
              <a:rPr lang="en-US" sz="1200" dirty="0" smtClean="0">
                <a:solidFill>
                  <a:srgbClr val="000000"/>
                </a:solidFill>
                <a:cs typeface="Arial" charset="0"/>
                <a:sym typeface="Arial" charset="0"/>
              </a:rPr>
              <a:t>Au </a:t>
            </a:r>
            <a:r>
              <a:rPr lang="en-US" sz="1200" dirty="0" err="1" smtClean="0">
                <a:solidFill>
                  <a:srgbClr val="000000"/>
                </a:solidFill>
                <a:cs typeface="Arial" charset="0"/>
                <a:sym typeface="Arial" charset="0"/>
              </a:rPr>
              <a:t>sein</a:t>
            </a:r>
            <a:r>
              <a:rPr lang="en-US" sz="1200" dirty="0" smtClean="0">
                <a:solidFill>
                  <a:srgbClr val="000000"/>
                </a:solidFill>
                <a:cs typeface="Arial" charset="0"/>
                <a:sym typeface="Arial" charset="0"/>
              </a:rPr>
              <a:t> du </a:t>
            </a:r>
            <a:r>
              <a:rPr lang="en-US" sz="1200" dirty="0" err="1" smtClean="0">
                <a:solidFill>
                  <a:srgbClr val="000000"/>
                </a:solidFill>
                <a:cs typeface="Arial" charset="0"/>
                <a:sym typeface="Arial" charset="0"/>
              </a:rPr>
              <a:t>PgW</a:t>
            </a:r>
            <a:r>
              <a:rPr lang="en-US" sz="1200" dirty="0" smtClean="0">
                <a:solidFill>
                  <a:srgbClr val="000000"/>
                </a:solidFill>
                <a:cs typeface="Arial" charset="0"/>
                <a:sym typeface="Arial" charset="0"/>
              </a:rPr>
              <a:t> 2012 de </a:t>
            </a:r>
            <a:r>
              <a:rPr lang="en-US" sz="1200" dirty="0" err="1" smtClean="0">
                <a:solidFill>
                  <a:srgbClr val="000000"/>
                </a:solidFill>
                <a:cs typeface="Arial" charset="0"/>
                <a:sym typeface="Arial" charset="0"/>
              </a:rPr>
              <a:t>l’ANAP</a:t>
            </a:r>
            <a:r>
              <a:rPr lang="en-US" sz="1200" dirty="0" smtClean="0">
                <a:solidFill>
                  <a:srgbClr val="000000"/>
                </a:solidFill>
                <a:cs typeface="Arial" charset="0"/>
                <a:sym typeface="Arial" charset="0"/>
              </a:rPr>
              <a:t>, 5 </a:t>
            </a:r>
            <a:r>
              <a:rPr lang="en-US" sz="1200" dirty="0" err="1" smtClean="0">
                <a:solidFill>
                  <a:srgbClr val="000000"/>
                </a:solidFill>
                <a:cs typeface="Arial" charset="0"/>
                <a:sym typeface="Arial" charset="0"/>
              </a:rPr>
              <a:t>projets</a:t>
            </a:r>
            <a:r>
              <a:rPr lang="en-US" sz="1200" dirty="0" smtClean="0">
                <a:solidFill>
                  <a:srgbClr val="000000"/>
                </a:solidFill>
                <a:cs typeface="Arial" charset="0"/>
                <a:sym typeface="Arial" charset="0"/>
              </a:rPr>
              <a:t> </a:t>
            </a:r>
            <a:r>
              <a:rPr lang="en-US" sz="1200" dirty="0" err="1" smtClean="0">
                <a:solidFill>
                  <a:srgbClr val="000000"/>
                </a:solidFill>
                <a:cs typeface="Arial" charset="0"/>
                <a:sym typeface="Arial" charset="0"/>
              </a:rPr>
              <a:t>ont</a:t>
            </a:r>
            <a:r>
              <a:rPr lang="en-US" sz="1200" dirty="0" smtClean="0">
                <a:solidFill>
                  <a:srgbClr val="000000"/>
                </a:solidFill>
                <a:cs typeface="Arial" charset="0"/>
                <a:sym typeface="Arial" charset="0"/>
              </a:rPr>
              <a:t> </a:t>
            </a:r>
            <a:r>
              <a:rPr lang="en-US" sz="1200" dirty="0" err="1" smtClean="0">
                <a:solidFill>
                  <a:srgbClr val="000000"/>
                </a:solidFill>
                <a:cs typeface="Arial" charset="0"/>
                <a:sym typeface="Arial" charset="0"/>
              </a:rPr>
              <a:t>été</a:t>
            </a:r>
            <a:r>
              <a:rPr lang="en-US" sz="1200" dirty="0" smtClean="0">
                <a:solidFill>
                  <a:srgbClr val="000000"/>
                </a:solidFill>
                <a:cs typeface="Arial" charset="0"/>
                <a:sym typeface="Arial" charset="0"/>
              </a:rPr>
              <a:t> </a:t>
            </a:r>
            <a:r>
              <a:rPr lang="en-US" sz="1200" dirty="0" err="1" smtClean="0">
                <a:solidFill>
                  <a:srgbClr val="000000"/>
                </a:solidFill>
                <a:cs typeface="Arial" charset="0"/>
                <a:sym typeface="Arial" charset="0"/>
              </a:rPr>
              <a:t>retenus</a:t>
            </a:r>
            <a:r>
              <a:rPr lang="en-US" sz="1200" dirty="0" smtClean="0">
                <a:solidFill>
                  <a:srgbClr val="000000"/>
                </a:solidFill>
                <a:cs typeface="Arial" charset="0"/>
                <a:sym typeface="Arial" charset="0"/>
              </a:rPr>
              <a:t> pour </a:t>
            </a:r>
            <a:r>
              <a:rPr lang="en-US" sz="1200" dirty="0" err="1" smtClean="0">
                <a:solidFill>
                  <a:srgbClr val="000000"/>
                </a:solidFill>
                <a:cs typeface="Arial" charset="0"/>
                <a:sym typeface="Arial" charset="0"/>
              </a:rPr>
              <a:t>accompagner</a:t>
            </a:r>
            <a:r>
              <a:rPr lang="en-US" sz="1200" dirty="0" smtClean="0">
                <a:solidFill>
                  <a:srgbClr val="000000"/>
                </a:solidFill>
                <a:cs typeface="Arial" charset="0"/>
                <a:sym typeface="Arial" charset="0"/>
              </a:rPr>
              <a:t> la </a:t>
            </a:r>
            <a:r>
              <a:rPr lang="en-US" sz="1200" dirty="0" err="1" smtClean="0">
                <a:solidFill>
                  <a:srgbClr val="000000"/>
                </a:solidFill>
                <a:cs typeface="Arial" charset="0"/>
                <a:sym typeface="Arial" charset="0"/>
              </a:rPr>
              <a:t>mise</a:t>
            </a:r>
            <a:r>
              <a:rPr lang="en-US" sz="1200" dirty="0" smtClean="0">
                <a:solidFill>
                  <a:srgbClr val="000000"/>
                </a:solidFill>
                <a:cs typeface="Arial" charset="0"/>
                <a:sym typeface="Arial" charset="0"/>
              </a:rPr>
              <a:t> en </a:t>
            </a:r>
            <a:r>
              <a:rPr lang="en-US" sz="1200" dirty="0" err="1" smtClean="0">
                <a:solidFill>
                  <a:srgbClr val="000000"/>
                </a:solidFill>
                <a:cs typeface="Arial" charset="0"/>
                <a:sym typeface="Arial" charset="0"/>
              </a:rPr>
              <a:t>œuvre</a:t>
            </a:r>
            <a:r>
              <a:rPr lang="en-US" sz="1200" dirty="0" smtClean="0">
                <a:solidFill>
                  <a:srgbClr val="000000"/>
                </a:solidFill>
                <a:cs typeface="Arial" charset="0"/>
                <a:sym typeface="Arial" charset="0"/>
              </a:rPr>
              <a:t> du </a:t>
            </a:r>
            <a:r>
              <a:rPr lang="en-US" sz="1200" dirty="0" err="1" smtClean="0">
                <a:solidFill>
                  <a:srgbClr val="000000"/>
                </a:solidFill>
                <a:cs typeface="Arial" charset="0"/>
                <a:sym typeface="Arial" charset="0"/>
              </a:rPr>
              <a:t>Programme</a:t>
            </a:r>
            <a:r>
              <a:rPr lang="en-US" sz="1200" dirty="0" smtClean="0">
                <a:solidFill>
                  <a:srgbClr val="000000"/>
                </a:solidFill>
                <a:cs typeface="Arial" charset="0"/>
                <a:sym typeface="Arial" charset="0"/>
              </a:rPr>
              <a:t> </a:t>
            </a:r>
            <a:r>
              <a:rPr lang="en-US" sz="1200" dirty="0" err="1" smtClean="0">
                <a:solidFill>
                  <a:srgbClr val="000000"/>
                </a:solidFill>
                <a:cs typeface="Arial" charset="0"/>
                <a:sym typeface="Arial" charset="0"/>
              </a:rPr>
              <a:t>Hôpital</a:t>
            </a:r>
            <a:r>
              <a:rPr lang="en-US" sz="1200" dirty="0" smtClean="0">
                <a:solidFill>
                  <a:srgbClr val="000000"/>
                </a:solidFill>
                <a:cs typeface="Arial" charset="0"/>
                <a:sym typeface="Arial" charset="0"/>
              </a:rPr>
              <a:t> </a:t>
            </a:r>
            <a:r>
              <a:rPr lang="en-US" sz="1200" dirty="0" err="1" smtClean="0">
                <a:solidFill>
                  <a:srgbClr val="000000"/>
                </a:solidFill>
                <a:cs typeface="Arial" charset="0"/>
                <a:sym typeface="Arial" charset="0"/>
              </a:rPr>
              <a:t>Numérique</a:t>
            </a:r>
            <a:r>
              <a:rPr lang="en-US" sz="1200" dirty="0" smtClean="0">
                <a:solidFill>
                  <a:srgbClr val="000000"/>
                </a:solidFill>
                <a:cs typeface="Arial" charset="0"/>
                <a:sym typeface="Arial" charset="0"/>
              </a:rPr>
              <a:t>.</a:t>
            </a:r>
          </a:p>
          <a:p>
            <a:pPr>
              <a:spcBef>
                <a:spcPts val="444"/>
              </a:spcBef>
            </a:pPr>
            <a:r>
              <a:rPr lang="en-US" sz="1200" dirty="0" err="1" smtClean="0">
                <a:solidFill>
                  <a:srgbClr val="000000"/>
                </a:solidFill>
                <a:cs typeface="Arial" charset="0"/>
                <a:sym typeface="Arial" charset="0"/>
              </a:rPr>
              <a:t>Ces</a:t>
            </a:r>
            <a:r>
              <a:rPr lang="en-US" sz="1200" dirty="0" smtClean="0">
                <a:solidFill>
                  <a:srgbClr val="000000"/>
                </a:solidFill>
                <a:cs typeface="Arial" charset="0"/>
                <a:sym typeface="Arial" charset="0"/>
              </a:rPr>
              <a:t> 5 </a:t>
            </a:r>
            <a:r>
              <a:rPr lang="en-US" sz="1200" dirty="0" err="1" smtClean="0">
                <a:solidFill>
                  <a:srgbClr val="000000"/>
                </a:solidFill>
                <a:cs typeface="Arial" charset="0"/>
                <a:sym typeface="Arial" charset="0"/>
              </a:rPr>
              <a:t>projets</a:t>
            </a:r>
            <a:r>
              <a:rPr lang="en-US" sz="1200" dirty="0" smtClean="0">
                <a:solidFill>
                  <a:srgbClr val="000000"/>
                </a:solidFill>
                <a:cs typeface="Arial" charset="0"/>
                <a:sym typeface="Arial" charset="0"/>
              </a:rPr>
              <a:t> </a:t>
            </a:r>
            <a:r>
              <a:rPr lang="en-US" sz="1200" dirty="0" err="1" smtClean="0">
                <a:solidFill>
                  <a:srgbClr val="000000"/>
                </a:solidFill>
                <a:cs typeface="Arial" charset="0"/>
                <a:sym typeface="Arial" charset="0"/>
              </a:rPr>
              <a:t>sont</a:t>
            </a:r>
            <a:r>
              <a:rPr lang="en-US" sz="1200" dirty="0" smtClean="0">
                <a:solidFill>
                  <a:srgbClr val="000000"/>
                </a:solidFill>
                <a:cs typeface="Arial" charset="0"/>
                <a:sym typeface="Arial" charset="0"/>
              </a:rPr>
              <a:t> </a:t>
            </a:r>
            <a:r>
              <a:rPr lang="en-US" sz="1200" dirty="0" err="1" smtClean="0">
                <a:solidFill>
                  <a:srgbClr val="000000"/>
                </a:solidFill>
                <a:cs typeface="Arial" charset="0"/>
                <a:sym typeface="Arial" charset="0"/>
              </a:rPr>
              <a:t>regroupés</a:t>
            </a:r>
            <a:r>
              <a:rPr lang="en-US" sz="1200" dirty="0" smtClean="0">
                <a:solidFill>
                  <a:srgbClr val="000000"/>
                </a:solidFill>
                <a:cs typeface="Arial" charset="0"/>
                <a:sym typeface="Arial" charset="0"/>
              </a:rPr>
              <a:t> au </a:t>
            </a:r>
            <a:r>
              <a:rPr lang="en-US" sz="1200" dirty="0" err="1" smtClean="0">
                <a:solidFill>
                  <a:srgbClr val="000000"/>
                </a:solidFill>
                <a:cs typeface="Arial" charset="0"/>
                <a:sym typeface="Arial" charset="0"/>
              </a:rPr>
              <a:t>sein</a:t>
            </a:r>
            <a:r>
              <a:rPr lang="en-US" sz="1200" dirty="0" smtClean="0">
                <a:solidFill>
                  <a:srgbClr val="000000"/>
                </a:solidFill>
                <a:cs typeface="Arial" charset="0"/>
                <a:sym typeface="Arial" charset="0"/>
              </a:rPr>
              <a:t> d’un </a:t>
            </a:r>
            <a:r>
              <a:rPr lang="en-US" sz="1200" dirty="0" err="1" smtClean="0">
                <a:solidFill>
                  <a:srgbClr val="000000"/>
                </a:solidFill>
                <a:cs typeface="Arial" charset="0"/>
                <a:sym typeface="Arial" charset="0"/>
              </a:rPr>
              <a:t>programme</a:t>
            </a:r>
            <a:r>
              <a:rPr lang="en-US" sz="1200" dirty="0" smtClean="0">
                <a:solidFill>
                  <a:srgbClr val="000000"/>
                </a:solidFill>
                <a:cs typeface="Arial" charset="0"/>
                <a:sym typeface="Arial" charset="0"/>
              </a:rPr>
              <a:t> </a:t>
            </a:r>
            <a:r>
              <a:rPr lang="en-US" sz="1200" dirty="0" err="1" smtClean="0">
                <a:solidFill>
                  <a:srgbClr val="000000"/>
                </a:solidFill>
                <a:cs typeface="Arial" charset="0"/>
                <a:sym typeface="Arial" charset="0"/>
              </a:rPr>
              <a:t>pluriannuel</a:t>
            </a:r>
            <a:r>
              <a:rPr lang="en-US" sz="1200" dirty="0" smtClean="0">
                <a:solidFill>
                  <a:srgbClr val="000000"/>
                </a:solidFill>
                <a:cs typeface="Arial" charset="0"/>
                <a:sym typeface="Arial" charset="0"/>
              </a:rPr>
              <a:t>, </a:t>
            </a:r>
            <a:r>
              <a:rPr lang="en-US" sz="1200" dirty="0" err="1" smtClean="0">
                <a:solidFill>
                  <a:srgbClr val="000000"/>
                </a:solidFill>
                <a:cs typeface="Arial" charset="0"/>
                <a:sym typeface="Arial" charset="0"/>
              </a:rPr>
              <a:t>d’une</a:t>
            </a:r>
            <a:r>
              <a:rPr lang="en-US" sz="1200" dirty="0" smtClean="0">
                <a:solidFill>
                  <a:srgbClr val="000000"/>
                </a:solidFill>
                <a:cs typeface="Arial" charset="0"/>
                <a:sym typeface="Arial" charset="0"/>
              </a:rPr>
              <a:t> </a:t>
            </a:r>
            <a:r>
              <a:rPr lang="en-US" sz="1200" dirty="0" err="1" smtClean="0">
                <a:solidFill>
                  <a:srgbClr val="000000"/>
                </a:solidFill>
                <a:cs typeface="Arial" charset="0"/>
                <a:sym typeface="Arial" charset="0"/>
              </a:rPr>
              <a:t>durée</a:t>
            </a:r>
            <a:r>
              <a:rPr lang="en-US" sz="1200" dirty="0" smtClean="0">
                <a:solidFill>
                  <a:srgbClr val="000000"/>
                </a:solidFill>
                <a:cs typeface="Arial" charset="0"/>
                <a:sym typeface="Arial" charset="0"/>
              </a:rPr>
              <a:t> </a:t>
            </a:r>
            <a:r>
              <a:rPr lang="en-US" sz="1200" dirty="0" err="1" smtClean="0">
                <a:solidFill>
                  <a:srgbClr val="000000"/>
                </a:solidFill>
                <a:cs typeface="Arial" charset="0"/>
                <a:sym typeface="Arial" charset="0"/>
              </a:rPr>
              <a:t>totale</a:t>
            </a:r>
            <a:r>
              <a:rPr lang="en-US" sz="1200" dirty="0" smtClean="0">
                <a:solidFill>
                  <a:srgbClr val="000000"/>
                </a:solidFill>
                <a:cs typeface="Arial" charset="0"/>
                <a:sym typeface="Arial" charset="0"/>
              </a:rPr>
              <a:t> de 5 ans.</a:t>
            </a:r>
          </a:p>
          <a:p>
            <a:pPr>
              <a:spcBef>
                <a:spcPts val="444"/>
              </a:spcBef>
            </a:pPr>
            <a:r>
              <a:rPr lang="en-US" sz="1200" dirty="0" err="1" smtClean="0">
                <a:solidFill>
                  <a:srgbClr val="000000"/>
                </a:solidFill>
                <a:cs typeface="Arial" charset="0"/>
                <a:sym typeface="Arial" charset="0"/>
              </a:rPr>
              <a:t>Ce</a:t>
            </a:r>
            <a:r>
              <a:rPr lang="en-US" sz="1200" dirty="0" smtClean="0">
                <a:solidFill>
                  <a:srgbClr val="000000"/>
                </a:solidFill>
                <a:cs typeface="Arial" charset="0"/>
                <a:sym typeface="Arial" charset="0"/>
              </a:rPr>
              <a:t> </a:t>
            </a:r>
            <a:r>
              <a:rPr lang="en-US" sz="1200" dirty="0" err="1" smtClean="0">
                <a:solidFill>
                  <a:srgbClr val="000000"/>
                </a:solidFill>
                <a:cs typeface="Arial" charset="0"/>
                <a:sym typeface="Arial" charset="0"/>
              </a:rPr>
              <a:t>programme</a:t>
            </a:r>
            <a:r>
              <a:rPr lang="en-US" sz="1200" dirty="0" smtClean="0">
                <a:solidFill>
                  <a:srgbClr val="000000"/>
                </a:solidFill>
                <a:cs typeface="Arial" charset="0"/>
                <a:sym typeface="Arial" charset="0"/>
              </a:rPr>
              <a:t> </a:t>
            </a:r>
            <a:r>
              <a:rPr lang="en-US" sz="1200" dirty="0" err="1" smtClean="0">
                <a:solidFill>
                  <a:srgbClr val="000000"/>
                </a:solidFill>
                <a:cs typeface="Arial" charset="0"/>
                <a:sym typeface="Arial" charset="0"/>
              </a:rPr>
              <a:t>mobilise</a:t>
            </a:r>
            <a:r>
              <a:rPr lang="en-US" sz="1200" dirty="0" smtClean="0">
                <a:solidFill>
                  <a:srgbClr val="000000"/>
                </a:solidFill>
                <a:cs typeface="Arial" charset="0"/>
                <a:sym typeface="Arial" charset="0"/>
              </a:rPr>
              <a:t> </a:t>
            </a:r>
            <a:r>
              <a:rPr lang="en-US" sz="1200" dirty="0" err="1" smtClean="0">
                <a:solidFill>
                  <a:srgbClr val="000000"/>
                </a:solidFill>
                <a:cs typeface="Arial" charset="0"/>
                <a:sym typeface="Arial" charset="0"/>
              </a:rPr>
              <a:t>une</a:t>
            </a:r>
            <a:r>
              <a:rPr lang="en-US" sz="1200" dirty="0" smtClean="0">
                <a:solidFill>
                  <a:srgbClr val="000000"/>
                </a:solidFill>
                <a:cs typeface="Arial" charset="0"/>
                <a:sym typeface="Arial" charset="0"/>
              </a:rPr>
              <a:t> </a:t>
            </a:r>
            <a:r>
              <a:rPr lang="en-US" sz="1200" dirty="0" err="1" smtClean="0">
                <a:solidFill>
                  <a:srgbClr val="000000"/>
                </a:solidFill>
                <a:cs typeface="Arial" charset="0"/>
                <a:sym typeface="Arial" charset="0"/>
              </a:rPr>
              <a:t>douzaine</a:t>
            </a:r>
            <a:r>
              <a:rPr lang="en-US" sz="1200" dirty="0" smtClean="0">
                <a:solidFill>
                  <a:srgbClr val="000000"/>
                </a:solidFill>
                <a:cs typeface="Arial" charset="0"/>
                <a:sym typeface="Arial" charset="0"/>
              </a:rPr>
              <a:t> de </a:t>
            </a:r>
            <a:r>
              <a:rPr lang="en-US" sz="1200" dirty="0" err="1" smtClean="0">
                <a:solidFill>
                  <a:srgbClr val="000000"/>
                </a:solidFill>
                <a:cs typeface="Arial" charset="0"/>
                <a:sym typeface="Arial" charset="0"/>
              </a:rPr>
              <a:t>personnes</a:t>
            </a:r>
            <a:r>
              <a:rPr lang="en-US" sz="1200" dirty="0" smtClean="0">
                <a:solidFill>
                  <a:srgbClr val="000000"/>
                </a:solidFill>
                <a:cs typeface="Arial" charset="0"/>
                <a:sym typeface="Arial" charset="0"/>
              </a:rPr>
              <a:t> à </a:t>
            </a:r>
            <a:r>
              <a:rPr lang="en-US" sz="1200" dirty="0" err="1" smtClean="0">
                <a:solidFill>
                  <a:srgbClr val="000000"/>
                </a:solidFill>
                <a:cs typeface="Arial" charset="0"/>
                <a:sym typeface="Arial" charset="0"/>
              </a:rPr>
              <a:t>l’ANAP</a:t>
            </a:r>
            <a:r>
              <a:rPr lang="en-US" sz="1200" dirty="0" smtClean="0">
                <a:solidFill>
                  <a:srgbClr val="000000"/>
                </a:solidFill>
                <a:cs typeface="Arial" charset="0"/>
                <a:sym typeface="Arial" charset="0"/>
              </a:rPr>
              <a:t>, et </a:t>
            </a:r>
            <a:r>
              <a:rPr lang="en-US" sz="1200" dirty="0" err="1" smtClean="0">
                <a:solidFill>
                  <a:srgbClr val="000000"/>
                </a:solidFill>
                <a:cs typeface="Arial" charset="0"/>
                <a:sym typeface="Arial" charset="0"/>
              </a:rPr>
              <a:t>s’appuie</a:t>
            </a:r>
            <a:r>
              <a:rPr lang="en-US" sz="1200" dirty="0" smtClean="0">
                <a:solidFill>
                  <a:srgbClr val="000000"/>
                </a:solidFill>
                <a:cs typeface="Arial" charset="0"/>
                <a:sym typeface="Arial" charset="0"/>
              </a:rPr>
              <a:t> </a:t>
            </a:r>
            <a:r>
              <a:rPr lang="en-US" sz="1200" dirty="0" err="1" smtClean="0">
                <a:solidFill>
                  <a:srgbClr val="000000"/>
                </a:solidFill>
                <a:cs typeface="Arial" charset="0"/>
                <a:sym typeface="Arial" charset="0"/>
              </a:rPr>
              <a:t>sur</a:t>
            </a:r>
            <a:r>
              <a:rPr lang="en-US" sz="1200" dirty="0" smtClean="0">
                <a:solidFill>
                  <a:srgbClr val="000000"/>
                </a:solidFill>
                <a:cs typeface="Arial" charset="0"/>
                <a:sym typeface="Arial" charset="0"/>
              </a:rPr>
              <a:t> </a:t>
            </a:r>
            <a:r>
              <a:rPr lang="en-US" sz="1200" dirty="0" err="1" smtClean="0">
                <a:solidFill>
                  <a:srgbClr val="000000"/>
                </a:solidFill>
                <a:cs typeface="Arial" charset="0"/>
                <a:sym typeface="Arial" charset="0"/>
              </a:rPr>
              <a:t>l’expertise</a:t>
            </a:r>
            <a:r>
              <a:rPr lang="en-US" sz="1200" dirty="0" smtClean="0">
                <a:solidFill>
                  <a:srgbClr val="000000"/>
                </a:solidFill>
                <a:cs typeface="Arial" charset="0"/>
                <a:sym typeface="Arial" charset="0"/>
              </a:rPr>
              <a:t> </a:t>
            </a:r>
            <a:r>
              <a:rPr lang="en-US" sz="1200" dirty="0" err="1" smtClean="0">
                <a:solidFill>
                  <a:srgbClr val="000000"/>
                </a:solidFill>
                <a:cs typeface="Arial" charset="0"/>
                <a:sym typeface="Arial" charset="0"/>
              </a:rPr>
              <a:t>pluridisciplinaire</a:t>
            </a:r>
            <a:r>
              <a:rPr lang="en-US" sz="1200" dirty="0" smtClean="0">
                <a:solidFill>
                  <a:srgbClr val="000000"/>
                </a:solidFill>
                <a:cs typeface="Arial" charset="0"/>
                <a:sym typeface="Arial" charset="0"/>
              </a:rPr>
              <a:t> de </a:t>
            </a:r>
            <a:r>
              <a:rPr lang="en-US" sz="1200" dirty="0" err="1" smtClean="0">
                <a:solidFill>
                  <a:srgbClr val="000000"/>
                </a:solidFill>
                <a:cs typeface="Arial" charset="0"/>
                <a:sym typeface="Arial" charset="0"/>
              </a:rPr>
              <a:t>l’Agence</a:t>
            </a:r>
            <a:r>
              <a:rPr lang="en-US" sz="1200" dirty="0" smtClean="0">
                <a:solidFill>
                  <a:srgbClr val="000000"/>
                </a:solidFill>
                <a:cs typeface="Arial" charset="0"/>
                <a:sym typeface="Arial" charset="0"/>
              </a:rPr>
              <a:t> : expertise </a:t>
            </a:r>
            <a:r>
              <a:rPr lang="en-US" sz="1200" dirty="0" err="1" smtClean="0">
                <a:solidFill>
                  <a:srgbClr val="000000"/>
                </a:solidFill>
                <a:cs typeface="Arial" charset="0"/>
                <a:sym typeface="Arial" charset="0"/>
              </a:rPr>
              <a:t>médicale</a:t>
            </a:r>
            <a:r>
              <a:rPr lang="en-US" sz="1200" dirty="0" smtClean="0">
                <a:solidFill>
                  <a:srgbClr val="000000"/>
                </a:solidFill>
                <a:cs typeface="Arial" charset="0"/>
                <a:sym typeface="Arial" charset="0"/>
              </a:rPr>
              <a:t> et </a:t>
            </a:r>
            <a:r>
              <a:rPr lang="en-US" sz="1200" dirty="0" err="1" smtClean="0">
                <a:solidFill>
                  <a:srgbClr val="000000"/>
                </a:solidFill>
                <a:cs typeface="Arial" charset="0"/>
                <a:sym typeface="Arial" charset="0"/>
              </a:rPr>
              <a:t>scientifique</a:t>
            </a:r>
            <a:r>
              <a:rPr lang="en-US" sz="1200" dirty="0" smtClean="0">
                <a:solidFill>
                  <a:srgbClr val="000000"/>
                </a:solidFill>
                <a:cs typeface="Arial" charset="0"/>
                <a:sym typeface="Arial" charset="0"/>
              </a:rPr>
              <a:t>, </a:t>
            </a:r>
            <a:r>
              <a:rPr lang="en-US" sz="1200" dirty="0" err="1" smtClean="0">
                <a:solidFill>
                  <a:srgbClr val="000000"/>
                </a:solidFill>
                <a:cs typeface="Arial" charset="0"/>
                <a:sym typeface="Arial" charset="0"/>
              </a:rPr>
              <a:t>Ressources</a:t>
            </a:r>
            <a:r>
              <a:rPr lang="en-US" sz="1200" dirty="0" smtClean="0">
                <a:solidFill>
                  <a:srgbClr val="000000"/>
                </a:solidFill>
                <a:cs typeface="Arial" charset="0"/>
                <a:sym typeface="Arial" charset="0"/>
              </a:rPr>
              <a:t> </a:t>
            </a:r>
            <a:r>
              <a:rPr lang="en-US" sz="1200" dirty="0" err="1" smtClean="0">
                <a:solidFill>
                  <a:srgbClr val="000000"/>
                </a:solidFill>
                <a:cs typeface="Arial" charset="0"/>
                <a:sym typeface="Arial" charset="0"/>
              </a:rPr>
              <a:t>Humaines</a:t>
            </a:r>
            <a:r>
              <a:rPr lang="en-US" sz="1200" dirty="0" smtClean="0">
                <a:solidFill>
                  <a:srgbClr val="000000"/>
                </a:solidFill>
                <a:cs typeface="Arial" charset="0"/>
                <a:sym typeface="Arial" charset="0"/>
              </a:rPr>
              <a:t>, </a:t>
            </a:r>
            <a:r>
              <a:rPr lang="en-US" sz="1200" dirty="0" err="1" smtClean="0">
                <a:solidFill>
                  <a:srgbClr val="000000"/>
                </a:solidFill>
                <a:cs typeface="Arial" charset="0"/>
                <a:sym typeface="Arial" charset="0"/>
              </a:rPr>
              <a:t>Achats</a:t>
            </a:r>
            <a:r>
              <a:rPr lang="en-US" sz="1200" dirty="0" smtClean="0">
                <a:solidFill>
                  <a:srgbClr val="000000"/>
                </a:solidFill>
                <a:cs typeface="Arial" charset="0"/>
                <a:sym typeface="Arial" charset="0"/>
              </a:rPr>
              <a:t>, SI en </a:t>
            </a:r>
            <a:r>
              <a:rPr lang="en-US" sz="1200" dirty="0" err="1" smtClean="0">
                <a:solidFill>
                  <a:srgbClr val="000000"/>
                </a:solidFill>
                <a:cs typeface="Arial" charset="0"/>
                <a:sym typeface="Arial" charset="0"/>
              </a:rPr>
              <a:t>particulier</a:t>
            </a:r>
            <a:r>
              <a:rPr lang="en-US" sz="1200" dirty="0" smtClean="0">
                <a:solidFill>
                  <a:srgbClr val="000000"/>
                </a:solidFill>
                <a:cs typeface="Arial" charset="0"/>
                <a:sym typeface="Arial" charset="0"/>
              </a:rPr>
              <a:t>.</a:t>
            </a:r>
            <a:endParaRPr lang="en-US" sz="1200" dirty="0" smtClean="0">
              <a:solidFill>
                <a:srgbClr val="000000"/>
              </a:solidFill>
              <a:ea typeface="Lucida Grande" charset="0"/>
              <a:cs typeface="Lucida Grande" charset="0"/>
              <a:sym typeface="Arial" charset="0"/>
            </a:endParaRPr>
          </a:p>
          <a:p>
            <a:pPr>
              <a:spcBef>
                <a:spcPts val="444"/>
              </a:spcBef>
            </a:pPr>
            <a:r>
              <a:rPr lang="en-US" dirty="0" smtClean="0">
                <a:solidFill>
                  <a:srgbClr val="000000"/>
                </a:solidFill>
                <a:latin typeface="Arial" charset="0"/>
                <a:cs typeface="Arial" charset="0"/>
                <a:sym typeface="Arial" charset="0"/>
              </a:rPr>
              <a:t>En plus de </a:t>
            </a:r>
            <a:r>
              <a:rPr lang="en-US" dirty="0" err="1" smtClean="0">
                <a:solidFill>
                  <a:srgbClr val="000000"/>
                </a:solidFill>
                <a:latin typeface="Arial" charset="0"/>
                <a:cs typeface="Arial" charset="0"/>
                <a:sym typeface="Arial" charset="0"/>
              </a:rPr>
              <a:t>l’accompagnement</a:t>
            </a:r>
            <a:r>
              <a:rPr lang="en-US" dirty="0" smtClean="0">
                <a:solidFill>
                  <a:srgbClr val="000000"/>
                </a:solidFill>
                <a:latin typeface="Arial" charset="0"/>
                <a:cs typeface="Arial" charset="0"/>
                <a:sym typeface="Arial" charset="0"/>
              </a:rPr>
              <a:t> </a:t>
            </a:r>
            <a:r>
              <a:rPr lang="en-US" dirty="0" err="1" smtClean="0">
                <a:solidFill>
                  <a:srgbClr val="000000"/>
                </a:solidFill>
                <a:latin typeface="Arial" charset="0"/>
                <a:cs typeface="Arial" charset="0"/>
                <a:sym typeface="Arial" charset="0"/>
              </a:rPr>
              <a:t>que</a:t>
            </a:r>
            <a:r>
              <a:rPr lang="en-US" dirty="0" smtClean="0">
                <a:solidFill>
                  <a:srgbClr val="000000"/>
                </a:solidFill>
                <a:latin typeface="Arial" charset="0"/>
                <a:cs typeface="Arial" charset="0"/>
                <a:sym typeface="Arial" charset="0"/>
              </a:rPr>
              <a:t> nous </a:t>
            </a:r>
            <a:r>
              <a:rPr lang="en-US" dirty="0" err="1" smtClean="0">
                <a:solidFill>
                  <a:srgbClr val="000000"/>
                </a:solidFill>
                <a:latin typeface="Arial" charset="0"/>
                <a:cs typeface="Arial" charset="0"/>
                <a:sym typeface="Arial" charset="0"/>
              </a:rPr>
              <a:t>vous</a:t>
            </a:r>
            <a:r>
              <a:rPr lang="en-US" dirty="0" smtClean="0">
                <a:solidFill>
                  <a:srgbClr val="000000"/>
                </a:solidFill>
                <a:latin typeface="Arial" charset="0"/>
                <a:cs typeface="Arial" charset="0"/>
                <a:sym typeface="Arial" charset="0"/>
              </a:rPr>
              <a:t> </a:t>
            </a:r>
            <a:r>
              <a:rPr lang="en-US" dirty="0" err="1" smtClean="0">
                <a:solidFill>
                  <a:srgbClr val="000000"/>
                </a:solidFill>
                <a:latin typeface="Arial" charset="0"/>
                <a:cs typeface="Arial" charset="0"/>
                <a:sym typeface="Arial" charset="0"/>
              </a:rPr>
              <a:t>présentons</a:t>
            </a:r>
            <a:r>
              <a:rPr lang="en-US" dirty="0" smtClean="0">
                <a:solidFill>
                  <a:srgbClr val="000000"/>
                </a:solidFill>
                <a:latin typeface="Arial" charset="0"/>
                <a:cs typeface="Arial" charset="0"/>
                <a:sym typeface="Arial" charset="0"/>
              </a:rPr>
              <a:t> </a:t>
            </a:r>
            <a:r>
              <a:rPr lang="en-US" dirty="0" err="1" smtClean="0">
                <a:solidFill>
                  <a:srgbClr val="000000"/>
                </a:solidFill>
                <a:latin typeface="Arial" charset="0"/>
                <a:cs typeface="Arial" charset="0"/>
                <a:sym typeface="Arial" charset="0"/>
              </a:rPr>
              <a:t>aujourd’hui</a:t>
            </a:r>
            <a:r>
              <a:rPr lang="en-US" dirty="0" smtClean="0">
                <a:solidFill>
                  <a:srgbClr val="000000"/>
                </a:solidFill>
                <a:latin typeface="Arial" charset="0"/>
                <a:cs typeface="Arial" charset="0"/>
                <a:sym typeface="Arial" charset="0"/>
              </a:rPr>
              <a:t>, </a:t>
            </a:r>
            <a:r>
              <a:rPr lang="en-US" dirty="0" err="1" smtClean="0">
                <a:solidFill>
                  <a:srgbClr val="000000"/>
                </a:solidFill>
                <a:latin typeface="Arial" charset="0"/>
                <a:cs typeface="Arial" charset="0"/>
                <a:sym typeface="Arial" charset="0"/>
              </a:rPr>
              <a:t>l’ANAP</a:t>
            </a:r>
            <a:r>
              <a:rPr lang="en-US" dirty="0" smtClean="0">
                <a:solidFill>
                  <a:srgbClr val="000000"/>
                </a:solidFill>
                <a:latin typeface="Arial" charset="0"/>
                <a:cs typeface="Arial" charset="0"/>
                <a:sym typeface="Arial" charset="0"/>
              </a:rPr>
              <a:t> a 4 </a:t>
            </a:r>
            <a:r>
              <a:rPr lang="en-US" dirty="0" err="1" smtClean="0">
                <a:solidFill>
                  <a:srgbClr val="000000"/>
                </a:solidFill>
                <a:latin typeface="Arial" charset="0"/>
                <a:cs typeface="Arial" charset="0"/>
                <a:sym typeface="Arial" charset="0"/>
              </a:rPr>
              <a:t>autres</a:t>
            </a:r>
            <a:r>
              <a:rPr lang="en-US" dirty="0" smtClean="0">
                <a:solidFill>
                  <a:srgbClr val="000000"/>
                </a:solidFill>
                <a:latin typeface="Arial" charset="0"/>
                <a:cs typeface="Arial" charset="0"/>
                <a:sym typeface="Arial" charset="0"/>
              </a:rPr>
              <a:t> </a:t>
            </a:r>
            <a:r>
              <a:rPr lang="en-US" dirty="0" err="1" smtClean="0">
                <a:solidFill>
                  <a:srgbClr val="000000"/>
                </a:solidFill>
                <a:latin typeface="Arial" charset="0"/>
                <a:cs typeface="Arial" charset="0"/>
                <a:sym typeface="Arial" charset="0"/>
              </a:rPr>
              <a:t>projets</a:t>
            </a:r>
            <a:r>
              <a:rPr lang="en-US" dirty="0" smtClean="0">
                <a:solidFill>
                  <a:srgbClr val="000000"/>
                </a:solidFill>
                <a:latin typeface="Arial" charset="0"/>
                <a:cs typeface="Arial" charset="0"/>
                <a:sym typeface="Arial" charset="0"/>
              </a:rPr>
              <a:t> en relation avec </a:t>
            </a:r>
            <a:r>
              <a:rPr lang="en-US" dirty="0" err="1" smtClean="0">
                <a:solidFill>
                  <a:srgbClr val="000000"/>
                </a:solidFill>
                <a:latin typeface="Arial" charset="0"/>
                <a:cs typeface="Arial" charset="0"/>
                <a:sym typeface="Arial" charset="0"/>
              </a:rPr>
              <a:t>Hôpital</a:t>
            </a:r>
            <a:r>
              <a:rPr lang="en-US" dirty="0" smtClean="0">
                <a:solidFill>
                  <a:srgbClr val="000000"/>
                </a:solidFill>
                <a:latin typeface="Arial" charset="0"/>
                <a:cs typeface="Arial" charset="0"/>
                <a:sym typeface="Arial" charset="0"/>
              </a:rPr>
              <a:t> </a:t>
            </a:r>
            <a:r>
              <a:rPr lang="en-US" dirty="0" err="1" smtClean="0">
                <a:solidFill>
                  <a:srgbClr val="000000"/>
                </a:solidFill>
                <a:latin typeface="Arial" charset="0"/>
                <a:cs typeface="Arial" charset="0"/>
                <a:sym typeface="Arial" charset="0"/>
              </a:rPr>
              <a:t>Numérique</a:t>
            </a:r>
            <a:r>
              <a:rPr lang="en-US" dirty="0" smtClean="0">
                <a:solidFill>
                  <a:srgbClr val="000000"/>
                </a:solidFill>
                <a:latin typeface="Arial" charset="0"/>
                <a:cs typeface="Arial" charset="0"/>
                <a:sym typeface="Arial" charset="0"/>
              </a:rPr>
              <a:t>.</a:t>
            </a:r>
          </a:p>
          <a:p>
            <a:pPr>
              <a:spcBef>
                <a:spcPts val="444"/>
              </a:spcBef>
            </a:pPr>
            <a:endParaRPr lang="en-US" dirty="0" smtClean="0">
              <a:solidFill>
                <a:srgbClr val="000000"/>
              </a:solidFill>
              <a:latin typeface="Arial" charset="0"/>
              <a:cs typeface="Arial" charset="0"/>
              <a:sym typeface="Arial" charset="0"/>
            </a:endParaRPr>
          </a:p>
          <a:p>
            <a:pPr>
              <a:spcBef>
                <a:spcPts val="444"/>
              </a:spcBef>
            </a:pPr>
            <a:r>
              <a:rPr lang="en-US" dirty="0" smtClean="0">
                <a:solidFill>
                  <a:srgbClr val="000000"/>
                </a:solidFill>
                <a:latin typeface="Arial" charset="0"/>
                <a:cs typeface="Arial" charset="0"/>
                <a:sym typeface="Arial" charset="0"/>
              </a:rPr>
              <a:t>Le premier </a:t>
            </a:r>
            <a:r>
              <a:rPr lang="en-US" dirty="0" err="1" smtClean="0">
                <a:solidFill>
                  <a:srgbClr val="000000"/>
                </a:solidFill>
                <a:latin typeface="Arial" charset="0"/>
                <a:cs typeface="Arial" charset="0"/>
                <a:sym typeface="Arial" charset="0"/>
              </a:rPr>
              <a:t>est</a:t>
            </a:r>
            <a:r>
              <a:rPr lang="en-US" dirty="0" smtClean="0">
                <a:solidFill>
                  <a:srgbClr val="000000"/>
                </a:solidFill>
                <a:latin typeface="Arial" charset="0"/>
                <a:cs typeface="Arial" charset="0"/>
                <a:sym typeface="Arial" charset="0"/>
              </a:rPr>
              <a:t> le </a:t>
            </a:r>
            <a:r>
              <a:rPr lang="en-US" dirty="0" err="1" smtClean="0">
                <a:solidFill>
                  <a:srgbClr val="000000"/>
                </a:solidFill>
                <a:latin typeface="Arial" charset="0"/>
                <a:cs typeface="Arial" charset="0"/>
                <a:sym typeface="Arial" charset="0"/>
              </a:rPr>
              <a:t>pilotage</a:t>
            </a:r>
            <a:r>
              <a:rPr lang="en-US" dirty="0" smtClean="0">
                <a:solidFill>
                  <a:srgbClr val="000000"/>
                </a:solidFill>
                <a:latin typeface="Arial" charset="0"/>
                <a:cs typeface="Arial" charset="0"/>
                <a:sym typeface="Arial" charset="0"/>
              </a:rPr>
              <a:t> et </a:t>
            </a:r>
            <a:r>
              <a:rPr lang="en-US" dirty="0" err="1" smtClean="0">
                <a:solidFill>
                  <a:srgbClr val="000000"/>
                </a:solidFill>
                <a:latin typeface="Arial" charset="0"/>
                <a:cs typeface="Arial" charset="0"/>
                <a:sym typeface="Arial" charset="0"/>
              </a:rPr>
              <a:t>l’accompagnement</a:t>
            </a:r>
            <a:r>
              <a:rPr lang="en-US" dirty="0" smtClean="0">
                <a:solidFill>
                  <a:srgbClr val="000000"/>
                </a:solidFill>
                <a:latin typeface="Arial" charset="0"/>
                <a:cs typeface="Arial" charset="0"/>
                <a:sym typeface="Arial" charset="0"/>
              </a:rPr>
              <a:t> d’un grand </a:t>
            </a:r>
            <a:r>
              <a:rPr lang="en-US" dirty="0" err="1" smtClean="0">
                <a:solidFill>
                  <a:srgbClr val="000000"/>
                </a:solidFill>
                <a:latin typeface="Arial" charset="0"/>
                <a:cs typeface="Arial" charset="0"/>
                <a:sym typeface="Arial" charset="0"/>
              </a:rPr>
              <a:t>projet</a:t>
            </a:r>
            <a:r>
              <a:rPr lang="en-US" dirty="0" smtClean="0">
                <a:solidFill>
                  <a:srgbClr val="000000"/>
                </a:solidFill>
                <a:latin typeface="Arial" charset="0"/>
                <a:cs typeface="Arial" charset="0"/>
                <a:sym typeface="Arial" charset="0"/>
              </a:rPr>
              <a:t> PREPS </a:t>
            </a:r>
            <a:r>
              <a:rPr lang="en-US" dirty="0" err="1" smtClean="0">
                <a:solidFill>
                  <a:srgbClr val="000000"/>
                </a:solidFill>
                <a:latin typeface="Arial" charset="0"/>
                <a:cs typeface="Arial" charset="0"/>
                <a:sym typeface="Arial" charset="0"/>
              </a:rPr>
              <a:t>mené</a:t>
            </a:r>
            <a:r>
              <a:rPr lang="en-US" dirty="0" smtClean="0">
                <a:solidFill>
                  <a:srgbClr val="000000"/>
                </a:solidFill>
                <a:latin typeface="Arial" charset="0"/>
                <a:cs typeface="Arial" charset="0"/>
                <a:sym typeface="Arial" charset="0"/>
              </a:rPr>
              <a:t> par </a:t>
            </a:r>
            <a:r>
              <a:rPr lang="en-US" dirty="0" err="1" smtClean="0">
                <a:solidFill>
                  <a:srgbClr val="000000"/>
                </a:solidFill>
                <a:latin typeface="Arial" charset="0"/>
                <a:cs typeface="Arial" charset="0"/>
                <a:sym typeface="Arial" charset="0"/>
              </a:rPr>
              <a:t>deux</a:t>
            </a:r>
            <a:r>
              <a:rPr lang="en-US" dirty="0" smtClean="0">
                <a:solidFill>
                  <a:srgbClr val="000000"/>
                </a:solidFill>
                <a:latin typeface="Arial" charset="0"/>
                <a:cs typeface="Arial" charset="0"/>
                <a:sym typeface="Arial" charset="0"/>
              </a:rPr>
              <a:t> </a:t>
            </a:r>
            <a:r>
              <a:rPr lang="en-US" dirty="0" err="1" smtClean="0">
                <a:solidFill>
                  <a:srgbClr val="000000"/>
                </a:solidFill>
                <a:latin typeface="Arial" charset="0"/>
                <a:cs typeface="Arial" charset="0"/>
                <a:sym typeface="Arial" charset="0"/>
              </a:rPr>
              <a:t>groupements</a:t>
            </a:r>
            <a:r>
              <a:rPr lang="en-US" dirty="0" smtClean="0">
                <a:solidFill>
                  <a:srgbClr val="000000"/>
                </a:solidFill>
                <a:latin typeface="Arial" charset="0"/>
                <a:cs typeface="Arial" charset="0"/>
                <a:sym typeface="Arial" charset="0"/>
              </a:rPr>
              <a:t> </a:t>
            </a:r>
            <a:r>
              <a:rPr lang="en-US" dirty="0" err="1" smtClean="0">
                <a:solidFill>
                  <a:srgbClr val="000000"/>
                </a:solidFill>
                <a:latin typeface="Arial" charset="0"/>
                <a:cs typeface="Arial" charset="0"/>
                <a:sym typeface="Arial" charset="0"/>
              </a:rPr>
              <a:t>universitaires</a:t>
            </a:r>
            <a:r>
              <a:rPr lang="en-US" dirty="0" smtClean="0">
                <a:solidFill>
                  <a:srgbClr val="000000"/>
                </a:solidFill>
                <a:latin typeface="Arial" charset="0"/>
                <a:cs typeface="Arial" charset="0"/>
                <a:sym typeface="Arial" charset="0"/>
              </a:rPr>
              <a:t>, qui vise à </a:t>
            </a:r>
            <a:r>
              <a:rPr lang="en-US" dirty="0" err="1" smtClean="0">
                <a:solidFill>
                  <a:srgbClr val="000000"/>
                </a:solidFill>
                <a:latin typeface="Arial" charset="0"/>
                <a:cs typeface="Arial" charset="0"/>
                <a:sym typeface="Arial" charset="0"/>
              </a:rPr>
              <a:t>mieux</a:t>
            </a:r>
            <a:r>
              <a:rPr lang="en-US" dirty="0" smtClean="0">
                <a:solidFill>
                  <a:srgbClr val="000000"/>
                </a:solidFill>
                <a:latin typeface="Arial" charset="0"/>
                <a:cs typeface="Arial" charset="0"/>
                <a:sym typeface="Arial" charset="0"/>
              </a:rPr>
              <a:t> </a:t>
            </a:r>
            <a:r>
              <a:rPr lang="en-US" dirty="0" err="1" smtClean="0">
                <a:solidFill>
                  <a:srgbClr val="000000"/>
                </a:solidFill>
                <a:latin typeface="Arial" charset="0"/>
                <a:cs typeface="Arial" charset="0"/>
                <a:sym typeface="Arial" charset="0"/>
              </a:rPr>
              <a:t>préciser</a:t>
            </a:r>
            <a:r>
              <a:rPr lang="en-US" dirty="0" smtClean="0">
                <a:solidFill>
                  <a:srgbClr val="000000"/>
                </a:solidFill>
                <a:latin typeface="Arial" charset="0"/>
                <a:cs typeface="Arial" charset="0"/>
                <a:sym typeface="Arial" charset="0"/>
              </a:rPr>
              <a:t> </a:t>
            </a:r>
            <a:r>
              <a:rPr lang="en-US" dirty="0" err="1" smtClean="0">
                <a:solidFill>
                  <a:srgbClr val="000000"/>
                </a:solidFill>
                <a:latin typeface="Arial" charset="0"/>
                <a:cs typeface="Arial" charset="0"/>
                <a:sym typeface="Arial" charset="0"/>
              </a:rPr>
              <a:t>l’impact</a:t>
            </a:r>
            <a:r>
              <a:rPr lang="en-US" dirty="0" smtClean="0">
                <a:solidFill>
                  <a:srgbClr val="000000"/>
                </a:solidFill>
                <a:latin typeface="Arial" charset="0"/>
                <a:cs typeface="Arial" charset="0"/>
                <a:sym typeface="Arial" charset="0"/>
              </a:rPr>
              <a:t> des SI </a:t>
            </a:r>
            <a:r>
              <a:rPr lang="en-US" dirty="0" err="1" smtClean="0">
                <a:solidFill>
                  <a:srgbClr val="000000"/>
                </a:solidFill>
                <a:latin typeface="Arial" charset="0"/>
                <a:cs typeface="Arial" charset="0"/>
                <a:sym typeface="Arial" charset="0"/>
              </a:rPr>
              <a:t>sur</a:t>
            </a:r>
            <a:r>
              <a:rPr lang="en-US" dirty="0" smtClean="0">
                <a:solidFill>
                  <a:srgbClr val="000000"/>
                </a:solidFill>
                <a:latin typeface="Arial" charset="0"/>
                <a:cs typeface="Arial" charset="0"/>
                <a:sym typeface="Arial" charset="0"/>
              </a:rPr>
              <a:t> le </a:t>
            </a:r>
            <a:r>
              <a:rPr lang="en-US" dirty="0" err="1" smtClean="0">
                <a:solidFill>
                  <a:srgbClr val="000000"/>
                </a:solidFill>
                <a:latin typeface="Arial" charset="0"/>
                <a:cs typeface="Arial" charset="0"/>
                <a:sym typeface="Arial" charset="0"/>
              </a:rPr>
              <a:t>système</a:t>
            </a:r>
            <a:r>
              <a:rPr lang="en-US" dirty="0" smtClean="0">
                <a:solidFill>
                  <a:srgbClr val="000000"/>
                </a:solidFill>
                <a:latin typeface="Arial" charset="0"/>
                <a:cs typeface="Arial" charset="0"/>
                <a:sym typeface="Arial" charset="0"/>
              </a:rPr>
              <a:t> de </a:t>
            </a:r>
            <a:r>
              <a:rPr lang="en-US" dirty="0" err="1" smtClean="0">
                <a:solidFill>
                  <a:srgbClr val="000000"/>
                </a:solidFill>
                <a:latin typeface="Arial" charset="0"/>
                <a:cs typeface="Arial" charset="0"/>
                <a:sym typeface="Arial" charset="0"/>
              </a:rPr>
              <a:t>soin</a:t>
            </a:r>
            <a:r>
              <a:rPr lang="en-US" dirty="0" smtClean="0">
                <a:solidFill>
                  <a:srgbClr val="000000"/>
                </a:solidFill>
                <a:latin typeface="Arial" charset="0"/>
                <a:cs typeface="Arial" charset="0"/>
                <a:sym typeface="Arial" charset="0"/>
              </a:rPr>
              <a:t>. </a:t>
            </a:r>
            <a:r>
              <a:rPr lang="en-US" dirty="0" err="1" smtClean="0">
                <a:solidFill>
                  <a:srgbClr val="000000"/>
                </a:solidFill>
                <a:latin typeface="Arial" charset="0"/>
                <a:cs typeface="Arial" charset="0"/>
                <a:sym typeface="Arial" charset="0"/>
              </a:rPr>
              <a:t>Cela</a:t>
            </a:r>
            <a:r>
              <a:rPr lang="en-US" dirty="0" smtClean="0">
                <a:solidFill>
                  <a:srgbClr val="000000"/>
                </a:solidFill>
                <a:latin typeface="Arial" charset="0"/>
                <a:cs typeface="Arial" charset="0"/>
                <a:sym typeface="Arial" charset="0"/>
              </a:rPr>
              <a:t> vise en </a:t>
            </a:r>
            <a:r>
              <a:rPr lang="en-US" dirty="0" err="1" smtClean="0">
                <a:solidFill>
                  <a:srgbClr val="000000"/>
                </a:solidFill>
                <a:latin typeface="Arial" charset="0"/>
                <a:cs typeface="Arial" charset="0"/>
                <a:sym typeface="Arial" charset="0"/>
              </a:rPr>
              <a:t>particulier</a:t>
            </a:r>
            <a:r>
              <a:rPr lang="en-US" dirty="0" smtClean="0">
                <a:solidFill>
                  <a:srgbClr val="000000"/>
                </a:solidFill>
                <a:latin typeface="Arial" charset="0"/>
                <a:cs typeface="Arial" charset="0"/>
                <a:sym typeface="Arial" charset="0"/>
              </a:rPr>
              <a:t> a identifier des </a:t>
            </a:r>
            <a:r>
              <a:rPr lang="en-US" dirty="0" err="1" smtClean="0">
                <a:solidFill>
                  <a:srgbClr val="000000"/>
                </a:solidFill>
                <a:latin typeface="Arial" charset="0"/>
                <a:cs typeface="Arial" charset="0"/>
                <a:sym typeface="Arial" charset="0"/>
              </a:rPr>
              <a:t>méthodes</a:t>
            </a:r>
            <a:r>
              <a:rPr lang="en-US" dirty="0" smtClean="0">
                <a:solidFill>
                  <a:srgbClr val="000000"/>
                </a:solidFill>
                <a:latin typeface="Arial" charset="0"/>
                <a:cs typeface="Arial" charset="0"/>
                <a:sym typeface="Arial" charset="0"/>
              </a:rPr>
              <a:t> pour </a:t>
            </a:r>
            <a:r>
              <a:rPr lang="en-US" dirty="0" err="1" smtClean="0">
                <a:solidFill>
                  <a:srgbClr val="000000"/>
                </a:solidFill>
                <a:latin typeface="Arial" charset="0"/>
                <a:cs typeface="Arial" charset="0"/>
                <a:sym typeface="Arial" charset="0"/>
              </a:rPr>
              <a:t>évaluer</a:t>
            </a:r>
            <a:r>
              <a:rPr lang="en-US" dirty="0" smtClean="0">
                <a:solidFill>
                  <a:srgbClr val="000000"/>
                </a:solidFill>
                <a:latin typeface="Arial" charset="0"/>
                <a:cs typeface="Arial" charset="0"/>
                <a:sym typeface="Arial" charset="0"/>
              </a:rPr>
              <a:t> le retour </a:t>
            </a:r>
            <a:r>
              <a:rPr lang="en-US" dirty="0" err="1" smtClean="0">
                <a:solidFill>
                  <a:srgbClr val="000000"/>
                </a:solidFill>
                <a:latin typeface="Arial" charset="0"/>
                <a:cs typeface="Arial" charset="0"/>
                <a:sym typeface="Arial" charset="0"/>
              </a:rPr>
              <a:t>sur</a:t>
            </a:r>
            <a:r>
              <a:rPr lang="en-US" dirty="0" smtClean="0">
                <a:solidFill>
                  <a:srgbClr val="000000"/>
                </a:solidFill>
                <a:latin typeface="Arial" charset="0"/>
                <a:cs typeface="Arial" charset="0"/>
                <a:sym typeface="Arial" charset="0"/>
              </a:rPr>
              <a:t> </a:t>
            </a:r>
            <a:r>
              <a:rPr lang="en-US" dirty="0" err="1" smtClean="0">
                <a:solidFill>
                  <a:srgbClr val="000000"/>
                </a:solidFill>
                <a:latin typeface="Arial" charset="0"/>
                <a:cs typeface="Arial" charset="0"/>
                <a:sym typeface="Arial" charset="0"/>
              </a:rPr>
              <a:t>investissement</a:t>
            </a:r>
            <a:r>
              <a:rPr lang="en-US" dirty="0" smtClean="0">
                <a:solidFill>
                  <a:srgbClr val="000000"/>
                </a:solidFill>
                <a:latin typeface="Arial" charset="0"/>
                <a:cs typeface="Arial" charset="0"/>
                <a:sym typeface="Arial" charset="0"/>
              </a:rPr>
              <a:t> de </a:t>
            </a:r>
            <a:r>
              <a:rPr lang="en-US" dirty="0" err="1" smtClean="0">
                <a:solidFill>
                  <a:srgbClr val="000000"/>
                </a:solidFill>
                <a:latin typeface="Arial" charset="0"/>
                <a:cs typeface="Arial" charset="0"/>
                <a:sym typeface="Arial" charset="0"/>
              </a:rPr>
              <a:t>nos</a:t>
            </a:r>
            <a:r>
              <a:rPr lang="en-US" dirty="0" smtClean="0">
                <a:solidFill>
                  <a:srgbClr val="000000"/>
                </a:solidFill>
                <a:latin typeface="Arial" charset="0"/>
                <a:cs typeface="Arial" charset="0"/>
                <a:sym typeface="Arial" charset="0"/>
              </a:rPr>
              <a:t> </a:t>
            </a:r>
            <a:r>
              <a:rPr lang="en-US" dirty="0" err="1" smtClean="0">
                <a:solidFill>
                  <a:srgbClr val="000000"/>
                </a:solidFill>
                <a:latin typeface="Arial" charset="0"/>
                <a:cs typeface="Arial" charset="0"/>
                <a:sym typeface="Arial" charset="0"/>
              </a:rPr>
              <a:t>systèmes</a:t>
            </a:r>
            <a:r>
              <a:rPr lang="en-US" dirty="0" smtClean="0">
                <a:solidFill>
                  <a:srgbClr val="000000"/>
                </a:solidFill>
                <a:latin typeface="Arial" charset="0"/>
                <a:cs typeface="Arial" charset="0"/>
                <a:sym typeface="Arial" charset="0"/>
              </a:rPr>
              <a:t> et </a:t>
            </a:r>
            <a:r>
              <a:rPr lang="en-US" dirty="0" err="1" smtClean="0">
                <a:solidFill>
                  <a:srgbClr val="000000"/>
                </a:solidFill>
                <a:latin typeface="Arial" charset="0"/>
                <a:cs typeface="Arial" charset="0"/>
                <a:sym typeface="Arial" charset="0"/>
              </a:rPr>
              <a:t>compléter</a:t>
            </a:r>
            <a:r>
              <a:rPr lang="en-US" dirty="0" smtClean="0">
                <a:solidFill>
                  <a:srgbClr val="000000"/>
                </a:solidFill>
                <a:latin typeface="Arial" charset="0"/>
                <a:cs typeface="Arial" charset="0"/>
                <a:sym typeface="Arial" charset="0"/>
              </a:rPr>
              <a:t> </a:t>
            </a:r>
            <a:r>
              <a:rPr lang="en-US" dirty="0" err="1" smtClean="0">
                <a:solidFill>
                  <a:srgbClr val="000000"/>
                </a:solidFill>
                <a:latin typeface="Arial" charset="0"/>
                <a:cs typeface="Arial" charset="0"/>
                <a:sym typeface="Arial" charset="0"/>
              </a:rPr>
              <a:t>dans</a:t>
            </a:r>
            <a:r>
              <a:rPr lang="en-US" dirty="0" smtClean="0">
                <a:solidFill>
                  <a:srgbClr val="000000"/>
                </a:solidFill>
                <a:latin typeface="Arial" charset="0"/>
                <a:cs typeface="Arial" charset="0"/>
                <a:sym typeface="Arial" charset="0"/>
              </a:rPr>
              <a:t> le </a:t>
            </a:r>
            <a:r>
              <a:rPr lang="en-US" dirty="0" err="1" smtClean="0">
                <a:solidFill>
                  <a:srgbClr val="000000"/>
                </a:solidFill>
                <a:latin typeface="Arial" charset="0"/>
                <a:cs typeface="Arial" charset="0"/>
                <a:sym typeface="Arial" charset="0"/>
              </a:rPr>
              <a:t>contexte</a:t>
            </a:r>
            <a:r>
              <a:rPr lang="en-US" dirty="0" smtClean="0">
                <a:solidFill>
                  <a:srgbClr val="000000"/>
                </a:solidFill>
                <a:latin typeface="Arial" charset="0"/>
                <a:cs typeface="Arial" charset="0"/>
                <a:sym typeface="Arial" charset="0"/>
              </a:rPr>
              <a:t> </a:t>
            </a:r>
            <a:r>
              <a:rPr lang="en-US" dirty="0" err="1" smtClean="0">
                <a:solidFill>
                  <a:srgbClr val="000000"/>
                </a:solidFill>
                <a:latin typeface="Arial" charset="0"/>
                <a:cs typeface="Arial" charset="0"/>
                <a:sym typeface="Arial" charset="0"/>
              </a:rPr>
              <a:t>français</a:t>
            </a:r>
            <a:r>
              <a:rPr lang="en-US" dirty="0" smtClean="0">
                <a:solidFill>
                  <a:srgbClr val="000000"/>
                </a:solidFill>
                <a:latin typeface="Arial" charset="0"/>
                <a:cs typeface="Arial" charset="0"/>
                <a:sym typeface="Arial" charset="0"/>
              </a:rPr>
              <a:t> </a:t>
            </a:r>
            <a:r>
              <a:rPr lang="en-US" dirty="0" err="1" smtClean="0">
                <a:solidFill>
                  <a:srgbClr val="000000"/>
                </a:solidFill>
                <a:latin typeface="Arial" charset="0"/>
                <a:cs typeface="Arial" charset="0"/>
                <a:sym typeface="Arial" charset="0"/>
              </a:rPr>
              <a:t>ce</a:t>
            </a:r>
            <a:r>
              <a:rPr lang="en-US" dirty="0" smtClean="0">
                <a:solidFill>
                  <a:srgbClr val="000000"/>
                </a:solidFill>
                <a:latin typeface="Arial" charset="0"/>
                <a:cs typeface="Arial" charset="0"/>
                <a:sym typeface="Arial" charset="0"/>
              </a:rPr>
              <a:t> qui a </a:t>
            </a:r>
            <a:r>
              <a:rPr lang="en-US" dirty="0" err="1" smtClean="0">
                <a:solidFill>
                  <a:srgbClr val="000000"/>
                </a:solidFill>
                <a:latin typeface="Arial" charset="0"/>
                <a:cs typeface="Arial" charset="0"/>
                <a:sym typeface="Arial" charset="0"/>
              </a:rPr>
              <a:t>été</a:t>
            </a:r>
            <a:r>
              <a:rPr lang="en-US" dirty="0" smtClean="0">
                <a:solidFill>
                  <a:srgbClr val="000000"/>
                </a:solidFill>
                <a:latin typeface="Arial" charset="0"/>
                <a:cs typeface="Arial" charset="0"/>
                <a:sym typeface="Arial" charset="0"/>
              </a:rPr>
              <a:t> </a:t>
            </a:r>
            <a:r>
              <a:rPr lang="en-US" dirty="0" err="1" smtClean="0">
                <a:solidFill>
                  <a:srgbClr val="000000"/>
                </a:solidFill>
                <a:latin typeface="Arial" charset="0"/>
                <a:cs typeface="Arial" charset="0"/>
                <a:sym typeface="Arial" charset="0"/>
              </a:rPr>
              <a:t>étudié</a:t>
            </a:r>
            <a:r>
              <a:rPr lang="en-US" dirty="0" smtClean="0">
                <a:solidFill>
                  <a:srgbClr val="000000"/>
                </a:solidFill>
                <a:latin typeface="Arial" charset="0"/>
                <a:cs typeface="Arial" charset="0"/>
                <a:sym typeface="Arial" charset="0"/>
              </a:rPr>
              <a:t> à </a:t>
            </a:r>
            <a:r>
              <a:rPr lang="en-US" dirty="0" err="1" smtClean="0">
                <a:solidFill>
                  <a:srgbClr val="000000"/>
                </a:solidFill>
                <a:latin typeface="Arial" charset="0"/>
                <a:cs typeface="Arial" charset="0"/>
                <a:sym typeface="Arial" charset="0"/>
              </a:rPr>
              <a:t>l’international</a:t>
            </a:r>
            <a:r>
              <a:rPr lang="en-US" dirty="0" smtClean="0">
                <a:solidFill>
                  <a:srgbClr val="000000"/>
                </a:solidFill>
                <a:latin typeface="Arial" charset="0"/>
                <a:cs typeface="Arial" charset="0"/>
                <a:sym typeface="Arial" charset="0"/>
              </a:rPr>
              <a:t>.</a:t>
            </a:r>
          </a:p>
          <a:p>
            <a:pPr>
              <a:spcBef>
                <a:spcPts val="444"/>
              </a:spcBef>
            </a:pPr>
            <a:r>
              <a:rPr lang="en-US" dirty="0" smtClean="0">
                <a:solidFill>
                  <a:srgbClr val="000000"/>
                </a:solidFill>
                <a:latin typeface="Arial" charset="0"/>
                <a:cs typeface="Arial" charset="0"/>
                <a:sym typeface="Arial" charset="0"/>
              </a:rPr>
              <a:t>Le </a:t>
            </a:r>
            <a:r>
              <a:rPr lang="en-US" dirty="0" err="1" smtClean="0">
                <a:solidFill>
                  <a:srgbClr val="000000"/>
                </a:solidFill>
                <a:latin typeface="Arial" charset="0"/>
                <a:cs typeface="Arial" charset="0"/>
                <a:sym typeface="Arial" charset="0"/>
              </a:rPr>
              <a:t>deuxième</a:t>
            </a:r>
            <a:r>
              <a:rPr lang="en-US" dirty="0" smtClean="0">
                <a:solidFill>
                  <a:srgbClr val="000000"/>
                </a:solidFill>
                <a:latin typeface="Arial" charset="0"/>
                <a:cs typeface="Arial" charset="0"/>
                <a:sym typeface="Arial" charset="0"/>
              </a:rPr>
              <a:t> </a:t>
            </a:r>
            <a:r>
              <a:rPr lang="en-US" dirty="0" err="1" smtClean="0">
                <a:solidFill>
                  <a:srgbClr val="000000"/>
                </a:solidFill>
                <a:latin typeface="Arial" charset="0"/>
                <a:cs typeface="Arial" charset="0"/>
                <a:sym typeface="Arial" charset="0"/>
              </a:rPr>
              <a:t>consiste</a:t>
            </a:r>
            <a:r>
              <a:rPr lang="en-US" dirty="0" smtClean="0">
                <a:solidFill>
                  <a:srgbClr val="000000"/>
                </a:solidFill>
                <a:latin typeface="Arial" charset="0"/>
                <a:cs typeface="Arial" charset="0"/>
                <a:sym typeface="Arial" charset="0"/>
              </a:rPr>
              <a:t> à </a:t>
            </a:r>
            <a:r>
              <a:rPr lang="en-US" dirty="0" err="1" smtClean="0">
                <a:solidFill>
                  <a:srgbClr val="000000"/>
                </a:solidFill>
                <a:latin typeface="Arial" charset="0"/>
                <a:cs typeface="Arial" charset="0"/>
                <a:sym typeface="Arial" charset="0"/>
              </a:rPr>
              <a:t>améliorer</a:t>
            </a:r>
            <a:r>
              <a:rPr lang="en-US" dirty="0" smtClean="0">
                <a:solidFill>
                  <a:srgbClr val="000000"/>
                </a:solidFill>
                <a:latin typeface="Arial" charset="0"/>
                <a:cs typeface="Arial" charset="0"/>
                <a:sym typeface="Arial" charset="0"/>
              </a:rPr>
              <a:t> la </a:t>
            </a:r>
            <a:r>
              <a:rPr lang="en-US" dirty="0" err="1" smtClean="0">
                <a:solidFill>
                  <a:srgbClr val="000000"/>
                </a:solidFill>
                <a:latin typeface="Arial" charset="0"/>
                <a:cs typeface="Arial" charset="0"/>
                <a:sym typeface="Arial" charset="0"/>
              </a:rPr>
              <a:t>compétence</a:t>
            </a:r>
            <a:r>
              <a:rPr lang="en-US" dirty="0" smtClean="0">
                <a:solidFill>
                  <a:srgbClr val="000000"/>
                </a:solidFill>
                <a:latin typeface="Arial" charset="0"/>
                <a:cs typeface="Arial" charset="0"/>
                <a:sym typeface="Arial" charset="0"/>
              </a:rPr>
              <a:t> des </a:t>
            </a:r>
            <a:r>
              <a:rPr lang="en-US" dirty="0" err="1" smtClean="0">
                <a:solidFill>
                  <a:srgbClr val="000000"/>
                </a:solidFill>
                <a:latin typeface="Arial" charset="0"/>
                <a:cs typeface="Arial" charset="0"/>
                <a:sym typeface="Arial" charset="0"/>
              </a:rPr>
              <a:t>professionnels</a:t>
            </a:r>
            <a:r>
              <a:rPr lang="en-US" dirty="0" smtClean="0">
                <a:solidFill>
                  <a:srgbClr val="000000"/>
                </a:solidFill>
                <a:latin typeface="Arial" charset="0"/>
                <a:cs typeface="Arial" charset="0"/>
                <a:sym typeface="Arial" charset="0"/>
              </a:rPr>
              <a:t>, à la </a:t>
            </a:r>
            <a:r>
              <a:rPr lang="en-US" dirty="0" err="1" smtClean="0">
                <a:solidFill>
                  <a:srgbClr val="000000"/>
                </a:solidFill>
                <a:latin typeface="Arial" charset="0"/>
                <a:cs typeface="Arial" charset="0"/>
                <a:sym typeface="Arial" charset="0"/>
              </a:rPr>
              <a:t>fois</a:t>
            </a:r>
            <a:r>
              <a:rPr lang="en-US" dirty="0" smtClean="0">
                <a:solidFill>
                  <a:srgbClr val="000000"/>
                </a:solidFill>
                <a:latin typeface="Arial" charset="0"/>
                <a:cs typeface="Arial" charset="0"/>
                <a:sym typeface="Arial" charset="0"/>
              </a:rPr>
              <a:t> au </a:t>
            </a:r>
            <a:r>
              <a:rPr lang="en-US" dirty="0" err="1" smtClean="0">
                <a:solidFill>
                  <a:srgbClr val="000000"/>
                </a:solidFill>
                <a:latin typeface="Arial" charset="0"/>
                <a:cs typeface="Arial" charset="0"/>
                <a:sym typeface="Arial" charset="0"/>
              </a:rPr>
              <a:t>niveau</a:t>
            </a:r>
            <a:r>
              <a:rPr lang="en-US" dirty="0" smtClean="0">
                <a:solidFill>
                  <a:srgbClr val="000000"/>
                </a:solidFill>
                <a:latin typeface="Arial" charset="0"/>
                <a:cs typeface="Arial" charset="0"/>
                <a:sym typeface="Arial" charset="0"/>
              </a:rPr>
              <a:t> des direction, des DSI et des </a:t>
            </a:r>
            <a:r>
              <a:rPr lang="en-US" dirty="0" err="1" smtClean="0">
                <a:solidFill>
                  <a:srgbClr val="000000"/>
                </a:solidFill>
                <a:latin typeface="Arial" charset="0"/>
                <a:cs typeface="Arial" charset="0"/>
                <a:sym typeface="Arial" charset="0"/>
              </a:rPr>
              <a:t>professionnels</a:t>
            </a:r>
            <a:r>
              <a:rPr lang="en-US" dirty="0" smtClean="0">
                <a:solidFill>
                  <a:srgbClr val="000000"/>
                </a:solidFill>
                <a:latin typeface="Arial" charset="0"/>
                <a:cs typeface="Arial" charset="0"/>
                <a:sym typeface="Arial" charset="0"/>
              </a:rPr>
              <a:t> de </a:t>
            </a:r>
            <a:r>
              <a:rPr lang="en-US" dirty="0" err="1" smtClean="0">
                <a:solidFill>
                  <a:srgbClr val="000000"/>
                </a:solidFill>
                <a:latin typeface="Arial" charset="0"/>
                <a:cs typeface="Arial" charset="0"/>
                <a:sym typeface="Arial" charset="0"/>
              </a:rPr>
              <a:t>soin</a:t>
            </a:r>
            <a:r>
              <a:rPr lang="en-US" dirty="0" smtClean="0">
                <a:solidFill>
                  <a:srgbClr val="000000"/>
                </a:solidFill>
                <a:latin typeface="Arial" charset="0"/>
                <a:cs typeface="Arial" charset="0"/>
                <a:sym typeface="Arial" charset="0"/>
              </a:rPr>
              <a:t>. La première </a:t>
            </a:r>
            <a:r>
              <a:rPr lang="en-US" dirty="0" err="1" smtClean="0">
                <a:solidFill>
                  <a:srgbClr val="000000"/>
                </a:solidFill>
                <a:latin typeface="Arial" charset="0"/>
                <a:cs typeface="Arial" charset="0"/>
                <a:sym typeface="Arial" charset="0"/>
              </a:rPr>
              <a:t>étape</a:t>
            </a:r>
            <a:r>
              <a:rPr lang="en-US" dirty="0" smtClean="0">
                <a:solidFill>
                  <a:srgbClr val="000000"/>
                </a:solidFill>
                <a:latin typeface="Arial" charset="0"/>
                <a:cs typeface="Arial" charset="0"/>
                <a:sym typeface="Arial" charset="0"/>
              </a:rPr>
              <a:t> </a:t>
            </a:r>
            <a:r>
              <a:rPr lang="en-US" dirty="0" err="1" smtClean="0">
                <a:solidFill>
                  <a:srgbClr val="000000"/>
                </a:solidFill>
                <a:latin typeface="Arial" charset="0"/>
                <a:cs typeface="Arial" charset="0"/>
                <a:sym typeface="Arial" charset="0"/>
              </a:rPr>
              <a:t>consistait</a:t>
            </a:r>
            <a:r>
              <a:rPr lang="en-US" dirty="0" smtClean="0">
                <a:solidFill>
                  <a:srgbClr val="000000"/>
                </a:solidFill>
                <a:latin typeface="Arial" charset="0"/>
                <a:cs typeface="Arial" charset="0"/>
                <a:sym typeface="Arial" charset="0"/>
              </a:rPr>
              <a:t> à identifier des </a:t>
            </a:r>
            <a:r>
              <a:rPr lang="en-US" dirty="0" err="1" smtClean="0">
                <a:solidFill>
                  <a:srgbClr val="000000"/>
                </a:solidFill>
                <a:latin typeface="Arial" charset="0"/>
                <a:cs typeface="Arial" charset="0"/>
                <a:sym typeface="Arial" charset="0"/>
              </a:rPr>
              <a:t>taches</a:t>
            </a:r>
            <a:r>
              <a:rPr lang="en-US" dirty="0" smtClean="0">
                <a:solidFill>
                  <a:srgbClr val="000000"/>
                </a:solidFill>
                <a:latin typeface="Arial" charset="0"/>
                <a:cs typeface="Arial" charset="0"/>
                <a:sym typeface="Arial" charset="0"/>
              </a:rPr>
              <a:t>, des </a:t>
            </a:r>
            <a:r>
              <a:rPr lang="en-US" dirty="0" err="1" smtClean="0">
                <a:solidFill>
                  <a:srgbClr val="000000"/>
                </a:solidFill>
                <a:latin typeface="Arial" charset="0"/>
                <a:cs typeface="Arial" charset="0"/>
                <a:sym typeface="Arial" charset="0"/>
              </a:rPr>
              <a:t>compétence</a:t>
            </a:r>
            <a:r>
              <a:rPr lang="en-US" dirty="0" smtClean="0">
                <a:solidFill>
                  <a:srgbClr val="000000"/>
                </a:solidFill>
                <a:latin typeface="Arial" charset="0"/>
                <a:cs typeface="Arial" charset="0"/>
                <a:sym typeface="Arial" charset="0"/>
              </a:rPr>
              <a:t>, pour aider à </a:t>
            </a:r>
            <a:r>
              <a:rPr lang="en-US" dirty="0" err="1" smtClean="0">
                <a:solidFill>
                  <a:srgbClr val="000000"/>
                </a:solidFill>
                <a:latin typeface="Arial" charset="0"/>
                <a:cs typeface="Arial" charset="0"/>
                <a:sym typeface="Arial" charset="0"/>
              </a:rPr>
              <a:t>décrire</a:t>
            </a:r>
            <a:r>
              <a:rPr lang="en-US" dirty="0" smtClean="0">
                <a:solidFill>
                  <a:srgbClr val="000000"/>
                </a:solidFill>
                <a:latin typeface="Arial" charset="0"/>
                <a:cs typeface="Arial" charset="0"/>
                <a:sym typeface="Arial" charset="0"/>
              </a:rPr>
              <a:t> des fiches de </a:t>
            </a:r>
            <a:r>
              <a:rPr lang="en-US" dirty="0" err="1" smtClean="0">
                <a:solidFill>
                  <a:srgbClr val="000000"/>
                </a:solidFill>
                <a:latin typeface="Arial" charset="0"/>
                <a:cs typeface="Arial" charset="0"/>
                <a:sym typeface="Arial" charset="0"/>
              </a:rPr>
              <a:t>poste</a:t>
            </a:r>
            <a:r>
              <a:rPr lang="en-US" dirty="0" smtClean="0">
                <a:solidFill>
                  <a:srgbClr val="000000"/>
                </a:solidFill>
                <a:latin typeface="Arial" charset="0"/>
                <a:cs typeface="Arial" charset="0"/>
                <a:sym typeface="Arial" charset="0"/>
              </a:rPr>
              <a:t>. </a:t>
            </a:r>
            <a:r>
              <a:rPr lang="en-US" dirty="0" err="1" smtClean="0">
                <a:solidFill>
                  <a:srgbClr val="000000"/>
                </a:solidFill>
                <a:latin typeface="Arial" charset="0"/>
                <a:cs typeface="Arial" charset="0"/>
                <a:sym typeface="Arial" charset="0"/>
              </a:rPr>
              <a:t>Ce</a:t>
            </a:r>
            <a:r>
              <a:rPr lang="en-US" dirty="0" smtClean="0">
                <a:solidFill>
                  <a:srgbClr val="000000"/>
                </a:solidFill>
                <a:latin typeface="Arial" charset="0"/>
                <a:cs typeface="Arial" charset="0"/>
                <a:sym typeface="Arial" charset="0"/>
              </a:rPr>
              <a:t> travail </a:t>
            </a:r>
            <a:r>
              <a:rPr lang="en-US" dirty="0" err="1" smtClean="0">
                <a:solidFill>
                  <a:srgbClr val="000000"/>
                </a:solidFill>
                <a:latin typeface="Arial" charset="0"/>
                <a:cs typeface="Arial" charset="0"/>
                <a:sym typeface="Arial" charset="0"/>
              </a:rPr>
              <a:t>est</a:t>
            </a:r>
            <a:r>
              <a:rPr lang="en-US" dirty="0" smtClean="0">
                <a:solidFill>
                  <a:srgbClr val="000000"/>
                </a:solidFill>
                <a:latin typeface="Arial" charset="0"/>
                <a:cs typeface="Arial" charset="0"/>
                <a:sym typeface="Arial" charset="0"/>
              </a:rPr>
              <a:t> en </a:t>
            </a:r>
            <a:r>
              <a:rPr lang="en-US" dirty="0" err="1" smtClean="0">
                <a:solidFill>
                  <a:srgbClr val="000000"/>
                </a:solidFill>
                <a:latin typeface="Arial" charset="0"/>
                <a:cs typeface="Arial" charset="0"/>
                <a:sym typeface="Arial" charset="0"/>
              </a:rPr>
              <a:t>cours</a:t>
            </a:r>
            <a:r>
              <a:rPr lang="en-US" dirty="0" smtClean="0">
                <a:solidFill>
                  <a:srgbClr val="000000"/>
                </a:solidFill>
                <a:latin typeface="Arial" charset="0"/>
                <a:cs typeface="Arial" charset="0"/>
                <a:sym typeface="Arial" charset="0"/>
              </a:rPr>
              <a:t> de publication, </a:t>
            </a:r>
            <a:r>
              <a:rPr lang="en-US" dirty="0" err="1" smtClean="0">
                <a:solidFill>
                  <a:srgbClr val="000000"/>
                </a:solidFill>
                <a:latin typeface="Arial" charset="0"/>
                <a:cs typeface="Arial" charset="0"/>
                <a:sym typeface="Arial" charset="0"/>
              </a:rPr>
              <a:t>il</a:t>
            </a:r>
            <a:r>
              <a:rPr lang="en-US" dirty="0" smtClean="0">
                <a:solidFill>
                  <a:srgbClr val="000000"/>
                </a:solidFill>
                <a:latin typeface="Arial" charset="0"/>
                <a:cs typeface="Arial" charset="0"/>
                <a:sym typeface="Arial" charset="0"/>
              </a:rPr>
              <a:t> a </a:t>
            </a:r>
            <a:r>
              <a:rPr lang="en-US" dirty="0" err="1" smtClean="0">
                <a:solidFill>
                  <a:srgbClr val="000000"/>
                </a:solidFill>
                <a:latin typeface="Arial" charset="0"/>
                <a:cs typeface="Arial" charset="0"/>
                <a:sym typeface="Arial" charset="0"/>
              </a:rPr>
              <a:t>été</a:t>
            </a:r>
            <a:r>
              <a:rPr lang="en-US" dirty="0" smtClean="0">
                <a:solidFill>
                  <a:srgbClr val="000000"/>
                </a:solidFill>
                <a:latin typeface="Arial" charset="0"/>
                <a:cs typeface="Arial" charset="0"/>
                <a:sym typeface="Arial" charset="0"/>
              </a:rPr>
              <a:t> </a:t>
            </a:r>
            <a:r>
              <a:rPr lang="en-US" dirty="0" err="1" smtClean="0">
                <a:solidFill>
                  <a:srgbClr val="000000"/>
                </a:solidFill>
                <a:latin typeface="Arial" charset="0"/>
                <a:cs typeface="Arial" charset="0"/>
                <a:sym typeface="Arial" charset="0"/>
              </a:rPr>
              <a:t>présenté</a:t>
            </a:r>
            <a:r>
              <a:rPr lang="en-US" dirty="0" smtClean="0">
                <a:solidFill>
                  <a:srgbClr val="000000"/>
                </a:solidFill>
                <a:latin typeface="Arial" charset="0"/>
                <a:cs typeface="Arial" charset="0"/>
                <a:sym typeface="Arial" charset="0"/>
              </a:rPr>
              <a:t> aux </a:t>
            </a:r>
            <a:r>
              <a:rPr lang="en-US" dirty="0" err="1" smtClean="0">
                <a:solidFill>
                  <a:srgbClr val="000000"/>
                </a:solidFill>
                <a:latin typeface="Arial" charset="0"/>
                <a:cs typeface="Arial" charset="0"/>
                <a:sym typeface="Arial" charset="0"/>
              </a:rPr>
              <a:t>dernières</a:t>
            </a:r>
            <a:r>
              <a:rPr lang="en-US" dirty="0" smtClean="0">
                <a:solidFill>
                  <a:srgbClr val="000000"/>
                </a:solidFill>
                <a:latin typeface="Arial" charset="0"/>
                <a:cs typeface="Arial" charset="0"/>
                <a:sym typeface="Arial" charset="0"/>
              </a:rPr>
              <a:t> </a:t>
            </a:r>
            <a:r>
              <a:rPr lang="en-US" dirty="0" err="1" smtClean="0">
                <a:solidFill>
                  <a:srgbClr val="000000"/>
                </a:solidFill>
                <a:latin typeface="Arial" charset="0"/>
                <a:cs typeface="Arial" charset="0"/>
                <a:sym typeface="Arial" charset="0"/>
              </a:rPr>
              <a:t>journées</a:t>
            </a:r>
            <a:r>
              <a:rPr lang="en-US" dirty="0" smtClean="0">
                <a:solidFill>
                  <a:srgbClr val="000000"/>
                </a:solidFill>
                <a:latin typeface="Arial" charset="0"/>
                <a:cs typeface="Arial" charset="0"/>
                <a:sym typeface="Arial" charset="0"/>
              </a:rPr>
              <a:t> </a:t>
            </a:r>
            <a:r>
              <a:rPr lang="en-US" dirty="0" err="1" smtClean="0">
                <a:solidFill>
                  <a:srgbClr val="000000"/>
                </a:solidFill>
                <a:latin typeface="Arial" charset="0"/>
                <a:cs typeface="Arial" charset="0"/>
                <a:sym typeface="Arial" charset="0"/>
              </a:rPr>
              <a:t>HNum</a:t>
            </a:r>
            <a:r>
              <a:rPr lang="en-US" dirty="0" smtClean="0">
                <a:solidFill>
                  <a:srgbClr val="000000"/>
                </a:solidFill>
                <a:latin typeface="Arial" charset="0"/>
                <a:cs typeface="Arial" charset="0"/>
                <a:sym typeface="Arial" charset="0"/>
              </a:rPr>
              <a:t> </a:t>
            </a:r>
            <a:r>
              <a:rPr lang="en-US" dirty="0" err="1" smtClean="0">
                <a:solidFill>
                  <a:srgbClr val="000000"/>
                </a:solidFill>
                <a:latin typeface="Arial" charset="0"/>
                <a:cs typeface="Arial" charset="0"/>
                <a:sym typeface="Arial" charset="0"/>
              </a:rPr>
              <a:t>organisées</a:t>
            </a:r>
            <a:r>
              <a:rPr lang="en-US" dirty="0" smtClean="0">
                <a:solidFill>
                  <a:srgbClr val="000000"/>
                </a:solidFill>
                <a:latin typeface="Arial" charset="0"/>
                <a:cs typeface="Arial" charset="0"/>
                <a:sym typeface="Arial" charset="0"/>
              </a:rPr>
              <a:t> par la DGOS. La </a:t>
            </a:r>
            <a:r>
              <a:rPr lang="en-US" dirty="0" err="1" smtClean="0">
                <a:solidFill>
                  <a:srgbClr val="000000"/>
                </a:solidFill>
                <a:latin typeface="Arial" charset="0"/>
                <a:cs typeface="Arial" charset="0"/>
                <a:sym typeface="Arial" charset="0"/>
              </a:rPr>
              <a:t>prochaine</a:t>
            </a:r>
            <a:r>
              <a:rPr lang="en-US" dirty="0" smtClean="0">
                <a:solidFill>
                  <a:srgbClr val="000000"/>
                </a:solidFill>
                <a:latin typeface="Arial" charset="0"/>
                <a:cs typeface="Arial" charset="0"/>
                <a:sym typeface="Arial" charset="0"/>
              </a:rPr>
              <a:t> </a:t>
            </a:r>
            <a:r>
              <a:rPr lang="en-US" dirty="0" err="1" smtClean="0">
                <a:solidFill>
                  <a:srgbClr val="000000"/>
                </a:solidFill>
                <a:latin typeface="Arial" charset="0"/>
                <a:cs typeface="Arial" charset="0"/>
                <a:sym typeface="Arial" charset="0"/>
              </a:rPr>
              <a:t>étape</a:t>
            </a:r>
            <a:r>
              <a:rPr lang="en-US" dirty="0" smtClean="0">
                <a:solidFill>
                  <a:srgbClr val="000000"/>
                </a:solidFill>
                <a:latin typeface="Arial" charset="0"/>
                <a:cs typeface="Arial" charset="0"/>
                <a:sym typeface="Arial" charset="0"/>
              </a:rPr>
              <a:t> </a:t>
            </a:r>
            <a:r>
              <a:rPr lang="en-US" dirty="0" err="1" smtClean="0">
                <a:solidFill>
                  <a:srgbClr val="000000"/>
                </a:solidFill>
                <a:latin typeface="Arial" charset="0"/>
                <a:cs typeface="Arial" charset="0"/>
                <a:sym typeface="Arial" charset="0"/>
              </a:rPr>
              <a:t>consistera</a:t>
            </a:r>
            <a:r>
              <a:rPr lang="en-US" dirty="0" smtClean="0">
                <a:solidFill>
                  <a:srgbClr val="000000"/>
                </a:solidFill>
                <a:latin typeface="Arial" charset="0"/>
                <a:cs typeface="Arial" charset="0"/>
                <a:sym typeface="Arial" charset="0"/>
              </a:rPr>
              <a:t> à identifier les </a:t>
            </a:r>
            <a:r>
              <a:rPr lang="en-US" dirty="0" err="1" smtClean="0">
                <a:solidFill>
                  <a:srgbClr val="000000"/>
                </a:solidFill>
                <a:latin typeface="Arial" charset="0"/>
                <a:cs typeface="Arial" charset="0"/>
                <a:sym typeface="Arial" charset="0"/>
              </a:rPr>
              <a:t>ressources</a:t>
            </a:r>
            <a:r>
              <a:rPr lang="en-US" dirty="0" smtClean="0">
                <a:solidFill>
                  <a:srgbClr val="000000"/>
                </a:solidFill>
                <a:latin typeface="Arial" charset="0"/>
                <a:cs typeface="Arial" charset="0"/>
                <a:sym typeface="Arial" charset="0"/>
              </a:rPr>
              <a:t> de formation </a:t>
            </a:r>
            <a:r>
              <a:rPr lang="en-US" dirty="0" err="1" smtClean="0">
                <a:solidFill>
                  <a:srgbClr val="000000"/>
                </a:solidFill>
                <a:latin typeface="Arial" charset="0"/>
                <a:cs typeface="Arial" charset="0"/>
                <a:sym typeface="Arial" charset="0"/>
              </a:rPr>
              <a:t>initiales</a:t>
            </a:r>
            <a:r>
              <a:rPr lang="en-US" dirty="0" smtClean="0">
                <a:solidFill>
                  <a:srgbClr val="000000"/>
                </a:solidFill>
                <a:latin typeface="Arial" charset="0"/>
                <a:cs typeface="Arial" charset="0"/>
                <a:sym typeface="Arial" charset="0"/>
              </a:rPr>
              <a:t> </a:t>
            </a:r>
            <a:r>
              <a:rPr lang="en-US" dirty="0" err="1" smtClean="0">
                <a:solidFill>
                  <a:srgbClr val="000000"/>
                </a:solidFill>
                <a:latin typeface="Arial" charset="0"/>
                <a:cs typeface="Arial" charset="0"/>
                <a:sym typeface="Arial" charset="0"/>
              </a:rPr>
              <a:t>ou</a:t>
            </a:r>
            <a:r>
              <a:rPr lang="en-US" dirty="0" smtClean="0">
                <a:solidFill>
                  <a:srgbClr val="000000"/>
                </a:solidFill>
                <a:latin typeface="Arial" charset="0"/>
                <a:cs typeface="Arial" charset="0"/>
                <a:sym typeface="Arial" charset="0"/>
              </a:rPr>
              <a:t> continues à </a:t>
            </a:r>
            <a:r>
              <a:rPr lang="en-US" dirty="0" err="1" smtClean="0">
                <a:solidFill>
                  <a:srgbClr val="000000"/>
                </a:solidFill>
                <a:latin typeface="Arial" charset="0"/>
                <a:cs typeface="Arial" charset="0"/>
                <a:sym typeface="Arial" charset="0"/>
              </a:rPr>
              <a:t>mettre</a:t>
            </a:r>
            <a:r>
              <a:rPr lang="en-US" dirty="0" smtClean="0">
                <a:solidFill>
                  <a:srgbClr val="000000"/>
                </a:solidFill>
                <a:latin typeface="Arial" charset="0"/>
                <a:cs typeface="Arial" charset="0"/>
                <a:sym typeface="Arial" charset="0"/>
              </a:rPr>
              <a:t> en face de </a:t>
            </a:r>
            <a:r>
              <a:rPr lang="en-US" dirty="0" err="1" smtClean="0">
                <a:solidFill>
                  <a:srgbClr val="000000"/>
                </a:solidFill>
                <a:latin typeface="Arial" charset="0"/>
                <a:cs typeface="Arial" charset="0"/>
                <a:sym typeface="Arial" charset="0"/>
              </a:rPr>
              <a:t>ces</a:t>
            </a:r>
            <a:r>
              <a:rPr lang="en-US" dirty="0" smtClean="0">
                <a:solidFill>
                  <a:srgbClr val="000000"/>
                </a:solidFill>
                <a:latin typeface="Arial" charset="0"/>
                <a:cs typeface="Arial" charset="0"/>
                <a:sym typeface="Arial" charset="0"/>
              </a:rPr>
              <a:t> </a:t>
            </a:r>
            <a:r>
              <a:rPr lang="en-US" dirty="0" err="1" smtClean="0">
                <a:solidFill>
                  <a:srgbClr val="000000"/>
                </a:solidFill>
                <a:latin typeface="Arial" charset="0"/>
                <a:cs typeface="Arial" charset="0"/>
                <a:sym typeface="Arial" charset="0"/>
              </a:rPr>
              <a:t>compétences</a:t>
            </a:r>
            <a:r>
              <a:rPr lang="en-US" dirty="0" smtClean="0">
                <a:solidFill>
                  <a:srgbClr val="000000"/>
                </a:solidFill>
                <a:latin typeface="Arial" charset="0"/>
                <a:cs typeface="Arial" charset="0"/>
                <a:sym typeface="Arial" charset="0"/>
              </a:rPr>
              <a:t>. Le travail </a:t>
            </a:r>
            <a:r>
              <a:rPr lang="en-US" dirty="0" err="1" smtClean="0">
                <a:solidFill>
                  <a:srgbClr val="000000"/>
                </a:solidFill>
                <a:latin typeface="Arial" charset="0"/>
                <a:cs typeface="Arial" charset="0"/>
                <a:sym typeface="Arial" charset="0"/>
              </a:rPr>
              <a:t>est</a:t>
            </a:r>
            <a:r>
              <a:rPr lang="en-US" dirty="0" smtClean="0">
                <a:solidFill>
                  <a:srgbClr val="000000"/>
                </a:solidFill>
                <a:latin typeface="Arial" charset="0"/>
                <a:cs typeface="Arial" charset="0"/>
                <a:sym typeface="Arial" charset="0"/>
              </a:rPr>
              <a:t> en </a:t>
            </a:r>
            <a:r>
              <a:rPr lang="en-US" dirty="0" err="1" smtClean="0">
                <a:solidFill>
                  <a:srgbClr val="000000"/>
                </a:solidFill>
                <a:latin typeface="Arial" charset="0"/>
                <a:cs typeface="Arial" charset="0"/>
                <a:sym typeface="Arial" charset="0"/>
              </a:rPr>
              <a:t>cours</a:t>
            </a:r>
            <a:r>
              <a:rPr lang="en-US" dirty="0" smtClean="0">
                <a:solidFill>
                  <a:srgbClr val="000000"/>
                </a:solidFill>
                <a:latin typeface="Arial" charset="0"/>
                <a:cs typeface="Arial" charset="0"/>
                <a:sym typeface="Arial" charset="0"/>
              </a:rPr>
              <a:t>, on attends les </a:t>
            </a:r>
            <a:r>
              <a:rPr lang="en-US" dirty="0" err="1" smtClean="0">
                <a:solidFill>
                  <a:srgbClr val="000000"/>
                </a:solidFill>
                <a:latin typeface="Arial" charset="0"/>
                <a:cs typeface="Arial" charset="0"/>
                <a:sym typeface="Arial" charset="0"/>
              </a:rPr>
              <a:t>résultats</a:t>
            </a:r>
            <a:r>
              <a:rPr lang="en-US" dirty="0" smtClean="0">
                <a:solidFill>
                  <a:srgbClr val="000000"/>
                </a:solidFill>
                <a:latin typeface="Arial" charset="0"/>
                <a:cs typeface="Arial" charset="0"/>
                <a:sym typeface="Arial" charset="0"/>
              </a:rPr>
              <a:t> début 2014.</a:t>
            </a:r>
          </a:p>
          <a:p>
            <a:pPr>
              <a:spcBef>
                <a:spcPts val="444"/>
              </a:spcBef>
            </a:pPr>
            <a:r>
              <a:rPr lang="en-US" dirty="0" smtClean="0">
                <a:solidFill>
                  <a:srgbClr val="000000"/>
                </a:solidFill>
                <a:latin typeface="Arial" charset="0"/>
                <a:cs typeface="Arial" charset="0"/>
                <a:sym typeface="Arial" charset="0"/>
              </a:rPr>
              <a:t>Le 3ème </a:t>
            </a:r>
            <a:r>
              <a:rPr lang="en-US" dirty="0" err="1" smtClean="0">
                <a:solidFill>
                  <a:srgbClr val="000000"/>
                </a:solidFill>
                <a:latin typeface="Arial" charset="0"/>
                <a:cs typeface="Arial" charset="0"/>
                <a:sym typeface="Arial" charset="0"/>
              </a:rPr>
              <a:t>concerne</a:t>
            </a:r>
            <a:r>
              <a:rPr lang="en-US" dirty="0" smtClean="0">
                <a:solidFill>
                  <a:srgbClr val="000000"/>
                </a:solidFill>
                <a:latin typeface="Arial" charset="0"/>
                <a:cs typeface="Arial" charset="0"/>
                <a:sym typeface="Arial" charset="0"/>
              </a:rPr>
              <a:t> la question </a:t>
            </a:r>
            <a:r>
              <a:rPr lang="en-US" dirty="0" err="1" smtClean="0">
                <a:solidFill>
                  <a:srgbClr val="000000"/>
                </a:solidFill>
                <a:latin typeface="Arial" charset="0"/>
                <a:cs typeface="Arial" charset="0"/>
                <a:sym typeface="Arial" charset="0"/>
              </a:rPr>
              <a:t>complexe</a:t>
            </a:r>
            <a:r>
              <a:rPr lang="en-US" dirty="0" smtClean="0">
                <a:solidFill>
                  <a:srgbClr val="000000"/>
                </a:solidFill>
                <a:latin typeface="Arial" charset="0"/>
                <a:cs typeface="Arial" charset="0"/>
                <a:sym typeface="Arial" charset="0"/>
              </a:rPr>
              <a:t> des </a:t>
            </a:r>
            <a:r>
              <a:rPr lang="en-US" dirty="0" err="1" smtClean="0">
                <a:solidFill>
                  <a:srgbClr val="000000"/>
                </a:solidFill>
                <a:latin typeface="Arial" charset="0"/>
                <a:cs typeface="Arial" charset="0"/>
                <a:sym typeface="Arial" charset="0"/>
              </a:rPr>
              <a:t>mutualisation</a:t>
            </a:r>
            <a:r>
              <a:rPr lang="en-US" dirty="0" smtClean="0">
                <a:solidFill>
                  <a:srgbClr val="000000"/>
                </a:solidFill>
                <a:latin typeface="Arial" charset="0"/>
                <a:cs typeface="Arial" charset="0"/>
                <a:sym typeface="Arial" charset="0"/>
              </a:rPr>
              <a:t> et </a:t>
            </a:r>
            <a:r>
              <a:rPr lang="en-US" dirty="0" err="1" smtClean="0">
                <a:solidFill>
                  <a:srgbClr val="000000"/>
                </a:solidFill>
                <a:latin typeface="Arial" charset="0"/>
                <a:cs typeface="Arial" charset="0"/>
                <a:sym typeface="Arial" charset="0"/>
              </a:rPr>
              <a:t>externalisation</a:t>
            </a:r>
            <a:r>
              <a:rPr lang="en-US" dirty="0" smtClean="0">
                <a:solidFill>
                  <a:srgbClr val="000000"/>
                </a:solidFill>
                <a:latin typeface="Arial" charset="0"/>
                <a:cs typeface="Arial" charset="0"/>
                <a:sym typeface="Arial" charset="0"/>
              </a:rPr>
              <a:t> en SI. Il </a:t>
            </a:r>
            <a:r>
              <a:rPr lang="en-US" dirty="0" err="1" smtClean="0">
                <a:solidFill>
                  <a:srgbClr val="000000"/>
                </a:solidFill>
                <a:latin typeface="Arial" charset="0"/>
                <a:cs typeface="Arial" charset="0"/>
                <a:sym typeface="Arial" charset="0"/>
              </a:rPr>
              <a:t>est</a:t>
            </a:r>
            <a:r>
              <a:rPr lang="en-US" dirty="0" smtClean="0">
                <a:solidFill>
                  <a:srgbClr val="000000"/>
                </a:solidFill>
                <a:latin typeface="Arial" charset="0"/>
                <a:cs typeface="Arial" charset="0"/>
                <a:sym typeface="Arial" charset="0"/>
              </a:rPr>
              <a:t> </a:t>
            </a:r>
            <a:r>
              <a:rPr lang="en-US" dirty="0" err="1" smtClean="0">
                <a:solidFill>
                  <a:srgbClr val="000000"/>
                </a:solidFill>
                <a:latin typeface="Arial" charset="0"/>
                <a:cs typeface="Arial" charset="0"/>
                <a:sym typeface="Arial" charset="0"/>
              </a:rPr>
              <a:t>évident</a:t>
            </a:r>
            <a:r>
              <a:rPr lang="en-US" dirty="0" smtClean="0">
                <a:solidFill>
                  <a:srgbClr val="000000"/>
                </a:solidFill>
                <a:latin typeface="Arial" charset="0"/>
                <a:cs typeface="Arial" charset="0"/>
                <a:sym typeface="Arial" charset="0"/>
              </a:rPr>
              <a:t> </a:t>
            </a:r>
            <a:r>
              <a:rPr lang="en-US" dirty="0" err="1" smtClean="0">
                <a:solidFill>
                  <a:srgbClr val="000000"/>
                </a:solidFill>
                <a:latin typeface="Arial" charset="0"/>
                <a:cs typeface="Arial" charset="0"/>
                <a:sym typeface="Arial" charset="0"/>
              </a:rPr>
              <a:t>que</a:t>
            </a:r>
            <a:r>
              <a:rPr lang="en-US" dirty="0" smtClean="0">
                <a:solidFill>
                  <a:srgbClr val="000000"/>
                </a:solidFill>
                <a:latin typeface="Arial" charset="0"/>
                <a:cs typeface="Arial" charset="0"/>
                <a:sym typeface="Arial" charset="0"/>
              </a:rPr>
              <a:t> tout le monde </a:t>
            </a:r>
            <a:r>
              <a:rPr lang="en-US" dirty="0" err="1" smtClean="0">
                <a:solidFill>
                  <a:srgbClr val="000000"/>
                </a:solidFill>
                <a:latin typeface="Arial" charset="0"/>
                <a:cs typeface="Arial" charset="0"/>
                <a:sym typeface="Arial" charset="0"/>
              </a:rPr>
              <a:t>n’a</a:t>
            </a:r>
            <a:r>
              <a:rPr lang="en-US" dirty="0" smtClean="0">
                <a:solidFill>
                  <a:srgbClr val="000000"/>
                </a:solidFill>
                <a:latin typeface="Arial" charset="0"/>
                <a:cs typeface="Arial" charset="0"/>
                <a:sym typeface="Arial" charset="0"/>
              </a:rPr>
              <a:t> pas les </a:t>
            </a:r>
            <a:r>
              <a:rPr lang="en-US" dirty="0" err="1" smtClean="0">
                <a:solidFill>
                  <a:srgbClr val="000000"/>
                </a:solidFill>
                <a:latin typeface="Arial" charset="0"/>
                <a:cs typeface="Arial" charset="0"/>
                <a:sym typeface="Arial" charset="0"/>
              </a:rPr>
              <a:t>moyens</a:t>
            </a:r>
            <a:r>
              <a:rPr lang="en-US" dirty="0" smtClean="0">
                <a:solidFill>
                  <a:srgbClr val="000000"/>
                </a:solidFill>
                <a:latin typeface="Arial" charset="0"/>
                <a:cs typeface="Arial" charset="0"/>
                <a:sym typeface="Arial" charset="0"/>
              </a:rPr>
              <a:t> de tout faire à son </a:t>
            </a:r>
            <a:r>
              <a:rPr lang="en-US" dirty="0" err="1" smtClean="0">
                <a:solidFill>
                  <a:srgbClr val="000000"/>
                </a:solidFill>
                <a:latin typeface="Arial" charset="0"/>
                <a:cs typeface="Arial" charset="0"/>
                <a:sym typeface="Arial" charset="0"/>
              </a:rPr>
              <a:t>échelle</a:t>
            </a:r>
            <a:r>
              <a:rPr lang="en-US" dirty="0" smtClean="0">
                <a:solidFill>
                  <a:srgbClr val="000000"/>
                </a:solidFill>
                <a:latin typeface="Arial" charset="0"/>
                <a:cs typeface="Arial" charset="0"/>
                <a:sym typeface="Arial" charset="0"/>
              </a:rPr>
              <a:t>. L’ANAP, en collaboration avec </a:t>
            </a:r>
            <a:r>
              <a:rPr lang="en-US" dirty="0" err="1" smtClean="0">
                <a:solidFill>
                  <a:srgbClr val="000000"/>
                </a:solidFill>
                <a:latin typeface="Arial" charset="0"/>
                <a:cs typeface="Arial" charset="0"/>
                <a:sym typeface="Arial" charset="0"/>
              </a:rPr>
              <a:t>l’ASIP</a:t>
            </a:r>
            <a:r>
              <a:rPr lang="en-US" dirty="0" smtClean="0">
                <a:solidFill>
                  <a:srgbClr val="000000"/>
                </a:solidFill>
                <a:latin typeface="Arial" charset="0"/>
                <a:cs typeface="Arial" charset="0"/>
                <a:sym typeface="Arial" charset="0"/>
              </a:rPr>
              <a:t>, a déjà </a:t>
            </a:r>
            <a:r>
              <a:rPr lang="en-US" dirty="0" err="1" smtClean="0">
                <a:solidFill>
                  <a:srgbClr val="000000"/>
                </a:solidFill>
                <a:latin typeface="Arial" charset="0"/>
                <a:cs typeface="Arial" charset="0"/>
                <a:sym typeface="Arial" charset="0"/>
              </a:rPr>
              <a:t>produit</a:t>
            </a:r>
            <a:r>
              <a:rPr lang="en-US" dirty="0" smtClean="0">
                <a:solidFill>
                  <a:srgbClr val="000000"/>
                </a:solidFill>
                <a:latin typeface="Arial" charset="0"/>
                <a:cs typeface="Arial" charset="0"/>
                <a:sym typeface="Arial" charset="0"/>
              </a:rPr>
              <a:t> à </a:t>
            </a:r>
            <a:r>
              <a:rPr lang="en-US" dirty="0" err="1" smtClean="0">
                <a:solidFill>
                  <a:srgbClr val="000000"/>
                </a:solidFill>
                <a:latin typeface="Arial" charset="0"/>
                <a:cs typeface="Arial" charset="0"/>
                <a:sym typeface="Arial" charset="0"/>
              </a:rPr>
              <a:t>Pacques</a:t>
            </a:r>
            <a:r>
              <a:rPr lang="en-US" dirty="0" smtClean="0">
                <a:solidFill>
                  <a:srgbClr val="000000"/>
                </a:solidFill>
                <a:latin typeface="Arial" charset="0"/>
                <a:cs typeface="Arial" charset="0"/>
                <a:sym typeface="Arial" charset="0"/>
              </a:rPr>
              <a:t> un premier guide à </a:t>
            </a:r>
            <a:r>
              <a:rPr lang="en-US" dirty="0" err="1" smtClean="0">
                <a:solidFill>
                  <a:srgbClr val="000000"/>
                </a:solidFill>
                <a:latin typeface="Arial" charset="0"/>
                <a:cs typeface="Arial" charset="0"/>
                <a:sym typeface="Arial" charset="0"/>
              </a:rPr>
              <a:t>l’attention</a:t>
            </a:r>
            <a:r>
              <a:rPr lang="en-US" dirty="0" smtClean="0">
                <a:solidFill>
                  <a:srgbClr val="000000"/>
                </a:solidFill>
                <a:latin typeface="Arial" charset="0"/>
                <a:cs typeface="Arial" charset="0"/>
                <a:sym typeface="Arial" charset="0"/>
              </a:rPr>
              <a:t> des </a:t>
            </a:r>
            <a:r>
              <a:rPr lang="en-US" dirty="0" err="1" smtClean="0">
                <a:solidFill>
                  <a:srgbClr val="000000"/>
                </a:solidFill>
                <a:latin typeface="Arial" charset="0"/>
                <a:cs typeface="Arial" charset="0"/>
                <a:sym typeface="Arial" charset="0"/>
              </a:rPr>
              <a:t>décideurs</a:t>
            </a:r>
            <a:r>
              <a:rPr lang="en-US" dirty="0" smtClean="0">
                <a:solidFill>
                  <a:srgbClr val="000000"/>
                </a:solidFill>
                <a:latin typeface="Arial" charset="0"/>
                <a:cs typeface="Arial" charset="0"/>
                <a:sym typeface="Arial" charset="0"/>
              </a:rPr>
              <a:t>. Les </a:t>
            </a:r>
            <a:r>
              <a:rPr lang="en-US" dirty="0" err="1" smtClean="0">
                <a:solidFill>
                  <a:srgbClr val="000000"/>
                </a:solidFill>
                <a:latin typeface="Arial" charset="0"/>
                <a:cs typeface="Arial" charset="0"/>
                <a:sym typeface="Arial" charset="0"/>
              </a:rPr>
              <a:t>travaux</a:t>
            </a:r>
            <a:r>
              <a:rPr lang="en-US" dirty="0" smtClean="0">
                <a:solidFill>
                  <a:srgbClr val="000000"/>
                </a:solidFill>
                <a:latin typeface="Arial" charset="0"/>
                <a:cs typeface="Arial" charset="0"/>
                <a:sym typeface="Arial" charset="0"/>
              </a:rPr>
              <a:t> </a:t>
            </a:r>
            <a:r>
              <a:rPr lang="en-US" dirty="0" err="1" smtClean="0">
                <a:solidFill>
                  <a:srgbClr val="000000"/>
                </a:solidFill>
                <a:latin typeface="Arial" charset="0"/>
                <a:cs typeface="Arial" charset="0"/>
                <a:sym typeface="Arial" charset="0"/>
              </a:rPr>
              <a:t>continuent</a:t>
            </a:r>
            <a:r>
              <a:rPr lang="en-US" dirty="0" smtClean="0">
                <a:solidFill>
                  <a:srgbClr val="000000"/>
                </a:solidFill>
                <a:latin typeface="Arial" charset="0"/>
                <a:cs typeface="Arial" charset="0"/>
                <a:sym typeface="Arial" charset="0"/>
              </a:rPr>
              <a:t> pour continuer à </a:t>
            </a:r>
            <a:r>
              <a:rPr lang="en-US" dirty="0" err="1" smtClean="0">
                <a:solidFill>
                  <a:srgbClr val="000000"/>
                </a:solidFill>
                <a:latin typeface="Arial" charset="0"/>
                <a:cs typeface="Arial" charset="0"/>
                <a:sym typeface="Arial" charset="0"/>
              </a:rPr>
              <a:t>mieux</a:t>
            </a:r>
            <a:r>
              <a:rPr lang="en-US" dirty="0" smtClean="0">
                <a:solidFill>
                  <a:srgbClr val="000000"/>
                </a:solidFill>
                <a:latin typeface="Arial" charset="0"/>
                <a:cs typeface="Arial" charset="0"/>
                <a:sym typeface="Arial" charset="0"/>
              </a:rPr>
              <a:t> </a:t>
            </a:r>
            <a:r>
              <a:rPr lang="en-US" dirty="0" err="1" smtClean="0">
                <a:solidFill>
                  <a:srgbClr val="000000"/>
                </a:solidFill>
                <a:latin typeface="Arial" charset="0"/>
                <a:cs typeface="Arial" charset="0"/>
                <a:sym typeface="Arial" charset="0"/>
              </a:rPr>
              <a:t>éclairer</a:t>
            </a:r>
            <a:r>
              <a:rPr lang="en-US" dirty="0" smtClean="0">
                <a:solidFill>
                  <a:srgbClr val="000000"/>
                </a:solidFill>
                <a:latin typeface="Arial" charset="0"/>
                <a:cs typeface="Arial" charset="0"/>
                <a:sym typeface="Arial" charset="0"/>
              </a:rPr>
              <a:t> les </a:t>
            </a:r>
            <a:r>
              <a:rPr lang="en-US" dirty="0" err="1" smtClean="0">
                <a:solidFill>
                  <a:srgbClr val="000000"/>
                </a:solidFill>
                <a:latin typeface="Arial" charset="0"/>
                <a:cs typeface="Arial" charset="0"/>
                <a:sym typeface="Arial" charset="0"/>
              </a:rPr>
              <a:t>décisions</a:t>
            </a:r>
            <a:r>
              <a:rPr lang="en-US" dirty="0" smtClean="0">
                <a:solidFill>
                  <a:srgbClr val="000000"/>
                </a:solidFill>
                <a:latin typeface="Arial" charset="0"/>
                <a:cs typeface="Arial" charset="0"/>
                <a:sym typeface="Arial" charset="0"/>
              </a:rPr>
              <a:t> des </a:t>
            </a:r>
            <a:r>
              <a:rPr lang="en-US" dirty="0" err="1" smtClean="0">
                <a:solidFill>
                  <a:srgbClr val="000000"/>
                </a:solidFill>
                <a:latin typeface="Arial" charset="0"/>
                <a:cs typeface="Arial" charset="0"/>
                <a:sym typeface="Arial" charset="0"/>
              </a:rPr>
              <a:t>établissements</a:t>
            </a:r>
            <a:r>
              <a:rPr lang="en-US" dirty="0" smtClean="0">
                <a:solidFill>
                  <a:srgbClr val="000000"/>
                </a:solidFill>
                <a:latin typeface="Arial" charset="0"/>
                <a:cs typeface="Arial" charset="0"/>
                <a:sym typeface="Arial" charset="0"/>
              </a:rPr>
              <a:t> </a:t>
            </a:r>
            <a:r>
              <a:rPr lang="en-US" dirty="0" err="1" smtClean="0">
                <a:solidFill>
                  <a:srgbClr val="000000"/>
                </a:solidFill>
                <a:latin typeface="Arial" charset="0"/>
                <a:cs typeface="Arial" charset="0"/>
                <a:sym typeface="Arial" charset="0"/>
              </a:rPr>
              <a:t>dans</a:t>
            </a:r>
            <a:r>
              <a:rPr lang="en-US" dirty="0" smtClean="0">
                <a:solidFill>
                  <a:srgbClr val="000000"/>
                </a:solidFill>
                <a:latin typeface="Arial" charset="0"/>
                <a:cs typeface="Arial" charset="0"/>
                <a:sym typeface="Arial" charset="0"/>
              </a:rPr>
              <a:t> </a:t>
            </a:r>
            <a:r>
              <a:rPr lang="en-US" dirty="0" err="1" smtClean="0">
                <a:solidFill>
                  <a:srgbClr val="000000"/>
                </a:solidFill>
                <a:latin typeface="Arial" charset="0"/>
                <a:cs typeface="Arial" charset="0"/>
                <a:sym typeface="Arial" charset="0"/>
              </a:rPr>
              <a:t>ce</a:t>
            </a:r>
            <a:r>
              <a:rPr lang="en-US" dirty="0" smtClean="0">
                <a:solidFill>
                  <a:srgbClr val="000000"/>
                </a:solidFill>
                <a:latin typeface="Arial" charset="0"/>
                <a:cs typeface="Arial" charset="0"/>
                <a:sym typeface="Arial" charset="0"/>
              </a:rPr>
              <a:t> </a:t>
            </a:r>
            <a:r>
              <a:rPr lang="en-US" dirty="0" err="1" smtClean="0">
                <a:solidFill>
                  <a:srgbClr val="000000"/>
                </a:solidFill>
                <a:latin typeface="Arial" charset="0"/>
                <a:cs typeface="Arial" charset="0"/>
                <a:sym typeface="Arial" charset="0"/>
              </a:rPr>
              <a:t>domaine</a:t>
            </a:r>
            <a:r>
              <a:rPr lang="en-US" dirty="0" smtClean="0">
                <a:solidFill>
                  <a:srgbClr val="000000"/>
                </a:solidFill>
                <a:latin typeface="Arial" charset="0"/>
                <a:cs typeface="Arial" charset="0"/>
                <a:sym typeface="Arial" charset="0"/>
              </a:rPr>
              <a:t>.</a:t>
            </a:r>
          </a:p>
          <a:p>
            <a:pPr>
              <a:spcBef>
                <a:spcPts val="444"/>
              </a:spcBef>
            </a:pPr>
            <a:r>
              <a:rPr lang="en-US" dirty="0" err="1" smtClean="0">
                <a:solidFill>
                  <a:srgbClr val="000000"/>
                </a:solidFill>
                <a:latin typeface="Arial" charset="0"/>
                <a:cs typeface="Arial" charset="0"/>
                <a:sym typeface="Arial" charset="0"/>
              </a:rPr>
              <a:t>Enfin</a:t>
            </a:r>
            <a:r>
              <a:rPr lang="en-US" dirty="0" smtClean="0">
                <a:solidFill>
                  <a:srgbClr val="000000"/>
                </a:solidFill>
                <a:latin typeface="Arial" charset="0"/>
                <a:cs typeface="Arial" charset="0"/>
                <a:sym typeface="Arial" charset="0"/>
              </a:rPr>
              <a:t>, </a:t>
            </a:r>
            <a:r>
              <a:rPr lang="en-US" dirty="0" err="1" smtClean="0">
                <a:solidFill>
                  <a:srgbClr val="000000"/>
                </a:solidFill>
                <a:latin typeface="Arial" charset="0"/>
                <a:cs typeface="Arial" charset="0"/>
                <a:sym typeface="Arial" charset="0"/>
              </a:rPr>
              <a:t>si</a:t>
            </a:r>
            <a:r>
              <a:rPr lang="en-US" dirty="0" smtClean="0">
                <a:solidFill>
                  <a:srgbClr val="000000"/>
                </a:solidFill>
                <a:latin typeface="Arial" charset="0"/>
                <a:cs typeface="Arial" charset="0"/>
                <a:sym typeface="Arial" charset="0"/>
              </a:rPr>
              <a:t> </a:t>
            </a:r>
            <a:r>
              <a:rPr lang="en-US" dirty="0" err="1" smtClean="0">
                <a:solidFill>
                  <a:srgbClr val="000000"/>
                </a:solidFill>
                <a:latin typeface="Arial" charset="0"/>
                <a:cs typeface="Arial" charset="0"/>
                <a:sym typeface="Arial" charset="0"/>
              </a:rPr>
              <a:t>vous</a:t>
            </a:r>
            <a:r>
              <a:rPr lang="en-US" dirty="0" smtClean="0">
                <a:solidFill>
                  <a:srgbClr val="000000"/>
                </a:solidFill>
                <a:latin typeface="Arial" charset="0"/>
                <a:cs typeface="Arial" charset="0"/>
                <a:sym typeface="Arial" charset="0"/>
              </a:rPr>
              <a:t> ne </a:t>
            </a:r>
            <a:r>
              <a:rPr lang="en-US" dirty="0" err="1" smtClean="0">
                <a:solidFill>
                  <a:srgbClr val="000000"/>
                </a:solidFill>
                <a:latin typeface="Arial" charset="0"/>
                <a:cs typeface="Arial" charset="0"/>
                <a:sym typeface="Arial" charset="0"/>
              </a:rPr>
              <a:t>connaissez</a:t>
            </a:r>
            <a:r>
              <a:rPr lang="en-US" dirty="0" smtClean="0">
                <a:solidFill>
                  <a:srgbClr val="000000"/>
                </a:solidFill>
                <a:latin typeface="Arial" charset="0"/>
                <a:cs typeface="Arial" charset="0"/>
                <a:sym typeface="Arial" charset="0"/>
              </a:rPr>
              <a:t> pas les cahiers des charges types qui </a:t>
            </a:r>
            <a:r>
              <a:rPr lang="en-US" dirty="0" err="1" smtClean="0">
                <a:solidFill>
                  <a:srgbClr val="000000"/>
                </a:solidFill>
                <a:latin typeface="Arial" charset="0"/>
                <a:cs typeface="Arial" charset="0"/>
                <a:sym typeface="Arial" charset="0"/>
              </a:rPr>
              <a:t>répondent</a:t>
            </a:r>
            <a:r>
              <a:rPr lang="en-US" dirty="0" smtClean="0">
                <a:solidFill>
                  <a:srgbClr val="000000"/>
                </a:solidFill>
                <a:latin typeface="Arial" charset="0"/>
                <a:cs typeface="Arial" charset="0"/>
                <a:sym typeface="Arial" charset="0"/>
              </a:rPr>
              <a:t> au 4ème </a:t>
            </a:r>
            <a:r>
              <a:rPr lang="en-US" dirty="0" err="1" smtClean="0">
                <a:solidFill>
                  <a:srgbClr val="000000"/>
                </a:solidFill>
                <a:latin typeface="Arial" charset="0"/>
                <a:cs typeface="Arial" charset="0"/>
                <a:sym typeface="Arial" charset="0"/>
              </a:rPr>
              <a:t>projet</a:t>
            </a:r>
            <a:r>
              <a:rPr lang="en-US" dirty="0" smtClean="0">
                <a:solidFill>
                  <a:srgbClr val="000000"/>
                </a:solidFill>
                <a:latin typeface="Arial" charset="0"/>
                <a:cs typeface="Arial" charset="0"/>
                <a:sym typeface="Arial" charset="0"/>
              </a:rPr>
              <a:t>, </a:t>
            </a:r>
            <a:r>
              <a:rPr lang="en-US" dirty="0" err="1" smtClean="0">
                <a:solidFill>
                  <a:srgbClr val="000000"/>
                </a:solidFill>
                <a:latin typeface="Arial" charset="0"/>
                <a:cs typeface="Arial" charset="0"/>
                <a:sym typeface="Arial" charset="0"/>
              </a:rPr>
              <a:t>allez</a:t>
            </a:r>
            <a:r>
              <a:rPr lang="en-US" dirty="0" smtClean="0">
                <a:solidFill>
                  <a:srgbClr val="000000"/>
                </a:solidFill>
                <a:latin typeface="Arial" charset="0"/>
                <a:cs typeface="Arial" charset="0"/>
                <a:sym typeface="Arial" charset="0"/>
              </a:rPr>
              <a:t> </a:t>
            </a:r>
            <a:r>
              <a:rPr lang="en-US" dirty="0" err="1" smtClean="0">
                <a:solidFill>
                  <a:srgbClr val="000000"/>
                </a:solidFill>
                <a:latin typeface="Arial" charset="0"/>
                <a:cs typeface="Arial" charset="0"/>
                <a:sym typeface="Arial" charset="0"/>
              </a:rPr>
              <a:t>vite</a:t>
            </a:r>
            <a:r>
              <a:rPr lang="en-US" dirty="0" smtClean="0">
                <a:solidFill>
                  <a:srgbClr val="000000"/>
                </a:solidFill>
                <a:latin typeface="Arial" charset="0"/>
                <a:cs typeface="Arial" charset="0"/>
                <a:sym typeface="Arial" charset="0"/>
              </a:rPr>
              <a:t> </a:t>
            </a:r>
            <a:r>
              <a:rPr lang="en-US" dirty="0" err="1" smtClean="0">
                <a:solidFill>
                  <a:srgbClr val="000000"/>
                </a:solidFill>
                <a:latin typeface="Arial" charset="0"/>
                <a:cs typeface="Arial" charset="0"/>
                <a:sym typeface="Arial" charset="0"/>
              </a:rPr>
              <a:t>voir</a:t>
            </a:r>
            <a:r>
              <a:rPr lang="en-US" dirty="0" smtClean="0">
                <a:solidFill>
                  <a:srgbClr val="000000"/>
                </a:solidFill>
                <a:latin typeface="Arial" charset="0"/>
                <a:cs typeface="Arial" charset="0"/>
                <a:sym typeface="Arial" charset="0"/>
              </a:rPr>
              <a:t> </a:t>
            </a:r>
            <a:r>
              <a:rPr lang="en-US" dirty="0" err="1" smtClean="0">
                <a:solidFill>
                  <a:srgbClr val="000000"/>
                </a:solidFill>
                <a:latin typeface="Arial" charset="0"/>
                <a:cs typeface="Arial" charset="0"/>
                <a:sym typeface="Arial" charset="0"/>
              </a:rPr>
              <a:t>sur</a:t>
            </a:r>
            <a:r>
              <a:rPr lang="en-US" dirty="0" smtClean="0">
                <a:solidFill>
                  <a:srgbClr val="000000"/>
                </a:solidFill>
                <a:latin typeface="Arial" charset="0"/>
                <a:cs typeface="Arial" charset="0"/>
                <a:sym typeface="Arial" charset="0"/>
              </a:rPr>
              <a:t> le site de </a:t>
            </a:r>
            <a:r>
              <a:rPr lang="en-US" dirty="0" err="1" smtClean="0">
                <a:solidFill>
                  <a:srgbClr val="000000"/>
                </a:solidFill>
                <a:latin typeface="Arial" charset="0"/>
                <a:cs typeface="Arial" charset="0"/>
                <a:sym typeface="Arial" charset="0"/>
              </a:rPr>
              <a:t>l’ANAP</a:t>
            </a:r>
            <a:r>
              <a:rPr lang="en-US" dirty="0" smtClean="0">
                <a:solidFill>
                  <a:srgbClr val="000000"/>
                </a:solidFill>
                <a:latin typeface="Arial" charset="0"/>
                <a:cs typeface="Arial" charset="0"/>
                <a:sym typeface="Arial" charset="0"/>
              </a:rPr>
              <a:t>, </a:t>
            </a:r>
            <a:r>
              <a:rPr lang="en-US" dirty="0" err="1" smtClean="0">
                <a:solidFill>
                  <a:srgbClr val="000000"/>
                </a:solidFill>
                <a:latin typeface="Arial" charset="0"/>
                <a:cs typeface="Arial" charset="0"/>
                <a:sym typeface="Arial" charset="0"/>
              </a:rPr>
              <a:t>ce</a:t>
            </a:r>
            <a:r>
              <a:rPr lang="en-US" dirty="0" smtClean="0">
                <a:solidFill>
                  <a:srgbClr val="000000"/>
                </a:solidFill>
                <a:latin typeface="Arial" charset="0"/>
                <a:cs typeface="Arial" charset="0"/>
                <a:sym typeface="Arial" charset="0"/>
              </a:rPr>
              <a:t> </a:t>
            </a:r>
            <a:r>
              <a:rPr lang="en-US" dirty="0" err="1" smtClean="0">
                <a:solidFill>
                  <a:srgbClr val="000000"/>
                </a:solidFill>
                <a:latin typeface="Arial" charset="0"/>
                <a:cs typeface="Arial" charset="0"/>
                <a:sym typeface="Arial" charset="0"/>
              </a:rPr>
              <a:t>sont</a:t>
            </a:r>
            <a:r>
              <a:rPr lang="en-US" dirty="0" smtClean="0">
                <a:solidFill>
                  <a:srgbClr val="000000"/>
                </a:solidFill>
                <a:latin typeface="Arial" charset="0"/>
                <a:cs typeface="Arial" charset="0"/>
                <a:sym typeface="Arial" charset="0"/>
              </a:rPr>
              <a:t> des mines </a:t>
            </a:r>
            <a:r>
              <a:rPr lang="en-US" dirty="0" err="1" smtClean="0">
                <a:solidFill>
                  <a:srgbClr val="000000"/>
                </a:solidFill>
                <a:latin typeface="Arial" charset="0"/>
                <a:cs typeface="Arial" charset="0"/>
                <a:sym typeface="Arial" charset="0"/>
              </a:rPr>
              <a:t>d’information</a:t>
            </a:r>
            <a:r>
              <a:rPr lang="en-US" dirty="0" smtClean="0">
                <a:solidFill>
                  <a:srgbClr val="000000"/>
                </a:solidFill>
                <a:latin typeface="Arial" charset="0"/>
                <a:cs typeface="Arial" charset="0"/>
                <a:sym typeface="Arial" charset="0"/>
              </a:rPr>
              <a:t> qui </a:t>
            </a:r>
            <a:r>
              <a:rPr lang="en-US" dirty="0" err="1" smtClean="0">
                <a:solidFill>
                  <a:srgbClr val="000000"/>
                </a:solidFill>
                <a:latin typeface="Arial" charset="0"/>
                <a:cs typeface="Arial" charset="0"/>
                <a:sym typeface="Arial" charset="0"/>
              </a:rPr>
              <a:t>pourront</a:t>
            </a:r>
            <a:r>
              <a:rPr lang="en-US" dirty="0" smtClean="0">
                <a:solidFill>
                  <a:srgbClr val="000000"/>
                </a:solidFill>
                <a:latin typeface="Arial" charset="0"/>
                <a:cs typeface="Arial" charset="0"/>
                <a:sym typeface="Arial" charset="0"/>
              </a:rPr>
              <a:t> </a:t>
            </a:r>
            <a:r>
              <a:rPr lang="en-US" dirty="0" err="1" smtClean="0">
                <a:solidFill>
                  <a:srgbClr val="000000"/>
                </a:solidFill>
                <a:latin typeface="Arial" charset="0"/>
                <a:cs typeface="Arial" charset="0"/>
                <a:sym typeface="Arial" charset="0"/>
              </a:rPr>
              <a:t>vous</a:t>
            </a:r>
            <a:r>
              <a:rPr lang="en-US" dirty="0" smtClean="0">
                <a:solidFill>
                  <a:srgbClr val="000000"/>
                </a:solidFill>
                <a:latin typeface="Arial" charset="0"/>
                <a:cs typeface="Arial" charset="0"/>
                <a:sym typeface="Arial" charset="0"/>
              </a:rPr>
              <a:t> simplifier la vie.</a:t>
            </a:r>
          </a:p>
        </p:txBody>
      </p:sp>
      <p:sp>
        <p:nvSpPr>
          <p:cNvPr id="4" name="Espace réservé du numéro de diapositive 3"/>
          <p:cNvSpPr>
            <a:spLocks noGrp="1"/>
          </p:cNvSpPr>
          <p:nvPr>
            <p:ph type="sldNum" sz="quarter" idx="10"/>
          </p:nvPr>
        </p:nvSpPr>
        <p:spPr/>
        <p:txBody>
          <a:bodyPr/>
          <a:lstStyle/>
          <a:p>
            <a:pPr>
              <a:defRPr/>
            </a:pPr>
            <a:fld id="{B4EAEEAB-AFB4-4EAF-A0B7-0F0EA736E9B1}" type="slidenum">
              <a:rPr lang="fr-FR" smtClean="0"/>
              <a:pPr>
                <a:defRPr/>
              </a:pPr>
              <a:t>2</a:t>
            </a:fld>
            <a:endParaRPr lang="fr-FR"/>
          </a:p>
        </p:txBody>
      </p:sp>
    </p:spTree>
    <p:extLst>
      <p:ext uri="{BB962C8B-B14F-4D97-AF65-F5344CB8AC3E}">
        <p14:creationId xmlns="" xmlns:p14="http://schemas.microsoft.com/office/powerpoint/2010/main" val="626357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BFA2ACA-53B6-42D6-81EA-3B8890E54B7F}" type="slidenum">
              <a:rPr lang="fr-FR" smtClean="0"/>
              <a:pPr>
                <a:defRPr/>
              </a:pPr>
              <a:t>12</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PhM</a:t>
            </a:r>
            <a:r>
              <a:rPr lang="fr-FR" dirty="0" smtClean="0"/>
              <a:t> reprends la parole :</a:t>
            </a:r>
          </a:p>
          <a:p>
            <a:endParaRPr lang="fr-FR" dirty="0" smtClean="0"/>
          </a:p>
          <a:p>
            <a:r>
              <a:rPr lang="fr-FR" dirty="0" smtClean="0"/>
              <a:t>les experts produisent les outils dont les établissements ont besoin. Mais il ne suffit pas d’avoir un outil, encore faut-il le maitriser.</a:t>
            </a:r>
          </a:p>
          <a:p>
            <a:r>
              <a:rPr lang="fr-FR" dirty="0" smtClean="0"/>
              <a:t>Pour cela, nous avons prévu un réseau d'ambassadeurs, dont </a:t>
            </a:r>
            <a:r>
              <a:rPr lang="fr-FR" dirty="0" err="1" smtClean="0"/>
              <a:t>Jérome</a:t>
            </a:r>
            <a:r>
              <a:rPr lang="fr-FR" dirty="0" smtClean="0"/>
              <a:t> Lemoine va vous parler.</a:t>
            </a:r>
          </a:p>
          <a:p>
            <a:endParaRPr lang="fr-FR" dirty="0"/>
          </a:p>
        </p:txBody>
      </p:sp>
      <p:sp>
        <p:nvSpPr>
          <p:cNvPr id="4" name="Espace réservé du numéro de diapositive 3"/>
          <p:cNvSpPr>
            <a:spLocks noGrp="1"/>
          </p:cNvSpPr>
          <p:nvPr>
            <p:ph type="sldNum" sz="quarter" idx="10"/>
          </p:nvPr>
        </p:nvSpPr>
        <p:spPr/>
        <p:txBody>
          <a:bodyPr/>
          <a:lstStyle/>
          <a:p>
            <a:pPr>
              <a:defRPr/>
            </a:pPr>
            <a:fld id="{FBFA2ACA-53B6-42D6-81EA-3B8890E54B7F}" type="slidenum">
              <a:rPr lang="fr-FR" smtClean="0"/>
              <a:pPr>
                <a:defRPr/>
              </a:pPr>
              <a:t>13</a:t>
            </a:fld>
            <a:endParaRPr lang="fr-FR"/>
          </a:p>
        </p:txBody>
      </p:sp>
    </p:spTree>
    <p:extLst>
      <p:ext uri="{BB962C8B-B14F-4D97-AF65-F5344CB8AC3E}">
        <p14:creationId xmlns:p14="http://schemas.microsoft.com/office/powerpoint/2010/main" xmlns="" val="2804226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BFA2ACA-53B6-42D6-81EA-3B8890E54B7F}" type="slidenum">
              <a:rPr lang="fr-FR" smtClean="0"/>
              <a:pPr>
                <a:defRPr/>
              </a:pPr>
              <a:t>14</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FBFA2ACA-53B6-42D6-81EA-3B8890E54B7F}" type="slidenum">
              <a:rPr lang="fr-FR" smtClean="0"/>
              <a:pPr>
                <a:defRPr/>
              </a:pPr>
              <a:t>15</a:t>
            </a:fld>
            <a:endParaRPr lang="fr-FR"/>
          </a:p>
        </p:txBody>
      </p:sp>
    </p:spTree>
    <p:extLst>
      <p:ext uri="{BB962C8B-B14F-4D97-AF65-F5344CB8AC3E}">
        <p14:creationId xmlns:p14="http://schemas.microsoft.com/office/powerpoint/2010/main" xmlns="" val="4137047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FBFA2ACA-53B6-42D6-81EA-3B8890E54B7F}" type="slidenum">
              <a:rPr lang="fr-FR" smtClean="0"/>
              <a:pPr>
                <a:defRPr/>
              </a:pPr>
              <a:t>16</a:t>
            </a:fld>
            <a:endParaRPr lang="fr-FR"/>
          </a:p>
        </p:txBody>
      </p:sp>
    </p:spTree>
    <p:extLst>
      <p:ext uri="{BB962C8B-B14F-4D97-AF65-F5344CB8AC3E}">
        <p14:creationId xmlns:p14="http://schemas.microsoft.com/office/powerpoint/2010/main" xmlns="" val="2753836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FBFA2ACA-53B6-42D6-81EA-3B8890E54B7F}" type="slidenum">
              <a:rPr lang="fr-FR" smtClean="0"/>
              <a:pPr>
                <a:defRPr/>
              </a:pPr>
              <a:t>17</a:t>
            </a:fld>
            <a:endParaRPr lang="fr-FR"/>
          </a:p>
        </p:txBody>
      </p:sp>
    </p:spTree>
    <p:extLst>
      <p:ext uri="{BB962C8B-B14F-4D97-AF65-F5344CB8AC3E}">
        <p14:creationId xmlns:p14="http://schemas.microsoft.com/office/powerpoint/2010/main" xmlns="" val="21458471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FBFA2ACA-53B6-42D6-81EA-3B8890E54B7F}" type="slidenum">
              <a:rPr lang="fr-FR" smtClean="0"/>
              <a:pPr>
                <a:defRPr/>
              </a:pPr>
              <a:t>18</a:t>
            </a:fld>
            <a:endParaRPr lang="fr-FR"/>
          </a:p>
        </p:txBody>
      </p:sp>
    </p:spTree>
    <p:extLst>
      <p:ext uri="{BB962C8B-B14F-4D97-AF65-F5344CB8AC3E}">
        <p14:creationId xmlns:p14="http://schemas.microsoft.com/office/powerpoint/2010/main" xmlns="" val="3873532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FBFA2ACA-53B6-42D6-81EA-3B8890E54B7F}" type="slidenum">
              <a:rPr lang="fr-FR" smtClean="0"/>
              <a:pPr>
                <a:defRPr/>
              </a:pPr>
              <a:t>19</a:t>
            </a:fld>
            <a:endParaRPr lang="fr-FR"/>
          </a:p>
        </p:txBody>
      </p:sp>
    </p:spTree>
    <p:extLst>
      <p:ext uri="{BB962C8B-B14F-4D97-AF65-F5344CB8AC3E}">
        <p14:creationId xmlns:p14="http://schemas.microsoft.com/office/powerpoint/2010/main" xmlns="" val="11654007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BFA2ACA-53B6-42D6-81EA-3B8890E54B7F}" type="slidenum">
              <a:rPr lang="fr-FR" smtClean="0"/>
              <a:pPr>
                <a:defRPr/>
              </a:pPr>
              <a:t>20</a:t>
            </a:fld>
            <a:endParaRPr lang="fr-FR"/>
          </a:p>
        </p:txBody>
      </p:sp>
    </p:spTree>
    <p:extLst>
      <p:ext uri="{BB962C8B-B14F-4D97-AF65-F5344CB8AC3E}">
        <p14:creationId xmlns:p14="http://schemas.microsoft.com/office/powerpoint/2010/main" xmlns="" val="8472770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BFA2ACA-53B6-42D6-81EA-3B8890E54B7F}" type="slidenum">
              <a:rPr lang="fr-FR" smtClean="0"/>
              <a:pPr>
                <a:defRPr/>
              </a:pPr>
              <a:t>21</a:t>
            </a:fld>
            <a:endParaRPr lang="fr-FR"/>
          </a:p>
        </p:txBody>
      </p:sp>
    </p:spTree>
    <p:extLst>
      <p:ext uri="{BB962C8B-B14F-4D97-AF65-F5344CB8AC3E}">
        <p14:creationId xmlns:p14="http://schemas.microsoft.com/office/powerpoint/2010/main" xmlns="" val="1155591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enjeu général :</a:t>
            </a:r>
          </a:p>
          <a:p>
            <a:r>
              <a:rPr lang="fr-FR" dirty="0" smtClean="0"/>
              <a:t>améliorer la qualité et la sécurité des soins, ainsi que leur efficience, par le biais des systèmes d'information.</a:t>
            </a:r>
          </a:p>
          <a:p>
            <a:r>
              <a:rPr lang="fr-FR" dirty="0" smtClean="0"/>
              <a:t>Cela nécessite de sécuriser le système, ce qui s’exprime par l’acquisition des pré requis.</a:t>
            </a:r>
          </a:p>
          <a:p>
            <a:endParaRPr lang="fr-FR" dirty="0" smtClean="0"/>
          </a:p>
          <a:p>
            <a:r>
              <a:rPr lang="fr-FR" dirty="0" smtClean="0"/>
              <a:t>En pratique, ça veut dire atteindre les cibles d’usage définies par la DGOS. Et ce qu’on veut, ce n’est pas installer des machines, mais que les professionnels s’en servent !</a:t>
            </a:r>
          </a:p>
          <a:p>
            <a:r>
              <a:rPr lang="fr-FR" dirty="0" smtClean="0"/>
              <a:t>Alors qui est concerné : tous les établissements de santé. Et pourquoi : parce qu’on se dirige vers la gestion de parcours de soin. Et qu’un parcours de soin, ça en fonctionne que si l’information circule., et un seul maillon défaillant et c’est toute la chaine qui s’écroule.</a:t>
            </a:r>
          </a:p>
          <a:p>
            <a:endParaRPr lang="fr-FR" dirty="0"/>
          </a:p>
        </p:txBody>
      </p:sp>
      <p:sp>
        <p:nvSpPr>
          <p:cNvPr id="4" name="Espace réservé du numéro de diapositive 3"/>
          <p:cNvSpPr>
            <a:spLocks noGrp="1"/>
          </p:cNvSpPr>
          <p:nvPr>
            <p:ph type="sldNum" sz="quarter" idx="10"/>
          </p:nvPr>
        </p:nvSpPr>
        <p:spPr/>
        <p:txBody>
          <a:bodyPr/>
          <a:lstStyle/>
          <a:p>
            <a:pPr>
              <a:defRPr/>
            </a:pPr>
            <a:fld id="{FBFA2ACA-53B6-42D6-81EA-3B8890E54B7F}" type="slidenum">
              <a:rPr lang="fr-FR" smtClean="0"/>
              <a:pPr>
                <a:defRPr/>
              </a:pPr>
              <a:t>3</a:t>
            </a:fld>
            <a:endParaRPr lang="fr-FR"/>
          </a:p>
        </p:txBody>
      </p:sp>
    </p:spTree>
    <p:extLst>
      <p:ext uri="{BB962C8B-B14F-4D97-AF65-F5344CB8AC3E}">
        <p14:creationId xmlns:p14="http://schemas.microsoft.com/office/powerpoint/2010/main" xmlns="" val="32787672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FBFA2ACA-53B6-42D6-81EA-3B8890E54B7F}" type="slidenum">
              <a:rPr lang="fr-FR" smtClean="0"/>
              <a:pPr>
                <a:defRPr/>
              </a:pPr>
              <a:t>22</a:t>
            </a:fld>
            <a:endParaRPr lang="fr-FR"/>
          </a:p>
        </p:txBody>
      </p:sp>
    </p:spTree>
    <p:extLst>
      <p:ext uri="{BB962C8B-B14F-4D97-AF65-F5344CB8AC3E}">
        <p14:creationId xmlns:p14="http://schemas.microsoft.com/office/powerpoint/2010/main" xmlns="" val="21825060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FBFA2ACA-53B6-42D6-81EA-3B8890E54B7F}" type="slidenum">
              <a:rPr lang="fr-FR" smtClean="0"/>
              <a:pPr>
                <a:defRPr/>
              </a:pPr>
              <a:t>23</a:t>
            </a:fld>
            <a:endParaRPr lang="fr-FR"/>
          </a:p>
        </p:txBody>
      </p:sp>
    </p:spTree>
    <p:extLst>
      <p:ext uri="{BB962C8B-B14F-4D97-AF65-F5344CB8AC3E}">
        <p14:creationId xmlns:p14="http://schemas.microsoft.com/office/powerpoint/2010/main" xmlns="" val="12710832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BFA2ACA-53B6-42D6-81EA-3B8890E54B7F}" type="slidenum">
              <a:rPr lang="fr-FR" smtClean="0"/>
              <a:pPr>
                <a:defRPr/>
              </a:pPr>
              <a:t>24</a:t>
            </a:fld>
            <a:endParaRPr lang="fr-FR"/>
          </a:p>
        </p:txBody>
      </p:sp>
    </p:spTree>
    <p:extLst>
      <p:ext uri="{BB962C8B-B14F-4D97-AF65-F5344CB8AC3E}">
        <p14:creationId xmlns:p14="http://schemas.microsoft.com/office/powerpoint/2010/main" xmlns="" val="11649590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FBFA2ACA-53B6-42D6-81EA-3B8890E54B7F}" type="slidenum">
              <a:rPr lang="fr-FR" smtClean="0"/>
              <a:pPr>
                <a:defRPr/>
              </a:pPr>
              <a:t>25</a:t>
            </a:fld>
            <a:endParaRPr lang="fr-FR"/>
          </a:p>
        </p:txBody>
      </p:sp>
    </p:spTree>
    <p:extLst>
      <p:ext uri="{BB962C8B-B14F-4D97-AF65-F5344CB8AC3E}">
        <p14:creationId xmlns:p14="http://schemas.microsoft.com/office/powerpoint/2010/main" xmlns="" val="13796747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FBFA2ACA-53B6-42D6-81EA-3B8890E54B7F}" type="slidenum">
              <a:rPr lang="fr-FR" smtClean="0"/>
              <a:pPr>
                <a:defRPr/>
              </a:pPr>
              <a:t>26</a:t>
            </a:fld>
            <a:endParaRPr lang="fr-FR"/>
          </a:p>
        </p:txBody>
      </p:sp>
    </p:spTree>
    <p:extLst>
      <p:ext uri="{BB962C8B-B14F-4D97-AF65-F5344CB8AC3E}">
        <p14:creationId xmlns:p14="http://schemas.microsoft.com/office/powerpoint/2010/main" xmlns="" val="13796747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FBFA2ACA-53B6-42D6-81EA-3B8890E54B7F}" type="slidenum">
              <a:rPr lang="fr-FR" smtClean="0"/>
              <a:pPr>
                <a:defRPr/>
              </a:pPr>
              <a:t>28</a:t>
            </a:fld>
            <a:endParaRPr lang="fr-FR"/>
          </a:p>
        </p:txBody>
      </p:sp>
    </p:spTree>
    <p:extLst>
      <p:ext uri="{BB962C8B-B14F-4D97-AF65-F5344CB8AC3E}">
        <p14:creationId xmlns:p14="http://schemas.microsoft.com/office/powerpoint/2010/main" xmlns="" val="31886582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FBFA2ACA-53B6-42D6-81EA-3B8890E54B7F}" type="slidenum">
              <a:rPr lang="fr-FR" smtClean="0"/>
              <a:pPr>
                <a:defRPr/>
              </a:pPr>
              <a:t>29</a:t>
            </a:fld>
            <a:endParaRPr lang="fr-FR"/>
          </a:p>
        </p:txBody>
      </p:sp>
    </p:spTree>
    <p:extLst>
      <p:ext uri="{BB962C8B-B14F-4D97-AF65-F5344CB8AC3E}">
        <p14:creationId xmlns:p14="http://schemas.microsoft.com/office/powerpoint/2010/main" xmlns="" val="2359659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FBFA2ACA-53B6-42D6-81EA-3B8890E54B7F}" type="slidenum">
              <a:rPr lang="fr-FR" smtClean="0"/>
              <a:pPr>
                <a:defRPr/>
              </a:pPr>
              <a:t>30</a:t>
            </a:fld>
            <a:endParaRPr lang="fr-FR"/>
          </a:p>
        </p:txBody>
      </p:sp>
    </p:spTree>
    <p:extLst>
      <p:ext uri="{BB962C8B-B14F-4D97-AF65-F5344CB8AC3E}">
        <p14:creationId xmlns:p14="http://schemas.microsoft.com/office/powerpoint/2010/main" xmlns="" val="10818450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FBFA2ACA-53B6-42D6-81EA-3B8890E54B7F}" type="slidenum">
              <a:rPr lang="fr-FR" smtClean="0"/>
              <a:pPr>
                <a:defRPr/>
              </a:pPr>
              <a:t>31</a:t>
            </a:fld>
            <a:endParaRPr lang="fr-FR"/>
          </a:p>
        </p:txBody>
      </p:sp>
    </p:spTree>
    <p:extLst>
      <p:ext uri="{BB962C8B-B14F-4D97-AF65-F5344CB8AC3E}">
        <p14:creationId xmlns:p14="http://schemas.microsoft.com/office/powerpoint/2010/main" xmlns="" val="1823041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FBFA2ACA-53B6-42D6-81EA-3B8890E54B7F}" type="slidenum">
              <a:rPr lang="fr-FR" smtClean="0"/>
              <a:pPr>
                <a:defRPr/>
              </a:pPr>
              <a:t>32</a:t>
            </a:fld>
            <a:endParaRPr lang="fr-FR"/>
          </a:p>
        </p:txBody>
      </p:sp>
    </p:spTree>
    <p:extLst>
      <p:ext uri="{BB962C8B-B14F-4D97-AF65-F5344CB8AC3E}">
        <p14:creationId xmlns:p14="http://schemas.microsoft.com/office/powerpoint/2010/main" xmlns="" val="418413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nous allons donc continuer à produire des outils, des guides pratiques en rapport avec Hôpital Numérique et vous aider à les utiliser.</a:t>
            </a:r>
          </a:p>
          <a:p>
            <a:r>
              <a:rPr lang="fr-FR" dirty="0" smtClean="0"/>
              <a:t>Pour certains d’entre vous, sélectionnés par votre ARS et la DGOS, nous pourrons aller directement vous aider par un appui direct.</a:t>
            </a:r>
          </a:p>
          <a:p>
            <a:endParaRPr lang="fr-FR" dirty="0" smtClean="0"/>
          </a:p>
          <a:p>
            <a:r>
              <a:rPr lang="fr-FR" dirty="0" smtClean="0"/>
              <a:t>Pour cela, nous allons mettre en place une plateforme de diffusion de connaissance, qui vous permettra, en décrivant qui vous êtes, ce que vous faites, où vous en êtes, quelles sont vos difficultés, d'accéder directement aux outils qui vous concernent.</a:t>
            </a:r>
          </a:p>
          <a:p>
            <a:endParaRPr lang="fr-FR" dirty="0" smtClean="0"/>
          </a:p>
          <a:p>
            <a:r>
              <a:rPr lang="fr-FR" dirty="0" smtClean="0"/>
              <a:t>Cette plateforme vous donnera également accès à un réseau de professionnels, les ambassadeurs de l’ANAP, formés à nos production et à leur diffusion, qui pourront vous aider directement à leur mise en </a:t>
            </a:r>
            <a:r>
              <a:rPr lang="fr-FR" dirty="0" err="1" smtClean="0"/>
              <a:t>oeuvre</a:t>
            </a:r>
            <a:r>
              <a:rPr lang="fr-FR" dirty="0" smtClean="0"/>
              <a:t>.</a:t>
            </a:r>
          </a:p>
          <a:p>
            <a:endParaRPr lang="fr-FR" dirty="0" smtClean="0"/>
          </a:p>
          <a:p>
            <a:r>
              <a:rPr lang="fr-FR" dirty="0" smtClean="0"/>
              <a:t>Enfin, divers moyens de capture nous permettront d’identifier les difficultés les plus fréquentes, de repérer les réponses qui leur ont été apportées avec succès pour éviter de réinventer la roue à chaque fois. </a:t>
            </a:r>
          </a:p>
          <a:p>
            <a:endParaRPr lang="fr-FR" dirty="0"/>
          </a:p>
        </p:txBody>
      </p:sp>
      <p:sp>
        <p:nvSpPr>
          <p:cNvPr id="4" name="Espace réservé du numéro de diapositive 3"/>
          <p:cNvSpPr>
            <a:spLocks noGrp="1"/>
          </p:cNvSpPr>
          <p:nvPr>
            <p:ph type="sldNum" sz="quarter" idx="10"/>
          </p:nvPr>
        </p:nvSpPr>
        <p:spPr/>
        <p:txBody>
          <a:bodyPr/>
          <a:lstStyle/>
          <a:p>
            <a:pPr>
              <a:defRPr/>
            </a:pPr>
            <a:fld id="{FBFA2ACA-53B6-42D6-81EA-3B8890E54B7F}" type="slidenum">
              <a:rPr lang="fr-FR" smtClean="0"/>
              <a:pPr>
                <a:defRPr/>
              </a:pPr>
              <a:t>4</a:t>
            </a:fld>
            <a:endParaRPr lang="fr-FR"/>
          </a:p>
        </p:txBody>
      </p:sp>
    </p:spTree>
    <p:extLst>
      <p:ext uri="{BB962C8B-B14F-4D97-AF65-F5344CB8AC3E}">
        <p14:creationId xmlns:p14="http://schemas.microsoft.com/office/powerpoint/2010/main" xmlns="" val="42895272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BFA2ACA-53B6-42D6-81EA-3B8890E54B7F}" type="slidenum">
              <a:rPr lang="fr-FR" smtClean="0"/>
              <a:pPr>
                <a:defRPr/>
              </a:pPr>
              <a:t>33</a:t>
            </a:fld>
            <a:endParaRPr lang="fr-F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FBFA2ACA-53B6-42D6-81EA-3B8890E54B7F}" type="slidenum">
              <a:rPr lang="fr-FR" smtClean="0"/>
              <a:pPr>
                <a:defRPr/>
              </a:pPr>
              <a:t>34</a:t>
            </a:fld>
            <a:endParaRPr lang="fr-FR"/>
          </a:p>
        </p:txBody>
      </p:sp>
    </p:spTree>
    <p:extLst>
      <p:ext uri="{BB962C8B-B14F-4D97-AF65-F5344CB8AC3E}">
        <p14:creationId xmlns:p14="http://schemas.microsoft.com/office/powerpoint/2010/main" xmlns="" val="20223576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BFA2ACA-53B6-42D6-81EA-3B8890E54B7F}" type="slidenum">
              <a:rPr lang="fr-FR" smtClean="0"/>
              <a:pPr>
                <a:defRPr/>
              </a:pPr>
              <a:t>35</a:t>
            </a:fld>
            <a:endParaRPr lang="fr-F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FBFA2ACA-53B6-42D6-81EA-3B8890E54B7F}" type="slidenum">
              <a:rPr lang="fr-FR" smtClean="0"/>
              <a:pPr>
                <a:defRPr/>
              </a:pPr>
              <a:t>36</a:t>
            </a:fld>
            <a:endParaRPr lang="fr-FR"/>
          </a:p>
        </p:txBody>
      </p:sp>
    </p:spTree>
    <p:extLst>
      <p:ext uri="{BB962C8B-B14F-4D97-AF65-F5344CB8AC3E}">
        <p14:creationId xmlns:p14="http://schemas.microsoft.com/office/powerpoint/2010/main" xmlns="" val="27293042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BFA2ACA-53B6-42D6-81EA-3B8890E54B7F}" type="slidenum">
              <a:rPr lang="fr-FR" smtClean="0"/>
              <a:pPr>
                <a:defRPr/>
              </a:pPr>
              <a:t>37</a:t>
            </a:fld>
            <a:endParaRPr lang="fr-F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BFA2ACA-53B6-42D6-81EA-3B8890E54B7F}" type="slidenum">
              <a:rPr lang="fr-FR" smtClean="0"/>
              <a:pPr>
                <a:defRPr/>
              </a:pPr>
              <a:t>38</a:t>
            </a:fld>
            <a:endParaRPr lang="fr-F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FBFA2ACA-53B6-42D6-81EA-3B8890E54B7F}" type="slidenum">
              <a:rPr lang="fr-FR" smtClean="0"/>
              <a:pPr>
                <a:defRPr/>
              </a:pPr>
              <a:t>39</a:t>
            </a:fld>
            <a:endParaRPr lang="fr-FR"/>
          </a:p>
        </p:txBody>
      </p:sp>
    </p:spTree>
    <p:extLst>
      <p:ext uri="{BB962C8B-B14F-4D97-AF65-F5344CB8AC3E}">
        <p14:creationId xmlns:p14="http://schemas.microsoft.com/office/powerpoint/2010/main" xmlns="" val="27936470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FBFA2ACA-53B6-42D6-81EA-3B8890E54B7F}" type="slidenum">
              <a:rPr lang="fr-FR" smtClean="0"/>
              <a:pPr>
                <a:defRPr/>
              </a:pPr>
              <a:t>40</a:t>
            </a:fld>
            <a:endParaRPr lang="fr-FR"/>
          </a:p>
        </p:txBody>
      </p:sp>
    </p:spTree>
    <p:extLst>
      <p:ext uri="{BB962C8B-B14F-4D97-AF65-F5344CB8AC3E}">
        <p14:creationId xmlns:p14="http://schemas.microsoft.com/office/powerpoint/2010/main" xmlns="" val="31886582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BFA2ACA-53B6-42D6-81EA-3B8890E54B7F}" type="slidenum">
              <a:rPr lang="fr-FR" smtClean="0"/>
              <a:pPr>
                <a:defRPr/>
              </a:pPr>
              <a:t>41</a:t>
            </a:fld>
            <a:endParaRPr lang="fr-F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FBFA2ACA-53B6-42D6-81EA-3B8890E54B7F}" type="slidenum">
              <a:rPr lang="fr-FR" smtClean="0"/>
              <a:pPr>
                <a:defRPr/>
              </a:pPr>
              <a:t>42</a:t>
            </a:fld>
            <a:endParaRPr lang="fr-FR"/>
          </a:p>
        </p:txBody>
      </p:sp>
    </p:spTree>
    <p:extLst>
      <p:ext uri="{BB962C8B-B14F-4D97-AF65-F5344CB8AC3E}">
        <p14:creationId xmlns:p14="http://schemas.microsoft.com/office/powerpoint/2010/main" xmlns="" val="3188658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en résumé, il s’agira de capitaliser sur les meilleurs pour aider tout le monde, parce que l’objectif, c’est de toucher l’ensemble des établissements.</a:t>
            </a:r>
          </a:p>
          <a:p>
            <a:r>
              <a:rPr lang="fr-FR" dirty="0" smtClean="0"/>
              <a:t>Cela nécessite une coopération étroite avec els ARS qui sont au contact des établissements.</a:t>
            </a:r>
          </a:p>
          <a:p>
            <a:endParaRPr lang="fr-FR" dirty="0"/>
          </a:p>
        </p:txBody>
      </p:sp>
      <p:sp>
        <p:nvSpPr>
          <p:cNvPr id="4" name="Espace réservé du numéro de diapositive 3"/>
          <p:cNvSpPr>
            <a:spLocks noGrp="1"/>
          </p:cNvSpPr>
          <p:nvPr>
            <p:ph type="sldNum" sz="quarter" idx="10"/>
          </p:nvPr>
        </p:nvSpPr>
        <p:spPr/>
        <p:txBody>
          <a:bodyPr/>
          <a:lstStyle/>
          <a:p>
            <a:pPr>
              <a:defRPr/>
            </a:pPr>
            <a:fld id="{FBFA2ACA-53B6-42D6-81EA-3B8890E54B7F}" type="slidenum">
              <a:rPr lang="fr-FR" smtClean="0"/>
              <a:pPr>
                <a:defRPr/>
              </a:pPr>
              <a:t>5</a:t>
            </a:fld>
            <a:endParaRPr lang="fr-FR"/>
          </a:p>
        </p:txBody>
      </p:sp>
    </p:spTree>
    <p:extLst>
      <p:ext uri="{BB962C8B-B14F-4D97-AF65-F5344CB8AC3E}">
        <p14:creationId xmlns:p14="http://schemas.microsoft.com/office/powerpoint/2010/main" xmlns="" val="41607444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BFA2ACA-53B6-42D6-81EA-3B8890E54B7F}" type="slidenum">
              <a:rPr lang="fr-FR" smtClean="0"/>
              <a:pPr>
                <a:defRPr/>
              </a:pPr>
              <a:t>43</a:t>
            </a:fld>
            <a:endParaRPr lang="fr-F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FBFA2ACA-53B6-42D6-81EA-3B8890E54B7F}" type="slidenum">
              <a:rPr lang="fr-FR" smtClean="0"/>
              <a:pPr>
                <a:defRPr/>
              </a:pPr>
              <a:t>46</a:t>
            </a:fld>
            <a:endParaRPr lang="fr-FR"/>
          </a:p>
        </p:txBody>
      </p:sp>
    </p:spTree>
    <p:extLst>
      <p:ext uri="{BB962C8B-B14F-4D97-AF65-F5344CB8AC3E}">
        <p14:creationId xmlns:p14="http://schemas.microsoft.com/office/powerpoint/2010/main" xmlns="" val="31886582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0963" name="Espace réservé des commentaires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smtClean="0"/>
          </a:p>
        </p:txBody>
      </p:sp>
      <p:sp>
        <p:nvSpPr>
          <p:cNvPr id="34820" name="Espace réservé du numéro de diapositive 3"/>
          <p:cNvSpPr>
            <a:spLocks noGrp="1"/>
          </p:cNvSpPr>
          <p:nvPr>
            <p:ph type="sldNum" sz="quarter" idx="5"/>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69993" indent="-296151" eaLnBrk="0" hangingPunct="0">
              <a:defRPr>
                <a:solidFill>
                  <a:schemeClr val="tx1"/>
                </a:solidFill>
                <a:latin typeface="Arial" charset="0"/>
              </a:defRPr>
            </a:lvl2pPr>
            <a:lvl3pPr marL="1184605" indent="-236921" eaLnBrk="0" hangingPunct="0">
              <a:defRPr>
                <a:solidFill>
                  <a:schemeClr val="tx1"/>
                </a:solidFill>
                <a:latin typeface="Arial" charset="0"/>
              </a:defRPr>
            </a:lvl3pPr>
            <a:lvl4pPr marL="1658447" indent="-236921" eaLnBrk="0" hangingPunct="0">
              <a:defRPr>
                <a:solidFill>
                  <a:schemeClr val="tx1"/>
                </a:solidFill>
                <a:latin typeface="Arial" charset="0"/>
              </a:defRPr>
            </a:lvl4pPr>
            <a:lvl5pPr marL="2132289" indent="-236921" eaLnBrk="0" hangingPunct="0">
              <a:defRPr>
                <a:solidFill>
                  <a:schemeClr val="tx1"/>
                </a:solidFill>
                <a:latin typeface="Arial" charset="0"/>
              </a:defRPr>
            </a:lvl5pPr>
            <a:lvl6pPr marL="2606131" indent="-236921" eaLnBrk="0" fontAlgn="base" hangingPunct="0">
              <a:spcBef>
                <a:spcPct val="0"/>
              </a:spcBef>
              <a:spcAft>
                <a:spcPct val="0"/>
              </a:spcAft>
              <a:defRPr>
                <a:solidFill>
                  <a:schemeClr val="tx1"/>
                </a:solidFill>
                <a:latin typeface="Arial" charset="0"/>
              </a:defRPr>
            </a:lvl6pPr>
            <a:lvl7pPr marL="3079974" indent="-236921" eaLnBrk="0" fontAlgn="base" hangingPunct="0">
              <a:spcBef>
                <a:spcPct val="0"/>
              </a:spcBef>
              <a:spcAft>
                <a:spcPct val="0"/>
              </a:spcAft>
              <a:defRPr>
                <a:solidFill>
                  <a:schemeClr val="tx1"/>
                </a:solidFill>
                <a:latin typeface="Arial" charset="0"/>
              </a:defRPr>
            </a:lvl7pPr>
            <a:lvl8pPr marL="3553816" indent="-236921" eaLnBrk="0" fontAlgn="base" hangingPunct="0">
              <a:spcBef>
                <a:spcPct val="0"/>
              </a:spcBef>
              <a:spcAft>
                <a:spcPct val="0"/>
              </a:spcAft>
              <a:defRPr>
                <a:solidFill>
                  <a:schemeClr val="tx1"/>
                </a:solidFill>
                <a:latin typeface="Arial" charset="0"/>
              </a:defRPr>
            </a:lvl8pPr>
            <a:lvl9pPr marL="4027658" indent="-236921" eaLnBrk="0" fontAlgn="base" hangingPunct="0">
              <a:spcBef>
                <a:spcPct val="0"/>
              </a:spcBef>
              <a:spcAft>
                <a:spcPct val="0"/>
              </a:spcAft>
              <a:defRPr>
                <a:solidFill>
                  <a:schemeClr val="tx1"/>
                </a:solidFill>
                <a:latin typeface="Arial" charset="0"/>
              </a:defRPr>
            </a:lvl9pPr>
          </a:lstStyle>
          <a:p>
            <a:pPr eaLnBrk="1" hangingPunct="1">
              <a:defRPr/>
            </a:pPr>
            <a:fld id="{02E317FB-FCE5-4194-A09F-38B0C3E27876}" type="slidenum">
              <a:rPr lang="fr-FR" smtClean="0"/>
              <a:pPr eaLnBrk="1" hangingPunct="1">
                <a:defRPr/>
              </a:pPr>
              <a:t>47</a:t>
            </a:fld>
            <a:endParaRPr lang="fr-FR"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Au total, l’ANAP aidée par des experts SI produira des outils destinés à aider les établissements.</a:t>
            </a:r>
          </a:p>
          <a:p>
            <a:r>
              <a:rPr lang="fr-FR" dirty="0" smtClean="0"/>
              <a:t>Ces outils seront diffusés par la plateforme et des professionnels locaux pourront vous aider à les utiliser.</a:t>
            </a:r>
          </a:p>
          <a:p>
            <a:r>
              <a:rPr lang="fr-FR" dirty="0" smtClean="0"/>
              <a:t>Qui sont donc ces experts qui nous aident à faire des outils, comment travailleront-ils, je laisse Paul Tsamo vous en parler, puisque c’est lui qui va animer leur réseau.</a:t>
            </a:r>
          </a:p>
          <a:p>
            <a:endParaRPr lang="fr-FR" dirty="0"/>
          </a:p>
        </p:txBody>
      </p:sp>
      <p:sp>
        <p:nvSpPr>
          <p:cNvPr id="4" name="Espace réservé du numéro de diapositive 3"/>
          <p:cNvSpPr>
            <a:spLocks noGrp="1"/>
          </p:cNvSpPr>
          <p:nvPr>
            <p:ph type="sldNum" sz="quarter" idx="10"/>
          </p:nvPr>
        </p:nvSpPr>
        <p:spPr/>
        <p:txBody>
          <a:bodyPr/>
          <a:lstStyle/>
          <a:p>
            <a:pPr>
              <a:defRPr/>
            </a:pPr>
            <a:fld id="{FBFA2ACA-53B6-42D6-81EA-3B8890E54B7F}" type="slidenum">
              <a:rPr lang="fr-FR" smtClean="0"/>
              <a:pPr>
                <a:defRPr/>
              </a:pPr>
              <a:t>50</a:t>
            </a:fld>
            <a:endParaRPr lang="fr-FR"/>
          </a:p>
        </p:txBody>
      </p:sp>
    </p:spTree>
    <p:extLst>
      <p:ext uri="{BB962C8B-B14F-4D97-AF65-F5344CB8AC3E}">
        <p14:creationId xmlns:p14="http://schemas.microsoft.com/office/powerpoint/2010/main" xmlns="" val="2291909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Globalement, le fonctionnement de la plateforme sera de vous aider à caractériser vos difficultés, identifiées come des «points durs», les regrouper éventuellement en ensembles cohérents, auxquels pourront être apposés des ensembles d’outils, validés par des experts, pour vous aider à vaincre ces difficultés.</a:t>
            </a:r>
          </a:p>
          <a:p>
            <a:r>
              <a:rPr lang="fr-FR" dirty="0" smtClean="0"/>
              <a:t>Lorsque face à des points durs nous n’avons pas de solution toute faite, nos experts nous aiderons à en construire par différents moyens que vous allez découvrir dans le reste de cet exposé.</a:t>
            </a:r>
          </a:p>
          <a:p>
            <a:endParaRPr lang="fr-FR" dirty="0"/>
          </a:p>
        </p:txBody>
      </p:sp>
      <p:sp>
        <p:nvSpPr>
          <p:cNvPr id="4" name="Espace réservé du numéro de diapositive 3"/>
          <p:cNvSpPr>
            <a:spLocks noGrp="1"/>
          </p:cNvSpPr>
          <p:nvPr>
            <p:ph type="sldNum" sz="quarter" idx="10"/>
          </p:nvPr>
        </p:nvSpPr>
        <p:spPr/>
        <p:txBody>
          <a:bodyPr/>
          <a:lstStyle/>
          <a:p>
            <a:pPr>
              <a:defRPr/>
            </a:pPr>
            <a:fld id="{FBFA2ACA-53B6-42D6-81EA-3B8890E54B7F}" type="slidenum">
              <a:rPr lang="fr-FR" smtClean="0"/>
              <a:pPr>
                <a:defRPr/>
              </a:pPr>
              <a:t>6</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Le fonctionnement global du dispositif sera donc le suivant :</a:t>
            </a:r>
          </a:p>
          <a:p>
            <a:r>
              <a:rPr lang="fr-FR" dirty="0" smtClean="0"/>
              <a:t>au départ sera la plateforme internet, en accès anonyme ouvert à tous.</a:t>
            </a:r>
          </a:p>
          <a:p>
            <a:r>
              <a:rPr lang="fr-FR" dirty="0" smtClean="0"/>
              <a:t>En rentrant quelques données vous concernant, vous pourrez avoir accès à des autodiagnostics,  des outils et productions adaptés à vos besoins vous seront proposés. Si vous vous identifiez sur la plate-forme, la rémanence des données vous évitera de tout ressaisir à chaque visite.</a:t>
            </a:r>
          </a:p>
          <a:p>
            <a:r>
              <a:rPr lang="fr-FR" dirty="0" smtClean="0"/>
              <a:t>Sur la plate-forme, des forums vous permettront d’échanger sur vos difficultés. Des experts sélectionnés par l’ANAP interviendront le cas échéant. Progressivement seront constituées des FAQ avec des réponses validées aux problèmes d'intérêt général.</a:t>
            </a:r>
          </a:p>
          <a:p>
            <a:r>
              <a:rPr lang="fr-FR" dirty="0" smtClean="0"/>
              <a:t>Un réseau d'ambassadeurs de l’ANAP, professionnels ayant une expérience de terrain, pourra fournir des appuis focalisé sur l’utilisation des produits de l’ANAP.</a:t>
            </a:r>
          </a:p>
          <a:p>
            <a:r>
              <a:rPr lang="fr-FR" dirty="0" smtClean="0"/>
              <a:t>Des appuis ponctuels seront possibles, après sélection par l’ARS et la DGOS. Ils consistent en un diagnostic sur une journée, une proposition de programme d’intervention, un suivi téléphonique, et un bilan final.</a:t>
            </a:r>
          </a:p>
          <a:p>
            <a:r>
              <a:rPr lang="fr-FR" dirty="0" smtClean="0"/>
              <a:t>Enfin, des journées nationales de bilan et d’information seront organisées, et l’ANAP pourra répondre à des sollicitations régionales ou </a:t>
            </a:r>
            <a:r>
              <a:rPr lang="fr-FR" dirty="0" err="1" smtClean="0"/>
              <a:t>inter-régionales</a:t>
            </a:r>
            <a:r>
              <a:rPr lang="fr-FR" dirty="0" smtClean="0"/>
              <a:t>.</a:t>
            </a:r>
          </a:p>
        </p:txBody>
      </p:sp>
      <p:sp>
        <p:nvSpPr>
          <p:cNvPr id="4" name="Espace réservé du numéro de diapositive 3"/>
          <p:cNvSpPr>
            <a:spLocks noGrp="1"/>
          </p:cNvSpPr>
          <p:nvPr>
            <p:ph type="sldNum" sz="quarter" idx="10"/>
          </p:nvPr>
        </p:nvSpPr>
        <p:spPr/>
        <p:txBody>
          <a:bodyPr/>
          <a:lstStyle/>
          <a:p>
            <a:pPr>
              <a:defRPr/>
            </a:pPr>
            <a:fld id="{FBFA2ACA-53B6-42D6-81EA-3B8890E54B7F}" type="slidenum">
              <a:rPr lang="fr-FR" smtClean="0"/>
              <a:pPr>
                <a:defRPr/>
              </a:pPr>
              <a:t>7</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Au total, l’ANAP aidée par des experts SI produira des outils destinés à aider les établissements.</a:t>
            </a:r>
          </a:p>
          <a:p>
            <a:r>
              <a:rPr lang="fr-FR" dirty="0" smtClean="0"/>
              <a:t>Ces outils seront diffusés par la plateforme et des professionnels locaux pourront vous aider à les utiliser.</a:t>
            </a:r>
          </a:p>
          <a:p>
            <a:r>
              <a:rPr lang="fr-FR" dirty="0" smtClean="0"/>
              <a:t>Qui sont donc ces experts qui nous aident à faire des outils, comment travailleront-ils, je laisse Paul Tsamo vous en parler, puisque c’est lui qui va animer leur réseau.</a:t>
            </a:r>
          </a:p>
          <a:p>
            <a:endParaRPr lang="fr-FR" dirty="0"/>
          </a:p>
        </p:txBody>
      </p:sp>
      <p:sp>
        <p:nvSpPr>
          <p:cNvPr id="4" name="Espace réservé du numéro de diapositive 3"/>
          <p:cNvSpPr>
            <a:spLocks noGrp="1"/>
          </p:cNvSpPr>
          <p:nvPr>
            <p:ph type="sldNum" sz="quarter" idx="10"/>
          </p:nvPr>
        </p:nvSpPr>
        <p:spPr/>
        <p:txBody>
          <a:bodyPr/>
          <a:lstStyle/>
          <a:p>
            <a:pPr>
              <a:defRPr/>
            </a:pPr>
            <a:fld id="{FBFA2ACA-53B6-42D6-81EA-3B8890E54B7F}" type="slidenum">
              <a:rPr lang="fr-FR" smtClean="0"/>
              <a:pPr>
                <a:defRPr/>
              </a:pPr>
              <a:t>9</a:t>
            </a:fld>
            <a:endParaRPr lang="fr-FR"/>
          </a:p>
        </p:txBody>
      </p:sp>
    </p:spTree>
    <p:extLst>
      <p:ext uri="{BB962C8B-B14F-4D97-AF65-F5344CB8AC3E}">
        <p14:creationId xmlns:p14="http://schemas.microsoft.com/office/powerpoint/2010/main" xmlns="" val="2291909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FBFA2ACA-53B6-42D6-81EA-3B8890E54B7F}" type="slidenum">
              <a:rPr lang="fr-FR" smtClean="0"/>
              <a:pPr>
                <a:defRPr/>
              </a:pPr>
              <a:t>10</a:t>
            </a:fld>
            <a:endParaRPr lang="fr-FR"/>
          </a:p>
        </p:txBody>
      </p:sp>
    </p:spTree>
    <p:extLst>
      <p:ext uri="{BB962C8B-B14F-4D97-AF65-F5344CB8AC3E}">
        <p14:creationId xmlns:p14="http://schemas.microsoft.com/office/powerpoint/2010/main" xmlns="" val="2243182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BFA2ACA-53B6-42D6-81EA-3B8890E54B7F}" type="slidenum">
              <a:rPr lang="fr-FR" smtClean="0"/>
              <a:pPr>
                <a:defRPr/>
              </a:pPr>
              <a:t>11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localhost/Users/pixelis/Desktop/pour%20masque%20PPT/COUV_PPT_01_OK.png"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file://localhost/Users/pixelis/Desktop/pour%20masque%20PPT/marianne-cartouche.wmf" TargetMode="External"/><Relationship Id="rId4" Type="http://schemas.openxmlformats.org/officeDocument/2006/relationships/image" Target="../media/image2.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file://localhost/Users/pixelis/Desktop/pour%20masque%20PPT/SLIDE_PPT_v1_OK.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file://localhost/Users/pixelis/Desktop/pour%20masque%20PPT/SLIDE_PPT_v1_OK.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file://localhost/Users/pixelis/Desktop/pour%20masque%20PPT/SLIDE_PPT_v2_OK.png" TargetMode="External"/><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file://localhost/Users/pixelis/Desktop/pour%20masque%20PPT/SLIDE_PPT_v2_OK.png" TargetMode="External"/><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file://localhost/Users/pixelis/Desktop/pour%20masque%20PPT/SLIDE_PPT_v2_OK.png" TargetMode="External"/><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ANAP">
    <p:spTree>
      <p:nvGrpSpPr>
        <p:cNvPr id="1" name=""/>
        <p:cNvGrpSpPr/>
        <p:nvPr/>
      </p:nvGrpSpPr>
      <p:grpSpPr>
        <a:xfrm>
          <a:off x="0" y="0"/>
          <a:ext cx="0" cy="0"/>
          <a:chOff x="0" y="0"/>
          <a:chExt cx="0" cy="0"/>
        </a:xfrm>
      </p:grpSpPr>
      <p:pic>
        <p:nvPicPr>
          <p:cNvPr id="7" name="COUV_PPT_01_OK.png" descr="/Users/pixelis/Desktop/pour masque PPT/COUV_PPT_01_OK.png"/>
          <p:cNvPicPr>
            <a:picLocks noChangeAspect="1"/>
          </p:cNvPicPr>
          <p:nvPr userDrawn="1"/>
        </p:nvPicPr>
        <p:blipFill>
          <a:blip r:embed="rId2" r:link="rId3" cstate="screen"/>
          <a:stretch>
            <a:fillRect/>
          </a:stretch>
        </p:blipFill>
        <p:spPr>
          <a:xfrm>
            <a:off x="756" y="0"/>
            <a:ext cx="9143244" cy="6857433"/>
          </a:xfrm>
          <a:prstGeom prst="rect">
            <a:avLst/>
          </a:prstGeom>
        </p:spPr>
      </p:pic>
      <p:sp>
        <p:nvSpPr>
          <p:cNvPr id="2" name="Titre 1"/>
          <p:cNvSpPr>
            <a:spLocks noGrp="1"/>
          </p:cNvSpPr>
          <p:nvPr>
            <p:ph type="ctrTitle"/>
          </p:nvPr>
        </p:nvSpPr>
        <p:spPr>
          <a:xfrm>
            <a:off x="685800" y="2130425"/>
            <a:ext cx="7772400" cy="1470025"/>
          </a:xfrm>
          <a:prstGeom prst="rect">
            <a:avLst/>
          </a:prstGeom>
        </p:spPr>
        <p:txBody>
          <a:bodyPr>
            <a:normAutofit/>
          </a:bodyPr>
          <a:lstStyle>
            <a:lvl1pPr algn="l">
              <a:spcAft>
                <a:spcPts val="3600"/>
              </a:spcAft>
              <a:defRPr sz="3200" b="1" i="0" cap="all">
                <a:solidFill>
                  <a:schemeClr val="bg1"/>
                </a:solidFill>
                <a:latin typeface="Arial"/>
                <a:cs typeface="Arial"/>
              </a:defRPr>
            </a:lvl1pPr>
          </a:lstStyle>
          <a:p>
            <a:r>
              <a:rPr lang="fr-FR" smtClean="0"/>
              <a:t>Modifiez le style du titre</a:t>
            </a:r>
            <a:endParaRPr lang="fr-FR" dirty="0"/>
          </a:p>
        </p:txBody>
      </p:sp>
      <p:sp>
        <p:nvSpPr>
          <p:cNvPr id="3" name="Sous-titre 2"/>
          <p:cNvSpPr>
            <a:spLocks noGrp="1"/>
          </p:cNvSpPr>
          <p:nvPr>
            <p:ph type="subTitle" idx="1"/>
          </p:nvPr>
        </p:nvSpPr>
        <p:spPr>
          <a:xfrm>
            <a:off x="685800" y="3778160"/>
            <a:ext cx="7772400" cy="457200"/>
          </a:xfrm>
          <a:prstGeom prst="rect">
            <a:avLst/>
          </a:prstGeom>
        </p:spPr>
        <p:txBody>
          <a:bodyPr wrap="none">
            <a:normAutofit/>
          </a:bodyPr>
          <a:lstStyle>
            <a:lvl1pPr marL="0" indent="0" algn="l">
              <a:buNone/>
              <a:defRPr sz="1800">
                <a:solidFill>
                  <a:srgbClr val="FFFFF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dirty="0" smtClean="0"/>
          </a:p>
        </p:txBody>
      </p:sp>
      <p:sp>
        <p:nvSpPr>
          <p:cNvPr id="9" name="ZoneTexte 8"/>
          <p:cNvSpPr txBox="1"/>
          <p:nvPr userDrawn="1"/>
        </p:nvSpPr>
        <p:spPr>
          <a:xfrm>
            <a:off x="184195" y="6176616"/>
            <a:ext cx="2514600" cy="461665"/>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800" smtClean="0">
                <a:solidFill>
                  <a:srgbClr val="FFFFFF"/>
                </a:solidFill>
                <a:latin typeface="Arial"/>
                <a:cs typeface="Arial"/>
              </a:rPr>
              <a:t>Agence Nationale d’Appui à la Performance </a:t>
            </a:r>
            <a:br>
              <a:rPr lang="fr-FR" sz="800" smtClean="0">
                <a:solidFill>
                  <a:srgbClr val="FFFFFF"/>
                </a:solidFill>
                <a:latin typeface="Arial"/>
                <a:cs typeface="Arial"/>
              </a:rPr>
            </a:br>
            <a:r>
              <a:rPr lang="fr-FR" sz="800" smtClean="0">
                <a:solidFill>
                  <a:srgbClr val="FFFFFF"/>
                </a:solidFill>
                <a:latin typeface="Arial"/>
                <a:cs typeface="Arial"/>
              </a:rPr>
              <a:t>des établissements de santé et médico-sociaux</a:t>
            </a:r>
          </a:p>
          <a:p>
            <a:endParaRPr lang="fr-FR" sz="800">
              <a:solidFill>
                <a:srgbClr val="FFFFFF"/>
              </a:solidFill>
              <a:latin typeface="Arial"/>
              <a:cs typeface="Arial"/>
            </a:endParaRPr>
          </a:p>
        </p:txBody>
      </p:sp>
      <p:pic>
        <p:nvPicPr>
          <p:cNvPr id="10" name="marianne-cartouche.wmf" descr="/Users/pixelis/Desktop/pour masque PPT/marianne-cartouche.wmf"/>
          <p:cNvPicPr>
            <a:picLocks noChangeAspect="1"/>
          </p:cNvPicPr>
          <p:nvPr userDrawn="1"/>
        </p:nvPicPr>
        <p:blipFill>
          <a:blip r:embed="rId4" r:link="rId5" cstate="screen"/>
          <a:stretch>
            <a:fillRect/>
          </a:stretch>
        </p:blipFill>
        <p:spPr>
          <a:xfrm>
            <a:off x="8166956" y="6085412"/>
            <a:ext cx="582488" cy="39158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280836D-3979-489A-A2FC-C91D92CB4545}" type="datetimeFigureOut">
              <a:rPr lang="fr-FR" smtClean="0"/>
              <a:pPr/>
              <a:t>10/07/2013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6A00A2D4-0BD2-412A-B3E7-01C1D5386824}"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courante ANAP V1">
    <p:spTree>
      <p:nvGrpSpPr>
        <p:cNvPr id="1" name=""/>
        <p:cNvGrpSpPr/>
        <p:nvPr/>
      </p:nvGrpSpPr>
      <p:grpSpPr>
        <a:xfrm>
          <a:off x="0" y="0"/>
          <a:ext cx="0" cy="0"/>
          <a:chOff x="0" y="0"/>
          <a:chExt cx="0" cy="0"/>
        </a:xfrm>
      </p:grpSpPr>
      <p:pic>
        <p:nvPicPr>
          <p:cNvPr id="6" name="SLIDE_PPT_v1_OK.png" descr="/Users/pixelis/Desktop/pour masque PPT/SLIDE_PPT_v1_OK.png"/>
          <p:cNvPicPr>
            <a:picLocks noChangeAspect="1"/>
          </p:cNvPicPr>
          <p:nvPr userDrawn="1"/>
        </p:nvPicPr>
        <p:blipFill>
          <a:blip r:embed="rId2" r:link="rId3" cstate="screen"/>
          <a:stretch>
            <a:fillRect/>
          </a:stretch>
        </p:blipFill>
        <p:spPr>
          <a:xfrm>
            <a:off x="0" y="0"/>
            <a:ext cx="2944125" cy="6857433"/>
          </a:xfrm>
          <a:prstGeom prst="rect">
            <a:avLst/>
          </a:prstGeom>
        </p:spPr>
      </p:pic>
      <p:sp>
        <p:nvSpPr>
          <p:cNvPr id="2" name="Titre 1"/>
          <p:cNvSpPr>
            <a:spLocks noGrp="1"/>
          </p:cNvSpPr>
          <p:nvPr>
            <p:ph type="title" hasCustomPrompt="1"/>
          </p:nvPr>
        </p:nvSpPr>
        <p:spPr>
          <a:xfrm>
            <a:off x="2387224" y="228600"/>
            <a:ext cx="6705600" cy="628632"/>
          </a:xfrm>
          <a:prstGeom prst="rect">
            <a:avLst/>
          </a:prstGeom>
        </p:spPr>
        <p:txBody>
          <a:bodyPr wrap="none">
            <a:normAutofit/>
          </a:bodyPr>
          <a:lstStyle>
            <a:lvl1pPr algn="l">
              <a:defRPr sz="2000" b="1" i="0">
                <a:latin typeface="Arial"/>
                <a:cs typeface="Arial"/>
              </a:defRPr>
            </a:lvl1pPr>
          </a:lstStyle>
          <a:p>
            <a:r>
              <a:rPr lang="fr-FR" dirty="0" smtClean="0"/>
              <a:t>Cliquez et modifiez le titre</a:t>
            </a:r>
            <a:endParaRPr lang="fr-FR" dirty="0"/>
          </a:p>
        </p:txBody>
      </p:sp>
      <p:sp>
        <p:nvSpPr>
          <p:cNvPr id="8" name="Espace réservé du contenu 7"/>
          <p:cNvSpPr>
            <a:spLocks noGrp="1"/>
          </p:cNvSpPr>
          <p:nvPr>
            <p:ph sz="quarter" idx="13"/>
          </p:nvPr>
        </p:nvSpPr>
        <p:spPr>
          <a:xfrm>
            <a:off x="2209800" y="1447800"/>
            <a:ext cx="6705600" cy="4846674"/>
          </a:xfrm>
          <a:prstGeom prst="rect">
            <a:avLst/>
          </a:prstGeom>
        </p:spPr>
        <p:txBody>
          <a:bodyPr>
            <a:noAutofit/>
          </a:bodyPr>
          <a:lstStyle>
            <a:lvl1pPr marL="177800" indent="-177800">
              <a:buSzPct val="100000"/>
              <a:defRPr lang="fr-FR" sz="1600" b="1" i="0" kern="1200" dirty="0" smtClean="0">
                <a:solidFill>
                  <a:srgbClr val="02375E"/>
                </a:solidFill>
                <a:latin typeface="Arial"/>
                <a:ea typeface="+mn-ea"/>
                <a:cs typeface="Arial"/>
              </a:defRPr>
            </a:lvl1pPr>
            <a:lvl2pPr marL="541338" indent="-185738">
              <a:buSzPct val="100000"/>
              <a:buFont typeface="Arial" pitchFamily="34" charset="0"/>
              <a:buChar char="−"/>
              <a:tabLst>
                <a:tab pos="541338" algn="l"/>
              </a:tabLst>
              <a:defRPr sz="1400">
                <a:solidFill>
                  <a:srgbClr val="02375E"/>
                </a:solidFill>
                <a:latin typeface="Arial"/>
                <a:cs typeface="Arial"/>
              </a:defRPr>
            </a:lvl2pPr>
            <a:lvl3pPr marL="715963" indent="-174625">
              <a:buSzPct val="100000"/>
              <a:buFont typeface="Wingdings" pitchFamily="2" charset="2"/>
              <a:buChar char="ü"/>
              <a:defRPr lang="fr-FR" sz="1400" kern="1200" dirty="0" smtClean="0">
                <a:solidFill>
                  <a:srgbClr val="02375E"/>
                </a:solidFill>
                <a:latin typeface="Arial"/>
                <a:ea typeface="+mn-ea"/>
                <a:cs typeface="Arial"/>
              </a:defRPr>
            </a:lvl3pPr>
            <a:lvl4pPr marL="896938" indent="-177800">
              <a:buSzPct val="100000"/>
              <a:buFont typeface="Arial"/>
              <a:buChar char="•"/>
              <a:defRPr lang="fr-FR" sz="1400" kern="1200" dirty="0" smtClean="0">
                <a:solidFill>
                  <a:srgbClr val="02375E"/>
                </a:solidFill>
                <a:latin typeface="Arial"/>
                <a:ea typeface="+mn-ea"/>
                <a:cs typeface="Arial"/>
              </a:defRPr>
            </a:lvl4pPr>
            <a:lvl5pPr marL="1074738" indent="-177800">
              <a:buSzPct val="100000"/>
              <a:buFont typeface="Arial"/>
              <a:buChar char="•"/>
              <a:defRPr lang="fr-FR" sz="1400" kern="1200" dirty="0">
                <a:solidFill>
                  <a:srgbClr val="02375E"/>
                </a:solidFill>
                <a:latin typeface="Arial"/>
                <a:ea typeface="+mn-ea"/>
                <a:cs typeface="Aria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7" name="Espace réservé du numéro de diapositive 4"/>
          <p:cNvSpPr txBox="1">
            <a:spLocks/>
          </p:cNvSpPr>
          <p:nvPr userDrawn="1"/>
        </p:nvSpPr>
        <p:spPr>
          <a:xfrm>
            <a:off x="8715404" y="6492875"/>
            <a:ext cx="428596" cy="365125"/>
          </a:xfrm>
          <a:prstGeom prst="rect">
            <a:avLst/>
          </a:prstGeom>
        </p:spPr>
        <p:txBody>
          <a:bodyPr vert="horz" lIns="91440" tIns="45720" rIns="91440" bIns="45720" rtlCol="0" anchor="ctr"/>
          <a:lstStyle>
            <a:lvl1pPr algn="l">
              <a:defRPr sz="900">
                <a:solidFill>
                  <a:schemeClr val="tx1"/>
                </a:solidFill>
                <a:latin typeface="Arial"/>
                <a:cs typeface="Aria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4EDA1829-6B1F-AC4A-A852-D4F5C95A9EF4}" type="slidenum">
              <a:rPr kumimoji="0" lang="fr-FR" sz="1000" b="1" i="0" u="none" strike="noStrike" kern="1200" cap="none" spc="0" normalizeH="0" baseline="0" noProof="0" smtClean="0">
                <a:ln>
                  <a:noFill/>
                </a:ln>
                <a:solidFill>
                  <a:srgbClr val="36616C"/>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tabLst/>
                <a:defRPr/>
              </a:pPr>
              <a:t>‹N°›</a:t>
            </a:fld>
            <a:endParaRPr kumimoji="0" lang="fr-FR" sz="900" b="1" i="0" u="none" strike="noStrike" kern="1200" cap="none" spc="0" normalizeH="0" baseline="0" noProof="0">
              <a:ln>
                <a:noFill/>
              </a:ln>
              <a:solidFill>
                <a:srgbClr val="36616C"/>
              </a:solidFill>
              <a:effectLst/>
              <a:uLnTx/>
              <a:uFillTx/>
              <a:latin typeface="Arial"/>
              <a:ea typeface="+mn-ea"/>
              <a:cs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vide anap verti">
    <p:spTree>
      <p:nvGrpSpPr>
        <p:cNvPr id="1" name=""/>
        <p:cNvGrpSpPr/>
        <p:nvPr/>
      </p:nvGrpSpPr>
      <p:grpSpPr>
        <a:xfrm>
          <a:off x="0" y="0"/>
          <a:ext cx="0" cy="0"/>
          <a:chOff x="0" y="0"/>
          <a:chExt cx="0" cy="0"/>
        </a:xfrm>
      </p:grpSpPr>
      <p:pic>
        <p:nvPicPr>
          <p:cNvPr id="6" name="SLIDE_PPT_v1_OK.png" descr="/Users/pixelis/Desktop/pour masque PPT/SLIDE_PPT_v1_OK.png"/>
          <p:cNvPicPr>
            <a:picLocks noChangeAspect="1"/>
          </p:cNvPicPr>
          <p:nvPr userDrawn="1"/>
        </p:nvPicPr>
        <p:blipFill>
          <a:blip r:embed="rId2" r:link="rId3" cstate="screen"/>
          <a:stretch>
            <a:fillRect/>
          </a:stretch>
        </p:blipFill>
        <p:spPr>
          <a:xfrm>
            <a:off x="0" y="0"/>
            <a:ext cx="2944125" cy="6857433"/>
          </a:xfrm>
          <a:prstGeom prst="rect">
            <a:avLst/>
          </a:prstGeom>
        </p:spPr>
      </p:pic>
      <p:sp>
        <p:nvSpPr>
          <p:cNvPr id="2" name="Titre 1"/>
          <p:cNvSpPr>
            <a:spLocks noGrp="1"/>
          </p:cNvSpPr>
          <p:nvPr>
            <p:ph type="title" hasCustomPrompt="1"/>
          </p:nvPr>
        </p:nvSpPr>
        <p:spPr>
          <a:xfrm>
            <a:off x="2387224" y="228600"/>
            <a:ext cx="6705600" cy="628632"/>
          </a:xfrm>
          <a:prstGeom prst="rect">
            <a:avLst/>
          </a:prstGeom>
        </p:spPr>
        <p:txBody>
          <a:bodyPr wrap="none">
            <a:normAutofit/>
          </a:bodyPr>
          <a:lstStyle>
            <a:lvl1pPr algn="l">
              <a:defRPr sz="2000" b="1" i="0">
                <a:latin typeface="Arial"/>
                <a:cs typeface="Arial"/>
              </a:defRPr>
            </a:lvl1pPr>
          </a:lstStyle>
          <a:p>
            <a:r>
              <a:rPr lang="fr-FR" dirty="0" smtClean="0"/>
              <a:t>Cliquez et modifiez le titre</a:t>
            </a:r>
            <a:endParaRPr lang="fr-FR" dirty="0"/>
          </a:p>
        </p:txBody>
      </p:sp>
      <p:sp>
        <p:nvSpPr>
          <p:cNvPr id="5" name="Espace réservé du numéro de diapositive 4"/>
          <p:cNvSpPr txBox="1">
            <a:spLocks/>
          </p:cNvSpPr>
          <p:nvPr userDrawn="1"/>
        </p:nvSpPr>
        <p:spPr>
          <a:xfrm>
            <a:off x="8715404" y="6492875"/>
            <a:ext cx="428596" cy="365125"/>
          </a:xfrm>
          <a:prstGeom prst="rect">
            <a:avLst/>
          </a:prstGeom>
        </p:spPr>
        <p:txBody>
          <a:bodyPr vert="horz" lIns="91440" tIns="45720" rIns="91440" bIns="45720" rtlCol="0" anchor="ctr"/>
          <a:lstStyle>
            <a:lvl1pPr algn="l">
              <a:defRPr sz="900">
                <a:solidFill>
                  <a:schemeClr val="tx1"/>
                </a:solidFill>
                <a:latin typeface="Arial"/>
                <a:cs typeface="Aria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4EDA1829-6B1F-AC4A-A852-D4F5C95A9EF4}" type="slidenum">
              <a:rPr kumimoji="0" lang="fr-FR" sz="900" b="1" i="0" u="none" strike="noStrike" kern="1200" cap="none" spc="0" normalizeH="0" baseline="0" noProof="0" smtClean="0">
                <a:ln>
                  <a:noFill/>
                </a:ln>
                <a:solidFill>
                  <a:srgbClr val="36616C"/>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tabLst/>
                <a:defRPr/>
              </a:pPr>
              <a:t>‹N°›</a:t>
            </a:fld>
            <a:endParaRPr kumimoji="0" lang="fr-FR" sz="900" b="1" i="0" u="none" strike="noStrike" kern="1200" cap="none" spc="0" normalizeH="0" baseline="0" noProof="0">
              <a:ln>
                <a:noFill/>
              </a:ln>
              <a:solidFill>
                <a:srgbClr val="36616C"/>
              </a:solidFill>
              <a:effectLst/>
              <a:uLnTx/>
              <a:uFillTx/>
              <a:latin typeface="Arial"/>
              <a:ea typeface="+mn-ea"/>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Slide courante ANAP v2">
    <p:spTree>
      <p:nvGrpSpPr>
        <p:cNvPr id="1" name=""/>
        <p:cNvGrpSpPr/>
        <p:nvPr/>
      </p:nvGrpSpPr>
      <p:grpSpPr>
        <a:xfrm>
          <a:off x="0" y="0"/>
          <a:ext cx="0" cy="0"/>
          <a:chOff x="0" y="0"/>
          <a:chExt cx="0" cy="0"/>
        </a:xfrm>
      </p:grpSpPr>
      <p:pic>
        <p:nvPicPr>
          <p:cNvPr id="9" name="SLIDE_PPT_v2_OK.png" descr="/Users/pixelis/Desktop/pour masque PPT/SLIDE_PPT_v2_OK.png"/>
          <p:cNvPicPr>
            <a:picLocks noChangeAspect="1"/>
          </p:cNvPicPr>
          <p:nvPr userDrawn="1"/>
        </p:nvPicPr>
        <p:blipFill>
          <a:blip r:embed="rId2" r:link="rId3" cstate="screen"/>
          <a:srcRect/>
          <a:stretch>
            <a:fillRect/>
          </a:stretch>
        </p:blipFill>
        <p:spPr>
          <a:xfrm>
            <a:off x="378" y="85059"/>
            <a:ext cx="9143244" cy="616686"/>
          </a:xfrm>
          <a:prstGeom prst="rect">
            <a:avLst/>
          </a:prstGeom>
        </p:spPr>
      </p:pic>
      <p:sp>
        <p:nvSpPr>
          <p:cNvPr id="10" name="Titre 1"/>
          <p:cNvSpPr>
            <a:spLocks noGrp="1"/>
          </p:cNvSpPr>
          <p:nvPr>
            <p:ph type="title"/>
          </p:nvPr>
        </p:nvSpPr>
        <p:spPr>
          <a:xfrm>
            <a:off x="280972" y="709016"/>
            <a:ext cx="8730000" cy="447660"/>
          </a:xfrm>
          <a:prstGeom prst="rect">
            <a:avLst/>
          </a:prstGeom>
        </p:spPr>
        <p:txBody>
          <a:bodyPr wrap="none">
            <a:normAutofit/>
          </a:bodyPr>
          <a:lstStyle>
            <a:lvl1pPr algn="l">
              <a:defRPr sz="2000" b="1" i="0">
                <a:latin typeface="Arial"/>
                <a:cs typeface="Arial"/>
              </a:defRPr>
            </a:lvl1pPr>
          </a:lstStyle>
          <a:p>
            <a:r>
              <a:rPr lang="fr-FR" smtClean="0"/>
              <a:t>Modifiez le style du titre</a:t>
            </a:r>
            <a:endParaRPr lang="fr-FR" dirty="0"/>
          </a:p>
        </p:txBody>
      </p:sp>
      <p:sp>
        <p:nvSpPr>
          <p:cNvPr id="6" name="Espace réservé du numéro de diapositive 4"/>
          <p:cNvSpPr txBox="1">
            <a:spLocks/>
          </p:cNvSpPr>
          <p:nvPr userDrawn="1"/>
        </p:nvSpPr>
        <p:spPr>
          <a:xfrm>
            <a:off x="8715404" y="6492875"/>
            <a:ext cx="428596" cy="365125"/>
          </a:xfrm>
          <a:prstGeom prst="rect">
            <a:avLst/>
          </a:prstGeom>
        </p:spPr>
        <p:txBody>
          <a:bodyPr vert="horz" lIns="91440" tIns="45720" rIns="91440" bIns="45720" rtlCol="0" anchor="ctr"/>
          <a:lstStyle>
            <a:lvl1pPr algn="l">
              <a:defRPr sz="900">
                <a:solidFill>
                  <a:schemeClr val="tx1"/>
                </a:solidFill>
                <a:latin typeface="Arial"/>
                <a:cs typeface="Aria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4EDA1829-6B1F-AC4A-A852-D4F5C95A9EF4}" type="slidenum">
              <a:rPr kumimoji="0" lang="fr-FR" sz="1000" b="1" i="0" u="none" strike="noStrike" kern="1200" cap="none" spc="0" normalizeH="0" baseline="0" noProof="0" smtClean="0">
                <a:ln>
                  <a:noFill/>
                </a:ln>
                <a:solidFill>
                  <a:srgbClr val="36616C"/>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tabLst/>
                <a:defRPr/>
              </a:pPr>
              <a:t>‹N°›</a:t>
            </a:fld>
            <a:endParaRPr kumimoji="0" lang="fr-FR" sz="900" b="1" i="0" u="none" strike="noStrike" kern="1200" cap="none" spc="0" normalizeH="0" baseline="0" noProof="0">
              <a:ln>
                <a:noFill/>
              </a:ln>
              <a:solidFill>
                <a:srgbClr val="36616C"/>
              </a:solidFill>
              <a:effectLst/>
              <a:uLnTx/>
              <a:uFillTx/>
              <a:latin typeface="Arial"/>
              <a:ea typeface="+mn-ea"/>
              <a:cs typeface="Arial"/>
            </a:endParaRPr>
          </a:p>
        </p:txBody>
      </p:sp>
      <p:sp>
        <p:nvSpPr>
          <p:cNvPr id="7" name="Espace réservé du contenu 7"/>
          <p:cNvSpPr>
            <a:spLocks noGrp="1"/>
          </p:cNvSpPr>
          <p:nvPr>
            <p:ph sz="quarter" idx="13"/>
          </p:nvPr>
        </p:nvSpPr>
        <p:spPr>
          <a:xfrm>
            <a:off x="280972" y="1379560"/>
            <a:ext cx="8730000" cy="5104800"/>
          </a:xfrm>
          <a:prstGeom prst="rect">
            <a:avLst/>
          </a:prstGeom>
        </p:spPr>
        <p:txBody>
          <a:bodyPr>
            <a:noAutofit/>
          </a:bodyPr>
          <a:lstStyle>
            <a:lvl1pPr marL="273050" indent="-177800">
              <a:buSzPct val="100000"/>
              <a:buFont typeface="Arial" pitchFamily="34" charset="0"/>
              <a:buChar char="•"/>
              <a:defRPr lang="fr-FR" sz="1600" b="1" i="0" kern="1200" dirty="0" smtClean="0">
                <a:solidFill>
                  <a:srgbClr val="02375E"/>
                </a:solidFill>
                <a:latin typeface="Arial"/>
                <a:ea typeface="+mn-ea"/>
                <a:cs typeface="Arial"/>
              </a:defRPr>
            </a:lvl1pPr>
            <a:lvl2pPr marL="622300" indent="-185738">
              <a:buSzPct val="100000"/>
              <a:buFont typeface="Arial" pitchFamily="34" charset="0"/>
              <a:buChar char="−"/>
              <a:tabLst>
                <a:tab pos="627063" algn="l"/>
              </a:tabLst>
              <a:defRPr sz="1400">
                <a:solidFill>
                  <a:srgbClr val="02375E"/>
                </a:solidFill>
                <a:latin typeface="Arial"/>
                <a:cs typeface="Arial"/>
              </a:defRPr>
            </a:lvl2pPr>
            <a:lvl3pPr marL="811213" indent="-174625">
              <a:buSzPct val="100000"/>
              <a:buFont typeface="Wingdings" pitchFamily="2" charset="2"/>
              <a:buChar char="ü"/>
              <a:defRPr lang="fr-FR" sz="1400" kern="1200" dirty="0" smtClean="0">
                <a:solidFill>
                  <a:srgbClr val="02375E"/>
                </a:solidFill>
                <a:latin typeface="Arial"/>
                <a:ea typeface="+mn-ea"/>
                <a:cs typeface="Arial"/>
              </a:defRPr>
            </a:lvl3pPr>
            <a:lvl4pPr marL="896938" indent="-177800">
              <a:buSzPct val="100000"/>
              <a:buFont typeface="Arial"/>
              <a:buChar char="•"/>
              <a:defRPr lang="fr-FR" sz="1400" kern="1200" dirty="0" smtClean="0">
                <a:solidFill>
                  <a:srgbClr val="02375E"/>
                </a:solidFill>
                <a:latin typeface="Arial"/>
                <a:ea typeface="+mn-ea"/>
                <a:cs typeface="Arial"/>
              </a:defRPr>
            </a:lvl4pPr>
            <a:lvl5pPr marL="1074738" indent="-177800">
              <a:buSzPct val="100000"/>
              <a:buFont typeface="Arial"/>
              <a:buChar char="•"/>
              <a:defRPr lang="fr-FR" sz="1400" kern="1200" dirty="0">
                <a:solidFill>
                  <a:srgbClr val="02375E"/>
                </a:solidFill>
                <a:latin typeface="Arial"/>
                <a:ea typeface="+mn-ea"/>
                <a:cs typeface="Aria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lide courante ANAP v2">
    <p:spTree>
      <p:nvGrpSpPr>
        <p:cNvPr id="1" name=""/>
        <p:cNvGrpSpPr/>
        <p:nvPr/>
      </p:nvGrpSpPr>
      <p:grpSpPr>
        <a:xfrm>
          <a:off x="0" y="0"/>
          <a:ext cx="0" cy="0"/>
          <a:chOff x="0" y="0"/>
          <a:chExt cx="0" cy="0"/>
        </a:xfrm>
      </p:grpSpPr>
      <p:pic>
        <p:nvPicPr>
          <p:cNvPr id="9" name="SLIDE_PPT_v2_OK.png" descr="/Users/pixelis/Desktop/pour masque PPT/SLIDE_PPT_v2_OK.png"/>
          <p:cNvPicPr>
            <a:picLocks noChangeAspect="1"/>
          </p:cNvPicPr>
          <p:nvPr userDrawn="1"/>
        </p:nvPicPr>
        <p:blipFill>
          <a:blip r:embed="rId2" r:link="rId3" cstate="screen"/>
          <a:srcRect/>
          <a:stretch>
            <a:fillRect/>
          </a:stretch>
        </p:blipFill>
        <p:spPr>
          <a:xfrm>
            <a:off x="378" y="85059"/>
            <a:ext cx="9143244" cy="616686"/>
          </a:xfrm>
          <a:prstGeom prst="rect">
            <a:avLst/>
          </a:prstGeom>
        </p:spPr>
      </p:pic>
      <p:sp>
        <p:nvSpPr>
          <p:cNvPr id="10" name="Titre 1"/>
          <p:cNvSpPr>
            <a:spLocks noGrp="1"/>
          </p:cNvSpPr>
          <p:nvPr>
            <p:ph type="title"/>
          </p:nvPr>
        </p:nvSpPr>
        <p:spPr>
          <a:xfrm>
            <a:off x="280972" y="709016"/>
            <a:ext cx="8730000" cy="447660"/>
          </a:xfrm>
          <a:prstGeom prst="rect">
            <a:avLst/>
          </a:prstGeom>
        </p:spPr>
        <p:txBody>
          <a:bodyPr wrap="none">
            <a:normAutofit/>
          </a:bodyPr>
          <a:lstStyle>
            <a:lvl1pPr algn="l">
              <a:defRPr sz="2000" b="1" i="0">
                <a:latin typeface="Arial"/>
                <a:cs typeface="Arial"/>
              </a:defRPr>
            </a:lvl1pPr>
          </a:lstStyle>
          <a:p>
            <a:r>
              <a:rPr lang="fr-FR" smtClean="0"/>
              <a:t>Modifiez le style du titre</a:t>
            </a:r>
            <a:endParaRPr lang="fr-FR" dirty="0"/>
          </a:p>
        </p:txBody>
      </p:sp>
      <p:sp>
        <p:nvSpPr>
          <p:cNvPr id="6" name="Espace réservé du numéro de diapositive 4"/>
          <p:cNvSpPr txBox="1">
            <a:spLocks/>
          </p:cNvSpPr>
          <p:nvPr userDrawn="1"/>
        </p:nvSpPr>
        <p:spPr>
          <a:xfrm>
            <a:off x="8715404" y="6492875"/>
            <a:ext cx="428596" cy="365125"/>
          </a:xfrm>
          <a:prstGeom prst="rect">
            <a:avLst/>
          </a:prstGeom>
        </p:spPr>
        <p:txBody>
          <a:bodyPr vert="horz" lIns="91440" tIns="45720" rIns="91440" bIns="45720" rtlCol="0" anchor="ctr"/>
          <a:lstStyle>
            <a:lvl1pPr algn="l">
              <a:defRPr sz="900">
                <a:solidFill>
                  <a:schemeClr val="tx1"/>
                </a:solidFill>
                <a:latin typeface="Arial"/>
                <a:cs typeface="Aria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4EDA1829-6B1F-AC4A-A852-D4F5C95A9EF4}" type="slidenum">
              <a:rPr kumimoji="0" lang="fr-FR" sz="1000" b="1" i="0" u="none" strike="noStrike" kern="1200" cap="none" spc="0" normalizeH="0" baseline="0" noProof="0" smtClean="0">
                <a:ln>
                  <a:noFill/>
                </a:ln>
                <a:solidFill>
                  <a:srgbClr val="36616C"/>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tabLst/>
                <a:defRPr/>
              </a:pPr>
              <a:t>‹N°›</a:t>
            </a:fld>
            <a:endParaRPr kumimoji="0" lang="fr-FR" sz="900" b="1" i="0" u="none" strike="noStrike" kern="1200" cap="none" spc="0" normalizeH="0" baseline="0" noProof="0">
              <a:ln>
                <a:noFill/>
              </a:ln>
              <a:solidFill>
                <a:srgbClr val="36616C"/>
              </a:solidFill>
              <a:effectLst/>
              <a:uLnTx/>
              <a:uFillTx/>
              <a:latin typeface="Arial"/>
              <a:ea typeface="+mn-ea"/>
              <a:cs typeface="Arial"/>
            </a:endParaRPr>
          </a:p>
        </p:txBody>
      </p:sp>
      <p:sp>
        <p:nvSpPr>
          <p:cNvPr id="7" name="Espace réservé du contenu 7"/>
          <p:cNvSpPr>
            <a:spLocks noGrp="1"/>
          </p:cNvSpPr>
          <p:nvPr>
            <p:ph sz="quarter" idx="13"/>
          </p:nvPr>
        </p:nvSpPr>
        <p:spPr>
          <a:xfrm>
            <a:off x="280972" y="1379560"/>
            <a:ext cx="4129200" cy="5104800"/>
          </a:xfrm>
          <a:prstGeom prst="rect">
            <a:avLst/>
          </a:prstGeom>
        </p:spPr>
        <p:txBody>
          <a:bodyPr>
            <a:noAutofit/>
          </a:bodyPr>
          <a:lstStyle>
            <a:lvl1pPr marL="273050" indent="-177800">
              <a:buSzPct val="100000"/>
              <a:buFont typeface="Arial" pitchFamily="34" charset="0"/>
              <a:buChar char="•"/>
              <a:defRPr lang="fr-FR" sz="1600" b="1" i="0" kern="1200" dirty="0" smtClean="0">
                <a:solidFill>
                  <a:srgbClr val="02375E"/>
                </a:solidFill>
                <a:latin typeface="Arial"/>
                <a:ea typeface="+mn-ea"/>
                <a:cs typeface="Arial"/>
              </a:defRPr>
            </a:lvl1pPr>
            <a:lvl2pPr marL="622300" indent="-185738">
              <a:buSzPct val="100000"/>
              <a:buFont typeface="Arial" pitchFamily="34" charset="0"/>
              <a:buChar char="−"/>
              <a:tabLst>
                <a:tab pos="627063" algn="l"/>
              </a:tabLst>
              <a:defRPr sz="1400">
                <a:solidFill>
                  <a:srgbClr val="02375E"/>
                </a:solidFill>
                <a:latin typeface="Arial"/>
                <a:cs typeface="Arial"/>
              </a:defRPr>
            </a:lvl2pPr>
            <a:lvl3pPr marL="811213" indent="-174625">
              <a:buSzPct val="100000"/>
              <a:buFont typeface="Wingdings" pitchFamily="2" charset="2"/>
              <a:buChar char="ü"/>
              <a:defRPr lang="fr-FR" sz="1400" kern="1200" dirty="0" smtClean="0">
                <a:solidFill>
                  <a:srgbClr val="02375E"/>
                </a:solidFill>
                <a:latin typeface="Arial"/>
                <a:ea typeface="+mn-ea"/>
                <a:cs typeface="Arial"/>
              </a:defRPr>
            </a:lvl3pPr>
            <a:lvl4pPr marL="896938" indent="-177800">
              <a:buSzPct val="100000"/>
              <a:buFont typeface="Arial"/>
              <a:buChar char="•"/>
              <a:defRPr lang="fr-FR" sz="1400" kern="1200" dirty="0" smtClean="0">
                <a:solidFill>
                  <a:srgbClr val="02375E"/>
                </a:solidFill>
                <a:latin typeface="Arial"/>
                <a:ea typeface="+mn-ea"/>
                <a:cs typeface="Arial"/>
              </a:defRPr>
            </a:lvl4pPr>
            <a:lvl5pPr marL="1074738" indent="-177800">
              <a:buSzPct val="100000"/>
              <a:buFont typeface="Arial"/>
              <a:buChar char="•"/>
              <a:defRPr lang="fr-FR" sz="1400" kern="1200" dirty="0">
                <a:solidFill>
                  <a:srgbClr val="02375E"/>
                </a:solidFill>
                <a:latin typeface="Arial"/>
                <a:ea typeface="+mn-ea"/>
                <a:cs typeface="Aria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8" name="Espace réservé du contenu 7"/>
          <p:cNvSpPr>
            <a:spLocks noGrp="1"/>
          </p:cNvSpPr>
          <p:nvPr>
            <p:ph sz="quarter" idx="14"/>
          </p:nvPr>
        </p:nvSpPr>
        <p:spPr>
          <a:xfrm>
            <a:off x="4881772" y="1379560"/>
            <a:ext cx="4129200" cy="5104800"/>
          </a:xfrm>
          <a:prstGeom prst="rect">
            <a:avLst/>
          </a:prstGeom>
        </p:spPr>
        <p:txBody>
          <a:bodyPr>
            <a:noAutofit/>
          </a:bodyPr>
          <a:lstStyle>
            <a:lvl1pPr marL="273050" indent="-177800">
              <a:buSzPct val="100000"/>
              <a:buFont typeface="Arial" pitchFamily="34" charset="0"/>
              <a:buChar char="•"/>
              <a:defRPr lang="fr-FR" sz="1600" b="1" i="0" kern="1200" dirty="0" smtClean="0">
                <a:solidFill>
                  <a:srgbClr val="02375E"/>
                </a:solidFill>
                <a:latin typeface="Arial"/>
                <a:ea typeface="+mn-ea"/>
                <a:cs typeface="Arial"/>
              </a:defRPr>
            </a:lvl1pPr>
            <a:lvl2pPr marL="622300" indent="-185738">
              <a:buSzPct val="100000"/>
              <a:buFont typeface="Arial" pitchFamily="34" charset="0"/>
              <a:buChar char="−"/>
              <a:tabLst>
                <a:tab pos="627063" algn="l"/>
              </a:tabLst>
              <a:defRPr sz="1400">
                <a:solidFill>
                  <a:srgbClr val="02375E"/>
                </a:solidFill>
                <a:latin typeface="Arial"/>
                <a:cs typeface="Arial"/>
              </a:defRPr>
            </a:lvl2pPr>
            <a:lvl3pPr marL="811213" indent="-174625">
              <a:buSzPct val="100000"/>
              <a:buFont typeface="Wingdings" pitchFamily="2" charset="2"/>
              <a:buChar char="ü"/>
              <a:defRPr lang="fr-FR" sz="1400" kern="1200" dirty="0" smtClean="0">
                <a:solidFill>
                  <a:srgbClr val="02375E"/>
                </a:solidFill>
                <a:latin typeface="Arial"/>
                <a:ea typeface="+mn-ea"/>
                <a:cs typeface="Arial"/>
              </a:defRPr>
            </a:lvl3pPr>
            <a:lvl4pPr marL="896938" indent="-177800">
              <a:buSzPct val="100000"/>
              <a:buFont typeface="Arial"/>
              <a:buChar char="•"/>
              <a:defRPr lang="fr-FR" sz="1400" kern="1200" dirty="0" smtClean="0">
                <a:solidFill>
                  <a:srgbClr val="02375E"/>
                </a:solidFill>
                <a:latin typeface="Arial"/>
                <a:ea typeface="+mn-ea"/>
                <a:cs typeface="Arial"/>
              </a:defRPr>
            </a:lvl4pPr>
            <a:lvl5pPr marL="1074738" indent="-177800">
              <a:buSzPct val="100000"/>
              <a:buFont typeface="Arial"/>
              <a:buChar char="•"/>
              <a:defRPr lang="fr-FR" sz="1400" kern="1200" dirty="0">
                <a:solidFill>
                  <a:srgbClr val="02375E"/>
                </a:solidFill>
                <a:latin typeface="Arial"/>
                <a:ea typeface="+mn-ea"/>
                <a:cs typeface="Aria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anap">
    <p:spTree>
      <p:nvGrpSpPr>
        <p:cNvPr id="1" name=""/>
        <p:cNvGrpSpPr/>
        <p:nvPr/>
      </p:nvGrpSpPr>
      <p:grpSpPr>
        <a:xfrm>
          <a:off x="0" y="0"/>
          <a:ext cx="0" cy="0"/>
          <a:chOff x="0" y="0"/>
          <a:chExt cx="0" cy="0"/>
        </a:xfrm>
      </p:grpSpPr>
      <p:pic>
        <p:nvPicPr>
          <p:cNvPr id="9" name="SLIDE_PPT_v2_OK.png" descr="/Users/pixelis/Desktop/pour masque PPT/SLIDE_PPT_v2_OK.png"/>
          <p:cNvPicPr>
            <a:picLocks noChangeAspect="1"/>
          </p:cNvPicPr>
          <p:nvPr userDrawn="1"/>
        </p:nvPicPr>
        <p:blipFill>
          <a:blip r:embed="rId2" r:link="rId3" cstate="screen"/>
          <a:srcRect/>
          <a:stretch>
            <a:fillRect/>
          </a:stretch>
        </p:blipFill>
        <p:spPr>
          <a:xfrm>
            <a:off x="378" y="85059"/>
            <a:ext cx="9143244" cy="616686"/>
          </a:xfrm>
          <a:prstGeom prst="rect">
            <a:avLst/>
          </a:prstGeom>
        </p:spPr>
      </p:pic>
      <p:sp>
        <p:nvSpPr>
          <p:cNvPr id="10" name="Titre 1"/>
          <p:cNvSpPr>
            <a:spLocks noGrp="1"/>
          </p:cNvSpPr>
          <p:nvPr>
            <p:ph type="title"/>
          </p:nvPr>
        </p:nvSpPr>
        <p:spPr>
          <a:xfrm>
            <a:off x="280972" y="709016"/>
            <a:ext cx="8730000" cy="447660"/>
          </a:xfrm>
          <a:prstGeom prst="rect">
            <a:avLst/>
          </a:prstGeom>
        </p:spPr>
        <p:txBody>
          <a:bodyPr wrap="none">
            <a:normAutofit/>
          </a:bodyPr>
          <a:lstStyle>
            <a:lvl1pPr algn="l">
              <a:defRPr sz="2000" b="1" i="0">
                <a:latin typeface="Arial"/>
                <a:cs typeface="Arial"/>
              </a:defRPr>
            </a:lvl1pPr>
          </a:lstStyle>
          <a:p>
            <a:r>
              <a:rPr lang="fr-FR" smtClean="0"/>
              <a:t>Modifiez le style du titre</a:t>
            </a:r>
            <a:endParaRPr lang="fr-FR" dirty="0"/>
          </a:p>
        </p:txBody>
      </p:sp>
      <p:sp>
        <p:nvSpPr>
          <p:cNvPr id="5" name="Espace réservé du numéro de diapositive 4"/>
          <p:cNvSpPr txBox="1">
            <a:spLocks/>
          </p:cNvSpPr>
          <p:nvPr userDrawn="1"/>
        </p:nvSpPr>
        <p:spPr>
          <a:xfrm>
            <a:off x="8715404" y="6492875"/>
            <a:ext cx="428596" cy="365125"/>
          </a:xfrm>
          <a:prstGeom prst="rect">
            <a:avLst/>
          </a:prstGeom>
        </p:spPr>
        <p:txBody>
          <a:bodyPr vert="horz" lIns="91440" tIns="45720" rIns="91440" bIns="45720" rtlCol="0" anchor="ctr"/>
          <a:lstStyle>
            <a:lvl1pPr algn="l">
              <a:defRPr sz="900">
                <a:solidFill>
                  <a:schemeClr val="tx1"/>
                </a:solidFill>
                <a:latin typeface="Arial"/>
                <a:cs typeface="Aria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4EDA1829-6B1F-AC4A-A852-D4F5C95A9EF4}" type="slidenum">
              <a:rPr kumimoji="0" lang="fr-FR" sz="1000" b="1" i="0" u="none" strike="noStrike" kern="1200" cap="none" spc="0" normalizeH="0" baseline="0" noProof="0" smtClean="0">
                <a:ln>
                  <a:noFill/>
                </a:ln>
                <a:solidFill>
                  <a:srgbClr val="36616C"/>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tabLst/>
                <a:defRPr/>
              </a:pPr>
              <a:t>‹N°›</a:t>
            </a:fld>
            <a:endParaRPr kumimoji="0" lang="fr-FR" sz="900" b="1" i="0" u="none" strike="noStrike" kern="1200" cap="none" spc="0" normalizeH="0" baseline="0" noProof="0">
              <a:ln>
                <a:noFill/>
              </a:ln>
              <a:solidFill>
                <a:srgbClr val="36616C"/>
              </a:solidFill>
              <a:effectLst/>
              <a:uLnTx/>
              <a:uFillTx/>
              <a:latin typeface="Arial"/>
              <a:ea typeface="+mn-ea"/>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re seul anap">
    <p:spTree>
      <p:nvGrpSpPr>
        <p:cNvPr id="1" name=""/>
        <p:cNvGrpSpPr/>
        <p:nvPr/>
      </p:nvGrpSpPr>
      <p:grpSpPr>
        <a:xfrm>
          <a:off x="0" y="0"/>
          <a:ext cx="0" cy="0"/>
          <a:chOff x="0" y="0"/>
          <a:chExt cx="0" cy="0"/>
        </a:xfrm>
      </p:grpSpPr>
      <p:sp>
        <p:nvSpPr>
          <p:cNvPr id="10" name="Titre 1"/>
          <p:cNvSpPr>
            <a:spLocks noGrp="1"/>
          </p:cNvSpPr>
          <p:nvPr>
            <p:ph type="title"/>
          </p:nvPr>
        </p:nvSpPr>
        <p:spPr>
          <a:xfrm>
            <a:off x="963372" y="40264"/>
            <a:ext cx="8028000" cy="447660"/>
          </a:xfrm>
          <a:prstGeom prst="rect">
            <a:avLst/>
          </a:prstGeom>
        </p:spPr>
        <p:txBody>
          <a:bodyPr wrap="none">
            <a:normAutofit/>
          </a:bodyPr>
          <a:lstStyle>
            <a:lvl1pPr algn="l">
              <a:defRPr sz="2000" b="1" i="0">
                <a:latin typeface="Arial"/>
                <a:cs typeface="Arial"/>
              </a:defRPr>
            </a:lvl1pPr>
          </a:lstStyle>
          <a:p>
            <a:r>
              <a:rPr lang="fr-FR" smtClean="0"/>
              <a:t>Modifiez le style du titre</a:t>
            </a:r>
            <a:endParaRPr lang="fr-FR" dirty="0"/>
          </a:p>
        </p:txBody>
      </p:sp>
      <p:pic>
        <p:nvPicPr>
          <p:cNvPr id="99330" name="Picture 2"/>
          <p:cNvPicPr>
            <a:picLocks noChangeAspect="1" noChangeArrowheads="1"/>
          </p:cNvPicPr>
          <p:nvPr userDrawn="1"/>
        </p:nvPicPr>
        <p:blipFill>
          <a:blip r:embed="rId2" cstate="screen"/>
          <a:srcRect/>
          <a:stretch>
            <a:fillRect/>
          </a:stretch>
        </p:blipFill>
        <p:spPr bwMode="auto">
          <a:xfrm>
            <a:off x="27296" y="81888"/>
            <a:ext cx="890706" cy="335163"/>
          </a:xfrm>
          <a:prstGeom prst="rect">
            <a:avLst/>
          </a:prstGeom>
          <a:noFill/>
          <a:ln w="9525">
            <a:noFill/>
            <a:miter lim="800000"/>
            <a:headEnd/>
            <a:tailEnd/>
          </a:ln>
          <a:effectLst/>
        </p:spPr>
      </p:pic>
      <p:sp>
        <p:nvSpPr>
          <p:cNvPr id="5" name="Espace réservé du numéro de diapositive 4"/>
          <p:cNvSpPr txBox="1">
            <a:spLocks/>
          </p:cNvSpPr>
          <p:nvPr userDrawn="1"/>
        </p:nvSpPr>
        <p:spPr>
          <a:xfrm>
            <a:off x="8715404" y="6492875"/>
            <a:ext cx="428596" cy="365125"/>
          </a:xfrm>
          <a:prstGeom prst="rect">
            <a:avLst/>
          </a:prstGeom>
        </p:spPr>
        <p:txBody>
          <a:bodyPr vert="horz" lIns="91440" tIns="45720" rIns="91440" bIns="45720" rtlCol="0" anchor="ctr"/>
          <a:lstStyle>
            <a:lvl1pPr algn="l">
              <a:defRPr sz="900">
                <a:solidFill>
                  <a:schemeClr val="tx1"/>
                </a:solidFill>
                <a:latin typeface="Arial"/>
                <a:cs typeface="Aria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4EDA1829-6B1F-AC4A-A852-D4F5C95A9EF4}" type="slidenum">
              <a:rPr kumimoji="0" lang="fr-FR" sz="1000" b="1" i="0" u="none" strike="noStrike" kern="1200" cap="none" spc="0" normalizeH="0" baseline="0" noProof="0" smtClean="0">
                <a:ln>
                  <a:noFill/>
                </a:ln>
                <a:solidFill>
                  <a:srgbClr val="36616C"/>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tabLst/>
                <a:defRPr/>
              </a:pPr>
              <a:t>‹N°›</a:t>
            </a:fld>
            <a:endParaRPr kumimoji="0" lang="fr-FR" sz="1000" b="1" i="0" u="none" strike="noStrike" kern="1200" cap="none" spc="0" normalizeH="0" baseline="0" noProof="0">
              <a:ln>
                <a:noFill/>
              </a:ln>
              <a:solidFill>
                <a:srgbClr val="36616C"/>
              </a:solidFill>
              <a:effectLst/>
              <a:uLnTx/>
              <a:uFillTx/>
              <a:latin typeface="Arial"/>
              <a:ea typeface="+mn-ea"/>
              <a:cs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numéro de diapositive 3"/>
          <p:cNvSpPr>
            <a:spLocks noGrp="1"/>
          </p:cNvSpPr>
          <p:nvPr>
            <p:ph type="sldNum" sz="quarter" idx="10"/>
          </p:nvPr>
        </p:nvSpPr>
        <p:spPr/>
        <p:txBody>
          <a:bodyPr/>
          <a:lstStyle>
            <a:lvl1pPr>
              <a:defRPr/>
            </a:lvl1pPr>
          </a:lstStyle>
          <a:p>
            <a:fld id="{0917A99D-E181-4729-9CCB-83E695F44C99}" type="slidenum">
              <a:rPr lang="en-US"/>
              <a:pPr/>
              <a:t>‹N°›</a:t>
            </a:fld>
            <a:endParaRPr lang="en-US"/>
          </a:p>
        </p:txBody>
      </p:sp>
    </p:spTree>
    <p:extLst>
      <p:ext uri="{BB962C8B-B14F-4D97-AF65-F5344CB8AC3E}">
        <p14:creationId xmlns="" xmlns:p14="http://schemas.microsoft.com/office/powerpoint/2010/main" val="356171494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lide courante ANAP v2">
    <p:spTree>
      <p:nvGrpSpPr>
        <p:cNvPr id="1" name=""/>
        <p:cNvGrpSpPr/>
        <p:nvPr/>
      </p:nvGrpSpPr>
      <p:grpSpPr>
        <a:xfrm>
          <a:off x="0" y="0"/>
          <a:ext cx="0" cy="0"/>
          <a:chOff x="0" y="0"/>
          <a:chExt cx="0" cy="0"/>
        </a:xfrm>
      </p:grpSpPr>
      <p:pic>
        <p:nvPicPr>
          <p:cNvPr id="4" name="SLIDE_PPT_v2_OK.png" descr="/Users/pixelis/Desktop/pour masque PPT/SLIDE_PPT_v2_OK.png"/>
          <p:cNvPicPr>
            <a:picLocks noChangeAspect="1"/>
          </p:cNvPicPr>
          <p:nvPr userDrawn="1"/>
        </p:nvPicPr>
        <p:blipFill>
          <a:blip r:embed="rId2" cstate="screen"/>
          <a:srcRect/>
          <a:stretch>
            <a:fillRect/>
          </a:stretch>
        </p:blipFill>
        <p:spPr bwMode="auto">
          <a:xfrm>
            <a:off x="0" y="0"/>
            <a:ext cx="9144000" cy="963613"/>
          </a:xfrm>
          <a:prstGeom prst="rect">
            <a:avLst/>
          </a:prstGeom>
          <a:noFill/>
          <a:ln w="9525">
            <a:noFill/>
            <a:miter lim="800000"/>
            <a:headEnd/>
            <a:tailEnd/>
          </a:ln>
        </p:spPr>
      </p:pic>
      <p:sp>
        <p:nvSpPr>
          <p:cNvPr id="10" name="Titre 1"/>
          <p:cNvSpPr>
            <a:spLocks noGrp="1"/>
          </p:cNvSpPr>
          <p:nvPr>
            <p:ph type="title"/>
          </p:nvPr>
        </p:nvSpPr>
        <p:spPr>
          <a:xfrm>
            <a:off x="184194" y="838200"/>
            <a:ext cx="8731205" cy="1143000"/>
          </a:xfrm>
          <a:prstGeom prst="rect">
            <a:avLst/>
          </a:prstGeom>
        </p:spPr>
        <p:txBody>
          <a:bodyPr wrap="none">
            <a:noAutofit/>
          </a:bodyPr>
          <a:lstStyle>
            <a:lvl1pPr algn="l">
              <a:defRPr sz="3800" b="1" i="0">
                <a:latin typeface="Arial"/>
                <a:cs typeface="Arial"/>
              </a:defRPr>
            </a:lvl1pPr>
          </a:lstStyle>
          <a:p>
            <a:r>
              <a:rPr lang="fr-FR" dirty="0" smtClean="0"/>
              <a:t>Cliquez et modifiez le titre</a:t>
            </a:r>
            <a:endParaRPr lang="fr-FR" dirty="0"/>
          </a:p>
        </p:txBody>
      </p:sp>
      <p:sp>
        <p:nvSpPr>
          <p:cNvPr id="11" name="Espace réservé du contenu 7"/>
          <p:cNvSpPr>
            <a:spLocks noGrp="1"/>
          </p:cNvSpPr>
          <p:nvPr>
            <p:ph sz="quarter" idx="13"/>
          </p:nvPr>
        </p:nvSpPr>
        <p:spPr>
          <a:xfrm>
            <a:off x="184194" y="2057400"/>
            <a:ext cx="8731205" cy="1371600"/>
          </a:xfrm>
          <a:prstGeom prst="rect">
            <a:avLst/>
          </a:prstGeom>
        </p:spPr>
        <p:txBody>
          <a:bodyPr>
            <a:noAutofit/>
          </a:bodyPr>
          <a:lstStyle>
            <a:lvl1pPr marL="177800" indent="-177800">
              <a:buSzPct val="100000"/>
              <a:defRPr sz="1600" b="1" i="0">
                <a:solidFill>
                  <a:srgbClr val="D1003B"/>
                </a:solidFill>
                <a:latin typeface="Arial"/>
                <a:cs typeface="Arial"/>
              </a:defRPr>
            </a:lvl1pPr>
            <a:lvl2pPr marL="541338" indent="-185738">
              <a:buSzPct val="100000"/>
              <a:buFont typeface="Arial"/>
              <a:buChar char="•"/>
              <a:tabLst>
                <a:tab pos="541338" algn="l"/>
              </a:tabLst>
              <a:defRPr sz="1400">
                <a:latin typeface="Arial"/>
                <a:cs typeface="Arial"/>
              </a:defRPr>
            </a:lvl2pPr>
            <a:lvl3pPr marL="715963" indent="-174625">
              <a:buSzPct val="100000"/>
              <a:buFont typeface="Arial"/>
              <a:buChar char="•"/>
              <a:defRPr sz="1400">
                <a:latin typeface="Arial"/>
                <a:cs typeface="Arial"/>
              </a:defRPr>
            </a:lvl3pPr>
            <a:lvl4pPr marL="896938" indent="-177800">
              <a:buSzPct val="100000"/>
              <a:buFont typeface="Arial"/>
              <a:buChar char="•"/>
              <a:defRPr sz="1400">
                <a:latin typeface="Arial"/>
                <a:cs typeface="Arial"/>
              </a:defRPr>
            </a:lvl4pPr>
            <a:lvl5pPr marL="1074738" indent="-177800">
              <a:buSzPct val="100000"/>
              <a:buFont typeface="Arial"/>
              <a:buChar char="•"/>
              <a:defRPr sz="1400">
                <a:latin typeface="Arial"/>
                <a:cs typeface="Arial"/>
              </a:defRPr>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e la date 2"/>
          <p:cNvSpPr>
            <a:spLocks noGrp="1"/>
          </p:cNvSpPr>
          <p:nvPr>
            <p:ph type="dt" sz="half" idx="14"/>
          </p:nvPr>
        </p:nvSpPr>
        <p:spPr>
          <a:xfrm>
            <a:off x="184150" y="6299200"/>
            <a:ext cx="1416050" cy="365125"/>
          </a:xfrm>
        </p:spPr>
        <p:txBody>
          <a:bodyPr/>
          <a:lstStyle>
            <a:lvl1pPr>
              <a:defRPr sz="800">
                <a:solidFill>
                  <a:srgbClr val="000000"/>
                </a:solidFill>
                <a:latin typeface="Arial"/>
                <a:cs typeface="Arial"/>
              </a:defRPr>
            </a:lvl1pPr>
          </a:lstStyle>
          <a:p>
            <a:pPr>
              <a:defRPr/>
            </a:pPr>
            <a:fld id="{7058D7B5-E7E3-4A9A-ADED-CFDB4D1CE9E7}" type="datetime3">
              <a:rPr lang="fr-FR"/>
              <a:pPr>
                <a:defRPr/>
              </a:pPr>
              <a:t>10.07.13</a:t>
            </a:fld>
            <a:endParaRPr lang="fr-FR" dirty="0"/>
          </a:p>
        </p:txBody>
      </p:sp>
      <p:sp>
        <p:nvSpPr>
          <p:cNvPr id="7" name="Espace réservé du numéro de diapositive 4"/>
          <p:cNvSpPr>
            <a:spLocks noGrp="1"/>
          </p:cNvSpPr>
          <p:nvPr>
            <p:ph type="sldNum" sz="quarter" idx="15"/>
          </p:nvPr>
        </p:nvSpPr>
        <p:spPr>
          <a:xfrm>
            <a:off x="7848600" y="6299200"/>
            <a:ext cx="1066800" cy="365125"/>
          </a:xfrm>
        </p:spPr>
        <p:txBody>
          <a:bodyPr/>
          <a:lstStyle>
            <a:lvl1pPr>
              <a:defRPr sz="800">
                <a:solidFill>
                  <a:schemeClr val="tx1"/>
                </a:solidFill>
                <a:latin typeface="Arial"/>
                <a:cs typeface="Arial"/>
              </a:defRPr>
            </a:lvl1pPr>
          </a:lstStyle>
          <a:p>
            <a:pPr>
              <a:defRPr/>
            </a:pPr>
            <a:fld id="{836B0F43-C37A-424D-B6A5-B0496F1EED66}" type="slidenum">
              <a:rPr lang="fr-FR"/>
              <a:pPr>
                <a:defRPr/>
              </a:pPr>
              <a:t>‹N°›</a:t>
            </a:fld>
            <a:endParaRPr lang="fr-FR" dirty="0"/>
          </a:p>
        </p:txBody>
      </p:sp>
      <p:sp>
        <p:nvSpPr>
          <p:cNvPr id="8" name="Espace réservé du pied de page 12"/>
          <p:cNvSpPr>
            <a:spLocks noGrp="1"/>
          </p:cNvSpPr>
          <p:nvPr>
            <p:ph type="ftr" sz="quarter" idx="16"/>
          </p:nvPr>
        </p:nvSpPr>
        <p:spPr>
          <a:xfrm>
            <a:off x="2209800" y="6299200"/>
            <a:ext cx="5486400" cy="365125"/>
          </a:xfrm>
        </p:spPr>
        <p:txBody>
          <a:bodyPr/>
          <a:lstStyle>
            <a:lvl1pPr algn="l">
              <a:defRPr sz="800">
                <a:solidFill>
                  <a:srgbClr val="000000"/>
                </a:solidFill>
                <a:latin typeface="Arial"/>
                <a:cs typeface="Arial"/>
              </a:defRPr>
            </a:lvl1pPr>
          </a:lstStyle>
          <a:p>
            <a:pPr>
              <a:defRPr/>
            </a:pPr>
            <a:r>
              <a:rPr lang="fr-FR"/>
              <a:t>titre du document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dirty="0" smtClean="0"/>
              <a:t>Cliquez et modifiez le titre</a:t>
            </a:r>
            <a:endParaRPr lang="fr-FR"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8F4D6-224F-0B4B-8ECE-603744A7B354}" type="datetimeFigureOut">
              <a:rPr lang="fr-FR" smtClean="0"/>
              <a:pPr/>
              <a:t>10/07/2013</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41F5-8998-1C40-AECE-9E6A33B2EF7A}"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810" r:id="rId1"/>
    <p:sldLayoutId id="2147483811" r:id="rId2"/>
    <p:sldLayoutId id="2147483817" r:id="rId3"/>
    <p:sldLayoutId id="2147483821" r:id="rId4"/>
    <p:sldLayoutId id="2147483822" r:id="rId5"/>
    <p:sldLayoutId id="2147483816" r:id="rId6"/>
    <p:sldLayoutId id="2147483818" r:id="rId7"/>
    <p:sldLayoutId id="2147483824" r:id="rId8"/>
    <p:sldLayoutId id="2147483825" r:id="rId9"/>
    <p:sldLayoutId id="2147483826"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28.jpeg"/><Relationship Id="rId13" Type="http://schemas.openxmlformats.org/officeDocument/2006/relationships/image" Target="../media/image33.png"/><Relationship Id="rId3" Type="http://schemas.openxmlformats.org/officeDocument/2006/relationships/image" Target="../media/image24.png"/><Relationship Id="rId7" Type="http://schemas.openxmlformats.org/officeDocument/2006/relationships/image" Target="../media/image27.png"/><Relationship Id="rId12" Type="http://schemas.openxmlformats.org/officeDocument/2006/relationships/image" Target="../media/image32.jpeg"/><Relationship Id="rId17" Type="http://schemas.openxmlformats.org/officeDocument/2006/relationships/image" Target="../media/image37.png"/><Relationship Id="rId2" Type="http://schemas.openxmlformats.org/officeDocument/2006/relationships/notesSlide" Target="../notesSlides/notesSlide9.xml"/><Relationship Id="rId16" Type="http://schemas.openxmlformats.org/officeDocument/2006/relationships/image" Target="../media/image36.png"/><Relationship Id="rId1" Type="http://schemas.openxmlformats.org/officeDocument/2006/relationships/slideLayout" Target="../slideLayouts/slideLayout4.xml"/><Relationship Id="rId6" Type="http://schemas.openxmlformats.org/officeDocument/2006/relationships/image" Target="../media/image26.jpeg"/><Relationship Id="rId11" Type="http://schemas.openxmlformats.org/officeDocument/2006/relationships/image" Target="../media/image31.png"/><Relationship Id="rId5" Type="http://schemas.openxmlformats.org/officeDocument/2006/relationships/image" Target="../media/image21.png"/><Relationship Id="rId15" Type="http://schemas.openxmlformats.org/officeDocument/2006/relationships/image" Target="../media/image35.png"/><Relationship Id="rId10" Type="http://schemas.openxmlformats.org/officeDocument/2006/relationships/image" Target="../media/image30.png"/><Relationship Id="rId4" Type="http://schemas.openxmlformats.org/officeDocument/2006/relationships/image" Target="../media/image25.jpeg"/><Relationship Id="rId9" Type="http://schemas.openxmlformats.org/officeDocument/2006/relationships/image" Target="../media/image29.jpeg"/><Relationship Id="rId14" Type="http://schemas.openxmlformats.org/officeDocument/2006/relationships/image" Target="../media/image34.jpeg"/></Relationships>
</file>

<file path=ppt/slides/_rels/slide12.xml.rels><?xml version="1.0" encoding="UTF-8" standalone="yes"?>
<Relationships xmlns="http://schemas.openxmlformats.org/package/2006/relationships"><Relationship Id="rId8" Type="http://schemas.openxmlformats.org/officeDocument/2006/relationships/image" Target="../media/image34.jpeg"/><Relationship Id="rId13" Type="http://schemas.openxmlformats.org/officeDocument/2006/relationships/image" Target="../media/image38.jpeg"/><Relationship Id="rId3" Type="http://schemas.openxmlformats.org/officeDocument/2006/relationships/image" Target="../media/image24.png"/><Relationship Id="rId7" Type="http://schemas.openxmlformats.org/officeDocument/2006/relationships/image" Target="../media/image33.png"/><Relationship Id="rId12"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32.jpe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9.jpeg"/><Relationship Id="rId7" Type="http://schemas.openxmlformats.org/officeDocument/2006/relationships/image" Target="../media/image43.jpe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42.jpeg"/><Relationship Id="rId5" Type="http://schemas.openxmlformats.org/officeDocument/2006/relationships/image" Target="../media/image41.jpeg"/><Relationship Id="rId4" Type="http://schemas.openxmlformats.org/officeDocument/2006/relationships/image" Target="../media/image40.jpe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4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5.xml"/><Relationship Id="rId7" Type="http://schemas.microsoft.com/office/2007/relationships/diagramDrawing" Target="../diagrams/drawing5.xml"/><Relationship Id="rId12"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diagramColors" Target="../diagrams/colors5.xml"/><Relationship Id="rId11" Type="http://schemas.openxmlformats.org/officeDocument/2006/relationships/image" Target="../media/image48.gif"/><Relationship Id="rId5" Type="http://schemas.openxmlformats.org/officeDocument/2006/relationships/diagramQuickStyle" Target="../diagrams/quickStyle5.xml"/><Relationship Id="rId10" Type="http://schemas.openxmlformats.org/officeDocument/2006/relationships/image" Target="../media/image47.png"/><Relationship Id="rId4" Type="http://schemas.openxmlformats.org/officeDocument/2006/relationships/diagramLayout" Target="../diagrams/layout5.xml"/><Relationship Id="rId9" Type="http://schemas.openxmlformats.org/officeDocument/2006/relationships/image" Target="../media/image46.jpeg"/></Relationships>
</file>

<file path=ppt/slides/_rels/slide25.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4.png"/><Relationship Id="rId7" Type="http://schemas.openxmlformats.org/officeDocument/2006/relationships/diagramColors" Target="../diagrams/colors6.xml"/><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6.xml.rels><?xml version="1.0" encoding="UTF-8" standalone="yes"?>
<Relationships xmlns="http://schemas.openxmlformats.org/package/2006/relationships"><Relationship Id="rId3" Type="http://schemas.openxmlformats.org/officeDocument/2006/relationships/hyperlink" Target="http://www.anap.fr/actualites/appels-a-candidatures-a-projets/appel-a-candidature-experts-hopital-numerique-de-lanap/"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50.emf"/><Relationship Id="rId5" Type="http://schemas.openxmlformats.org/officeDocument/2006/relationships/image" Target="../media/image24.png"/><Relationship Id="rId4" Type="http://schemas.openxmlformats.org/officeDocument/2006/relationships/image" Target="../media/image49.png"/></Relationships>
</file>

<file path=ppt/slides/_rels/slide27.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image" Target="../media/image34.jpeg"/><Relationship Id="rId3" Type="http://schemas.openxmlformats.org/officeDocument/2006/relationships/image" Target="../media/image24.png"/><Relationship Id="rId7" Type="http://schemas.openxmlformats.org/officeDocument/2006/relationships/image" Target="../media/image33.png"/><Relationship Id="rId12" Type="http://schemas.openxmlformats.org/officeDocument/2006/relationships/image" Target="../media/image52.png"/><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32.jpe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8" Type="http://schemas.openxmlformats.org/officeDocument/2006/relationships/image" Target="../media/image32.jpeg"/><Relationship Id="rId13" Type="http://schemas.openxmlformats.org/officeDocument/2006/relationships/image" Target="../media/image24.png"/><Relationship Id="rId3" Type="http://schemas.openxmlformats.org/officeDocument/2006/relationships/image" Target="../media/image55.jpeg"/><Relationship Id="rId7" Type="http://schemas.openxmlformats.org/officeDocument/2006/relationships/image" Target="../media/image31.png"/><Relationship Id="rId12"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image" Target="../media/image30.png"/><Relationship Id="rId11" Type="http://schemas.openxmlformats.org/officeDocument/2006/relationships/image" Target="../media/image36.png"/><Relationship Id="rId5" Type="http://schemas.openxmlformats.org/officeDocument/2006/relationships/image" Target="../media/image34.jpeg"/><Relationship Id="rId10" Type="http://schemas.openxmlformats.org/officeDocument/2006/relationships/image" Target="../media/image35.png"/><Relationship Id="rId4" Type="http://schemas.openxmlformats.org/officeDocument/2006/relationships/image" Target="../media/image53.jpeg"/><Relationship Id="rId9" Type="http://schemas.openxmlformats.org/officeDocument/2006/relationships/image" Target="../media/image33.png"/></Relationships>
</file>

<file path=ppt/slides/_rels/slide33.xml.rels><?xml version="1.0" encoding="UTF-8" standalone="yes"?>
<Relationships xmlns="http://schemas.openxmlformats.org/package/2006/relationships"><Relationship Id="rId8" Type="http://schemas.openxmlformats.org/officeDocument/2006/relationships/image" Target="../media/image61.jpeg"/><Relationship Id="rId3" Type="http://schemas.openxmlformats.org/officeDocument/2006/relationships/image" Target="../media/image56.png"/><Relationship Id="rId7" Type="http://schemas.openxmlformats.org/officeDocument/2006/relationships/image" Target="../media/image60.wmf"/><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image" Target="../media/image59.wmf"/><Relationship Id="rId5" Type="http://schemas.openxmlformats.org/officeDocument/2006/relationships/image" Target="../media/image58.wmf"/><Relationship Id="rId10" Type="http://schemas.openxmlformats.org/officeDocument/2006/relationships/image" Target="../media/image24.png"/><Relationship Id="rId4" Type="http://schemas.openxmlformats.org/officeDocument/2006/relationships/image" Target="../media/image57.wmf"/><Relationship Id="rId9" Type="http://schemas.openxmlformats.org/officeDocument/2006/relationships/image" Target="../media/image62.jpeg"/></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8" Type="http://schemas.openxmlformats.org/officeDocument/2006/relationships/image" Target="../media/image53.jpeg"/><Relationship Id="rId13" Type="http://schemas.openxmlformats.org/officeDocument/2006/relationships/image" Target="../media/image66.jpeg"/><Relationship Id="rId3" Type="http://schemas.openxmlformats.org/officeDocument/2006/relationships/diagramData" Target="../diagrams/data7.xml"/><Relationship Id="rId7" Type="http://schemas.microsoft.com/office/2007/relationships/diagramDrawing" Target="../diagrams/drawing7.xml"/><Relationship Id="rId12" Type="http://schemas.openxmlformats.org/officeDocument/2006/relationships/image" Target="../media/image55.jpeg"/><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diagramColors" Target="../diagrams/colors7.xml"/><Relationship Id="rId11" Type="http://schemas.openxmlformats.org/officeDocument/2006/relationships/image" Target="../media/image65.jpeg"/><Relationship Id="rId5" Type="http://schemas.openxmlformats.org/officeDocument/2006/relationships/diagramQuickStyle" Target="../diagrams/quickStyle7.xml"/><Relationship Id="rId15" Type="http://schemas.openxmlformats.org/officeDocument/2006/relationships/image" Target="../media/image24.png"/><Relationship Id="rId10" Type="http://schemas.openxmlformats.org/officeDocument/2006/relationships/image" Target="../media/image64.jpeg"/><Relationship Id="rId4" Type="http://schemas.openxmlformats.org/officeDocument/2006/relationships/diagramLayout" Target="../diagrams/layout7.xml"/><Relationship Id="rId9" Type="http://schemas.openxmlformats.org/officeDocument/2006/relationships/image" Target="../media/image63.jpeg"/><Relationship Id="rId14" Type="http://schemas.openxmlformats.org/officeDocument/2006/relationships/image" Target="../media/image34.jpeg"/></Relationships>
</file>

<file path=ppt/slides/_rels/slide36.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24.png"/><Relationship Id="rId3" Type="http://schemas.openxmlformats.org/officeDocument/2006/relationships/image" Target="../media/image67.jpeg"/><Relationship Id="rId7" Type="http://schemas.openxmlformats.org/officeDocument/2006/relationships/image" Target="../media/image30.png"/><Relationship Id="rId12"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4.xml"/><Relationship Id="rId6" Type="http://schemas.openxmlformats.org/officeDocument/2006/relationships/image" Target="../media/image34.jpeg"/><Relationship Id="rId11" Type="http://schemas.openxmlformats.org/officeDocument/2006/relationships/image" Target="../media/image35.png"/><Relationship Id="rId5" Type="http://schemas.openxmlformats.org/officeDocument/2006/relationships/image" Target="../media/image53.jpeg"/><Relationship Id="rId10" Type="http://schemas.openxmlformats.org/officeDocument/2006/relationships/image" Target="../media/image33.png"/><Relationship Id="rId4" Type="http://schemas.openxmlformats.org/officeDocument/2006/relationships/image" Target="../media/image68.jpeg"/><Relationship Id="rId9" Type="http://schemas.openxmlformats.org/officeDocument/2006/relationships/image" Target="../media/image32.jpeg"/></Relationships>
</file>

<file path=ppt/slides/_rels/slide37.x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notesSlide" Target="../notesSlides/notesSlide34.xm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54.jpeg"/></Relationships>
</file>

<file path=ppt/slides/_rels/slide3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8" Type="http://schemas.openxmlformats.org/officeDocument/2006/relationships/image" Target="../media/image70.jpe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40.xm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 Id="rId9" Type="http://schemas.openxmlformats.org/officeDocument/2006/relationships/image" Target="../media/image24.png"/></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17.wmf"/><Relationship Id="rId5" Type="http://schemas.openxmlformats.org/officeDocument/2006/relationships/image" Target="../media/image20.png"/><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6.png"/><Relationship Id="rId7" Type="http://schemas.openxmlformats.org/officeDocument/2006/relationships/image" Target="../media/image72.jpeg"/><Relationship Id="rId12" Type="http://schemas.openxmlformats.org/officeDocument/2006/relationships/image" Target="../media/image75.png"/><Relationship Id="rId2" Type="http://schemas.openxmlformats.org/officeDocument/2006/relationships/image" Target="../media/image71.png"/><Relationship Id="rId1" Type="http://schemas.openxmlformats.org/officeDocument/2006/relationships/slideLayout" Target="../slideLayouts/slideLayout4.xml"/><Relationship Id="rId6" Type="http://schemas.openxmlformats.org/officeDocument/2006/relationships/image" Target="../media/image20.png"/><Relationship Id="rId11" Type="http://schemas.openxmlformats.org/officeDocument/2006/relationships/image" Target="../media/image74.png"/><Relationship Id="rId5" Type="http://schemas.openxmlformats.org/officeDocument/2006/relationships/image" Target="../media/image19.png"/><Relationship Id="rId10" Type="http://schemas.openxmlformats.org/officeDocument/2006/relationships/image" Target="../media/image73.jpeg"/><Relationship Id="rId4" Type="http://schemas.openxmlformats.org/officeDocument/2006/relationships/image" Target="../media/image18.png"/><Relationship Id="rId9" Type="http://schemas.openxmlformats.org/officeDocument/2006/relationships/image" Target="../media/image22.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77.jpeg"/><Relationship Id="rId2" Type="http://schemas.openxmlformats.org/officeDocument/2006/relationships/notesSlide" Target="../notesSlides/notesSlide43.xml"/><Relationship Id="rId1" Type="http://schemas.openxmlformats.org/officeDocument/2006/relationships/slideLayout" Target="../slideLayouts/slideLayout4.xml"/><Relationship Id="rId6" Type="http://schemas.openxmlformats.org/officeDocument/2006/relationships/image" Target="../media/image19.png"/><Relationship Id="rId11" Type="http://schemas.openxmlformats.org/officeDocument/2006/relationships/image" Target="../media/image76.jpeg"/><Relationship Id="rId5" Type="http://schemas.openxmlformats.org/officeDocument/2006/relationships/image" Target="../media/image18.png"/><Relationship Id="rId10" Type="http://schemas.openxmlformats.org/officeDocument/2006/relationships/image" Target="../media/image23.jpeg"/><Relationship Id="rId4" Type="http://schemas.openxmlformats.org/officeDocument/2006/relationships/image" Target="../media/image17.wmf"/><Relationship Id="rId9" Type="http://schemas.openxmlformats.org/officeDocument/2006/relationships/image" Target="../media/image2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hyperlink" Target="mailto:paul.tsamo@anap.fr" TargetMode="External"/><Relationship Id="rId7" Type="http://schemas.openxmlformats.org/officeDocument/2006/relationships/hyperlink" Target="mailto:christian.berehouc@anap.fr" TargetMode="External"/><Relationship Id="rId2" Type="http://schemas.openxmlformats.org/officeDocument/2006/relationships/hyperlink" Target="mailto:philippe.manet@anap.fr" TargetMode="External"/><Relationship Id="rId1" Type="http://schemas.openxmlformats.org/officeDocument/2006/relationships/slideLayout" Target="../slideLayouts/slideLayout9.xml"/><Relationship Id="rId6" Type="http://schemas.openxmlformats.org/officeDocument/2006/relationships/hyperlink" Target="mailto:didier.alain@anap.fr" TargetMode="External"/><Relationship Id="rId5" Type="http://schemas.openxmlformats.org/officeDocument/2006/relationships/hyperlink" Target="mailto:xavier.liu@anap.fr" TargetMode="External"/><Relationship Id="rId4" Type="http://schemas.openxmlformats.org/officeDocument/2006/relationships/hyperlink" Target="mailto:benjamin.lemoine@anap.fr"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jpeg"/><Relationship Id="rId4" Type="http://schemas.openxmlformats.org/officeDocument/2006/relationships/image" Target="../media/image17.wmf"/><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FR" dirty="0" smtClean="0"/>
              <a:t>« hôpital numérique » </a:t>
            </a:r>
            <a:br>
              <a:rPr lang="fr-FR" dirty="0" smtClean="0"/>
            </a:br>
            <a:r>
              <a:rPr lang="fr-FR" dirty="0" smtClean="0"/>
              <a:t/>
            </a:r>
            <a:br>
              <a:rPr lang="fr-FR" dirty="0" smtClean="0"/>
            </a:br>
            <a:r>
              <a:rPr lang="fr-FR" dirty="0" smtClean="0"/>
              <a:t>Accompagnement des établissements à l’atteinte des cibles d’usage</a:t>
            </a:r>
            <a:endParaRPr lang="fr-FR" dirty="0"/>
          </a:p>
        </p:txBody>
      </p:sp>
      <p:sp>
        <p:nvSpPr>
          <p:cNvPr id="3" name="Sous-titre 2"/>
          <p:cNvSpPr>
            <a:spLocks noGrp="1"/>
          </p:cNvSpPr>
          <p:nvPr>
            <p:ph type="subTitle" idx="1"/>
          </p:nvPr>
        </p:nvSpPr>
        <p:spPr>
          <a:xfrm>
            <a:off x="697523" y="4504988"/>
            <a:ext cx="7772400" cy="457200"/>
          </a:xfrm>
        </p:spPr>
        <p:txBody>
          <a:bodyPr>
            <a:normAutofit/>
          </a:bodyPr>
          <a:lstStyle/>
          <a:p>
            <a:endParaRPr lang="fr-FR" sz="1600" dirty="0"/>
          </a:p>
        </p:txBody>
      </p:sp>
    </p:spTree>
    <p:extLst>
      <p:ext uri="{BB962C8B-B14F-4D97-AF65-F5344CB8AC3E}">
        <p14:creationId xmlns="" xmlns:p14="http://schemas.microsoft.com/office/powerpoint/2010/main" val="29483531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3471" y="1694668"/>
            <a:ext cx="8730000" cy="447660"/>
          </a:xfrm>
        </p:spPr>
        <p:txBody>
          <a:bodyPr>
            <a:noAutofit/>
          </a:bodyPr>
          <a:lstStyle/>
          <a:p>
            <a:pPr algn="ctr"/>
            <a:r>
              <a:rPr lang="fr-FR" sz="2800" dirty="0" smtClean="0">
                <a:solidFill>
                  <a:schemeClr val="accent2"/>
                </a:solidFill>
              </a:rPr>
              <a:t>Service de Diffusion de contenus via la </a:t>
            </a:r>
            <a:r>
              <a:rPr lang="fr-FR" sz="2800" dirty="0" err="1" smtClean="0">
                <a:solidFill>
                  <a:schemeClr val="accent2"/>
                </a:solidFill>
              </a:rPr>
              <a:t>Plate-Forme</a:t>
            </a:r>
            <a:endParaRPr lang="fr-FR" sz="2800" dirty="0">
              <a:solidFill>
                <a:schemeClr val="accent2"/>
              </a:solidFill>
            </a:endParaRPr>
          </a:p>
        </p:txBody>
      </p:sp>
      <p:grpSp>
        <p:nvGrpSpPr>
          <p:cNvPr id="3" name="Groupe 3"/>
          <p:cNvGrpSpPr/>
          <p:nvPr/>
        </p:nvGrpSpPr>
        <p:grpSpPr>
          <a:xfrm>
            <a:off x="3230088" y="2778826"/>
            <a:ext cx="2880000" cy="2880000"/>
            <a:chOff x="3687514" y="1131"/>
            <a:chExt cx="1354632" cy="1354632"/>
          </a:xfrm>
        </p:grpSpPr>
        <p:sp>
          <p:nvSpPr>
            <p:cNvPr id="5" name="Ellipse 4"/>
            <p:cNvSpPr/>
            <p:nvPr/>
          </p:nvSpPr>
          <p:spPr>
            <a:xfrm>
              <a:off x="3687514" y="1131"/>
              <a:ext cx="1354632" cy="1354632"/>
            </a:xfrm>
            <a:prstGeom prst="ellips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Ellipse 4"/>
            <p:cNvSpPr/>
            <p:nvPr/>
          </p:nvSpPr>
          <p:spPr>
            <a:xfrm>
              <a:off x="3885895" y="160414"/>
              <a:ext cx="957870" cy="9578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fr-FR" sz="4800" b="1" kern="1200" dirty="0" smtClean="0"/>
                <a:t>1</a:t>
              </a:r>
            </a:p>
            <a:p>
              <a:pPr lvl="0" algn="ctr" defTabSz="711200">
                <a:lnSpc>
                  <a:spcPct val="90000"/>
                </a:lnSpc>
                <a:spcBef>
                  <a:spcPct val="0"/>
                </a:spcBef>
                <a:spcAft>
                  <a:spcPct val="35000"/>
                </a:spcAft>
              </a:pPr>
              <a:r>
                <a:rPr lang="fr-FR" sz="2800" b="1" kern="1200" dirty="0" smtClean="0"/>
                <a:t>Diffusion de contenus via la Plate-forme</a:t>
              </a:r>
              <a:endParaRPr lang="fr-FR" sz="2800" b="1" kern="1200" dirty="0"/>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screen"/>
          <a:srcRect/>
          <a:stretch>
            <a:fillRect/>
          </a:stretch>
        </p:blipFill>
        <p:spPr bwMode="auto">
          <a:xfrm>
            <a:off x="249893" y="705618"/>
            <a:ext cx="719307" cy="682052"/>
          </a:xfrm>
          <a:prstGeom prst="rect">
            <a:avLst/>
          </a:prstGeom>
          <a:noFill/>
          <a:ln w="9525">
            <a:noFill/>
            <a:miter lim="800000"/>
            <a:headEnd/>
            <a:tailEnd/>
          </a:ln>
        </p:spPr>
      </p:pic>
      <p:sp>
        <p:nvSpPr>
          <p:cNvPr id="2" name="Titre 1"/>
          <p:cNvSpPr>
            <a:spLocks noGrp="1"/>
          </p:cNvSpPr>
          <p:nvPr>
            <p:ph type="title"/>
          </p:nvPr>
        </p:nvSpPr>
        <p:spPr>
          <a:xfrm>
            <a:off x="2565070" y="887145"/>
            <a:ext cx="6032665" cy="447660"/>
          </a:xfrm>
        </p:spPr>
        <p:txBody>
          <a:bodyPr>
            <a:normAutofit fontScale="90000"/>
          </a:bodyPr>
          <a:lstStyle/>
          <a:p>
            <a:r>
              <a:rPr lang="fr-FR" dirty="0" smtClean="0"/>
              <a:t>Service de diffusion du contenu via la plate-forme</a:t>
            </a:r>
            <a:br>
              <a:rPr lang="fr-FR" dirty="0" smtClean="0"/>
            </a:br>
            <a:r>
              <a:rPr lang="fr-FR" sz="1600" dirty="0" smtClean="0">
                <a:solidFill>
                  <a:schemeClr val="accent2">
                    <a:lumMod val="75000"/>
                  </a:schemeClr>
                </a:solidFill>
              </a:rPr>
              <a:t>Un outil d’aide en ligne</a:t>
            </a:r>
            <a:endParaRPr lang="fr-FR" dirty="0">
              <a:solidFill>
                <a:schemeClr val="accent2">
                  <a:lumMod val="75000"/>
                </a:schemeClr>
              </a:solidFill>
            </a:endParaRPr>
          </a:p>
        </p:txBody>
      </p:sp>
      <p:sp>
        <p:nvSpPr>
          <p:cNvPr id="10" name="Flèche droite rayée 9"/>
          <p:cNvSpPr/>
          <p:nvPr/>
        </p:nvSpPr>
        <p:spPr>
          <a:xfrm>
            <a:off x="1071993" y="921822"/>
            <a:ext cx="342900" cy="290946"/>
          </a:xfrm>
          <a:prstGeom prst="striped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a:p>
        </p:txBody>
      </p:sp>
      <p:grpSp>
        <p:nvGrpSpPr>
          <p:cNvPr id="3" name="Groupe 13"/>
          <p:cNvGrpSpPr/>
          <p:nvPr/>
        </p:nvGrpSpPr>
        <p:grpSpPr>
          <a:xfrm>
            <a:off x="1464210" y="653142"/>
            <a:ext cx="962235" cy="962235"/>
            <a:chOff x="3003547" y="151"/>
            <a:chExt cx="1498109" cy="1498109"/>
          </a:xfrm>
        </p:grpSpPr>
        <p:sp>
          <p:nvSpPr>
            <p:cNvPr id="15" name="Ellipse 14"/>
            <p:cNvSpPr/>
            <p:nvPr/>
          </p:nvSpPr>
          <p:spPr>
            <a:xfrm>
              <a:off x="3003547" y="151"/>
              <a:ext cx="1498109" cy="1498109"/>
            </a:xfrm>
            <a:prstGeom prst="ellips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6" name="Ellipse 4"/>
            <p:cNvSpPr/>
            <p:nvPr/>
          </p:nvSpPr>
          <p:spPr>
            <a:xfrm>
              <a:off x="3222940" y="219544"/>
              <a:ext cx="1059323" cy="10593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fr-FR" sz="1100" b="1" kern="1200" dirty="0" smtClean="0"/>
                <a:t>Diffusion de contenus via la PF</a:t>
              </a:r>
              <a:endParaRPr lang="fr-FR" sz="1100" b="1" kern="1200" dirty="0"/>
            </a:p>
          </p:txBody>
        </p:sp>
      </p:grpSp>
      <p:pic>
        <p:nvPicPr>
          <p:cNvPr id="11" name="Picture 2" descr="http://www.ac-reims.fr/ia52/ien.langres/img/sciences/question.jpg"/>
          <p:cNvPicPr>
            <a:picLocks noChangeAspect="1" noChangeArrowheads="1"/>
          </p:cNvPicPr>
          <p:nvPr/>
        </p:nvPicPr>
        <p:blipFill>
          <a:blip r:embed="rId4" cstate="screen"/>
          <a:srcRect/>
          <a:stretch>
            <a:fillRect/>
          </a:stretch>
        </p:blipFill>
        <p:spPr bwMode="auto">
          <a:xfrm>
            <a:off x="779762" y="3090233"/>
            <a:ext cx="1300081" cy="1542361"/>
          </a:xfrm>
          <a:prstGeom prst="rect">
            <a:avLst/>
          </a:prstGeom>
          <a:noFill/>
        </p:spPr>
      </p:pic>
      <p:pic>
        <p:nvPicPr>
          <p:cNvPr id="54274" name="Picture 2" descr="http://www.briefcreatif.fr/realisations/slides/Couleur_Systeme_site_WEB_608p.png"/>
          <p:cNvPicPr>
            <a:picLocks noChangeAspect="1" noChangeArrowheads="1"/>
          </p:cNvPicPr>
          <p:nvPr/>
        </p:nvPicPr>
        <p:blipFill>
          <a:blip r:embed="rId5" cstate="screen">
            <a:clrChange>
              <a:clrFrom>
                <a:srgbClr val="FFFFFF"/>
              </a:clrFrom>
              <a:clrTo>
                <a:srgbClr val="FFFFFF">
                  <a:alpha val="0"/>
                </a:srgbClr>
              </a:clrTo>
            </a:clrChange>
          </a:blip>
          <a:srcRect/>
          <a:stretch>
            <a:fillRect/>
          </a:stretch>
        </p:blipFill>
        <p:spPr bwMode="auto">
          <a:xfrm flipH="1">
            <a:off x="1676711" y="3222436"/>
            <a:ext cx="1438622" cy="1664084"/>
          </a:xfrm>
          <a:prstGeom prst="rect">
            <a:avLst/>
          </a:prstGeom>
          <a:noFill/>
        </p:spPr>
      </p:pic>
      <p:pic>
        <p:nvPicPr>
          <p:cNvPr id="54276" name="Picture 4" descr="http://1.bp.blogspot.com/-3B1widPwwi4/UUdclRGeCPI/AAAAAAAAAQs/9M81-QFQfZU/s1600/Metier_5933944_L1.jpg"/>
          <p:cNvPicPr>
            <a:picLocks noChangeAspect="1" noChangeArrowheads="1"/>
          </p:cNvPicPr>
          <p:nvPr/>
        </p:nvPicPr>
        <p:blipFill>
          <a:blip r:embed="rId6" cstate="screen"/>
          <a:srcRect/>
          <a:stretch>
            <a:fillRect/>
          </a:stretch>
        </p:blipFill>
        <p:spPr bwMode="auto">
          <a:xfrm>
            <a:off x="3071267" y="1699240"/>
            <a:ext cx="2104326" cy="1402007"/>
          </a:xfrm>
          <a:prstGeom prst="rect">
            <a:avLst/>
          </a:prstGeom>
          <a:noFill/>
          <a:effectLst>
            <a:softEdge rad="127000"/>
          </a:effectLst>
        </p:spPr>
      </p:pic>
      <p:pic>
        <p:nvPicPr>
          <p:cNvPr id="14" name="Picture 2"/>
          <p:cNvPicPr>
            <a:picLocks noChangeAspect="1" noChangeArrowheads="1"/>
          </p:cNvPicPr>
          <p:nvPr/>
        </p:nvPicPr>
        <p:blipFill>
          <a:blip r:embed="rId7" cstate="screen">
            <a:extLst>
              <a:ext uri="{28A0092B-C50C-407E-A947-70E740481C1C}">
                <a14:useLocalDpi xmlns:a14="http://schemas.microsoft.com/office/drawing/2010/main" xmlns="" val="0"/>
              </a:ext>
            </a:extLst>
          </a:blip>
          <a:srcRect/>
          <a:stretch>
            <a:fillRect/>
          </a:stretch>
        </p:blipFill>
        <p:spPr bwMode="auto">
          <a:xfrm>
            <a:off x="3104318" y="4943779"/>
            <a:ext cx="2170322" cy="15892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4278" name="Picture 6" descr="http://www.pageblanche-leblogdesseniors.com/wp-content/uploads/2010/05/loupe.jpg"/>
          <p:cNvPicPr>
            <a:picLocks noChangeAspect="1" noChangeArrowheads="1"/>
          </p:cNvPicPr>
          <p:nvPr/>
        </p:nvPicPr>
        <p:blipFill>
          <a:blip r:embed="rId8" cstate="screen">
            <a:clrChange>
              <a:clrFrom>
                <a:srgbClr val="FFFFFF"/>
              </a:clrFrom>
              <a:clrTo>
                <a:srgbClr val="FFFFFF">
                  <a:alpha val="0"/>
                </a:srgbClr>
              </a:clrTo>
            </a:clrChange>
          </a:blip>
          <a:srcRect/>
          <a:stretch>
            <a:fillRect/>
          </a:stretch>
        </p:blipFill>
        <p:spPr bwMode="auto">
          <a:xfrm flipH="1">
            <a:off x="2451846" y="5524956"/>
            <a:ext cx="982980" cy="859315"/>
          </a:xfrm>
          <a:prstGeom prst="rect">
            <a:avLst/>
          </a:prstGeom>
          <a:noFill/>
        </p:spPr>
      </p:pic>
      <p:cxnSp>
        <p:nvCxnSpPr>
          <p:cNvPr id="26" name="Connecteur droit avec flèche 25"/>
          <p:cNvCxnSpPr>
            <a:stCxn id="54274" idx="0"/>
            <a:endCxn id="54276" idx="1"/>
          </p:cNvCxnSpPr>
          <p:nvPr/>
        </p:nvCxnSpPr>
        <p:spPr>
          <a:xfrm flipV="1">
            <a:off x="2396022" y="2400244"/>
            <a:ext cx="675245" cy="822192"/>
          </a:xfrm>
          <a:prstGeom prst="straightConnector1">
            <a:avLst/>
          </a:prstGeom>
          <a:ln w="76200">
            <a:tailEnd type="arrow"/>
          </a:ln>
        </p:spPr>
        <p:style>
          <a:lnRef idx="3">
            <a:schemeClr val="accent2"/>
          </a:lnRef>
          <a:fillRef idx="0">
            <a:schemeClr val="accent2"/>
          </a:fillRef>
          <a:effectRef idx="2">
            <a:schemeClr val="accent2"/>
          </a:effectRef>
          <a:fontRef idx="minor">
            <a:schemeClr val="tx1"/>
          </a:fontRef>
        </p:style>
      </p:cxnSp>
      <p:cxnSp>
        <p:nvCxnSpPr>
          <p:cNvPr id="27" name="Connecteur droit avec flèche 26"/>
          <p:cNvCxnSpPr>
            <a:stCxn id="54274" idx="2"/>
            <a:endCxn id="14" idx="1"/>
          </p:cNvCxnSpPr>
          <p:nvPr/>
        </p:nvCxnSpPr>
        <p:spPr>
          <a:xfrm>
            <a:off x="2396022" y="4886520"/>
            <a:ext cx="708296" cy="851871"/>
          </a:xfrm>
          <a:prstGeom prst="straightConnector1">
            <a:avLst/>
          </a:prstGeom>
          <a:ln w="76200">
            <a:tailEnd type="arrow"/>
          </a:ln>
        </p:spPr>
        <p:style>
          <a:lnRef idx="3">
            <a:schemeClr val="accent2"/>
          </a:lnRef>
          <a:fillRef idx="0">
            <a:schemeClr val="accent2"/>
          </a:fillRef>
          <a:effectRef idx="2">
            <a:schemeClr val="accent2"/>
          </a:effectRef>
          <a:fontRef idx="minor">
            <a:schemeClr val="tx1"/>
          </a:fontRef>
        </p:style>
      </p:cxnSp>
      <p:sp>
        <p:nvSpPr>
          <p:cNvPr id="32" name="ZoneTexte 31"/>
          <p:cNvSpPr txBox="1"/>
          <p:nvPr/>
        </p:nvSpPr>
        <p:spPr>
          <a:xfrm>
            <a:off x="3324655" y="3057180"/>
            <a:ext cx="1751682" cy="276999"/>
          </a:xfrm>
          <a:prstGeom prst="rect">
            <a:avLst/>
          </a:prstGeom>
          <a:noFill/>
        </p:spPr>
        <p:txBody>
          <a:bodyPr wrap="square" rtlCol="0">
            <a:spAutoFit/>
          </a:bodyPr>
          <a:lstStyle/>
          <a:p>
            <a:pPr algn="ctr"/>
            <a:r>
              <a:rPr lang="fr-FR" sz="1200" i="1" dirty="0" smtClean="0">
                <a:solidFill>
                  <a:schemeClr val="bg1">
                    <a:lumMod val="50000"/>
                  </a:schemeClr>
                </a:solidFill>
                <a:latin typeface="+mn-lt"/>
              </a:rPr>
              <a:t>Auto-évaluation</a:t>
            </a:r>
            <a:endParaRPr lang="fr-FR" sz="1200" i="1" dirty="0">
              <a:solidFill>
                <a:schemeClr val="bg1">
                  <a:lumMod val="50000"/>
                </a:schemeClr>
              </a:solidFill>
              <a:latin typeface="+mn-lt"/>
            </a:endParaRPr>
          </a:p>
        </p:txBody>
      </p:sp>
      <p:sp>
        <p:nvSpPr>
          <p:cNvPr id="33" name="ZoneTexte 32"/>
          <p:cNvSpPr txBox="1"/>
          <p:nvPr/>
        </p:nvSpPr>
        <p:spPr>
          <a:xfrm>
            <a:off x="2883981" y="6514641"/>
            <a:ext cx="2478795" cy="276999"/>
          </a:xfrm>
          <a:prstGeom prst="rect">
            <a:avLst/>
          </a:prstGeom>
          <a:noFill/>
        </p:spPr>
        <p:txBody>
          <a:bodyPr wrap="square" rtlCol="0">
            <a:spAutoFit/>
          </a:bodyPr>
          <a:lstStyle/>
          <a:p>
            <a:pPr algn="ctr"/>
            <a:r>
              <a:rPr lang="fr-FR" sz="1200" i="1" dirty="0" smtClean="0">
                <a:solidFill>
                  <a:schemeClr val="bg1">
                    <a:lumMod val="50000"/>
                  </a:schemeClr>
                </a:solidFill>
                <a:latin typeface="+mn-lt"/>
              </a:rPr>
              <a:t>Recherche par domaine fonctionnel</a:t>
            </a:r>
            <a:endParaRPr lang="fr-FR" sz="1200" i="1" dirty="0">
              <a:solidFill>
                <a:schemeClr val="bg1">
                  <a:lumMod val="50000"/>
                </a:schemeClr>
              </a:solidFill>
              <a:latin typeface="+mn-lt"/>
            </a:endParaRPr>
          </a:p>
        </p:txBody>
      </p:sp>
      <p:sp>
        <p:nvSpPr>
          <p:cNvPr id="57" name="Flèche droite 56"/>
          <p:cNvSpPr/>
          <p:nvPr/>
        </p:nvSpPr>
        <p:spPr>
          <a:xfrm rot="10800000">
            <a:off x="6390922" y="2081972"/>
            <a:ext cx="627961" cy="53982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pic>
        <p:nvPicPr>
          <p:cNvPr id="54298" name="Picture 26" descr="http://www.fluidbook.com/files/presentation/ico-acces-securise.jpg"/>
          <p:cNvPicPr>
            <a:picLocks noChangeAspect="1" noChangeArrowheads="1"/>
          </p:cNvPicPr>
          <p:nvPr/>
        </p:nvPicPr>
        <p:blipFill>
          <a:blip r:embed="rId9" cstate="screen">
            <a:clrChange>
              <a:clrFrom>
                <a:srgbClr val="FFFFFF"/>
              </a:clrFrom>
              <a:clrTo>
                <a:srgbClr val="FFFFFF">
                  <a:alpha val="0"/>
                </a:srgbClr>
              </a:clrTo>
            </a:clrChange>
          </a:blip>
          <a:srcRect/>
          <a:stretch>
            <a:fillRect/>
          </a:stretch>
        </p:blipFill>
        <p:spPr bwMode="auto">
          <a:xfrm>
            <a:off x="2597548" y="4128226"/>
            <a:ext cx="613234" cy="559909"/>
          </a:xfrm>
          <a:prstGeom prst="rect">
            <a:avLst/>
          </a:prstGeom>
          <a:noFill/>
        </p:spPr>
      </p:pic>
      <p:sp>
        <p:nvSpPr>
          <p:cNvPr id="59" name="ZoneTexte 58"/>
          <p:cNvSpPr txBox="1"/>
          <p:nvPr/>
        </p:nvSpPr>
        <p:spPr>
          <a:xfrm>
            <a:off x="2663650" y="4511408"/>
            <a:ext cx="1231427" cy="246221"/>
          </a:xfrm>
          <a:prstGeom prst="rect">
            <a:avLst/>
          </a:prstGeom>
          <a:noFill/>
        </p:spPr>
        <p:txBody>
          <a:bodyPr wrap="none" rtlCol="0">
            <a:spAutoFit/>
          </a:bodyPr>
          <a:lstStyle/>
          <a:p>
            <a:r>
              <a:rPr lang="fr-FR" i="1" dirty="0" smtClean="0">
                <a:solidFill>
                  <a:schemeClr val="bg1">
                    <a:lumMod val="50000"/>
                  </a:schemeClr>
                </a:solidFill>
              </a:rPr>
              <a:t>Compte facultatif</a:t>
            </a:r>
            <a:endParaRPr lang="fr-FR" i="1" dirty="0">
              <a:solidFill>
                <a:schemeClr val="bg1">
                  <a:lumMod val="50000"/>
                </a:schemeClr>
              </a:solidFill>
            </a:endParaRPr>
          </a:p>
        </p:txBody>
      </p:sp>
      <p:sp>
        <p:nvSpPr>
          <p:cNvPr id="50" name="Flèche droite 49"/>
          <p:cNvSpPr/>
          <p:nvPr/>
        </p:nvSpPr>
        <p:spPr>
          <a:xfrm rot="10800000">
            <a:off x="6400818" y="5535712"/>
            <a:ext cx="627961" cy="53982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grpSp>
        <p:nvGrpSpPr>
          <p:cNvPr id="4" name="Groupe 36"/>
          <p:cNvGrpSpPr/>
          <p:nvPr/>
        </p:nvGrpSpPr>
        <p:grpSpPr>
          <a:xfrm>
            <a:off x="6762062" y="1492786"/>
            <a:ext cx="1652529" cy="5365214"/>
            <a:chOff x="6762062" y="1492786"/>
            <a:chExt cx="1652529" cy="5365214"/>
          </a:xfrm>
        </p:grpSpPr>
        <p:sp>
          <p:nvSpPr>
            <p:cNvPr id="48" name="Rectangle à coins arrondis 47"/>
            <p:cNvSpPr/>
            <p:nvPr/>
          </p:nvSpPr>
          <p:spPr>
            <a:xfrm>
              <a:off x="6762062" y="1492786"/>
              <a:ext cx="1652529" cy="5365214"/>
            </a:xfrm>
            <a:prstGeom prst="roundRect">
              <a:avLst/>
            </a:prstGeom>
            <a:noFill/>
            <a:ln w="57150">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fr-FR" sz="1100" dirty="0" smtClean="0">
                  <a:solidFill>
                    <a:schemeClr val="accent2">
                      <a:lumMod val="75000"/>
                    </a:schemeClr>
                  </a:solidFill>
                </a:rPr>
                <a:t>Base de contenus</a:t>
              </a:r>
              <a:endParaRPr lang="fr-FR" sz="1100" dirty="0">
                <a:solidFill>
                  <a:schemeClr val="accent2">
                    <a:lumMod val="75000"/>
                  </a:schemeClr>
                </a:solidFill>
              </a:endParaRPr>
            </a:p>
          </p:txBody>
        </p:sp>
        <p:pic>
          <p:nvPicPr>
            <p:cNvPr id="52" name="Picture 5"/>
            <p:cNvPicPr>
              <a:picLocks noChangeAspect="1" noChangeArrowheads="1"/>
            </p:cNvPicPr>
            <p:nvPr/>
          </p:nvPicPr>
          <p:blipFill>
            <a:blip r:embed="rId10" cstate="print"/>
            <a:srcRect l="29545" t="8756" r="31396" b="10765"/>
            <a:stretch>
              <a:fillRect/>
            </a:stretch>
          </p:blipFill>
          <p:spPr bwMode="auto">
            <a:xfrm>
              <a:off x="7408811" y="5153889"/>
              <a:ext cx="867733" cy="1430353"/>
            </a:xfrm>
            <a:prstGeom prst="rect">
              <a:avLst/>
            </a:prstGeom>
            <a:noFill/>
            <a:ln w="9525">
              <a:solidFill>
                <a:schemeClr val="bg1">
                  <a:lumMod val="50000"/>
                </a:schemeClr>
              </a:solidFill>
              <a:miter lim="800000"/>
              <a:headEnd/>
              <a:tailEnd/>
            </a:ln>
          </p:spPr>
        </p:pic>
        <p:pic>
          <p:nvPicPr>
            <p:cNvPr id="53" name="Picture 4"/>
            <p:cNvPicPr>
              <a:picLocks noChangeAspect="1" noChangeArrowheads="1"/>
            </p:cNvPicPr>
            <p:nvPr/>
          </p:nvPicPr>
          <p:blipFill>
            <a:blip r:embed="rId11" cstate="print"/>
            <a:srcRect l="12208" t="46271" r="31688" b="18922"/>
            <a:stretch>
              <a:fillRect/>
            </a:stretch>
          </p:blipFill>
          <p:spPr bwMode="auto">
            <a:xfrm>
              <a:off x="6815589" y="3158838"/>
              <a:ext cx="1283378" cy="636971"/>
            </a:xfrm>
            <a:prstGeom prst="rect">
              <a:avLst/>
            </a:prstGeom>
            <a:noFill/>
            <a:ln w="9525">
              <a:solidFill>
                <a:schemeClr val="bg1">
                  <a:lumMod val="50000"/>
                </a:schemeClr>
              </a:solidFill>
              <a:miter lim="800000"/>
              <a:headEnd/>
              <a:tailEnd/>
            </a:ln>
          </p:spPr>
        </p:pic>
        <p:pic>
          <p:nvPicPr>
            <p:cNvPr id="54" name="Picture 54" descr="http://www.anap.fr/uploads/tx_sabasedocu/couv_GPP_SIS.jpg"/>
            <p:cNvPicPr>
              <a:picLocks noChangeAspect="1" noChangeArrowheads="1"/>
            </p:cNvPicPr>
            <p:nvPr/>
          </p:nvPicPr>
          <p:blipFill>
            <a:blip r:embed="rId12" cstate="print"/>
            <a:srcRect/>
            <a:stretch>
              <a:fillRect/>
            </a:stretch>
          </p:blipFill>
          <p:spPr bwMode="auto">
            <a:xfrm>
              <a:off x="7312335" y="1634699"/>
              <a:ext cx="606510" cy="858212"/>
            </a:xfrm>
            <a:prstGeom prst="rect">
              <a:avLst/>
            </a:prstGeom>
            <a:noFill/>
          </p:spPr>
        </p:pic>
        <p:pic>
          <p:nvPicPr>
            <p:cNvPr id="55" name="Picture 57"/>
            <p:cNvPicPr>
              <a:picLocks noChangeAspect="1" noChangeArrowheads="1"/>
            </p:cNvPicPr>
            <p:nvPr/>
          </p:nvPicPr>
          <p:blipFill>
            <a:blip r:embed="rId13" cstate="print"/>
            <a:srcRect l="49624" t="8700" r="3330" b="7116"/>
            <a:stretch>
              <a:fillRect/>
            </a:stretch>
          </p:blipFill>
          <p:spPr bwMode="auto">
            <a:xfrm>
              <a:off x="7521176" y="1825965"/>
              <a:ext cx="599516" cy="858211"/>
            </a:xfrm>
            <a:prstGeom prst="rect">
              <a:avLst/>
            </a:prstGeom>
            <a:noFill/>
            <a:ln w="3175">
              <a:solidFill>
                <a:schemeClr val="tx1"/>
              </a:solidFill>
              <a:miter lim="800000"/>
              <a:headEnd/>
              <a:tailEnd/>
            </a:ln>
          </p:spPr>
        </p:pic>
        <p:pic>
          <p:nvPicPr>
            <p:cNvPr id="56" name="Picture 50" descr="http://www.anap.fr/uploads/tx_sabasedocu/couv_guide_mutualisation_externalisation_si_01.jpg"/>
            <p:cNvPicPr>
              <a:picLocks noChangeAspect="1" noChangeArrowheads="1"/>
            </p:cNvPicPr>
            <p:nvPr/>
          </p:nvPicPr>
          <p:blipFill>
            <a:blip r:embed="rId14" cstate="print"/>
            <a:srcRect/>
            <a:stretch>
              <a:fillRect/>
            </a:stretch>
          </p:blipFill>
          <p:spPr bwMode="auto">
            <a:xfrm>
              <a:off x="7767934" y="2177652"/>
              <a:ext cx="606510" cy="858212"/>
            </a:xfrm>
            <a:prstGeom prst="rect">
              <a:avLst/>
            </a:prstGeom>
            <a:noFill/>
          </p:spPr>
        </p:pic>
        <p:pic>
          <p:nvPicPr>
            <p:cNvPr id="58" name="Picture 3"/>
            <p:cNvPicPr>
              <a:picLocks noChangeAspect="1" noChangeArrowheads="1"/>
            </p:cNvPicPr>
            <p:nvPr/>
          </p:nvPicPr>
          <p:blipFill>
            <a:blip r:embed="rId15" cstate="print"/>
            <a:srcRect l="584" t="17188" r="10260" b="26319"/>
            <a:stretch>
              <a:fillRect/>
            </a:stretch>
          </p:blipFill>
          <p:spPr bwMode="auto">
            <a:xfrm>
              <a:off x="6874046" y="4690754"/>
              <a:ext cx="1339156" cy="678844"/>
            </a:xfrm>
            <a:prstGeom prst="rect">
              <a:avLst/>
            </a:prstGeom>
            <a:noFill/>
            <a:ln w="9525">
              <a:solidFill>
                <a:schemeClr val="bg1">
                  <a:lumMod val="50000"/>
                </a:schemeClr>
              </a:solidFill>
              <a:miter lim="800000"/>
              <a:headEnd/>
              <a:tailEnd/>
            </a:ln>
          </p:spPr>
        </p:pic>
        <p:pic>
          <p:nvPicPr>
            <p:cNvPr id="60" name="Picture 6"/>
            <p:cNvPicPr>
              <a:picLocks noChangeAspect="1" noChangeArrowheads="1"/>
            </p:cNvPicPr>
            <p:nvPr/>
          </p:nvPicPr>
          <p:blipFill>
            <a:blip r:embed="rId16" cstate="print"/>
            <a:srcRect l="22727" t="26167" r="25942" b="25984"/>
            <a:stretch>
              <a:fillRect/>
            </a:stretch>
          </p:blipFill>
          <p:spPr bwMode="auto">
            <a:xfrm>
              <a:off x="7265402" y="3538846"/>
              <a:ext cx="1133495" cy="845281"/>
            </a:xfrm>
            <a:prstGeom prst="rect">
              <a:avLst/>
            </a:prstGeom>
            <a:noFill/>
            <a:ln w="9525">
              <a:solidFill>
                <a:schemeClr val="bg1">
                  <a:lumMod val="50000"/>
                </a:schemeClr>
              </a:solidFill>
              <a:miter lim="800000"/>
              <a:headEnd/>
              <a:tailEnd/>
            </a:ln>
          </p:spPr>
        </p:pic>
        <p:pic>
          <p:nvPicPr>
            <p:cNvPr id="61" name="Picture 7"/>
            <p:cNvPicPr>
              <a:picLocks noChangeAspect="1" noChangeArrowheads="1"/>
            </p:cNvPicPr>
            <p:nvPr/>
          </p:nvPicPr>
          <p:blipFill>
            <a:blip r:embed="rId17" cstate="print"/>
            <a:srcRect l="21169" t="33847" r="26526" b="22443"/>
            <a:stretch>
              <a:fillRect/>
            </a:stretch>
          </p:blipFill>
          <p:spPr bwMode="auto">
            <a:xfrm>
              <a:off x="6863934" y="4080657"/>
              <a:ext cx="1056900" cy="706568"/>
            </a:xfrm>
            <a:prstGeom prst="rect">
              <a:avLst/>
            </a:prstGeom>
            <a:noFill/>
            <a:ln w="9525">
              <a:solidFill>
                <a:schemeClr val="bg1">
                  <a:lumMod val="50000"/>
                </a:schemeClr>
              </a:solidFill>
              <a:miter lim="800000"/>
              <a:headEnd/>
              <a:tailEnd/>
            </a:ln>
          </p:spPr>
        </p:pic>
        <p:pic>
          <p:nvPicPr>
            <p:cNvPr id="62" name="Picture 54" descr="http://www.anap.fr/uploads/tx_sabasedocu/couv_GPP_SIS.jpg"/>
            <p:cNvPicPr>
              <a:picLocks noChangeAspect="1" noChangeArrowheads="1"/>
            </p:cNvPicPr>
            <p:nvPr/>
          </p:nvPicPr>
          <p:blipFill>
            <a:blip r:embed="rId12" cstate="print"/>
            <a:srcRect/>
            <a:stretch>
              <a:fillRect/>
            </a:stretch>
          </p:blipFill>
          <p:spPr bwMode="auto">
            <a:xfrm>
              <a:off x="7215353" y="2048356"/>
              <a:ext cx="606510" cy="858212"/>
            </a:xfrm>
            <a:prstGeom prst="rect">
              <a:avLst/>
            </a:prstGeom>
            <a:noFill/>
          </p:spPr>
        </p:pic>
        <p:pic>
          <p:nvPicPr>
            <p:cNvPr id="63" name="Picture 57"/>
            <p:cNvPicPr>
              <a:picLocks noChangeAspect="1" noChangeArrowheads="1"/>
            </p:cNvPicPr>
            <p:nvPr/>
          </p:nvPicPr>
          <p:blipFill>
            <a:blip r:embed="rId13" cstate="print"/>
            <a:srcRect l="49624" t="8700" r="3330" b="7116"/>
            <a:stretch>
              <a:fillRect/>
            </a:stretch>
          </p:blipFill>
          <p:spPr bwMode="auto">
            <a:xfrm>
              <a:off x="7424194" y="2239622"/>
              <a:ext cx="599516" cy="858211"/>
            </a:xfrm>
            <a:prstGeom prst="rect">
              <a:avLst/>
            </a:prstGeom>
            <a:noFill/>
            <a:ln w="3175">
              <a:solidFill>
                <a:schemeClr val="tx1"/>
              </a:solidFill>
              <a:miter lim="800000"/>
              <a:headEnd/>
              <a:tailEnd/>
            </a:ln>
          </p:spPr>
        </p:pic>
      </p:grpSp>
      <p:pic>
        <p:nvPicPr>
          <p:cNvPr id="65" name="Picture 50" descr="http://www.anap.fr/uploads/tx_sabasedocu/couv_guide_mutualisation_externalisation_si_01.jpg"/>
          <p:cNvPicPr>
            <a:picLocks noChangeAspect="1" noChangeArrowheads="1"/>
          </p:cNvPicPr>
          <p:nvPr/>
        </p:nvPicPr>
        <p:blipFill>
          <a:blip r:embed="rId14" cstate="print"/>
          <a:srcRect/>
          <a:stretch>
            <a:fillRect/>
          </a:stretch>
        </p:blipFill>
        <p:spPr bwMode="auto">
          <a:xfrm>
            <a:off x="5414641" y="1605656"/>
            <a:ext cx="831780" cy="1176969"/>
          </a:xfrm>
          <a:prstGeom prst="rect">
            <a:avLst/>
          </a:prstGeom>
          <a:noFill/>
        </p:spPr>
      </p:pic>
      <p:pic>
        <p:nvPicPr>
          <p:cNvPr id="64" name="Picture 4"/>
          <p:cNvPicPr>
            <a:picLocks noChangeAspect="1" noChangeArrowheads="1"/>
          </p:cNvPicPr>
          <p:nvPr/>
        </p:nvPicPr>
        <p:blipFill>
          <a:blip r:embed="rId11" cstate="print"/>
          <a:srcRect l="12208" t="46271" r="31688" b="18922"/>
          <a:stretch>
            <a:fillRect/>
          </a:stretch>
        </p:blipFill>
        <p:spPr bwMode="auto">
          <a:xfrm>
            <a:off x="5198565" y="2468090"/>
            <a:ext cx="1283378" cy="636971"/>
          </a:xfrm>
          <a:prstGeom prst="rect">
            <a:avLst/>
          </a:prstGeom>
          <a:noFill/>
          <a:ln w="9525">
            <a:solidFill>
              <a:schemeClr val="bg1">
                <a:lumMod val="50000"/>
              </a:schemeClr>
            </a:solidFill>
            <a:miter lim="800000"/>
            <a:headEnd/>
            <a:tailEnd/>
          </a:ln>
        </p:spPr>
      </p:pic>
      <p:pic>
        <p:nvPicPr>
          <p:cNvPr id="66" name="Picture 7"/>
          <p:cNvPicPr>
            <a:picLocks noChangeAspect="1" noChangeArrowheads="1"/>
          </p:cNvPicPr>
          <p:nvPr/>
        </p:nvPicPr>
        <p:blipFill>
          <a:blip r:embed="rId17" cstate="print"/>
          <a:srcRect l="21169" t="33847" r="26526" b="22443"/>
          <a:stretch>
            <a:fillRect/>
          </a:stretch>
        </p:blipFill>
        <p:spPr bwMode="auto">
          <a:xfrm>
            <a:off x="5353788" y="5586844"/>
            <a:ext cx="1056900" cy="706568"/>
          </a:xfrm>
          <a:prstGeom prst="rect">
            <a:avLst/>
          </a:prstGeom>
          <a:noFill/>
          <a:ln w="9525">
            <a:solidFill>
              <a:schemeClr val="bg1">
                <a:lumMod val="50000"/>
              </a:schemeClr>
            </a:solidFill>
            <a:miter lim="800000"/>
            <a:headEnd/>
            <a:tailEnd/>
          </a:ln>
        </p:spPr>
      </p:pic>
      <p:pic>
        <p:nvPicPr>
          <p:cNvPr id="67" name="Picture 54" descr="http://www.anap.fr/uploads/tx_sabasedocu/couv_GPP_SIS.jpg"/>
          <p:cNvPicPr>
            <a:picLocks noChangeAspect="1" noChangeArrowheads="1"/>
          </p:cNvPicPr>
          <p:nvPr/>
        </p:nvPicPr>
        <p:blipFill>
          <a:blip r:embed="rId12" cstate="print"/>
          <a:srcRect/>
          <a:stretch>
            <a:fillRect/>
          </a:stretch>
        </p:blipFill>
        <p:spPr bwMode="auto">
          <a:xfrm>
            <a:off x="5503327" y="5062709"/>
            <a:ext cx="606510" cy="858212"/>
          </a:xfrm>
          <a:prstGeom prst="rect">
            <a:avLst/>
          </a:prstGeom>
          <a:noFill/>
        </p:spPr>
      </p:pic>
      <p:pic>
        <p:nvPicPr>
          <p:cNvPr id="68" name="Picture 57"/>
          <p:cNvPicPr>
            <a:picLocks noChangeAspect="1" noChangeArrowheads="1"/>
          </p:cNvPicPr>
          <p:nvPr/>
        </p:nvPicPr>
        <p:blipFill>
          <a:blip r:embed="rId13" cstate="print"/>
          <a:srcRect l="49624" t="8700" r="3330" b="7116"/>
          <a:stretch>
            <a:fillRect/>
          </a:stretch>
        </p:blipFill>
        <p:spPr bwMode="auto">
          <a:xfrm>
            <a:off x="5712168" y="5253975"/>
            <a:ext cx="599516" cy="858211"/>
          </a:xfrm>
          <a:prstGeom prst="rect">
            <a:avLst/>
          </a:prstGeom>
          <a:noFill/>
          <a:ln w="3175">
            <a:solidFill>
              <a:schemeClr val="tx1"/>
            </a:solidFill>
            <a:miter lim="800000"/>
            <a:headEnd/>
            <a:tailEnd/>
          </a:ln>
        </p:spPr>
      </p:pic>
    </p:spTree>
    <p:extLst>
      <p:ext uri="{BB962C8B-B14F-4D97-AF65-F5344CB8AC3E}">
        <p14:creationId xmlns:p14="http://schemas.microsoft.com/office/powerpoint/2010/main" xmlns="" val="302602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2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29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427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grpId="0" nodeType="click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wipe(right)">
                                      <p:cBhvr>
                                        <p:cTn id="33" dur="500"/>
                                        <p:tgtEl>
                                          <p:spTgt spid="57"/>
                                        </p:tgtEl>
                                      </p:cBhvr>
                                    </p:animEffect>
                                  </p:childTnLst>
                                </p:cTn>
                              </p:par>
                            </p:childTnLst>
                          </p:cTn>
                        </p:par>
                        <p:par>
                          <p:cTn id="34" fill="hold">
                            <p:stCondLst>
                              <p:cond delay="500"/>
                            </p:stCondLst>
                            <p:childTnLst>
                              <p:par>
                                <p:cTn id="35" presetID="1" presetClass="entr" presetSubtype="0" fill="hold" nodeType="afterEffect">
                                  <p:stCondLst>
                                    <p:cond delay="0"/>
                                  </p:stCondLst>
                                  <p:childTnLst>
                                    <p:set>
                                      <p:cBhvr>
                                        <p:cTn id="36" dur="1" fill="hold">
                                          <p:stCondLst>
                                            <p:cond delay="0"/>
                                          </p:stCondLst>
                                        </p:cTn>
                                        <p:tgtEl>
                                          <p:spTgt spid="65"/>
                                        </p:tgtEl>
                                        <p:attrNameLst>
                                          <p:attrName>style.visibility</p:attrName>
                                        </p:attrNameLst>
                                      </p:cBhvr>
                                      <p:to>
                                        <p:strVal val="visible"/>
                                      </p:to>
                                    </p:set>
                                  </p:childTnLst>
                                </p:cTn>
                              </p:par>
                            </p:childTnLst>
                          </p:cTn>
                        </p:par>
                        <p:par>
                          <p:cTn id="37" fill="hold">
                            <p:stCondLst>
                              <p:cond delay="500"/>
                            </p:stCondLst>
                            <p:childTnLst>
                              <p:par>
                                <p:cTn id="38" presetID="1" presetClass="entr" presetSubtype="0" fill="hold" nodeType="afterEffect">
                                  <p:stCondLst>
                                    <p:cond delay="0"/>
                                  </p:stCondLst>
                                  <p:childTnLst>
                                    <p:set>
                                      <p:cBhvr>
                                        <p:cTn id="39" dur="1" fill="hold">
                                          <p:stCondLst>
                                            <p:cond delay="0"/>
                                          </p:stCondLst>
                                        </p:cTn>
                                        <p:tgtEl>
                                          <p:spTgt spid="6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7"/>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54278"/>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4"/>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3"/>
                                        </p:tgtEl>
                                        <p:attrNameLst>
                                          <p:attrName>style.visibility</p:attrName>
                                        </p:attrNameLst>
                                      </p:cBhvr>
                                      <p:to>
                                        <p:strVal val="visible"/>
                                      </p:to>
                                    </p:set>
                                  </p:childTnLst>
                                </p:cTn>
                              </p:par>
                            </p:childTnLst>
                          </p:cTn>
                        </p:par>
                        <p:par>
                          <p:cTn id="50" fill="hold">
                            <p:stCondLst>
                              <p:cond delay="0"/>
                            </p:stCondLst>
                            <p:childTnLst>
                              <p:par>
                                <p:cTn id="51" presetID="22" presetClass="entr" presetSubtype="2" fill="hold" grpId="0" nodeType="afterEffect">
                                  <p:stCondLst>
                                    <p:cond delay="1000"/>
                                  </p:stCondLst>
                                  <p:childTnLst>
                                    <p:set>
                                      <p:cBhvr>
                                        <p:cTn id="52" dur="1" fill="hold">
                                          <p:stCondLst>
                                            <p:cond delay="0"/>
                                          </p:stCondLst>
                                        </p:cTn>
                                        <p:tgtEl>
                                          <p:spTgt spid="50"/>
                                        </p:tgtEl>
                                        <p:attrNameLst>
                                          <p:attrName>style.visibility</p:attrName>
                                        </p:attrNameLst>
                                      </p:cBhvr>
                                      <p:to>
                                        <p:strVal val="visible"/>
                                      </p:to>
                                    </p:set>
                                    <p:animEffect transition="in" filter="wipe(right)">
                                      <p:cBhvr>
                                        <p:cTn id="53" dur="500"/>
                                        <p:tgtEl>
                                          <p:spTgt spid="50"/>
                                        </p:tgtEl>
                                      </p:cBhvr>
                                    </p:animEffect>
                                  </p:childTnLst>
                                </p:cTn>
                              </p:par>
                            </p:childTnLst>
                          </p:cTn>
                        </p:par>
                        <p:par>
                          <p:cTn id="54" fill="hold">
                            <p:stCondLst>
                              <p:cond delay="1500"/>
                            </p:stCondLst>
                            <p:childTnLst>
                              <p:par>
                                <p:cTn id="55" presetID="1" presetClass="entr" presetSubtype="0" fill="hold" nodeType="after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childTnLst>
                          </p:cTn>
                        </p:par>
                        <p:par>
                          <p:cTn id="57" fill="hold">
                            <p:stCondLst>
                              <p:cond delay="1500"/>
                            </p:stCondLst>
                            <p:childTnLst>
                              <p:par>
                                <p:cTn id="58" presetID="1" presetClass="entr" presetSubtype="0" fill="hold" nodeType="afterEffect">
                                  <p:stCondLst>
                                    <p:cond delay="0"/>
                                  </p:stCondLst>
                                  <p:childTnLst>
                                    <p:set>
                                      <p:cBhvr>
                                        <p:cTn id="59" dur="1" fill="hold">
                                          <p:stCondLst>
                                            <p:cond delay="0"/>
                                          </p:stCondLst>
                                        </p:cTn>
                                        <p:tgtEl>
                                          <p:spTgt spid="67"/>
                                        </p:tgtEl>
                                        <p:attrNameLst>
                                          <p:attrName>style.visibility</p:attrName>
                                        </p:attrNameLst>
                                      </p:cBhvr>
                                      <p:to>
                                        <p:strVal val="visible"/>
                                      </p:to>
                                    </p:set>
                                  </p:childTnLst>
                                </p:cTn>
                              </p:par>
                            </p:childTnLst>
                          </p:cTn>
                        </p:par>
                        <p:par>
                          <p:cTn id="60" fill="hold">
                            <p:stCondLst>
                              <p:cond delay="1500"/>
                            </p:stCondLst>
                            <p:childTnLst>
                              <p:par>
                                <p:cTn id="61" presetID="1" presetClass="entr" presetSubtype="0" fill="hold" nodeType="afterEffect">
                                  <p:stCondLst>
                                    <p:cond delay="0"/>
                                  </p:stCondLst>
                                  <p:childTnLst>
                                    <p:set>
                                      <p:cBhvr>
                                        <p:cTn id="62"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57" grpId="0" animBg="1"/>
      <p:bldP spid="59" grpId="0"/>
      <p:bldP spid="5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screen"/>
          <a:srcRect/>
          <a:stretch>
            <a:fillRect/>
          </a:stretch>
        </p:blipFill>
        <p:spPr bwMode="auto">
          <a:xfrm>
            <a:off x="249893" y="705618"/>
            <a:ext cx="719307" cy="682052"/>
          </a:xfrm>
          <a:prstGeom prst="rect">
            <a:avLst/>
          </a:prstGeom>
          <a:noFill/>
          <a:ln w="9525">
            <a:noFill/>
            <a:miter lim="800000"/>
            <a:headEnd/>
            <a:tailEnd/>
          </a:ln>
        </p:spPr>
      </p:pic>
      <p:sp>
        <p:nvSpPr>
          <p:cNvPr id="2" name="Titre 1"/>
          <p:cNvSpPr>
            <a:spLocks noGrp="1"/>
          </p:cNvSpPr>
          <p:nvPr>
            <p:ph type="title"/>
          </p:nvPr>
        </p:nvSpPr>
        <p:spPr>
          <a:xfrm>
            <a:off x="2565070" y="887145"/>
            <a:ext cx="6032665" cy="447660"/>
          </a:xfrm>
        </p:spPr>
        <p:txBody>
          <a:bodyPr>
            <a:normAutofit fontScale="90000"/>
          </a:bodyPr>
          <a:lstStyle/>
          <a:p>
            <a:r>
              <a:rPr lang="fr-FR" dirty="0" smtClean="0"/>
              <a:t>Service de diffusion du contenu via la plate-forme</a:t>
            </a:r>
            <a:br>
              <a:rPr lang="fr-FR" dirty="0" smtClean="0"/>
            </a:br>
            <a:r>
              <a:rPr lang="fr-FR" sz="1600" dirty="0" smtClean="0">
                <a:solidFill>
                  <a:schemeClr val="accent2">
                    <a:lumMod val="75000"/>
                  </a:schemeClr>
                </a:solidFill>
              </a:rPr>
              <a:t>Une ouverture fin 2013</a:t>
            </a:r>
            <a:endParaRPr lang="fr-FR" dirty="0">
              <a:solidFill>
                <a:schemeClr val="accent2">
                  <a:lumMod val="75000"/>
                </a:schemeClr>
              </a:solidFill>
            </a:endParaRPr>
          </a:p>
        </p:txBody>
      </p:sp>
      <p:sp>
        <p:nvSpPr>
          <p:cNvPr id="10" name="Flèche droite rayée 9"/>
          <p:cNvSpPr/>
          <p:nvPr/>
        </p:nvSpPr>
        <p:spPr>
          <a:xfrm>
            <a:off x="1071993" y="921822"/>
            <a:ext cx="342900" cy="290946"/>
          </a:xfrm>
          <a:prstGeom prst="striped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a:p>
        </p:txBody>
      </p:sp>
      <p:grpSp>
        <p:nvGrpSpPr>
          <p:cNvPr id="3" name="Groupe 13"/>
          <p:cNvGrpSpPr/>
          <p:nvPr/>
        </p:nvGrpSpPr>
        <p:grpSpPr>
          <a:xfrm>
            <a:off x="1464210" y="653142"/>
            <a:ext cx="962235" cy="962235"/>
            <a:chOff x="3003547" y="151"/>
            <a:chExt cx="1498109" cy="1498109"/>
          </a:xfrm>
        </p:grpSpPr>
        <p:sp>
          <p:nvSpPr>
            <p:cNvPr id="15" name="Ellipse 14"/>
            <p:cNvSpPr/>
            <p:nvPr/>
          </p:nvSpPr>
          <p:spPr>
            <a:xfrm>
              <a:off x="3003547" y="151"/>
              <a:ext cx="1498109" cy="1498109"/>
            </a:xfrm>
            <a:prstGeom prst="ellips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6" name="Ellipse 4"/>
            <p:cNvSpPr/>
            <p:nvPr/>
          </p:nvSpPr>
          <p:spPr>
            <a:xfrm>
              <a:off x="3222940" y="219544"/>
              <a:ext cx="1059323" cy="10593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fr-FR" sz="1100" b="1" kern="1200" dirty="0" smtClean="0"/>
                <a:t>Diffusion de contenus via la PF</a:t>
              </a:r>
              <a:endParaRPr lang="fr-FR" sz="1100" b="1" kern="1200" dirty="0"/>
            </a:p>
          </p:txBody>
        </p:sp>
      </p:grpSp>
      <p:grpSp>
        <p:nvGrpSpPr>
          <p:cNvPr id="4" name="Groupe 18"/>
          <p:cNvGrpSpPr/>
          <p:nvPr/>
        </p:nvGrpSpPr>
        <p:grpSpPr>
          <a:xfrm>
            <a:off x="142504" y="3230081"/>
            <a:ext cx="2407240" cy="2293407"/>
            <a:chOff x="5284519" y="3095364"/>
            <a:chExt cx="3146960" cy="2998147"/>
          </a:xfrm>
        </p:grpSpPr>
        <p:pic>
          <p:nvPicPr>
            <p:cNvPr id="51" name="Picture 5"/>
            <p:cNvPicPr>
              <a:picLocks noChangeAspect="1" noChangeArrowheads="1"/>
            </p:cNvPicPr>
            <p:nvPr/>
          </p:nvPicPr>
          <p:blipFill>
            <a:blip r:embed="rId4" cstate="print"/>
            <a:srcRect l="29545" t="8756" r="31396" b="10765"/>
            <a:stretch>
              <a:fillRect/>
            </a:stretch>
          </p:blipFill>
          <p:spPr bwMode="auto">
            <a:xfrm>
              <a:off x="6066903" y="4227614"/>
              <a:ext cx="867733" cy="1430353"/>
            </a:xfrm>
            <a:prstGeom prst="rect">
              <a:avLst/>
            </a:prstGeom>
            <a:noFill/>
            <a:ln w="9525">
              <a:solidFill>
                <a:schemeClr val="bg1">
                  <a:lumMod val="50000"/>
                </a:schemeClr>
              </a:solidFill>
              <a:miter lim="800000"/>
              <a:headEnd/>
              <a:tailEnd/>
            </a:ln>
          </p:spPr>
        </p:pic>
        <p:pic>
          <p:nvPicPr>
            <p:cNvPr id="52" name="Picture 4"/>
            <p:cNvPicPr>
              <a:picLocks noChangeAspect="1" noChangeArrowheads="1"/>
            </p:cNvPicPr>
            <p:nvPr/>
          </p:nvPicPr>
          <p:blipFill>
            <a:blip r:embed="rId5" cstate="print"/>
            <a:srcRect l="12208" t="46271" r="31688" b="18922"/>
            <a:stretch>
              <a:fillRect/>
            </a:stretch>
          </p:blipFill>
          <p:spPr bwMode="auto">
            <a:xfrm>
              <a:off x="7005597" y="3158838"/>
              <a:ext cx="1283378" cy="636971"/>
            </a:xfrm>
            <a:prstGeom prst="rect">
              <a:avLst/>
            </a:prstGeom>
            <a:noFill/>
            <a:ln w="9525">
              <a:solidFill>
                <a:schemeClr val="bg1">
                  <a:lumMod val="50000"/>
                </a:schemeClr>
              </a:solidFill>
              <a:miter lim="800000"/>
              <a:headEnd/>
              <a:tailEnd/>
            </a:ln>
          </p:spPr>
        </p:pic>
        <p:pic>
          <p:nvPicPr>
            <p:cNvPr id="53" name="Picture 54" descr="http://www.anap.fr/uploads/tx_sabasedocu/couv_GPP_SIS.jpg"/>
            <p:cNvPicPr>
              <a:picLocks noChangeAspect="1" noChangeArrowheads="1"/>
            </p:cNvPicPr>
            <p:nvPr/>
          </p:nvPicPr>
          <p:blipFill>
            <a:blip r:embed="rId6" cstate="print"/>
            <a:srcRect/>
            <a:stretch>
              <a:fillRect/>
            </a:stretch>
          </p:blipFill>
          <p:spPr bwMode="auto">
            <a:xfrm>
              <a:off x="5732920" y="3095364"/>
              <a:ext cx="606510" cy="858212"/>
            </a:xfrm>
            <a:prstGeom prst="rect">
              <a:avLst/>
            </a:prstGeom>
            <a:noFill/>
          </p:spPr>
        </p:pic>
        <p:pic>
          <p:nvPicPr>
            <p:cNvPr id="54" name="Picture 57"/>
            <p:cNvPicPr>
              <a:picLocks noChangeAspect="1" noChangeArrowheads="1"/>
            </p:cNvPicPr>
            <p:nvPr/>
          </p:nvPicPr>
          <p:blipFill>
            <a:blip r:embed="rId7" cstate="print"/>
            <a:srcRect l="49624" t="8700" r="3330" b="7116"/>
            <a:stretch>
              <a:fillRect/>
            </a:stretch>
          </p:blipFill>
          <p:spPr bwMode="auto">
            <a:xfrm>
              <a:off x="5941761" y="3286630"/>
              <a:ext cx="599516" cy="858211"/>
            </a:xfrm>
            <a:prstGeom prst="rect">
              <a:avLst/>
            </a:prstGeom>
            <a:noFill/>
            <a:ln w="3175">
              <a:solidFill>
                <a:schemeClr val="tx1"/>
              </a:solidFill>
              <a:miter lim="800000"/>
              <a:headEnd/>
              <a:tailEnd/>
            </a:ln>
          </p:spPr>
        </p:pic>
        <p:pic>
          <p:nvPicPr>
            <p:cNvPr id="55" name="Picture 50" descr="http://www.anap.fr/uploads/tx_sabasedocu/couv_guide_mutualisation_externalisation_si_01.jpg"/>
            <p:cNvPicPr>
              <a:picLocks noChangeAspect="1" noChangeArrowheads="1"/>
            </p:cNvPicPr>
            <p:nvPr/>
          </p:nvPicPr>
          <p:blipFill>
            <a:blip r:embed="rId8" cstate="print"/>
            <a:srcRect/>
            <a:stretch>
              <a:fillRect/>
            </a:stretch>
          </p:blipFill>
          <p:spPr bwMode="auto">
            <a:xfrm>
              <a:off x="6188519" y="3638317"/>
              <a:ext cx="606510" cy="858212"/>
            </a:xfrm>
            <a:prstGeom prst="rect">
              <a:avLst/>
            </a:prstGeom>
            <a:noFill/>
          </p:spPr>
        </p:pic>
        <p:pic>
          <p:nvPicPr>
            <p:cNvPr id="56" name="Picture 3"/>
            <p:cNvPicPr>
              <a:picLocks noChangeAspect="1" noChangeArrowheads="1"/>
            </p:cNvPicPr>
            <p:nvPr/>
          </p:nvPicPr>
          <p:blipFill>
            <a:blip r:embed="rId9" cstate="print"/>
            <a:srcRect l="584" t="17188" r="10260" b="26319"/>
            <a:stretch>
              <a:fillRect/>
            </a:stretch>
          </p:blipFill>
          <p:spPr bwMode="auto">
            <a:xfrm>
              <a:off x="6814673" y="3932490"/>
              <a:ext cx="1616806" cy="819590"/>
            </a:xfrm>
            <a:prstGeom prst="rect">
              <a:avLst/>
            </a:prstGeom>
            <a:noFill/>
            <a:ln w="9525">
              <a:solidFill>
                <a:schemeClr val="bg1">
                  <a:lumMod val="50000"/>
                </a:schemeClr>
              </a:solidFill>
              <a:miter lim="800000"/>
              <a:headEnd/>
              <a:tailEnd/>
            </a:ln>
          </p:spPr>
        </p:pic>
        <p:pic>
          <p:nvPicPr>
            <p:cNvPr id="58" name="Picture 6"/>
            <p:cNvPicPr>
              <a:picLocks noChangeAspect="1" noChangeArrowheads="1"/>
            </p:cNvPicPr>
            <p:nvPr/>
          </p:nvPicPr>
          <p:blipFill>
            <a:blip r:embed="rId10" cstate="print"/>
            <a:srcRect l="22727" t="26167" r="25942" b="25984"/>
            <a:stretch>
              <a:fillRect/>
            </a:stretch>
          </p:blipFill>
          <p:spPr bwMode="auto">
            <a:xfrm>
              <a:off x="7182277" y="4702628"/>
              <a:ext cx="1133495" cy="845281"/>
            </a:xfrm>
            <a:prstGeom prst="rect">
              <a:avLst/>
            </a:prstGeom>
            <a:noFill/>
            <a:ln w="9525">
              <a:solidFill>
                <a:schemeClr val="bg1">
                  <a:lumMod val="50000"/>
                </a:schemeClr>
              </a:solidFill>
              <a:miter lim="800000"/>
              <a:headEnd/>
              <a:tailEnd/>
            </a:ln>
          </p:spPr>
        </p:pic>
        <p:pic>
          <p:nvPicPr>
            <p:cNvPr id="60" name="Picture 7"/>
            <p:cNvPicPr>
              <a:picLocks noChangeAspect="1" noChangeArrowheads="1"/>
            </p:cNvPicPr>
            <p:nvPr/>
          </p:nvPicPr>
          <p:blipFill>
            <a:blip r:embed="rId11" cstate="print"/>
            <a:srcRect l="21169" t="33847" r="26526" b="22443"/>
            <a:stretch>
              <a:fillRect/>
            </a:stretch>
          </p:blipFill>
          <p:spPr bwMode="auto">
            <a:xfrm>
              <a:off x="5284519" y="5386943"/>
              <a:ext cx="1056900" cy="706568"/>
            </a:xfrm>
            <a:prstGeom prst="rect">
              <a:avLst/>
            </a:prstGeom>
            <a:noFill/>
            <a:ln w="9525">
              <a:solidFill>
                <a:schemeClr val="bg1">
                  <a:lumMod val="50000"/>
                </a:schemeClr>
              </a:solidFill>
              <a:miter lim="800000"/>
              <a:headEnd/>
              <a:tailEnd/>
            </a:ln>
          </p:spPr>
        </p:pic>
      </p:grpSp>
      <p:sp>
        <p:nvSpPr>
          <p:cNvPr id="61" name="Espace réservé du contenu 2"/>
          <p:cNvSpPr>
            <a:spLocks noGrp="1"/>
          </p:cNvSpPr>
          <p:nvPr>
            <p:ph sz="quarter" idx="13"/>
          </p:nvPr>
        </p:nvSpPr>
        <p:spPr>
          <a:xfrm>
            <a:off x="280972" y="1793174"/>
            <a:ext cx="8730000" cy="4691186"/>
          </a:xfrm>
        </p:spPr>
        <p:txBody>
          <a:bodyPr/>
          <a:lstStyle/>
          <a:p>
            <a:pPr>
              <a:buNone/>
            </a:pPr>
            <a:r>
              <a:rPr lang="fr-FR" sz="2000" dirty="0" smtClean="0">
                <a:solidFill>
                  <a:schemeClr val="accent2"/>
                </a:solidFill>
                <a:latin typeface="Arial" pitchFamily="34" charset="0"/>
                <a:cs typeface="Arial" pitchFamily="34" charset="0"/>
              </a:rPr>
              <a:t>Etapes de mise en œuvre</a:t>
            </a:r>
          </a:p>
        </p:txBody>
      </p:sp>
      <p:grpSp>
        <p:nvGrpSpPr>
          <p:cNvPr id="5" name="Groupe 76"/>
          <p:cNvGrpSpPr/>
          <p:nvPr/>
        </p:nvGrpSpPr>
        <p:grpSpPr>
          <a:xfrm>
            <a:off x="3265714" y="2458185"/>
            <a:ext cx="1235034" cy="914400"/>
            <a:chOff x="3265714" y="2208810"/>
            <a:chExt cx="1235034" cy="914400"/>
          </a:xfrm>
        </p:grpSpPr>
        <p:sp>
          <p:nvSpPr>
            <p:cNvPr id="72" name="Rectangle à coins arrondis 71"/>
            <p:cNvSpPr/>
            <p:nvPr/>
          </p:nvSpPr>
          <p:spPr>
            <a:xfrm>
              <a:off x="3265714" y="2208810"/>
              <a:ext cx="1235034"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pic>
          <p:nvPicPr>
            <p:cNvPr id="65" name="Picture 4"/>
            <p:cNvPicPr>
              <a:picLocks noChangeAspect="1" noChangeArrowheads="1"/>
            </p:cNvPicPr>
            <p:nvPr/>
          </p:nvPicPr>
          <p:blipFill>
            <a:blip r:embed="rId5" cstate="print"/>
            <a:srcRect l="12208" t="46271" r="31688" b="18922"/>
            <a:stretch>
              <a:fillRect/>
            </a:stretch>
          </p:blipFill>
          <p:spPr bwMode="auto">
            <a:xfrm>
              <a:off x="3428352" y="2528517"/>
              <a:ext cx="981709" cy="487246"/>
            </a:xfrm>
            <a:prstGeom prst="rect">
              <a:avLst/>
            </a:prstGeom>
            <a:noFill/>
            <a:ln w="9525">
              <a:solidFill>
                <a:schemeClr val="bg1">
                  <a:lumMod val="50000"/>
                </a:schemeClr>
              </a:solidFill>
              <a:miter lim="800000"/>
              <a:headEnd/>
              <a:tailEnd/>
            </a:ln>
          </p:spPr>
        </p:pic>
        <p:pic>
          <p:nvPicPr>
            <p:cNvPr id="68" name="Picture 50" descr="http://www.anap.fr/uploads/tx_sabasedocu/couv_guide_mutualisation_externalisation_si_01.jpg"/>
            <p:cNvPicPr>
              <a:picLocks noChangeAspect="1" noChangeArrowheads="1"/>
            </p:cNvPicPr>
            <p:nvPr/>
          </p:nvPicPr>
          <p:blipFill>
            <a:blip r:embed="rId8" cstate="print"/>
            <a:srcRect/>
            <a:stretch>
              <a:fillRect/>
            </a:stretch>
          </p:blipFill>
          <p:spPr bwMode="auto">
            <a:xfrm>
              <a:off x="3361475" y="2289650"/>
              <a:ext cx="463945" cy="656482"/>
            </a:xfrm>
            <a:prstGeom prst="rect">
              <a:avLst/>
            </a:prstGeom>
            <a:noFill/>
          </p:spPr>
        </p:pic>
      </p:grpSp>
      <p:grpSp>
        <p:nvGrpSpPr>
          <p:cNvPr id="6" name="Groupe 75"/>
          <p:cNvGrpSpPr/>
          <p:nvPr/>
        </p:nvGrpSpPr>
        <p:grpSpPr>
          <a:xfrm>
            <a:off x="3513116" y="3513109"/>
            <a:ext cx="1545771" cy="1058883"/>
            <a:chOff x="3513116" y="3263734"/>
            <a:chExt cx="1545771" cy="1058883"/>
          </a:xfrm>
        </p:grpSpPr>
        <p:sp>
          <p:nvSpPr>
            <p:cNvPr id="73" name="Rectangle à coins arrondis 72"/>
            <p:cNvSpPr/>
            <p:nvPr/>
          </p:nvSpPr>
          <p:spPr>
            <a:xfrm>
              <a:off x="3513116" y="3263734"/>
              <a:ext cx="1545771" cy="105888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pic>
          <p:nvPicPr>
            <p:cNvPr id="69" name="Picture 3"/>
            <p:cNvPicPr>
              <a:picLocks noChangeAspect="1" noChangeArrowheads="1"/>
            </p:cNvPicPr>
            <p:nvPr/>
          </p:nvPicPr>
          <p:blipFill>
            <a:blip r:embed="rId9" cstate="print"/>
            <a:srcRect l="584" t="17188" r="10260" b="26319"/>
            <a:stretch>
              <a:fillRect/>
            </a:stretch>
          </p:blipFill>
          <p:spPr bwMode="auto">
            <a:xfrm>
              <a:off x="3602940" y="3345947"/>
              <a:ext cx="1236762" cy="626938"/>
            </a:xfrm>
            <a:prstGeom prst="rect">
              <a:avLst/>
            </a:prstGeom>
            <a:noFill/>
            <a:ln w="9525">
              <a:solidFill>
                <a:schemeClr val="bg1">
                  <a:lumMod val="50000"/>
                </a:schemeClr>
              </a:solidFill>
              <a:miter lim="800000"/>
              <a:headEnd/>
              <a:tailEnd/>
            </a:ln>
          </p:spPr>
        </p:pic>
        <p:pic>
          <p:nvPicPr>
            <p:cNvPr id="70" name="Picture 6"/>
            <p:cNvPicPr>
              <a:picLocks noChangeAspect="1" noChangeArrowheads="1"/>
            </p:cNvPicPr>
            <p:nvPr/>
          </p:nvPicPr>
          <p:blipFill>
            <a:blip r:embed="rId10" cstate="print"/>
            <a:srcRect l="22727" t="26167" r="25942" b="25984"/>
            <a:stretch>
              <a:fillRect/>
            </a:stretch>
          </p:blipFill>
          <p:spPr bwMode="auto">
            <a:xfrm>
              <a:off x="4097893" y="3578798"/>
              <a:ext cx="867057" cy="646590"/>
            </a:xfrm>
            <a:prstGeom prst="rect">
              <a:avLst/>
            </a:prstGeom>
            <a:noFill/>
            <a:ln w="9525">
              <a:solidFill>
                <a:schemeClr val="bg1">
                  <a:lumMod val="50000"/>
                </a:schemeClr>
              </a:solidFill>
              <a:miter lim="800000"/>
              <a:headEnd/>
              <a:tailEnd/>
            </a:ln>
          </p:spPr>
        </p:pic>
      </p:grpSp>
      <p:grpSp>
        <p:nvGrpSpPr>
          <p:cNvPr id="7" name="Groupe 74"/>
          <p:cNvGrpSpPr/>
          <p:nvPr/>
        </p:nvGrpSpPr>
        <p:grpSpPr>
          <a:xfrm>
            <a:off x="3321131" y="4758039"/>
            <a:ext cx="1345871" cy="1583378"/>
            <a:chOff x="3238004" y="4579916"/>
            <a:chExt cx="1345871" cy="1583378"/>
          </a:xfrm>
        </p:grpSpPr>
        <p:sp>
          <p:nvSpPr>
            <p:cNvPr id="74" name="Rectangle à coins arrondis 73"/>
            <p:cNvSpPr/>
            <p:nvPr/>
          </p:nvSpPr>
          <p:spPr>
            <a:xfrm>
              <a:off x="3238004" y="4579916"/>
              <a:ext cx="1345871" cy="158337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pic>
          <p:nvPicPr>
            <p:cNvPr id="64" name="Picture 5"/>
            <p:cNvPicPr>
              <a:picLocks noChangeAspect="1" noChangeArrowheads="1"/>
            </p:cNvPicPr>
            <p:nvPr/>
          </p:nvPicPr>
          <p:blipFill>
            <a:blip r:embed="rId4" cstate="print"/>
            <a:srcRect l="29545" t="8756" r="31396" b="10765"/>
            <a:stretch>
              <a:fillRect/>
            </a:stretch>
          </p:blipFill>
          <p:spPr bwMode="auto">
            <a:xfrm>
              <a:off x="3541579" y="4628604"/>
              <a:ext cx="663765" cy="1094136"/>
            </a:xfrm>
            <a:prstGeom prst="rect">
              <a:avLst/>
            </a:prstGeom>
            <a:noFill/>
            <a:ln w="9525">
              <a:solidFill>
                <a:schemeClr val="bg1">
                  <a:lumMod val="50000"/>
                </a:schemeClr>
              </a:solidFill>
              <a:miter lim="800000"/>
              <a:headEnd/>
              <a:tailEnd/>
            </a:ln>
          </p:spPr>
        </p:pic>
        <p:pic>
          <p:nvPicPr>
            <p:cNvPr id="66" name="Picture 54" descr="http://www.anap.fr/uploads/tx_sabasedocu/couv_GPP_SIS.jpg"/>
            <p:cNvPicPr>
              <a:picLocks noChangeAspect="1" noChangeArrowheads="1"/>
            </p:cNvPicPr>
            <p:nvPr/>
          </p:nvPicPr>
          <p:blipFill>
            <a:blip r:embed="rId6" cstate="print"/>
            <a:srcRect/>
            <a:stretch>
              <a:fillRect/>
            </a:stretch>
          </p:blipFill>
          <p:spPr bwMode="auto">
            <a:xfrm>
              <a:off x="3832366" y="5211288"/>
              <a:ext cx="463945" cy="656482"/>
            </a:xfrm>
            <a:prstGeom prst="rect">
              <a:avLst/>
            </a:prstGeom>
            <a:noFill/>
          </p:spPr>
        </p:pic>
        <p:pic>
          <p:nvPicPr>
            <p:cNvPr id="67" name="Picture 57"/>
            <p:cNvPicPr>
              <a:picLocks noChangeAspect="1" noChangeArrowheads="1"/>
            </p:cNvPicPr>
            <p:nvPr/>
          </p:nvPicPr>
          <p:blipFill>
            <a:blip r:embed="rId7" cstate="print"/>
            <a:srcRect l="49624" t="8700" r="3330" b="7116"/>
            <a:stretch>
              <a:fillRect/>
            </a:stretch>
          </p:blipFill>
          <p:spPr bwMode="auto">
            <a:xfrm>
              <a:off x="4027744" y="5405096"/>
              <a:ext cx="458595" cy="656481"/>
            </a:xfrm>
            <a:prstGeom prst="rect">
              <a:avLst/>
            </a:prstGeom>
            <a:noFill/>
            <a:ln w="3175">
              <a:solidFill>
                <a:schemeClr val="tx1"/>
              </a:solidFill>
              <a:miter lim="800000"/>
              <a:headEnd/>
              <a:tailEnd/>
            </a:ln>
          </p:spPr>
        </p:pic>
        <p:pic>
          <p:nvPicPr>
            <p:cNvPr id="71" name="Picture 7"/>
            <p:cNvPicPr>
              <a:picLocks noChangeAspect="1" noChangeArrowheads="1"/>
            </p:cNvPicPr>
            <p:nvPr/>
          </p:nvPicPr>
          <p:blipFill>
            <a:blip r:embed="rId11" cstate="print"/>
            <a:srcRect l="21169" t="33847" r="26526" b="22443"/>
            <a:stretch>
              <a:fillRect/>
            </a:stretch>
          </p:blipFill>
          <p:spPr bwMode="auto">
            <a:xfrm>
              <a:off x="3323111" y="5503547"/>
              <a:ext cx="808467" cy="540483"/>
            </a:xfrm>
            <a:prstGeom prst="rect">
              <a:avLst/>
            </a:prstGeom>
            <a:noFill/>
            <a:ln w="9525">
              <a:solidFill>
                <a:schemeClr val="bg1">
                  <a:lumMod val="50000"/>
                </a:schemeClr>
              </a:solidFill>
              <a:miter lim="800000"/>
              <a:headEnd/>
              <a:tailEnd/>
            </a:ln>
          </p:spPr>
        </p:pic>
      </p:grpSp>
      <p:pic>
        <p:nvPicPr>
          <p:cNvPr id="78" name="Picture 2" descr="http://www.briefcreatif.fr/realisations/slides/Couleur_Systeme_site_WEB_608p.png"/>
          <p:cNvPicPr>
            <a:picLocks noChangeAspect="1" noChangeArrowheads="1"/>
          </p:cNvPicPr>
          <p:nvPr/>
        </p:nvPicPr>
        <p:blipFill>
          <a:blip r:embed="rId12" cstate="screen">
            <a:clrChange>
              <a:clrFrom>
                <a:srgbClr val="FFFFFF"/>
              </a:clrFrom>
              <a:clrTo>
                <a:srgbClr val="FFFFFF">
                  <a:alpha val="0"/>
                </a:srgbClr>
              </a:clrTo>
            </a:clrChange>
          </a:blip>
          <a:srcRect/>
          <a:stretch>
            <a:fillRect/>
          </a:stretch>
        </p:blipFill>
        <p:spPr bwMode="auto">
          <a:xfrm flipH="1">
            <a:off x="7270539" y="3087578"/>
            <a:ext cx="1873461" cy="2167071"/>
          </a:xfrm>
          <a:prstGeom prst="rect">
            <a:avLst/>
          </a:prstGeom>
          <a:noFill/>
        </p:spPr>
      </p:pic>
      <p:cxnSp>
        <p:nvCxnSpPr>
          <p:cNvPr id="80" name="Connecteur droit avec flèche 79"/>
          <p:cNvCxnSpPr>
            <a:stCxn id="56" idx="3"/>
            <a:endCxn id="72" idx="1"/>
          </p:cNvCxnSpPr>
          <p:nvPr/>
        </p:nvCxnSpPr>
        <p:spPr>
          <a:xfrm flipV="1">
            <a:off x="2549744" y="2915385"/>
            <a:ext cx="715970" cy="126851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81" name="Connecteur droit avec flèche 80"/>
          <p:cNvCxnSpPr>
            <a:stCxn id="56" idx="3"/>
            <a:endCxn id="73" idx="1"/>
          </p:cNvCxnSpPr>
          <p:nvPr/>
        </p:nvCxnSpPr>
        <p:spPr>
          <a:xfrm flipV="1">
            <a:off x="2549744" y="4042551"/>
            <a:ext cx="963372" cy="14135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84" name="Connecteur droit avec flèche 83"/>
          <p:cNvCxnSpPr>
            <a:stCxn id="56" idx="3"/>
            <a:endCxn id="74" idx="1"/>
          </p:cNvCxnSpPr>
          <p:nvPr/>
        </p:nvCxnSpPr>
        <p:spPr>
          <a:xfrm>
            <a:off x="2549744" y="4183902"/>
            <a:ext cx="771387" cy="136582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87" name="ZoneTexte 86"/>
          <p:cNvSpPr txBox="1"/>
          <p:nvPr/>
        </p:nvSpPr>
        <p:spPr>
          <a:xfrm>
            <a:off x="1091534" y="5676398"/>
            <a:ext cx="2206053" cy="815608"/>
          </a:xfrm>
          <a:prstGeom prst="rect">
            <a:avLst/>
          </a:prstGeom>
          <a:noFill/>
        </p:spPr>
        <p:txBody>
          <a:bodyPr wrap="none" rtlCol="0">
            <a:spAutoFit/>
          </a:bodyPr>
          <a:lstStyle/>
          <a:p>
            <a:pPr algn="ctr"/>
            <a:r>
              <a:rPr lang="fr-FR" sz="1400" dirty="0" smtClean="0">
                <a:solidFill>
                  <a:schemeClr val="accent2"/>
                </a:solidFill>
              </a:rPr>
              <a:t>Juillet – Septembre :</a:t>
            </a:r>
          </a:p>
          <a:p>
            <a:pPr algn="ctr"/>
            <a:endParaRPr lang="fr-FR" sz="1100" dirty="0" smtClean="0">
              <a:solidFill>
                <a:schemeClr val="accent2"/>
              </a:solidFill>
            </a:endParaRPr>
          </a:p>
          <a:p>
            <a:pPr algn="ctr"/>
            <a:r>
              <a:rPr lang="fr-FR" sz="1100" dirty="0" smtClean="0">
                <a:solidFill>
                  <a:schemeClr val="accent2"/>
                </a:solidFill>
              </a:rPr>
              <a:t>Structuration des productions</a:t>
            </a:r>
          </a:p>
          <a:p>
            <a:pPr algn="ctr"/>
            <a:r>
              <a:rPr lang="fr-FR" sz="1100" dirty="0" smtClean="0">
                <a:solidFill>
                  <a:schemeClr val="accent2"/>
                </a:solidFill>
              </a:rPr>
              <a:t>autour des points durs</a:t>
            </a:r>
            <a:endParaRPr lang="fr-FR" sz="1100" dirty="0">
              <a:solidFill>
                <a:schemeClr val="accent2"/>
              </a:solidFill>
            </a:endParaRPr>
          </a:p>
        </p:txBody>
      </p:sp>
      <p:sp>
        <p:nvSpPr>
          <p:cNvPr id="88" name="ZoneTexte 87"/>
          <p:cNvSpPr txBox="1"/>
          <p:nvPr/>
        </p:nvSpPr>
        <p:spPr>
          <a:xfrm>
            <a:off x="5131255" y="4926274"/>
            <a:ext cx="2055371" cy="815608"/>
          </a:xfrm>
          <a:prstGeom prst="rect">
            <a:avLst/>
          </a:prstGeom>
          <a:noFill/>
        </p:spPr>
        <p:txBody>
          <a:bodyPr wrap="none" rtlCol="0">
            <a:spAutoFit/>
          </a:bodyPr>
          <a:lstStyle/>
          <a:p>
            <a:pPr algn="ctr"/>
            <a:r>
              <a:rPr lang="fr-FR" sz="1400" dirty="0" smtClean="0">
                <a:solidFill>
                  <a:schemeClr val="accent2"/>
                </a:solidFill>
              </a:rPr>
              <a:t>Octobre – Novembre :</a:t>
            </a:r>
          </a:p>
          <a:p>
            <a:pPr algn="ctr"/>
            <a:endParaRPr lang="fr-FR" sz="1100" dirty="0" smtClean="0">
              <a:solidFill>
                <a:schemeClr val="accent2"/>
              </a:solidFill>
            </a:endParaRPr>
          </a:p>
          <a:p>
            <a:pPr algn="ctr"/>
            <a:r>
              <a:rPr lang="fr-FR" sz="1100" dirty="0" smtClean="0">
                <a:solidFill>
                  <a:schemeClr val="accent2"/>
                </a:solidFill>
              </a:rPr>
              <a:t>Développement</a:t>
            </a:r>
          </a:p>
          <a:p>
            <a:pPr algn="ctr"/>
            <a:r>
              <a:rPr lang="fr-FR" sz="1100" dirty="0" smtClean="0">
                <a:solidFill>
                  <a:schemeClr val="accent2"/>
                </a:solidFill>
              </a:rPr>
              <a:t>de la plate forme</a:t>
            </a:r>
            <a:endParaRPr lang="fr-FR" sz="1100" dirty="0">
              <a:solidFill>
                <a:schemeClr val="accent2"/>
              </a:solidFill>
            </a:endParaRPr>
          </a:p>
        </p:txBody>
      </p:sp>
      <p:pic>
        <p:nvPicPr>
          <p:cNvPr id="2050" name="Picture 2" descr="http://www.ecomcorner.com/wp-content/header-images/bnd_dev.jpg"/>
          <p:cNvPicPr>
            <a:picLocks noChangeAspect="1" noChangeArrowheads="1"/>
          </p:cNvPicPr>
          <p:nvPr/>
        </p:nvPicPr>
        <p:blipFill>
          <a:blip r:embed="rId13" cstate="print">
            <a:clrChange>
              <a:clrFrom>
                <a:srgbClr val="FFFFFF"/>
              </a:clrFrom>
              <a:clrTo>
                <a:srgbClr val="FFFFFF">
                  <a:alpha val="0"/>
                </a:srgbClr>
              </a:clrTo>
            </a:clrChange>
          </a:blip>
          <a:srcRect l="15198" r="15981"/>
          <a:stretch>
            <a:fillRect/>
          </a:stretch>
        </p:blipFill>
        <p:spPr bwMode="auto">
          <a:xfrm>
            <a:off x="5260769" y="3640882"/>
            <a:ext cx="2106323" cy="1239540"/>
          </a:xfrm>
          <a:prstGeom prst="rect">
            <a:avLst/>
          </a:prstGeom>
          <a:noFill/>
        </p:spPr>
      </p:pic>
      <p:sp>
        <p:nvSpPr>
          <p:cNvPr id="89" name="ZoneTexte 88"/>
          <p:cNvSpPr txBox="1"/>
          <p:nvPr/>
        </p:nvSpPr>
        <p:spPr>
          <a:xfrm>
            <a:off x="7107064" y="5149926"/>
            <a:ext cx="2018501" cy="800219"/>
          </a:xfrm>
          <a:prstGeom prst="rect">
            <a:avLst/>
          </a:prstGeom>
          <a:noFill/>
        </p:spPr>
        <p:txBody>
          <a:bodyPr wrap="none" rtlCol="0">
            <a:spAutoFit/>
          </a:bodyPr>
          <a:lstStyle/>
          <a:p>
            <a:pPr algn="ctr"/>
            <a:r>
              <a:rPr lang="fr-FR" sz="1800" dirty="0" smtClean="0">
                <a:solidFill>
                  <a:schemeClr val="accent2"/>
                </a:solidFill>
              </a:rPr>
              <a:t>Décembre 2013 :</a:t>
            </a:r>
          </a:p>
          <a:p>
            <a:pPr algn="ctr"/>
            <a:endParaRPr lang="fr-FR" sz="1400" dirty="0" smtClean="0">
              <a:solidFill>
                <a:schemeClr val="accent2"/>
              </a:solidFill>
            </a:endParaRPr>
          </a:p>
          <a:p>
            <a:pPr algn="ctr"/>
            <a:r>
              <a:rPr lang="fr-FR" sz="1400" dirty="0" smtClean="0">
                <a:solidFill>
                  <a:schemeClr val="accent2"/>
                </a:solidFill>
              </a:rPr>
              <a:t>Ouverture du service</a:t>
            </a:r>
            <a:endParaRPr lang="fr-FR" sz="1400" dirty="0">
              <a:solidFill>
                <a:schemeClr val="accent2"/>
              </a:solidFill>
            </a:endParaRPr>
          </a:p>
        </p:txBody>
      </p:sp>
    </p:spTree>
    <p:extLst>
      <p:ext uri="{BB962C8B-B14F-4D97-AF65-F5344CB8AC3E}">
        <p14:creationId xmlns:p14="http://schemas.microsoft.com/office/powerpoint/2010/main" xmlns="" val="302602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1000"/>
                                  </p:stCondLst>
                                  <p:childTnLst>
                                    <p:set>
                                      <p:cBhvr>
                                        <p:cTn id="13" dur="1" fill="hold">
                                          <p:stCondLst>
                                            <p:cond delay="0"/>
                                          </p:stCondLst>
                                        </p:cTn>
                                        <p:tgtEl>
                                          <p:spTgt spid="80"/>
                                        </p:tgtEl>
                                        <p:attrNameLst>
                                          <p:attrName>style.visibility</p:attrName>
                                        </p:attrNameLst>
                                      </p:cBhvr>
                                      <p:to>
                                        <p:strVal val="visible"/>
                                      </p:to>
                                    </p:set>
                                  </p:childTnLst>
                                </p:cTn>
                              </p:par>
                              <p:par>
                                <p:cTn id="14" presetID="1" presetClass="entr" presetSubtype="0" fill="hold" nodeType="withEffect">
                                  <p:stCondLst>
                                    <p:cond delay="1000"/>
                                  </p:stCondLst>
                                  <p:childTnLst>
                                    <p:set>
                                      <p:cBhvr>
                                        <p:cTn id="15" dur="1" fill="hold">
                                          <p:stCondLst>
                                            <p:cond delay="0"/>
                                          </p:stCondLst>
                                        </p:cTn>
                                        <p:tgtEl>
                                          <p:spTgt spid="5"/>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nodeType="afterEffect">
                                  <p:stCondLst>
                                    <p:cond delay="1000"/>
                                  </p:stCondLst>
                                  <p:childTnLst>
                                    <p:set>
                                      <p:cBhvr>
                                        <p:cTn id="18" dur="1" fill="hold">
                                          <p:stCondLst>
                                            <p:cond delay="0"/>
                                          </p:stCondLst>
                                        </p:cTn>
                                        <p:tgtEl>
                                          <p:spTgt spid="81"/>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nodeType="afterEffect">
                                  <p:stCondLst>
                                    <p:cond delay="1000"/>
                                  </p:stCondLst>
                                  <p:childTnLst>
                                    <p:set>
                                      <p:cBhvr>
                                        <p:cTn id="21" dur="1" fill="hold">
                                          <p:stCondLst>
                                            <p:cond delay="0"/>
                                          </p:stCondLst>
                                        </p:cTn>
                                        <p:tgtEl>
                                          <p:spTgt spid="6"/>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nodeType="afterEffect">
                                  <p:stCondLst>
                                    <p:cond delay="1000"/>
                                  </p:stCondLst>
                                  <p:childTnLst>
                                    <p:set>
                                      <p:cBhvr>
                                        <p:cTn id="24" dur="1" fill="hold">
                                          <p:stCondLst>
                                            <p:cond delay="0"/>
                                          </p:stCondLst>
                                        </p:cTn>
                                        <p:tgtEl>
                                          <p:spTgt spid="84"/>
                                        </p:tgtEl>
                                        <p:attrNameLst>
                                          <p:attrName>style.visibility</p:attrName>
                                        </p:attrNameLst>
                                      </p:cBhvr>
                                      <p:to>
                                        <p:strVal val="visible"/>
                                      </p:to>
                                    </p:set>
                                  </p:childTnLst>
                                </p:cTn>
                              </p:par>
                            </p:childTnLst>
                          </p:cTn>
                        </p:par>
                        <p:par>
                          <p:cTn id="25" fill="hold">
                            <p:stCondLst>
                              <p:cond delay="4000"/>
                            </p:stCondLst>
                            <p:childTnLst>
                              <p:par>
                                <p:cTn id="26" presetID="1" presetClass="entr" presetSubtype="0" fill="hold" nodeType="afterEffect">
                                  <p:stCondLst>
                                    <p:cond delay="100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8"/>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1000"/>
                                  </p:stCondLst>
                                  <p:childTnLst>
                                    <p:set>
                                      <p:cBhvr>
                                        <p:cTn id="34" dur="1" fill="hold">
                                          <p:stCondLst>
                                            <p:cond delay="0"/>
                                          </p:stCondLst>
                                        </p:cTn>
                                        <p:tgtEl>
                                          <p:spTgt spid="205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9"/>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1000"/>
                                  </p:stCondLst>
                                  <p:childTnLst>
                                    <p:set>
                                      <p:cBhvr>
                                        <p:cTn id="41"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8" grpId="0"/>
      <p:bldP spid="8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3471" y="1694668"/>
            <a:ext cx="8730000" cy="447660"/>
          </a:xfrm>
        </p:spPr>
        <p:txBody>
          <a:bodyPr>
            <a:noAutofit/>
          </a:bodyPr>
          <a:lstStyle/>
          <a:p>
            <a:pPr algn="ctr"/>
            <a:r>
              <a:rPr lang="fr-FR" sz="2800" dirty="0" smtClean="0">
                <a:solidFill>
                  <a:schemeClr val="accent3"/>
                </a:solidFill>
              </a:rPr>
              <a:t>Offre d’expertise via la Plate Forme</a:t>
            </a:r>
            <a:br>
              <a:rPr lang="fr-FR" sz="2800" dirty="0" smtClean="0">
                <a:solidFill>
                  <a:schemeClr val="accent3"/>
                </a:solidFill>
              </a:rPr>
            </a:br>
            <a:r>
              <a:rPr lang="fr-FR" sz="2800" dirty="0" smtClean="0">
                <a:solidFill>
                  <a:schemeClr val="accent3"/>
                </a:solidFill>
              </a:rPr>
              <a:t>et la création d’outils</a:t>
            </a:r>
            <a:endParaRPr lang="fr-FR" sz="2800" dirty="0">
              <a:solidFill>
                <a:schemeClr val="accent3"/>
              </a:solidFill>
            </a:endParaRPr>
          </a:p>
        </p:txBody>
      </p:sp>
      <p:grpSp>
        <p:nvGrpSpPr>
          <p:cNvPr id="3" name="Groupe 6"/>
          <p:cNvGrpSpPr/>
          <p:nvPr/>
        </p:nvGrpSpPr>
        <p:grpSpPr>
          <a:xfrm>
            <a:off x="3170289" y="2858562"/>
            <a:ext cx="2880000" cy="2880000"/>
            <a:chOff x="5639415" y="1419270"/>
            <a:chExt cx="1354632" cy="1354632"/>
          </a:xfrm>
        </p:grpSpPr>
        <p:sp>
          <p:nvSpPr>
            <p:cNvPr id="8" name="Ellipse 7"/>
            <p:cNvSpPr/>
            <p:nvPr/>
          </p:nvSpPr>
          <p:spPr>
            <a:xfrm>
              <a:off x="5639415" y="1419270"/>
              <a:ext cx="1354632" cy="1354632"/>
            </a:xfrm>
            <a:prstGeom prst="ellipse">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9" name="Ellipse 4"/>
            <p:cNvSpPr/>
            <p:nvPr/>
          </p:nvSpPr>
          <p:spPr>
            <a:xfrm>
              <a:off x="5837796" y="1489185"/>
              <a:ext cx="957870" cy="9578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fr-FR" sz="4800" b="1" kern="1200" dirty="0" smtClean="0"/>
                <a:t>2</a:t>
              </a:r>
            </a:p>
            <a:p>
              <a:pPr lvl="0" algn="ctr" defTabSz="711200">
                <a:lnSpc>
                  <a:spcPct val="90000"/>
                </a:lnSpc>
                <a:spcBef>
                  <a:spcPct val="0"/>
                </a:spcBef>
                <a:spcAft>
                  <a:spcPct val="35000"/>
                </a:spcAft>
              </a:pPr>
              <a:r>
                <a:rPr lang="fr-FR" sz="2800" b="1" kern="1200" dirty="0" smtClean="0"/>
                <a:t>Offre d’expertise</a:t>
              </a:r>
              <a:endParaRPr lang="fr-FR" sz="2800" b="1" kern="1200" dirty="0"/>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85061" y="566512"/>
            <a:ext cx="6719033" cy="447660"/>
          </a:xfrm>
        </p:spPr>
        <p:txBody>
          <a:bodyPr>
            <a:normAutofit fontScale="90000"/>
          </a:bodyPr>
          <a:lstStyle/>
          <a:p>
            <a:r>
              <a:rPr lang="fr-FR" dirty="0" smtClean="0"/>
              <a:t>Service d’offre d’expertise via la plate-forme</a:t>
            </a:r>
            <a:br>
              <a:rPr lang="fr-FR" dirty="0" smtClean="0"/>
            </a:br>
            <a:r>
              <a:rPr lang="fr-FR" sz="1600" dirty="0" smtClean="0">
                <a:solidFill>
                  <a:schemeClr val="accent3">
                    <a:lumMod val="75000"/>
                  </a:schemeClr>
                </a:solidFill>
              </a:rPr>
              <a:t>Un accès large à l’expertise et une identification directe des « points durs »</a:t>
            </a:r>
            <a:endParaRPr lang="fr-FR" dirty="0">
              <a:solidFill>
                <a:schemeClr val="accent3">
                  <a:lumMod val="75000"/>
                </a:schemeClr>
              </a:solidFill>
            </a:endParaRPr>
          </a:p>
        </p:txBody>
      </p:sp>
      <p:sp>
        <p:nvSpPr>
          <p:cNvPr id="3" name="Espace réservé du contenu 2"/>
          <p:cNvSpPr>
            <a:spLocks noGrp="1"/>
          </p:cNvSpPr>
          <p:nvPr>
            <p:ph sz="quarter" idx="13"/>
          </p:nvPr>
        </p:nvSpPr>
        <p:spPr>
          <a:xfrm>
            <a:off x="280972" y="1781298"/>
            <a:ext cx="8730000" cy="4703061"/>
          </a:xfrm>
        </p:spPr>
        <p:txBody>
          <a:bodyPr/>
          <a:lstStyle/>
          <a:p>
            <a:r>
              <a:rPr lang="fr-FR" dirty="0" smtClean="0"/>
              <a:t>Service de Foire aux questions thématiques</a:t>
            </a:r>
          </a:p>
          <a:p>
            <a:pPr lvl="1"/>
            <a:r>
              <a:rPr lang="fr-FR" dirty="0" smtClean="0"/>
              <a:t>Par domaine fonctionnel ou transverse</a:t>
            </a:r>
          </a:p>
          <a:p>
            <a:pPr lvl="1"/>
            <a:r>
              <a:rPr lang="fr-FR" dirty="0" smtClean="0"/>
              <a:t>Selon le type d’établissement</a:t>
            </a:r>
          </a:p>
          <a:p>
            <a:pPr lvl="1"/>
            <a:r>
              <a:rPr lang="fr-FR" dirty="0" smtClean="0"/>
              <a:t>Décliné à chaque étape projet de déploiement</a:t>
            </a:r>
          </a:p>
          <a:p>
            <a:pPr lvl="1"/>
            <a:endParaRPr lang="fr-FR" dirty="0" smtClean="0"/>
          </a:p>
          <a:p>
            <a:r>
              <a:rPr lang="fr-FR" dirty="0" smtClean="0"/>
              <a:t>Possibilité de  solliciter un avis d’expert individualisé :</a:t>
            </a:r>
          </a:p>
          <a:p>
            <a:pPr lvl="1"/>
            <a:r>
              <a:rPr lang="fr-FR" dirty="0" smtClean="0"/>
              <a:t>Possibilité de décrire son cas</a:t>
            </a:r>
          </a:p>
          <a:p>
            <a:pPr lvl="1"/>
            <a:r>
              <a:rPr lang="fr-FR" dirty="0" smtClean="0"/>
              <a:t>Enrichissement de la FAQ à partir de l’expérience acquise</a:t>
            </a:r>
          </a:p>
          <a:p>
            <a:pPr lvl="1"/>
            <a:endParaRPr lang="fr-FR" dirty="0" smtClean="0"/>
          </a:p>
          <a:p>
            <a:r>
              <a:rPr lang="fr-FR" dirty="0" smtClean="0"/>
              <a:t>Permet l’identification de points durs nécessitant un travail approfondi</a:t>
            </a:r>
            <a:endParaRPr lang="fr-FR" dirty="0"/>
          </a:p>
        </p:txBody>
      </p:sp>
      <p:pic>
        <p:nvPicPr>
          <p:cNvPr id="31746" name="Picture 2" descr="http://www.adjurial.fr/typo3temp/pics/89b88edea3.jpg"/>
          <p:cNvPicPr>
            <a:picLocks noChangeAspect="1" noChangeArrowheads="1"/>
          </p:cNvPicPr>
          <p:nvPr/>
        </p:nvPicPr>
        <p:blipFill>
          <a:blip r:embed="rId3" cstate="screen"/>
          <a:srcRect/>
          <a:stretch>
            <a:fillRect/>
          </a:stretch>
        </p:blipFill>
        <p:spPr bwMode="auto">
          <a:xfrm>
            <a:off x="5733794" y="4538950"/>
            <a:ext cx="3189869" cy="1744663"/>
          </a:xfrm>
          <a:prstGeom prst="rect">
            <a:avLst/>
          </a:prstGeom>
          <a:noFill/>
        </p:spPr>
      </p:pic>
      <p:sp>
        <p:nvSpPr>
          <p:cNvPr id="15" name="ZoneTexte 14"/>
          <p:cNvSpPr txBox="1"/>
          <p:nvPr/>
        </p:nvSpPr>
        <p:spPr>
          <a:xfrm>
            <a:off x="2644049" y="6477920"/>
            <a:ext cx="1107996" cy="246221"/>
          </a:xfrm>
          <a:prstGeom prst="rect">
            <a:avLst/>
          </a:prstGeom>
          <a:noFill/>
        </p:spPr>
        <p:txBody>
          <a:bodyPr wrap="none" rtlCol="0">
            <a:spAutoFit/>
          </a:bodyPr>
          <a:lstStyle/>
          <a:p>
            <a:r>
              <a:rPr lang="fr-FR" i="1" dirty="0" smtClean="0">
                <a:solidFill>
                  <a:schemeClr val="bg1">
                    <a:lumMod val="50000"/>
                  </a:schemeClr>
                </a:solidFill>
              </a:rPr>
              <a:t>ES en difficulté</a:t>
            </a:r>
            <a:endParaRPr lang="fr-FR" i="1" dirty="0">
              <a:solidFill>
                <a:schemeClr val="bg1">
                  <a:lumMod val="50000"/>
                </a:schemeClr>
              </a:solidFill>
            </a:endParaRPr>
          </a:p>
        </p:txBody>
      </p:sp>
      <p:sp>
        <p:nvSpPr>
          <p:cNvPr id="16" name="ZoneTexte 15"/>
          <p:cNvSpPr txBox="1"/>
          <p:nvPr/>
        </p:nvSpPr>
        <p:spPr>
          <a:xfrm>
            <a:off x="5969306" y="6332864"/>
            <a:ext cx="2973891" cy="246221"/>
          </a:xfrm>
          <a:prstGeom prst="rect">
            <a:avLst/>
          </a:prstGeom>
          <a:noFill/>
        </p:spPr>
        <p:txBody>
          <a:bodyPr wrap="none" rtlCol="0">
            <a:spAutoFit/>
          </a:bodyPr>
          <a:lstStyle/>
          <a:p>
            <a:r>
              <a:rPr lang="fr-FR" i="1" dirty="0" smtClean="0">
                <a:solidFill>
                  <a:schemeClr val="bg1">
                    <a:lumMod val="50000"/>
                  </a:schemeClr>
                </a:solidFill>
              </a:rPr>
              <a:t>Réseau d’experts  apportant une aide en ligne</a:t>
            </a:r>
            <a:endParaRPr lang="fr-FR" i="1" dirty="0">
              <a:solidFill>
                <a:schemeClr val="bg1">
                  <a:lumMod val="50000"/>
                </a:schemeClr>
              </a:solidFill>
            </a:endParaRPr>
          </a:p>
        </p:txBody>
      </p:sp>
      <p:pic>
        <p:nvPicPr>
          <p:cNvPr id="31748" name="Picture 4" descr="http://www.economie.gouv.fr/files/labyrinthe.jpg"/>
          <p:cNvPicPr>
            <a:picLocks noChangeAspect="1" noChangeArrowheads="1"/>
          </p:cNvPicPr>
          <p:nvPr/>
        </p:nvPicPr>
        <p:blipFill>
          <a:blip r:embed="rId4" cstate="screen"/>
          <a:srcRect/>
          <a:stretch>
            <a:fillRect/>
          </a:stretch>
        </p:blipFill>
        <p:spPr bwMode="auto">
          <a:xfrm>
            <a:off x="3684169" y="5255044"/>
            <a:ext cx="1481441" cy="1074145"/>
          </a:xfrm>
          <a:prstGeom prst="rect">
            <a:avLst/>
          </a:prstGeom>
          <a:noFill/>
          <a:effectLst>
            <a:softEdge rad="127000"/>
          </a:effectLst>
        </p:spPr>
      </p:pic>
      <p:pic>
        <p:nvPicPr>
          <p:cNvPr id="31750" name="Picture 6" descr="http://www.webportage.com/images/Fichemetier-PS-consultant_internet.jpg"/>
          <p:cNvPicPr>
            <a:picLocks noChangeAspect="1" noChangeArrowheads="1"/>
          </p:cNvPicPr>
          <p:nvPr/>
        </p:nvPicPr>
        <p:blipFill>
          <a:blip r:embed="rId5" cstate="screen">
            <a:clrChange>
              <a:clrFrom>
                <a:srgbClr val="FFFFFF"/>
              </a:clrFrom>
              <a:clrTo>
                <a:srgbClr val="FFFFFF">
                  <a:alpha val="0"/>
                </a:srgbClr>
              </a:clrTo>
            </a:clrChange>
            <a:duotone>
              <a:schemeClr val="accent3">
                <a:shade val="45000"/>
                <a:satMod val="135000"/>
              </a:schemeClr>
              <a:prstClr val="white"/>
            </a:duotone>
          </a:blip>
          <a:srcRect/>
          <a:stretch>
            <a:fillRect/>
          </a:stretch>
        </p:blipFill>
        <p:spPr bwMode="auto">
          <a:xfrm>
            <a:off x="2622015" y="4787344"/>
            <a:ext cx="1134737" cy="1760903"/>
          </a:xfrm>
          <a:prstGeom prst="rect">
            <a:avLst/>
          </a:prstGeom>
          <a:noFill/>
        </p:spPr>
      </p:pic>
      <p:pic>
        <p:nvPicPr>
          <p:cNvPr id="31752" name="Picture 8" descr="http://tnaron.files.wordpress.com/2008/08/question-mark-1.jpg"/>
          <p:cNvPicPr>
            <a:picLocks noChangeAspect="1" noChangeArrowheads="1"/>
          </p:cNvPicPr>
          <p:nvPr/>
        </p:nvPicPr>
        <p:blipFill>
          <a:blip r:embed="rId6" cstate="screen">
            <a:clrChange>
              <a:clrFrom>
                <a:srgbClr val="FFFFFF"/>
              </a:clrFrom>
              <a:clrTo>
                <a:srgbClr val="FFFFFF">
                  <a:alpha val="0"/>
                </a:srgbClr>
              </a:clrTo>
            </a:clrChange>
          </a:blip>
          <a:srcRect/>
          <a:stretch>
            <a:fillRect/>
          </a:stretch>
        </p:blipFill>
        <p:spPr bwMode="auto">
          <a:xfrm>
            <a:off x="3749828" y="4737253"/>
            <a:ext cx="1437701" cy="1916935"/>
          </a:xfrm>
          <a:prstGeom prst="rect">
            <a:avLst/>
          </a:prstGeom>
          <a:noFill/>
        </p:spPr>
      </p:pic>
      <p:pic>
        <p:nvPicPr>
          <p:cNvPr id="17" name="Picture 22" descr="http://faq.multi-sphere.com/sites/faqmultisphere/pages/medias/images/faq3.jpg"/>
          <p:cNvPicPr>
            <a:picLocks noChangeAspect="1" noChangeArrowheads="1"/>
          </p:cNvPicPr>
          <p:nvPr/>
        </p:nvPicPr>
        <p:blipFill>
          <a:blip r:embed="rId7" cstate="screen">
            <a:clrChange>
              <a:clrFrom>
                <a:srgbClr val="FFFFFF"/>
              </a:clrFrom>
              <a:clrTo>
                <a:srgbClr val="FFFFFF">
                  <a:alpha val="0"/>
                </a:srgbClr>
              </a:clrTo>
            </a:clrChange>
            <a:duotone>
              <a:schemeClr val="accent3">
                <a:shade val="45000"/>
                <a:satMod val="135000"/>
              </a:schemeClr>
              <a:prstClr val="white"/>
            </a:duotone>
          </a:blip>
          <a:srcRect/>
          <a:stretch>
            <a:fillRect/>
          </a:stretch>
        </p:blipFill>
        <p:spPr bwMode="auto">
          <a:xfrm>
            <a:off x="6020081" y="2077609"/>
            <a:ext cx="1822880" cy="1024570"/>
          </a:xfrm>
          <a:prstGeom prst="rect">
            <a:avLst/>
          </a:prstGeom>
          <a:noFill/>
        </p:spPr>
      </p:pic>
      <p:pic>
        <p:nvPicPr>
          <p:cNvPr id="18" name="Picture 2"/>
          <p:cNvPicPr>
            <a:picLocks noChangeAspect="1" noChangeArrowheads="1"/>
          </p:cNvPicPr>
          <p:nvPr/>
        </p:nvPicPr>
        <p:blipFill>
          <a:blip r:embed="rId8" cstate="screen"/>
          <a:srcRect/>
          <a:stretch>
            <a:fillRect/>
          </a:stretch>
        </p:blipFill>
        <p:spPr bwMode="auto">
          <a:xfrm>
            <a:off x="143015" y="717493"/>
            <a:ext cx="719307" cy="682052"/>
          </a:xfrm>
          <a:prstGeom prst="rect">
            <a:avLst/>
          </a:prstGeom>
          <a:noFill/>
          <a:ln w="9525">
            <a:noFill/>
            <a:miter lim="800000"/>
            <a:headEnd/>
            <a:tailEnd/>
          </a:ln>
        </p:spPr>
      </p:pic>
      <p:sp>
        <p:nvSpPr>
          <p:cNvPr id="19" name="Flèche droite rayée 18"/>
          <p:cNvSpPr/>
          <p:nvPr/>
        </p:nvSpPr>
        <p:spPr>
          <a:xfrm>
            <a:off x="917617" y="957448"/>
            <a:ext cx="342900" cy="290946"/>
          </a:xfrm>
          <a:prstGeom prst="striped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fr-FR"/>
          </a:p>
        </p:txBody>
      </p:sp>
      <p:grpSp>
        <p:nvGrpSpPr>
          <p:cNvPr id="20" name="Groupe 8"/>
          <p:cNvGrpSpPr/>
          <p:nvPr/>
        </p:nvGrpSpPr>
        <p:grpSpPr>
          <a:xfrm>
            <a:off x="1282112" y="641268"/>
            <a:ext cx="940930" cy="940930"/>
            <a:chOff x="5639415" y="1419270"/>
            <a:chExt cx="1354632" cy="1354632"/>
          </a:xfrm>
        </p:grpSpPr>
        <p:sp>
          <p:nvSpPr>
            <p:cNvPr id="21" name="Ellipse 20"/>
            <p:cNvSpPr/>
            <p:nvPr/>
          </p:nvSpPr>
          <p:spPr>
            <a:xfrm>
              <a:off x="5639415" y="1419270"/>
              <a:ext cx="1354632" cy="1354632"/>
            </a:xfrm>
            <a:prstGeom prst="ellipse">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2" name="Ellipse 4"/>
            <p:cNvSpPr/>
            <p:nvPr/>
          </p:nvSpPr>
          <p:spPr>
            <a:xfrm>
              <a:off x="5803603" y="1608859"/>
              <a:ext cx="1084472" cy="9578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fr-FR" sz="1200" b="1" kern="1200" dirty="0" smtClean="0"/>
                <a:t>Offre d’expertise</a:t>
              </a:r>
              <a:endParaRPr lang="fr-FR" sz="1200" b="1" kern="1200" dirty="0"/>
            </a:p>
          </p:txBody>
        </p:sp>
      </p:grpSp>
    </p:spTree>
    <p:extLst>
      <p:ext uri="{BB962C8B-B14F-4D97-AF65-F5344CB8AC3E}">
        <p14:creationId xmlns="" xmlns:p14="http://schemas.microsoft.com/office/powerpoint/2010/main" val="11570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7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174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5" presetClass="entr" presetSubtype="0" fill="hold" nodeType="clickEffect">
                                  <p:stCondLst>
                                    <p:cond delay="0"/>
                                  </p:stCondLst>
                                  <p:childTnLst>
                                    <p:set>
                                      <p:cBhvr>
                                        <p:cTn id="40" dur="1" fill="hold">
                                          <p:stCondLst>
                                            <p:cond delay="0"/>
                                          </p:stCondLst>
                                        </p:cTn>
                                        <p:tgtEl>
                                          <p:spTgt spid="31752"/>
                                        </p:tgtEl>
                                        <p:attrNameLst>
                                          <p:attrName>style.visibility</p:attrName>
                                        </p:attrNameLst>
                                      </p:cBhvr>
                                      <p:to>
                                        <p:strVal val="visible"/>
                                      </p:to>
                                    </p:set>
                                    <p:animEffect transition="in" filter="fade">
                                      <p:cBhvr>
                                        <p:cTn id="41" dur="2000"/>
                                        <p:tgtEl>
                                          <p:spTgt spid="31752"/>
                                        </p:tgtEl>
                                      </p:cBhvr>
                                    </p:animEffect>
                                    <p:anim calcmode="lin" valueType="num">
                                      <p:cBhvr>
                                        <p:cTn id="42" dur="2000" fill="hold"/>
                                        <p:tgtEl>
                                          <p:spTgt spid="31752"/>
                                        </p:tgtEl>
                                        <p:attrNameLst>
                                          <p:attrName>style.rotation</p:attrName>
                                        </p:attrNameLst>
                                      </p:cBhvr>
                                      <p:tavLst>
                                        <p:tav tm="0">
                                          <p:val>
                                            <p:fltVal val="720"/>
                                          </p:val>
                                        </p:tav>
                                        <p:tav tm="100000">
                                          <p:val>
                                            <p:fltVal val="0"/>
                                          </p:val>
                                        </p:tav>
                                      </p:tavLst>
                                    </p:anim>
                                    <p:anim calcmode="lin" valueType="num">
                                      <p:cBhvr>
                                        <p:cTn id="43" dur="2000" fill="hold"/>
                                        <p:tgtEl>
                                          <p:spTgt spid="31752"/>
                                        </p:tgtEl>
                                        <p:attrNameLst>
                                          <p:attrName>ppt_h</p:attrName>
                                        </p:attrNameLst>
                                      </p:cBhvr>
                                      <p:tavLst>
                                        <p:tav tm="0">
                                          <p:val>
                                            <p:fltVal val="0"/>
                                          </p:val>
                                        </p:tav>
                                        <p:tav tm="100000">
                                          <p:val>
                                            <p:strVal val="#ppt_h"/>
                                          </p:val>
                                        </p:tav>
                                      </p:tavLst>
                                    </p:anim>
                                    <p:anim calcmode="lin" valueType="num">
                                      <p:cBhvr>
                                        <p:cTn id="44" dur="2000" fill="hold"/>
                                        <p:tgtEl>
                                          <p:spTgt spid="31752"/>
                                        </p:tgtEl>
                                        <p:attrNameLst>
                                          <p:attrName>ppt_w</p:attrName>
                                        </p:attrNameLst>
                                      </p:cBhvr>
                                      <p:tavLst>
                                        <p:tav tm="0">
                                          <p:val>
                                            <p:fltVal val="0"/>
                                          </p:val>
                                        </p:tav>
                                        <p:tav tm="100000">
                                          <p:val>
                                            <p:strVal val="#ppt_w"/>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174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p:cNvSpPr>
            <a:spLocks noGrp="1"/>
          </p:cNvSpPr>
          <p:nvPr>
            <p:ph sz="quarter" idx="13"/>
          </p:nvPr>
        </p:nvSpPr>
        <p:spPr>
          <a:xfrm>
            <a:off x="179388" y="2778825"/>
            <a:ext cx="8736012" cy="2541319"/>
          </a:xfrm>
        </p:spPr>
        <p:txBody>
          <a:bodyPr/>
          <a:lstStyle/>
          <a:p>
            <a:pPr marL="0" lvl="1" indent="0">
              <a:buClr>
                <a:schemeClr val="tx1"/>
              </a:buClr>
              <a:buSzTx/>
              <a:buNone/>
              <a:defRPr/>
            </a:pPr>
            <a:r>
              <a:rPr lang="fr-FR" sz="3200" b="1" dirty="0" smtClean="0">
                <a:solidFill>
                  <a:schemeClr val="tx2">
                    <a:lumMod val="75000"/>
                  </a:schemeClr>
                </a:solidFill>
                <a:latin typeface="Arial" charset="0"/>
                <a:ea typeface="MS PGothic" pitchFamily="34" charset="-128"/>
                <a:cs typeface="Arial" charset="0"/>
              </a:rPr>
              <a:t>Un </a:t>
            </a:r>
            <a:r>
              <a:rPr lang="fr-FR" sz="3200" b="1" dirty="0" smtClean="0">
                <a:solidFill>
                  <a:srgbClr val="C00000"/>
                </a:solidFill>
                <a:latin typeface="Arial" charset="0"/>
                <a:ea typeface="MS PGothic" pitchFamily="34" charset="-128"/>
                <a:cs typeface="Arial" charset="0"/>
              </a:rPr>
              <a:t>« point dur » </a:t>
            </a:r>
            <a:r>
              <a:rPr lang="fr-FR" sz="3200" b="1" dirty="0" smtClean="0">
                <a:solidFill>
                  <a:schemeClr val="tx2">
                    <a:lumMod val="75000"/>
                  </a:schemeClr>
                </a:solidFill>
                <a:latin typeface="Arial" charset="0"/>
                <a:ea typeface="MS PGothic" pitchFamily="34" charset="-128"/>
                <a:cs typeface="Arial" charset="0"/>
              </a:rPr>
              <a:t>ou un </a:t>
            </a:r>
            <a:r>
              <a:rPr lang="fr-FR" sz="3200" b="1" dirty="0" smtClean="0">
                <a:solidFill>
                  <a:srgbClr val="C00000"/>
                </a:solidFill>
                <a:latin typeface="Arial" charset="0"/>
                <a:ea typeface="MS PGothic" pitchFamily="34" charset="-128"/>
                <a:cs typeface="Arial" charset="0"/>
              </a:rPr>
              <a:t>« besoin » </a:t>
            </a:r>
            <a:r>
              <a:rPr lang="fr-FR" sz="3200" b="1" dirty="0" smtClean="0">
                <a:solidFill>
                  <a:schemeClr val="tx2">
                    <a:lumMod val="75000"/>
                  </a:schemeClr>
                </a:solidFill>
                <a:latin typeface="Arial" charset="0"/>
                <a:ea typeface="MS PGothic" pitchFamily="34" charset="-128"/>
                <a:cs typeface="Arial" charset="0"/>
              </a:rPr>
              <a:t>est une difficulté qu’un établissement peut rencontrer dans le déploiement de son SI en vue d’atteindre les cibles d’usage du programme Hôpital Numérique.</a:t>
            </a:r>
          </a:p>
        </p:txBody>
      </p:sp>
      <p:sp>
        <p:nvSpPr>
          <p:cNvPr id="6" name="Titre 1"/>
          <p:cNvSpPr>
            <a:spLocks noGrp="1"/>
          </p:cNvSpPr>
          <p:nvPr>
            <p:ph type="title"/>
          </p:nvPr>
        </p:nvSpPr>
        <p:spPr>
          <a:xfrm>
            <a:off x="257222" y="2003427"/>
            <a:ext cx="8730000" cy="447660"/>
          </a:xfrm>
        </p:spPr>
        <p:txBody>
          <a:bodyPr>
            <a:noAutofit/>
          </a:bodyPr>
          <a:lstStyle/>
          <a:p>
            <a:r>
              <a:rPr lang="fr-FR" sz="2400" dirty="0" smtClean="0"/>
              <a:t>Un parti pris : s’appuyer sur les besoins des établissements</a:t>
            </a:r>
            <a:endParaRPr lang="fr-FR" sz="2400" dirty="0"/>
          </a:p>
        </p:txBody>
      </p:sp>
      <p:sp>
        <p:nvSpPr>
          <p:cNvPr id="5" name="Titre 1"/>
          <p:cNvSpPr txBox="1">
            <a:spLocks/>
          </p:cNvSpPr>
          <p:nvPr/>
        </p:nvSpPr>
        <p:spPr>
          <a:xfrm>
            <a:off x="2159614" y="499753"/>
            <a:ext cx="6705600" cy="628632"/>
          </a:xfrm>
          <a:prstGeom prst="rect">
            <a:avLst/>
          </a:prstGeom>
        </p:spPr>
        <p:txBody>
          <a:bodyPr vert="horz" wrap="none" lIns="91440" tIns="45720" rIns="91440" bIns="45720" rtlCol="0" anchor="ctr">
            <a:normAutofit fontScale="97500" lnSpcReduction="10000"/>
          </a:bodyPr>
          <a:lstStyle/>
          <a:p>
            <a:pPr lvl="0" defTabSz="457200" fontAlgn="auto">
              <a:spcAft>
                <a:spcPts val="0"/>
              </a:spcAft>
              <a:defRPr/>
            </a:pPr>
            <a:r>
              <a:rPr lang="fr-FR" sz="2000" dirty="0">
                <a:latin typeface="Arial"/>
                <a:ea typeface="+mj-ea"/>
                <a:cs typeface="Arial"/>
              </a:rPr>
              <a:t>Les experts Hôpital Numérique de </a:t>
            </a:r>
            <a:r>
              <a:rPr lang="fr-FR" sz="2000" dirty="0" smtClean="0">
                <a:latin typeface="Arial"/>
                <a:ea typeface="+mj-ea"/>
                <a:cs typeface="Arial"/>
              </a:rPr>
              <a:t>l’ANAP</a:t>
            </a:r>
            <a:r>
              <a:rPr kumimoji="0" lang="fr-FR" sz="2000" b="1" i="0" u="none" strike="noStrike" kern="1200" cap="none" spc="0" normalizeH="0" baseline="0" noProof="0" dirty="0" smtClean="0">
                <a:ln>
                  <a:noFill/>
                </a:ln>
                <a:solidFill>
                  <a:schemeClr val="tx1"/>
                </a:solidFill>
                <a:effectLst/>
                <a:uLnTx/>
                <a:uFillTx/>
                <a:latin typeface="Arial"/>
                <a:ea typeface="+mj-ea"/>
                <a:cs typeface="Arial"/>
              </a:rPr>
              <a:t/>
            </a:r>
            <a:br>
              <a:rPr kumimoji="0" lang="fr-FR" sz="2000" b="1" i="0" u="none" strike="noStrike" kern="1200" cap="none" spc="0" normalizeH="0" baseline="0" noProof="0" dirty="0" smtClean="0">
                <a:ln>
                  <a:noFill/>
                </a:ln>
                <a:solidFill>
                  <a:schemeClr val="tx1"/>
                </a:solidFill>
                <a:effectLst/>
                <a:uLnTx/>
                <a:uFillTx/>
                <a:latin typeface="Arial"/>
                <a:ea typeface="+mj-ea"/>
                <a:cs typeface="Arial"/>
              </a:rPr>
            </a:br>
            <a:r>
              <a:rPr lang="fr-FR" sz="1600" dirty="0">
                <a:solidFill>
                  <a:schemeClr val="accent3">
                    <a:lumMod val="75000"/>
                  </a:schemeClr>
                </a:solidFill>
                <a:latin typeface="Arial"/>
                <a:ea typeface="+mj-ea"/>
                <a:cs typeface="Arial"/>
              </a:rPr>
              <a:t>Problématique : Rapprocher les besoins et les outils</a:t>
            </a:r>
            <a:endParaRPr kumimoji="0" lang="fr-FR" sz="2000" b="1" i="0" u="none" strike="noStrike" kern="1200" cap="none" spc="0" normalizeH="0" baseline="0" noProof="0" dirty="0">
              <a:ln>
                <a:noFill/>
              </a:ln>
              <a:solidFill>
                <a:schemeClr val="accent3">
                  <a:lumMod val="75000"/>
                </a:schemeClr>
              </a:solidFill>
              <a:effectLst/>
              <a:uLnTx/>
              <a:uFillTx/>
              <a:latin typeface="Arial"/>
              <a:ea typeface="+mj-ea"/>
              <a:cs typeface="Arial"/>
            </a:endParaRPr>
          </a:p>
        </p:txBody>
      </p:sp>
      <p:pic>
        <p:nvPicPr>
          <p:cNvPr id="7" name="Picture 2"/>
          <p:cNvPicPr>
            <a:picLocks noChangeAspect="1" noChangeArrowheads="1"/>
          </p:cNvPicPr>
          <p:nvPr/>
        </p:nvPicPr>
        <p:blipFill>
          <a:blip r:embed="rId3" cstate="screen"/>
          <a:srcRect/>
          <a:stretch>
            <a:fillRect/>
          </a:stretch>
        </p:blipFill>
        <p:spPr bwMode="auto">
          <a:xfrm>
            <a:off x="143015" y="717493"/>
            <a:ext cx="719307" cy="682052"/>
          </a:xfrm>
          <a:prstGeom prst="rect">
            <a:avLst/>
          </a:prstGeom>
          <a:noFill/>
          <a:ln w="9525">
            <a:noFill/>
            <a:miter lim="800000"/>
            <a:headEnd/>
            <a:tailEnd/>
          </a:ln>
        </p:spPr>
      </p:pic>
      <p:sp>
        <p:nvSpPr>
          <p:cNvPr id="8" name="Flèche droite rayée 7"/>
          <p:cNvSpPr/>
          <p:nvPr/>
        </p:nvSpPr>
        <p:spPr>
          <a:xfrm>
            <a:off x="917617" y="957448"/>
            <a:ext cx="342900" cy="290946"/>
          </a:xfrm>
          <a:prstGeom prst="striped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fr-FR"/>
          </a:p>
        </p:txBody>
      </p:sp>
      <p:grpSp>
        <p:nvGrpSpPr>
          <p:cNvPr id="2" name="Groupe 8"/>
          <p:cNvGrpSpPr/>
          <p:nvPr/>
        </p:nvGrpSpPr>
        <p:grpSpPr>
          <a:xfrm>
            <a:off x="1282112" y="641268"/>
            <a:ext cx="940930" cy="940930"/>
            <a:chOff x="5639415" y="1419270"/>
            <a:chExt cx="1354632" cy="1354632"/>
          </a:xfrm>
        </p:grpSpPr>
        <p:sp>
          <p:nvSpPr>
            <p:cNvPr id="10" name="Ellipse 9"/>
            <p:cNvSpPr/>
            <p:nvPr/>
          </p:nvSpPr>
          <p:spPr>
            <a:xfrm>
              <a:off x="5639415" y="1419270"/>
              <a:ext cx="1354632" cy="1354632"/>
            </a:xfrm>
            <a:prstGeom prst="ellipse">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1" name="Ellipse 4"/>
            <p:cNvSpPr/>
            <p:nvPr/>
          </p:nvSpPr>
          <p:spPr>
            <a:xfrm>
              <a:off x="5803603" y="1608859"/>
              <a:ext cx="1084472" cy="9578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fr-FR" sz="1200" b="1" kern="1200" dirty="0" smtClean="0"/>
                <a:t>Offre d’expertise</a:t>
              </a:r>
              <a:endParaRPr lang="fr-FR" sz="1200" b="1" kern="1200" dirty="0"/>
            </a:p>
          </p:txBody>
        </p:sp>
      </p:grpSp>
    </p:spTree>
    <p:extLst>
      <p:ext uri="{BB962C8B-B14F-4D97-AF65-F5344CB8AC3E}">
        <p14:creationId xmlns:p14="http://schemas.microsoft.com/office/powerpoint/2010/main" xmlns="" val="20355470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Nuage 34"/>
          <p:cNvSpPr/>
          <p:nvPr/>
        </p:nvSpPr>
        <p:spPr>
          <a:xfrm>
            <a:off x="7389472" y="3448159"/>
            <a:ext cx="1612023" cy="2265142"/>
          </a:xfrm>
          <a:prstGeom prst="clou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39" name="Flèche droite 38"/>
          <p:cNvSpPr/>
          <p:nvPr/>
        </p:nvSpPr>
        <p:spPr>
          <a:xfrm>
            <a:off x="3575871" y="5044477"/>
            <a:ext cx="3941210" cy="312891"/>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a:p>
        </p:txBody>
      </p:sp>
      <p:sp>
        <p:nvSpPr>
          <p:cNvPr id="7" name="Flèche droite 6"/>
          <p:cNvSpPr/>
          <p:nvPr/>
        </p:nvSpPr>
        <p:spPr>
          <a:xfrm>
            <a:off x="3575871" y="4336103"/>
            <a:ext cx="3941210" cy="312891"/>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a:p>
        </p:txBody>
      </p:sp>
      <p:sp>
        <p:nvSpPr>
          <p:cNvPr id="4" name="Pentagone 3"/>
          <p:cNvSpPr/>
          <p:nvPr/>
        </p:nvSpPr>
        <p:spPr>
          <a:xfrm>
            <a:off x="261257" y="2493812"/>
            <a:ext cx="1436915" cy="2850078"/>
          </a:xfrm>
          <a:prstGeom prst="homePlate">
            <a:avLst>
              <a:gd name="adj" fmla="val 34821"/>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sz="2000" dirty="0" smtClean="0">
                <a:effectLst>
                  <a:outerShdw blurRad="38100" dist="38100" dir="2700000" algn="tl">
                    <a:srgbClr val="000000">
                      <a:alpha val="43137"/>
                    </a:srgbClr>
                  </a:outerShdw>
                </a:effectLst>
              </a:rPr>
              <a:t>Outils</a:t>
            </a:r>
            <a:endParaRPr lang="fr-FR" sz="2000" dirty="0">
              <a:effectLst>
                <a:outerShdw blurRad="38100" dist="38100" dir="2700000" algn="tl">
                  <a:srgbClr val="000000">
                    <a:alpha val="43137"/>
                  </a:srgbClr>
                </a:outerShdw>
              </a:effectLst>
            </a:endParaRPr>
          </a:p>
        </p:txBody>
      </p:sp>
      <p:sp>
        <p:nvSpPr>
          <p:cNvPr id="5" name="Pentagone 4"/>
          <p:cNvSpPr/>
          <p:nvPr/>
        </p:nvSpPr>
        <p:spPr>
          <a:xfrm flipH="1">
            <a:off x="5652648" y="2493812"/>
            <a:ext cx="1280557" cy="2850078"/>
          </a:xfrm>
          <a:prstGeom prst="homePlate">
            <a:avLst>
              <a:gd name="adj" fmla="val 34821"/>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2000" dirty="0" smtClean="0">
                <a:effectLst>
                  <a:outerShdw blurRad="38100" dist="38100" dir="2700000" algn="tl">
                    <a:srgbClr val="000000">
                      <a:alpha val="43137"/>
                    </a:srgbClr>
                  </a:outerShdw>
                </a:effectLst>
              </a:rPr>
              <a:t>Besoins  « points durs »</a:t>
            </a:r>
            <a:endParaRPr lang="fr-FR" sz="2000" dirty="0">
              <a:effectLst>
                <a:outerShdw blurRad="38100" dist="38100" dir="2700000" algn="tl">
                  <a:srgbClr val="000000">
                    <a:alpha val="43137"/>
                  </a:srgbClr>
                </a:outerShdw>
              </a:effectLst>
            </a:endParaRPr>
          </a:p>
        </p:txBody>
      </p:sp>
      <p:grpSp>
        <p:nvGrpSpPr>
          <p:cNvPr id="2" name="Groupe 21"/>
          <p:cNvGrpSpPr/>
          <p:nvPr/>
        </p:nvGrpSpPr>
        <p:grpSpPr>
          <a:xfrm>
            <a:off x="3871482" y="4464733"/>
            <a:ext cx="1068797" cy="796023"/>
            <a:chOff x="3871482" y="4250983"/>
            <a:chExt cx="1068797" cy="796023"/>
          </a:xfrm>
        </p:grpSpPr>
        <p:sp>
          <p:nvSpPr>
            <p:cNvPr id="12" name="ZoneTexte 11"/>
            <p:cNvSpPr txBox="1"/>
            <p:nvPr/>
          </p:nvSpPr>
          <p:spPr>
            <a:xfrm>
              <a:off x="3871482" y="4250983"/>
              <a:ext cx="1068797" cy="796023"/>
            </a:xfrm>
            <a:prstGeom prst="rect">
              <a:avLst/>
            </a:prstGeom>
            <a:ln/>
          </p:spPr>
          <p:style>
            <a:lnRef idx="1">
              <a:schemeClr val="accent2"/>
            </a:lnRef>
            <a:fillRef idx="2">
              <a:schemeClr val="accent2"/>
            </a:fillRef>
            <a:effectRef idx="1">
              <a:schemeClr val="accent2"/>
            </a:effectRef>
            <a:fontRef idx="minor">
              <a:schemeClr val="dk1"/>
            </a:fontRef>
          </p:style>
          <p:txBody>
            <a:bodyPr wrap="square" lIns="36000" rIns="36000" rtlCol="0">
              <a:spAutoFit/>
            </a:bodyPr>
            <a:lstStyle>
              <a:defPPr>
                <a:defRPr lang="fr-FR"/>
              </a:defPPr>
              <a:lvl1pPr>
                <a:defRPr b="0"/>
              </a:lvl1pPr>
            </a:lstStyle>
            <a:p>
              <a:endParaRPr lang="fr-FR" dirty="0"/>
            </a:p>
          </p:txBody>
        </p:sp>
        <p:sp>
          <p:nvSpPr>
            <p:cNvPr id="9" name="ZoneTexte 8"/>
            <p:cNvSpPr txBox="1"/>
            <p:nvPr/>
          </p:nvSpPr>
          <p:spPr>
            <a:xfrm>
              <a:off x="4023891" y="4318263"/>
              <a:ext cx="380028" cy="246221"/>
            </a:xfrm>
            <a:prstGeom prst="rect">
              <a:avLst/>
            </a:prstGeom>
            <a:ln/>
          </p:spPr>
          <p:style>
            <a:lnRef idx="1">
              <a:schemeClr val="accent2"/>
            </a:lnRef>
            <a:fillRef idx="2">
              <a:schemeClr val="accent2"/>
            </a:fillRef>
            <a:effectRef idx="1">
              <a:schemeClr val="accent2"/>
            </a:effectRef>
            <a:fontRef idx="minor">
              <a:schemeClr val="dk1"/>
            </a:fontRef>
          </p:style>
          <p:txBody>
            <a:bodyPr wrap="square" lIns="36000" rIns="36000" rtlCol="0">
              <a:spAutoFit/>
            </a:bodyPr>
            <a:lstStyle>
              <a:defPPr>
                <a:defRPr lang="fr-FR"/>
              </a:defPPr>
              <a:lvl1pPr>
                <a:defRPr b="0"/>
              </a:lvl1pPr>
            </a:lstStyle>
            <a:p>
              <a:endParaRPr lang="fr-FR" dirty="0"/>
            </a:p>
          </p:txBody>
        </p:sp>
        <p:sp>
          <p:nvSpPr>
            <p:cNvPr id="10" name="ZoneTexte 9"/>
            <p:cNvSpPr txBox="1"/>
            <p:nvPr/>
          </p:nvSpPr>
          <p:spPr>
            <a:xfrm>
              <a:off x="4413807" y="4612384"/>
              <a:ext cx="380028" cy="246221"/>
            </a:xfrm>
            <a:prstGeom prst="rect">
              <a:avLst/>
            </a:prstGeom>
            <a:ln/>
          </p:spPr>
          <p:style>
            <a:lnRef idx="1">
              <a:schemeClr val="accent2"/>
            </a:lnRef>
            <a:fillRef idx="2">
              <a:schemeClr val="accent2"/>
            </a:fillRef>
            <a:effectRef idx="1">
              <a:schemeClr val="accent2"/>
            </a:effectRef>
            <a:fontRef idx="minor">
              <a:schemeClr val="dk1"/>
            </a:fontRef>
          </p:style>
          <p:txBody>
            <a:bodyPr wrap="square" lIns="36000" rIns="36000" rtlCol="0">
              <a:spAutoFit/>
            </a:bodyPr>
            <a:lstStyle>
              <a:defPPr>
                <a:defRPr lang="fr-FR"/>
              </a:defPPr>
              <a:lvl1pPr>
                <a:defRPr b="0"/>
              </a:lvl1pPr>
            </a:lstStyle>
            <a:p>
              <a:endParaRPr lang="fr-FR" dirty="0"/>
            </a:p>
          </p:txBody>
        </p:sp>
        <p:sp>
          <p:nvSpPr>
            <p:cNvPr id="11" name="ZoneTexte 10"/>
            <p:cNvSpPr txBox="1"/>
            <p:nvPr/>
          </p:nvSpPr>
          <p:spPr>
            <a:xfrm>
              <a:off x="3918983" y="4648808"/>
              <a:ext cx="380028" cy="246221"/>
            </a:xfrm>
            <a:prstGeom prst="rect">
              <a:avLst/>
            </a:prstGeom>
            <a:ln/>
          </p:spPr>
          <p:style>
            <a:lnRef idx="1">
              <a:schemeClr val="accent2"/>
            </a:lnRef>
            <a:fillRef idx="2">
              <a:schemeClr val="accent2"/>
            </a:fillRef>
            <a:effectRef idx="1">
              <a:schemeClr val="accent2"/>
            </a:effectRef>
            <a:fontRef idx="minor">
              <a:schemeClr val="dk1"/>
            </a:fontRef>
          </p:style>
          <p:txBody>
            <a:bodyPr wrap="square" lIns="36000" rIns="36000" rtlCol="0">
              <a:spAutoFit/>
            </a:bodyPr>
            <a:lstStyle>
              <a:defPPr>
                <a:defRPr lang="fr-FR"/>
              </a:defPPr>
              <a:lvl1pPr>
                <a:defRPr b="0"/>
              </a:lvl1pPr>
            </a:lstStyle>
            <a:p>
              <a:endParaRPr lang="fr-FR" dirty="0"/>
            </a:p>
          </p:txBody>
        </p:sp>
      </p:grpSp>
      <p:grpSp>
        <p:nvGrpSpPr>
          <p:cNvPr id="3" name="Groupe 23"/>
          <p:cNvGrpSpPr/>
          <p:nvPr/>
        </p:nvGrpSpPr>
        <p:grpSpPr>
          <a:xfrm>
            <a:off x="3822019" y="3478527"/>
            <a:ext cx="1068797" cy="796023"/>
            <a:chOff x="3822019" y="3264777"/>
            <a:chExt cx="1068797" cy="796023"/>
          </a:xfrm>
        </p:grpSpPr>
        <p:sp>
          <p:nvSpPr>
            <p:cNvPr id="13" name="ZoneTexte 12"/>
            <p:cNvSpPr txBox="1"/>
            <p:nvPr/>
          </p:nvSpPr>
          <p:spPr>
            <a:xfrm>
              <a:off x="3822019" y="3264777"/>
              <a:ext cx="1068797" cy="796023"/>
            </a:xfrm>
            <a:prstGeom prst="rect">
              <a:avLst/>
            </a:prstGeom>
            <a:ln/>
          </p:spPr>
          <p:style>
            <a:lnRef idx="1">
              <a:schemeClr val="accent2"/>
            </a:lnRef>
            <a:fillRef idx="2">
              <a:schemeClr val="accent2"/>
            </a:fillRef>
            <a:effectRef idx="1">
              <a:schemeClr val="accent2"/>
            </a:effectRef>
            <a:fontRef idx="minor">
              <a:schemeClr val="dk1"/>
            </a:fontRef>
          </p:style>
          <p:txBody>
            <a:bodyPr wrap="square" lIns="36000" rIns="36000" rtlCol="0">
              <a:spAutoFit/>
            </a:bodyPr>
            <a:lstStyle>
              <a:defPPr>
                <a:defRPr lang="fr-FR"/>
              </a:defPPr>
              <a:lvl1pPr>
                <a:defRPr b="0"/>
              </a:lvl1pPr>
            </a:lstStyle>
            <a:p>
              <a:endParaRPr lang="fr-FR" dirty="0"/>
            </a:p>
          </p:txBody>
        </p:sp>
        <p:sp>
          <p:nvSpPr>
            <p:cNvPr id="14" name="ZoneTexte 13"/>
            <p:cNvSpPr txBox="1"/>
            <p:nvPr/>
          </p:nvSpPr>
          <p:spPr>
            <a:xfrm>
              <a:off x="3974428" y="3332057"/>
              <a:ext cx="380028" cy="246221"/>
            </a:xfrm>
            <a:prstGeom prst="rect">
              <a:avLst/>
            </a:prstGeom>
            <a:ln/>
          </p:spPr>
          <p:style>
            <a:lnRef idx="1">
              <a:schemeClr val="accent2"/>
            </a:lnRef>
            <a:fillRef idx="2">
              <a:schemeClr val="accent2"/>
            </a:fillRef>
            <a:effectRef idx="1">
              <a:schemeClr val="accent2"/>
            </a:effectRef>
            <a:fontRef idx="minor">
              <a:schemeClr val="dk1"/>
            </a:fontRef>
          </p:style>
          <p:txBody>
            <a:bodyPr wrap="square" lIns="36000" rIns="36000" rtlCol="0">
              <a:spAutoFit/>
            </a:bodyPr>
            <a:lstStyle>
              <a:defPPr>
                <a:defRPr lang="fr-FR"/>
              </a:defPPr>
              <a:lvl1pPr>
                <a:defRPr b="0"/>
              </a:lvl1pPr>
            </a:lstStyle>
            <a:p>
              <a:endParaRPr lang="fr-FR" dirty="0"/>
            </a:p>
          </p:txBody>
        </p:sp>
        <p:sp>
          <p:nvSpPr>
            <p:cNvPr id="15" name="ZoneTexte 14"/>
            <p:cNvSpPr txBox="1"/>
            <p:nvPr/>
          </p:nvSpPr>
          <p:spPr>
            <a:xfrm>
              <a:off x="4364344" y="3626178"/>
              <a:ext cx="380028" cy="246221"/>
            </a:xfrm>
            <a:prstGeom prst="rect">
              <a:avLst/>
            </a:prstGeom>
            <a:ln/>
          </p:spPr>
          <p:style>
            <a:lnRef idx="1">
              <a:schemeClr val="accent2"/>
            </a:lnRef>
            <a:fillRef idx="2">
              <a:schemeClr val="accent2"/>
            </a:fillRef>
            <a:effectRef idx="1">
              <a:schemeClr val="accent2"/>
            </a:effectRef>
            <a:fontRef idx="minor">
              <a:schemeClr val="dk1"/>
            </a:fontRef>
          </p:style>
          <p:txBody>
            <a:bodyPr wrap="square" lIns="36000" rIns="36000" rtlCol="0">
              <a:spAutoFit/>
            </a:bodyPr>
            <a:lstStyle>
              <a:defPPr>
                <a:defRPr lang="fr-FR"/>
              </a:defPPr>
              <a:lvl1pPr>
                <a:defRPr b="0"/>
              </a:lvl1pPr>
            </a:lstStyle>
            <a:p>
              <a:endParaRPr lang="fr-FR" dirty="0"/>
            </a:p>
          </p:txBody>
        </p:sp>
        <p:sp>
          <p:nvSpPr>
            <p:cNvPr id="16" name="ZoneTexte 15"/>
            <p:cNvSpPr txBox="1"/>
            <p:nvPr/>
          </p:nvSpPr>
          <p:spPr>
            <a:xfrm>
              <a:off x="3869520" y="3662602"/>
              <a:ext cx="380028" cy="246221"/>
            </a:xfrm>
            <a:prstGeom prst="rect">
              <a:avLst/>
            </a:prstGeom>
            <a:ln/>
          </p:spPr>
          <p:style>
            <a:lnRef idx="1">
              <a:schemeClr val="accent2"/>
            </a:lnRef>
            <a:fillRef idx="2">
              <a:schemeClr val="accent2"/>
            </a:fillRef>
            <a:effectRef idx="1">
              <a:schemeClr val="accent2"/>
            </a:effectRef>
            <a:fontRef idx="minor">
              <a:schemeClr val="dk1"/>
            </a:fontRef>
          </p:style>
          <p:txBody>
            <a:bodyPr wrap="square" lIns="36000" rIns="36000" rtlCol="0">
              <a:spAutoFit/>
            </a:bodyPr>
            <a:lstStyle>
              <a:defPPr>
                <a:defRPr lang="fr-FR"/>
              </a:defPPr>
              <a:lvl1pPr>
                <a:defRPr b="0"/>
              </a:lvl1pPr>
            </a:lstStyle>
            <a:p>
              <a:endParaRPr lang="fr-FR" dirty="0"/>
            </a:p>
          </p:txBody>
        </p:sp>
      </p:grpSp>
      <p:sp>
        <p:nvSpPr>
          <p:cNvPr id="17" name="ZoneTexte 16"/>
          <p:cNvSpPr txBox="1"/>
          <p:nvPr/>
        </p:nvSpPr>
        <p:spPr>
          <a:xfrm>
            <a:off x="3823981" y="2509635"/>
            <a:ext cx="1068797" cy="796023"/>
          </a:xfrm>
          <a:prstGeom prst="rect">
            <a:avLst/>
          </a:prstGeom>
          <a:ln/>
        </p:spPr>
        <p:style>
          <a:lnRef idx="1">
            <a:schemeClr val="accent2"/>
          </a:lnRef>
          <a:fillRef idx="2">
            <a:schemeClr val="accent2"/>
          </a:fillRef>
          <a:effectRef idx="1">
            <a:schemeClr val="accent2"/>
          </a:effectRef>
          <a:fontRef idx="minor">
            <a:schemeClr val="dk1"/>
          </a:fontRef>
        </p:style>
        <p:txBody>
          <a:bodyPr wrap="square" lIns="36000" rIns="36000" rtlCol="0">
            <a:spAutoFit/>
          </a:bodyPr>
          <a:lstStyle>
            <a:defPPr>
              <a:defRPr lang="fr-FR"/>
            </a:defPPr>
            <a:lvl1pPr>
              <a:defRPr b="0"/>
            </a:lvl1pPr>
          </a:lstStyle>
          <a:p>
            <a:endParaRPr lang="fr-FR" dirty="0"/>
          </a:p>
        </p:txBody>
      </p:sp>
      <p:grpSp>
        <p:nvGrpSpPr>
          <p:cNvPr id="6" name="Groupe 35"/>
          <p:cNvGrpSpPr/>
          <p:nvPr/>
        </p:nvGrpSpPr>
        <p:grpSpPr>
          <a:xfrm>
            <a:off x="3871482" y="2576915"/>
            <a:ext cx="874852" cy="576766"/>
            <a:chOff x="3871482" y="2363165"/>
            <a:chExt cx="874852" cy="576766"/>
          </a:xfrm>
        </p:grpSpPr>
        <p:sp>
          <p:nvSpPr>
            <p:cNvPr id="18" name="ZoneTexte 17"/>
            <p:cNvSpPr txBox="1"/>
            <p:nvPr/>
          </p:nvSpPr>
          <p:spPr>
            <a:xfrm>
              <a:off x="3976390" y="2363165"/>
              <a:ext cx="380028" cy="246221"/>
            </a:xfrm>
            <a:prstGeom prst="rect">
              <a:avLst/>
            </a:prstGeom>
            <a:ln/>
          </p:spPr>
          <p:style>
            <a:lnRef idx="1">
              <a:schemeClr val="accent2"/>
            </a:lnRef>
            <a:fillRef idx="2">
              <a:schemeClr val="accent2"/>
            </a:fillRef>
            <a:effectRef idx="1">
              <a:schemeClr val="accent2"/>
            </a:effectRef>
            <a:fontRef idx="minor">
              <a:schemeClr val="dk1"/>
            </a:fontRef>
          </p:style>
          <p:txBody>
            <a:bodyPr wrap="square" lIns="36000" rIns="36000" rtlCol="0">
              <a:spAutoFit/>
            </a:bodyPr>
            <a:lstStyle>
              <a:defPPr>
                <a:defRPr lang="fr-FR"/>
              </a:defPPr>
              <a:lvl1pPr>
                <a:defRPr b="0"/>
              </a:lvl1pPr>
            </a:lstStyle>
            <a:p>
              <a:endParaRPr lang="fr-FR" dirty="0"/>
            </a:p>
          </p:txBody>
        </p:sp>
        <p:sp>
          <p:nvSpPr>
            <p:cNvPr id="19" name="ZoneTexte 18"/>
            <p:cNvSpPr txBox="1"/>
            <p:nvPr/>
          </p:nvSpPr>
          <p:spPr>
            <a:xfrm>
              <a:off x="4366306" y="2657286"/>
              <a:ext cx="380028" cy="246221"/>
            </a:xfrm>
            <a:prstGeom prst="rect">
              <a:avLst/>
            </a:prstGeom>
            <a:ln/>
          </p:spPr>
          <p:style>
            <a:lnRef idx="1">
              <a:schemeClr val="accent2"/>
            </a:lnRef>
            <a:fillRef idx="2">
              <a:schemeClr val="accent2"/>
            </a:fillRef>
            <a:effectRef idx="1">
              <a:schemeClr val="accent2"/>
            </a:effectRef>
            <a:fontRef idx="minor">
              <a:schemeClr val="dk1"/>
            </a:fontRef>
          </p:style>
          <p:txBody>
            <a:bodyPr wrap="square" lIns="36000" rIns="36000" rtlCol="0">
              <a:spAutoFit/>
            </a:bodyPr>
            <a:lstStyle>
              <a:defPPr>
                <a:defRPr lang="fr-FR"/>
              </a:defPPr>
              <a:lvl1pPr>
                <a:defRPr b="0"/>
              </a:lvl1pPr>
            </a:lstStyle>
            <a:p>
              <a:endParaRPr lang="fr-FR" dirty="0"/>
            </a:p>
          </p:txBody>
        </p:sp>
        <p:sp>
          <p:nvSpPr>
            <p:cNvPr id="20" name="ZoneTexte 19"/>
            <p:cNvSpPr txBox="1"/>
            <p:nvPr/>
          </p:nvSpPr>
          <p:spPr>
            <a:xfrm>
              <a:off x="3871482" y="2693710"/>
              <a:ext cx="380028" cy="246221"/>
            </a:xfrm>
            <a:prstGeom prst="rect">
              <a:avLst/>
            </a:prstGeom>
            <a:ln/>
          </p:spPr>
          <p:style>
            <a:lnRef idx="1">
              <a:schemeClr val="accent2"/>
            </a:lnRef>
            <a:fillRef idx="2">
              <a:schemeClr val="accent2"/>
            </a:fillRef>
            <a:effectRef idx="1">
              <a:schemeClr val="accent2"/>
            </a:effectRef>
            <a:fontRef idx="minor">
              <a:schemeClr val="dk1"/>
            </a:fontRef>
          </p:style>
          <p:txBody>
            <a:bodyPr wrap="square" lIns="36000" rIns="36000" rtlCol="0">
              <a:spAutoFit/>
            </a:bodyPr>
            <a:lstStyle>
              <a:defPPr>
                <a:defRPr lang="fr-FR"/>
              </a:defPPr>
              <a:lvl1pPr>
                <a:defRPr b="0"/>
              </a:lvl1pPr>
            </a:lstStyle>
            <a:p>
              <a:endParaRPr lang="fr-FR" dirty="0"/>
            </a:p>
          </p:txBody>
        </p:sp>
      </p:grpSp>
      <p:grpSp>
        <p:nvGrpSpPr>
          <p:cNvPr id="8" name="Groupe 37"/>
          <p:cNvGrpSpPr/>
          <p:nvPr/>
        </p:nvGrpSpPr>
        <p:grpSpPr>
          <a:xfrm>
            <a:off x="2596175" y="4118384"/>
            <a:ext cx="979696" cy="589806"/>
            <a:chOff x="2596175" y="3904634"/>
            <a:chExt cx="979696" cy="589806"/>
          </a:xfrm>
        </p:grpSpPr>
        <p:sp>
          <p:nvSpPr>
            <p:cNvPr id="26" name="ZoneTexte 25"/>
            <p:cNvSpPr txBox="1"/>
            <p:nvPr/>
          </p:nvSpPr>
          <p:spPr>
            <a:xfrm>
              <a:off x="2596175" y="3904634"/>
              <a:ext cx="979696" cy="589806"/>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fr-FR" b="0" dirty="0"/>
            </a:p>
          </p:txBody>
        </p:sp>
        <p:sp>
          <p:nvSpPr>
            <p:cNvPr id="21" name="ZoneTexte 20"/>
            <p:cNvSpPr txBox="1"/>
            <p:nvPr/>
          </p:nvSpPr>
          <p:spPr>
            <a:xfrm>
              <a:off x="2706994" y="3948176"/>
              <a:ext cx="429590" cy="1662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fr-FR" b="0" dirty="0"/>
            </a:p>
          </p:txBody>
        </p:sp>
        <p:sp>
          <p:nvSpPr>
            <p:cNvPr id="23" name="ZoneTexte 22"/>
            <p:cNvSpPr txBox="1"/>
            <p:nvPr/>
          </p:nvSpPr>
          <p:spPr>
            <a:xfrm>
              <a:off x="2859394" y="4100576"/>
              <a:ext cx="429590" cy="1662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fr-FR" b="0" dirty="0"/>
            </a:p>
          </p:txBody>
        </p:sp>
        <p:sp>
          <p:nvSpPr>
            <p:cNvPr id="25" name="ZoneTexte 24"/>
            <p:cNvSpPr txBox="1"/>
            <p:nvPr/>
          </p:nvSpPr>
          <p:spPr>
            <a:xfrm>
              <a:off x="3011794" y="4252976"/>
              <a:ext cx="429590" cy="1662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fr-FR" b="0" dirty="0"/>
            </a:p>
          </p:txBody>
        </p:sp>
      </p:grpSp>
      <p:sp>
        <p:nvSpPr>
          <p:cNvPr id="27" name="ZoneTexte 26"/>
          <p:cNvSpPr txBox="1"/>
          <p:nvPr/>
        </p:nvSpPr>
        <p:spPr>
          <a:xfrm>
            <a:off x="2581239" y="5027209"/>
            <a:ext cx="979696" cy="589806"/>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fr-FR" b="0" dirty="0"/>
          </a:p>
        </p:txBody>
      </p:sp>
      <p:grpSp>
        <p:nvGrpSpPr>
          <p:cNvPr id="22" name="Groupe 46"/>
          <p:cNvGrpSpPr/>
          <p:nvPr/>
        </p:nvGrpSpPr>
        <p:grpSpPr>
          <a:xfrm>
            <a:off x="2692058" y="5070751"/>
            <a:ext cx="734390" cy="471054"/>
            <a:chOff x="2692058" y="4857001"/>
            <a:chExt cx="734390" cy="471054"/>
          </a:xfrm>
        </p:grpSpPr>
        <p:sp>
          <p:nvSpPr>
            <p:cNvPr id="28" name="ZoneTexte 27"/>
            <p:cNvSpPr txBox="1"/>
            <p:nvPr/>
          </p:nvSpPr>
          <p:spPr>
            <a:xfrm>
              <a:off x="2692058" y="4857001"/>
              <a:ext cx="429590" cy="1662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fr-FR" b="0" dirty="0"/>
            </a:p>
          </p:txBody>
        </p:sp>
        <p:sp>
          <p:nvSpPr>
            <p:cNvPr id="29" name="ZoneTexte 28"/>
            <p:cNvSpPr txBox="1"/>
            <p:nvPr/>
          </p:nvSpPr>
          <p:spPr>
            <a:xfrm>
              <a:off x="2844458" y="5009401"/>
              <a:ext cx="429590" cy="1662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fr-FR" b="0" dirty="0"/>
            </a:p>
          </p:txBody>
        </p:sp>
        <p:sp>
          <p:nvSpPr>
            <p:cNvPr id="30" name="ZoneTexte 29"/>
            <p:cNvSpPr txBox="1"/>
            <p:nvPr/>
          </p:nvSpPr>
          <p:spPr>
            <a:xfrm>
              <a:off x="2996858" y="5161801"/>
              <a:ext cx="429590" cy="1662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fr-FR" b="0" dirty="0"/>
            </a:p>
          </p:txBody>
        </p:sp>
      </p:grpSp>
      <p:sp>
        <p:nvSpPr>
          <p:cNvPr id="31" name="Double flèche horizontale 30"/>
          <p:cNvSpPr/>
          <p:nvPr/>
        </p:nvSpPr>
        <p:spPr>
          <a:xfrm rot="20188407">
            <a:off x="3390823" y="5149920"/>
            <a:ext cx="645069" cy="304800"/>
          </a:xfrm>
          <a:prstGeom prst="lef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32" name="Double flèche horizontale 31"/>
          <p:cNvSpPr/>
          <p:nvPr/>
        </p:nvSpPr>
        <p:spPr>
          <a:xfrm rot="20188407">
            <a:off x="3448049" y="4175781"/>
            <a:ext cx="645069" cy="304800"/>
          </a:xfrm>
          <a:prstGeom prst="lef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grpSp>
        <p:nvGrpSpPr>
          <p:cNvPr id="24" name="Groupe 2"/>
          <p:cNvGrpSpPr/>
          <p:nvPr/>
        </p:nvGrpSpPr>
        <p:grpSpPr>
          <a:xfrm>
            <a:off x="2081044" y="2699243"/>
            <a:ext cx="979696" cy="589806"/>
            <a:chOff x="2294794" y="2485493"/>
            <a:chExt cx="979696" cy="589806"/>
          </a:xfrm>
        </p:grpSpPr>
        <p:sp>
          <p:nvSpPr>
            <p:cNvPr id="33" name="ZoneTexte 32"/>
            <p:cNvSpPr txBox="1"/>
            <p:nvPr/>
          </p:nvSpPr>
          <p:spPr>
            <a:xfrm>
              <a:off x="2294794" y="2485493"/>
              <a:ext cx="979696" cy="589806"/>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fr-FR" b="0" dirty="0"/>
            </a:p>
          </p:txBody>
        </p:sp>
        <p:pic>
          <p:nvPicPr>
            <p:cNvPr id="1030" name="Picture 6" descr="http://upload.wikimedia.org/wikipedia/commons/f/f3/Question_mark_alternate.png"/>
            <p:cNvPicPr>
              <a:picLocks noChangeAspect="1" noChangeArrowheads="1"/>
            </p:cNvPicPr>
            <p:nvPr/>
          </p:nvPicPr>
          <p:blipFill>
            <a:blip r:embed="rId3" cstate="screen">
              <a:extLst>
                <a:ext uri="{28A0092B-C50C-407E-A947-70E740481C1C}">
                  <a14:useLocalDpi xmlns:a14="http://schemas.microsoft.com/office/drawing/2010/main" xmlns="" val="0"/>
                </a:ext>
              </a:extLst>
            </a:blip>
            <a:srcRect/>
            <a:stretch>
              <a:fillRect/>
            </a:stretch>
          </p:blipFill>
          <p:spPr bwMode="auto">
            <a:xfrm>
              <a:off x="2663515" y="2606370"/>
              <a:ext cx="266886" cy="345436"/>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34" name="Groupe 5"/>
          <p:cNvGrpSpPr/>
          <p:nvPr/>
        </p:nvGrpSpPr>
        <p:grpSpPr>
          <a:xfrm>
            <a:off x="2066881" y="1904006"/>
            <a:ext cx="979696" cy="589806"/>
            <a:chOff x="2066881" y="1690256"/>
            <a:chExt cx="979696" cy="589806"/>
          </a:xfrm>
        </p:grpSpPr>
        <p:sp>
          <p:nvSpPr>
            <p:cNvPr id="40" name="ZoneTexte 39"/>
            <p:cNvSpPr txBox="1"/>
            <p:nvPr/>
          </p:nvSpPr>
          <p:spPr>
            <a:xfrm>
              <a:off x="2066881" y="1690256"/>
              <a:ext cx="979696" cy="589806"/>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fr-FR" b="0" dirty="0"/>
            </a:p>
          </p:txBody>
        </p:sp>
        <p:pic>
          <p:nvPicPr>
            <p:cNvPr id="41" name="Picture 6" descr="http://upload.wikimedia.org/wikipedia/commons/f/f3/Question_mark_alternate.png"/>
            <p:cNvPicPr>
              <a:picLocks noChangeAspect="1" noChangeArrowheads="1"/>
            </p:cNvPicPr>
            <p:nvPr/>
          </p:nvPicPr>
          <p:blipFill>
            <a:blip r:embed="rId3" cstate="screen">
              <a:extLst>
                <a:ext uri="{28A0092B-C50C-407E-A947-70E740481C1C}">
                  <a14:useLocalDpi xmlns:a14="http://schemas.microsoft.com/office/drawing/2010/main" xmlns="" val="0"/>
                </a:ext>
              </a:extLst>
            </a:blip>
            <a:srcRect/>
            <a:stretch>
              <a:fillRect/>
            </a:stretch>
          </p:blipFill>
          <p:spPr bwMode="auto">
            <a:xfrm>
              <a:off x="2435602" y="1811133"/>
              <a:ext cx="266886" cy="345436"/>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37" name="Bulle ronde 36"/>
          <p:cNvSpPr/>
          <p:nvPr/>
        </p:nvSpPr>
        <p:spPr>
          <a:xfrm>
            <a:off x="1056923" y="5570800"/>
            <a:ext cx="1488692" cy="1008124"/>
          </a:xfrm>
          <a:prstGeom prst="wedgeEllipseCallout">
            <a:avLst>
              <a:gd name="adj1" fmla="val 57365"/>
              <a:gd name="adj2" fmla="val -55025"/>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200" dirty="0" smtClean="0"/>
              <a:t>Outils regroupés en ensembles cohérents</a:t>
            </a:r>
            <a:endParaRPr lang="fr-FR" sz="1200" dirty="0"/>
          </a:p>
        </p:txBody>
      </p:sp>
      <p:sp>
        <p:nvSpPr>
          <p:cNvPr id="43" name="Bulle ronde 42"/>
          <p:cNvSpPr/>
          <p:nvPr/>
        </p:nvSpPr>
        <p:spPr>
          <a:xfrm>
            <a:off x="4603821" y="5570800"/>
            <a:ext cx="1488692" cy="1008124"/>
          </a:xfrm>
          <a:prstGeom prst="wedgeEllipseCallout">
            <a:avLst>
              <a:gd name="adj1" fmla="val -35169"/>
              <a:gd name="adj2" fmla="val -83296"/>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200" dirty="0" smtClean="0"/>
              <a:t>Points durs regroupés en ensembles cohérents</a:t>
            </a:r>
            <a:endParaRPr lang="fr-FR" sz="1200" dirty="0"/>
          </a:p>
        </p:txBody>
      </p:sp>
      <p:sp>
        <p:nvSpPr>
          <p:cNvPr id="44" name="Bulle ronde 43"/>
          <p:cNvSpPr/>
          <p:nvPr/>
        </p:nvSpPr>
        <p:spPr>
          <a:xfrm>
            <a:off x="261257" y="1501511"/>
            <a:ext cx="1619339" cy="1008124"/>
          </a:xfrm>
          <a:prstGeom prst="wedgeEllipseCallout">
            <a:avLst>
              <a:gd name="adj1" fmla="val 66140"/>
              <a:gd name="adj2" fmla="val 36857"/>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200" dirty="0" smtClean="0"/>
              <a:t>Outils non existants à construire avec les experts</a:t>
            </a:r>
            <a:endParaRPr lang="fr-FR" sz="1200" dirty="0"/>
          </a:p>
        </p:txBody>
      </p:sp>
      <p:sp>
        <p:nvSpPr>
          <p:cNvPr id="45" name="Bulle ronde 44"/>
          <p:cNvSpPr/>
          <p:nvPr/>
        </p:nvSpPr>
        <p:spPr>
          <a:xfrm>
            <a:off x="4635649" y="1362195"/>
            <a:ext cx="1488692" cy="1008124"/>
          </a:xfrm>
          <a:prstGeom prst="wedgeEllipseCallout">
            <a:avLst>
              <a:gd name="adj1" fmla="val -42348"/>
              <a:gd name="adj2" fmla="val 78086"/>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200" dirty="0" smtClean="0"/>
              <a:t>Points durs identifiés et collectés</a:t>
            </a:r>
            <a:endParaRPr lang="fr-FR" sz="1200" dirty="0"/>
          </a:p>
        </p:txBody>
      </p:sp>
      <p:sp>
        <p:nvSpPr>
          <p:cNvPr id="42" name="ZoneTexte 41"/>
          <p:cNvSpPr txBox="1"/>
          <p:nvPr/>
        </p:nvSpPr>
        <p:spPr>
          <a:xfrm>
            <a:off x="7991741" y="4364469"/>
            <a:ext cx="407484" cy="461665"/>
          </a:xfrm>
          <a:prstGeom prst="rect">
            <a:avLst/>
          </a:prstGeom>
          <a:noFill/>
        </p:spPr>
        <p:txBody>
          <a:bodyPr wrap="none" rtlCol="0">
            <a:spAutoFit/>
          </a:bodyPr>
          <a:lstStyle/>
          <a:p>
            <a:r>
              <a:rPr lang="fr-FR" sz="2400" dirty="0" smtClean="0"/>
              <a:t>H</a:t>
            </a:r>
            <a:endParaRPr lang="fr-FR" sz="2400" dirty="0"/>
          </a:p>
        </p:txBody>
      </p:sp>
      <p:sp>
        <p:nvSpPr>
          <p:cNvPr id="46" name="Bulle ronde 45"/>
          <p:cNvSpPr/>
          <p:nvPr/>
        </p:nvSpPr>
        <p:spPr>
          <a:xfrm>
            <a:off x="6163295" y="5547051"/>
            <a:ext cx="1836000" cy="1008124"/>
          </a:xfrm>
          <a:prstGeom prst="wedgeEllipseCallout">
            <a:avLst>
              <a:gd name="adj1" fmla="val 6311"/>
              <a:gd name="adj2" fmla="val -83296"/>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200" dirty="0" smtClean="0"/>
              <a:t>Produits diffusés et déployés par les ambassadeurs et la PF</a:t>
            </a:r>
            <a:endParaRPr lang="fr-FR" sz="1200" dirty="0"/>
          </a:p>
        </p:txBody>
      </p:sp>
      <p:sp>
        <p:nvSpPr>
          <p:cNvPr id="47" name="Titre 1"/>
          <p:cNvSpPr txBox="1">
            <a:spLocks/>
          </p:cNvSpPr>
          <p:nvPr/>
        </p:nvSpPr>
        <p:spPr>
          <a:xfrm>
            <a:off x="2159614" y="499753"/>
            <a:ext cx="6705600" cy="628632"/>
          </a:xfrm>
          <a:prstGeom prst="rect">
            <a:avLst/>
          </a:prstGeom>
        </p:spPr>
        <p:txBody>
          <a:bodyPr vert="horz" wrap="none" lIns="91440" tIns="45720" rIns="91440" bIns="45720" rtlCol="0" anchor="ctr">
            <a:normAutofit fontScale="97500" lnSpcReduction="10000"/>
          </a:bodyPr>
          <a:lstStyle/>
          <a:p>
            <a:pPr lvl="0" defTabSz="457200" fontAlgn="auto">
              <a:spcAft>
                <a:spcPts val="0"/>
              </a:spcAft>
              <a:defRPr/>
            </a:pPr>
            <a:r>
              <a:rPr lang="fr-FR" sz="2000" dirty="0">
                <a:latin typeface="Arial"/>
                <a:ea typeface="+mj-ea"/>
                <a:cs typeface="Arial"/>
              </a:rPr>
              <a:t>Les experts Hôpital Numérique de </a:t>
            </a:r>
            <a:r>
              <a:rPr lang="fr-FR" sz="2000" dirty="0" smtClean="0">
                <a:latin typeface="Arial"/>
                <a:ea typeface="+mj-ea"/>
                <a:cs typeface="Arial"/>
              </a:rPr>
              <a:t>l’ANAP</a:t>
            </a:r>
            <a:r>
              <a:rPr kumimoji="0" lang="fr-FR" sz="2000" b="1" i="0" u="none" strike="noStrike" kern="1200" cap="none" spc="0" normalizeH="0" baseline="0" noProof="0" dirty="0" smtClean="0">
                <a:ln>
                  <a:noFill/>
                </a:ln>
                <a:solidFill>
                  <a:schemeClr val="tx1"/>
                </a:solidFill>
                <a:effectLst/>
                <a:uLnTx/>
                <a:uFillTx/>
                <a:latin typeface="Arial"/>
                <a:ea typeface="+mj-ea"/>
                <a:cs typeface="Arial"/>
              </a:rPr>
              <a:t/>
            </a:r>
            <a:br>
              <a:rPr kumimoji="0" lang="fr-FR" sz="2000" b="1" i="0" u="none" strike="noStrike" kern="1200" cap="none" spc="0" normalizeH="0" baseline="0" noProof="0" dirty="0" smtClean="0">
                <a:ln>
                  <a:noFill/>
                </a:ln>
                <a:solidFill>
                  <a:schemeClr val="tx1"/>
                </a:solidFill>
                <a:effectLst/>
                <a:uLnTx/>
                <a:uFillTx/>
                <a:latin typeface="Arial"/>
                <a:ea typeface="+mj-ea"/>
                <a:cs typeface="Arial"/>
              </a:rPr>
            </a:br>
            <a:r>
              <a:rPr lang="fr-FR" sz="1600" dirty="0">
                <a:solidFill>
                  <a:schemeClr val="accent3">
                    <a:lumMod val="75000"/>
                  </a:schemeClr>
                </a:solidFill>
                <a:latin typeface="Arial"/>
                <a:ea typeface="+mj-ea"/>
                <a:cs typeface="Arial"/>
              </a:rPr>
              <a:t>Problématique : Rapprocher les besoins et les outils</a:t>
            </a:r>
            <a:endParaRPr kumimoji="0" lang="fr-FR" sz="2000" b="1" i="0" u="none" strike="noStrike" kern="1200" cap="none" spc="0" normalizeH="0" baseline="0" noProof="0" dirty="0">
              <a:ln>
                <a:noFill/>
              </a:ln>
              <a:solidFill>
                <a:schemeClr val="accent3">
                  <a:lumMod val="75000"/>
                </a:schemeClr>
              </a:solidFill>
              <a:effectLst/>
              <a:uLnTx/>
              <a:uFillTx/>
              <a:latin typeface="Arial"/>
              <a:ea typeface="+mj-ea"/>
              <a:cs typeface="Arial"/>
            </a:endParaRPr>
          </a:p>
        </p:txBody>
      </p:sp>
      <p:pic>
        <p:nvPicPr>
          <p:cNvPr id="48" name="Picture 2"/>
          <p:cNvPicPr>
            <a:picLocks noChangeAspect="1" noChangeArrowheads="1"/>
          </p:cNvPicPr>
          <p:nvPr/>
        </p:nvPicPr>
        <p:blipFill>
          <a:blip r:embed="rId4" cstate="screen"/>
          <a:srcRect/>
          <a:stretch>
            <a:fillRect/>
          </a:stretch>
        </p:blipFill>
        <p:spPr bwMode="auto">
          <a:xfrm>
            <a:off x="143015" y="717493"/>
            <a:ext cx="719307" cy="682052"/>
          </a:xfrm>
          <a:prstGeom prst="rect">
            <a:avLst/>
          </a:prstGeom>
          <a:noFill/>
          <a:ln w="9525">
            <a:noFill/>
            <a:miter lim="800000"/>
            <a:headEnd/>
            <a:tailEnd/>
          </a:ln>
        </p:spPr>
      </p:pic>
      <p:sp>
        <p:nvSpPr>
          <p:cNvPr id="49" name="Flèche droite rayée 48"/>
          <p:cNvSpPr/>
          <p:nvPr/>
        </p:nvSpPr>
        <p:spPr>
          <a:xfrm>
            <a:off x="917617" y="957448"/>
            <a:ext cx="342900" cy="290946"/>
          </a:xfrm>
          <a:prstGeom prst="striped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fr-FR"/>
          </a:p>
        </p:txBody>
      </p:sp>
      <p:grpSp>
        <p:nvGrpSpPr>
          <p:cNvPr id="36" name="Groupe 52"/>
          <p:cNvGrpSpPr/>
          <p:nvPr/>
        </p:nvGrpSpPr>
        <p:grpSpPr>
          <a:xfrm>
            <a:off x="1282112" y="641268"/>
            <a:ext cx="940930" cy="940930"/>
            <a:chOff x="5639415" y="1419270"/>
            <a:chExt cx="1354632" cy="1354632"/>
          </a:xfrm>
        </p:grpSpPr>
        <p:sp>
          <p:nvSpPr>
            <p:cNvPr id="54" name="Ellipse 53"/>
            <p:cNvSpPr/>
            <p:nvPr/>
          </p:nvSpPr>
          <p:spPr>
            <a:xfrm>
              <a:off x="5639415" y="1419270"/>
              <a:ext cx="1354632" cy="1354632"/>
            </a:xfrm>
            <a:prstGeom prst="ellipse">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55" name="Ellipse 4"/>
            <p:cNvSpPr/>
            <p:nvPr/>
          </p:nvSpPr>
          <p:spPr>
            <a:xfrm>
              <a:off x="5803603" y="1608859"/>
              <a:ext cx="1084472" cy="9578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fr-FR" sz="1200" b="1" kern="1200" dirty="0" smtClean="0"/>
                <a:t>Offre d’expertise</a:t>
              </a:r>
              <a:endParaRPr lang="fr-FR" sz="1200" b="1" kern="1200" dirty="0"/>
            </a:p>
          </p:txBody>
        </p:sp>
      </p:grpSp>
    </p:spTree>
    <p:extLst>
      <p:ext uri="{BB962C8B-B14F-4D97-AF65-F5344CB8AC3E}">
        <p14:creationId xmlns:p14="http://schemas.microsoft.com/office/powerpoint/2010/main" xmlns="" val="349794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7" grpId="0" animBg="1"/>
      <p:bldP spid="4" grpId="0" animBg="1"/>
      <p:bldP spid="5" grpId="0" animBg="1"/>
      <p:bldP spid="17" grpId="0" animBg="1"/>
      <p:bldP spid="27" grpId="0" animBg="1"/>
      <p:bldP spid="31" grpId="0" animBg="1"/>
      <p:bldP spid="32" grpId="0" animBg="1"/>
      <p:bldP spid="37" grpId="0" animBg="1"/>
      <p:bldP spid="43" grpId="0" animBg="1"/>
      <p:bldP spid="44" grpId="0" animBg="1"/>
      <p:bldP spid="45" grpId="0" animBg="1"/>
      <p:bldP spid="4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Diagramme 37"/>
          <p:cNvGraphicFramePr/>
          <p:nvPr>
            <p:extLst>
              <p:ext uri="{D42A27DB-BD31-4B8C-83A1-F6EECF244321}">
                <p14:modId xmlns:p14="http://schemas.microsoft.com/office/powerpoint/2010/main" xmlns="" val="3308846014"/>
              </p:ext>
            </p:extLst>
          </p:nvPr>
        </p:nvGraphicFramePr>
        <p:xfrm>
          <a:off x="368646" y="169947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lèche droite 2"/>
          <p:cNvSpPr/>
          <p:nvPr/>
        </p:nvSpPr>
        <p:spPr>
          <a:xfrm>
            <a:off x="1176131" y="5967046"/>
            <a:ext cx="750277" cy="890954"/>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fr-FR">
              <a:solidFill>
                <a:srgbClr val="C00000"/>
              </a:solidFill>
            </a:endParaRPr>
          </a:p>
        </p:txBody>
      </p:sp>
      <p:sp>
        <p:nvSpPr>
          <p:cNvPr id="4" name="ZoneTexte 3"/>
          <p:cNvSpPr txBox="1"/>
          <p:nvPr/>
        </p:nvSpPr>
        <p:spPr>
          <a:xfrm>
            <a:off x="2477392" y="6142892"/>
            <a:ext cx="3880339" cy="523220"/>
          </a:xfrm>
          <a:prstGeom prst="rect">
            <a:avLst/>
          </a:prstGeom>
          <a:noFill/>
        </p:spPr>
        <p:txBody>
          <a:bodyPr wrap="square" rtlCol="0">
            <a:spAutoFit/>
          </a:bodyPr>
          <a:lstStyle/>
          <a:p>
            <a:r>
              <a:rPr lang="fr-FR" sz="2800" dirty="0" smtClean="0"/>
              <a:t>Un dispositif adapté</a:t>
            </a:r>
            <a:endParaRPr lang="fr-FR" sz="2800" dirty="0"/>
          </a:p>
        </p:txBody>
      </p:sp>
      <p:sp>
        <p:nvSpPr>
          <p:cNvPr id="6" name="Titre 1"/>
          <p:cNvSpPr txBox="1">
            <a:spLocks/>
          </p:cNvSpPr>
          <p:nvPr/>
        </p:nvSpPr>
        <p:spPr>
          <a:xfrm>
            <a:off x="2159614" y="499753"/>
            <a:ext cx="6705600" cy="628632"/>
          </a:xfrm>
          <a:prstGeom prst="rect">
            <a:avLst/>
          </a:prstGeom>
        </p:spPr>
        <p:txBody>
          <a:bodyPr vert="horz" wrap="none" lIns="91440" tIns="45720" rIns="91440" bIns="45720" rtlCol="0" anchor="ctr">
            <a:normAutofit fontScale="97500" lnSpcReduction="10000"/>
          </a:bodyPr>
          <a:lstStyle/>
          <a:p>
            <a:pPr lvl="0" defTabSz="457200" fontAlgn="auto">
              <a:spcAft>
                <a:spcPts val="0"/>
              </a:spcAft>
              <a:defRPr/>
            </a:pPr>
            <a:r>
              <a:rPr lang="fr-FR" sz="2000" dirty="0">
                <a:latin typeface="Arial"/>
                <a:ea typeface="+mj-ea"/>
                <a:cs typeface="Arial"/>
              </a:rPr>
              <a:t>Les experts Hôpital Numérique de </a:t>
            </a:r>
            <a:r>
              <a:rPr lang="fr-FR" sz="2000" dirty="0" smtClean="0">
                <a:latin typeface="Arial"/>
                <a:ea typeface="+mj-ea"/>
                <a:cs typeface="Arial"/>
              </a:rPr>
              <a:t>l’ANAP</a:t>
            </a:r>
            <a:r>
              <a:rPr kumimoji="0" lang="fr-FR" sz="2000" b="1" i="0" u="none" strike="noStrike" kern="1200" cap="none" spc="0" normalizeH="0" baseline="0" noProof="0" dirty="0" smtClean="0">
                <a:ln>
                  <a:noFill/>
                </a:ln>
                <a:solidFill>
                  <a:schemeClr val="tx1"/>
                </a:solidFill>
                <a:effectLst/>
                <a:uLnTx/>
                <a:uFillTx/>
                <a:latin typeface="Arial"/>
                <a:ea typeface="+mj-ea"/>
                <a:cs typeface="Arial"/>
              </a:rPr>
              <a:t/>
            </a:r>
            <a:br>
              <a:rPr kumimoji="0" lang="fr-FR" sz="2000" b="1" i="0" u="none" strike="noStrike" kern="1200" cap="none" spc="0" normalizeH="0" baseline="0" noProof="0" dirty="0" smtClean="0">
                <a:ln>
                  <a:noFill/>
                </a:ln>
                <a:solidFill>
                  <a:schemeClr val="tx1"/>
                </a:solidFill>
                <a:effectLst/>
                <a:uLnTx/>
                <a:uFillTx/>
                <a:latin typeface="Arial"/>
                <a:ea typeface="+mj-ea"/>
                <a:cs typeface="Arial"/>
              </a:rPr>
            </a:br>
            <a:r>
              <a:rPr lang="fr-FR" sz="1600" dirty="0">
                <a:solidFill>
                  <a:schemeClr val="accent3">
                    <a:lumMod val="75000"/>
                  </a:schemeClr>
                </a:solidFill>
                <a:latin typeface="Arial"/>
                <a:ea typeface="+mj-ea"/>
                <a:cs typeface="Arial"/>
              </a:rPr>
              <a:t>Problématique : Autrement dit, il s’agit …</a:t>
            </a:r>
            <a:endParaRPr kumimoji="0" lang="fr-FR" sz="2000" b="1" i="0" u="none" strike="noStrike" kern="1200" cap="none" spc="0" normalizeH="0" baseline="0" noProof="0" dirty="0">
              <a:ln>
                <a:noFill/>
              </a:ln>
              <a:solidFill>
                <a:schemeClr val="accent3">
                  <a:lumMod val="75000"/>
                </a:schemeClr>
              </a:solidFill>
              <a:effectLst/>
              <a:uLnTx/>
              <a:uFillTx/>
              <a:latin typeface="Arial"/>
              <a:ea typeface="+mj-ea"/>
              <a:cs typeface="Arial"/>
            </a:endParaRPr>
          </a:p>
        </p:txBody>
      </p:sp>
      <p:pic>
        <p:nvPicPr>
          <p:cNvPr id="7" name="Picture 2"/>
          <p:cNvPicPr>
            <a:picLocks noChangeAspect="1" noChangeArrowheads="1"/>
          </p:cNvPicPr>
          <p:nvPr/>
        </p:nvPicPr>
        <p:blipFill>
          <a:blip r:embed="rId8" cstate="screen"/>
          <a:srcRect/>
          <a:stretch>
            <a:fillRect/>
          </a:stretch>
        </p:blipFill>
        <p:spPr bwMode="auto">
          <a:xfrm>
            <a:off x="143015" y="717493"/>
            <a:ext cx="719307" cy="682052"/>
          </a:xfrm>
          <a:prstGeom prst="rect">
            <a:avLst/>
          </a:prstGeom>
          <a:noFill/>
          <a:ln w="9525">
            <a:noFill/>
            <a:miter lim="800000"/>
            <a:headEnd/>
            <a:tailEnd/>
          </a:ln>
        </p:spPr>
      </p:pic>
      <p:sp>
        <p:nvSpPr>
          <p:cNvPr id="8" name="Flèche droite rayée 7"/>
          <p:cNvSpPr/>
          <p:nvPr/>
        </p:nvSpPr>
        <p:spPr>
          <a:xfrm>
            <a:off x="917617" y="957448"/>
            <a:ext cx="342900" cy="290946"/>
          </a:xfrm>
          <a:prstGeom prst="striped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fr-FR"/>
          </a:p>
        </p:txBody>
      </p:sp>
      <p:grpSp>
        <p:nvGrpSpPr>
          <p:cNvPr id="9" name="Groupe 8"/>
          <p:cNvGrpSpPr/>
          <p:nvPr/>
        </p:nvGrpSpPr>
        <p:grpSpPr>
          <a:xfrm>
            <a:off x="1282112" y="641268"/>
            <a:ext cx="940930" cy="940930"/>
            <a:chOff x="5639415" y="1419270"/>
            <a:chExt cx="1354632" cy="1354632"/>
          </a:xfrm>
        </p:grpSpPr>
        <p:sp>
          <p:nvSpPr>
            <p:cNvPr id="10" name="Ellipse 9"/>
            <p:cNvSpPr/>
            <p:nvPr/>
          </p:nvSpPr>
          <p:spPr>
            <a:xfrm>
              <a:off x="5639415" y="1419270"/>
              <a:ext cx="1354632" cy="1354632"/>
            </a:xfrm>
            <a:prstGeom prst="ellipse">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1" name="Ellipse 4"/>
            <p:cNvSpPr/>
            <p:nvPr/>
          </p:nvSpPr>
          <p:spPr>
            <a:xfrm>
              <a:off x="5803603" y="1608859"/>
              <a:ext cx="1084472" cy="9578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fr-FR" sz="1200" b="1" kern="1200" dirty="0" smtClean="0"/>
                <a:t>Offre d’expertise</a:t>
              </a:r>
              <a:endParaRPr lang="fr-FR" sz="1200" b="1" kern="1200" dirty="0"/>
            </a:p>
          </p:txBody>
        </p:sp>
      </p:grpSp>
      <p:sp>
        <p:nvSpPr>
          <p:cNvPr id="12" name="Rectangle à coins arrondis 11"/>
          <p:cNvSpPr/>
          <p:nvPr/>
        </p:nvSpPr>
        <p:spPr>
          <a:xfrm>
            <a:off x="7152904" y="2363173"/>
            <a:ext cx="1712310" cy="57001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400" dirty="0" smtClean="0">
                <a:solidFill>
                  <a:schemeClr val="tx1"/>
                </a:solidFill>
                <a:latin typeface="Arial" charset="0"/>
              </a:rPr>
              <a:t>Retours d’expérience</a:t>
            </a:r>
            <a:endParaRPr lang="fr-FR" dirty="0">
              <a:solidFill>
                <a:schemeClr val="tx1"/>
              </a:solidFill>
            </a:endParaRPr>
          </a:p>
        </p:txBody>
      </p:sp>
      <p:sp>
        <p:nvSpPr>
          <p:cNvPr id="13" name="Rectangle à coins arrondis 12"/>
          <p:cNvSpPr/>
          <p:nvPr/>
        </p:nvSpPr>
        <p:spPr>
          <a:xfrm>
            <a:off x="7139050" y="3144961"/>
            <a:ext cx="1712310" cy="57001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400" dirty="0" smtClean="0">
                <a:solidFill>
                  <a:schemeClr val="tx1"/>
                </a:solidFill>
                <a:latin typeface="Arial" charset="0"/>
              </a:rPr>
              <a:t>Capitalisation</a:t>
            </a:r>
            <a:endParaRPr lang="fr-FR" dirty="0">
              <a:solidFill>
                <a:schemeClr val="tx1"/>
              </a:solidFill>
            </a:endParaRPr>
          </a:p>
        </p:txBody>
      </p:sp>
      <p:sp>
        <p:nvSpPr>
          <p:cNvPr id="14" name="Rectangle à coins arrondis 13"/>
          <p:cNvSpPr/>
          <p:nvPr/>
        </p:nvSpPr>
        <p:spPr>
          <a:xfrm>
            <a:off x="7125195" y="3950502"/>
            <a:ext cx="1712310" cy="57001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400" dirty="0" smtClean="0">
                <a:solidFill>
                  <a:schemeClr val="tx1"/>
                </a:solidFill>
                <a:latin typeface="Arial" charset="0"/>
              </a:rPr>
              <a:t>Guides</a:t>
            </a:r>
            <a:endParaRPr lang="fr-FR" dirty="0">
              <a:solidFill>
                <a:schemeClr val="tx1"/>
              </a:solidFill>
            </a:endParaRPr>
          </a:p>
        </p:txBody>
      </p:sp>
      <p:sp>
        <p:nvSpPr>
          <p:cNvPr id="15" name="Rectangle à coins arrondis 14"/>
          <p:cNvSpPr/>
          <p:nvPr/>
        </p:nvSpPr>
        <p:spPr>
          <a:xfrm>
            <a:off x="7135092" y="4767924"/>
            <a:ext cx="1712310" cy="57001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lvl="0" algn="ctr"/>
            <a:r>
              <a:rPr lang="fr-FR" sz="1400" dirty="0" smtClean="0">
                <a:solidFill>
                  <a:schemeClr val="tx1"/>
                </a:solidFill>
                <a:latin typeface="Arial" charset="0"/>
              </a:rPr>
              <a:t>Outils</a:t>
            </a:r>
          </a:p>
        </p:txBody>
      </p:sp>
      <p:sp>
        <p:nvSpPr>
          <p:cNvPr id="16" name="Rectangle à coins arrondis 15"/>
          <p:cNvSpPr/>
          <p:nvPr/>
        </p:nvSpPr>
        <p:spPr>
          <a:xfrm>
            <a:off x="7156863" y="5597211"/>
            <a:ext cx="1712310" cy="57001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400" dirty="0" smtClean="0">
                <a:solidFill>
                  <a:schemeClr val="tx1"/>
                </a:solidFill>
                <a:latin typeface="Arial" charset="0"/>
              </a:rPr>
              <a:t>Démarches</a:t>
            </a:r>
          </a:p>
        </p:txBody>
      </p:sp>
      <p:sp>
        <p:nvSpPr>
          <p:cNvPr id="2" name="Accolade ouvrante 1"/>
          <p:cNvSpPr/>
          <p:nvPr/>
        </p:nvSpPr>
        <p:spPr>
          <a:xfrm>
            <a:off x="6768935" y="2446306"/>
            <a:ext cx="366157" cy="372092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5" name="Flèche droite 4"/>
          <p:cNvSpPr/>
          <p:nvPr/>
        </p:nvSpPr>
        <p:spPr>
          <a:xfrm>
            <a:off x="6246421" y="4093009"/>
            <a:ext cx="403761" cy="395866"/>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xmlns="" val="2220054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graphicEl>
                                              <a:dgm id="{A68B0382-E07A-4124-84B9-BFCBAC570CD9}"/>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graphicEl>
                                              <a:dgm id="{E6CCF5E8-0485-4D28-B0B1-88567CA4EDC9}"/>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graphicEl>
                                              <a:dgm id="{494C34CE-23BC-48EF-9880-242EDE393F2A}"/>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
                                            <p:graphicEl>
                                              <a:dgm id="{CBC51B4E-2F78-45DE-AC59-6FC94EFF646D}"/>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graphicEl>
                                              <a:dgm id="{572CA23E-CAF6-448B-8F50-E160888B6112}"/>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ppt_w</p:attrName>
                                        </p:attrNameLst>
                                      </p:cBhvr>
                                      <p:tavLst>
                                        <p:tav tm="0">
                                          <p:val>
                                            <p:fltVal val="0"/>
                                          </p:val>
                                        </p:tav>
                                        <p:tav tm="100000">
                                          <p:val>
                                            <p:strVal val="#ppt_w"/>
                                          </p:val>
                                        </p:tav>
                                      </p:tavLst>
                                    </p:anim>
                                    <p:anim calcmode="lin" valueType="num">
                                      <p:cBhvr>
                                        <p:cTn id="24" dur="500" fill="hold"/>
                                        <p:tgtEl>
                                          <p:spTgt spid="5"/>
                                        </p:tgtEl>
                                        <p:attrNameLst>
                                          <p:attrName>ppt_h</p:attrName>
                                        </p:attrNameLst>
                                      </p:cBhvr>
                                      <p:tavLst>
                                        <p:tav tm="0">
                                          <p:val>
                                            <p:fltVal val="0"/>
                                          </p:val>
                                        </p:tav>
                                        <p:tav tm="100000">
                                          <p:val>
                                            <p:strVal val="#ppt_h"/>
                                          </p:val>
                                        </p:tav>
                                      </p:tavLst>
                                    </p:anim>
                                    <p:animEffect transition="in" filter="fade">
                                      <p:cBhvr>
                                        <p:cTn id="25" dur="500"/>
                                        <p:tgtEl>
                                          <p:spTgt spid="5"/>
                                        </p:tgtEl>
                                      </p:cBhvr>
                                    </p:animEffect>
                                  </p:childTnLst>
                                </p:cTn>
                              </p:par>
                            </p:childTnLst>
                          </p:cTn>
                        </p:par>
                        <p:par>
                          <p:cTn id="26" fill="hold">
                            <p:stCondLst>
                              <p:cond delay="500"/>
                            </p:stCondLst>
                            <p:childTnLst>
                              <p:par>
                                <p:cTn id="27" presetID="53" presetClass="entr" presetSubtype="16"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p:cTn id="29" dur="500" fill="hold"/>
                                        <p:tgtEl>
                                          <p:spTgt spid="2"/>
                                        </p:tgtEl>
                                        <p:attrNameLst>
                                          <p:attrName>ppt_w</p:attrName>
                                        </p:attrNameLst>
                                      </p:cBhvr>
                                      <p:tavLst>
                                        <p:tav tm="0">
                                          <p:val>
                                            <p:fltVal val="0"/>
                                          </p:val>
                                        </p:tav>
                                        <p:tav tm="100000">
                                          <p:val>
                                            <p:strVal val="#ppt_w"/>
                                          </p:val>
                                        </p:tav>
                                      </p:tavLst>
                                    </p:anim>
                                    <p:anim calcmode="lin" valueType="num">
                                      <p:cBhvr>
                                        <p:cTn id="30" dur="500" fill="hold"/>
                                        <p:tgtEl>
                                          <p:spTgt spid="2"/>
                                        </p:tgtEl>
                                        <p:attrNameLst>
                                          <p:attrName>ppt_h</p:attrName>
                                        </p:attrNameLst>
                                      </p:cBhvr>
                                      <p:tavLst>
                                        <p:tav tm="0">
                                          <p:val>
                                            <p:fltVal val="0"/>
                                          </p:val>
                                        </p:tav>
                                        <p:tav tm="100000">
                                          <p:val>
                                            <p:strVal val="#ppt_h"/>
                                          </p:val>
                                        </p:tav>
                                      </p:tavLst>
                                    </p:anim>
                                    <p:animEffect transition="in" filter="fade">
                                      <p:cBhvr>
                                        <p:cTn id="31" dur="500"/>
                                        <p:tgtEl>
                                          <p:spTgt spid="2"/>
                                        </p:tgtEl>
                                      </p:cBhvr>
                                    </p:animEffect>
                                  </p:childTnLst>
                                </p:cTn>
                              </p:par>
                            </p:childTnLst>
                          </p:cTn>
                        </p:par>
                        <p:par>
                          <p:cTn id="32" fill="hold">
                            <p:stCondLst>
                              <p:cond delay="1000"/>
                            </p:stCondLst>
                            <p:childTnLst>
                              <p:par>
                                <p:cTn id="33" presetID="2" presetClass="entr" presetSubtype="4"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 presetClass="entr" presetSubtype="4"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 fill="hold"/>
                                        <p:tgtEl>
                                          <p:spTgt spid="13"/>
                                        </p:tgtEl>
                                        <p:attrNameLst>
                                          <p:attrName>ppt_x</p:attrName>
                                        </p:attrNameLst>
                                      </p:cBhvr>
                                      <p:tavLst>
                                        <p:tav tm="0">
                                          <p:val>
                                            <p:strVal val="#ppt_x"/>
                                          </p:val>
                                        </p:tav>
                                        <p:tav tm="100000">
                                          <p:val>
                                            <p:strVal val="#ppt_x"/>
                                          </p:val>
                                        </p:tav>
                                      </p:tavLst>
                                    </p:anim>
                                    <p:anim calcmode="lin" valueType="num">
                                      <p:cBhvr additive="base">
                                        <p:cTn id="41" dur="500" fill="hold"/>
                                        <p:tgtEl>
                                          <p:spTgt spid="13"/>
                                        </p:tgtEl>
                                        <p:attrNameLst>
                                          <p:attrName>ppt_y</p:attrName>
                                        </p:attrNameLst>
                                      </p:cBhvr>
                                      <p:tavLst>
                                        <p:tav tm="0">
                                          <p:val>
                                            <p:strVal val="1+#ppt_h/2"/>
                                          </p:val>
                                        </p:tav>
                                        <p:tav tm="100000">
                                          <p:val>
                                            <p:strVal val="#ppt_y"/>
                                          </p:val>
                                        </p:tav>
                                      </p:tavLst>
                                    </p:anim>
                                  </p:childTnLst>
                                </p:cTn>
                              </p:par>
                            </p:childTnLst>
                          </p:cTn>
                        </p:par>
                        <p:par>
                          <p:cTn id="42" fill="hold">
                            <p:stCondLst>
                              <p:cond delay="2000"/>
                            </p:stCondLst>
                            <p:childTnLst>
                              <p:par>
                                <p:cTn id="43" presetID="2" presetClass="entr" presetSubtype="4"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childTnLst>
                          </p:cTn>
                        </p:par>
                        <p:par>
                          <p:cTn id="47" fill="hold">
                            <p:stCondLst>
                              <p:cond delay="2500"/>
                            </p:stCondLst>
                            <p:childTnLst>
                              <p:par>
                                <p:cTn id="48" presetID="2" presetClass="entr" presetSubtype="4"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ppt_x"/>
                                          </p:val>
                                        </p:tav>
                                        <p:tav tm="100000">
                                          <p:val>
                                            <p:strVal val="#ppt_x"/>
                                          </p:val>
                                        </p:tav>
                                      </p:tavLst>
                                    </p:anim>
                                    <p:anim calcmode="lin" valueType="num">
                                      <p:cBhvr additive="base">
                                        <p:cTn id="51" dur="500" fill="hold"/>
                                        <p:tgtEl>
                                          <p:spTgt spid="15"/>
                                        </p:tgtEl>
                                        <p:attrNameLst>
                                          <p:attrName>ppt_y</p:attrName>
                                        </p:attrNameLst>
                                      </p:cBhvr>
                                      <p:tavLst>
                                        <p:tav tm="0">
                                          <p:val>
                                            <p:strVal val="1+#ppt_h/2"/>
                                          </p:val>
                                        </p:tav>
                                        <p:tav tm="100000">
                                          <p:val>
                                            <p:strVal val="#ppt_y"/>
                                          </p:val>
                                        </p:tav>
                                      </p:tavLst>
                                    </p:anim>
                                  </p:childTnLst>
                                </p:cTn>
                              </p:par>
                            </p:childTnLst>
                          </p:cTn>
                        </p:par>
                        <p:par>
                          <p:cTn id="52" fill="hold">
                            <p:stCondLst>
                              <p:cond delay="3000"/>
                            </p:stCondLst>
                            <p:childTnLst>
                              <p:par>
                                <p:cTn id="53" presetID="2" presetClass="entr" presetSubtype="4"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8">
                                            <p:graphicEl>
                                              <a:dgm id="{ACC58B8D-F729-4204-9479-747C180FF034}"/>
                                            </p:graphic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8">
                                            <p:graphicEl>
                                              <a:dgm id="{FCC43A31-7B99-4BB2-B795-BDD22B187446}"/>
                                            </p:graphic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8" grpId="0">
        <p:bldSub>
          <a:bldDgm bld="one"/>
        </p:bldSub>
      </p:bldGraphic>
      <p:bldP spid="3" grpId="0" animBg="1"/>
      <p:bldP spid="4" grpId="0"/>
      <p:bldP spid="12" grpId="0" animBg="1"/>
      <p:bldP spid="13" grpId="0" animBg="1"/>
      <p:bldP spid="14" grpId="0" animBg="1"/>
      <p:bldP spid="15" grpId="0" animBg="1"/>
      <p:bldP spid="16" grpId="0" animBg="1"/>
      <p:bldP spid="2"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62012" y="1696937"/>
            <a:ext cx="7238634" cy="47959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itre 1"/>
          <p:cNvSpPr txBox="1">
            <a:spLocks/>
          </p:cNvSpPr>
          <p:nvPr/>
        </p:nvSpPr>
        <p:spPr>
          <a:xfrm>
            <a:off x="2159614" y="499753"/>
            <a:ext cx="6705600" cy="628632"/>
          </a:xfrm>
          <a:prstGeom prst="rect">
            <a:avLst/>
          </a:prstGeom>
        </p:spPr>
        <p:txBody>
          <a:bodyPr vert="horz" wrap="none" lIns="91440" tIns="45720" rIns="91440" bIns="45720" rtlCol="0" anchor="ctr">
            <a:normAutofit fontScale="97500" lnSpcReduction="10000"/>
          </a:bodyPr>
          <a:lstStyle/>
          <a:p>
            <a:pPr lvl="0" defTabSz="457200" fontAlgn="auto">
              <a:spcAft>
                <a:spcPts val="0"/>
              </a:spcAft>
              <a:defRPr/>
            </a:pPr>
            <a:r>
              <a:rPr lang="fr-FR" sz="2000" dirty="0">
                <a:latin typeface="Arial"/>
                <a:ea typeface="+mj-ea"/>
                <a:cs typeface="Arial"/>
              </a:rPr>
              <a:t>Les experts Hôpital Numérique de </a:t>
            </a:r>
            <a:r>
              <a:rPr lang="fr-FR" sz="2000" dirty="0" smtClean="0">
                <a:latin typeface="Arial"/>
                <a:ea typeface="+mj-ea"/>
                <a:cs typeface="Arial"/>
              </a:rPr>
              <a:t>l’ANAP</a:t>
            </a:r>
            <a:r>
              <a:rPr kumimoji="0" lang="fr-FR" sz="2000" b="1" i="0" u="none" strike="noStrike" kern="1200" cap="none" spc="0" normalizeH="0" baseline="0" noProof="0" dirty="0" smtClean="0">
                <a:ln>
                  <a:noFill/>
                </a:ln>
                <a:solidFill>
                  <a:schemeClr val="tx1"/>
                </a:solidFill>
                <a:effectLst/>
                <a:uLnTx/>
                <a:uFillTx/>
                <a:latin typeface="Arial"/>
                <a:ea typeface="+mj-ea"/>
                <a:cs typeface="Arial"/>
              </a:rPr>
              <a:t/>
            </a:r>
            <a:br>
              <a:rPr kumimoji="0" lang="fr-FR" sz="2000" b="1" i="0" u="none" strike="noStrike" kern="1200" cap="none" spc="0" normalizeH="0" baseline="0" noProof="0" dirty="0" smtClean="0">
                <a:ln>
                  <a:noFill/>
                </a:ln>
                <a:solidFill>
                  <a:schemeClr val="tx1"/>
                </a:solidFill>
                <a:effectLst/>
                <a:uLnTx/>
                <a:uFillTx/>
                <a:latin typeface="Arial"/>
                <a:ea typeface="+mj-ea"/>
                <a:cs typeface="Arial"/>
              </a:rPr>
            </a:br>
            <a:r>
              <a:rPr lang="fr-FR" sz="1600" dirty="0">
                <a:solidFill>
                  <a:schemeClr val="accent3">
                    <a:lumMod val="75000"/>
                  </a:schemeClr>
                </a:solidFill>
                <a:latin typeface="Arial"/>
                <a:ea typeface="+mj-ea"/>
                <a:cs typeface="Arial"/>
              </a:rPr>
              <a:t>Un exemple : « usine à cahiers des charges types »</a:t>
            </a:r>
            <a:endParaRPr kumimoji="0" lang="fr-FR" sz="2000" b="1" i="0" u="none" strike="noStrike" kern="1200" cap="none" spc="0" normalizeH="0" baseline="0" noProof="0" dirty="0">
              <a:ln>
                <a:noFill/>
              </a:ln>
              <a:solidFill>
                <a:schemeClr val="accent3">
                  <a:lumMod val="75000"/>
                </a:schemeClr>
              </a:solidFill>
              <a:effectLst/>
              <a:uLnTx/>
              <a:uFillTx/>
              <a:latin typeface="Arial"/>
              <a:ea typeface="+mj-ea"/>
              <a:cs typeface="Arial"/>
            </a:endParaRPr>
          </a:p>
        </p:txBody>
      </p:sp>
      <p:pic>
        <p:nvPicPr>
          <p:cNvPr id="5" name="Picture 2"/>
          <p:cNvPicPr>
            <a:picLocks noChangeAspect="1" noChangeArrowheads="1"/>
          </p:cNvPicPr>
          <p:nvPr/>
        </p:nvPicPr>
        <p:blipFill>
          <a:blip r:embed="rId4" cstate="screen"/>
          <a:srcRect/>
          <a:stretch>
            <a:fillRect/>
          </a:stretch>
        </p:blipFill>
        <p:spPr bwMode="auto">
          <a:xfrm>
            <a:off x="143015" y="717493"/>
            <a:ext cx="719307" cy="682052"/>
          </a:xfrm>
          <a:prstGeom prst="rect">
            <a:avLst/>
          </a:prstGeom>
          <a:noFill/>
          <a:ln w="9525">
            <a:noFill/>
            <a:miter lim="800000"/>
            <a:headEnd/>
            <a:tailEnd/>
          </a:ln>
        </p:spPr>
      </p:pic>
      <p:sp>
        <p:nvSpPr>
          <p:cNvPr id="6" name="Flèche droite rayée 5"/>
          <p:cNvSpPr/>
          <p:nvPr/>
        </p:nvSpPr>
        <p:spPr>
          <a:xfrm>
            <a:off x="917617" y="957448"/>
            <a:ext cx="342900" cy="290946"/>
          </a:xfrm>
          <a:prstGeom prst="striped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fr-FR"/>
          </a:p>
        </p:txBody>
      </p:sp>
      <p:grpSp>
        <p:nvGrpSpPr>
          <p:cNvPr id="2" name="Groupe 6"/>
          <p:cNvGrpSpPr/>
          <p:nvPr/>
        </p:nvGrpSpPr>
        <p:grpSpPr>
          <a:xfrm>
            <a:off x="1282112" y="641268"/>
            <a:ext cx="940930" cy="940930"/>
            <a:chOff x="5639415" y="1419270"/>
            <a:chExt cx="1354632" cy="1354632"/>
          </a:xfrm>
        </p:grpSpPr>
        <p:sp>
          <p:nvSpPr>
            <p:cNvPr id="8" name="Ellipse 7"/>
            <p:cNvSpPr/>
            <p:nvPr/>
          </p:nvSpPr>
          <p:spPr>
            <a:xfrm>
              <a:off x="5639415" y="1419270"/>
              <a:ext cx="1354632" cy="1354632"/>
            </a:xfrm>
            <a:prstGeom prst="ellipse">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9" name="Ellipse 4"/>
            <p:cNvSpPr/>
            <p:nvPr/>
          </p:nvSpPr>
          <p:spPr>
            <a:xfrm>
              <a:off x="5803603" y="1608859"/>
              <a:ext cx="1084472" cy="9578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fr-FR" sz="1200" b="1" kern="1200" dirty="0" smtClean="0"/>
                <a:t>Offre d’expertise</a:t>
              </a:r>
              <a:endParaRPr lang="fr-FR" sz="1200" b="1" kern="1200" dirty="0"/>
            </a:p>
          </p:txBody>
        </p:sp>
      </p:grpSp>
    </p:spTree>
    <p:extLst>
      <p:ext uri="{BB962C8B-B14F-4D97-AF65-F5344CB8AC3E}">
        <p14:creationId xmlns:p14="http://schemas.microsoft.com/office/powerpoint/2010/main" xmlns="" val="8168348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2"/>
          <p:cNvSpPr>
            <a:spLocks noGrp="1"/>
          </p:cNvSpPr>
          <p:nvPr>
            <p:ph sz="quarter" idx="13"/>
          </p:nvPr>
        </p:nvSpPr>
        <p:spPr>
          <a:xfrm>
            <a:off x="158606" y="1587826"/>
            <a:ext cx="8736012" cy="1124202"/>
          </a:xfrm>
        </p:spPr>
        <p:txBody>
          <a:bodyPr/>
          <a:lstStyle/>
          <a:p>
            <a:pPr marL="0" lvl="1" indent="0" algn="ctr">
              <a:buClr>
                <a:schemeClr val="tx1"/>
              </a:buClr>
              <a:buSzTx/>
              <a:buNone/>
              <a:defRPr/>
            </a:pPr>
            <a:r>
              <a:rPr lang="fr-FR" sz="3200" b="1" dirty="0" smtClean="0">
                <a:solidFill>
                  <a:schemeClr val="tx2">
                    <a:lumMod val="75000"/>
                  </a:schemeClr>
                </a:solidFill>
                <a:latin typeface="Arial" charset="0"/>
                <a:ea typeface="MS PGothic" pitchFamily="34" charset="-128"/>
                <a:cs typeface="Arial" charset="0"/>
              </a:rPr>
              <a:t>Les experts </a:t>
            </a:r>
            <a:r>
              <a:rPr lang="fr-FR" sz="3200" b="1" dirty="0">
                <a:solidFill>
                  <a:schemeClr val="tx2">
                    <a:lumMod val="75000"/>
                  </a:schemeClr>
                </a:solidFill>
                <a:latin typeface="Arial" charset="0"/>
                <a:ea typeface="MS PGothic" pitchFamily="34" charset="-128"/>
                <a:cs typeface="Arial" charset="0"/>
              </a:rPr>
              <a:t>Hôpital Numérique de l’ANAP</a:t>
            </a:r>
            <a:endParaRPr lang="fr-FR" sz="3200" b="1" dirty="0" smtClean="0">
              <a:solidFill>
                <a:schemeClr val="tx2">
                  <a:lumMod val="75000"/>
                </a:schemeClr>
              </a:solidFill>
              <a:latin typeface="Arial" charset="0"/>
              <a:ea typeface="MS PGothic" pitchFamily="34" charset="-128"/>
              <a:cs typeface="Arial" charset="0"/>
            </a:endParaRPr>
          </a:p>
        </p:txBody>
      </p:sp>
      <p:grpSp>
        <p:nvGrpSpPr>
          <p:cNvPr id="2" name="Groupe 2"/>
          <p:cNvGrpSpPr/>
          <p:nvPr/>
        </p:nvGrpSpPr>
        <p:grpSpPr>
          <a:xfrm>
            <a:off x="1664678" y="2403231"/>
            <a:ext cx="5990492" cy="3387969"/>
            <a:chOff x="2878980" y="2983482"/>
            <a:chExt cx="3499411" cy="1897208"/>
          </a:xfrm>
        </p:grpSpPr>
        <p:pic>
          <p:nvPicPr>
            <p:cNvPr id="8" name="Picture 24" descr="http://icons.iconarchive.com/icons/icons-land/vista-people/64/Groups-Meeting-Dark-icon.png"/>
            <p:cNvPicPr>
              <a:picLocks noChangeAspect="1" noChangeArrowheads="1"/>
            </p:cNvPicPr>
            <p:nvPr/>
          </p:nvPicPr>
          <p:blipFill>
            <a:blip r:embed="rId3" cstate="screen">
              <a:extLst>
                <a:ext uri="{28A0092B-C50C-407E-A947-70E740481C1C}">
                  <a14:useLocalDpi xmlns:a14="http://schemas.microsoft.com/office/drawing/2010/main" xmlns="" val="0"/>
                </a:ext>
              </a:extLst>
            </a:blip>
            <a:srcRect/>
            <a:stretch>
              <a:fillRect/>
            </a:stretch>
          </p:blipFill>
          <p:spPr bwMode="auto">
            <a:xfrm>
              <a:off x="2878980" y="3358619"/>
              <a:ext cx="1393116" cy="1393116"/>
            </a:xfrm>
            <a:prstGeom prst="rect">
              <a:avLst/>
            </a:prstGeom>
            <a:extLst>
              <a:ext uri="{909E8E84-426E-40DD-AFC4-6F175D3DCCD1}">
                <a14:hiddenFill xmlns:a14="http://schemas.microsoft.com/office/drawing/2010/main" xmlns="">
                  <a:solidFill>
                    <a:srgbClr val="FFFFFF"/>
                  </a:solidFill>
                </a14:hiddenFill>
              </a:ext>
            </a:extLst>
          </p:spPr>
        </p:pic>
        <p:pic>
          <p:nvPicPr>
            <p:cNvPr id="9" name="Picture 24" descr="http://icons.iconarchive.com/icons/icons-land/vista-people/64/Groups-Meeting-Dark-icon.png"/>
            <p:cNvPicPr>
              <a:picLocks noChangeAspect="1" noChangeArrowheads="1"/>
            </p:cNvPicPr>
            <p:nvPr/>
          </p:nvPicPr>
          <p:blipFill>
            <a:blip r:embed="rId3" cstate="screen">
              <a:extLst>
                <a:ext uri="{28A0092B-C50C-407E-A947-70E740481C1C}">
                  <a14:useLocalDpi xmlns:a14="http://schemas.microsoft.com/office/drawing/2010/main" xmlns="" val="0"/>
                </a:ext>
              </a:extLst>
            </a:blip>
            <a:srcRect/>
            <a:stretch>
              <a:fillRect/>
            </a:stretch>
          </p:blipFill>
          <p:spPr bwMode="auto">
            <a:xfrm>
              <a:off x="3957505" y="2983482"/>
              <a:ext cx="1393116" cy="1393116"/>
            </a:xfrm>
            <a:prstGeom prst="rect">
              <a:avLst/>
            </a:prstGeom>
            <a:extLst>
              <a:ext uri="{909E8E84-426E-40DD-AFC4-6F175D3DCCD1}">
                <a14:hiddenFill xmlns:a14="http://schemas.microsoft.com/office/drawing/2010/main" xmlns="">
                  <a:solidFill>
                    <a:srgbClr val="FFFFFF"/>
                  </a:solidFill>
                </a14:hiddenFill>
              </a:ext>
            </a:extLst>
          </p:spPr>
        </p:pic>
        <p:pic>
          <p:nvPicPr>
            <p:cNvPr id="10" name="Picture 24" descr="http://icons.iconarchive.com/icons/icons-land/vista-people/64/Groups-Meeting-Dark-icon.png"/>
            <p:cNvPicPr>
              <a:picLocks noChangeAspect="1" noChangeArrowheads="1"/>
            </p:cNvPicPr>
            <p:nvPr/>
          </p:nvPicPr>
          <p:blipFill>
            <a:blip r:embed="rId3" cstate="screen">
              <a:extLst>
                <a:ext uri="{28A0092B-C50C-407E-A947-70E740481C1C}">
                  <a14:useLocalDpi xmlns:a14="http://schemas.microsoft.com/office/drawing/2010/main" xmlns="" val="0"/>
                </a:ext>
              </a:extLst>
            </a:blip>
            <a:srcRect/>
            <a:stretch>
              <a:fillRect/>
            </a:stretch>
          </p:blipFill>
          <p:spPr bwMode="auto">
            <a:xfrm>
              <a:off x="4985275" y="3487574"/>
              <a:ext cx="1393116" cy="1393116"/>
            </a:xfrm>
            <a:prstGeom prst="rect">
              <a:avLst/>
            </a:prstGeom>
            <a:extLst>
              <a:ext uri="{909E8E84-426E-40DD-AFC4-6F175D3DCCD1}">
                <a14:hiddenFill xmlns:a14="http://schemas.microsoft.com/office/drawing/2010/main" xmlns="">
                  <a:solidFill>
                    <a:srgbClr val="FFFFFF"/>
                  </a:solidFill>
                </a14:hiddenFill>
              </a:ext>
            </a:extLst>
          </p:spPr>
        </p:pic>
      </p:grpSp>
      <p:sp>
        <p:nvSpPr>
          <p:cNvPr id="11" name="Titre 1"/>
          <p:cNvSpPr txBox="1">
            <a:spLocks/>
          </p:cNvSpPr>
          <p:nvPr/>
        </p:nvSpPr>
        <p:spPr>
          <a:xfrm>
            <a:off x="2159614" y="499753"/>
            <a:ext cx="6705600" cy="628632"/>
          </a:xfrm>
          <a:prstGeom prst="rect">
            <a:avLst/>
          </a:prstGeom>
        </p:spPr>
        <p:txBody>
          <a:bodyPr vert="horz" wrap="none" lIns="91440" tIns="45720" rIns="91440" bIns="45720" rtlCol="0" anchor="ctr">
            <a:normAutofit fontScale="97500" lnSpcReduction="10000"/>
          </a:bodyPr>
          <a:lstStyle/>
          <a:p>
            <a:pPr lvl="0" defTabSz="457200" fontAlgn="auto">
              <a:spcAft>
                <a:spcPts val="0"/>
              </a:spcAft>
              <a:defRPr/>
            </a:pPr>
            <a:r>
              <a:rPr lang="fr-FR" sz="2000" dirty="0">
                <a:latin typeface="Arial"/>
                <a:ea typeface="+mj-ea"/>
                <a:cs typeface="Arial"/>
              </a:rPr>
              <a:t>Les experts Hôpital Numérique de </a:t>
            </a:r>
            <a:r>
              <a:rPr lang="fr-FR" sz="2000" dirty="0" smtClean="0">
                <a:latin typeface="Arial"/>
                <a:ea typeface="+mj-ea"/>
                <a:cs typeface="Arial"/>
              </a:rPr>
              <a:t>l’ANAP</a:t>
            </a:r>
            <a:r>
              <a:rPr kumimoji="0" lang="fr-FR" sz="2000" b="1" i="0" u="none" strike="noStrike" kern="1200" cap="none" spc="0" normalizeH="0" baseline="0" noProof="0" dirty="0" smtClean="0">
                <a:ln>
                  <a:noFill/>
                </a:ln>
                <a:solidFill>
                  <a:schemeClr val="tx1"/>
                </a:solidFill>
                <a:effectLst/>
                <a:uLnTx/>
                <a:uFillTx/>
                <a:latin typeface="Arial"/>
                <a:ea typeface="+mj-ea"/>
                <a:cs typeface="Arial"/>
              </a:rPr>
              <a:t/>
            </a:r>
            <a:br>
              <a:rPr kumimoji="0" lang="fr-FR" sz="2000" b="1" i="0" u="none" strike="noStrike" kern="1200" cap="none" spc="0" normalizeH="0" baseline="0" noProof="0" dirty="0" smtClean="0">
                <a:ln>
                  <a:noFill/>
                </a:ln>
                <a:solidFill>
                  <a:schemeClr val="tx1"/>
                </a:solidFill>
                <a:effectLst/>
                <a:uLnTx/>
                <a:uFillTx/>
                <a:latin typeface="Arial"/>
                <a:ea typeface="+mj-ea"/>
                <a:cs typeface="Arial"/>
              </a:rPr>
            </a:br>
            <a:r>
              <a:rPr lang="fr-FR" sz="1600" dirty="0">
                <a:solidFill>
                  <a:schemeClr val="accent3">
                    <a:lumMod val="75000"/>
                  </a:schemeClr>
                </a:solidFill>
                <a:latin typeface="Arial"/>
                <a:ea typeface="+mj-ea"/>
                <a:cs typeface="Arial"/>
              </a:rPr>
              <a:t>En nous appuyant sur …</a:t>
            </a:r>
            <a:endParaRPr kumimoji="0" lang="fr-FR" sz="2000" b="1" i="0" u="none" strike="noStrike" kern="1200" cap="none" spc="0" normalizeH="0" baseline="0" noProof="0" dirty="0">
              <a:ln>
                <a:noFill/>
              </a:ln>
              <a:solidFill>
                <a:schemeClr val="accent3">
                  <a:lumMod val="75000"/>
                </a:schemeClr>
              </a:solidFill>
              <a:effectLst/>
              <a:uLnTx/>
              <a:uFillTx/>
              <a:latin typeface="Arial"/>
              <a:ea typeface="+mj-ea"/>
              <a:cs typeface="Arial"/>
            </a:endParaRPr>
          </a:p>
        </p:txBody>
      </p:sp>
      <p:pic>
        <p:nvPicPr>
          <p:cNvPr id="12" name="Picture 2"/>
          <p:cNvPicPr>
            <a:picLocks noChangeAspect="1" noChangeArrowheads="1"/>
          </p:cNvPicPr>
          <p:nvPr/>
        </p:nvPicPr>
        <p:blipFill>
          <a:blip r:embed="rId4" cstate="screen"/>
          <a:srcRect/>
          <a:stretch>
            <a:fillRect/>
          </a:stretch>
        </p:blipFill>
        <p:spPr bwMode="auto">
          <a:xfrm>
            <a:off x="143015" y="717493"/>
            <a:ext cx="719307" cy="682052"/>
          </a:xfrm>
          <a:prstGeom prst="rect">
            <a:avLst/>
          </a:prstGeom>
          <a:noFill/>
          <a:ln w="9525">
            <a:noFill/>
            <a:miter lim="800000"/>
            <a:headEnd/>
            <a:tailEnd/>
          </a:ln>
        </p:spPr>
      </p:pic>
      <p:sp>
        <p:nvSpPr>
          <p:cNvPr id="13" name="Flèche droite rayée 12"/>
          <p:cNvSpPr/>
          <p:nvPr/>
        </p:nvSpPr>
        <p:spPr>
          <a:xfrm>
            <a:off x="917617" y="957448"/>
            <a:ext cx="342900" cy="290946"/>
          </a:xfrm>
          <a:prstGeom prst="striped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fr-FR"/>
          </a:p>
        </p:txBody>
      </p:sp>
      <p:grpSp>
        <p:nvGrpSpPr>
          <p:cNvPr id="3" name="Groupe 13"/>
          <p:cNvGrpSpPr/>
          <p:nvPr/>
        </p:nvGrpSpPr>
        <p:grpSpPr>
          <a:xfrm>
            <a:off x="1282112" y="641268"/>
            <a:ext cx="940930" cy="940930"/>
            <a:chOff x="5639415" y="1419270"/>
            <a:chExt cx="1354632" cy="1354632"/>
          </a:xfrm>
        </p:grpSpPr>
        <p:sp>
          <p:nvSpPr>
            <p:cNvPr id="15" name="Ellipse 14"/>
            <p:cNvSpPr/>
            <p:nvPr/>
          </p:nvSpPr>
          <p:spPr>
            <a:xfrm>
              <a:off x="5639415" y="1419270"/>
              <a:ext cx="1354632" cy="1354632"/>
            </a:xfrm>
            <a:prstGeom prst="ellipse">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6" name="Ellipse 4"/>
            <p:cNvSpPr/>
            <p:nvPr/>
          </p:nvSpPr>
          <p:spPr>
            <a:xfrm>
              <a:off x="5803603" y="1608859"/>
              <a:ext cx="1084472" cy="9578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fr-FR" sz="1200" b="1" kern="1200" dirty="0" smtClean="0"/>
                <a:t>Offre d’expertise</a:t>
              </a:r>
              <a:endParaRPr lang="fr-FR" sz="1200" b="1" kern="1200" dirty="0"/>
            </a:p>
          </p:txBody>
        </p:sp>
      </p:grpSp>
    </p:spTree>
    <p:extLst>
      <p:ext uri="{BB962C8B-B14F-4D97-AF65-F5344CB8AC3E}">
        <p14:creationId xmlns:p14="http://schemas.microsoft.com/office/powerpoint/2010/main" xmlns="" val="3936146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4194" y="620688"/>
            <a:ext cx="8731205" cy="1143000"/>
          </a:xfrm>
        </p:spPr>
        <p:txBody>
          <a:bodyPr/>
          <a:lstStyle/>
          <a:p>
            <a:r>
              <a:rPr lang="fr-FR" dirty="0" smtClean="0"/>
              <a:t>Projets ANAP en lien avec HN</a:t>
            </a:r>
            <a:endParaRPr lang="fr-FR" dirty="0"/>
          </a:p>
        </p:txBody>
      </p:sp>
      <p:graphicFrame>
        <p:nvGraphicFramePr>
          <p:cNvPr id="6" name="Espace réservé du contenu 5"/>
          <p:cNvGraphicFramePr>
            <a:graphicFrameLocks noGrp="1"/>
          </p:cNvGraphicFramePr>
          <p:nvPr>
            <p:ph sz="quarter" idx="13"/>
            <p:extLst>
              <p:ext uri="{D42A27DB-BD31-4B8C-83A1-F6EECF244321}">
                <p14:modId xmlns="" xmlns:p14="http://schemas.microsoft.com/office/powerpoint/2010/main" val="1398281451"/>
              </p:ext>
            </p:extLst>
          </p:nvPr>
        </p:nvGraphicFramePr>
        <p:xfrm>
          <a:off x="184194" y="1763688"/>
          <a:ext cx="8799445" cy="45456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Espace réservé du numéro de diapositive 3"/>
          <p:cNvSpPr>
            <a:spLocks noGrp="1"/>
          </p:cNvSpPr>
          <p:nvPr>
            <p:ph type="sldNum" sz="quarter" idx="15"/>
          </p:nvPr>
        </p:nvSpPr>
        <p:spPr/>
        <p:txBody>
          <a:bodyPr/>
          <a:lstStyle/>
          <a:p>
            <a:pPr>
              <a:defRPr/>
            </a:pPr>
            <a:fld id="{836B0F43-C37A-424D-B6A5-B0496F1EED66}" type="slidenum">
              <a:rPr lang="fr-FR" smtClean="0"/>
              <a:pPr>
                <a:defRPr/>
              </a:pPr>
              <a:t>2</a:t>
            </a:fld>
            <a:endParaRPr lang="fr-FR" dirty="0"/>
          </a:p>
        </p:txBody>
      </p:sp>
      <p:pic>
        <p:nvPicPr>
          <p:cNvPr id="5" name="Picture 2" descr="T:\E_Maturite-SIS\E120100-Commun HN\Plan de communication\120313-Logo_HN.jpg"/>
          <p:cNvPicPr>
            <a:picLocks noChangeAspect="1" noChangeArrowheads="1"/>
          </p:cNvPicPr>
          <p:nvPr/>
        </p:nvPicPr>
        <p:blipFill>
          <a:blip r:embed="rId8" cstate="screen"/>
          <a:srcRect/>
          <a:stretch>
            <a:fillRect/>
          </a:stretch>
        </p:blipFill>
        <p:spPr bwMode="auto">
          <a:xfrm>
            <a:off x="7954940" y="152400"/>
            <a:ext cx="1028700" cy="1371600"/>
          </a:xfrm>
          <a:prstGeom prst="rect">
            <a:avLst/>
          </a:prstGeom>
          <a:noFill/>
        </p:spPr>
      </p:pic>
      <p:pic>
        <p:nvPicPr>
          <p:cNvPr id="1026" name="Picture 2" descr="Zoom icon"/>
          <p:cNvPicPr>
            <a:picLocks noChangeAspect="1" noChangeArrowheads="1"/>
          </p:cNvPicPr>
          <p:nvPr/>
        </p:nvPicPr>
        <p:blipFill>
          <a:blip r:embed="rId9" cstate="screen">
            <a:extLst>
              <a:ext uri="{28A0092B-C50C-407E-A947-70E740481C1C}">
                <a14:useLocalDpi xmlns="" xmlns:a14="http://schemas.microsoft.com/office/drawing/2010/main" val="0"/>
              </a:ext>
            </a:extLst>
          </a:blip>
          <a:srcRect/>
          <a:stretch>
            <a:fillRect/>
          </a:stretch>
        </p:blipFill>
        <p:spPr bwMode="auto">
          <a:xfrm>
            <a:off x="1166849" y="1773744"/>
            <a:ext cx="921817" cy="92181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393064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dgm id="{3E3FA37F-3544-47F6-BCED-015153553C50}"/>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graphicEl>
                                              <a:dgm id="{FFBF177F-7D14-4C24-BB73-2CE4C47BF906}"/>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graphicEl>
                                              <a:dgm id="{EC4FDC84-A288-417E-8DAB-0F748A487870}"/>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graphicEl>
                                              <a:dgm id="{2BE0EED7-867D-4DE0-A3C8-70E47BC68CCC}"/>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graphicEl>
                                              <a:dgm id="{79657CEE-89EE-470C-8ACE-6E805CAE7411}"/>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graphicEl>
                                              <a:dgm id="{9CBA4D68-FFDB-4945-82A2-635CD07AF997}"/>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graphicEl>
                                              <a:dgm id="{B5D9AEE5-0351-4191-9B0C-5BAB74C1712E}"/>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graphicEl>
                                              <a:dgm id="{C1BB7AC1-5BB3-44D2-A63C-A85599C2E704}"/>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graphicEl>
                                              <a:dgm id="{9FCB4EE9-7A79-47F9-9751-BF084587193E}"/>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graphicEl>
                                              <a:dgm id="{5F33EB34-F490-4C08-96A1-52BC5BFA1353}"/>
                                            </p:graphic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225631" y="1568476"/>
            <a:ext cx="8906489" cy="5072158"/>
          </a:xfrm>
          <a:prstGeom prst="rect">
            <a:avLst/>
          </a:prstGeom>
          <a:noFill/>
        </p:spPr>
        <p:txBody>
          <a:bodyPr wrap="square" rtlCol="0">
            <a:spAutoFit/>
          </a:bodyPr>
          <a:lstStyle/>
          <a:p>
            <a:pPr marL="698500" lvl="1" indent="-342900" defTabSz="457200" fontAlgn="auto">
              <a:spcBef>
                <a:spcPct val="20000"/>
              </a:spcBef>
              <a:spcAft>
                <a:spcPts val="0"/>
              </a:spcAft>
              <a:buSzPct val="100000"/>
              <a:tabLst>
                <a:tab pos="541338" algn="l"/>
              </a:tabLst>
            </a:pPr>
            <a:endParaRPr lang="fr-FR" sz="1400" b="0" dirty="0" smtClean="0">
              <a:solidFill>
                <a:srgbClr val="02375E"/>
              </a:solidFill>
              <a:latin typeface="Arial"/>
              <a:cs typeface="Arial"/>
            </a:endParaRPr>
          </a:p>
          <a:p>
            <a:pPr marL="273050" lvl="0" indent="-177800" defTabSz="457200" fontAlgn="auto">
              <a:spcBef>
                <a:spcPct val="20000"/>
              </a:spcBef>
              <a:spcAft>
                <a:spcPts val="0"/>
              </a:spcAft>
              <a:buSzPct val="100000"/>
              <a:buFont typeface="Arial" pitchFamily="34" charset="0"/>
              <a:buChar char="•"/>
            </a:pPr>
            <a:r>
              <a:rPr lang="fr-FR" sz="1800" dirty="0" smtClean="0">
                <a:solidFill>
                  <a:srgbClr val="02375E"/>
                </a:solidFill>
                <a:latin typeface="Arial"/>
                <a:cs typeface="Arial"/>
              </a:rPr>
              <a:t>Environ 15 professionnels </a:t>
            </a:r>
            <a:r>
              <a:rPr lang="fr-FR" sz="1800" dirty="0">
                <a:solidFill>
                  <a:srgbClr val="02375E"/>
                </a:solidFill>
                <a:latin typeface="Arial"/>
                <a:cs typeface="Arial"/>
              </a:rPr>
              <a:t>du secteur de la </a:t>
            </a:r>
            <a:r>
              <a:rPr lang="fr-FR" sz="1800" dirty="0" smtClean="0">
                <a:solidFill>
                  <a:srgbClr val="02375E"/>
                </a:solidFill>
                <a:latin typeface="Arial"/>
                <a:cs typeface="Arial"/>
              </a:rPr>
              <a:t>santé</a:t>
            </a:r>
          </a:p>
          <a:p>
            <a:pPr marL="552450" lvl="1" defTabSz="457200" fontAlgn="auto">
              <a:spcBef>
                <a:spcPct val="20000"/>
              </a:spcBef>
              <a:spcAft>
                <a:spcPts val="0"/>
              </a:spcAft>
              <a:buSzPct val="100000"/>
            </a:pPr>
            <a:r>
              <a:rPr lang="fr-FR" sz="1800" i="1" dirty="0" smtClean="0">
                <a:solidFill>
                  <a:srgbClr val="02375E"/>
                </a:solidFill>
                <a:latin typeface="Arial"/>
                <a:cs typeface="Arial"/>
              </a:rPr>
              <a:t>(Médecin, soignant, DH, DSIO…)</a:t>
            </a:r>
          </a:p>
          <a:p>
            <a:pPr marL="273050" lvl="0" indent="-177800" defTabSz="457200" fontAlgn="auto">
              <a:spcBef>
                <a:spcPct val="20000"/>
              </a:spcBef>
              <a:spcAft>
                <a:spcPts val="0"/>
              </a:spcAft>
              <a:buSzPct val="100000"/>
              <a:buFont typeface="Arial" pitchFamily="34" charset="0"/>
              <a:buChar char="•"/>
            </a:pPr>
            <a:endParaRPr lang="fr-FR" sz="1800" dirty="0">
              <a:solidFill>
                <a:srgbClr val="02375E"/>
              </a:solidFill>
              <a:latin typeface="Arial"/>
              <a:cs typeface="Arial"/>
            </a:endParaRPr>
          </a:p>
          <a:p>
            <a:pPr marL="273050" lvl="0" indent="-177800" defTabSz="457200" fontAlgn="auto">
              <a:spcBef>
                <a:spcPct val="20000"/>
              </a:spcBef>
              <a:spcAft>
                <a:spcPts val="0"/>
              </a:spcAft>
              <a:buSzPct val="100000"/>
              <a:buFont typeface="Arial" pitchFamily="34" charset="0"/>
              <a:buChar char="•"/>
            </a:pPr>
            <a:r>
              <a:rPr lang="fr-FR" sz="1800" dirty="0" smtClean="0">
                <a:solidFill>
                  <a:srgbClr val="02375E"/>
                </a:solidFill>
                <a:latin typeface="Arial"/>
                <a:cs typeface="Arial"/>
              </a:rPr>
              <a:t>Ils sont reconnus pour :</a:t>
            </a:r>
          </a:p>
          <a:p>
            <a:pPr marL="442913" lvl="3" defTabSz="457200" fontAlgn="auto">
              <a:spcBef>
                <a:spcPct val="20000"/>
              </a:spcBef>
              <a:spcAft>
                <a:spcPts val="0"/>
              </a:spcAft>
              <a:buSzPct val="100000"/>
              <a:buFont typeface="Wingdings"/>
              <a:buChar char="à"/>
            </a:pPr>
            <a:r>
              <a:rPr lang="fr-FR" sz="1800" i="1" dirty="0">
                <a:solidFill>
                  <a:srgbClr val="02375E"/>
                </a:solidFill>
                <a:latin typeface="Arial"/>
                <a:cs typeface="Arial"/>
              </a:rPr>
              <a:t>une expertise reconnue </a:t>
            </a:r>
            <a:r>
              <a:rPr lang="fr-FR" sz="1800" i="1" dirty="0" smtClean="0">
                <a:solidFill>
                  <a:srgbClr val="02375E"/>
                </a:solidFill>
                <a:latin typeface="Arial"/>
                <a:cs typeface="Arial"/>
              </a:rPr>
              <a:t>dans </a:t>
            </a:r>
            <a:r>
              <a:rPr lang="fr-FR" sz="1800" i="1" dirty="0">
                <a:solidFill>
                  <a:srgbClr val="02375E"/>
                </a:solidFill>
                <a:latin typeface="Arial"/>
                <a:cs typeface="Arial"/>
              </a:rPr>
              <a:t>les projets d'informatisation hospitaliers,</a:t>
            </a:r>
          </a:p>
          <a:p>
            <a:pPr marL="442913" lvl="3" defTabSz="457200" fontAlgn="auto">
              <a:spcBef>
                <a:spcPct val="20000"/>
              </a:spcBef>
              <a:spcAft>
                <a:spcPts val="0"/>
              </a:spcAft>
              <a:buSzPct val="100000"/>
              <a:buFont typeface="Wingdings"/>
              <a:buChar char="à"/>
            </a:pPr>
            <a:r>
              <a:rPr lang="fr-FR" sz="1800" i="1" dirty="0">
                <a:solidFill>
                  <a:srgbClr val="02375E"/>
                </a:solidFill>
                <a:latin typeface="Arial"/>
                <a:cs typeface="Arial"/>
              </a:rPr>
              <a:t>une expérience réussie dans la mise en place de projets d’informatisation complexes,</a:t>
            </a:r>
          </a:p>
          <a:p>
            <a:pPr marL="442913" lvl="3" defTabSz="457200" fontAlgn="auto">
              <a:spcBef>
                <a:spcPct val="20000"/>
              </a:spcBef>
              <a:spcAft>
                <a:spcPts val="0"/>
              </a:spcAft>
              <a:buSzPct val="100000"/>
              <a:buFont typeface="Wingdings"/>
              <a:buChar char="à"/>
            </a:pPr>
            <a:r>
              <a:rPr lang="fr-FR" sz="1800" i="1" dirty="0">
                <a:solidFill>
                  <a:srgbClr val="02375E"/>
                </a:solidFill>
                <a:latin typeface="Arial"/>
                <a:cs typeface="Arial"/>
              </a:rPr>
              <a:t>une disponibilité à hauteur de 15 jours à 20 jours par an,</a:t>
            </a:r>
          </a:p>
          <a:p>
            <a:pPr marL="442913" lvl="3" defTabSz="457200" fontAlgn="auto">
              <a:spcBef>
                <a:spcPct val="20000"/>
              </a:spcBef>
              <a:spcAft>
                <a:spcPts val="0"/>
              </a:spcAft>
              <a:buSzPct val="100000"/>
              <a:buFont typeface="Wingdings"/>
              <a:buChar char="à"/>
            </a:pPr>
            <a:r>
              <a:rPr lang="fr-FR" sz="1800" i="1" dirty="0">
                <a:solidFill>
                  <a:srgbClr val="02375E"/>
                </a:solidFill>
                <a:latin typeface="Arial"/>
                <a:cs typeface="Arial"/>
              </a:rPr>
              <a:t>une connaissance approfondie d'au moins 1 des 5 domaines fonctionnels HN ou une connaissance approfondie transversale,</a:t>
            </a:r>
          </a:p>
          <a:p>
            <a:pPr marL="442913" lvl="3" defTabSz="457200" fontAlgn="auto">
              <a:spcBef>
                <a:spcPct val="20000"/>
              </a:spcBef>
              <a:spcAft>
                <a:spcPts val="0"/>
              </a:spcAft>
              <a:buSzPct val="100000"/>
              <a:buFont typeface="Wingdings"/>
              <a:buChar char="à"/>
            </a:pPr>
            <a:r>
              <a:rPr lang="fr-FR" sz="1800" i="1" dirty="0">
                <a:solidFill>
                  <a:srgbClr val="02375E"/>
                </a:solidFill>
                <a:latin typeface="Arial"/>
                <a:cs typeface="Arial"/>
              </a:rPr>
              <a:t>une grande capacité à identifier, dans le contexte actuel, des solutions pour surmonter les difficultés liées à l'informatisation dans le domaine hospitalier,</a:t>
            </a:r>
          </a:p>
          <a:p>
            <a:pPr marL="900113" lvl="4" defTabSz="457200" fontAlgn="auto">
              <a:spcBef>
                <a:spcPct val="20000"/>
              </a:spcBef>
              <a:spcAft>
                <a:spcPts val="0"/>
              </a:spcAft>
              <a:buSzPct val="100000"/>
              <a:buFont typeface="Wingdings"/>
              <a:buChar char="à"/>
            </a:pPr>
            <a:endParaRPr lang="fr-FR" sz="1800" i="1" dirty="0">
              <a:solidFill>
                <a:srgbClr val="02375E"/>
              </a:solidFill>
              <a:latin typeface="Arial"/>
              <a:cs typeface="Arial"/>
            </a:endParaRPr>
          </a:p>
          <a:p>
            <a:pPr marL="273050" indent="-177800" defTabSz="457200" fontAlgn="auto">
              <a:spcBef>
                <a:spcPct val="20000"/>
              </a:spcBef>
              <a:spcAft>
                <a:spcPts val="0"/>
              </a:spcAft>
              <a:buSzPct val="100000"/>
              <a:buFont typeface="Arial" pitchFamily="34" charset="0"/>
              <a:buChar char="•"/>
            </a:pPr>
            <a:r>
              <a:rPr lang="fr-FR" sz="1800" dirty="0" smtClean="0">
                <a:solidFill>
                  <a:srgbClr val="02375E"/>
                </a:solidFill>
                <a:latin typeface="Arial"/>
                <a:cs typeface="Arial"/>
              </a:rPr>
              <a:t>Ils pourront toucher des vacations</a:t>
            </a:r>
            <a:endParaRPr lang="fr-FR" sz="1800" dirty="0">
              <a:solidFill>
                <a:srgbClr val="02375E"/>
              </a:solidFill>
              <a:latin typeface="Arial"/>
              <a:cs typeface="Arial"/>
            </a:endParaRPr>
          </a:p>
        </p:txBody>
      </p:sp>
      <p:grpSp>
        <p:nvGrpSpPr>
          <p:cNvPr id="2" name="Groupe 4"/>
          <p:cNvGrpSpPr/>
          <p:nvPr/>
        </p:nvGrpSpPr>
        <p:grpSpPr>
          <a:xfrm>
            <a:off x="6295449" y="750049"/>
            <a:ext cx="2579078" cy="1243889"/>
            <a:chOff x="2878980" y="2983482"/>
            <a:chExt cx="3499411" cy="1897208"/>
          </a:xfrm>
        </p:grpSpPr>
        <p:pic>
          <p:nvPicPr>
            <p:cNvPr id="7" name="Picture 24" descr="http://icons.iconarchive.com/icons/icons-land/vista-people/64/Groups-Meeting-Dark-icon.png"/>
            <p:cNvPicPr>
              <a:picLocks noChangeAspect="1" noChangeArrowheads="1"/>
            </p:cNvPicPr>
            <p:nvPr/>
          </p:nvPicPr>
          <p:blipFill>
            <a:blip r:embed="rId3" cstate="screen">
              <a:extLst>
                <a:ext uri="{28A0092B-C50C-407E-A947-70E740481C1C}">
                  <a14:useLocalDpi xmlns:a14="http://schemas.microsoft.com/office/drawing/2010/main" xmlns="" val="0"/>
                </a:ext>
              </a:extLst>
            </a:blip>
            <a:srcRect/>
            <a:stretch>
              <a:fillRect/>
            </a:stretch>
          </p:blipFill>
          <p:spPr bwMode="auto">
            <a:xfrm>
              <a:off x="2878980" y="3358619"/>
              <a:ext cx="1393116" cy="1393116"/>
            </a:xfrm>
            <a:prstGeom prst="rect">
              <a:avLst/>
            </a:prstGeom>
            <a:extLst>
              <a:ext uri="{909E8E84-426E-40DD-AFC4-6F175D3DCCD1}">
                <a14:hiddenFill xmlns:a14="http://schemas.microsoft.com/office/drawing/2010/main" xmlns="">
                  <a:solidFill>
                    <a:srgbClr val="FFFFFF"/>
                  </a:solidFill>
                </a14:hiddenFill>
              </a:ext>
            </a:extLst>
          </p:spPr>
        </p:pic>
        <p:pic>
          <p:nvPicPr>
            <p:cNvPr id="8" name="Picture 24" descr="http://icons.iconarchive.com/icons/icons-land/vista-people/64/Groups-Meeting-Dark-icon.png"/>
            <p:cNvPicPr>
              <a:picLocks noChangeAspect="1" noChangeArrowheads="1"/>
            </p:cNvPicPr>
            <p:nvPr/>
          </p:nvPicPr>
          <p:blipFill>
            <a:blip r:embed="rId3" cstate="screen">
              <a:extLst>
                <a:ext uri="{28A0092B-C50C-407E-A947-70E740481C1C}">
                  <a14:useLocalDpi xmlns:a14="http://schemas.microsoft.com/office/drawing/2010/main" xmlns="" val="0"/>
                </a:ext>
              </a:extLst>
            </a:blip>
            <a:srcRect/>
            <a:stretch>
              <a:fillRect/>
            </a:stretch>
          </p:blipFill>
          <p:spPr bwMode="auto">
            <a:xfrm>
              <a:off x="3957505" y="2983482"/>
              <a:ext cx="1393116" cy="1393116"/>
            </a:xfrm>
            <a:prstGeom prst="rect">
              <a:avLst/>
            </a:prstGeom>
            <a:extLst>
              <a:ext uri="{909E8E84-426E-40DD-AFC4-6F175D3DCCD1}">
                <a14:hiddenFill xmlns:a14="http://schemas.microsoft.com/office/drawing/2010/main" xmlns="">
                  <a:solidFill>
                    <a:srgbClr val="FFFFFF"/>
                  </a:solidFill>
                </a14:hiddenFill>
              </a:ext>
            </a:extLst>
          </p:spPr>
        </p:pic>
        <p:pic>
          <p:nvPicPr>
            <p:cNvPr id="9" name="Picture 24" descr="http://icons.iconarchive.com/icons/icons-land/vista-people/64/Groups-Meeting-Dark-icon.png"/>
            <p:cNvPicPr>
              <a:picLocks noChangeAspect="1" noChangeArrowheads="1"/>
            </p:cNvPicPr>
            <p:nvPr/>
          </p:nvPicPr>
          <p:blipFill>
            <a:blip r:embed="rId3" cstate="screen">
              <a:extLst>
                <a:ext uri="{28A0092B-C50C-407E-A947-70E740481C1C}">
                  <a14:useLocalDpi xmlns:a14="http://schemas.microsoft.com/office/drawing/2010/main" xmlns="" val="0"/>
                </a:ext>
              </a:extLst>
            </a:blip>
            <a:srcRect/>
            <a:stretch>
              <a:fillRect/>
            </a:stretch>
          </p:blipFill>
          <p:spPr bwMode="auto">
            <a:xfrm>
              <a:off x="4985275" y="3487574"/>
              <a:ext cx="1393116" cy="1393116"/>
            </a:xfrm>
            <a:prstGeom prst="rect">
              <a:avLst/>
            </a:prstGeom>
            <a:extLst>
              <a:ext uri="{909E8E84-426E-40DD-AFC4-6F175D3DCCD1}">
                <a14:hiddenFill xmlns:a14="http://schemas.microsoft.com/office/drawing/2010/main" xmlns="">
                  <a:solidFill>
                    <a:srgbClr val="FFFFFF"/>
                  </a:solidFill>
                </a14:hiddenFill>
              </a:ext>
            </a:extLst>
          </p:spPr>
        </p:pic>
      </p:grpSp>
      <p:sp>
        <p:nvSpPr>
          <p:cNvPr id="11" name="Titre 1"/>
          <p:cNvSpPr txBox="1">
            <a:spLocks/>
          </p:cNvSpPr>
          <p:nvPr/>
        </p:nvSpPr>
        <p:spPr>
          <a:xfrm>
            <a:off x="2159614" y="499753"/>
            <a:ext cx="6705600" cy="628632"/>
          </a:xfrm>
          <a:prstGeom prst="rect">
            <a:avLst/>
          </a:prstGeom>
        </p:spPr>
        <p:txBody>
          <a:bodyPr vert="horz" wrap="none" lIns="91440" tIns="45720" rIns="91440" bIns="45720" rtlCol="0" anchor="ctr">
            <a:normAutofit fontScale="97500" lnSpcReduction="10000"/>
          </a:bodyPr>
          <a:lstStyle/>
          <a:p>
            <a:pPr lvl="0" defTabSz="457200" fontAlgn="auto">
              <a:spcAft>
                <a:spcPts val="0"/>
              </a:spcAft>
              <a:defRPr/>
            </a:pPr>
            <a:r>
              <a:rPr lang="fr-FR" sz="2000" dirty="0">
                <a:latin typeface="Arial"/>
                <a:ea typeface="+mj-ea"/>
                <a:cs typeface="Arial"/>
              </a:rPr>
              <a:t>Les experts Hôpital Numérique de </a:t>
            </a:r>
            <a:r>
              <a:rPr lang="fr-FR" sz="2000" dirty="0" smtClean="0">
                <a:latin typeface="Arial"/>
                <a:ea typeface="+mj-ea"/>
                <a:cs typeface="Arial"/>
              </a:rPr>
              <a:t>l’ANAP</a:t>
            </a:r>
            <a:r>
              <a:rPr kumimoji="0" lang="fr-FR" sz="2000" b="1" i="0" u="none" strike="noStrike" kern="1200" cap="none" spc="0" normalizeH="0" baseline="0" noProof="0" dirty="0" smtClean="0">
                <a:ln>
                  <a:noFill/>
                </a:ln>
                <a:solidFill>
                  <a:schemeClr val="tx1"/>
                </a:solidFill>
                <a:effectLst/>
                <a:uLnTx/>
                <a:uFillTx/>
                <a:latin typeface="Arial"/>
                <a:ea typeface="+mj-ea"/>
                <a:cs typeface="Arial"/>
              </a:rPr>
              <a:t/>
            </a:r>
            <a:br>
              <a:rPr kumimoji="0" lang="fr-FR" sz="2000" b="1" i="0" u="none" strike="noStrike" kern="1200" cap="none" spc="0" normalizeH="0" baseline="0" noProof="0" dirty="0" smtClean="0">
                <a:ln>
                  <a:noFill/>
                </a:ln>
                <a:solidFill>
                  <a:schemeClr val="tx1"/>
                </a:solidFill>
                <a:effectLst/>
                <a:uLnTx/>
                <a:uFillTx/>
                <a:latin typeface="Arial"/>
                <a:ea typeface="+mj-ea"/>
                <a:cs typeface="Arial"/>
              </a:rPr>
            </a:br>
            <a:r>
              <a:rPr lang="fr-FR" sz="1600" dirty="0">
                <a:solidFill>
                  <a:schemeClr val="accent3">
                    <a:lumMod val="75000"/>
                  </a:schemeClr>
                </a:solidFill>
                <a:latin typeface="Arial"/>
                <a:ea typeface="+mj-ea"/>
                <a:cs typeface="Arial"/>
              </a:rPr>
              <a:t>Qui sont-ils ?</a:t>
            </a:r>
          </a:p>
        </p:txBody>
      </p:sp>
      <p:pic>
        <p:nvPicPr>
          <p:cNvPr id="10" name="Picture 2"/>
          <p:cNvPicPr>
            <a:picLocks noChangeAspect="1" noChangeArrowheads="1"/>
          </p:cNvPicPr>
          <p:nvPr/>
        </p:nvPicPr>
        <p:blipFill>
          <a:blip r:embed="rId4" cstate="screen"/>
          <a:srcRect/>
          <a:stretch>
            <a:fillRect/>
          </a:stretch>
        </p:blipFill>
        <p:spPr bwMode="auto">
          <a:xfrm>
            <a:off x="143015" y="717493"/>
            <a:ext cx="719307" cy="682052"/>
          </a:xfrm>
          <a:prstGeom prst="rect">
            <a:avLst/>
          </a:prstGeom>
          <a:noFill/>
          <a:ln w="9525">
            <a:noFill/>
            <a:miter lim="800000"/>
            <a:headEnd/>
            <a:tailEnd/>
          </a:ln>
        </p:spPr>
      </p:pic>
      <p:sp>
        <p:nvSpPr>
          <p:cNvPr id="12" name="Flèche droite rayée 11"/>
          <p:cNvSpPr/>
          <p:nvPr/>
        </p:nvSpPr>
        <p:spPr>
          <a:xfrm>
            <a:off x="917617" y="957448"/>
            <a:ext cx="342900" cy="290946"/>
          </a:xfrm>
          <a:prstGeom prst="striped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fr-FR"/>
          </a:p>
        </p:txBody>
      </p:sp>
      <p:grpSp>
        <p:nvGrpSpPr>
          <p:cNvPr id="3" name="Groupe 12"/>
          <p:cNvGrpSpPr/>
          <p:nvPr/>
        </p:nvGrpSpPr>
        <p:grpSpPr>
          <a:xfrm>
            <a:off x="1282112" y="641268"/>
            <a:ext cx="940930" cy="940930"/>
            <a:chOff x="5639415" y="1419270"/>
            <a:chExt cx="1354632" cy="1354632"/>
          </a:xfrm>
        </p:grpSpPr>
        <p:sp>
          <p:nvSpPr>
            <p:cNvPr id="14" name="Ellipse 13"/>
            <p:cNvSpPr/>
            <p:nvPr/>
          </p:nvSpPr>
          <p:spPr>
            <a:xfrm>
              <a:off x="5639415" y="1419270"/>
              <a:ext cx="1354632" cy="1354632"/>
            </a:xfrm>
            <a:prstGeom prst="ellipse">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5" name="Ellipse 4"/>
            <p:cNvSpPr/>
            <p:nvPr/>
          </p:nvSpPr>
          <p:spPr>
            <a:xfrm>
              <a:off x="5803603" y="1608859"/>
              <a:ext cx="1084472" cy="9578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fr-FR" sz="1200" b="1" kern="1200" dirty="0" smtClean="0"/>
                <a:t>Offre d’expertise</a:t>
              </a:r>
              <a:endParaRPr lang="fr-FR" sz="1200" b="1" kern="1200" dirty="0"/>
            </a:p>
          </p:txBody>
        </p:sp>
      </p:grpSp>
    </p:spTree>
    <p:extLst>
      <p:ext uri="{BB962C8B-B14F-4D97-AF65-F5344CB8AC3E}">
        <p14:creationId xmlns:p14="http://schemas.microsoft.com/office/powerpoint/2010/main" xmlns="" val="230390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3"/>
          </p:nvPr>
        </p:nvSpPr>
        <p:spPr>
          <a:xfrm>
            <a:off x="280972" y="1567542"/>
            <a:ext cx="8730000" cy="5130141"/>
          </a:xfrm>
        </p:spPr>
        <p:txBody>
          <a:bodyPr>
            <a:normAutofit fontScale="92500" lnSpcReduction="20000"/>
          </a:bodyPr>
          <a:lstStyle/>
          <a:p>
            <a:r>
              <a:rPr lang="fr-FR" sz="2000" b="1" dirty="0" smtClean="0"/>
              <a:t>Leur rôle</a:t>
            </a:r>
          </a:p>
          <a:p>
            <a:pPr lvl="1"/>
            <a:r>
              <a:rPr lang="fr-FR" sz="1800" b="1" dirty="0" smtClean="0">
                <a:solidFill>
                  <a:schemeClr val="accent3">
                    <a:lumMod val="75000"/>
                  </a:schemeClr>
                </a:solidFill>
              </a:rPr>
              <a:t>Co-construire </a:t>
            </a:r>
            <a:r>
              <a:rPr lang="fr-FR" sz="1800" b="1" dirty="0">
                <a:solidFill>
                  <a:schemeClr val="accent3">
                    <a:lumMod val="75000"/>
                  </a:schemeClr>
                </a:solidFill>
              </a:rPr>
              <a:t>l’outillage avec </a:t>
            </a:r>
            <a:r>
              <a:rPr lang="fr-FR" sz="1800" b="1" dirty="0" smtClean="0">
                <a:solidFill>
                  <a:schemeClr val="accent3">
                    <a:lumMod val="75000"/>
                  </a:schemeClr>
                </a:solidFill>
              </a:rPr>
              <a:t>l’ANAP</a:t>
            </a:r>
          </a:p>
          <a:p>
            <a:pPr lvl="1"/>
            <a:r>
              <a:rPr lang="fr-FR" sz="1800" b="1" dirty="0" smtClean="0">
                <a:solidFill>
                  <a:schemeClr val="accent3">
                    <a:lumMod val="75000"/>
                  </a:schemeClr>
                </a:solidFill>
              </a:rPr>
              <a:t>Apporter les réponses aux questions du forum</a:t>
            </a:r>
          </a:p>
          <a:p>
            <a:pPr lvl="1"/>
            <a:r>
              <a:rPr lang="fr-FR" sz="1800" b="1" dirty="0">
                <a:solidFill>
                  <a:schemeClr val="accent3">
                    <a:lumMod val="75000"/>
                  </a:schemeClr>
                </a:solidFill>
              </a:rPr>
              <a:t>A</a:t>
            </a:r>
            <a:r>
              <a:rPr lang="fr-FR" sz="1800" b="1" dirty="0" smtClean="0">
                <a:solidFill>
                  <a:schemeClr val="accent3">
                    <a:lumMod val="75000"/>
                  </a:schemeClr>
                </a:solidFill>
              </a:rPr>
              <a:t>limentation </a:t>
            </a:r>
            <a:r>
              <a:rPr lang="fr-FR" sz="1800" b="1" dirty="0">
                <a:solidFill>
                  <a:schemeClr val="accent3">
                    <a:lumMod val="75000"/>
                  </a:schemeClr>
                </a:solidFill>
              </a:rPr>
              <a:t>de la plateforme </a:t>
            </a:r>
            <a:r>
              <a:rPr lang="fr-FR" sz="1800" b="1" dirty="0" smtClean="0">
                <a:solidFill>
                  <a:schemeClr val="accent3">
                    <a:lumMod val="75000"/>
                  </a:schemeClr>
                </a:solidFill>
              </a:rPr>
              <a:t>(FAQ, articles…)</a:t>
            </a:r>
            <a:endParaRPr lang="fr-FR" sz="1800" b="1" dirty="0">
              <a:solidFill>
                <a:schemeClr val="accent3">
                  <a:lumMod val="75000"/>
                </a:schemeClr>
              </a:solidFill>
            </a:endParaRPr>
          </a:p>
          <a:p>
            <a:endParaRPr lang="fr-FR" sz="2000" b="1" dirty="0" smtClean="0"/>
          </a:p>
          <a:p>
            <a:r>
              <a:rPr lang="fr-FR" sz="2000" b="1" dirty="0" smtClean="0"/>
              <a:t>Les modalités de travail</a:t>
            </a:r>
            <a:endParaRPr lang="fr-FR" sz="2000" dirty="0" smtClean="0"/>
          </a:p>
          <a:p>
            <a:pPr lvl="1"/>
            <a:r>
              <a:rPr lang="fr-FR" sz="1800" b="1" dirty="0" smtClean="0">
                <a:solidFill>
                  <a:schemeClr val="accent3">
                    <a:lumMod val="75000"/>
                  </a:schemeClr>
                </a:solidFill>
              </a:rPr>
              <a:t>Collège des experts</a:t>
            </a:r>
          </a:p>
          <a:p>
            <a:pPr marL="900113" lvl="4" indent="0">
              <a:buFont typeface="Wingdings"/>
              <a:buChar char="à"/>
            </a:pPr>
            <a:r>
              <a:rPr lang="fr-FR" sz="1800" i="1" dirty="0">
                <a:sym typeface="Wingdings" pitchFamily="2" charset="2"/>
              </a:rPr>
              <a:t>i</a:t>
            </a:r>
            <a:r>
              <a:rPr lang="fr-FR" sz="1800" i="1" dirty="0" smtClean="0">
                <a:sym typeface="Wingdings" pitchFamily="2" charset="2"/>
              </a:rPr>
              <a:t>dentification des points durs</a:t>
            </a:r>
          </a:p>
          <a:p>
            <a:pPr marL="900113" lvl="4" indent="0">
              <a:buFont typeface="Wingdings"/>
              <a:buChar char="à"/>
            </a:pPr>
            <a:r>
              <a:rPr lang="fr-FR" sz="1800" i="1" dirty="0">
                <a:sym typeface="Wingdings" pitchFamily="2" charset="2"/>
              </a:rPr>
              <a:t>c</a:t>
            </a:r>
            <a:r>
              <a:rPr lang="fr-FR" sz="1800" i="1" dirty="0" smtClean="0">
                <a:sym typeface="Wingdings" pitchFamily="2" charset="2"/>
              </a:rPr>
              <a:t>hoix et cadrage des productions</a:t>
            </a:r>
          </a:p>
          <a:p>
            <a:pPr marL="900113" lvl="4" indent="0">
              <a:buFont typeface="Wingdings"/>
              <a:buChar char="à"/>
            </a:pPr>
            <a:r>
              <a:rPr lang="fr-FR" sz="1800" i="1" dirty="0"/>
              <a:t>v</a:t>
            </a:r>
            <a:r>
              <a:rPr lang="fr-FR" sz="1800" i="1" dirty="0" smtClean="0"/>
              <a:t>alidation des productions</a:t>
            </a:r>
            <a:endParaRPr lang="fr-FR" sz="1800" i="1" dirty="0"/>
          </a:p>
          <a:p>
            <a:pPr lvl="1"/>
            <a:endParaRPr lang="fr-FR" sz="1800" b="1" dirty="0" smtClean="0">
              <a:solidFill>
                <a:schemeClr val="accent3">
                  <a:lumMod val="75000"/>
                </a:schemeClr>
              </a:solidFill>
            </a:endParaRPr>
          </a:p>
          <a:p>
            <a:pPr lvl="1"/>
            <a:r>
              <a:rPr lang="fr-FR" sz="1800" b="1" dirty="0" smtClean="0">
                <a:solidFill>
                  <a:schemeClr val="accent3">
                    <a:lumMod val="75000"/>
                  </a:schemeClr>
                </a:solidFill>
                <a:sym typeface="Wingdings" pitchFamily="2" charset="2"/>
              </a:rPr>
              <a:t>Groupe de travail	</a:t>
            </a:r>
            <a:endParaRPr lang="fr-FR" sz="1800" i="1" dirty="0" smtClean="0">
              <a:sym typeface="Wingdings" pitchFamily="2" charset="2"/>
            </a:endParaRPr>
          </a:p>
          <a:p>
            <a:pPr marL="900113" lvl="4" indent="0">
              <a:buFont typeface="Wingdings"/>
              <a:buChar char="à"/>
            </a:pPr>
            <a:r>
              <a:rPr lang="fr-FR" sz="1800" i="1" dirty="0" smtClean="0">
                <a:sym typeface="Wingdings" pitchFamily="2" charset="2"/>
              </a:rPr>
              <a:t>recherche </a:t>
            </a:r>
            <a:r>
              <a:rPr lang="fr-FR" sz="1800" i="1" dirty="0">
                <a:sym typeface="Wingdings" pitchFamily="2" charset="2"/>
              </a:rPr>
              <a:t>de </a:t>
            </a:r>
            <a:r>
              <a:rPr lang="fr-FR" sz="1800" i="1" dirty="0" smtClean="0">
                <a:sym typeface="Wingdings" pitchFamily="2" charset="2"/>
              </a:rPr>
              <a:t>consensus</a:t>
            </a:r>
          </a:p>
          <a:p>
            <a:pPr marL="900113" lvl="4" indent="0">
              <a:buFont typeface="Wingdings"/>
              <a:buChar char="à"/>
            </a:pPr>
            <a:r>
              <a:rPr lang="fr-FR" sz="1800" i="1" dirty="0" smtClean="0">
                <a:sym typeface="Wingdings" pitchFamily="2" charset="2"/>
              </a:rPr>
              <a:t>travaux </a:t>
            </a:r>
            <a:r>
              <a:rPr lang="fr-FR" sz="1800" i="1" dirty="0">
                <a:sym typeface="Wingdings" pitchFamily="2" charset="2"/>
              </a:rPr>
              <a:t>approfondis sur les </a:t>
            </a:r>
            <a:r>
              <a:rPr lang="fr-FR" sz="1800" i="1" dirty="0" smtClean="0">
                <a:sym typeface="Wingdings" pitchFamily="2" charset="2"/>
              </a:rPr>
              <a:t>produits</a:t>
            </a:r>
          </a:p>
          <a:p>
            <a:pPr marL="900113" lvl="4" indent="0">
              <a:buFont typeface="Wingdings"/>
              <a:buChar char="à"/>
            </a:pPr>
            <a:endParaRPr lang="fr-FR" sz="1800" b="1" i="1" dirty="0" smtClean="0">
              <a:solidFill>
                <a:schemeClr val="accent3">
                  <a:lumMod val="75000"/>
                </a:schemeClr>
              </a:solidFill>
              <a:sym typeface="Wingdings" pitchFamily="2" charset="2"/>
            </a:endParaRPr>
          </a:p>
          <a:p>
            <a:pPr lvl="1"/>
            <a:r>
              <a:rPr lang="fr-FR" sz="1800" b="1" dirty="0">
                <a:solidFill>
                  <a:schemeClr val="accent3">
                    <a:lumMod val="75000"/>
                  </a:schemeClr>
                </a:solidFill>
                <a:sym typeface="Wingdings" pitchFamily="2" charset="2"/>
              </a:rPr>
              <a:t>Travail « en chambre »	</a:t>
            </a:r>
          </a:p>
          <a:p>
            <a:pPr marL="900113" lvl="4" indent="0">
              <a:buFont typeface="Wingdings"/>
              <a:buChar char="à"/>
            </a:pPr>
            <a:r>
              <a:rPr lang="fr-FR" sz="1800" i="1" dirty="0" smtClean="0">
                <a:sym typeface="Wingdings" pitchFamily="2" charset="2"/>
              </a:rPr>
              <a:t>production </a:t>
            </a:r>
            <a:r>
              <a:rPr lang="fr-FR" sz="1800" i="1" dirty="0">
                <a:sym typeface="Wingdings" pitchFamily="2" charset="2"/>
              </a:rPr>
              <a:t>« primaire » de </a:t>
            </a:r>
            <a:r>
              <a:rPr lang="fr-FR" sz="1800" i="1" dirty="0" smtClean="0">
                <a:sym typeface="Wingdings" pitchFamily="2" charset="2"/>
              </a:rPr>
              <a:t>documents et outils</a:t>
            </a:r>
          </a:p>
          <a:p>
            <a:pPr marL="900113" lvl="4" indent="0">
              <a:buFont typeface="Wingdings"/>
              <a:buChar char="à"/>
            </a:pPr>
            <a:r>
              <a:rPr lang="fr-FR" sz="1800" i="1" dirty="0" smtClean="0">
                <a:sym typeface="Wingdings" pitchFamily="2" charset="2"/>
              </a:rPr>
              <a:t>Relectures et approfondissements</a:t>
            </a:r>
            <a:endParaRPr lang="fr-FR" sz="1800" i="1" dirty="0">
              <a:sym typeface="Wingdings" pitchFamily="2" charset="2"/>
            </a:endParaRPr>
          </a:p>
        </p:txBody>
      </p:sp>
      <p:sp>
        <p:nvSpPr>
          <p:cNvPr id="5" name="Titre 1"/>
          <p:cNvSpPr txBox="1">
            <a:spLocks/>
          </p:cNvSpPr>
          <p:nvPr/>
        </p:nvSpPr>
        <p:spPr>
          <a:xfrm>
            <a:off x="2231575" y="524567"/>
            <a:ext cx="6705600" cy="628632"/>
          </a:xfrm>
          <a:prstGeom prst="rect">
            <a:avLst/>
          </a:prstGeom>
        </p:spPr>
        <p:txBody>
          <a:bodyPr vert="horz" wrap="none" lIns="91440" tIns="45720" rIns="91440" bIns="45720" rtlCol="0" anchor="ctr">
            <a:normAutofit fontScale="97500" lnSpcReduction="10000"/>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fr-FR" sz="2000" b="1" i="0" u="none" strike="noStrike" kern="1200" cap="none" spc="0" normalizeH="0" baseline="0" noProof="0" dirty="0" smtClean="0">
                <a:ln>
                  <a:noFill/>
                </a:ln>
                <a:solidFill>
                  <a:schemeClr val="tx1"/>
                </a:solidFill>
                <a:effectLst/>
                <a:uLnTx/>
                <a:uFillTx/>
                <a:latin typeface="Arial"/>
                <a:ea typeface="+mj-ea"/>
                <a:cs typeface="Arial"/>
              </a:rPr>
              <a:t>Comité des</a:t>
            </a:r>
            <a:r>
              <a:rPr kumimoji="0" lang="fr-FR" sz="2000" b="1" i="0" u="none" strike="noStrike" kern="1200" cap="none" spc="0" normalizeH="0" noProof="0" dirty="0" smtClean="0">
                <a:ln>
                  <a:noFill/>
                </a:ln>
                <a:solidFill>
                  <a:schemeClr val="tx1"/>
                </a:solidFill>
                <a:effectLst/>
                <a:uLnTx/>
                <a:uFillTx/>
                <a:latin typeface="Arial"/>
                <a:ea typeface="+mj-ea"/>
                <a:cs typeface="Arial"/>
              </a:rPr>
              <a:t> experts de l’ANAP</a:t>
            </a:r>
            <a:r>
              <a:rPr kumimoji="0" lang="fr-FR" sz="2000" b="1" i="0" u="none" strike="noStrike" kern="1200" cap="none" spc="0" normalizeH="0" baseline="0" noProof="0" dirty="0" smtClean="0">
                <a:ln>
                  <a:noFill/>
                </a:ln>
                <a:solidFill>
                  <a:schemeClr val="tx1"/>
                </a:solidFill>
                <a:effectLst/>
                <a:uLnTx/>
                <a:uFillTx/>
                <a:latin typeface="Arial"/>
                <a:ea typeface="+mj-ea"/>
                <a:cs typeface="Arial"/>
              </a:rPr>
              <a:t/>
            </a:r>
            <a:br>
              <a:rPr kumimoji="0" lang="fr-FR" sz="2000" b="1" i="0" u="none" strike="noStrike" kern="1200" cap="none" spc="0" normalizeH="0" baseline="0" noProof="0" dirty="0" smtClean="0">
                <a:ln>
                  <a:noFill/>
                </a:ln>
                <a:solidFill>
                  <a:schemeClr val="tx1"/>
                </a:solidFill>
                <a:effectLst/>
                <a:uLnTx/>
                <a:uFillTx/>
                <a:latin typeface="Arial"/>
                <a:ea typeface="+mj-ea"/>
                <a:cs typeface="Arial"/>
              </a:rPr>
            </a:br>
            <a:r>
              <a:rPr kumimoji="0" lang="fr-FR" sz="1600" b="1" i="0" u="none" strike="noStrike" kern="1200" cap="none" spc="0" normalizeH="0" baseline="0" noProof="0" dirty="0" smtClean="0">
                <a:ln>
                  <a:noFill/>
                </a:ln>
                <a:solidFill>
                  <a:schemeClr val="accent3">
                    <a:lumMod val="75000"/>
                  </a:schemeClr>
                </a:solidFill>
                <a:effectLst/>
                <a:uLnTx/>
                <a:uFillTx/>
                <a:latin typeface="Arial"/>
                <a:ea typeface="+mj-ea"/>
                <a:cs typeface="Arial"/>
              </a:rPr>
              <a:t>Rôle et modalité de travail</a:t>
            </a:r>
            <a:endParaRPr kumimoji="0" lang="fr-FR" sz="2000" b="1" i="0" u="none" strike="noStrike" kern="1200" cap="none" spc="0" normalizeH="0" baseline="0" noProof="0" dirty="0">
              <a:ln>
                <a:noFill/>
              </a:ln>
              <a:solidFill>
                <a:schemeClr val="accent3">
                  <a:lumMod val="75000"/>
                </a:schemeClr>
              </a:solidFill>
              <a:effectLst/>
              <a:uLnTx/>
              <a:uFillTx/>
              <a:latin typeface="Arial"/>
              <a:ea typeface="+mj-ea"/>
              <a:cs typeface="Arial"/>
            </a:endParaRPr>
          </a:p>
        </p:txBody>
      </p:sp>
      <p:pic>
        <p:nvPicPr>
          <p:cNvPr id="7" name="Picture 24" descr="http://icons.iconarchive.com/icons/icons-land/vista-people/64/Groups-Meeting-Dark-icon.png"/>
          <p:cNvPicPr>
            <a:picLocks noChangeAspect="1" noChangeArrowheads="1"/>
          </p:cNvPicPr>
          <p:nvPr/>
        </p:nvPicPr>
        <p:blipFill>
          <a:blip r:embed="rId3" cstate="screen">
            <a:extLst>
              <a:ext uri="{28A0092B-C50C-407E-A947-70E740481C1C}">
                <a14:useLocalDpi xmlns:a14="http://schemas.microsoft.com/office/drawing/2010/main" xmlns="" val="0"/>
              </a:ext>
            </a:extLst>
          </a:blip>
          <a:srcRect/>
          <a:stretch>
            <a:fillRect/>
          </a:stretch>
        </p:blipFill>
        <p:spPr bwMode="auto">
          <a:xfrm>
            <a:off x="6866807" y="4240267"/>
            <a:ext cx="1149012" cy="1149012"/>
          </a:xfrm>
          <a:prstGeom prst="rect">
            <a:avLst/>
          </a:prstGeom>
          <a:extLst>
            <a:ext uri="{909E8E84-426E-40DD-AFC4-6F175D3DCCD1}">
              <a14:hiddenFill xmlns:a14="http://schemas.microsoft.com/office/drawing/2010/main" xmlns="">
                <a:solidFill>
                  <a:srgbClr val="FFFFFF"/>
                </a:solidFill>
              </a14:hiddenFill>
            </a:ext>
          </a:extLst>
        </p:spPr>
      </p:pic>
      <p:grpSp>
        <p:nvGrpSpPr>
          <p:cNvPr id="2" name="Groupe 7"/>
          <p:cNvGrpSpPr/>
          <p:nvPr/>
        </p:nvGrpSpPr>
        <p:grpSpPr>
          <a:xfrm>
            <a:off x="6044536" y="2873829"/>
            <a:ext cx="2622155" cy="1366438"/>
            <a:chOff x="2878980" y="2983482"/>
            <a:chExt cx="3499411" cy="1897208"/>
          </a:xfrm>
        </p:grpSpPr>
        <p:pic>
          <p:nvPicPr>
            <p:cNvPr id="9" name="Picture 24" descr="http://icons.iconarchive.com/icons/icons-land/vista-people/64/Groups-Meeting-Dark-icon.png"/>
            <p:cNvPicPr>
              <a:picLocks noChangeAspect="1" noChangeArrowheads="1"/>
            </p:cNvPicPr>
            <p:nvPr/>
          </p:nvPicPr>
          <p:blipFill>
            <a:blip r:embed="rId3" cstate="screen">
              <a:extLst>
                <a:ext uri="{28A0092B-C50C-407E-A947-70E740481C1C}">
                  <a14:useLocalDpi xmlns:a14="http://schemas.microsoft.com/office/drawing/2010/main" xmlns="" val="0"/>
                </a:ext>
              </a:extLst>
            </a:blip>
            <a:srcRect/>
            <a:stretch>
              <a:fillRect/>
            </a:stretch>
          </p:blipFill>
          <p:spPr bwMode="auto">
            <a:xfrm>
              <a:off x="2878980" y="3358619"/>
              <a:ext cx="1393116" cy="1393116"/>
            </a:xfrm>
            <a:prstGeom prst="rect">
              <a:avLst/>
            </a:prstGeom>
            <a:extLst>
              <a:ext uri="{909E8E84-426E-40DD-AFC4-6F175D3DCCD1}">
                <a14:hiddenFill xmlns:a14="http://schemas.microsoft.com/office/drawing/2010/main" xmlns="">
                  <a:solidFill>
                    <a:srgbClr val="FFFFFF"/>
                  </a:solidFill>
                </a14:hiddenFill>
              </a:ext>
            </a:extLst>
          </p:spPr>
        </p:pic>
        <p:pic>
          <p:nvPicPr>
            <p:cNvPr id="10" name="Picture 24" descr="http://icons.iconarchive.com/icons/icons-land/vista-people/64/Groups-Meeting-Dark-icon.png"/>
            <p:cNvPicPr>
              <a:picLocks noChangeAspect="1" noChangeArrowheads="1"/>
            </p:cNvPicPr>
            <p:nvPr/>
          </p:nvPicPr>
          <p:blipFill>
            <a:blip r:embed="rId3" cstate="screen">
              <a:extLst>
                <a:ext uri="{28A0092B-C50C-407E-A947-70E740481C1C}">
                  <a14:useLocalDpi xmlns:a14="http://schemas.microsoft.com/office/drawing/2010/main" xmlns="" val="0"/>
                </a:ext>
              </a:extLst>
            </a:blip>
            <a:srcRect/>
            <a:stretch>
              <a:fillRect/>
            </a:stretch>
          </p:blipFill>
          <p:spPr bwMode="auto">
            <a:xfrm>
              <a:off x="3957505" y="2983482"/>
              <a:ext cx="1393116" cy="1393116"/>
            </a:xfrm>
            <a:prstGeom prst="rect">
              <a:avLst/>
            </a:prstGeom>
            <a:extLst>
              <a:ext uri="{909E8E84-426E-40DD-AFC4-6F175D3DCCD1}">
                <a14:hiddenFill xmlns:a14="http://schemas.microsoft.com/office/drawing/2010/main" xmlns="">
                  <a:solidFill>
                    <a:srgbClr val="FFFFFF"/>
                  </a:solidFill>
                </a14:hiddenFill>
              </a:ext>
            </a:extLst>
          </p:spPr>
        </p:pic>
        <p:pic>
          <p:nvPicPr>
            <p:cNvPr id="11" name="Picture 24" descr="http://icons.iconarchive.com/icons/icons-land/vista-people/64/Groups-Meeting-Dark-icon.png"/>
            <p:cNvPicPr>
              <a:picLocks noChangeAspect="1" noChangeArrowheads="1"/>
            </p:cNvPicPr>
            <p:nvPr/>
          </p:nvPicPr>
          <p:blipFill>
            <a:blip r:embed="rId3" cstate="screen">
              <a:extLst>
                <a:ext uri="{28A0092B-C50C-407E-A947-70E740481C1C}">
                  <a14:useLocalDpi xmlns:a14="http://schemas.microsoft.com/office/drawing/2010/main" xmlns="" val="0"/>
                </a:ext>
              </a:extLst>
            </a:blip>
            <a:srcRect/>
            <a:stretch>
              <a:fillRect/>
            </a:stretch>
          </p:blipFill>
          <p:spPr bwMode="auto">
            <a:xfrm>
              <a:off x="4985275" y="3487574"/>
              <a:ext cx="1393116" cy="1393116"/>
            </a:xfrm>
            <a:prstGeom prst="rect">
              <a:avLst/>
            </a:prstGeom>
            <a:extLst>
              <a:ext uri="{909E8E84-426E-40DD-AFC4-6F175D3DCCD1}">
                <a14:hiddenFill xmlns:a14="http://schemas.microsoft.com/office/drawing/2010/main" xmlns="">
                  <a:solidFill>
                    <a:srgbClr val="FFFFFF"/>
                  </a:solidFill>
                </a14:hiddenFill>
              </a:ext>
            </a:extLst>
          </p:spPr>
        </p:pic>
      </p:grpSp>
      <p:pic>
        <p:nvPicPr>
          <p:cNvPr id="12" name="Picture 2"/>
          <p:cNvPicPr>
            <a:picLocks noChangeAspect="1" noChangeArrowheads="1"/>
          </p:cNvPicPr>
          <p:nvPr/>
        </p:nvPicPr>
        <p:blipFill>
          <a:blip r:embed="rId4" cstate="screen"/>
          <a:srcRect/>
          <a:stretch>
            <a:fillRect/>
          </a:stretch>
        </p:blipFill>
        <p:spPr bwMode="auto">
          <a:xfrm>
            <a:off x="143015" y="717493"/>
            <a:ext cx="719307" cy="682052"/>
          </a:xfrm>
          <a:prstGeom prst="rect">
            <a:avLst/>
          </a:prstGeom>
          <a:noFill/>
          <a:ln w="9525">
            <a:noFill/>
            <a:miter lim="800000"/>
            <a:headEnd/>
            <a:tailEnd/>
          </a:ln>
        </p:spPr>
      </p:pic>
      <p:sp>
        <p:nvSpPr>
          <p:cNvPr id="13" name="Flèche droite rayée 12"/>
          <p:cNvSpPr/>
          <p:nvPr/>
        </p:nvSpPr>
        <p:spPr>
          <a:xfrm>
            <a:off x="917617" y="957448"/>
            <a:ext cx="342900" cy="290946"/>
          </a:xfrm>
          <a:prstGeom prst="striped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fr-FR"/>
          </a:p>
        </p:txBody>
      </p:sp>
      <p:grpSp>
        <p:nvGrpSpPr>
          <p:cNvPr id="4" name="Groupe 13"/>
          <p:cNvGrpSpPr/>
          <p:nvPr/>
        </p:nvGrpSpPr>
        <p:grpSpPr>
          <a:xfrm>
            <a:off x="1282112" y="641268"/>
            <a:ext cx="940930" cy="940930"/>
            <a:chOff x="5639415" y="1419270"/>
            <a:chExt cx="1354632" cy="1354632"/>
          </a:xfrm>
        </p:grpSpPr>
        <p:sp>
          <p:nvSpPr>
            <p:cNvPr id="15" name="Ellipse 14"/>
            <p:cNvSpPr/>
            <p:nvPr/>
          </p:nvSpPr>
          <p:spPr>
            <a:xfrm>
              <a:off x="5639415" y="1419270"/>
              <a:ext cx="1354632" cy="1354632"/>
            </a:xfrm>
            <a:prstGeom prst="ellipse">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6" name="Ellipse 4"/>
            <p:cNvSpPr/>
            <p:nvPr/>
          </p:nvSpPr>
          <p:spPr>
            <a:xfrm>
              <a:off x="5803603" y="1608859"/>
              <a:ext cx="1084472" cy="9578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fr-FR" sz="1200" b="1" kern="1200" dirty="0" smtClean="0"/>
                <a:t>Offre d’expertise</a:t>
              </a:r>
              <a:endParaRPr lang="fr-FR" sz="1200" b="1" kern="1200" dirty="0"/>
            </a:p>
          </p:txBody>
        </p:sp>
      </p:grpSp>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7133887" y="5741525"/>
            <a:ext cx="680077" cy="8915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160127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
                                            <p:txEl>
                                              <p:pRg st="15" end="15"/>
                                            </p:txEl>
                                          </p:spTgt>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
                                            <p:txEl>
                                              <p:pRg st="16" end="16"/>
                                            </p:txEl>
                                          </p:spTgt>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3">
                                            <p:txEl>
                                              <p:pRg st="17" end="17"/>
                                            </p:txEl>
                                          </p:spTgt>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Ellipse 56"/>
          <p:cNvSpPr/>
          <p:nvPr/>
        </p:nvSpPr>
        <p:spPr>
          <a:xfrm>
            <a:off x="843149" y="2208809"/>
            <a:ext cx="1128156" cy="641268"/>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fr-FR" dirty="0" smtClean="0"/>
              <a:t>Ambassadeurs</a:t>
            </a:r>
            <a:endParaRPr lang="fr-FR" dirty="0"/>
          </a:p>
        </p:txBody>
      </p:sp>
      <p:sp>
        <p:nvSpPr>
          <p:cNvPr id="58" name="Ellipse 57"/>
          <p:cNvSpPr/>
          <p:nvPr/>
        </p:nvSpPr>
        <p:spPr>
          <a:xfrm>
            <a:off x="188029" y="2788720"/>
            <a:ext cx="1128156" cy="641268"/>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fr-FR" dirty="0" smtClean="0"/>
              <a:t>Experts</a:t>
            </a:r>
            <a:endParaRPr lang="fr-FR" dirty="0"/>
          </a:p>
        </p:txBody>
      </p:sp>
      <p:sp>
        <p:nvSpPr>
          <p:cNvPr id="59" name="Ellipse 58"/>
          <p:cNvSpPr/>
          <p:nvPr/>
        </p:nvSpPr>
        <p:spPr>
          <a:xfrm>
            <a:off x="152401" y="3429988"/>
            <a:ext cx="1128156" cy="641268"/>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fr-FR" dirty="0" smtClean="0"/>
              <a:t>ANAP</a:t>
            </a:r>
            <a:endParaRPr lang="fr-FR" dirty="0"/>
          </a:p>
        </p:txBody>
      </p:sp>
      <p:sp>
        <p:nvSpPr>
          <p:cNvPr id="67" name="Ellipse 66"/>
          <p:cNvSpPr/>
          <p:nvPr/>
        </p:nvSpPr>
        <p:spPr>
          <a:xfrm>
            <a:off x="900546" y="4011878"/>
            <a:ext cx="1128156" cy="641268"/>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fr-FR" dirty="0" smtClean="0"/>
              <a:t>FAQ</a:t>
            </a:r>
            <a:endParaRPr lang="fr-FR" dirty="0"/>
          </a:p>
        </p:txBody>
      </p:sp>
      <p:sp>
        <p:nvSpPr>
          <p:cNvPr id="68" name="Ellipse 67"/>
          <p:cNvSpPr/>
          <p:nvPr/>
        </p:nvSpPr>
        <p:spPr>
          <a:xfrm>
            <a:off x="1850572" y="4498765"/>
            <a:ext cx="1128156" cy="641268"/>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fr-FR" dirty="0" smtClean="0"/>
              <a:t>COPIL</a:t>
            </a:r>
            <a:endParaRPr lang="fr-FR" dirty="0"/>
          </a:p>
        </p:txBody>
      </p:sp>
      <p:sp>
        <p:nvSpPr>
          <p:cNvPr id="69" name="Ellipse 68"/>
          <p:cNvSpPr/>
          <p:nvPr/>
        </p:nvSpPr>
        <p:spPr>
          <a:xfrm>
            <a:off x="1898073" y="1862445"/>
            <a:ext cx="1128156" cy="641268"/>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fr-FR" dirty="0" smtClean="0"/>
              <a:t>CMSI</a:t>
            </a:r>
            <a:endParaRPr lang="fr-FR" dirty="0"/>
          </a:p>
        </p:txBody>
      </p:sp>
      <p:sp>
        <p:nvSpPr>
          <p:cNvPr id="70" name="Rectangle à coins arrondis 69"/>
          <p:cNvSpPr/>
          <p:nvPr/>
        </p:nvSpPr>
        <p:spPr>
          <a:xfrm>
            <a:off x="3004457" y="2956954"/>
            <a:ext cx="2018806" cy="118753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1400" dirty="0" smtClean="0"/>
              <a:t>Comité Technique</a:t>
            </a:r>
          </a:p>
        </p:txBody>
      </p:sp>
      <p:sp>
        <p:nvSpPr>
          <p:cNvPr id="71" name="Rectangle à coins arrondis 70"/>
          <p:cNvSpPr/>
          <p:nvPr/>
        </p:nvSpPr>
        <p:spPr>
          <a:xfrm>
            <a:off x="5876322" y="2954976"/>
            <a:ext cx="2018806" cy="11875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Collège des experts</a:t>
            </a:r>
          </a:p>
        </p:txBody>
      </p:sp>
      <p:cxnSp>
        <p:nvCxnSpPr>
          <p:cNvPr id="73" name="Connecteur droit avec flèche 72"/>
          <p:cNvCxnSpPr>
            <a:stCxn id="69" idx="4"/>
            <a:endCxn id="70" idx="1"/>
          </p:cNvCxnSpPr>
          <p:nvPr/>
        </p:nvCxnSpPr>
        <p:spPr>
          <a:xfrm>
            <a:off x="2462151" y="2503713"/>
            <a:ext cx="542306" cy="1047007"/>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76" name="Connecteur droit avec flèche 75"/>
          <p:cNvCxnSpPr>
            <a:stCxn id="57" idx="5"/>
            <a:endCxn id="70" idx="1"/>
          </p:cNvCxnSpPr>
          <p:nvPr/>
        </p:nvCxnSpPr>
        <p:spPr>
          <a:xfrm>
            <a:off x="1806090" y="2756166"/>
            <a:ext cx="1198367" cy="794554"/>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80" name="Connecteur droit avec flèche 79"/>
          <p:cNvCxnSpPr>
            <a:stCxn id="58" idx="6"/>
            <a:endCxn id="70" idx="1"/>
          </p:cNvCxnSpPr>
          <p:nvPr/>
        </p:nvCxnSpPr>
        <p:spPr>
          <a:xfrm>
            <a:off x="1316185" y="3109354"/>
            <a:ext cx="1688272" cy="441366"/>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84" name="Connecteur droit avec flèche 83"/>
          <p:cNvCxnSpPr>
            <a:stCxn id="59" idx="6"/>
            <a:endCxn id="70" idx="1"/>
          </p:cNvCxnSpPr>
          <p:nvPr/>
        </p:nvCxnSpPr>
        <p:spPr>
          <a:xfrm flipV="1">
            <a:off x="1280557" y="3550720"/>
            <a:ext cx="1723900" cy="199902"/>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87" name="Connecteur droit avec flèche 86"/>
          <p:cNvCxnSpPr>
            <a:stCxn id="67" idx="7"/>
            <a:endCxn id="70" idx="1"/>
          </p:cNvCxnSpPr>
          <p:nvPr/>
        </p:nvCxnSpPr>
        <p:spPr>
          <a:xfrm flipV="1">
            <a:off x="1863487" y="3550720"/>
            <a:ext cx="1140970" cy="555069"/>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90" name="Connecteur droit avec flèche 89"/>
          <p:cNvCxnSpPr>
            <a:stCxn id="68" idx="0"/>
            <a:endCxn id="70" idx="1"/>
          </p:cNvCxnSpPr>
          <p:nvPr/>
        </p:nvCxnSpPr>
        <p:spPr>
          <a:xfrm flipV="1">
            <a:off x="2414650" y="3550720"/>
            <a:ext cx="589807" cy="948045"/>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93" name="Organigramme : Multidocument 92"/>
          <p:cNvSpPr/>
          <p:nvPr/>
        </p:nvSpPr>
        <p:spPr>
          <a:xfrm>
            <a:off x="2458192" y="2660069"/>
            <a:ext cx="288000" cy="2880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a:p>
        </p:txBody>
      </p:sp>
      <p:sp>
        <p:nvSpPr>
          <p:cNvPr id="94" name="Organigramme : Multidocument 93"/>
          <p:cNvSpPr/>
          <p:nvPr/>
        </p:nvSpPr>
        <p:spPr>
          <a:xfrm>
            <a:off x="1981200" y="2800594"/>
            <a:ext cx="288000" cy="2880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a:p>
        </p:txBody>
      </p:sp>
      <p:sp>
        <p:nvSpPr>
          <p:cNvPr id="95" name="Organigramme : Multidocument 94"/>
          <p:cNvSpPr/>
          <p:nvPr/>
        </p:nvSpPr>
        <p:spPr>
          <a:xfrm>
            <a:off x="1529937" y="3097477"/>
            <a:ext cx="288000" cy="2880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a:p>
        </p:txBody>
      </p:sp>
      <p:sp>
        <p:nvSpPr>
          <p:cNvPr id="96" name="Organigramme : Multidocument 95"/>
          <p:cNvSpPr/>
          <p:nvPr/>
        </p:nvSpPr>
        <p:spPr>
          <a:xfrm>
            <a:off x="1529938" y="3548739"/>
            <a:ext cx="288000" cy="2880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a:p>
        </p:txBody>
      </p:sp>
      <p:sp>
        <p:nvSpPr>
          <p:cNvPr id="97" name="Organigramme : Multidocument 96"/>
          <p:cNvSpPr/>
          <p:nvPr/>
        </p:nvSpPr>
        <p:spPr>
          <a:xfrm>
            <a:off x="2076202" y="3809996"/>
            <a:ext cx="288000" cy="2880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a:p>
        </p:txBody>
      </p:sp>
      <p:sp>
        <p:nvSpPr>
          <p:cNvPr id="98" name="Organigramme : Multidocument 97"/>
          <p:cNvSpPr/>
          <p:nvPr/>
        </p:nvSpPr>
        <p:spPr>
          <a:xfrm>
            <a:off x="2503714" y="4023752"/>
            <a:ext cx="288000" cy="2880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a:p>
        </p:txBody>
      </p:sp>
      <p:cxnSp>
        <p:nvCxnSpPr>
          <p:cNvPr id="100" name="Connecteur droit avec flèche 99"/>
          <p:cNvCxnSpPr>
            <a:stCxn id="70" idx="3"/>
            <a:endCxn id="71" idx="1"/>
          </p:cNvCxnSpPr>
          <p:nvPr/>
        </p:nvCxnSpPr>
        <p:spPr>
          <a:xfrm flipV="1">
            <a:off x="5023263" y="3548742"/>
            <a:ext cx="853059"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03" name="Connecteur droit avec flèche 102"/>
          <p:cNvCxnSpPr>
            <a:stCxn id="71" idx="3"/>
          </p:cNvCxnSpPr>
          <p:nvPr/>
        </p:nvCxnSpPr>
        <p:spPr>
          <a:xfrm>
            <a:off x="7895128" y="3548742"/>
            <a:ext cx="476976"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06" name="Organigramme : Document 105"/>
          <p:cNvSpPr/>
          <p:nvPr/>
        </p:nvSpPr>
        <p:spPr>
          <a:xfrm>
            <a:off x="8407734" y="3135081"/>
            <a:ext cx="368135" cy="356260"/>
          </a:xfrm>
          <a:prstGeom prst="flowChart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107" name="Organigramme : Document 106"/>
          <p:cNvSpPr/>
          <p:nvPr/>
        </p:nvSpPr>
        <p:spPr>
          <a:xfrm>
            <a:off x="8417630" y="3631866"/>
            <a:ext cx="368135" cy="356260"/>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a:p>
        </p:txBody>
      </p:sp>
      <p:grpSp>
        <p:nvGrpSpPr>
          <p:cNvPr id="2" name="Groupe 108"/>
          <p:cNvGrpSpPr/>
          <p:nvPr/>
        </p:nvGrpSpPr>
        <p:grpSpPr>
          <a:xfrm>
            <a:off x="5114311" y="3311234"/>
            <a:ext cx="517100" cy="548775"/>
            <a:chOff x="5066811" y="3358734"/>
            <a:chExt cx="517100" cy="548775"/>
          </a:xfrm>
        </p:grpSpPr>
        <p:sp>
          <p:nvSpPr>
            <p:cNvPr id="99" name="Organigramme : Multidocument 98"/>
            <p:cNvSpPr/>
            <p:nvPr/>
          </p:nvSpPr>
          <p:spPr>
            <a:xfrm>
              <a:off x="5151911" y="3358734"/>
              <a:ext cx="432000" cy="4320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a:p>
          </p:txBody>
        </p:sp>
        <p:sp>
          <p:nvSpPr>
            <p:cNvPr id="108" name="Organigramme : Multidocument 107"/>
            <p:cNvSpPr/>
            <p:nvPr/>
          </p:nvSpPr>
          <p:spPr>
            <a:xfrm>
              <a:off x="5066811" y="3475509"/>
              <a:ext cx="432000" cy="4320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a:p>
          </p:txBody>
        </p:sp>
      </p:grpSp>
      <p:sp>
        <p:nvSpPr>
          <p:cNvPr id="110" name="ZoneTexte 109"/>
          <p:cNvSpPr txBox="1"/>
          <p:nvPr/>
        </p:nvSpPr>
        <p:spPr>
          <a:xfrm>
            <a:off x="522516" y="4714504"/>
            <a:ext cx="1190069" cy="461665"/>
          </a:xfrm>
          <a:prstGeom prst="rect">
            <a:avLst/>
          </a:prstGeom>
          <a:noFill/>
        </p:spPr>
        <p:txBody>
          <a:bodyPr wrap="none" rtlCol="0">
            <a:spAutoFit/>
          </a:bodyPr>
          <a:lstStyle/>
          <a:p>
            <a:r>
              <a:rPr lang="fr-FR" sz="1200" dirty="0" smtClean="0">
                <a:solidFill>
                  <a:schemeClr val="accent3">
                    <a:lumMod val="75000"/>
                  </a:schemeClr>
                </a:solidFill>
              </a:rPr>
              <a:t>Identifient les</a:t>
            </a:r>
          </a:p>
          <a:p>
            <a:pPr algn="r"/>
            <a:r>
              <a:rPr lang="fr-FR" sz="1200" dirty="0" smtClean="0">
                <a:solidFill>
                  <a:schemeClr val="accent3">
                    <a:lumMod val="75000"/>
                  </a:schemeClr>
                </a:solidFill>
              </a:rPr>
              <a:t>points durs</a:t>
            </a:r>
            <a:endParaRPr lang="fr-FR" sz="1200" dirty="0">
              <a:solidFill>
                <a:schemeClr val="accent3">
                  <a:lumMod val="75000"/>
                </a:schemeClr>
              </a:solidFill>
            </a:endParaRPr>
          </a:p>
        </p:txBody>
      </p:sp>
      <p:cxnSp>
        <p:nvCxnSpPr>
          <p:cNvPr id="112" name="Connecteur droit avec flèche 111"/>
          <p:cNvCxnSpPr/>
          <p:nvPr/>
        </p:nvCxnSpPr>
        <p:spPr>
          <a:xfrm flipV="1">
            <a:off x="308758" y="5664530"/>
            <a:ext cx="8431481" cy="59376"/>
          </a:xfrm>
          <a:prstGeom prst="straightConnector1">
            <a:avLst/>
          </a:prstGeom>
          <a:ln w="76200">
            <a:tailEnd type="arrow"/>
          </a:ln>
        </p:spPr>
        <p:style>
          <a:lnRef idx="3">
            <a:schemeClr val="accent3"/>
          </a:lnRef>
          <a:fillRef idx="0">
            <a:schemeClr val="accent3"/>
          </a:fillRef>
          <a:effectRef idx="2">
            <a:schemeClr val="accent3"/>
          </a:effectRef>
          <a:fontRef idx="minor">
            <a:schemeClr val="tx1"/>
          </a:fontRef>
        </p:style>
      </p:cxnSp>
      <p:sp>
        <p:nvSpPr>
          <p:cNvPr id="113" name="ZoneTexte 112"/>
          <p:cNvSpPr txBox="1"/>
          <p:nvPr/>
        </p:nvSpPr>
        <p:spPr>
          <a:xfrm>
            <a:off x="320634" y="5830784"/>
            <a:ext cx="8431480" cy="369332"/>
          </a:xfrm>
          <a:prstGeom prst="rect">
            <a:avLst/>
          </a:prstGeom>
          <a:noFill/>
        </p:spPr>
        <p:txBody>
          <a:bodyPr wrap="square" rtlCol="0">
            <a:spAutoFit/>
          </a:bodyPr>
          <a:lstStyle/>
          <a:p>
            <a:pPr algn="ctr"/>
            <a:r>
              <a:rPr lang="fr-FR" sz="1800" i="1" dirty="0" smtClean="0">
                <a:solidFill>
                  <a:schemeClr val="accent3">
                    <a:lumMod val="75000"/>
                  </a:schemeClr>
                </a:solidFill>
              </a:rPr>
              <a:t>Processus de choix des livrables à produire</a:t>
            </a:r>
            <a:endParaRPr lang="fr-FR" sz="1800" i="1" dirty="0">
              <a:solidFill>
                <a:schemeClr val="accent3">
                  <a:lumMod val="75000"/>
                </a:schemeClr>
              </a:solidFill>
            </a:endParaRPr>
          </a:p>
        </p:txBody>
      </p:sp>
      <p:sp>
        <p:nvSpPr>
          <p:cNvPr id="115" name="ZoneTexte 114"/>
          <p:cNvSpPr txBox="1"/>
          <p:nvPr/>
        </p:nvSpPr>
        <p:spPr>
          <a:xfrm>
            <a:off x="3135086" y="4190010"/>
            <a:ext cx="1425039" cy="461665"/>
          </a:xfrm>
          <a:prstGeom prst="rect">
            <a:avLst/>
          </a:prstGeom>
          <a:noFill/>
        </p:spPr>
        <p:txBody>
          <a:bodyPr wrap="square" rtlCol="0">
            <a:spAutoFit/>
          </a:bodyPr>
          <a:lstStyle/>
          <a:p>
            <a:pPr algn="ctr"/>
            <a:r>
              <a:rPr lang="fr-FR" sz="1200" dirty="0" smtClean="0">
                <a:solidFill>
                  <a:schemeClr val="accent3">
                    <a:lumMod val="75000"/>
                  </a:schemeClr>
                </a:solidFill>
              </a:rPr>
              <a:t>Instruit les « points durs »…</a:t>
            </a:r>
            <a:endParaRPr lang="fr-FR" sz="1200" dirty="0">
              <a:solidFill>
                <a:schemeClr val="accent3">
                  <a:lumMod val="75000"/>
                </a:schemeClr>
              </a:solidFill>
            </a:endParaRPr>
          </a:p>
        </p:txBody>
      </p:sp>
      <p:sp>
        <p:nvSpPr>
          <p:cNvPr id="116" name="ZoneTexte 115"/>
          <p:cNvSpPr txBox="1"/>
          <p:nvPr/>
        </p:nvSpPr>
        <p:spPr>
          <a:xfrm>
            <a:off x="4536379" y="4188031"/>
            <a:ext cx="1662545" cy="461665"/>
          </a:xfrm>
          <a:prstGeom prst="rect">
            <a:avLst/>
          </a:prstGeom>
          <a:noFill/>
        </p:spPr>
        <p:txBody>
          <a:bodyPr wrap="square" rtlCol="0">
            <a:spAutoFit/>
          </a:bodyPr>
          <a:lstStyle/>
          <a:p>
            <a:pPr algn="ctr"/>
            <a:r>
              <a:rPr lang="fr-FR" sz="1200" dirty="0" smtClean="0">
                <a:solidFill>
                  <a:schemeClr val="accent3">
                    <a:lumMod val="75000"/>
                  </a:schemeClr>
                </a:solidFill>
              </a:rPr>
              <a:t>…et les présente au Collège des experts</a:t>
            </a:r>
            <a:endParaRPr lang="fr-FR" sz="1200" dirty="0">
              <a:solidFill>
                <a:schemeClr val="accent3">
                  <a:lumMod val="75000"/>
                </a:schemeClr>
              </a:solidFill>
            </a:endParaRPr>
          </a:p>
        </p:txBody>
      </p:sp>
      <p:sp>
        <p:nvSpPr>
          <p:cNvPr id="117" name="ZoneTexte 116"/>
          <p:cNvSpPr txBox="1"/>
          <p:nvPr/>
        </p:nvSpPr>
        <p:spPr>
          <a:xfrm>
            <a:off x="6412674" y="4233554"/>
            <a:ext cx="2553195" cy="830997"/>
          </a:xfrm>
          <a:prstGeom prst="rect">
            <a:avLst/>
          </a:prstGeom>
          <a:noFill/>
        </p:spPr>
        <p:txBody>
          <a:bodyPr wrap="square" rtlCol="0">
            <a:spAutoFit/>
          </a:bodyPr>
          <a:lstStyle/>
          <a:p>
            <a:r>
              <a:rPr lang="fr-FR" sz="1200" dirty="0" smtClean="0">
                <a:solidFill>
                  <a:srgbClr val="0070C0"/>
                </a:solidFill>
              </a:rPr>
              <a:t>Sélectionne les sujets et cadre :</a:t>
            </a:r>
          </a:p>
          <a:p>
            <a:pPr>
              <a:buFont typeface="Arial" pitchFamily="34" charset="0"/>
              <a:buChar char="•"/>
            </a:pPr>
            <a:r>
              <a:rPr lang="fr-FR" sz="1200" dirty="0" smtClean="0">
                <a:solidFill>
                  <a:srgbClr val="0070C0"/>
                </a:solidFill>
              </a:rPr>
              <a:t> Le thème</a:t>
            </a:r>
          </a:p>
          <a:p>
            <a:pPr>
              <a:buFont typeface="Arial" pitchFamily="34" charset="0"/>
              <a:buChar char="•"/>
            </a:pPr>
            <a:r>
              <a:rPr lang="fr-FR" sz="1200" dirty="0" smtClean="0">
                <a:solidFill>
                  <a:srgbClr val="0070C0"/>
                </a:solidFill>
              </a:rPr>
              <a:t> Le livrable</a:t>
            </a:r>
          </a:p>
          <a:p>
            <a:pPr>
              <a:buFont typeface="Arial" pitchFamily="34" charset="0"/>
              <a:buChar char="•"/>
            </a:pPr>
            <a:r>
              <a:rPr lang="fr-FR" sz="1200" dirty="0" smtClean="0">
                <a:solidFill>
                  <a:srgbClr val="0070C0"/>
                </a:solidFill>
              </a:rPr>
              <a:t> Le groupe de travail</a:t>
            </a:r>
            <a:endParaRPr lang="fr-FR" sz="1200" dirty="0">
              <a:solidFill>
                <a:srgbClr val="0070C0"/>
              </a:solidFill>
            </a:endParaRPr>
          </a:p>
        </p:txBody>
      </p:sp>
      <p:sp>
        <p:nvSpPr>
          <p:cNvPr id="38" name="Titre 1"/>
          <p:cNvSpPr txBox="1">
            <a:spLocks/>
          </p:cNvSpPr>
          <p:nvPr/>
        </p:nvSpPr>
        <p:spPr>
          <a:xfrm>
            <a:off x="2159614" y="499753"/>
            <a:ext cx="6705600" cy="628632"/>
          </a:xfrm>
          <a:prstGeom prst="rect">
            <a:avLst/>
          </a:prstGeom>
        </p:spPr>
        <p:txBody>
          <a:bodyPr vert="horz" wrap="none" lIns="91440" tIns="45720" rIns="91440" bIns="45720" rtlCol="0" anchor="ctr">
            <a:normAutofit fontScale="97500" lnSpcReduction="10000"/>
          </a:bodyPr>
          <a:lstStyle/>
          <a:p>
            <a:pPr lvl="0" defTabSz="457200" fontAlgn="auto">
              <a:spcAft>
                <a:spcPts val="0"/>
              </a:spcAft>
              <a:defRPr/>
            </a:pPr>
            <a:r>
              <a:rPr lang="fr-FR" sz="2000" dirty="0">
                <a:latin typeface="Arial"/>
                <a:ea typeface="+mj-ea"/>
                <a:cs typeface="Arial"/>
              </a:rPr>
              <a:t>Les experts Hôpital Numérique de </a:t>
            </a:r>
            <a:r>
              <a:rPr lang="fr-FR" sz="2000" dirty="0" smtClean="0">
                <a:latin typeface="Arial"/>
                <a:ea typeface="+mj-ea"/>
                <a:cs typeface="Arial"/>
              </a:rPr>
              <a:t>l’ANAP</a:t>
            </a:r>
            <a:r>
              <a:rPr kumimoji="0" lang="fr-FR" sz="2000" b="1" i="0" u="none" strike="noStrike" kern="1200" cap="none" spc="0" normalizeH="0" baseline="0" noProof="0" dirty="0" smtClean="0">
                <a:ln>
                  <a:noFill/>
                </a:ln>
                <a:solidFill>
                  <a:schemeClr val="tx1"/>
                </a:solidFill>
                <a:effectLst/>
                <a:uLnTx/>
                <a:uFillTx/>
                <a:latin typeface="Arial"/>
                <a:ea typeface="+mj-ea"/>
                <a:cs typeface="Arial"/>
              </a:rPr>
              <a:t/>
            </a:r>
            <a:br>
              <a:rPr kumimoji="0" lang="fr-FR" sz="2000" b="1" i="0" u="none" strike="noStrike" kern="1200" cap="none" spc="0" normalizeH="0" baseline="0" noProof="0" dirty="0" smtClean="0">
                <a:ln>
                  <a:noFill/>
                </a:ln>
                <a:solidFill>
                  <a:schemeClr val="tx1"/>
                </a:solidFill>
                <a:effectLst/>
                <a:uLnTx/>
                <a:uFillTx/>
                <a:latin typeface="Arial"/>
                <a:ea typeface="+mj-ea"/>
                <a:cs typeface="Arial"/>
              </a:rPr>
            </a:br>
            <a:r>
              <a:rPr kumimoji="0" lang="fr-FR" sz="1600" b="1" i="0" u="none" strike="noStrike" kern="1200" cap="none" spc="0" normalizeH="0" baseline="0" noProof="0" dirty="0" smtClean="0">
                <a:ln>
                  <a:noFill/>
                </a:ln>
                <a:solidFill>
                  <a:schemeClr val="accent3">
                    <a:lumMod val="75000"/>
                  </a:schemeClr>
                </a:solidFill>
                <a:effectLst/>
                <a:uLnTx/>
                <a:uFillTx/>
                <a:latin typeface="Arial"/>
                <a:ea typeface="+mj-ea"/>
                <a:cs typeface="Arial"/>
              </a:rPr>
              <a:t>Cycle de choix des productions</a:t>
            </a:r>
            <a:endParaRPr kumimoji="0" lang="fr-FR" sz="2000" b="1" i="0" u="none" strike="noStrike" kern="1200" cap="none" spc="0" normalizeH="0" baseline="0" noProof="0" dirty="0">
              <a:ln>
                <a:noFill/>
              </a:ln>
              <a:solidFill>
                <a:schemeClr val="accent3">
                  <a:lumMod val="75000"/>
                </a:schemeClr>
              </a:solidFill>
              <a:effectLst/>
              <a:uLnTx/>
              <a:uFillTx/>
              <a:latin typeface="Arial"/>
              <a:ea typeface="+mj-ea"/>
              <a:cs typeface="Arial"/>
            </a:endParaRPr>
          </a:p>
        </p:txBody>
      </p:sp>
      <p:pic>
        <p:nvPicPr>
          <p:cNvPr id="36" name="Picture 2"/>
          <p:cNvPicPr>
            <a:picLocks noChangeAspect="1" noChangeArrowheads="1"/>
          </p:cNvPicPr>
          <p:nvPr/>
        </p:nvPicPr>
        <p:blipFill>
          <a:blip r:embed="rId3" cstate="screen"/>
          <a:srcRect/>
          <a:stretch>
            <a:fillRect/>
          </a:stretch>
        </p:blipFill>
        <p:spPr bwMode="auto">
          <a:xfrm>
            <a:off x="143015" y="717493"/>
            <a:ext cx="719307" cy="682052"/>
          </a:xfrm>
          <a:prstGeom prst="rect">
            <a:avLst/>
          </a:prstGeom>
          <a:noFill/>
          <a:ln w="9525">
            <a:noFill/>
            <a:miter lim="800000"/>
            <a:headEnd/>
            <a:tailEnd/>
          </a:ln>
        </p:spPr>
      </p:pic>
      <p:sp>
        <p:nvSpPr>
          <p:cNvPr id="37" name="Flèche droite rayée 36"/>
          <p:cNvSpPr/>
          <p:nvPr/>
        </p:nvSpPr>
        <p:spPr>
          <a:xfrm>
            <a:off x="917617" y="957448"/>
            <a:ext cx="342900" cy="290946"/>
          </a:xfrm>
          <a:prstGeom prst="striped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fr-FR"/>
          </a:p>
        </p:txBody>
      </p:sp>
      <p:grpSp>
        <p:nvGrpSpPr>
          <p:cNvPr id="3" name="Groupe 38"/>
          <p:cNvGrpSpPr/>
          <p:nvPr/>
        </p:nvGrpSpPr>
        <p:grpSpPr>
          <a:xfrm>
            <a:off x="1282112" y="641268"/>
            <a:ext cx="940930" cy="940930"/>
            <a:chOff x="5639415" y="1419270"/>
            <a:chExt cx="1354632" cy="1354632"/>
          </a:xfrm>
        </p:grpSpPr>
        <p:sp>
          <p:nvSpPr>
            <p:cNvPr id="40" name="Ellipse 39"/>
            <p:cNvSpPr/>
            <p:nvPr/>
          </p:nvSpPr>
          <p:spPr>
            <a:xfrm>
              <a:off x="5639415" y="1419270"/>
              <a:ext cx="1354632" cy="1354632"/>
            </a:xfrm>
            <a:prstGeom prst="ellipse">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41" name="Ellipse 4"/>
            <p:cNvSpPr/>
            <p:nvPr/>
          </p:nvSpPr>
          <p:spPr>
            <a:xfrm>
              <a:off x="5803603" y="1608859"/>
              <a:ext cx="1084472" cy="9578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fr-FR" sz="1200" b="1" kern="1200" dirty="0" smtClean="0"/>
                <a:t>Offre d’expertise</a:t>
              </a:r>
              <a:endParaRPr lang="fr-FR" sz="1200" b="1" kern="1200" dirty="0"/>
            </a:p>
          </p:txBody>
        </p:sp>
      </p:grpSp>
    </p:spTree>
    <p:extLst>
      <p:ext uri="{BB962C8B-B14F-4D97-AF65-F5344CB8AC3E}">
        <p14:creationId xmlns:p14="http://schemas.microsoft.com/office/powerpoint/2010/main" xmlns="" val="12801164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0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59" grpId="0" animBg="1"/>
      <p:bldP spid="67" grpId="0" animBg="1"/>
      <p:bldP spid="68" grpId="0" animBg="1"/>
      <p:bldP spid="69" grpId="0" animBg="1"/>
      <p:bldP spid="70" grpId="0" animBg="1"/>
      <p:bldP spid="71" grpId="0" animBg="1"/>
      <p:bldP spid="93" grpId="0" animBg="1"/>
      <p:bldP spid="94" grpId="0" animBg="1"/>
      <p:bldP spid="95" grpId="0" animBg="1"/>
      <p:bldP spid="96" grpId="0" animBg="1"/>
      <p:bldP spid="97" grpId="0" animBg="1"/>
      <p:bldP spid="98" grpId="0" animBg="1"/>
      <p:bldP spid="106" grpId="0" animBg="1"/>
      <p:bldP spid="107" grpId="0" animBg="1"/>
      <p:bldP spid="110" grpId="0"/>
      <p:bldP spid="115" grpId="0"/>
      <p:bldP spid="116" grpId="0"/>
      <p:bldP spid="1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7" name="Connecteur droit avec flèche 76"/>
          <p:cNvCxnSpPr/>
          <p:nvPr/>
        </p:nvCxnSpPr>
        <p:spPr>
          <a:xfrm>
            <a:off x="7735497" y="3487375"/>
            <a:ext cx="216000" cy="198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71" name="Rectangle à coins arrondis 70"/>
          <p:cNvSpPr/>
          <p:nvPr/>
        </p:nvSpPr>
        <p:spPr>
          <a:xfrm>
            <a:off x="116791" y="2919341"/>
            <a:ext cx="828000" cy="11875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Collège des experts</a:t>
            </a:r>
          </a:p>
        </p:txBody>
      </p:sp>
      <p:cxnSp>
        <p:nvCxnSpPr>
          <p:cNvPr id="103" name="Connecteur droit avec flèche 102"/>
          <p:cNvCxnSpPr>
            <a:stCxn id="71" idx="3"/>
          </p:cNvCxnSpPr>
          <p:nvPr/>
        </p:nvCxnSpPr>
        <p:spPr>
          <a:xfrm>
            <a:off x="944791" y="3513107"/>
            <a:ext cx="314000" cy="198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13" name="ZoneTexte 112"/>
          <p:cNvSpPr txBox="1"/>
          <p:nvPr/>
        </p:nvSpPr>
        <p:spPr>
          <a:xfrm>
            <a:off x="320634" y="5830784"/>
            <a:ext cx="8431480" cy="369332"/>
          </a:xfrm>
          <a:prstGeom prst="rect">
            <a:avLst/>
          </a:prstGeom>
          <a:noFill/>
        </p:spPr>
        <p:txBody>
          <a:bodyPr wrap="square" rtlCol="0">
            <a:spAutoFit/>
          </a:bodyPr>
          <a:lstStyle/>
          <a:p>
            <a:pPr algn="ctr"/>
            <a:r>
              <a:rPr lang="fr-FR" sz="1800" i="1" dirty="0" smtClean="0">
                <a:solidFill>
                  <a:schemeClr val="accent3">
                    <a:lumMod val="75000"/>
                  </a:schemeClr>
                </a:solidFill>
              </a:rPr>
              <a:t>Processus de production des livrables</a:t>
            </a:r>
            <a:endParaRPr lang="fr-FR" sz="1800" i="1" dirty="0">
              <a:solidFill>
                <a:schemeClr val="accent3">
                  <a:lumMod val="75000"/>
                </a:schemeClr>
              </a:solidFill>
            </a:endParaRPr>
          </a:p>
        </p:txBody>
      </p:sp>
      <p:sp>
        <p:nvSpPr>
          <p:cNvPr id="39" name="Rectangle à coins arrondis 38"/>
          <p:cNvSpPr/>
          <p:nvPr/>
        </p:nvSpPr>
        <p:spPr>
          <a:xfrm>
            <a:off x="1828845" y="2434424"/>
            <a:ext cx="1080000" cy="58189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fr-FR" sz="1200" dirty="0" smtClean="0"/>
              <a:t>Réunion de cadrage fin</a:t>
            </a:r>
            <a:endParaRPr lang="fr-FR" sz="1200" dirty="0"/>
          </a:p>
        </p:txBody>
      </p:sp>
      <p:cxnSp>
        <p:nvCxnSpPr>
          <p:cNvPr id="36" name="Connecteur droit avec flèche 35"/>
          <p:cNvCxnSpPr>
            <a:stCxn id="106" idx="3"/>
            <a:endCxn id="39" idx="1"/>
          </p:cNvCxnSpPr>
          <p:nvPr/>
        </p:nvCxnSpPr>
        <p:spPr>
          <a:xfrm flipV="1">
            <a:off x="1591338" y="2725370"/>
            <a:ext cx="237507" cy="55220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46" name="Rectangle à coins arrondis 45"/>
          <p:cNvSpPr/>
          <p:nvPr/>
        </p:nvSpPr>
        <p:spPr>
          <a:xfrm>
            <a:off x="3146982" y="2101914"/>
            <a:ext cx="1900036" cy="558141"/>
          </a:xfrm>
          <a:prstGeom prst="roundRect">
            <a:avLst/>
          </a:prstGeom>
          <a:ln w="28575">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200" dirty="0" smtClean="0">
                <a:solidFill>
                  <a:schemeClr val="accent2"/>
                </a:solidFill>
              </a:rPr>
              <a:t>Travail en chambre</a:t>
            </a:r>
            <a:endParaRPr lang="fr-FR" sz="1200" dirty="0">
              <a:solidFill>
                <a:schemeClr val="accent2"/>
              </a:solidFill>
            </a:endParaRPr>
          </a:p>
        </p:txBody>
      </p:sp>
      <p:sp>
        <p:nvSpPr>
          <p:cNvPr id="47" name="Rectangle à coins arrondis 46"/>
          <p:cNvSpPr/>
          <p:nvPr/>
        </p:nvSpPr>
        <p:spPr>
          <a:xfrm>
            <a:off x="3156879" y="2741202"/>
            <a:ext cx="864000" cy="558141"/>
          </a:xfrm>
          <a:prstGeom prst="roundRect">
            <a:avLst/>
          </a:prstGeom>
          <a:ln w="28575">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200" dirty="0" smtClean="0">
                <a:solidFill>
                  <a:schemeClr val="accent2"/>
                </a:solidFill>
              </a:rPr>
              <a:t>Visites sur site</a:t>
            </a:r>
            <a:endParaRPr lang="fr-FR" sz="1200" dirty="0">
              <a:solidFill>
                <a:schemeClr val="accent2"/>
              </a:solidFill>
            </a:endParaRPr>
          </a:p>
        </p:txBody>
      </p:sp>
      <p:cxnSp>
        <p:nvCxnSpPr>
          <p:cNvPr id="48" name="Connecteur droit avec flèche 47"/>
          <p:cNvCxnSpPr>
            <a:stCxn id="39" idx="3"/>
            <a:endCxn id="46" idx="1"/>
          </p:cNvCxnSpPr>
          <p:nvPr/>
        </p:nvCxnSpPr>
        <p:spPr>
          <a:xfrm flipV="1">
            <a:off x="2908845" y="2380985"/>
            <a:ext cx="238137" cy="34438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1" name="Connecteur droit avec flèche 50"/>
          <p:cNvCxnSpPr>
            <a:stCxn id="39" idx="3"/>
            <a:endCxn id="47" idx="1"/>
          </p:cNvCxnSpPr>
          <p:nvPr/>
        </p:nvCxnSpPr>
        <p:spPr>
          <a:xfrm>
            <a:off x="2908845" y="2725370"/>
            <a:ext cx="248034" cy="294903"/>
          </a:xfrm>
          <a:prstGeom prst="straightConnector1">
            <a:avLst/>
          </a:prstGeom>
          <a:ln>
            <a:prstDash val="sysDash"/>
            <a:tailEnd type="arrow"/>
          </a:ln>
        </p:spPr>
        <p:style>
          <a:lnRef idx="3">
            <a:schemeClr val="accent2"/>
          </a:lnRef>
          <a:fillRef idx="0">
            <a:schemeClr val="accent2"/>
          </a:fillRef>
          <a:effectRef idx="2">
            <a:schemeClr val="accent2"/>
          </a:effectRef>
          <a:fontRef idx="minor">
            <a:schemeClr val="tx1"/>
          </a:fontRef>
        </p:style>
      </p:cxnSp>
      <p:cxnSp>
        <p:nvCxnSpPr>
          <p:cNvPr id="54" name="Connecteur droit avec flèche 53"/>
          <p:cNvCxnSpPr>
            <a:stCxn id="47" idx="3"/>
          </p:cNvCxnSpPr>
          <p:nvPr/>
        </p:nvCxnSpPr>
        <p:spPr>
          <a:xfrm flipV="1">
            <a:off x="4020879" y="2624429"/>
            <a:ext cx="444265" cy="395844"/>
          </a:xfrm>
          <a:prstGeom prst="straightConnector1">
            <a:avLst/>
          </a:prstGeom>
          <a:ln>
            <a:prstDash val="sysDash"/>
            <a:tailEnd type="arrow"/>
          </a:ln>
        </p:spPr>
        <p:style>
          <a:lnRef idx="3">
            <a:schemeClr val="accent2"/>
          </a:lnRef>
          <a:fillRef idx="0">
            <a:schemeClr val="accent2"/>
          </a:fillRef>
          <a:effectRef idx="2">
            <a:schemeClr val="accent2"/>
          </a:effectRef>
          <a:fontRef idx="minor">
            <a:schemeClr val="tx1"/>
          </a:fontRef>
        </p:style>
      </p:cxnSp>
      <p:sp>
        <p:nvSpPr>
          <p:cNvPr id="61" name="Rectangle à coins arrondis 60"/>
          <p:cNvSpPr/>
          <p:nvPr/>
        </p:nvSpPr>
        <p:spPr>
          <a:xfrm>
            <a:off x="5270717" y="2408694"/>
            <a:ext cx="900000" cy="58189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fr-FR" sz="1200" dirty="0" smtClean="0"/>
              <a:t>Séminaire de travail</a:t>
            </a:r>
            <a:endParaRPr lang="fr-FR" sz="1200" dirty="0"/>
          </a:p>
        </p:txBody>
      </p:sp>
      <p:cxnSp>
        <p:nvCxnSpPr>
          <p:cNvPr id="62" name="Connecteur droit avec flèche 61"/>
          <p:cNvCxnSpPr>
            <a:stCxn id="46" idx="3"/>
            <a:endCxn id="61" idx="1"/>
          </p:cNvCxnSpPr>
          <p:nvPr/>
        </p:nvCxnSpPr>
        <p:spPr>
          <a:xfrm>
            <a:off x="5047018" y="2380985"/>
            <a:ext cx="223699" cy="31865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06" name="Organigramme : Document 105"/>
          <p:cNvSpPr/>
          <p:nvPr/>
        </p:nvSpPr>
        <p:spPr>
          <a:xfrm>
            <a:off x="1223203" y="3099446"/>
            <a:ext cx="368135" cy="356260"/>
          </a:xfrm>
          <a:prstGeom prst="flowChart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66" name="Rectangle à coins arrondis 65"/>
          <p:cNvSpPr/>
          <p:nvPr/>
        </p:nvSpPr>
        <p:spPr>
          <a:xfrm>
            <a:off x="8344433" y="2347338"/>
            <a:ext cx="621437" cy="58189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fr-FR" sz="1200" dirty="0" err="1" smtClean="0"/>
              <a:t>Conf</a:t>
            </a:r>
            <a:r>
              <a:rPr lang="fr-FR" sz="1200" dirty="0" smtClean="0"/>
              <a:t>. </a:t>
            </a:r>
            <a:r>
              <a:rPr lang="fr-FR" sz="800" i="1" dirty="0" smtClean="0"/>
              <a:t>tel/</a:t>
            </a:r>
            <a:r>
              <a:rPr lang="fr-FR" sz="800" i="1" dirty="0" err="1" smtClean="0"/>
              <a:t>visio</a:t>
            </a:r>
            <a:endParaRPr lang="fr-FR" sz="1200" i="1" dirty="0" smtClean="0"/>
          </a:p>
        </p:txBody>
      </p:sp>
      <p:sp>
        <p:nvSpPr>
          <p:cNvPr id="72" name="Rectangle à coins arrondis 71"/>
          <p:cNvSpPr/>
          <p:nvPr/>
        </p:nvSpPr>
        <p:spPr>
          <a:xfrm>
            <a:off x="6339462" y="2420568"/>
            <a:ext cx="360000" cy="558141"/>
          </a:xfrm>
          <a:prstGeom prst="roundRect">
            <a:avLst/>
          </a:prstGeom>
          <a:ln w="28575">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200" dirty="0">
              <a:solidFill>
                <a:schemeClr val="accent2"/>
              </a:solidFill>
            </a:endParaRPr>
          </a:p>
        </p:txBody>
      </p:sp>
      <p:sp>
        <p:nvSpPr>
          <p:cNvPr id="74" name="Rectangle à coins arrondis 73"/>
          <p:cNvSpPr/>
          <p:nvPr/>
        </p:nvSpPr>
        <p:spPr>
          <a:xfrm>
            <a:off x="6907503" y="2893608"/>
            <a:ext cx="828000" cy="11875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Collège des experts</a:t>
            </a:r>
          </a:p>
        </p:txBody>
      </p:sp>
      <p:cxnSp>
        <p:nvCxnSpPr>
          <p:cNvPr id="75" name="Connecteur droit avec flèche 74"/>
          <p:cNvCxnSpPr>
            <a:stCxn id="61" idx="3"/>
            <a:endCxn id="72" idx="1"/>
          </p:cNvCxnSpPr>
          <p:nvPr/>
        </p:nvCxnSpPr>
        <p:spPr>
          <a:xfrm flipV="1">
            <a:off x="6170717" y="2699639"/>
            <a:ext cx="168745" cy="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79" name="Connecteur droit avec flèche 78"/>
          <p:cNvCxnSpPr>
            <a:stCxn id="72" idx="3"/>
            <a:endCxn id="74" idx="1"/>
          </p:cNvCxnSpPr>
          <p:nvPr/>
        </p:nvCxnSpPr>
        <p:spPr>
          <a:xfrm>
            <a:off x="6699462" y="2699639"/>
            <a:ext cx="208041" cy="78773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83" name="Connecteur droit avec flèche 82"/>
          <p:cNvCxnSpPr>
            <a:stCxn id="67" idx="0"/>
            <a:endCxn id="66" idx="1"/>
          </p:cNvCxnSpPr>
          <p:nvPr/>
        </p:nvCxnSpPr>
        <p:spPr>
          <a:xfrm flipV="1">
            <a:off x="8055474" y="2638284"/>
            <a:ext cx="288959" cy="43543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89" name="Rectangle à coins arrondis 88"/>
          <p:cNvSpPr/>
          <p:nvPr/>
        </p:nvSpPr>
        <p:spPr>
          <a:xfrm>
            <a:off x="1743740" y="4142495"/>
            <a:ext cx="828000" cy="39188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fr-FR" dirty="0" smtClean="0"/>
              <a:t>Réunion de cadrage fin</a:t>
            </a:r>
            <a:endParaRPr lang="fr-FR" dirty="0"/>
          </a:p>
        </p:txBody>
      </p:sp>
      <p:cxnSp>
        <p:nvCxnSpPr>
          <p:cNvPr id="91" name="Connecteur droit avec flèche 90"/>
          <p:cNvCxnSpPr>
            <a:stCxn id="107" idx="3"/>
            <a:endCxn id="89" idx="1"/>
          </p:cNvCxnSpPr>
          <p:nvPr/>
        </p:nvCxnSpPr>
        <p:spPr>
          <a:xfrm>
            <a:off x="1601234" y="3774361"/>
            <a:ext cx="142506" cy="564077"/>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92" name="Rectangle à coins arrondis 91"/>
          <p:cNvSpPr/>
          <p:nvPr/>
        </p:nvSpPr>
        <p:spPr>
          <a:xfrm>
            <a:off x="2872708" y="3950565"/>
            <a:ext cx="1169615" cy="397822"/>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1200" dirty="0" smtClean="0">
                <a:solidFill>
                  <a:schemeClr val="accent6">
                    <a:lumMod val="50000"/>
                  </a:schemeClr>
                </a:solidFill>
              </a:rPr>
              <a:t>Travail en chambre</a:t>
            </a:r>
            <a:endParaRPr lang="fr-FR" sz="1200" dirty="0">
              <a:solidFill>
                <a:schemeClr val="accent6">
                  <a:lumMod val="50000"/>
                </a:schemeClr>
              </a:solidFill>
            </a:endParaRPr>
          </a:p>
        </p:txBody>
      </p:sp>
      <p:sp>
        <p:nvSpPr>
          <p:cNvPr id="101" name="Rectangle à coins arrondis 100"/>
          <p:cNvSpPr/>
          <p:nvPr/>
        </p:nvSpPr>
        <p:spPr>
          <a:xfrm>
            <a:off x="2717359" y="4490778"/>
            <a:ext cx="684000" cy="393865"/>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1200" dirty="0" smtClean="0">
                <a:solidFill>
                  <a:schemeClr val="accent6">
                    <a:lumMod val="50000"/>
                  </a:schemeClr>
                </a:solidFill>
              </a:rPr>
              <a:t>Visites sur site</a:t>
            </a:r>
            <a:endParaRPr lang="fr-FR" sz="1200" dirty="0">
              <a:solidFill>
                <a:schemeClr val="accent6">
                  <a:lumMod val="50000"/>
                </a:schemeClr>
              </a:solidFill>
            </a:endParaRPr>
          </a:p>
        </p:txBody>
      </p:sp>
      <p:cxnSp>
        <p:nvCxnSpPr>
          <p:cNvPr id="102" name="Connecteur droit avec flèche 101"/>
          <p:cNvCxnSpPr>
            <a:stCxn id="89" idx="3"/>
            <a:endCxn id="92" idx="1"/>
          </p:cNvCxnSpPr>
          <p:nvPr/>
        </p:nvCxnSpPr>
        <p:spPr>
          <a:xfrm flipV="1">
            <a:off x="2571740" y="4149476"/>
            <a:ext cx="300968" cy="18896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04" name="Connecteur droit avec flèche 103"/>
          <p:cNvCxnSpPr>
            <a:stCxn id="89" idx="3"/>
            <a:endCxn id="101" idx="1"/>
          </p:cNvCxnSpPr>
          <p:nvPr/>
        </p:nvCxnSpPr>
        <p:spPr>
          <a:xfrm>
            <a:off x="2571740" y="4338438"/>
            <a:ext cx="145619" cy="349273"/>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05" name="Connecteur droit avec flèche 104"/>
          <p:cNvCxnSpPr>
            <a:stCxn id="101" idx="3"/>
            <a:endCxn id="92" idx="2"/>
          </p:cNvCxnSpPr>
          <p:nvPr/>
        </p:nvCxnSpPr>
        <p:spPr>
          <a:xfrm flipV="1">
            <a:off x="3401359" y="4348387"/>
            <a:ext cx="56157" cy="33932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09" name="Rectangle à coins arrondis 108"/>
          <p:cNvSpPr/>
          <p:nvPr/>
        </p:nvSpPr>
        <p:spPr>
          <a:xfrm>
            <a:off x="4214009" y="4128636"/>
            <a:ext cx="878995" cy="445268"/>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fr-FR" dirty="0" smtClean="0"/>
              <a:t>Séminaire de travail</a:t>
            </a:r>
            <a:endParaRPr lang="fr-FR" dirty="0"/>
          </a:p>
        </p:txBody>
      </p:sp>
      <p:cxnSp>
        <p:nvCxnSpPr>
          <p:cNvPr id="111" name="Connecteur droit avec flèche 110"/>
          <p:cNvCxnSpPr>
            <a:stCxn id="92" idx="3"/>
            <a:endCxn id="109" idx="1"/>
          </p:cNvCxnSpPr>
          <p:nvPr/>
        </p:nvCxnSpPr>
        <p:spPr>
          <a:xfrm>
            <a:off x="4042323" y="4149476"/>
            <a:ext cx="171686" cy="20179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14" name="Rectangle à coins arrondis 113"/>
          <p:cNvSpPr/>
          <p:nvPr/>
        </p:nvSpPr>
        <p:spPr>
          <a:xfrm>
            <a:off x="5329387" y="4077030"/>
            <a:ext cx="360000" cy="558141"/>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sz="1200" dirty="0">
              <a:solidFill>
                <a:schemeClr val="accent2"/>
              </a:solidFill>
            </a:endParaRPr>
          </a:p>
        </p:txBody>
      </p:sp>
      <p:cxnSp>
        <p:nvCxnSpPr>
          <p:cNvPr id="118" name="Connecteur droit avec flèche 117"/>
          <p:cNvCxnSpPr>
            <a:stCxn id="109" idx="3"/>
            <a:endCxn id="114" idx="1"/>
          </p:cNvCxnSpPr>
          <p:nvPr/>
        </p:nvCxnSpPr>
        <p:spPr>
          <a:xfrm>
            <a:off x="5093004" y="4351270"/>
            <a:ext cx="236383" cy="4831"/>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19" name="Connecteur droit avec flèche 118"/>
          <p:cNvCxnSpPr>
            <a:stCxn id="114" idx="3"/>
            <a:endCxn id="74" idx="1"/>
          </p:cNvCxnSpPr>
          <p:nvPr/>
        </p:nvCxnSpPr>
        <p:spPr>
          <a:xfrm flipV="1">
            <a:off x="5689387" y="3487374"/>
            <a:ext cx="1218116" cy="868727"/>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22" name="Rectangle à coins arrondis 121"/>
          <p:cNvSpPr/>
          <p:nvPr/>
        </p:nvSpPr>
        <p:spPr>
          <a:xfrm>
            <a:off x="8354329" y="4019779"/>
            <a:ext cx="621437" cy="581891"/>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200" dirty="0" err="1" smtClean="0"/>
              <a:t>Conf</a:t>
            </a:r>
            <a:r>
              <a:rPr lang="fr-FR" sz="1200" dirty="0" smtClean="0"/>
              <a:t>. </a:t>
            </a:r>
            <a:r>
              <a:rPr lang="fr-FR" sz="800" i="1" dirty="0" smtClean="0"/>
              <a:t>tel/</a:t>
            </a:r>
            <a:r>
              <a:rPr lang="fr-FR" sz="800" i="1" dirty="0" err="1" smtClean="0"/>
              <a:t>visio</a:t>
            </a:r>
            <a:endParaRPr lang="fr-FR" sz="1200" i="1" dirty="0"/>
          </a:p>
        </p:txBody>
      </p:sp>
      <p:cxnSp>
        <p:nvCxnSpPr>
          <p:cNvPr id="123" name="Connecteur droit avec flèche 122"/>
          <p:cNvCxnSpPr>
            <a:stCxn id="65" idx="2"/>
            <a:endCxn id="122" idx="1"/>
          </p:cNvCxnSpPr>
          <p:nvPr/>
        </p:nvCxnSpPr>
        <p:spPr>
          <a:xfrm>
            <a:off x="8065370" y="3903206"/>
            <a:ext cx="288959" cy="407519"/>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26" name="ZoneTexte 125"/>
          <p:cNvSpPr txBox="1"/>
          <p:nvPr/>
        </p:nvSpPr>
        <p:spPr>
          <a:xfrm>
            <a:off x="142507" y="4130634"/>
            <a:ext cx="831270" cy="400110"/>
          </a:xfrm>
          <a:prstGeom prst="rect">
            <a:avLst/>
          </a:prstGeom>
          <a:noFill/>
        </p:spPr>
        <p:txBody>
          <a:bodyPr wrap="square" rtlCol="0">
            <a:spAutoFit/>
          </a:bodyPr>
          <a:lstStyle/>
          <a:p>
            <a:pPr algn="ctr"/>
            <a:r>
              <a:rPr lang="fr-FR" i="1" dirty="0" smtClean="0">
                <a:solidFill>
                  <a:srgbClr val="0070C0"/>
                </a:solidFill>
              </a:rPr>
              <a:t>Cadre les livrables</a:t>
            </a:r>
            <a:endParaRPr lang="fr-FR" i="1" dirty="0">
              <a:solidFill>
                <a:srgbClr val="0070C0"/>
              </a:solidFill>
            </a:endParaRPr>
          </a:p>
        </p:txBody>
      </p:sp>
      <p:sp>
        <p:nvSpPr>
          <p:cNvPr id="127" name="ZoneTexte 126"/>
          <p:cNvSpPr txBox="1"/>
          <p:nvPr/>
        </p:nvSpPr>
        <p:spPr>
          <a:xfrm>
            <a:off x="1874330" y="3024250"/>
            <a:ext cx="950024" cy="400110"/>
          </a:xfrm>
          <a:prstGeom prst="rect">
            <a:avLst/>
          </a:prstGeom>
          <a:noFill/>
        </p:spPr>
        <p:txBody>
          <a:bodyPr wrap="square" rtlCol="0">
            <a:spAutoFit/>
          </a:bodyPr>
          <a:lstStyle/>
          <a:p>
            <a:pPr algn="ctr"/>
            <a:r>
              <a:rPr lang="fr-FR" i="1" dirty="0" smtClean="0">
                <a:solidFill>
                  <a:schemeClr val="accent2"/>
                </a:solidFill>
              </a:rPr>
              <a:t>Choix des visites</a:t>
            </a:r>
            <a:endParaRPr lang="fr-FR" i="1" dirty="0">
              <a:solidFill>
                <a:schemeClr val="accent2"/>
              </a:solidFill>
            </a:endParaRPr>
          </a:p>
        </p:txBody>
      </p:sp>
      <p:sp>
        <p:nvSpPr>
          <p:cNvPr id="128" name="ZoneTexte 127"/>
          <p:cNvSpPr txBox="1"/>
          <p:nvPr/>
        </p:nvSpPr>
        <p:spPr>
          <a:xfrm>
            <a:off x="2943112" y="3285508"/>
            <a:ext cx="1723898" cy="246221"/>
          </a:xfrm>
          <a:prstGeom prst="rect">
            <a:avLst/>
          </a:prstGeom>
          <a:noFill/>
        </p:spPr>
        <p:txBody>
          <a:bodyPr wrap="square" rtlCol="0">
            <a:spAutoFit/>
          </a:bodyPr>
          <a:lstStyle/>
          <a:p>
            <a:pPr algn="ctr"/>
            <a:r>
              <a:rPr lang="fr-FR" i="1" dirty="0" smtClean="0">
                <a:solidFill>
                  <a:schemeClr val="accent2"/>
                </a:solidFill>
              </a:rPr>
              <a:t>Par le prestataire</a:t>
            </a:r>
          </a:p>
        </p:txBody>
      </p:sp>
      <p:sp>
        <p:nvSpPr>
          <p:cNvPr id="129" name="ZoneTexte 128"/>
          <p:cNvSpPr txBox="1"/>
          <p:nvPr/>
        </p:nvSpPr>
        <p:spPr>
          <a:xfrm>
            <a:off x="5211296" y="2988623"/>
            <a:ext cx="950024" cy="400110"/>
          </a:xfrm>
          <a:prstGeom prst="rect">
            <a:avLst/>
          </a:prstGeom>
          <a:noFill/>
        </p:spPr>
        <p:txBody>
          <a:bodyPr wrap="square" rtlCol="0">
            <a:spAutoFit/>
          </a:bodyPr>
          <a:lstStyle/>
          <a:p>
            <a:pPr algn="ctr"/>
            <a:r>
              <a:rPr lang="fr-FR" i="1" dirty="0" smtClean="0">
                <a:solidFill>
                  <a:schemeClr val="accent2"/>
                </a:solidFill>
              </a:rPr>
              <a:t>Finalise</a:t>
            </a:r>
          </a:p>
          <a:p>
            <a:pPr algn="ctr"/>
            <a:r>
              <a:rPr lang="fr-FR" i="1" dirty="0" smtClean="0">
                <a:solidFill>
                  <a:schemeClr val="accent2"/>
                </a:solidFill>
              </a:rPr>
              <a:t>le livrable</a:t>
            </a:r>
          </a:p>
        </p:txBody>
      </p:sp>
      <p:sp>
        <p:nvSpPr>
          <p:cNvPr id="130" name="ZoneTexte 129"/>
          <p:cNvSpPr txBox="1"/>
          <p:nvPr/>
        </p:nvSpPr>
        <p:spPr>
          <a:xfrm>
            <a:off x="3085612" y="1836717"/>
            <a:ext cx="1925779" cy="261610"/>
          </a:xfrm>
          <a:prstGeom prst="rect">
            <a:avLst/>
          </a:prstGeom>
          <a:noFill/>
        </p:spPr>
        <p:txBody>
          <a:bodyPr wrap="square" rtlCol="0">
            <a:spAutoFit/>
          </a:bodyPr>
          <a:lstStyle/>
          <a:p>
            <a:pPr algn="ctr"/>
            <a:r>
              <a:rPr lang="fr-FR" sz="1050" i="1" dirty="0" smtClean="0">
                <a:solidFill>
                  <a:schemeClr val="accent2"/>
                </a:solidFill>
              </a:rPr>
              <a:t>Rédaction du livrable</a:t>
            </a:r>
            <a:endParaRPr lang="fr-FR" sz="1050" i="1" dirty="0">
              <a:solidFill>
                <a:schemeClr val="accent2"/>
              </a:solidFill>
            </a:endParaRPr>
          </a:p>
        </p:txBody>
      </p:sp>
      <p:sp>
        <p:nvSpPr>
          <p:cNvPr id="131" name="ZoneTexte 130"/>
          <p:cNvSpPr txBox="1"/>
          <p:nvPr/>
        </p:nvSpPr>
        <p:spPr>
          <a:xfrm>
            <a:off x="6871862" y="4079173"/>
            <a:ext cx="950024" cy="400110"/>
          </a:xfrm>
          <a:prstGeom prst="rect">
            <a:avLst/>
          </a:prstGeom>
          <a:noFill/>
        </p:spPr>
        <p:txBody>
          <a:bodyPr wrap="square" rtlCol="0">
            <a:spAutoFit/>
          </a:bodyPr>
          <a:lstStyle/>
          <a:p>
            <a:pPr algn="ctr"/>
            <a:r>
              <a:rPr lang="fr-FR" i="1" dirty="0" smtClean="0">
                <a:solidFill>
                  <a:srgbClr val="0070C0"/>
                </a:solidFill>
              </a:rPr>
              <a:t>Valide</a:t>
            </a:r>
          </a:p>
          <a:p>
            <a:pPr algn="ctr"/>
            <a:r>
              <a:rPr lang="fr-FR" i="1" dirty="0" smtClean="0">
                <a:solidFill>
                  <a:srgbClr val="0070C0"/>
                </a:solidFill>
              </a:rPr>
              <a:t>les livrables</a:t>
            </a:r>
          </a:p>
        </p:txBody>
      </p:sp>
      <p:sp>
        <p:nvSpPr>
          <p:cNvPr id="132" name="ZoneTexte 131"/>
          <p:cNvSpPr txBox="1"/>
          <p:nvPr/>
        </p:nvSpPr>
        <p:spPr>
          <a:xfrm>
            <a:off x="8193976" y="2951018"/>
            <a:ext cx="950024" cy="400110"/>
          </a:xfrm>
          <a:prstGeom prst="rect">
            <a:avLst/>
          </a:prstGeom>
          <a:noFill/>
        </p:spPr>
        <p:txBody>
          <a:bodyPr wrap="square" rtlCol="0">
            <a:spAutoFit/>
          </a:bodyPr>
          <a:lstStyle/>
          <a:p>
            <a:pPr algn="ctr"/>
            <a:r>
              <a:rPr lang="fr-FR" i="1" dirty="0" smtClean="0">
                <a:solidFill>
                  <a:schemeClr val="accent2"/>
                </a:solidFill>
              </a:rPr>
              <a:t>Présente</a:t>
            </a:r>
          </a:p>
          <a:p>
            <a:pPr algn="ctr"/>
            <a:r>
              <a:rPr lang="fr-FR" i="1" dirty="0" smtClean="0">
                <a:solidFill>
                  <a:schemeClr val="accent2"/>
                </a:solidFill>
              </a:rPr>
              <a:t>le livrable</a:t>
            </a:r>
          </a:p>
        </p:txBody>
      </p:sp>
      <p:sp>
        <p:nvSpPr>
          <p:cNvPr id="133" name="ZoneTexte 132"/>
          <p:cNvSpPr txBox="1"/>
          <p:nvPr/>
        </p:nvSpPr>
        <p:spPr>
          <a:xfrm>
            <a:off x="1660577" y="4542312"/>
            <a:ext cx="950024" cy="400110"/>
          </a:xfrm>
          <a:prstGeom prst="rect">
            <a:avLst/>
          </a:prstGeom>
          <a:noFill/>
        </p:spPr>
        <p:txBody>
          <a:bodyPr wrap="square" rtlCol="0">
            <a:spAutoFit/>
          </a:bodyPr>
          <a:lstStyle/>
          <a:p>
            <a:pPr algn="ctr"/>
            <a:r>
              <a:rPr lang="fr-FR" i="1" dirty="0" smtClean="0">
                <a:solidFill>
                  <a:schemeClr val="accent6">
                    <a:lumMod val="75000"/>
                  </a:schemeClr>
                </a:solidFill>
              </a:rPr>
              <a:t>Choix des visites</a:t>
            </a:r>
            <a:endParaRPr lang="fr-FR" i="1" dirty="0">
              <a:solidFill>
                <a:schemeClr val="accent6">
                  <a:lumMod val="75000"/>
                </a:schemeClr>
              </a:solidFill>
            </a:endParaRPr>
          </a:p>
        </p:txBody>
      </p:sp>
      <p:sp>
        <p:nvSpPr>
          <p:cNvPr id="134" name="ZoneTexte 133"/>
          <p:cNvSpPr txBox="1"/>
          <p:nvPr/>
        </p:nvSpPr>
        <p:spPr>
          <a:xfrm>
            <a:off x="2254177" y="4874822"/>
            <a:ext cx="1723898" cy="246221"/>
          </a:xfrm>
          <a:prstGeom prst="rect">
            <a:avLst/>
          </a:prstGeom>
          <a:noFill/>
        </p:spPr>
        <p:txBody>
          <a:bodyPr wrap="square" rtlCol="0">
            <a:spAutoFit/>
          </a:bodyPr>
          <a:lstStyle/>
          <a:p>
            <a:pPr algn="ctr"/>
            <a:r>
              <a:rPr lang="fr-FR" i="1" dirty="0" smtClean="0">
                <a:solidFill>
                  <a:schemeClr val="accent6">
                    <a:lumMod val="75000"/>
                  </a:schemeClr>
                </a:solidFill>
              </a:rPr>
              <a:t>Par le prestataire</a:t>
            </a:r>
          </a:p>
        </p:txBody>
      </p:sp>
      <p:sp>
        <p:nvSpPr>
          <p:cNvPr id="135" name="ZoneTexte 134"/>
          <p:cNvSpPr txBox="1"/>
          <p:nvPr/>
        </p:nvSpPr>
        <p:spPr>
          <a:xfrm>
            <a:off x="4168776" y="4562049"/>
            <a:ext cx="950024" cy="400110"/>
          </a:xfrm>
          <a:prstGeom prst="rect">
            <a:avLst/>
          </a:prstGeom>
          <a:noFill/>
        </p:spPr>
        <p:txBody>
          <a:bodyPr wrap="square" rtlCol="0">
            <a:spAutoFit/>
          </a:bodyPr>
          <a:lstStyle/>
          <a:p>
            <a:pPr algn="ctr"/>
            <a:r>
              <a:rPr lang="fr-FR" i="1" dirty="0" smtClean="0">
                <a:solidFill>
                  <a:schemeClr val="accent6">
                    <a:lumMod val="75000"/>
                  </a:schemeClr>
                </a:solidFill>
              </a:rPr>
              <a:t>Finalise</a:t>
            </a:r>
          </a:p>
          <a:p>
            <a:pPr algn="ctr"/>
            <a:r>
              <a:rPr lang="fr-FR" i="1" dirty="0" smtClean="0">
                <a:solidFill>
                  <a:schemeClr val="accent6">
                    <a:lumMod val="75000"/>
                  </a:schemeClr>
                </a:solidFill>
              </a:rPr>
              <a:t>le livrable</a:t>
            </a:r>
          </a:p>
        </p:txBody>
      </p:sp>
      <p:sp>
        <p:nvSpPr>
          <p:cNvPr id="136" name="ZoneTexte 135"/>
          <p:cNvSpPr txBox="1"/>
          <p:nvPr/>
        </p:nvSpPr>
        <p:spPr>
          <a:xfrm>
            <a:off x="2551237" y="3722908"/>
            <a:ext cx="1925779" cy="261610"/>
          </a:xfrm>
          <a:prstGeom prst="rect">
            <a:avLst/>
          </a:prstGeom>
          <a:noFill/>
        </p:spPr>
        <p:txBody>
          <a:bodyPr wrap="square" rtlCol="0">
            <a:spAutoFit/>
          </a:bodyPr>
          <a:lstStyle/>
          <a:p>
            <a:pPr algn="ctr"/>
            <a:r>
              <a:rPr lang="fr-FR" sz="1050" i="1" dirty="0" smtClean="0">
                <a:solidFill>
                  <a:schemeClr val="accent6">
                    <a:lumMod val="75000"/>
                  </a:schemeClr>
                </a:solidFill>
              </a:rPr>
              <a:t>Rédaction du livrable</a:t>
            </a:r>
            <a:endParaRPr lang="fr-FR" sz="1050" i="1" dirty="0">
              <a:solidFill>
                <a:schemeClr val="accent6">
                  <a:lumMod val="75000"/>
                </a:schemeClr>
              </a:solidFill>
            </a:endParaRPr>
          </a:p>
        </p:txBody>
      </p:sp>
      <p:sp>
        <p:nvSpPr>
          <p:cNvPr id="137" name="ZoneTexte 136"/>
          <p:cNvSpPr txBox="1"/>
          <p:nvPr/>
        </p:nvSpPr>
        <p:spPr>
          <a:xfrm>
            <a:off x="8193976" y="4611584"/>
            <a:ext cx="950024" cy="400110"/>
          </a:xfrm>
          <a:prstGeom prst="rect">
            <a:avLst/>
          </a:prstGeom>
          <a:noFill/>
        </p:spPr>
        <p:txBody>
          <a:bodyPr wrap="square" rtlCol="0">
            <a:spAutoFit/>
          </a:bodyPr>
          <a:lstStyle/>
          <a:p>
            <a:pPr algn="ctr"/>
            <a:r>
              <a:rPr lang="fr-FR" i="1" dirty="0" smtClean="0">
                <a:solidFill>
                  <a:schemeClr val="accent6">
                    <a:lumMod val="75000"/>
                  </a:schemeClr>
                </a:solidFill>
              </a:rPr>
              <a:t>Présente</a:t>
            </a:r>
          </a:p>
          <a:p>
            <a:pPr algn="ctr"/>
            <a:r>
              <a:rPr lang="fr-FR" i="1" dirty="0" smtClean="0">
                <a:solidFill>
                  <a:schemeClr val="accent6">
                    <a:lumMod val="75000"/>
                  </a:schemeClr>
                </a:solidFill>
              </a:rPr>
              <a:t>le livrable</a:t>
            </a:r>
          </a:p>
        </p:txBody>
      </p:sp>
      <p:sp>
        <p:nvSpPr>
          <p:cNvPr id="52" name="Titre 1"/>
          <p:cNvSpPr txBox="1">
            <a:spLocks/>
          </p:cNvSpPr>
          <p:nvPr/>
        </p:nvSpPr>
        <p:spPr>
          <a:xfrm>
            <a:off x="2147739" y="606630"/>
            <a:ext cx="6705600" cy="628632"/>
          </a:xfrm>
          <a:prstGeom prst="rect">
            <a:avLst/>
          </a:prstGeom>
        </p:spPr>
        <p:txBody>
          <a:bodyPr vert="horz" wrap="none" lIns="91440" tIns="45720" rIns="91440" bIns="45720" rtlCol="0" anchor="ctr">
            <a:normAutofit fontScale="97500" lnSpcReduction="10000"/>
          </a:bodyPr>
          <a:lstStyle/>
          <a:p>
            <a:pPr lvl="0" defTabSz="457200" fontAlgn="auto">
              <a:spcAft>
                <a:spcPts val="0"/>
              </a:spcAft>
              <a:defRPr/>
            </a:pPr>
            <a:r>
              <a:rPr lang="fr-FR" sz="2000" dirty="0">
                <a:latin typeface="Arial"/>
                <a:ea typeface="+mj-ea"/>
                <a:cs typeface="Arial"/>
              </a:rPr>
              <a:t>Les experts Hôpital Numérique de </a:t>
            </a:r>
            <a:r>
              <a:rPr lang="fr-FR" sz="2000" dirty="0" smtClean="0">
                <a:latin typeface="Arial"/>
                <a:ea typeface="+mj-ea"/>
                <a:cs typeface="Arial"/>
              </a:rPr>
              <a:t>l’ANAP</a:t>
            </a:r>
            <a:r>
              <a:rPr kumimoji="0" lang="fr-FR" sz="2000" b="1" i="0" u="none" strike="noStrike" kern="1200" cap="none" spc="0" normalizeH="0" baseline="0" noProof="0" dirty="0" smtClean="0">
                <a:ln>
                  <a:noFill/>
                </a:ln>
                <a:solidFill>
                  <a:schemeClr val="tx1"/>
                </a:solidFill>
                <a:effectLst/>
                <a:uLnTx/>
                <a:uFillTx/>
                <a:latin typeface="Arial"/>
                <a:ea typeface="+mj-ea"/>
                <a:cs typeface="Arial"/>
              </a:rPr>
              <a:t/>
            </a:r>
            <a:br>
              <a:rPr kumimoji="0" lang="fr-FR" sz="2000" b="1" i="0" u="none" strike="noStrike" kern="1200" cap="none" spc="0" normalizeH="0" baseline="0" noProof="0" dirty="0" smtClean="0">
                <a:ln>
                  <a:noFill/>
                </a:ln>
                <a:solidFill>
                  <a:schemeClr val="tx1"/>
                </a:solidFill>
                <a:effectLst/>
                <a:uLnTx/>
                <a:uFillTx/>
                <a:latin typeface="Arial"/>
                <a:ea typeface="+mj-ea"/>
                <a:cs typeface="Arial"/>
              </a:rPr>
            </a:br>
            <a:r>
              <a:rPr kumimoji="0" lang="fr-FR" sz="1600" b="1" i="0" u="none" strike="noStrike" kern="1200" cap="none" spc="0" normalizeH="0" baseline="0" noProof="0" dirty="0" smtClean="0">
                <a:ln>
                  <a:noFill/>
                </a:ln>
                <a:solidFill>
                  <a:schemeClr val="accent3">
                    <a:lumMod val="75000"/>
                  </a:schemeClr>
                </a:solidFill>
                <a:effectLst/>
                <a:uLnTx/>
                <a:uFillTx/>
                <a:latin typeface="Arial"/>
                <a:ea typeface="+mj-ea"/>
                <a:cs typeface="Arial"/>
              </a:rPr>
              <a:t>Cycle de production et validation</a:t>
            </a:r>
            <a:endParaRPr kumimoji="0" lang="fr-FR" sz="2000" b="1" i="0" u="none" strike="noStrike" kern="1200" cap="none" spc="0" normalizeH="0" baseline="0" noProof="0" dirty="0">
              <a:ln>
                <a:noFill/>
              </a:ln>
              <a:solidFill>
                <a:schemeClr val="accent3">
                  <a:lumMod val="75000"/>
                </a:schemeClr>
              </a:solidFill>
              <a:effectLst/>
              <a:uLnTx/>
              <a:uFillTx/>
              <a:latin typeface="Arial"/>
              <a:ea typeface="+mj-ea"/>
              <a:cs typeface="Arial"/>
            </a:endParaRPr>
          </a:p>
        </p:txBody>
      </p:sp>
      <p:cxnSp>
        <p:nvCxnSpPr>
          <p:cNvPr id="53" name="Connecteur droit avec flèche 52"/>
          <p:cNvCxnSpPr/>
          <p:nvPr/>
        </p:nvCxnSpPr>
        <p:spPr>
          <a:xfrm flipV="1">
            <a:off x="308758" y="5664530"/>
            <a:ext cx="8431481" cy="59376"/>
          </a:xfrm>
          <a:prstGeom prst="straightConnector1">
            <a:avLst/>
          </a:prstGeom>
          <a:ln w="76200">
            <a:tailEnd type="arrow"/>
          </a:ln>
        </p:spPr>
        <p:style>
          <a:lnRef idx="3">
            <a:schemeClr val="accent3"/>
          </a:lnRef>
          <a:fillRef idx="0">
            <a:schemeClr val="accent3"/>
          </a:fillRef>
          <a:effectRef idx="2">
            <a:schemeClr val="accent3"/>
          </a:effectRef>
          <a:fontRef idx="minor">
            <a:schemeClr val="tx1"/>
          </a:fontRef>
        </p:style>
      </p:cxnSp>
      <p:sp>
        <p:nvSpPr>
          <p:cNvPr id="65" name="Organigramme : Document 64"/>
          <p:cNvSpPr/>
          <p:nvPr/>
        </p:nvSpPr>
        <p:spPr>
          <a:xfrm>
            <a:off x="7881302" y="3570499"/>
            <a:ext cx="368135" cy="356260"/>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400" dirty="0" err="1" smtClean="0">
                <a:solidFill>
                  <a:schemeClr val="accent6">
                    <a:lumMod val="75000"/>
                  </a:schemeClr>
                </a:solidFill>
              </a:rPr>
              <a:t>sdfhsjdfhksjdhfkjhsdfkjshdfkjs</a:t>
            </a:r>
            <a:endParaRPr lang="fr-FR" sz="400" dirty="0" smtClean="0">
              <a:solidFill>
                <a:schemeClr val="accent6">
                  <a:lumMod val="75000"/>
                </a:schemeClr>
              </a:solidFill>
            </a:endParaRPr>
          </a:p>
        </p:txBody>
      </p:sp>
      <p:sp>
        <p:nvSpPr>
          <p:cNvPr id="67" name="Organigramme : Document 66"/>
          <p:cNvSpPr/>
          <p:nvPr/>
        </p:nvSpPr>
        <p:spPr>
          <a:xfrm>
            <a:off x="7871406" y="3073714"/>
            <a:ext cx="368135" cy="356260"/>
          </a:xfrm>
          <a:prstGeom prst="flowChart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400" dirty="0" err="1" smtClean="0">
                <a:solidFill>
                  <a:schemeClr val="accent2">
                    <a:lumMod val="75000"/>
                  </a:schemeClr>
                </a:solidFill>
              </a:rPr>
              <a:t>sdfhsjdfhksjdhfkjhsdfkjshdfkjs</a:t>
            </a:r>
            <a:endParaRPr lang="fr-FR" sz="400" dirty="0">
              <a:solidFill>
                <a:schemeClr val="accent2">
                  <a:lumMod val="75000"/>
                </a:schemeClr>
              </a:solidFill>
            </a:endParaRPr>
          </a:p>
        </p:txBody>
      </p:sp>
      <p:sp>
        <p:nvSpPr>
          <p:cNvPr id="107" name="Organigramme : Document 106"/>
          <p:cNvSpPr/>
          <p:nvPr/>
        </p:nvSpPr>
        <p:spPr>
          <a:xfrm>
            <a:off x="1233099" y="3596231"/>
            <a:ext cx="368135" cy="356260"/>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a:p>
        </p:txBody>
      </p:sp>
      <p:pic>
        <p:nvPicPr>
          <p:cNvPr id="55" name="Picture 2"/>
          <p:cNvPicPr>
            <a:picLocks noChangeAspect="1" noChangeArrowheads="1"/>
          </p:cNvPicPr>
          <p:nvPr/>
        </p:nvPicPr>
        <p:blipFill>
          <a:blip r:embed="rId3" cstate="screen"/>
          <a:srcRect/>
          <a:stretch>
            <a:fillRect/>
          </a:stretch>
        </p:blipFill>
        <p:spPr bwMode="auto">
          <a:xfrm>
            <a:off x="143015" y="717493"/>
            <a:ext cx="719307" cy="682052"/>
          </a:xfrm>
          <a:prstGeom prst="rect">
            <a:avLst/>
          </a:prstGeom>
          <a:noFill/>
          <a:ln w="9525">
            <a:noFill/>
            <a:miter lim="800000"/>
            <a:headEnd/>
            <a:tailEnd/>
          </a:ln>
        </p:spPr>
      </p:pic>
      <p:sp>
        <p:nvSpPr>
          <p:cNvPr id="56" name="Flèche droite rayée 55"/>
          <p:cNvSpPr/>
          <p:nvPr/>
        </p:nvSpPr>
        <p:spPr>
          <a:xfrm>
            <a:off x="917617" y="957448"/>
            <a:ext cx="342900" cy="290946"/>
          </a:xfrm>
          <a:prstGeom prst="striped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fr-FR"/>
          </a:p>
        </p:txBody>
      </p:sp>
      <p:grpSp>
        <p:nvGrpSpPr>
          <p:cNvPr id="2" name="Groupe 56"/>
          <p:cNvGrpSpPr/>
          <p:nvPr/>
        </p:nvGrpSpPr>
        <p:grpSpPr>
          <a:xfrm>
            <a:off x="1282112" y="641268"/>
            <a:ext cx="940930" cy="940930"/>
            <a:chOff x="5639415" y="1419270"/>
            <a:chExt cx="1354632" cy="1354632"/>
          </a:xfrm>
        </p:grpSpPr>
        <p:sp>
          <p:nvSpPr>
            <p:cNvPr id="58" name="Ellipse 57"/>
            <p:cNvSpPr/>
            <p:nvPr/>
          </p:nvSpPr>
          <p:spPr>
            <a:xfrm>
              <a:off x="5639415" y="1419270"/>
              <a:ext cx="1354632" cy="1354632"/>
            </a:xfrm>
            <a:prstGeom prst="ellipse">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59" name="Ellipse 4"/>
            <p:cNvSpPr/>
            <p:nvPr/>
          </p:nvSpPr>
          <p:spPr>
            <a:xfrm>
              <a:off x="5803603" y="1608859"/>
              <a:ext cx="1084472" cy="9578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fr-FR" sz="1200" b="1" kern="1200" dirty="0" smtClean="0"/>
                <a:t>Offre d’expertise</a:t>
              </a:r>
              <a:endParaRPr lang="fr-FR" sz="1200" b="1" kern="1200" dirty="0"/>
            </a:p>
          </p:txBody>
        </p:sp>
      </p:grpSp>
    </p:spTree>
    <p:extLst>
      <p:ext uri="{BB962C8B-B14F-4D97-AF65-F5344CB8AC3E}">
        <p14:creationId xmlns:p14="http://schemas.microsoft.com/office/powerpoint/2010/main" xmlns="" val="23225231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9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0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0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1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1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1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3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3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3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7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3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6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32"/>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83"/>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22"/>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2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39" grpId="0" animBg="1"/>
      <p:bldP spid="46" grpId="0" animBg="1"/>
      <p:bldP spid="47" grpId="0" animBg="1"/>
      <p:bldP spid="61" grpId="0" animBg="1"/>
      <p:bldP spid="106" grpId="0" animBg="1"/>
      <p:bldP spid="66" grpId="0" animBg="1"/>
      <p:bldP spid="72" grpId="0" animBg="1"/>
      <p:bldP spid="74" grpId="0" animBg="1"/>
      <p:bldP spid="89" grpId="0" animBg="1"/>
      <p:bldP spid="92" grpId="0" animBg="1"/>
      <p:bldP spid="101" grpId="0" animBg="1"/>
      <p:bldP spid="109" grpId="0" animBg="1"/>
      <p:bldP spid="114" grpId="0" animBg="1"/>
      <p:bldP spid="122" grpId="0" animBg="1"/>
      <p:bldP spid="126" grpId="0"/>
      <p:bldP spid="127" grpId="0"/>
      <p:bldP spid="128" grpId="0"/>
      <p:bldP spid="129" grpId="0"/>
      <p:bldP spid="130" grpId="0"/>
      <p:bldP spid="131" grpId="0"/>
      <p:bldP spid="132" grpId="0"/>
      <p:bldP spid="133" grpId="0"/>
      <p:bldP spid="134" grpId="0"/>
      <p:bldP spid="135" grpId="0"/>
      <p:bldP spid="136" grpId="0"/>
      <p:bldP spid="137" grpId="0"/>
      <p:bldP spid="65" grpId="0" animBg="1"/>
      <p:bldP spid="67" grpId="0" animBg="1"/>
      <p:bldP spid="10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2159614" y="499753"/>
            <a:ext cx="6705600" cy="628632"/>
          </a:xfrm>
          <a:prstGeom prst="rect">
            <a:avLst/>
          </a:prstGeom>
        </p:spPr>
        <p:txBody>
          <a:bodyPr vert="horz" wrap="none" lIns="91440" tIns="45720" rIns="91440" bIns="45720" rtlCol="0" anchor="ctr">
            <a:normAutofit fontScale="97500" lnSpcReduction="10000"/>
          </a:bodyPr>
          <a:lstStyle/>
          <a:p>
            <a:pPr lvl="0" defTabSz="457200" fontAlgn="auto">
              <a:spcAft>
                <a:spcPts val="0"/>
              </a:spcAft>
              <a:defRPr/>
            </a:pPr>
            <a:r>
              <a:rPr lang="fr-FR" sz="2000" dirty="0">
                <a:latin typeface="Arial"/>
                <a:ea typeface="+mj-ea"/>
                <a:cs typeface="Arial"/>
              </a:rPr>
              <a:t>Les experts Hôpital Numérique de </a:t>
            </a:r>
            <a:r>
              <a:rPr lang="fr-FR" sz="2000" dirty="0" smtClean="0">
                <a:latin typeface="Arial"/>
                <a:ea typeface="+mj-ea"/>
                <a:cs typeface="Arial"/>
              </a:rPr>
              <a:t>l’ANAP</a:t>
            </a:r>
            <a:r>
              <a:rPr kumimoji="0" lang="fr-FR" sz="2000" b="1" i="0" u="none" strike="noStrike" kern="1200" cap="none" spc="0" normalizeH="0" baseline="0" noProof="0" dirty="0" smtClean="0">
                <a:ln>
                  <a:noFill/>
                </a:ln>
                <a:solidFill>
                  <a:schemeClr val="tx1"/>
                </a:solidFill>
                <a:effectLst/>
                <a:uLnTx/>
                <a:uFillTx/>
                <a:latin typeface="Arial"/>
                <a:ea typeface="+mj-ea"/>
                <a:cs typeface="Arial"/>
              </a:rPr>
              <a:t/>
            </a:r>
            <a:br>
              <a:rPr kumimoji="0" lang="fr-FR" sz="2000" b="1" i="0" u="none" strike="noStrike" kern="1200" cap="none" spc="0" normalizeH="0" baseline="0" noProof="0" dirty="0" smtClean="0">
                <a:ln>
                  <a:noFill/>
                </a:ln>
                <a:solidFill>
                  <a:schemeClr val="tx1"/>
                </a:solidFill>
                <a:effectLst/>
                <a:uLnTx/>
                <a:uFillTx/>
                <a:latin typeface="Arial"/>
                <a:ea typeface="+mj-ea"/>
                <a:cs typeface="Arial"/>
              </a:rPr>
            </a:br>
            <a:r>
              <a:rPr kumimoji="0" lang="fr-FR" sz="1600" b="1" i="0" u="none" strike="noStrike" kern="1200" cap="none" spc="0" normalizeH="0" baseline="0" noProof="0" dirty="0" smtClean="0">
                <a:ln>
                  <a:noFill/>
                </a:ln>
                <a:solidFill>
                  <a:schemeClr val="accent3">
                    <a:lumMod val="75000"/>
                  </a:schemeClr>
                </a:solidFill>
                <a:effectLst/>
                <a:uLnTx/>
                <a:uFillTx/>
                <a:latin typeface="Arial"/>
                <a:ea typeface="+mj-ea"/>
                <a:cs typeface="Arial"/>
              </a:rPr>
              <a:t>Une gamme de livrables adaptés à chaque thématique</a:t>
            </a:r>
            <a:endParaRPr kumimoji="0" lang="fr-FR" sz="2000" b="1" i="0" u="none" strike="noStrike" kern="1200" cap="none" spc="0" normalizeH="0" baseline="0" noProof="0" dirty="0">
              <a:ln>
                <a:noFill/>
              </a:ln>
              <a:solidFill>
                <a:schemeClr val="accent3">
                  <a:lumMod val="75000"/>
                </a:schemeClr>
              </a:solidFill>
              <a:effectLst/>
              <a:uLnTx/>
              <a:uFillTx/>
              <a:latin typeface="Arial"/>
              <a:ea typeface="+mj-ea"/>
              <a:cs typeface="Arial"/>
            </a:endParaRPr>
          </a:p>
        </p:txBody>
      </p:sp>
      <p:graphicFrame>
        <p:nvGraphicFramePr>
          <p:cNvPr id="7" name="Diagramme 6"/>
          <p:cNvGraphicFramePr/>
          <p:nvPr/>
        </p:nvGraphicFramePr>
        <p:xfrm>
          <a:off x="0" y="1670126"/>
          <a:ext cx="9144000" cy="6218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9" name="Connecteur droit avec flèche 8"/>
          <p:cNvCxnSpPr/>
          <p:nvPr/>
        </p:nvCxnSpPr>
        <p:spPr>
          <a:xfrm flipH="1">
            <a:off x="1128153" y="2766944"/>
            <a:ext cx="0" cy="3443845"/>
          </a:xfrm>
          <a:prstGeom prst="straightConnector1">
            <a:avLst/>
          </a:prstGeom>
          <a:ln w="76200">
            <a:tailEnd type="arrow"/>
          </a:ln>
        </p:spPr>
        <p:style>
          <a:lnRef idx="3">
            <a:schemeClr val="accent2"/>
          </a:lnRef>
          <a:fillRef idx="0">
            <a:schemeClr val="accent2"/>
          </a:fillRef>
          <a:effectRef idx="2">
            <a:schemeClr val="accent2"/>
          </a:effectRef>
          <a:fontRef idx="minor">
            <a:schemeClr val="tx1"/>
          </a:fontRef>
        </p:style>
      </p:cxnSp>
      <p:sp>
        <p:nvSpPr>
          <p:cNvPr id="10" name="ZoneTexte 9"/>
          <p:cNvSpPr txBox="1"/>
          <p:nvPr/>
        </p:nvSpPr>
        <p:spPr>
          <a:xfrm>
            <a:off x="344387" y="2268188"/>
            <a:ext cx="1567540" cy="523220"/>
          </a:xfrm>
          <a:prstGeom prst="rect">
            <a:avLst/>
          </a:prstGeom>
          <a:noFill/>
        </p:spPr>
        <p:txBody>
          <a:bodyPr wrap="square" rtlCol="0">
            <a:spAutoFit/>
          </a:bodyPr>
          <a:lstStyle/>
          <a:p>
            <a:pPr algn="ctr"/>
            <a:r>
              <a:rPr lang="fr-FR" sz="1400" i="1" dirty="0" smtClean="0">
                <a:solidFill>
                  <a:schemeClr val="accent2">
                    <a:lumMod val="75000"/>
                  </a:schemeClr>
                </a:solidFill>
              </a:rPr>
              <a:t>Thématique moins mature</a:t>
            </a:r>
            <a:endParaRPr lang="fr-FR" sz="1400" i="1" dirty="0">
              <a:solidFill>
                <a:schemeClr val="accent2">
                  <a:lumMod val="75000"/>
                </a:schemeClr>
              </a:solidFill>
            </a:endParaRPr>
          </a:p>
        </p:txBody>
      </p:sp>
      <p:sp>
        <p:nvSpPr>
          <p:cNvPr id="11" name="ZoneTexte 10"/>
          <p:cNvSpPr txBox="1"/>
          <p:nvPr/>
        </p:nvSpPr>
        <p:spPr>
          <a:xfrm>
            <a:off x="342409" y="6185066"/>
            <a:ext cx="1567540" cy="523220"/>
          </a:xfrm>
          <a:prstGeom prst="rect">
            <a:avLst/>
          </a:prstGeom>
          <a:noFill/>
        </p:spPr>
        <p:txBody>
          <a:bodyPr wrap="square" rtlCol="0">
            <a:spAutoFit/>
          </a:bodyPr>
          <a:lstStyle/>
          <a:p>
            <a:pPr algn="ctr"/>
            <a:r>
              <a:rPr lang="fr-FR" sz="1400" i="1" dirty="0" smtClean="0">
                <a:solidFill>
                  <a:schemeClr val="accent2">
                    <a:lumMod val="75000"/>
                  </a:schemeClr>
                </a:solidFill>
              </a:rPr>
              <a:t>Thématique plus mature</a:t>
            </a:r>
            <a:endParaRPr lang="fr-FR" sz="1400" i="1" dirty="0">
              <a:solidFill>
                <a:schemeClr val="accent2">
                  <a:lumMod val="75000"/>
                </a:schemeClr>
              </a:solidFill>
            </a:endParaRPr>
          </a:p>
        </p:txBody>
      </p:sp>
      <p:sp>
        <p:nvSpPr>
          <p:cNvPr id="14" name="Rectangle à coins arrondis 13"/>
          <p:cNvSpPr/>
          <p:nvPr/>
        </p:nvSpPr>
        <p:spPr>
          <a:xfrm>
            <a:off x="2339439" y="2529438"/>
            <a:ext cx="2125683" cy="57001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400" dirty="0" smtClean="0">
                <a:solidFill>
                  <a:srgbClr val="9BBB59">
                    <a:lumMod val="75000"/>
                  </a:srgbClr>
                </a:solidFill>
                <a:latin typeface="Arial" charset="0"/>
              </a:rPr>
              <a:t>Retours d’expérience</a:t>
            </a:r>
            <a:endParaRPr lang="fr-FR" dirty="0"/>
          </a:p>
        </p:txBody>
      </p:sp>
      <p:sp>
        <p:nvSpPr>
          <p:cNvPr id="15" name="Rectangle à coins arrondis 14"/>
          <p:cNvSpPr/>
          <p:nvPr/>
        </p:nvSpPr>
        <p:spPr>
          <a:xfrm>
            <a:off x="2325585" y="3311226"/>
            <a:ext cx="2125683" cy="57001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400" dirty="0" smtClean="0">
                <a:solidFill>
                  <a:srgbClr val="9BBB59">
                    <a:lumMod val="75000"/>
                  </a:srgbClr>
                </a:solidFill>
                <a:latin typeface="Arial" charset="0"/>
              </a:rPr>
              <a:t>Capitalisation</a:t>
            </a:r>
            <a:endParaRPr lang="fr-FR" dirty="0"/>
          </a:p>
        </p:txBody>
      </p:sp>
      <p:sp>
        <p:nvSpPr>
          <p:cNvPr id="16" name="Rectangle à coins arrondis 15"/>
          <p:cNvSpPr/>
          <p:nvPr/>
        </p:nvSpPr>
        <p:spPr>
          <a:xfrm>
            <a:off x="2311730" y="4116767"/>
            <a:ext cx="2125683" cy="57001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400" dirty="0" smtClean="0">
                <a:solidFill>
                  <a:srgbClr val="9BBB59">
                    <a:lumMod val="75000"/>
                  </a:srgbClr>
                </a:solidFill>
                <a:latin typeface="Arial" charset="0"/>
              </a:rPr>
              <a:t>Guides</a:t>
            </a:r>
            <a:endParaRPr lang="fr-FR" dirty="0"/>
          </a:p>
        </p:txBody>
      </p:sp>
      <p:sp>
        <p:nvSpPr>
          <p:cNvPr id="17" name="Rectangle à coins arrondis 16"/>
          <p:cNvSpPr/>
          <p:nvPr/>
        </p:nvSpPr>
        <p:spPr>
          <a:xfrm>
            <a:off x="2321627" y="4934189"/>
            <a:ext cx="2125683" cy="57001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lvl="0" algn="ctr"/>
            <a:r>
              <a:rPr lang="fr-FR" sz="1400" dirty="0" smtClean="0">
                <a:solidFill>
                  <a:srgbClr val="9BBB59">
                    <a:lumMod val="75000"/>
                  </a:srgbClr>
                </a:solidFill>
                <a:latin typeface="Arial" charset="0"/>
              </a:rPr>
              <a:t>Outils</a:t>
            </a:r>
          </a:p>
        </p:txBody>
      </p:sp>
      <p:sp>
        <p:nvSpPr>
          <p:cNvPr id="18" name="Rectangle à coins arrondis 17"/>
          <p:cNvSpPr/>
          <p:nvPr/>
        </p:nvSpPr>
        <p:spPr>
          <a:xfrm>
            <a:off x="2343398" y="5763476"/>
            <a:ext cx="2125683" cy="57001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400" dirty="0" smtClean="0">
                <a:solidFill>
                  <a:srgbClr val="9BBB59">
                    <a:lumMod val="75000"/>
                  </a:srgbClr>
                </a:solidFill>
                <a:latin typeface="Arial" charset="0"/>
              </a:rPr>
              <a:t>Démarches</a:t>
            </a:r>
          </a:p>
        </p:txBody>
      </p:sp>
      <p:pic>
        <p:nvPicPr>
          <p:cNvPr id="22" name="Picture 24" descr="http://icons.iconarchive.com/icons/icons-land/vista-people/64/Groups-Meeting-Dark-icon.png"/>
          <p:cNvPicPr>
            <a:picLocks noChangeAspect="1" noChangeArrowheads="1"/>
          </p:cNvPicPr>
          <p:nvPr/>
        </p:nvPicPr>
        <p:blipFill>
          <a:blip r:embed="rId8" cstate="screen">
            <a:extLst>
              <a:ext uri="{28A0092B-C50C-407E-A947-70E740481C1C}">
                <a14:useLocalDpi xmlns:a14="http://schemas.microsoft.com/office/drawing/2010/main" xmlns="" val="0"/>
              </a:ext>
            </a:extLst>
          </a:blip>
          <a:srcRect/>
          <a:stretch>
            <a:fillRect/>
          </a:stretch>
        </p:blipFill>
        <p:spPr bwMode="auto">
          <a:xfrm>
            <a:off x="7616956" y="2619920"/>
            <a:ext cx="609600" cy="609600"/>
          </a:xfrm>
          <a:prstGeom prst="rect">
            <a:avLst/>
          </a:prstGeom>
          <a:extLst>
            <a:ext uri="{909E8E84-426E-40DD-AFC4-6F175D3DCCD1}">
              <a14:hiddenFill xmlns:a14="http://schemas.microsoft.com/office/drawing/2010/main" xmlns="">
                <a:solidFill>
                  <a:srgbClr val="FFFFFF"/>
                </a:solidFill>
              </a14:hiddenFill>
            </a:ext>
          </a:extLst>
        </p:spPr>
      </p:pic>
      <p:pic>
        <p:nvPicPr>
          <p:cNvPr id="24" name="Picture 4" descr="http://cvu-togo-diaspora.org/files/2010/07/Justice-marteau.jpg"/>
          <p:cNvPicPr>
            <a:picLocks noChangeAspect="1" noChangeArrowheads="1"/>
          </p:cNvPicPr>
          <p:nvPr/>
        </p:nvPicPr>
        <p:blipFill>
          <a:blip r:embed="rId9" cstate="print">
            <a:grayscl/>
          </a:blip>
          <a:srcRect/>
          <a:stretch>
            <a:fillRect/>
          </a:stretch>
        </p:blipFill>
        <p:spPr bwMode="auto">
          <a:xfrm flipH="1">
            <a:off x="8280270" y="2790693"/>
            <a:ext cx="506680" cy="380010"/>
          </a:xfrm>
          <a:prstGeom prst="rect">
            <a:avLst/>
          </a:prstGeom>
          <a:noFill/>
        </p:spPr>
      </p:pic>
      <p:grpSp>
        <p:nvGrpSpPr>
          <p:cNvPr id="2" name="Groupe 33"/>
          <p:cNvGrpSpPr/>
          <p:nvPr/>
        </p:nvGrpSpPr>
        <p:grpSpPr>
          <a:xfrm>
            <a:off x="4643254" y="2446312"/>
            <a:ext cx="741751" cy="752113"/>
            <a:chOff x="4690754" y="2244437"/>
            <a:chExt cx="741751" cy="752113"/>
          </a:xfrm>
        </p:grpSpPr>
        <p:pic>
          <p:nvPicPr>
            <p:cNvPr id="13314" name="Picture 2" descr="http://idata.over-blog.com/0/43/50/45/5127-too-document.png"/>
            <p:cNvPicPr>
              <a:picLocks noChangeAspect="1" noChangeArrowheads="1"/>
            </p:cNvPicPr>
            <p:nvPr/>
          </p:nvPicPr>
          <p:blipFill>
            <a:blip r:embed="rId10" cstate="print"/>
            <a:srcRect l="14074" t="3955" r="12387" b="4486"/>
            <a:stretch>
              <a:fillRect/>
            </a:stretch>
          </p:blipFill>
          <p:spPr bwMode="auto">
            <a:xfrm>
              <a:off x="4690754" y="2244437"/>
              <a:ext cx="381526" cy="475013"/>
            </a:xfrm>
            <a:prstGeom prst="rect">
              <a:avLst/>
            </a:prstGeom>
            <a:noFill/>
          </p:spPr>
        </p:pic>
        <p:pic>
          <p:nvPicPr>
            <p:cNvPr id="25" name="Picture 2" descr="http://idata.over-blog.com/0/43/50/45/5127-too-document.png"/>
            <p:cNvPicPr>
              <a:picLocks noChangeAspect="1" noChangeArrowheads="1"/>
            </p:cNvPicPr>
            <p:nvPr/>
          </p:nvPicPr>
          <p:blipFill>
            <a:blip r:embed="rId10" cstate="print"/>
            <a:srcRect l="14074" t="3955" r="12387" b="4486"/>
            <a:stretch>
              <a:fillRect/>
            </a:stretch>
          </p:blipFill>
          <p:spPr bwMode="auto">
            <a:xfrm>
              <a:off x="4771904" y="2301837"/>
              <a:ext cx="381526" cy="475013"/>
            </a:xfrm>
            <a:prstGeom prst="rect">
              <a:avLst/>
            </a:prstGeom>
            <a:noFill/>
          </p:spPr>
        </p:pic>
        <p:pic>
          <p:nvPicPr>
            <p:cNvPr id="26" name="Picture 2" descr="http://idata.over-blog.com/0/43/50/45/5127-too-document.png"/>
            <p:cNvPicPr>
              <a:picLocks noChangeAspect="1" noChangeArrowheads="1"/>
            </p:cNvPicPr>
            <p:nvPr/>
          </p:nvPicPr>
          <p:blipFill>
            <a:blip r:embed="rId10" cstate="print"/>
            <a:srcRect l="14074" t="3955" r="12387" b="4486"/>
            <a:stretch>
              <a:fillRect/>
            </a:stretch>
          </p:blipFill>
          <p:spPr bwMode="auto">
            <a:xfrm>
              <a:off x="4864929" y="2382987"/>
              <a:ext cx="381526" cy="475013"/>
            </a:xfrm>
            <a:prstGeom prst="rect">
              <a:avLst/>
            </a:prstGeom>
            <a:noFill/>
          </p:spPr>
        </p:pic>
        <p:pic>
          <p:nvPicPr>
            <p:cNvPr id="27" name="Picture 2" descr="http://idata.over-blog.com/0/43/50/45/5127-too-document.png"/>
            <p:cNvPicPr>
              <a:picLocks noChangeAspect="1" noChangeArrowheads="1"/>
            </p:cNvPicPr>
            <p:nvPr/>
          </p:nvPicPr>
          <p:blipFill>
            <a:blip r:embed="rId10" cstate="print"/>
            <a:srcRect l="14074" t="3955" r="12387" b="4486"/>
            <a:stretch>
              <a:fillRect/>
            </a:stretch>
          </p:blipFill>
          <p:spPr bwMode="auto">
            <a:xfrm>
              <a:off x="4946079" y="2452262"/>
              <a:ext cx="381526" cy="475013"/>
            </a:xfrm>
            <a:prstGeom prst="rect">
              <a:avLst/>
            </a:prstGeom>
            <a:noFill/>
          </p:spPr>
        </p:pic>
        <p:pic>
          <p:nvPicPr>
            <p:cNvPr id="28" name="Picture 2" descr="http://idata.over-blog.com/0/43/50/45/5127-too-document.png"/>
            <p:cNvPicPr>
              <a:picLocks noChangeAspect="1" noChangeArrowheads="1"/>
            </p:cNvPicPr>
            <p:nvPr/>
          </p:nvPicPr>
          <p:blipFill>
            <a:blip r:embed="rId10" cstate="print"/>
            <a:srcRect l="14074" t="3955" r="12387" b="4486"/>
            <a:stretch>
              <a:fillRect/>
            </a:stretch>
          </p:blipFill>
          <p:spPr bwMode="auto">
            <a:xfrm>
              <a:off x="5050979" y="2521537"/>
              <a:ext cx="381526" cy="475013"/>
            </a:xfrm>
            <a:prstGeom prst="rect">
              <a:avLst/>
            </a:prstGeom>
            <a:noFill/>
          </p:spPr>
        </p:pic>
      </p:grpSp>
      <p:grpSp>
        <p:nvGrpSpPr>
          <p:cNvPr id="3" name="Groupe 34"/>
          <p:cNvGrpSpPr/>
          <p:nvPr/>
        </p:nvGrpSpPr>
        <p:grpSpPr>
          <a:xfrm>
            <a:off x="4653149" y="3239979"/>
            <a:ext cx="741751" cy="752113"/>
            <a:chOff x="4690754" y="2244437"/>
            <a:chExt cx="741751" cy="752113"/>
          </a:xfrm>
        </p:grpSpPr>
        <p:pic>
          <p:nvPicPr>
            <p:cNvPr id="36" name="Picture 2" descr="http://idata.over-blog.com/0/43/50/45/5127-too-document.png"/>
            <p:cNvPicPr>
              <a:picLocks noChangeAspect="1" noChangeArrowheads="1"/>
            </p:cNvPicPr>
            <p:nvPr/>
          </p:nvPicPr>
          <p:blipFill>
            <a:blip r:embed="rId10" cstate="print"/>
            <a:srcRect l="14074" t="3955" r="12387" b="4486"/>
            <a:stretch>
              <a:fillRect/>
            </a:stretch>
          </p:blipFill>
          <p:spPr bwMode="auto">
            <a:xfrm>
              <a:off x="4690754" y="2244437"/>
              <a:ext cx="381526" cy="475013"/>
            </a:xfrm>
            <a:prstGeom prst="rect">
              <a:avLst/>
            </a:prstGeom>
            <a:noFill/>
          </p:spPr>
        </p:pic>
        <p:pic>
          <p:nvPicPr>
            <p:cNvPr id="37" name="Picture 2" descr="http://idata.over-blog.com/0/43/50/45/5127-too-document.png"/>
            <p:cNvPicPr>
              <a:picLocks noChangeAspect="1" noChangeArrowheads="1"/>
            </p:cNvPicPr>
            <p:nvPr/>
          </p:nvPicPr>
          <p:blipFill>
            <a:blip r:embed="rId10" cstate="print"/>
            <a:srcRect l="14074" t="3955" r="12387" b="4486"/>
            <a:stretch>
              <a:fillRect/>
            </a:stretch>
          </p:blipFill>
          <p:spPr bwMode="auto">
            <a:xfrm>
              <a:off x="4771904" y="2301837"/>
              <a:ext cx="381526" cy="475013"/>
            </a:xfrm>
            <a:prstGeom prst="rect">
              <a:avLst/>
            </a:prstGeom>
            <a:noFill/>
          </p:spPr>
        </p:pic>
        <p:pic>
          <p:nvPicPr>
            <p:cNvPr id="38" name="Picture 2" descr="http://idata.over-blog.com/0/43/50/45/5127-too-document.png"/>
            <p:cNvPicPr>
              <a:picLocks noChangeAspect="1" noChangeArrowheads="1"/>
            </p:cNvPicPr>
            <p:nvPr/>
          </p:nvPicPr>
          <p:blipFill>
            <a:blip r:embed="rId10" cstate="print"/>
            <a:srcRect l="14074" t="3955" r="12387" b="4486"/>
            <a:stretch>
              <a:fillRect/>
            </a:stretch>
          </p:blipFill>
          <p:spPr bwMode="auto">
            <a:xfrm>
              <a:off x="4864929" y="2382987"/>
              <a:ext cx="381526" cy="475013"/>
            </a:xfrm>
            <a:prstGeom prst="rect">
              <a:avLst/>
            </a:prstGeom>
            <a:noFill/>
          </p:spPr>
        </p:pic>
        <p:pic>
          <p:nvPicPr>
            <p:cNvPr id="39" name="Picture 2" descr="http://idata.over-blog.com/0/43/50/45/5127-too-document.png"/>
            <p:cNvPicPr>
              <a:picLocks noChangeAspect="1" noChangeArrowheads="1"/>
            </p:cNvPicPr>
            <p:nvPr/>
          </p:nvPicPr>
          <p:blipFill>
            <a:blip r:embed="rId10" cstate="print"/>
            <a:srcRect l="14074" t="3955" r="12387" b="4486"/>
            <a:stretch>
              <a:fillRect/>
            </a:stretch>
          </p:blipFill>
          <p:spPr bwMode="auto">
            <a:xfrm>
              <a:off x="4946079" y="2452262"/>
              <a:ext cx="381526" cy="475013"/>
            </a:xfrm>
            <a:prstGeom prst="rect">
              <a:avLst/>
            </a:prstGeom>
            <a:noFill/>
          </p:spPr>
        </p:pic>
        <p:pic>
          <p:nvPicPr>
            <p:cNvPr id="40" name="Picture 2" descr="http://idata.over-blog.com/0/43/50/45/5127-too-document.png"/>
            <p:cNvPicPr>
              <a:picLocks noChangeAspect="1" noChangeArrowheads="1"/>
            </p:cNvPicPr>
            <p:nvPr/>
          </p:nvPicPr>
          <p:blipFill>
            <a:blip r:embed="rId10" cstate="print"/>
            <a:srcRect l="14074" t="3955" r="12387" b="4486"/>
            <a:stretch>
              <a:fillRect/>
            </a:stretch>
          </p:blipFill>
          <p:spPr bwMode="auto">
            <a:xfrm>
              <a:off x="5050979" y="2521537"/>
              <a:ext cx="381526" cy="475013"/>
            </a:xfrm>
            <a:prstGeom prst="rect">
              <a:avLst/>
            </a:prstGeom>
            <a:noFill/>
          </p:spPr>
        </p:pic>
      </p:grpSp>
      <p:grpSp>
        <p:nvGrpSpPr>
          <p:cNvPr id="5" name="Groupe 40"/>
          <p:cNvGrpSpPr/>
          <p:nvPr/>
        </p:nvGrpSpPr>
        <p:grpSpPr>
          <a:xfrm>
            <a:off x="4665024" y="4047501"/>
            <a:ext cx="741751" cy="752113"/>
            <a:chOff x="4690754" y="2244437"/>
            <a:chExt cx="741751" cy="752113"/>
          </a:xfrm>
        </p:grpSpPr>
        <p:pic>
          <p:nvPicPr>
            <p:cNvPr id="42" name="Picture 2" descr="http://idata.over-blog.com/0/43/50/45/5127-too-document.png"/>
            <p:cNvPicPr>
              <a:picLocks noChangeAspect="1" noChangeArrowheads="1"/>
            </p:cNvPicPr>
            <p:nvPr/>
          </p:nvPicPr>
          <p:blipFill>
            <a:blip r:embed="rId10" cstate="print"/>
            <a:srcRect l="14074" t="3955" r="12387" b="4486"/>
            <a:stretch>
              <a:fillRect/>
            </a:stretch>
          </p:blipFill>
          <p:spPr bwMode="auto">
            <a:xfrm>
              <a:off x="4690754" y="2244437"/>
              <a:ext cx="381526" cy="475013"/>
            </a:xfrm>
            <a:prstGeom prst="rect">
              <a:avLst/>
            </a:prstGeom>
            <a:noFill/>
          </p:spPr>
        </p:pic>
        <p:pic>
          <p:nvPicPr>
            <p:cNvPr id="43" name="Picture 2" descr="http://idata.over-blog.com/0/43/50/45/5127-too-document.png"/>
            <p:cNvPicPr>
              <a:picLocks noChangeAspect="1" noChangeArrowheads="1"/>
            </p:cNvPicPr>
            <p:nvPr/>
          </p:nvPicPr>
          <p:blipFill>
            <a:blip r:embed="rId10" cstate="print"/>
            <a:srcRect l="14074" t="3955" r="12387" b="4486"/>
            <a:stretch>
              <a:fillRect/>
            </a:stretch>
          </p:blipFill>
          <p:spPr bwMode="auto">
            <a:xfrm>
              <a:off x="4771904" y="2301837"/>
              <a:ext cx="381526" cy="475013"/>
            </a:xfrm>
            <a:prstGeom prst="rect">
              <a:avLst/>
            </a:prstGeom>
            <a:noFill/>
          </p:spPr>
        </p:pic>
        <p:pic>
          <p:nvPicPr>
            <p:cNvPr id="44" name="Picture 2" descr="http://idata.over-blog.com/0/43/50/45/5127-too-document.png"/>
            <p:cNvPicPr>
              <a:picLocks noChangeAspect="1" noChangeArrowheads="1"/>
            </p:cNvPicPr>
            <p:nvPr/>
          </p:nvPicPr>
          <p:blipFill>
            <a:blip r:embed="rId10" cstate="print"/>
            <a:srcRect l="14074" t="3955" r="12387" b="4486"/>
            <a:stretch>
              <a:fillRect/>
            </a:stretch>
          </p:blipFill>
          <p:spPr bwMode="auto">
            <a:xfrm>
              <a:off x="4864929" y="2382987"/>
              <a:ext cx="381526" cy="475013"/>
            </a:xfrm>
            <a:prstGeom prst="rect">
              <a:avLst/>
            </a:prstGeom>
            <a:noFill/>
          </p:spPr>
        </p:pic>
        <p:pic>
          <p:nvPicPr>
            <p:cNvPr id="45" name="Picture 2" descr="http://idata.over-blog.com/0/43/50/45/5127-too-document.png"/>
            <p:cNvPicPr>
              <a:picLocks noChangeAspect="1" noChangeArrowheads="1"/>
            </p:cNvPicPr>
            <p:nvPr/>
          </p:nvPicPr>
          <p:blipFill>
            <a:blip r:embed="rId10" cstate="print"/>
            <a:srcRect l="14074" t="3955" r="12387" b="4486"/>
            <a:stretch>
              <a:fillRect/>
            </a:stretch>
          </p:blipFill>
          <p:spPr bwMode="auto">
            <a:xfrm>
              <a:off x="4946079" y="2452262"/>
              <a:ext cx="381526" cy="475013"/>
            </a:xfrm>
            <a:prstGeom prst="rect">
              <a:avLst/>
            </a:prstGeom>
            <a:noFill/>
          </p:spPr>
        </p:pic>
        <p:pic>
          <p:nvPicPr>
            <p:cNvPr id="46" name="Picture 2" descr="http://idata.over-blog.com/0/43/50/45/5127-too-document.png"/>
            <p:cNvPicPr>
              <a:picLocks noChangeAspect="1" noChangeArrowheads="1"/>
            </p:cNvPicPr>
            <p:nvPr/>
          </p:nvPicPr>
          <p:blipFill>
            <a:blip r:embed="rId10" cstate="print"/>
            <a:srcRect l="14074" t="3955" r="12387" b="4486"/>
            <a:stretch>
              <a:fillRect/>
            </a:stretch>
          </p:blipFill>
          <p:spPr bwMode="auto">
            <a:xfrm>
              <a:off x="5050979" y="2521537"/>
              <a:ext cx="381526" cy="475013"/>
            </a:xfrm>
            <a:prstGeom prst="rect">
              <a:avLst/>
            </a:prstGeom>
            <a:noFill/>
          </p:spPr>
        </p:pic>
      </p:grpSp>
      <p:grpSp>
        <p:nvGrpSpPr>
          <p:cNvPr id="6" name="Groupe 46"/>
          <p:cNvGrpSpPr/>
          <p:nvPr/>
        </p:nvGrpSpPr>
        <p:grpSpPr>
          <a:xfrm>
            <a:off x="4631378" y="5712026"/>
            <a:ext cx="741751" cy="752113"/>
            <a:chOff x="4690754" y="2244437"/>
            <a:chExt cx="741751" cy="752113"/>
          </a:xfrm>
        </p:grpSpPr>
        <p:pic>
          <p:nvPicPr>
            <p:cNvPr id="48" name="Picture 2" descr="http://idata.over-blog.com/0/43/50/45/5127-too-document.png"/>
            <p:cNvPicPr>
              <a:picLocks noChangeAspect="1" noChangeArrowheads="1"/>
            </p:cNvPicPr>
            <p:nvPr/>
          </p:nvPicPr>
          <p:blipFill>
            <a:blip r:embed="rId10" cstate="print"/>
            <a:srcRect l="14074" t="3955" r="12387" b="4486"/>
            <a:stretch>
              <a:fillRect/>
            </a:stretch>
          </p:blipFill>
          <p:spPr bwMode="auto">
            <a:xfrm>
              <a:off x="4690754" y="2244437"/>
              <a:ext cx="381526" cy="475013"/>
            </a:xfrm>
            <a:prstGeom prst="rect">
              <a:avLst/>
            </a:prstGeom>
            <a:noFill/>
          </p:spPr>
        </p:pic>
        <p:pic>
          <p:nvPicPr>
            <p:cNvPr id="49" name="Picture 2" descr="http://idata.over-blog.com/0/43/50/45/5127-too-document.png"/>
            <p:cNvPicPr>
              <a:picLocks noChangeAspect="1" noChangeArrowheads="1"/>
            </p:cNvPicPr>
            <p:nvPr/>
          </p:nvPicPr>
          <p:blipFill>
            <a:blip r:embed="rId10" cstate="print"/>
            <a:srcRect l="14074" t="3955" r="12387" b="4486"/>
            <a:stretch>
              <a:fillRect/>
            </a:stretch>
          </p:blipFill>
          <p:spPr bwMode="auto">
            <a:xfrm>
              <a:off x="4771904" y="2301837"/>
              <a:ext cx="381526" cy="475013"/>
            </a:xfrm>
            <a:prstGeom prst="rect">
              <a:avLst/>
            </a:prstGeom>
            <a:noFill/>
          </p:spPr>
        </p:pic>
        <p:pic>
          <p:nvPicPr>
            <p:cNvPr id="50" name="Picture 2" descr="http://idata.over-blog.com/0/43/50/45/5127-too-document.png"/>
            <p:cNvPicPr>
              <a:picLocks noChangeAspect="1" noChangeArrowheads="1"/>
            </p:cNvPicPr>
            <p:nvPr/>
          </p:nvPicPr>
          <p:blipFill>
            <a:blip r:embed="rId10" cstate="print"/>
            <a:srcRect l="14074" t="3955" r="12387" b="4486"/>
            <a:stretch>
              <a:fillRect/>
            </a:stretch>
          </p:blipFill>
          <p:spPr bwMode="auto">
            <a:xfrm>
              <a:off x="4864929" y="2382987"/>
              <a:ext cx="381526" cy="475013"/>
            </a:xfrm>
            <a:prstGeom prst="rect">
              <a:avLst/>
            </a:prstGeom>
            <a:noFill/>
          </p:spPr>
        </p:pic>
        <p:pic>
          <p:nvPicPr>
            <p:cNvPr id="51" name="Picture 2" descr="http://idata.over-blog.com/0/43/50/45/5127-too-document.png"/>
            <p:cNvPicPr>
              <a:picLocks noChangeAspect="1" noChangeArrowheads="1"/>
            </p:cNvPicPr>
            <p:nvPr/>
          </p:nvPicPr>
          <p:blipFill>
            <a:blip r:embed="rId10" cstate="print"/>
            <a:srcRect l="14074" t="3955" r="12387" b="4486"/>
            <a:stretch>
              <a:fillRect/>
            </a:stretch>
          </p:blipFill>
          <p:spPr bwMode="auto">
            <a:xfrm>
              <a:off x="4946079" y="2452262"/>
              <a:ext cx="381526" cy="475013"/>
            </a:xfrm>
            <a:prstGeom prst="rect">
              <a:avLst/>
            </a:prstGeom>
            <a:noFill/>
          </p:spPr>
        </p:pic>
        <p:pic>
          <p:nvPicPr>
            <p:cNvPr id="52" name="Picture 2" descr="http://idata.over-blog.com/0/43/50/45/5127-too-document.png"/>
            <p:cNvPicPr>
              <a:picLocks noChangeAspect="1" noChangeArrowheads="1"/>
            </p:cNvPicPr>
            <p:nvPr/>
          </p:nvPicPr>
          <p:blipFill>
            <a:blip r:embed="rId10" cstate="print"/>
            <a:srcRect l="14074" t="3955" r="12387" b="4486"/>
            <a:stretch>
              <a:fillRect/>
            </a:stretch>
          </p:blipFill>
          <p:spPr bwMode="auto">
            <a:xfrm>
              <a:off x="5050979" y="2521537"/>
              <a:ext cx="381526" cy="475013"/>
            </a:xfrm>
            <a:prstGeom prst="rect">
              <a:avLst/>
            </a:prstGeom>
            <a:noFill/>
          </p:spPr>
        </p:pic>
      </p:grpSp>
      <p:pic>
        <p:nvPicPr>
          <p:cNvPr id="59" name="Picture 2" descr="http://idata.over-blog.com/0/43/50/45/5127-too-document.png"/>
          <p:cNvPicPr>
            <a:picLocks noChangeAspect="1" noChangeArrowheads="1"/>
          </p:cNvPicPr>
          <p:nvPr/>
        </p:nvPicPr>
        <p:blipFill>
          <a:blip r:embed="rId10" cstate="print"/>
          <a:srcRect l="14074" t="3955" r="12387" b="4486"/>
          <a:stretch>
            <a:fillRect/>
          </a:stretch>
        </p:blipFill>
        <p:spPr bwMode="auto">
          <a:xfrm>
            <a:off x="5809022" y="3493327"/>
            <a:ext cx="381526" cy="475013"/>
          </a:xfrm>
          <a:prstGeom prst="rect">
            <a:avLst/>
          </a:prstGeom>
          <a:noFill/>
        </p:spPr>
      </p:pic>
      <p:pic>
        <p:nvPicPr>
          <p:cNvPr id="60" name="Picture 2" descr="http://idata.over-blog.com/0/43/50/45/5127-too-document.png"/>
          <p:cNvPicPr>
            <a:picLocks noChangeAspect="1" noChangeArrowheads="1"/>
          </p:cNvPicPr>
          <p:nvPr/>
        </p:nvPicPr>
        <p:blipFill>
          <a:blip r:embed="rId10" cstate="print"/>
          <a:srcRect l="14074" t="3955" r="12387" b="4486"/>
          <a:stretch>
            <a:fillRect/>
          </a:stretch>
        </p:blipFill>
        <p:spPr bwMode="auto">
          <a:xfrm>
            <a:off x="6782799" y="4288977"/>
            <a:ext cx="381526" cy="475013"/>
          </a:xfrm>
          <a:prstGeom prst="rect">
            <a:avLst/>
          </a:prstGeom>
          <a:noFill/>
        </p:spPr>
      </p:pic>
      <p:sp>
        <p:nvSpPr>
          <p:cNvPr id="61" name="Flèche droite 60"/>
          <p:cNvSpPr/>
          <p:nvPr/>
        </p:nvSpPr>
        <p:spPr>
          <a:xfrm>
            <a:off x="5450775" y="3610093"/>
            <a:ext cx="296883" cy="237506"/>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62" name="Flèche droite 61"/>
          <p:cNvSpPr/>
          <p:nvPr/>
        </p:nvSpPr>
        <p:spPr>
          <a:xfrm>
            <a:off x="5460670" y="4391886"/>
            <a:ext cx="296883" cy="237506"/>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63" name="Flèche droite 62"/>
          <p:cNvSpPr/>
          <p:nvPr/>
        </p:nvSpPr>
        <p:spPr>
          <a:xfrm>
            <a:off x="6412675" y="4393865"/>
            <a:ext cx="296883" cy="237506"/>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pic>
        <p:nvPicPr>
          <p:cNvPr id="64" name="Picture 24" descr="http://icons.iconarchive.com/icons/icons-land/vista-people/64/Groups-Meeting-Dark-icon.png"/>
          <p:cNvPicPr>
            <a:picLocks noChangeAspect="1" noChangeArrowheads="1"/>
          </p:cNvPicPr>
          <p:nvPr/>
        </p:nvPicPr>
        <p:blipFill>
          <a:blip r:embed="rId8" cstate="screen">
            <a:extLst>
              <a:ext uri="{28A0092B-C50C-407E-A947-70E740481C1C}">
                <a14:useLocalDpi xmlns:a14="http://schemas.microsoft.com/office/drawing/2010/main" xmlns="" val="0"/>
              </a:ext>
            </a:extLst>
          </a:blip>
          <a:srcRect/>
          <a:stretch>
            <a:fillRect/>
          </a:stretch>
        </p:blipFill>
        <p:spPr bwMode="auto">
          <a:xfrm>
            <a:off x="7603101" y="3437343"/>
            <a:ext cx="609600" cy="609600"/>
          </a:xfrm>
          <a:prstGeom prst="rect">
            <a:avLst/>
          </a:prstGeom>
          <a:extLst>
            <a:ext uri="{909E8E84-426E-40DD-AFC4-6F175D3DCCD1}">
              <a14:hiddenFill xmlns:a14="http://schemas.microsoft.com/office/drawing/2010/main" xmlns="">
                <a:solidFill>
                  <a:srgbClr val="FFFFFF"/>
                </a:solidFill>
              </a14:hiddenFill>
            </a:ext>
          </a:extLst>
        </p:spPr>
      </p:pic>
      <p:pic>
        <p:nvPicPr>
          <p:cNvPr id="65" name="Picture 4" descr="http://cvu-togo-diaspora.org/files/2010/07/Justice-marteau.jpg"/>
          <p:cNvPicPr>
            <a:picLocks noChangeAspect="1" noChangeArrowheads="1"/>
          </p:cNvPicPr>
          <p:nvPr/>
        </p:nvPicPr>
        <p:blipFill>
          <a:blip r:embed="rId9" cstate="print">
            <a:grayscl/>
          </a:blip>
          <a:srcRect/>
          <a:stretch>
            <a:fillRect/>
          </a:stretch>
        </p:blipFill>
        <p:spPr bwMode="auto">
          <a:xfrm flipH="1">
            <a:off x="8266415" y="3608116"/>
            <a:ext cx="506680" cy="380010"/>
          </a:xfrm>
          <a:prstGeom prst="rect">
            <a:avLst/>
          </a:prstGeom>
          <a:noFill/>
        </p:spPr>
      </p:pic>
      <p:pic>
        <p:nvPicPr>
          <p:cNvPr id="66" name="Picture 24" descr="http://icons.iconarchive.com/icons/icons-land/vista-people/64/Groups-Meeting-Dark-icon.png"/>
          <p:cNvPicPr>
            <a:picLocks noChangeAspect="1" noChangeArrowheads="1"/>
          </p:cNvPicPr>
          <p:nvPr/>
        </p:nvPicPr>
        <p:blipFill>
          <a:blip r:embed="rId8" cstate="screen">
            <a:extLst>
              <a:ext uri="{28A0092B-C50C-407E-A947-70E740481C1C}">
                <a14:useLocalDpi xmlns:a14="http://schemas.microsoft.com/office/drawing/2010/main" xmlns="" val="0"/>
              </a:ext>
            </a:extLst>
          </a:blip>
          <a:srcRect/>
          <a:stretch>
            <a:fillRect/>
          </a:stretch>
        </p:blipFill>
        <p:spPr bwMode="auto">
          <a:xfrm>
            <a:off x="7603099" y="4209239"/>
            <a:ext cx="609600" cy="609600"/>
          </a:xfrm>
          <a:prstGeom prst="rect">
            <a:avLst/>
          </a:prstGeom>
          <a:extLst>
            <a:ext uri="{909E8E84-426E-40DD-AFC4-6F175D3DCCD1}">
              <a14:hiddenFill xmlns:a14="http://schemas.microsoft.com/office/drawing/2010/main" xmlns="">
                <a:solidFill>
                  <a:srgbClr val="FFFFFF"/>
                </a:solidFill>
              </a14:hiddenFill>
            </a:ext>
          </a:extLst>
        </p:spPr>
      </p:pic>
      <p:pic>
        <p:nvPicPr>
          <p:cNvPr id="67" name="Picture 4" descr="http://cvu-togo-diaspora.org/files/2010/07/Justice-marteau.jpg"/>
          <p:cNvPicPr>
            <a:picLocks noChangeAspect="1" noChangeArrowheads="1"/>
          </p:cNvPicPr>
          <p:nvPr/>
        </p:nvPicPr>
        <p:blipFill>
          <a:blip r:embed="rId9" cstate="print">
            <a:grayscl/>
          </a:blip>
          <a:srcRect/>
          <a:stretch>
            <a:fillRect/>
          </a:stretch>
        </p:blipFill>
        <p:spPr bwMode="auto">
          <a:xfrm flipH="1">
            <a:off x="8266413" y="4380012"/>
            <a:ext cx="506680" cy="380010"/>
          </a:xfrm>
          <a:prstGeom prst="rect">
            <a:avLst/>
          </a:prstGeom>
          <a:noFill/>
        </p:spPr>
      </p:pic>
      <p:pic>
        <p:nvPicPr>
          <p:cNvPr id="68" name="Picture 24" descr="http://icons.iconarchive.com/icons/icons-land/vista-people/64/Groups-Meeting-Dark-icon.png"/>
          <p:cNvPicPr>
            <a:picLocks noChangeAspect="1" noChangeArrowheads="1"/>
          </p:cNvPicPr>
          <p:nvPr/>
        </p:nvPicPr>
        <p:blipFill>
          <a:blip r:embed="rId8" cstate="screen">
            <a:extLst>
              <a:ext uri="{28A0092B-C50C-407E-A947-70E740481C1C}">
                <a14:useLocalDpi xmlns:a14="http://schemas.microsoft.com/office/drawing/2010/main" xmlns="" val="0"/>
              </a:ext>
            </a:extLst>
          </a:blip>
          <a:srcRect/>
          <a:stretch>
            <a:fillRect/>
          </a:stretch>
        </p:blipFill>
        <p:spPr bwMode="auto">
          <a:xfrm>
            <a:off x="7614975" y="4921759"/>
            <a:ext cx="609600" cy="609600"/>
          </a:xfrm>
          <a:prstGeom prst="rect">
            <a:avLst/>
          </a:prstGeom>
          <a:extLst>
            <a:ext uri="{909E8E84-426E-40DD-AFC4-6F175D3DCCD1}">
              <a14:hiddenFill xmlns:a14="http://schemas.microsoft.com/office/drawing/2010/main" xmlns="">
                <a:solidFill>
                  <a:srgbClr val="FFFFFF"/>
                </a:solidFill>
              </a14:hiddenFill>
            </a:ext>
          </a:extLst>
        </p:spPr>
      </p:pic>
      <p:pic>
        <p:nvPicPr>
          <p:cNvPr id="69" name="Picture 4" descr="http://cvu-togo-diaspora.org/files/2010/07/Justice-marteau.jpg"/>
          <p:cNvPicPr>
            <a:picLocks noChangeAspect="1" noChangeArrowheads="1"/>
          </p:cNvPicPr>
          <p:nvPr/>
        </p:nvPicPr>
        <p:blipFill>
          <a:blip r:embed="rId9" cstate="print">
            <a:grayscl/>
          </a:blip>
          <a:srcRect/>
          <a:stretch>
            <a:fillRect/>
          </a:stretch>
        </p:blipFill>
        <p:spPr bwMode="auto">
          <a:xfrm flipH="1">
            <a:off x="8278289" y="5092532"/>
            <a:ext cx="506680" cy="380010"/>
          </a:xfrm>
          <a:prstGeom prst="rect">
            <a:avLst/>
          </a:prstGeom>
          <a:noFill/>
        </p:spPr>
      </p:pic>
      <p:pic>
        <p:nvPicPr>
          <p:cNvPr id="70" name="Picture 24" descr="http://icons.iconarchive.com/icons/icons-land/vista-people/64/Groups-Meeting-Dark-icon.png"/>
          <p:cNvPicPr>
            <a:picLocks noChangeAspect="1" noChangeArrowheads="1"/>
          </p:cNvPicPr>
          <p:nvPr/>
        </p:nvPicPr>
        <p:blipFill>
          <a:blip r:embed="rId8" cstate="screen">
            <a:extLst>
              <a:ext uri="{28A0092B-C50C-407E-A947-70E740481C1C}">
                <a14:useLocalDpi xmlns:a14="http://schemas.microsoft.com/office/drawing/2010/main" xmlns="" val="0"/>
              </a:ext>
            </a:extLst>
          </a:blip>
          <a:srcRect/>
          <a:stretch>
            <a:fillRect/>
          </a:stretch>
        </p:blipFill>
        <p:spPr bwMode="auto">
          <a:xfrm>
            <a:off x="7745606" y="5859907"/>
            <a:ext cx="609600" cy="609600"/>
          </a:xfrm>
          <a:prstGeom prst="rect">
            <a:avLst/>
          </a:prstGeom>
          <a:extLst>
            <a:ext uri="{909E8E84-426E-40DD-AFC4-6F175D3DCCD1}">
              <a14:hiddenFill xmlns:a14="http://schemas.microsoft.com/office/drawing/2010/main" xmlns="">
                <a:solidFill>
                  <a:srgbClr val="FFFFFF"/>
                </a:solidFill>
              </a14:hiddenFill>
            </a:ext>
          </a:extLst>
        </p:spPr>
      </p:pic>
      <p:pic>
        <p:nvPicPr>
          <p:cNvPr id="71" name="Picture 4" descr="http://cvu-togo-diaspora.org/files/2010/07/Justice-marteau.jpg"/>
          <p:cNvPicPr>
            <a:picLocks noChangeAspect="1" noChangeArrowheads="1"/>
          </p:cNvPicPr>
          <p:nvPr/>
        </p:nvPicPr>
        <p:blipFill>
          <a:blip r:embed="rId9" cstate="print">
            <a:grayscl/>
          </a:blip>
          <a:srcRect/>
          <a:stretch>
            <a:fillRect/>
          </a:stretch>
        </p:blipFill>
        <p:spPr bwMode="auto">
          <a:xfrm flipH="1">
            <a:off x="8408920" y="6030680"/>
            <a:ext cx="506680" cy="380010"/>
          </a:xfrm>
          <a:prstGeom prst="rect">
            <a:avLst/>
          </a:prstGeom>
          <a:noFill/>
        </p:spPr>
      </p:pic>
      <p:pic>
        <p:nvPicPr>
          <p:cNvPr id="72" name="Picture 24" descr="http://icons.iconarchive.com/icons/icons-land/vista-people/64/Groups-Meeting-Dark-icon.png"/>
          <p:cNvPicPr>
            <a:picLocks noChangeAspect="1" noChangeArrowheads="1"/>
          </p:cNvPicPr>
          <p:nvPr/>
        </p:nvPicPr>
        <p:blipFill>
          <a:blip r:embed="rId8" cstate="screen">
            <a:extLst>
              <a:ext uri="{28A0092B-C50C-407E-A947-70E740481C1C}">
                <a14:useLocalDpi xmlns:a14="http://schemas.microsoft.com/office/drawing/2010/main" xmlns="" val="0"/>
              </a:ext>
            </a:extLst>
          </a:blip>
          <a:srcRect/>
          <a:stretch>
            <a:fillRect/>
          </a:stretch>
        </p:blipFill>
        <p:spPr bwMode="auto">
          <a:xfrm>
            <a:off x="5796072" y="4219136"/>
            <a:ext cx="609600" cy="609600"/>
          </a:xfrm>
          <a:prstGeom prst="rect">
            <a:avLst/>
          </a:prstGeom>
          <a:extLst>
            <a:ext uri="{909E8E84-426E-40DD-AFC4-6F175D3DCCD1}">
              <a14:hiddenFill xmlns:a14="http://schemas.microsoft.com/office/drawing/2010/main" xmlns="">
                <a:solidFill>
                  <a:srgbClr val="FFFFFF"/>
                </a:solidFill>
              </a14:hiddenFill>
            </a:ext>
          </a:extLst>
        </p:spPr>
      </p:pic>
      <p:sp>
        <p:nvSpPr>
          <p:cNvPr id="73" name="Flèche droite 72"/>
          <p:cNvSpPr/>
          <p:nvPr/>
        </p:nvSpPr>
        <p:spPr>
          <a:xfrm>
            <a:off x="5411190" y="6076203"/>
            <a:ext cx="296883" cy="237506"/>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74" name="Flèche droite 73"/>
          <p:cNvSpPr/>
          <p:nvPr/>
        </p:nvSpPr>
        <p:spPr>
          <a:xfrm>
            <a:off x="6363195" y="6078182"/>
            <a:ext cx="296883" cy="237506"/>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pic>
        <p:nvPicPr>
          <p:cNvPr id="75" name="Picture 24" descr="http://icons.iconarchive.com/icons/icons-land/vista-people/64/Groups-Meeting-Dark-icon.png"/>
          <p:cNvPicPr>
            <a:picLocks noChangeAspect="1" noChangeArrowheads="1"/>
          </p:cNvPicPr>
          <p:nvPr/>
        </p:nvPicPr>
        <p:blipFill>
          <a:blip r:embed="rId8" cstate="screen">
            <a:extLst>
              <a:ext uri="{28A0092B-C50C-407E-A947-70E740481C1C}">
                <a14:useLocalDpi xmlns:a14="http://schemas.microsoft.com/office/drawing/2010/main" xmlns="" val="0"/>
              </a:ext>
            </a:extLst>
          </a:blip>
          <a:srcRect/>
          <a:stretch>
            <a:fillRect/>
          </a:stretch>
        </p:blipFill>
        <p:spPr bwMode="auto">
          <a:xfrm>
            <a:off x="5758467" y="5903453"/>
            <a:ext cx="609600" cy="609600"/>
          </a:xfrm>
          <a:prstGeom prst="rect">
            <a:avLst/>
          </a:prstGeom>
          <a:extLst>
            <a:ext uri="{909E8E84-426E-40DD-AFC4-6F175D3DCCD1}">
              <a14:hiddenFill xmlns:a14="http://schemas.microsoft.com/office/drawing/2010/main" xmlns="">
                <a:solidFill>
                  <a:srgbClr val="FFFFFF"/>
                </a:solidFill>
              </a14:hiddenFill>
            </a:ext>
          </a:extLst>
        </p:spPr>
      </p:pic>
      <p:sp>
        <p:nvSpPr>
          <p:cNvPr id="82" name="Flèche droite 81"/>
          <p:cNvSpPr/>
          <p:nvPr/>
        </p:nvSpPr>
        <p:spPr>
          <a:xfrm>
            <a:off x="5159828" y="5079232"/>
            <a:ext cx="296883" cy="237506"/>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83" name="Flèche droite 82"/>
          <p:cNvSpPr/>
          <p:nvPr/>
        </p:nvSpPr>
        <p:spPr>
          <a:xfrm>
            <a:off x="6147458" y="5081211"/>
            <a:ext cx="296883" cy="237506"/>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pic>
        <p:nvPicPr>
          <p:cNvPr id="84" name="Picture 24" descr="http://icons.iconarchive.com/icons/icons-land/vista-people/64/Groups-Meeting-Dark-icon.png"/>
          <p:cNvPicPr>
            <a:picLocks noChangeAspect="1" noChangeArrowheads="1"/>
          </p:cNvPicPr>
          <p:nvPr/>
        </p:nvPicPr>
        <p:blipFill>
          <a:blip r:embed="rId8" cstate="screen">
            <a:extLst>
              <a:ext uri="{28A0092B-C50C-407E-A947-70E740481C1C}">
                <a14:useLocalDpi xmlns:a14="http://schemas.microsoft.com/office/drawing/2010/main" xmlns="" val="0"/>
              </a:ext>
            </a:extLst>
          </a:blip>
          <a:srcRect/>
          <a:stretch>
            <a:fillRect/>
          </a:stretch>
        </p:blipFill>
        <p:spPr bwMode="auto">
          <a:xfrm>
            <a:off x="5507105" y="4906482"/>
            <a:ext cx="609600" cy="609600"/>
          </a:xfrm>
          <a:prstGeom prst="rect">
            <a:avLst/>
          </a:prstGeom>
          <a:extLst>
            <a:ext uri="{909E8E84-426E-40DD-AFC4-6F175D3DCCD1}">
              <a14:hiddenFill xmlns:a14="http://schemas.microsoft.com/office/drawing/2010/main" xmlns="">
                <a:solidFill>
                  <a:srgbClr val="FFFFFF"/>
                </a:solidFill>
              </a14:hiddenFill>
            </a:ext>
          </a:extLst>
        </p:spPr>
      </p:pic>
      <p:pic>
        <p:nvPicPr>
          <p:cNvPr id="85" name="Picture 2" descr="http://idata.over-blog.com/0/43/50/45/5127-too-document.png"/>
          <p:cNvPicPr>
            <a:picLocks noChangeAspect="1" noChangeArrowheads="1"/>
          </p:cNvPicPr>
          <p:nvPr/>
        </p:nvPicPr>
        <p:blipFill>
          <a:blip r:embed="rId10" cstate="print"/>
          <a:srcRect l="14074" t="3955" r="12387" b="4486"/>
          <a:stretch>
            <a:fillRect/>
          </a:stretch>
        </p:blipFill>
        <p:spPr bwMode="auto">
          <a:xfrm>
            <a:off x="4690760" y="4954551"/>
            <a:ext cx="381526" cy="475013"/>
          </a:xfrm>
          <a:prstGeom prst="rect">
            <a:avLst/>
          </a:prstGeom>
          <a:noFill/>
        </p:spPr>
      </p:pic>
      <p:pic>
        <p:nvPicPr>
          <p:cNvPr id="86" name="Picture 4" descr="http://ecologeeks.eelv.fr/files/2012/08/engrenage.gif"/>
          <p:cNvPicPr>
            <a:picLocks noChangeAspect="1" noChangeArrowheads="1"/>
          </p:cNvPicPr>
          <p:nvPr/>
        </p:nvPicPr>
        <p:blipFill>
          <a:blip r:embed="rId11" cstate="print"/>
          <a:srcRect/>
          <a:stretch>
            <a:fillRect/>
          </a:stretch>
        </p:blipFill>
        <p:spPr bwMode="auto">
          <a:xfrm>
            <a:off x="6507677" y="4955718"/>
            <a:ext cx="603598" cy="556962"/>
          </a:xfrm>
          <a:prstGeom prst="rect">
            <a:avLst/>
          </a:prstGeom>
          <a:noFill/>
        </p:spPr>
      </p:pic>
      <p:sp>
        <p:nvSpPr>
          <p:cNvPr id="87" name="Flèche droite 86"/>
          <p:cNvSpPr/>
          <p:nvPr/>
        </p:nvSpPr>
        <p:spPr>
          <a:xfrm>
            <a:off x="7166754" y="5091107"/>
            <a:ext cx="360000" cy="237506"/>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88" name="Flèche droite 87"/>
          <p:cNvSpPr/>
          <p:nvPr/>
        </p:nvSpPr>
        <p:spPr>
          <a:xfrm>
            <a:off x="7218218" y="4391886"/>
            <a:ext cx="296883" cy="237506"/>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89" name="Flèche droite 88"/>
          <p:cNvSpPr/>
          <p:nvPr/>
        </p:nvSpPr>
        <p:spPr>
          <a:xfrm>
            <a:off x="6262250" y="3604712"/>
            <a:ext cx="1260000" cy="237506"/>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90" name="Flèche droite 89"/>
          <p:cNvSpPr/>
          <p:nvPr/>
        </p:nvSpPr>
        <p:spPr>
          <a:xfrm>
            <a:off x="5466603" y="2797190"/>
            <a:ext cx="2052000" cy="237506"/>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pic>
        <p:nvPicPr>
          <p:cNvPr id="91" name="Picture 2" descr="http://idata.over-blog.com/0/43/50/45/5127-too-document.png"/>
          <p:cNvPicPr>
            <a:picLocks noChangeAspect="1" noChangeArrowheads="1"/>
          </p:cNvPicPr>
          <p:nvPr/>
        </p:nvPicPr>
        <p:blipFill>
          <a:blip r:embed="rId10" cstate="print"/>
          <a:srcRect l="14074" t="3955" r="12387" b="4486"/>
          <a:stretch>
            <a:fillRect/>
          </a:stretch>
        </p:blipFill>
        <p:spPr bwMode="auto">
          <a:xfrm>
            <a:off x="6697695" y="5818911"/>
            <a:ext cx="381526" cy="475013"/>
          </a:xfrm>
          <a:prstGeom prst="rect">
            <a:avLst/>
          </a:prstGeom>
          <a:noFill/>
        </p:spPr>
      </p:pic>
      <p:pic>
        <p:nvPicPr>
          <p:cNvPr id="92" name="Picture 2" descr="http://idata.over-blog.com/0/43/50/45/5127-too-document.png"/>
          <p:cNvPicPr>
            <a:picLocks noChangeAspect="1" noChangeArrowheads="1"/>
          </p:cNvPicPr>
          <p:nvPr/>
        </p:nvPicPr>
        <p:blipFill>
          <a:blip r:embed="rId10" cstate="print"/>
          <a:srcRect l="14074" t="3955" r="12387" b="4486"/>
          <a:stretch>
            <a:fillRect/>
          </a:stretch>
        </p:blipFill>
        <p:spPr bwMode="auto">
          <a:xfrm>
            <a:off x="6792698" y="5961415"/>
            <a:ext cx="381526" cy="475013"/>
          </a:xfrm>
          <a:prstGeom prst="rect">
            <a:avLst/>
          </a:prstGeom>
          <a:noFill/>
        </p:spPr>
      </p:pic>
      <p:pic>
        <p:nvPicPr>
          <p:cNvPr id="93" name="Picture 4" descr="http://ecologeeks.eelv.fr/files/2012/08/engrenage.gif"/>
          <p:cNvPicPr>
            <a:picLocks noChangeAspect="1" noChangeArrowheads="1"/>
          </p:cNvPicPr>
          <p:nvPr/>
        </p:nvPicPr>
        <p:blipFill>
          <a:blip r:embed="rId11" cstate="print"/>
          <a:srcRect/>
          <a:stretch>
            <a:fillRect/>
          </a:stretch>
        </p:blipFill>
        <p:spPr bwMode="auto">
          <a:xfrm>
            <a:off x="6743206" y="6141268"/>
            <a:ext cx="603598" cy="556962"/>
          </a:xfrm>
          <a:prstGeom prst="rect">
            <a:avLst/>
          </a:prstGeom>
          <a:noFill/>
        </p:spPr>
      </p:pic>
      <p:sp>
        <p:nvSpPr>
          <p:cNvPr id="94" name="Flèche droite 93"/>
          <p:cNvSpPr/>
          <p:nvPr/>
        </p:nvSpPr>
        <p:spPr>
          <a:xfrm>
            <a:off x="7370618" y="6052452"/>
            <a:ext cx="296883" cy="237506"/>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pic>
        <p:nvPicPr>
          <p:cNvPr id="76" name="Picture 2"/>
          <p:cNvPicPr>
            <a:picLocks noChangeAspect="1" noChangeArrowheads="1"/>
          </p:cNvPicPr>
          <p:nvPr/>
        </p:nvPicPr>
        <p:blipFill>
          <a:blip r:embed="rId12" cstate="screen"/>
          <a:srcRect/>
          <a:stretch>
            <a:fillRect/>
          </a:stretch>
        </p:blipFill>
        <p:spPr bwMode="auto">
          <a:xfrm>
            <a:off x="143015" y="717493"/>
            <a:ext cx="719307" cy="682052"/>
          </a:xfrm>
          <a:prstGeom prst="rect">
            <a:avLst/>
          </a:prstGeom>
          <a:noFill/>
          <a:ln w="9525">
            <a:noFill/>
            <a:miter lim="800000"/>
            <a:headEnd/>
            <a:tailEnd/>
          </a:ln>
        </p:spPr>
      </p:pic>
      <p:sp>
        <p:nvSpPr>
          <p:cNvPr id="77" name="Flèche droite rayée 76"/>
          <p:cNvSpPr/>
          <p:nvPr/>
        </p:nvSpPr>
        <p:spPr>
          <a:xfrm>
            <a:off x="917617" y="957448"/>
            <a:ext cx="342900" cy="290946"/>
          </a:xfrm>
          <a:prstGeom prst="striped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fr-FR"/>
          </a:p>
        </p:txBody>
      </p:sp>
      <p:grpSp>
        <p:nvGrpSpPr>
          <p:cNvPr id="8" name="Groupe 77"/>
          <p:cNvGrpSpPr/>
          <p:nvPr/>
        </p:nvGrpSpPr>
        <p:grpSpPr>
          <a:xfrm>
            <a:off x="1282112" y="641268"/>
            <a:ext cx="940930" cy="940930"/>
            <a:chOff x="5639415" y="1419270"/>
            <a:chExt cx="1354632" cy="1354632"/>
          </a:xfrm>
        </p:grpSpPr>
        <p:sp>
          <p:nvSpPr>
            <p:cNvPr id="79" name="Ellipse 78"/>
            <p:cNvSpPr/>
            <p:nvPr/>
          </p:nvSpPr>
          <p:spPr>
            <a:xfrm>
              <a:off x="5639415" y="1419270"/>
              <a:ext cx="1354632" cy="1354632"/>
            </a:xfrm>
            <a:prstGeom prst="ellipse">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80" name="Ellipse 4"/>
            <p:cNvSpPr/>
            <p:nvPr/>
          </p:nvSpPr>
          <p:spPr>
            <a:xfrm>
              <a:off x="5803603" y="1608859"/>
              <a:ext cx="1084472" cy="9578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fr-FR" sz="1200" b="1" kern="1200" dirty="0" smtClean="0"/>
                <a:t>Offre d’expertise</a:t>
              </a:r>
              <a:endParaRPr lang="fr-FR" sz="1200" b="1" kern="1200" dirty="0"/>
            </a:p>
          </p:txBody>
        </p:sp>
      </p:grpSp>
    </p:spTree>
    <p:extLst>
      <p:ext uri="{BB962C8B-B14F-4D97-AF65-F5344CB8AC3E}">
        <p14:creationId xmlns:p14="http://schemas.microsoft.com/office/powerpoint/2010/main" xmlns="" val="277732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graphicEl>
                                              <a:dgm id="{5057FDB2-0C9B-488F-A3B5-1B26583A6CCC}"/>
                                            </p:graphicEl>
                                          </p:spTgt>
                                        </p:tgtEl>
                                        <p:attrNameLst>
                                          <p:attrName>style.visibility</p:attrName>
                                        </p:attrNameLst>
                                      </p:cBhvr>
                                      <p:to>
                                        <p:strVal val="visible"/>
                                      </p:to>
                                    </p:set>
                                    <p:anim calcmode="lin" valueType="num">
                                      <p:cBhvr>
                                        <p:cTn id="7" dur="500" fill="hold"/>
                                        <p:tgtEl>
                                          <p:spTgt spid="7">
                                            <p:graphicEl>
                                              <a:dgm id="{5057FDB2-0C9B-488F-A3B5-1B26583A6CCC}"/>
                                            </p:graphicEl>
                                          </p:spTgt>
                                        </p:tgtEl>
                                        <p:attrNameLst>
                                          <p:attrName>ppt_w</p:attrName>
                                        </p:attrNameLst>
                                      </p:cBhvr>
                                      <p:tavLst>
                                        <p:tav tm="0">
                                          <p:val>
                                            <p:fltVal val="0"/>
                                          </p:val>
                                        </p:tav>
                                        <p:tav tm="100000">
                                          <p:val>
                                            <p:strVal val="#ppt_w"/>
                                          </p:val>
                                        </p:tav>
                                      </p:tavLst>
                                    </p:anim>
                                    <p:anim calcmode="lin" valueType="num">
                                      <p:cBhvr>
                                        <p:cTn id="8" dur="500" fill="hold"/>
                                        <p:tgtEl>
                                          <p:spTgt spid="7">
                                            <p:graphicEl>
                                              <a:dgm id="{5057FDB2-0C9B-488F-A3B5-1B26583A6CCC}"/>
                                            </p:graphicEl>
                                          </p:spTgt>
                                        </p:tgtEl>
                                        <p:attrNameLst>
                                          <p:attrName>ppt_h</p:attrName>
                                        </p:attrNameLst>
                                      </p:cBhvr>
                                      <p:tavLst>
                                        <p:tav tm="0">
                                          <p:val>
                                            <p:fltVal val="0"/>
                                          </p:val>
                                        </p:tav>
                                        <p:tav tm="100000">
                                          <p:val>
                                            <p:strVal val="#ppt_h"/>
                                          </p:val>
                                        </p:tav>
                                      </p:tavLst>
                                    </p:anim>
                                    <p:animEffect transition="in" filter="fade">
                                      <p:cBhvr>
                                        <p:cTn id="9" dur="500"/>
                                        <p:tgtEl>
                                          <p:spTgt spid="7">
                                            <p:graphicEl>
                                              <a:dgm id="{5057FDB2-0C9B-488F-A3B5-1B26583A6CCC}"/>
                                            </p:graphicEl>
                                          </p:spTgt>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7">
                                            <p:graphicEl>
                                              <a:dgm id="{053BEA6A-8BB4-4162-93FD-AA16760B052B}"/>
                                            </p:graphicEl>
                                          </p:spTgt>
                                        </p:tgtEl>
                                        <p:attrNameLst>
                                          <p:attrName>style.visibility</p:attrName>
                                        </p:attrNameLst>
                                      </p:cBhvr>
                                      <p:to>
                                        <p:strVal val="visible"/>
                                      </p:to>
                                    </p:set>
                                    <p:anim calcmode="lin" valueType="num">
                                      <p:cBhvr>
                                        <p:cTn id="13" dur="500" fill="hold"/>
                                        <p:tgtEl>
                                          <p:spTgt spid="7">
                                            <p:graphicEl>
                                              <a:dgm id="{053BEA6A-8BB4-4162-93FD-AA16760B052B}"/>
                                            </p:graphicEl>
                                          </p:spTgt>
                                        </p:tgtEl>
                                        <p:attrNameLst>
                                          <p:attrName>ppt_w</p:attrName>
                                        </p:attrNameLst>
                                      </p:cBhvr>
                                      <p:tavLst>
                                        <p:tav tm="0">
                                          <p:val>
                                            <p:fltVal val="0"/>
                                          </p:val>
                                        </p:tav>
                                        <p:tav tm="100000">
                                          <p:val>
                                            <p:strVal val="#ppt_w"/>
                                          </p:val>
                                        </p:tav>
                                      </p:tavLst>
                                    </p:anim>
                                    <p:anim calcmode="lin" valueType="num">
                                      <p:cBhvr>
                                        <p:cTn id="14" dur="500" fill="hold"/>
                                        <p:tgtEl>
                                          <p:spTgt spid="7">
                                            <p:graphicEl>
                                              <a:dgm id="{053BEA6A-8BB4-4162-93FD-AA16760B052B}"/>
                                            </p:graphicEl>
                                          </p:spTgt>
                                        </p:tgtEl>
                                        <p:attrNameLst>
                                          <p:attrName>ppt_h</p:attrName>
                                        </p:attrNameLst>
                                      </p:cBhvr>
                                      <p:tavLst>
                                        <p:tav tm="0">
                                          <p:val>
                                            <p:fltVal val="0"/>
                                          </p:val>
                                        </p:tav>
                                        <p:tav tm="100000">
                                          <p:val>
                                            <p:strVal val="#ppt_h"/>
                                          </p:val>
                                        </p:tav>
                                      </p:tavLst>
                                    </p:anim>
                                    <p:animEffect transition="in" filter="fade">
                                      <p:cBhvr>
                                        <p:cTn id="15" dur="500"/>
                                        <p:tgtEl>
                                          <p:spTgt spid="7">
                                            <p:graphicEl>
                                              <a:dgm id="{053BEA6A-8BB4-4162-93FD-AA16760B052B}"/>
                                            </p:graphic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7">
                                            <p:graphicEl>
                                              <a:dgm id="{7624E886-14C2-4673-ABE6-2F5DC01B82EA}"/>
                                            </p:graphicEl>
                                          </p:spTgt>
                                        </p:tgtEl>
                                        <p:attrNameLst>
                                          <p:attrName>style.visibility</p:attrName>
                                        </p:attrNameLst>
                                      </p:cBhvr>
                                      <p:to>
                                        <p:strVal val="visible"/>
                                      </p:to>
                                    </p:set>
                                    <p:anim calcmode="lin" valueType="num">
                                      <p:cBhvr>
                                        <p:cTn id="19" dur="500" fill="hold"/>
                                        <p:tgtEl>
                                          <p:spTgt spid="7">
                                            <p:graphicEl>
                                              <a:dgm id="{7624E886-14C2-4673-ABE6-2F5DC01B82EA}"/>
                                            </p:graphicEl>
                                          </p:spTgt>
                                        </p:tgtEl>
                                        <p:attrNameLst>
                                          <p:attrName>ppt_w</p:attrName>
                                        </p:attrNameLst>
                                      </p:cBhvr>
                                      <p:tavLst>
                                        <p:tav tm="0">
                                          <p:val>
                                            <p:fltVal val="0"/>
                                          </p:val>
                                        </p:tav>
                                        <p:tav tm="100000">
                                          <p:val>
                                            <p:strVal val="#ppt_w"/>
                                          </p:val>
                                        </p:tav>
                                      </p:tavLst>
                                    </p:anim>
                                    <p:anim calcmode="lin" valueType="num">
                                      <p:cBhvr>
                                        <p:cTn id="20" dur="500" fill="hold"/>
                                        <p:tgtEl>
                                          <p:spTgt spid="7">
                                            <p:graphicEl>
                                              <a:dgm id="{7624E886-14C2-4673-ABE6-2F5DC01B82EA}"/>
                                            </p:graphicEl>
                                          </p:spTgt>
                                        </p:tgtEl>
                                        <p:attrNameLst>
                                          <p:attrName>ppt_h</p:attrName>
                                        </p:attrNameLst>
                                      </p:cBhvr>
                                      <p:tavLst>
                                        <p:tav tm="0">
                                          <p:val>
                                            <p:fltVal val="0"/>
                                          </p:val>
                                        </p:tav>
                                        <p:tav tm="100000">
                                          <p:val>
                                            <p:strVal val="#ppt_h"/>
                                          </p:val>
                                        </p:tav>
                                      </p:tavLst>
                                    </p:anim>
                                    <p:animEffect transition="in" filter="fade">
                                      <p:cBhvr>
                                        <p:cTn id="21" dur="500"/>
                                        <p:tgtEl>
                                          <p:spTgt spid="7">
                                            <p:graphicEl>
                                              <a:dgm id="{7624E886-14C2-4673-ABE6-2F5DC01B82EA}"/>
                                            </p:graphicEl>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7">
                                            <p:graphicEl>
                                              <a:dgm id="{8A742234-3E57-46CC-BCD8-95B565E1C54F}"/>
                                            </p:graphicEl>
                                          </p:spTgt>
                                        </p:tgtEl>
                                        <p:attrNameLst>
                                          <p:attrName>style.visibility</p:attrName>
                                        </p:attrNameLst>
                                      </p:cBhvr>
                                      <p:to>
                                        <p:strVal val="visible"/>
                                      </p:to>
                                    </p:set>
                                    <p:anim calcmode="lin" valueType="num">
                                      <p:cBhvr>
                                        <p:cTn id="25" dur="500" fill="hold"/>
                                        <p:tgtEl>
                                          <p:spTgt spid="7">
                                            <p:graphicEl>
                                              <a:dgm id="{8A742234-3E57-46CC-BCD8-95B565E1C54F}"/>
                                            </p:graphicEl>
                                          </p:spTgt>
                                        </p:tgtEl>
                                        <p:attrNameLst>
                                          <p:attrName>ppt_w</p:attrName>
                                        </p:attrNameLst>
                                      </p:cBhvr>
                                      <p:tavLst>
                                        <p:tav tm="0">
                                          <p:val>
                                            <p:fltVal val="0"/>
                                          </p:val>
                                        </p:tav>
                                        <p:tav tm="100000">
                                          <p:val>
                                            <p:strVal val="#ppt_w"/>
                                          </p:val>
                                        </p:tav>
                                      </p:tavLst>
                                    </p:anim>
                                    <p:anim calcmode="lin" valueType="num">
                                      <p:cBhvr>
                                        <p:cTn id="26" dur="500" fill="hold"/>
                                        <p:tgtEl>
                                          <p:spTgt spid="7">
                                            <p:graphicEl>
                                              <a:dgm id="{8A742234-3E57-46CC-BCD8-95B565E1C54F}"/>
                                            </p:graphicEl>
                                          </p:spTgt>
                                        </p:tgtEl>
                                        <p:attrNameLst>
                                          <p:attrName>ppt_h</p:attrName>
                                        </p:attrNameLst>
                                      </p:cBhvr>
                                      <p:tavLst>
                                        <p:tav tm="0">
                                          <p:val>
                                            <p:fltVal val="0"/>
                                          </p:val>
                                        </p:tav>
                                        <p:tav tm="100000">
                                          <p:val>
                                            <p:strVal val="#ppt_h"/>
                                          </p:val>
                                        </p:tav>
                                      </p:tavLst>
                                    </p:anim>
                                    <p:animEffect transition="in" filter="fade">
                                      <p:cBhvr>
                                        <p:cTn id="27" dur="500"/>
                                        <p:tgtEl>
                                          <p:spTgt spid="7">
                                            <p:graphicEl>
                                              <a:dgm id="{8A742234-3E57-46CC-BCD8-95B565E1C54F}"/>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0-#ppt_h/2"/>
                                          </p:val>
                                        </p:tav>
                                        <p:tav tm="100000">
                                          <p:val>
                                            <p:strVal val="#ppt_y"/>
                                          </p:val>
                                        </p:tav>
                                      </p:tavLst>
                                    </p:anim>
                                  </p:childTnLst>
                                </p:cTn>
                              </p:par>
                              <p:par>
                                <p:cTn id="34" presetID="2" presetClass="entr" presetSubtype="1" fill="hold"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0-#ppt_h/2"/>
                                          </p:val>
                                        </p:tav>
                                        <p:tav tm="100000">
                                          <p:val>
                                            <p:strVal val="#ppt_y"/>
                                          </p:val>
                                        </p:tav>
                                      </p:tavLst>
                                    </p:anim>
                                  </p:childTnLst>
                                </p:cTn>
                              </p:par>
                              <p:par>
                                <p:cTn id="38" presetID="2" presetClass="entr" presetSubtype="1"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fill="hold"/>
                                        <p:tgtEl>
                                          <p:spTgt spid="11"/>
                                        </p:tgtEl>
                                        <p:attrNameLst>
                                          <p:attrName>ppt_x</p:attrName>
                                        </p:attrNameLst>
                                      </p:cBhvr>
                                      <p:tavLst>
                                        <p:tav tm="0">
                                          <p:val>
                                            <p:strVal val="#ppt_x"/>
                                          </p:val>
                                        </p:tav>
                                        <p:tav tm="100000">
                                          <p:val>
                                            <p:strVal val="#ppt_x"/>
                                          </p:val>
                                        </p:tav>
                                      </p:tavLst>
                                    </p:anim>
                                    <p:anim calcmode="lin" valueType="num">
                                      <p:cBhvr additive="base">
                                        <p:cTn id="41"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500" fill="hold"/>
                                        <p:tgtEl>
                                          <p:spTgt spid="14"/>
                                        </p:tgtEl>
                                        <p:attrNameLst>
                                          <p:attrName>ppt_x</p:attrName>
                                        </p:attrNameLst>
                                      </p:cBhvr>
                                      <p:tavLst>
                                        <p:tav tm="0">
                                          <p:val>
                                            <p:strVal val="#ppt_x"/>
                                          </p:val>
                                        </p:tav>
                                        <p:tav tm="100000">
                                          <p:val>
                                            <p:strVal val="#ppt_x"/>
                                          </p:val>
                                        </p:tav>
                                      </p:tavLst>
                                    </p:anim>
                                    <p:anim calcmode="lin" valueType="num">
                                      <p:cBhvr additive="base">
                                        <p:cTn id="47" dur="500" fill="hold"/>
                                        <p:tgtEl>
                                          <p:spTgt spid="14"/>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 calcmode="lin" valueType="num">
                                      <p:cBhvr additive="base">
                                        <p:cTn id="50" dur="500" fill="hold"/>
                                        <p:tgtEl>
                                          <p:spTgt spid="22"/>
                                        </p:tgtEl>
                                        <p:attrNameLst>
                                          <p:attrName>ppt_x</p:attrName>
                                        </p:attrNameLst>
                                      </p:cBhvr>
                                      <p:tavLst>
                                        <p:tav tm="0">
                                          <p:val>
                                            <p:strVal val="#ppt_x"/>
                                          </p:val>
                                        </p:tav>
                                        <p:tav tm="100000">
                                          <p:val>
                                            <p:strVal val="#ppt_x"/>
                                          </p:val>
                                        </p:tav>
                                      </p:tavLst>
                                    </p:anim>
                                    <p:anim calcmode="lin" valueType="num">
                                      <p:cBhvr additive="base">
                                        <p:cTn id="51" dur="500" fill="hold"/>
                                        <p:tgtEl>
                                          <p:spTgt spid="22"/>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additive="base">
                                        <p:cTn id="54" dur="500" fill="hold"/>
                                        <p:tgtEl>
                                          <p:spTgt spid="24"/>
                                        </p:tgtEl>
                                        <p:attrNameLst>
                                          <p:attrName>ppt_x</p:attrName>
                                        </p:attrNameLst>
                                      </p:cBhvr>
                                      <p:tavLst>
                                        <p:tav tm="0">
                                          <p:val>
                                            <p:strVal val="#ppt_x"/>
                                          </p:val>
                                        </p:tav>
                                        <p:tav tm="100000">
                                          <p:val>
                                            <p:strVal val="#ppt_x"/>
                                          </p:val>
                                        </p:tav>
                                      </p:tavLst>
                                    </p:anim>
                                    <p:anim calcmode="lin" valueType="num">
                                      <p:cBhvr additive="base">
                                        <p:cTn id="55" dur="500" fill="hold"/>
                                        <p:tgtEl>
                                          <p:spTgt spid="24"/>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2"/>
                                        </p:tgtEl>
                                        <p:attrNameLst>
                                          <p:attrName>style.visibility</p:attrName>
                                        </p:attrNameLst>
                                      </p:cBhvr>
                                      <p:to>
                                        <p:strVal val="visible"/>
                                      </p:to>
                                    </p:set>
                                    <p:anim calcmode="lin" valueType="num">
                                      <p:cBhvr additive="base">
                                        <p:cTn id="58" dur="500" fill="hold"/>
                                        <p:tgtEl>
                                          <p:spTgt spid="2"/>
                                        </p:tgtEl>
                                        <p:attrNameLst>
                                          <p:attrName>ppt_x</p:attrName>
                                        </p:attrNameLst>
                                      </p:cBhvr>
                                      <p:tavLst>
                                        <p:tav tm="0">
                                          <p:val>
                                            <p:strVal val="#ppt_x"/>
                                          </p:val>
                                        </p:tav>
                                        <p:tav tm="100000">
                                          <p:val>
                                            <p:strVal val="#ppt_x"/>
                                          </p:val>
                                        </p:tav>
                                      </p:tavLst>
                                    </p:anim>
                                    <p:anim calcmode="lin" valueType="num">
                                      <p:cBhvr additive="base">
                                        <p:cTn id="59" dur="500" fill="hold"/>
                                        <p:tgtEl>
                                          <p:spTgt spid="2"/>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90"/>
                                        </p:tgtEl>
                                        <p:attrNameLst>
                                          <p:attrName>style.visibility</p:attrName>
                                        </p:attrNameLst>
                                      </p:cBhvr>
                                      <p:to>
                                        <p:strVal val="visible"/>
                                      </p:to>
                                    </p:set>
                                    <p:anim calcmode="lin" valueType="num">
                                      <p:cBhvr additive="base">
                                        <p:cTn id="62" dur="500" fill="hold"/>
                                        <p:tgtEl>
                                          <p:spTgt spid="90"/>
                                        </p:tgtEl>
                                        <p:attrNameLst>
                                          <p:attrName>ppt_x</p:attrName>
                                        </p:attrNameLst>
                                      </p:cBhvr>
                                      <p:tavLst>
                                        <p:tav tm="0">
                                          <p:val>
                                            <p:strVal val="#ppt_x"/>
                                          </p:val>
                                        </p:tav>
                                        <p:tav tm="100000">
                                          <p:val>
                                            <p:strVal val="#ppt_x"/>
                                          </p:val>
                                        </p:tav>
                                      </p:tavLst>
                                    </p:anim>
                                    <p:anim calcmode="lin" valueType="num">
                                      <p:cBhvr additive="base">
                                        <p:cTn id="63"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15"/>
                                        </p:tgtEl>
                                        <p:attrNameLst>
                                          <p:attrName>style.visibility</p:attrName>
                                        </p:attrNameLst>
                                      </p:cBhvr>
                                      <p:to>
                                        <p:strVal val="visible"/>
                                      </p:to>
                                    </p:set>
                                    <p:anim calcmode="lin" valueType="num">
                                      <p:cBhvr additive="base">
                                        <p:cTn id="68" dur="500" fill="hold"/>
                                        <p:tgtEl>
                                          <p:spTgt spid="15"/>
                                        </p:tgtEl>
                                        <p:attrNameLst>
                                          <p:attrName>ppt_x</p:attrName>
                                        </p:attrNameLst>
                                      </p:cBhvr>
                                      <p:tavLst>
                                        <p:tav tm="0">
                                          <p:val>
                                            <p:strVal val="#ppt_x"/>
                                          </p:val>
                                        </p:tav>
                                        <p:tav tm="100000">
                                          <p:val>
                                            <p:strVal val="#ppt_x"/>
                                          </p:val>
                                        </p:tav>
                                      </p:tavLst>
                                    </p:anim>
                                    <p:anim calcmode="lin" valueType="num">
                                      <p:cBhvr additive="base">
                                        <p:cTn id="69" dur="500" fill="hold"/>
                                        <p:tgtEl>
                                          <p:spTgt spid="15"/>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0"/>
                                  </p:stCondLst>
                                  <p:childTnLst>
                                    <p:set>
                                      <p:cBhvr>
                                        <p:cTn id="71" dur="1" fill="hold">
                                          <p:stCondLst>
                                            <p:cond delay="0"/>
                                          </p:stCondLst>
                                        </p:cTn>
                                        <p:tgtEl>
                                          <p:spTgt spid="3"/>
                                        </p:tgtEl>
                                        <p:attrNameLst>
                                          <p:attrName>style.visibility</p:attrName>
                                        </p:attrNameLst>
                                      </p:cBhvr>
                                      <p:to>
                                        <p:strVal val="visible"/>
                                      </p:to>
                                    </p:set>
                                    <p:anim calcmode="lin" valueType="num">
                                      <p:cBhvr additive="base">
                                        <p:cTn id="72" dur="500" fill="hold"/>
                                        <p:tgtEl>
                                          <p:spTgt spid="3"/>
                                        </p:tgtEl>
                                        <p:attrNameLst>
                                          <p:attrName>ppt_x</p:attrName>
                                        </p:attrNameLst>
                                      </p:cBhvr>
                                      <p:tavLst>
                                        <p:tav tm="0">
                                          <p:val>
                                            <p:strVal val="#ppt_x"/>
                                          </p:val>
                                        </p:tav>
                                        <p:tav tm="100000">
                                          <p:val>
                                            <p:strVal val="#ppt_x"/>
                                          </p:val>
                                        </p:tav>
                                      </p:tavLst>
                                    </p:anim>
                                    <p:anim calcmode="lin" valueType="num">
                                      <p:cBhvr additive="base">
                                        <p:cTn id="73" dur="500" fill="hold"/>
                                        <p:tgtEl>
                                          <p:spTgt spid="3"/>
                                        </p:tgtEl>
                                        <p:attrNameLst>
                                          <p:attrName>ppt_y</p:attrName>
                                        </p:attrNameLst>
                                      </p:cBhvr>
                                      <p:tavLst>
                                        <p:tav tm="0">
                                          <p:val>
                                            <p:strVal val="1+#ppt_h/2"/>
                                          </p:val>
                                        </p:tav>
                                        <p:tav tm="100000">
                                          <p:val>
                                            <p:strVal val="#ppt_y"/>
                                          </p:val>
                                        </p:tav>
                                      </p:tavLst>
                                    </p:anim>
                                  </p:childTnLst>
                                </p:cTn>
                              </p:par>
                              <p:par>
                                <p:cTn id="74" presetID="2" presetClass="entr" presetSubtype="4" fill="hold" nodeType="withEffect">
                                  <p:stCondLst>
                                    <p:cond delay="0"/>
                                  </p:stCondLst>
                                  <p:childTnLst>
                                    <p:set>
                                      <p:cBhvr>
                                        <p:cTn id="75" dur="1" fill="hold">
                                          <p:stCondLst>
                                            <p:cond delay="0"/>
                                          </p:stCondLst>
                                        </p:cTn>
                                        <p:tgtEl>
                                          <p:spTgt spid="59"/>
                                        </p:tgtEl>
                                        <p:attrNameLst>
                                          <p:attrName>style.visibility</p:attrName>
                                        </p:attrNameLst>
                                      </p:cBhvr>
                                      <p:to>
                                        <p:strVal val="visible"/>
                                      </p:to>
                                    </p:set>
                                    <p:anim calcmode="lin" valueType="num">
                                      <p:cBhvr additive="base">
                                        <p:cTn id="76" dur="500" fill="hold"/>
                                        <p:tgtEl>
                                          <p:spTgt spid="59"/>
                                        </p:tgtEl>
                                        <p:attrNameLst>
                                          <p:attrName>ppt_x</p:attrName>
                                        </p:attrNameLst>
                                      </p:cBhvr>
                                      <p:tavLst>
                                        <p:tav tm="0">
                                          <p:val>
                                            <p:strVal val="#ppt_x"/>
                                          </p:val>
                                        </p:tav>
                                        <p:tav tm="100000">
                                          <p:val>
                                            <p:strVal val="#ppt_x"/>
                                          </p:val>
                                        </p:tav>
                                      </p:tavLst>
                                    </p:anim>
                                    <p:anim calcmode="lin" valueType="num">
                                      <p:cBhvr additive="base">
                                        <p:cTn id="77" dur="500" fill="hold"/>
                                        <p:tgtEl>
                                          <p:spTgt spid="59"/>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61"/>
                                        </p:tgtEl>
                                        <p:attrNameLst>
                                          <p:attrName>style.visibility</p:attrName>
                                        </p:attrNameLst>
                                      </p:cBhvr>
                                      <p:to>
                                        <p:strVal val="visible"/>
                                      </p:to>
                                    </p:set>
                                    <p:anim calcmode="lin" valueType="num">
                                      <p:cBhvr additive="base">
                                        <p:cTn id="80" dur="500" fill="hold"/>
                                        <p:tgtEl>
                                          <p:spTgt spid="61"/>
                                        </p:tgtEl>
                                        <p:attrNameLst>
                                          <p:attrName>ppt_x</p:attrName>
                                        </p:attrNameLst>
                                      </p:cBhvr>
                                      <p:tavLst>
                                        <p:tav tm="0">
                                          <p:val>
                                            <p:strVal val="#ppt_x"/>
                                          </p:val>
                                        </p:tav>
                                        <p:tav tm="100000">
                                          <p:val>
                                            <p:strVal val="#ppt_x"/>
                                          </p:val>
                                        </p:tav>
                                      </p:tavLst>
                                    </p:anim>
                                    <p:anim calcmode="lin" valueType="num">
                                      <p:cBhvr additive="base">
                                        <p:cTn id="81" dur="500" fill="hold"/>
                                        <p:tgtEl>
                                          <p:spTgt spid="61"/>
                                        </p:tgtEl>
                                        <p:attrNameLst>
                                          <p:attrName>ppt_y</p:attrName>
                                        </p:attrNameLst>
                                      </p:cBhvr>
                                      <p:tavLst>
                                        <p:tav tm="0">
                                          <p:val>
                                            <p:strVal val="1+#ppt_h/2"/>
                                          </p:val>
                                        </p:tav>
                                        <p:tav tm="100000">
                                          <p:val>
                                            <p:strVal val="#ppt_y"/>
                                          </p:val>
                                        </p:tav>
                                      </p:tavLst>
                                    </p:anim>
                                  </p:childTnLst>
                                </p:cTn>
                              </p:par>
                              <p:par>
                                <p:cTn id="82" presetID="2" presetClass="entr" presetSubtype="4" fill="hold" nodeType="withEffect">
                                  <p:stCondLst>
                                    <p:cond delay="0"/>
                                  </p:stCondLst>
                                  <p:childTnLst>
                                    <p:set>
                                      <p:cBhvr>
                                        <p:cTn id="83" dur="1" fill="hold">
                                          <p:stCondLst>
                                            <p:cond delay="0"/>
                                          </p:stCondLst>
                                        </p:cTn>
                                        <p:tgtEl>
                                          <p:spTgt spid="64"/>
                                        </p:tgtEl>
                                        <p:attrNameLst>
                                          <p:attrName>style.visibility</p:attrName>
                                        </p:attrNameLst>
                                      </p:cBhvr>
                                      <p:to>
                                        <p:strVal val="visible"/>
                                      </p:to>
                                    </p:set>
                                    <p:anim calcmode="lin" valueType="num">
                                      <p:cBhvr additive="base">
                                        <p:cTn id="84" dur="500" fill="hold"/>
                                        <p:tgtEl>
                                          <p:spTgt spid="64"/>
                                        </p:tgtEl>
                                        <p:attrNameLst>
                                          <p:attrName>ppt_x</p:attrName>
                                        </p:attrNameLst>
                                      </p:cBhvr>
                                      <p:tavLst>
                                        <p:tav tm="0">
                                          <p:val>
                                            <p:strVal val="#ppt_x"/>
                                          </p:val>
                                        </p:tav>
                                        <p:tav tm="100000">
                                          <p:val>
                                            <p:strVal val="#ppt_x"/>
                                          </p:val>
                                        </p:tav>
                                      </p:tavLst>
                                    </p:anim>
                                    <p:anim calcmode="lin" valueType="num">
                                      <p:cBhvr additive="base">
                                        <p:cTn id="85" dur="500" fill="hold"/>
                                        <p:tgtEl>
                                          <p:spTgt spid="64"/>
                                        </p:tgtEl>
                                        <p:attrNameLst>
                                          <p:attrName>ppt_y</p:attrName>
                                        </p:attrNameLst>
                                      </p:cBhvr>
                                      <p:tavLst>
                                        <p:tav tm="0">
                                          <p:val>
                                            <p:strVal val="1+#ppt_h/2"/>
                                          </p:val>
                                        </p:tav>
                                        <p:tav tm="100000">
                                          <p:val>
                                            <p:strVal val="#ppt_y"/>
                                          </p:val>
                                        </p:tav>
                                      </p:tavLst>
                                    </p:anim>
                                  </p:childTnLst>
                                </p:cTn>
                              </p:par>
                              <p:par>
                                <p:cTn id="86" presetID="2" presetClass="entr" presetSubtype="4" fill="hold" nodeType="withEffect">
                                  <p:stCondLst>
                                    <p:cond delay="0"/>
                                  </p:stCondLst>
                                  <p:childTnLst>
                                    <p:set>
                                      <p:cBhvr>
                                        <p:cTn id="87" dur="1" fill="hold">
                                          <p:stCondLst>
                                            <p:cond delay="0"/>
                                          </p:stCondLst>
                                        </p:cTn>
                                        <p:tgtEl>
                                          <p:spTgt spid="65"/>
                                        </p:tgtEl>
                                        <p:attrNameLst>
                                          <p:attrName>style.visibility</p:attrName>
                                        </p:attrNameLst>
                                      </p:cBhvr>
                                      <p:to>
                                        <p:strVal val="visible"/>
                                      </p:to>
                                    </p:set>
                                    <p:anim calcmode="lin" valueType="num">
                                      <p:cBhvr additive="base">
                                        <p:cTn id="88" dur="500" fill="hold"/>
                                        <p:tgtEl>
                                          <p:spTgt spid="65"/>
                                        </p:tgtEl>
                                        <p:attrNameLst>
                                          <p:attrName>ppt_x</p:attrName>
                                        </p:attrNameLst>
                                      </p:cBhvr>
                                      <p:tavLst>
                                        <p:tav tm="0">
                                          <p:val>
                                            <p:strVal val="#ppt_x"/>
                                          </p:val>
                                        </p:tav>
                                        <p:tav tm="100000">
                                          <p:val>
                                            <p:strVal val="#ppt_x"/>
                                          </p:val>
                                        </p:tav>
                                      </p:tavLst>
                                    </p:anim>
                                    <p:anim calcmode="lin" valueType="num">
                                      <p:cBhvr additive="base">
                                        <p:cTn id="89" dur="500" fill="hold"/>
                                        <p:tgtEl>
                                          <p:spTgt spid="65"/>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89"/>
                                        </p:tgtEl>
                                        <p:attrNameLst>
                                          <p:attrName>style.visibility</p:attrName>
                                        </p:attrNameLst>
                                      </p:cBhvr>
                                      <p:to>
                                        <p:strVal val="visible"/>
                                      </p:to>
                                    </p:set>
                                    <p:anim calcmode="lin" valueType="num">
                                      <p:cBhvr additive="base">
                                        <p:cTn id="92" dur="500" fill="hold"/>
                                        <p:tgtEl>
                                          <p:spTgt spid="89"/>
                                        </p:tgtEl>
                                        <p:attrNameLst>
                                          <p:attrName>ppt_x</p:attrName>
                                        </p:attrNameLst>
                                      </p:cBhvr>
                                      <p:tavLst>
                                        <p:tav tm="0">
                                          <p:val>
                                            <p:strVal val="#ppt_x"/>
                                          </p:val>
                                        </p:tav>
                                        <p:tav tm="100000">
                                          <p:val>
                                            <p:strVal val="#ppt_x"/>
                                          </p:val>
                                        </p:tav>
                                      </p:tavLst>
                                    </p:anim>
                                    <p:anim calcmode="lin" valueType="num">
                                      <p:cBhvr additive="base">
                                        <p:cTn id="93"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grpId="0" nodeType="clickEffect">
                                  <p:stCondLst>
                                    <p:cond delay="0"/>
                                  </p:stCondLst>
                                  <p:childTnLst>
                                    <p:set>
                                      <p:cBhvr>
                                        <p:cTn id="97" dur="1" fill="hold">
                                          <p:stCondLst>
                                            <p:cond delay="0"/>
                                          </p:stCondLst>
                                        </p:cTn>
                                        <p:tgtEl>
                                          <p:spTgt spid="16"/>
                                        </p:tgtEl>
                                        <p:attrNameLst>
                                          <p:attrName>style.visibility</p:attrName>
                                        </p:attrNameLst>
                                      </p:cBhvr>
                                      <p:to>
                                        <p:strVal val="visible"/>
                                      </p:to>
                                    </p:set>
                                    <p:anim calcmode="lin" valueType="num">
                                      <p:cBhvr additive="base">
                                        <p:cTn id="98" dur="500" fill="hold"/>
                                        <p:tgtEl>
                                          <p:spTgt spid="16"/>
                                        </p:tgtEl>
                                        <p:attrNameLst>
                                          <p:attrName>ppt_x</p:attrName>
                                        </p:attrNameLst>
                                      </p:cBhvr>
                                      <p:tavLst>
                                        <p:tav tm="0">
                                          <p:val>
                                            <p:strVal val="#ppt_x"/>
                                          </p:val>
                                        </p:tav>
                                        <p:tav tm="100000">
                                          <p:val>
                                            <p:strVal val="#ppt_x"/>
                                          </p:val>
                                        </p:tav>
                                      </p:tavLst>
                                    </p:anim>
                                    <p:anim calcmode="lin" valueType="num">
                                      <p:cBhvr additive="base">
                                        <p:cTn id="99" dur="500" fill="hold"/>
                                        <p:tgtEl>
                                          <p:spTgt spid="16"/>
                                        </p:tgtEl>
                                        <p:attrNameLst>
                                          <p:attrName>ppt_y</p:attrName>
                                        </p:attrNameLst>
                                      </p:cBhvr>
                                      <p:tavLst>
                                        <p:tav tm="0">
                                          <p:val>
                                            <p:strVal val="1+#ppt_h/2"/>
                                          </p:val>
                                        </p:tav>
                                        <p:tav tm="100000">
                                          <p:val>
                                            <p:strVal val="#ppt_y"/>
                                          </p:val>
                                        </p:tav>
                                      </p:tavLst>
                                    </p:anim>
                                  </p:childTnLst>
                                </p:cTn>
                              </p:par>
                              <p:par>
                                <p:cTn id="100" presetID="2" presetClass="entr" presetSubtype="4" fill="hold" nodeType="withEffect">
                                  <p:stCondLst>
                                    <p:cond delay="0"/>
                                  </p:stCondLst>
                                  <p:childTnLst>
                                    <p:set>
                                      <p:cBhvr>
                                        <p:cTn id="101" dur="1" fill="hold">
                                          <p:stCondLst>
                                            <p:cond delay="0"/>
                                          </p:stCondLst>
                                        </p:cTn>
                                        <p:tgtEl>
                                          <p:spTgt spid="5"/>
                                        </p:tgtEl>
                                        <p:attrNameLst>
                                          <p:attrName>style.visibility</p:attrName>
                                        </p:attrNameLst>
                                      </p:cBhvr>
                                      <p:to>
                                        <p:strVal val="visible"/>
                                      </p:to>
                                    </p:set>
                                    <p:anim calcmode="lin" valueType="num">
                                      <p:cBhvr additive="base">
                                        <p:cTn id="102" dur="500" fill="hold"/>
                                        <p:tgtEl>
                                          <p:spTgt spid="5"/>
                                        </p:tgtEl>
                                        <p:attrNameLst>
                                          <p:attrName>ppt_x</p:attrName>
                                        </p:attrNameLst>
                                      </p:cBhvr>
                                      <p:tavLst>
                                        <p:tav tm="0">
                                          <p:val>
                                            <p:strVal val="#ppt_x"/>
                                          </p:val>
                                        </p:tav>
                                        <p:tav tm="100000">
                                          <p:val>
                                            <p:strVal val="#ppt_x"/>
                                          </p:val>
                                        </p:tav>
                                      </p:tavLst>
                                    </p:anim>
                                    <p:anim calcmode="lin" valueType="num">
                                      <p:cBhvr additive="base">
                                        <p:cTn id="103" dur="500" fill="hold"/>
                                        <p:tgtEl>
                                          <p:spTgt spid="5"/>
                                        </p:tgtEl>
                                        <p:attrNameLst>
                                          <p:attrName>ppt_y</p:attrName>
                                        </p:attrNameLst>
                                      </p:cBhvr>
                                      <p:tavLst>
                                        <p:tav tm="0">
                                          <p:val>
                                            <p:strVal val="1+#ppt_h/2"/>
                                          </p:val>
                                        </p:tav>
                                        <p:tav tm="100000">
                                          <p:val>
                                            <p:strVal val="#ppt_y"/>
                                          </p:val>
                                        </p:tav>
                                      </p:tavLst>
                                    </p:anim>
                                  </p:childTnLst>
                                </p:cTn>
                              </p:par>
                              <p:par>
                                <p:cTn id="104" presetID="2" presetClass="entr" presetSubtype="4" fill="hold" nodeType="withEffect">
                                  <p:stCondLst>
                                    <p:cond delay="0"/>
                                  </p:stCondLst>
                                  <p:childTnLst>
                                    <p:set>
                                      <p:cBhvr>
                                        <p:cTn id="105" dur="1" fill="hold">
                                          <p:stCondLst>
                                            <p:cond delay="0"/>
                                          </p:stCondLst>
                                        </p:cTn>
                                        <p:tgtEl>
                                          <p:spTgt spid="60"/>
                                        </p:tgtEl>
                                        <p:attrNameLst>
                                          <p:attrName>style.visibility</p:attrName>
                                        </p:attrNameLst>
                                      </p:cBhvr>
                                      <p:to>
                                        <p:strVal val="visible"/>
                                      </p:to>
                                    </p:set>
                                    <p:anim calcmode="lin" valueType="num">
                                      <p:cBhvr additive="base">
                                        <p:cTn id="106" dur="500" fill="hold"/>
                                        <p:tgtEl>
                                          <p:spTgt spid="60"/>
                                        </p:tgtEl>
                                        <p:attrNameLst>
                                          <p:attrName>ppt_x</p:attrName>
                                        </p:attrNameLst>
                                      </p:cBhvr>
                                      <p:tavLst>
                                        <p:tav tm="0">
                                          <p:val>
                                            <p:strVal val="#ppt_x"/>
                                          </p:val>
                                        </p:tav>
                                        <p:tav tm="100000">
                                          <p:val>
                                            <p:strVal val="#ppt_x"/>
                                          </p:val>
                                        </p:tav>
                                      </p:tavLst>
                                    </p:anim>
                                    <p:anim calcmode="lin" valueType="num">
                                      <p:cBhvr additive="base">
                                        <p:cTn id="107" dur="500" fill="hold"/>
                                        <p:tgtEl>
                                          <p:spTgt spid="60"/>
                                        </p:tgtEl>
                                        <p:attrNameLst>
                                          <p:attrName>ppt_y</p:attrName>
                                        </p:attrNameLst>
                                      </p:cBhvr>
                                      <p:tavLst>
                                        <p:tav tm="0">
                                          <p:val>
                                            <p:strVal val="1+#ppt_h/2"/>
                                          </p:val>
                                        </p:tav>
                                        <p:tav tm="100000">
                                          <p:val>
                                            <p:strVal val="#ppt_y"/>
                                          </p:val>
                                        </p:tav>
                                      </p:tavLst>
                                    </p:anim>
                                  </p:childTnLst>
                                </p:cTn>
                              </p:par>
                              <p:par>
                                <p:cTn id="108" presetID="2" presetClass="entr" presetSubtype="4" fill="hold" grpId="0" nodeType="withEffect">
                                  <p:stCondLst>
                                    <p:cond delay="0"/>
                                  </p:stCondLst>
                                  <p:childTnLst>
                                    <p:set>
                                      <p:cBhvr>
                                        <p:cTn id="109" dur="1" fill="hold">
                                          <p:stCondLst>
                                            <p:cond delay="0"/>
                                          </p:stCondLst>
                                        </p:cTn>
                                        <p:tgtEl>
                                          <p:spTgt spid="62"/>
                                        </p:tgtEl>
                                        <p:attrNameLst>
                                          <p:attrName>style.visibility</p:attrName>
                                        </p:attrNameLst>
                                      </p:cBhvr>
                                      <p:to>
                                        <p:strVal val="visible"/>
                                      </p:to>
                                    </p:set>
                                    <p:anim calcmode="lin" valueType="num">
                                      <p:cBhvr additive="base">
                                        <p:cTn id="110" dur="500" fill="hold"/>
                                        <p:tgtEl>
                                          <p:spTgt spid="62"/>
                                        </p:tgtEl>
                                        <p:attrNameLst>
                                          <p:attrName>ppt_x</p:attrName>
                                        </p:attrNameLst>
                                      </p:cBhvr>
                                      <p:tavLst>
                                        <p:tav tm="0">
                                          <p:val>
                                            <p:strVal val="#ppt_x"/>
                                          </p:val>
                                        </p:tav>
                                        <p:tav tm="100000">
                                          <p:val>
                                            <p:strVal val="#ppt_x"/>
                                          </p:val>
                                        </p:tav>
                                      </p:tavLst>
                                    </p:anim>
                                    <p:anim calcmode="lin" valueType="num">
                                      <p:cBhvr additive="base">
                                        <p:cTn id="111" dur="500" fill="hold"/>
                                        <p:tgtEl>
                                          <p:spTgt spid="62"/>
                                        </p:tgtEl>
                                        <p:attrNameLst>
                                          <p:attrName>ppt_y</p:attrName>
                                        </p:attrNameLst>
                                      </p:cBhvr>
                                      <p:tavLst>
                                        <p:tav tm="0">
                                          <p:val>
                                            <p:strVal val="1+#ppt_h/2"/>
                                          </p:val>
                                        </p:tav>
                                        <p:tav tm="100000">
                                          <p:val>
                                            <p:strVal val="#ppt_y"/>
                                          </p:val>
                                        </p:tav>
                                      </p:tavLst>
                                    </p:anim>
                                  </p:childTnLst>
                                </p:cTn>
                              </p:par>
                              <p:par>
                                <p:cTn id="112" presetID="2" presetClass="entr" presetSubtype="4" fill="hold" grpId="0" nodeType="withEffect">
                                  <p:stCondLst>
                                    <p:cond delay="0"/>
                                  </p:stCondLst>
                                  <p:childTnLst>
                                    <p:set>
                                      <p:cBhvr>
                                        <p:cTn id="113" dur="1" fill="hold">
                                          <p:stCondLst>
                                            <p:cond delay="0"/>
                                          </p:stCondLst>
                                        </p:cTn>
                                        <p:tgtEl>
                                          <p:spTgt spid="63"/>
                                        </p:tgtEl>
                                        <p:attrNameLst>
                                          <p:attrName>style.visibility</p:attrName>
                                        </p:attrNameLst>
                                      </p:cBhvr>
                                      <p:to>
                                        <p:strVal val="visible"/>
                                      </p:to>
                                    </p:set>
                                    <p:anim calcmode="lin" valueType="num">
                                      <p:cBhvr additive="base">
                                        <p:cTn id="114" dur="500" fill="hold"/>
                                        <p:tgtEl>
                                          <p:spTgt spid="63"/>
                                        </p:tgtEl>
                                        <p:attrNameLst>
                                          <p:attrName>ppt_x</p:attrName>
                                        </p:attrNameLst>
                                      </p:cBhvr>
                                      <p:tavLst>
                                        <p:tav tm="0">
                                          <p:val>
                                            <p:strVal val="#ppt_x"/>
                                          </p:val>
                                        </p:tav>
                                        <p:tav tm="100000">
                                          <p:val>
                                            <p:strVal val="#ppt_x"/>
                                          </p:val>
                                        </p:tav>
                                      </p:tavLst>
                                    </p:anim>
                                    <p:anim calcmode="lin" valueType="num">
                                      <p:cBhvr additive="base">
                                        <p:cTn id="115" dur="500" fill="hold"/>
                                        <p:tgtEl>
                                          <p:spTgt spid="63"/>
                                        </p:tgtEl>
                                        <p:attrNameLst>
                                          <p:attrName>ppt_y</p:attrName>
                                        </p:attrNameLst>
                                      </p:cBhvr>
                                      <p:tavLst>
                                        <p:tav tm="0">
                                          <p:val>
                                            <p:strVal val="1+#ppt_h/2"/>
                                          </p:val>
                                        </p:tav>
                                        <p:tav tm="100000">
                                          <p:val>
                                            <p:strVal val="#ppt_y"/>
                                          </p:val>
                                        </p:tav>
                                      </p:tavLst>
                                    </p:anim>
                                  </p:childTnLst>
                                </p:cTn>
                              </p:par>
                              <p:par>
                                <p:cTn id="116" presetID="2" presetClass="entr" presetSubtype="4" fill="hold" nodeType="withEffect">
                                  <p:stCondLst>
                                    <p:cond delay="0"/>
                                  </p:stCondLst>
                                  <p:childTnLst>
                                    <p:set>
                                      <p:cBhvr>
                                        <p:cTn id="117" dur="1" fill="hold">
                                          <p:stCondLst>
                                            <p:cond delay="0"/>
                                          </p:stCondLst>
                                        </p:cTn>
                                        <p:tgtEl>
                                          <p:spTgt spid="66"/>
                                        </p:tgtEl>
                                        <p:attrNameLst>
                                          <p:attrName>style.visibility</p:attrName>
                                        </p:attrNameLst>
                                      </p:cBhvr>
                                      <p:to>
                                        <p:strVal val="visible"/>
                                      </p:to>
                                    </p:set>
                                    <p:anim calcmode="lin" valueType="num">
                                      <p:cBhvr additive="base">
                                        <p:cTn id="118" dur="500" fill="hold"/>
                                        <p:tgtEl>
                                          <p:spTgt spid="66"/>
                                        </p:tgtEl>
                                        <p:attrNameLst>
                                          <p:attrName>ppt_x</p:attrName>
                                        </p:attrNameLst>
                                      </p:cBhvr>
                                      <p:tavLst>
                                        <p:tav tm="0">
                                          <p:val>
                                            <p:strVal val="#ppt_x"/>
                                          </p:val>
                                        </p:tav>
                                        <p:tav tm="100000">
                                          <p:val>
                                            <p:strVal val="#ppt_x"/>
                                          </p:val>
                                        </p:tav>
                                      </p:tavLst>
                                    </p:anim>
                                    <p:anim calcmode="lin" valueType="num">
                                      <p:cBhvr additive="base">
                                        <p:cTn id="119" dur="500" fill="hold"/>
                                        <p:tgtEl>
                                          <p:spTgt spid="66"/>
                                        </p:tgtEl>
                                        <p:attrNameLst>
                                          <p:attrName>ppt_y</p:attrName>
                                        </p:attrNameLst>
                                      </p:cBhvr>
                                      <p:tavLst>
                                        <p:tav tm="0">
                                          <p:val>
                                            <p:strVal val="1+#ppt_h/2"/>
                                          </p:val>
                                        </p:tav>
                                        <p:tav tm="100000">
                                          <p:val>
                                            <p:strVal val="#ppt_y"/>
                                          </p:val>
                                        </p:tav>
                                      </p:tavLst>
                                    </p:anim>
                                  </p:childTnLst>
                                </p:cTn>
                              </p:par>
                              <p:par>
                                <p:cTn id="120" presetID="2" presetClass="entr" presetSubtype="4" fill="hold" nodeType="withEffect">
                                  <p:stCondLst>
                                    <p:cond delay="0"/>
                                  </p:stCondLst>
                                  <p:childTnLst>
                                    <p:set>
                                      <p:cBhvr>
                                        <p:cTn id="121" dur="1" fill="hold">
                                          <p:stCondLst>
                                            <p:cond delay="0"/>
                                          </p:stCondLst>
                                        </p:cTn>
                                        <p:tgtEl>
                                          <p:spTgt spid="67"/>
                                        </p:tgtEl>
                                        <p:attrNameLst>
                                          <p:attrName>style.visibility</p:attrName>
                                        </p:attrNameLst>
                                      </p:cBhvr>
                                      <p:to>
                                        <p:strVal val="visible"/>
                                      </p:to>
                                    </p:set>
                                    <p:anim calcmode="lin" valueType="num">
                                      <p:cBhvr additive="base">
                                        <p:cTn id="122" dur="500" fill="hold"/>
                                        <p:tgtEl>
                                          <p:spTgt spid="67"/>
                                        </p:tgtEl>
                                        <p:attrNameLst>
                                          <p:attrName>ppt_x</p:attrName>
                                        </p:attrNameLst>
                                      </p:cBhvr>
                                      <p:tavLst>
                                        <p:tav tm="0">
                                          <p:val>
                                            <p:strVal val="#ppt_x"/>
                                          </p:val>
                                        </p:tav>
                                        <p:tav tm="100000">
                                          <p:val>
                                            <p:strVal val="#ppt_x"/>
                                          </p:val>
                                        </p:tav>
                                      </p:tavLst>
                                    </p:anim>
                                    <p:anim calcmode="lin" valueType="num">
                                      <p:cBhvr additive="base">
                                        <p:cTn id="123" dur="500" fill="hold"/>
                                        <p:tgtEl>
                                          <p:spTgt spid="67"/>
                                        </p:tgtEl>
                                        <p:attrNameLst>
                                          <p:attrName>ppt_y</p:attrName>
                                        </p:attrNameLst>
                                      </p:cBhvr>
                                      <p:tavLst>
                                        <p:tav tm="0">
                                          <p:val>
                                            <p:strVal val="1+#ppt_h/2"/>
                                          </p:val>
                                        </p:tav>
                                        <p:tav tm="100000">
                                          <p:val>
                                            <p:strVal val="#ppt_y"/>
                                          </p:val>
                                        </p:tav>
                                      </p:tavLst>
                                    </p:anim>
                                  </p:childTnLst>
                                </p:cTn>
                              </p:par>
                              <p:par>
                                <p:cTn id="124" presetID="2" presetClass="entr" presetSubtype="4" fill="hold" nodeType="withEffect">
                                  <p:stCondLst>
                                    <p:cond delay="0"/>
                                  </p:stCondLst>
                                  <p:childTnLst>
                                    <p:set>
                                      <p:cBhvr>
                                        <p:cTn id="125" dur="1" fill="hold">
                                          <p:stCondLst>
                                            <p:cond delay="0"/>
                                          </p:stCondLst>
                                        </p:cTn>
                                        <p:tgtEl>
                                          <p:spTgt spid="72"/>
                                        </p:tgtEl>
                                        <p:attrNameLst>
                                          <p:attrName>style.visibility</p:attrName>
                                        </p:attrNameLst>
                                      </p:cBhvr>
                                      <p:to>
                                        <p:strVal val="visible"/>
                                      </p:to>
                                    </p:set>
                                    <p:anim calcmode="lin" valueType="num">
                                      <p:cBhvr additive="base">
                                        <p:cTn id="126" dur="500" fill="hold"/>
                                        <p:tgtEl>
                                          <p:spTgt spid="72"/>
                                        </p:tgtEl>
                                        <p:attrNameLst>
                                          <p:attrName>ppt_x</p:attrName>
                                        </p:attrNameLst>
                                      </p:cBhvr>
                                      <p:tavLst>
                                        <p:tav tm="0">
                                          <p:val>
                                            <p:strVal val="#ppt_x"/>
                                          </p:val>
                                        </p:tav>
                                        <p:tav tm="100000">
                                          <p:val>
                                            <p:strVal val="#ppt_x"/>
                                          </p:val>
                                        </p:tav>
                                      </p:tavLst>
                                    </p:anim>
                                    <p:anim calcmode="lin" valueType="num">
                                      <p:cBhvr additive="base">
                                        <p:cTn id="127" dur="500" fill="hold"/>
                                        <p:tgtEl>
                                          <p:spTgt spid="72"/>
                                        </p:tgtEl>
                                        <p:attrNameLst>
                                          <p:attrName>ppt_y</p:attrName>
                                        </p:attrNameLst>
                                      </p:cBhvr>
                                      <p:tavLst>
                                        <p:tav tm="0">
                                          <p:val>
                                            <p:strVal val="1+#ppt_h/2"/>
                                          </p:val>
                                        </p:tav>
                                        <p:tav tm="100000">
                                          <p:val>
                                            <p:strVal val="#ppt_y"/>
                                          </p:val>
                                        </p:tav>
                                      </p:tavLst>
                                    </p:anim>
                                  </p:childTnLst>
                                </p:cTn>
                              </p:par>
                              <p:par>
                                <p:cTn id="128" presetID="2" presetClass="entr" presetSubtype="4" fill="hold" grpId="0" nodeType="withEffect">
                                  <p:stCondLst>
                                    <p:cond delay="0"/>
                                  </p:stCondLst>
                                  <p:childTnLst>
                                    <p:set>
                                      <p:cBhvr>
                                        <p:cTn id="129" dur="1" fill="hold">
                                          <p:stCondLst>
                                            <p:cond delay="0"/>
                                          </p:stCondLst>
                                        </p:cTn>
                                        <p:tgtEl>
                                          <p:spTgt spid="88"/>
                                        </p:tgtEl>
                                        <p:attrNameLst>
                                          <p:attrName>style.visibility</p:attrName>
                                        </p:attrNameLst>
                                      </p:cBhvr>
                                      <p:to>
                                        <p:strVal val="visible"/>
                                      </p:to>
                                    </p:set>
                                    <p:anim calcmode="lin" valueType="num">
                                      <p:cBhvr additive="base">
                                        <p:cTn id="130" dur="500" fill="hold"/>
                                        <p:tgtEl>
                                          <p:spTgt spid="88"/>
                                        </p:tgtEl>
                                        <p:attrNameLst>
                                          <p:attrName>ppt_x</p:attrName>
                                        </p:attrNameLst>
                                      </p:cBhvr>
                                      <p:tavLst>
                                        <p:tav tm="0">
                                          <p:val>
                                            <p:strVal val="#ppt_x"/>
                                          </p:val>
                                        </p:tav>
                                        <p:tav tm="100000">
                                          <p:val>
                                            <p:strVal val="#ppt_x"/>
                                          </p:val>
                                        </p:tav>
                                      </p:tavLst>
                                    </p:anim>
                                    <p:anim calcmode="lin" valueType="num">
                                      <p:cBhvr additive="base">
                                        <p:cTn id="131"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2" presetClass="entr" presetSubtype="4" fill="hold" grpId="0" nodeType="clickEffect">
                                  <p:stCondLst>
                                    <p:cond delay="0"/>
                                  </p:stCondLst>
                                  <p:childTnLst>
                                    <p:set>
                                      <p:cBhvr>
                                        <p:cTn id="135" dur="1" fill="hold">
                                          <p:stCondLst>
                                            <p:cond delay="0"/>
                                          </p:stCondLst>
                                        </p:cTn>
                                        <p:tgtEl>
                                          <p:spTgt spid="17"/>
                                        </p:tgtEl>
                                        <p:attrNameLst>
                                          <p:attrName>style.visibility</p:attrName>
                                        </p:attrNameLst>
                                      </p:cBhvr>
                                      <p:to>
                                        <p:strVal val="visible"/>
                                      </p:to>
                                    </p:set>
                                    <p:anim calcmode="lin" valueType="num">
                                      <p:cBhvr additive="base">
                                        <p:cTn id="136" dur="500" fill="hold"/>
                                        <p:tgtEl>
                                          <p:spTgt spid="17"/>
                                        </p:tgtEl>
                                        <p:attrNameLst>
                                          <p:attrName>ppt_x</p:attrName>
                                        </p:attrNameLst>
                                      </p:cBhvr>
                                      <p:tavLst>
                                        <p:tav tm="0">
                                          <p:val>
                                            <p:strVal val="#ppt_x"/>
                                          </p:val>
                                        </p:tav>
                                        <p:tav tm="100000">
                                          <p:val>
                                            <p:strVal val="#ppt_x"/>
                                          </p:val>
                                        </p:tav>
                                      </p:tavLst>
                                    </p:anim>
                                    <p:anim calcmode="lin" valueType="num">
                                      <p:cBhvr additive="base">
                                        <p:cTn id="137" dur="500" fill="hold"/>
                                        <p:tgtEl>
                                          <p:spTgt spid="17"/>
                                        </p:tgtEl>
                                        <p:attrNameLst>
                                          <p:attrName>ppt_y</p:attrName>
                                        </p:attrNameLst>
                                      </p:cBhvr>
                                      <p:tavLst>
                                        <p:tav tm="0">
                                          <p:val>
                                            <p:strVal val="1+#ppt_h/2"/>
                                          </p:val>
                                        </p:tav>
                                        <p:tav tm="100000">
                                          <p:val>
                                            <p:strVal val="#ppt_y"/>
                                          </p:val>
                                        </p:tav>
                                      </p:tavLst>
                                    </p:anim>
                                  </p:childTnLst>
                                </p:cTn>
                              </p:par>
                              <p:par>
                                <p:cTn id="138" presetID="2" presetClass="entr" presetSubtype="4" fill="hold" nodeType="withEffect">
                                  <p:stCondLst>
                                    <p:cond delay="0"/>
                                  </p:stCondLst>
                                  <p:childTnLst>
                                    <p:set>
                                      <p:cBhvr>
                                        <p:cTn id="139" dur="1" fill="hold">
                                          <p:stCondLst>
                                            <p:cond delay="0"/>
                                          </p:stCondLst>
                                        </p:cTn>
                                        <p:tgtEl>
                                          <p:spTgt spid="68"/>
                                        </p:tgtEl>
                                        <p:attrNameLst>
                                          <p:attrName>style.visibility</p:attrName>
                                        </p:attrNameLst>
                                      </p:cBhvr>
                                      <p:to>
                                        <p:strVal val="visible"/>
                                      </p:to>
                                    </p:set>
                                    <p:anim calcmode="lin" valueType="num">
                                      <p:cBhvr additive="base">
                                        <p:cTn id="140" dur="500" fill="hold"/>
                                        <p:tgtEl>
                                          <p:spTgt spid="68"/>
                                        </p:tgtEl>
                                        <p:attrNameLst>
                                          <p:attrName>ppt_x</p:attrName>
                                        </p:attrNameLst>
                                      </p:cBhvr>
                                      <p:tavLst>
                                        <p:tav tm="0">
                                          <p:val>
                                            <p:strVal val="#ppt_x"/>
                                          </p:val>
                                        </p:tav>
                                        <p:tav tm="100000">
                                          <p:val>
                                            <p:strVal val="#ppt_x"/>
                                          </p:val>
                                        </p:tav>
                                      </p:tavLst>
                                    </p:anim>
                                    <p:anim calcmode="lin" valueType="num">
                                      <p:cBhvr additive="base">
                                        <p:cTn id="141" dur="500" fill="hold"/>
                                        <p:tgtEl>
                                          <p:spTgt spid="68"/>
                                        </p:tgtEl>
                                        <p:attrNameLst>
                                          <p:attrName>ppt_y</p:attrName>
                                        </p:attrNameLst>
                                      </p:cBhvr>
                                      <p:tavLst>
                                        <p:tav tm="0">
                                          <p:val>
                                            <p:strVal val="1+#ppt_h/2"/>
                                          </p:val>
                                        </p:tav>
                                        <p:tav tm="100000">
                                          <p:val>
                                            <p:strVal val="#ppt_y"/>
                                          </p:val>
                                        </p:tav>
                                      </p:tavLst>
                                    </p:anim>
                                  </p:childTnLst>
                                </p:cTn>
                              </p:par>
                              <p:par>
                                <p:cTn id="142" presetID="2" presetClass="entr" presetSubtype="4" fill="hold" nodeType="withEffect">
                                  <p:stCondLst>
                                    <p:cond delay="0"/>
                                  </p:stCondLst>
                                  <p:childTnLst>
                                    <p:set>
                                      <p:cBhvr>
                                        <p:cTn id="143" dur="1" fill="hold">
                                          <p:stCondLst>
                                            <p:cond delay="0"/>
                                          </p:stCondLst>
                                        </p:cTn>
                                        <p:tgtEl>
                                          <p:spTgt spid="69"/>
                                        </p:tgtEl>
                                        <p:attrNameLst>
                                          <p:attrName>style.visibility</p:attrName>
                                        </p:attrNameLst>
                                      </p:cBhvr>
                                      <p:to>
                                        <p:strVal val="visible"/>
                                      </p:to>
                                    </p:set>
                                    <p:anim calcmode="lin" valueType="num">
                                      <p:cBhvr additive="base">
                                        <p:cTn id="144" dur="500" fill="hold"/>
                                        <p:tgtEl>
                                          <p:spTgt spid="69"/>
                                        </p:tgtEl>
                                        <p:attrNameLst>
                                          <p:attrName>ppt_x</p:attrName>
                                        </p:attrNameLst>
                                      </p:cBhvr>
                                      <p:tavLst>
                                        <p:tav tm="0">
                                          <p:val>
                                            <p:strVal val="#ppt_x"/>
                                          </p:val>
                                        </p:tav>
                                        <p:tav tm="100000">
                                          <p:val>
                                            <p:strVal val="#ppt_x"/>
                                          </p:val>
                                        </p:tav>
                                      </p:tavLst>
                                    </p:anim>
                                    <p:anim calcmode="lin" valueType="num">
                                      <p:cBhvr additive="base">
                                        <p:cTn id="145" dur="500" fill="hold"/>
                                        <p:tgtEl>
                                          <p:spTgt spid="69"/>
                                        </p:tgtEl>
                                        <p:attrNameLst>
                                          <p:attrName>ppt_y</p:attrName>
                                        </p:attrNameLst>
                                      </p:cBhvr>
                                      <p:tavLst>
                                        <p:tav tm="0">
                                          <p:val>
                                            <p:strVal val="1+#ppt_h/2"/>
                                          </p:val>
                                        </p:tav>
                                        <p:tav tm="100000">
                                          <p:val>
                                            <p:strVal val="#ppt_y"/>
                                          </p:val>
                                        </p:tav>
                                      </p:tavLst>
                                    </p:anim>
                                  </p:childTnLst>
                                </p:cTn>
                              </p:par>
                              <p:par>
                                <p:cTn id="146" presetID="2" presetClass="entr" presetSubtype="4" fill="hold" grpId="0" nodeType="withEffect">
                                  <p:stCondLst>
                                    <p:cond delay="0"/>
                                  </p:stCondLst>
                                  <p:childTnLst>
                                    <p:set>
                                      <p:cBhvr>
                                        <p:cTn id="147" dur="1" fill="hold">
                                          <p:stCondLst>
                                            <p:cond delay="0"/>
                                          </p:stCondLst>
                                        </p:cTn>
                                        <p:tgtEl>
                                          <p:spTgt spid="82"/>
                                        </p:tgtEl>
                                        <p:attrNameLst>
                                          <p:attrName>style.visibility</p:attrName>
                                        </p:attrNameLst>
                                      </p:cBhvr>
                                      <p:to>
                                        <p:strVal val="visible"/>
                                      </p:to>
                                    </p:set>
                                    <p:anim calcmode="lin" valueType="num">
                                      <p:cBhvr additive="base">
                                        <p:cTn id="148" dur="500" fill="hold"/>
                                        <p:tgtEl>
                                          <p:spTgt spid="82"/>
                                        </p:tgtEl>
                                        <p:attrNameLst>
                                          <p:attrName>ppt_x</p:attrName>
                                        </p:attrNameLst>
                                      </p:cBhvr>
                                      <p:tavLst>
                                        <p:tav tm="0">
                                          <p:val>
                                            <p:strVal val="#ppt_x"/>
                                          </p:val>
                                        </p:tav>
                                        <p:tav tm="100000">
                                          <p:val>
                                            <p:strVal val="#ppt_x"/>
                                          </p:val>
                                        </p:tav>
                                      </p:tavLst>
                                    </p:anim>
                                    <p:anim calcmode="lin" valueType="num">
                                      <p:cBhvr additive="base">
                                        <p:cTn id="149" dur="500" fill="hold"/>
                                        <p:tgtEl>
                                          <p:spTgt spid="82"/>
                                        </p:tgtEl>
                                        <p:attrNameLst>
                                          <p:attrName>ppt_y</p:attrName>
                                        </p:attrNameLst>
                                      </p:cBhvr>
                                      <p:tavLst>
                                        <p:tav tm="0">
                                          <p:val>
                                            <p:strVal val="1+#ppt_h/2"/>
                                          </p:val>
                                        </p:tav>
                                        <p:tav tm="100000">
                                          <p:val>
                                            <p:strVal val="#ppt_y"/>
                                          </p:val>
                                        </p:tav>
                                      </p:tavLst>
                                    </p:anim>
                                  </p:childTnLst>
                                </p:cTn>
                              </p:par>
                              <p:par>
                                <p:cTn id="150" presetID="2" presetClass="entr" presetSubtype="4" fill="hold" grpId="0" nodeType="withEffect">
                                  <p:stCondLst>
                                    <p:cond delay="0"/>
                                  </p:stCondLst>
                                  <p:childTnLst>
                                    <p:set>
                                      <p:cBhvr>
                                        <p:cTn id="151" dur="1" fill="hold">
                                          <p:stCondLst>
                                            <p:cond delay="0"/>
                                          </p:stCondLst>
                                        </p:cTn>
                                        <p:tgtEl>
                                          <p:spTgt spid="83"/>
                                        </p:tgtEl>
                                        <p:attrNameLst>
                                          <p:attrName>style.visibility</p:attrName>
                                        </p:attrNameLst>
                                      </p:cBhvr>
                                      <p:to>
                                        <p:strVal val="visible"/>
                                      </p:to>
                                    </p:set>
                                    <p:anim calcmode="lin" valueType="num">
                                      <p:cBhvr additive="base">
                                        <p:cTn id="152" dur="500" fill="hold"/>
                                        <p:tgtEl>
                                          <p:spTgt spid="83"/>
                                        </p:tgtEl>
                                        <p:attrNameLst>
                                          <p:attrName>ppt_x</p:attrName>
                                        </p:attrNameLst>
                                      </p:cBhvr>
                                      <p:tavLst>
                                        <p:tav tm="0">
                                          <p:val>
                                            <p:strVal val="#ppt_x"/>
                                          </p:val>
                                        </p:tav>
                                        <p:tav tm="100000">
                                          <p:val>
                                            <p:strVal val="#ppt_x"/>
                                          </p:val>
                                        </p:tav>
                                      </p:tavLst>
                                    </p:anim>
                                    <p:anim calcmode="lin" valueType="num">
                                      <p:cBhvr additive="base">
                                        <p:cTn id="153" dur="500" fill="hold"/>
                                        <p:tgtEl>
                                          <p:spTgt spid="83"/>
                                        </p:tgtEl>
                                        <p:attrNameLst>
                                          <p:attrName>ppt_y</p:attrName>
                                        </p:attrNameLst>
                                      </p:cBhvr>
                                      <p:tavLst>
                                        <p:tav tm="0">
                                          <p:val>
                                            <p:strVal val="1+#ppt_h/2"/>
                                          </p:val>
                                        </p:tav>
                                        <p:tav tm="100000">
                                          <p:val>
                                            <p:strVal val="#ppt_y"/>
                                          </p:val>
                                        </p:tav>
                                      </p:tavLst>
                                    </p:anim>
                                  </p:childTnLst>
                                </p:cTn>
                              </p:par>
                              <p:par>
                                <p:cTn id="154" presetID="2" presetClass="entr" presetSubtype="4" fill="hold" nodeType="withEffect">
                                  <p:stCondLst>
                                    <p:cond delay="0"/>
                                  </p:stCondLst>
                                  <p:childTnLst>
                                    <p:set>
                                      <p:cBhvr>
                                        <p:cTn id="155" dur="1" fill="hold">
                                          <p:stCondLst>
                                            <p:cond delay="0"/>
                                          </p:stCondLst>
                                        </p:cTn>
                                        <p:tgtEl>
                                          <p:spTgt spid="84"/>
                                        </p:tgtEl>
                                        <p:attrNameLst>
                                          <p:attrName>style.visibility</p:attrName>
                                        </p:attrNameLst>
                                      </p:cBhvr>
                                      <p:to>
                                        <p:strVal val="visible"/>
                                      </p:to>
                                    </p:set>
                                    <p:anim calcmode="lin" valueType="num">
                                      <p:cBhvr additive="base">
                                        <p:cTn id="156" dur="500" fill="hold"/>
                                        <p:tgtEl>
                                          <p:spTgt spid="84"/>
                                        </p:tgtEl>
                                        <p:attrNameLst>
                                          <p:attrName>ppt_x</p:attrName>
                                        </p:attrNameLst>
                                      </p:cBhvr>
                                      <p:tavLst>
                                        <p:tav tm="0">
                                          <p:val>
                                            <p:strVal val="#ppt_x"/>
                                          </p:val>
                                        </p:tav>
                                        <p:tav tm="100000">
                                          <p:val>
                                            <p:strVal val="#ppt_x"/>
                                          </p:val>
                                        </p:tav>
                                      </p:tavLst>
                                    </p:anim>
                                    <p:anim calcmode="lin" valueType="num">
                                      <p:cBhvr additive="base">
                                        <p:cTn id="157" dur="500" fill="hold"/>
                                        <p:tgtEl>
                                          <p:spTgt spid="84"/>
                                        </p:tgtEl>
                                        <p:attrNameLst>
                                          <p:attrName>ppt_y</p:attrName>
                                        </p:attrNameLst>
                                      </p:cBhvr>
                                      <p:tavLst>
                                        <p:tav tm="0">
                                          <p:val>
                                            <p:strVal val="1+#ppt_h/2"/>
                                          </p:val>
                                        </p:tav>
                                        <p:tav tm="100000">
                                          <p:val>
                                            <p:strVal val="#ppt_y"/>
                                          </p:val>
                                        </p:tav>
                                      </p:tavLst>
                                    </p:anim>
                                  </p:childTnLst>
                                </p:cTn>
                              </p:par>
                              <p:par>
                                <p:cTn id="158" presetID="2" presetClass="entr" presetSubtype="4" fill="hold" nodeType="withEffect">
                                  <p:stCondLst>
                                    <p:cond delay="0"/>
                                  </p:stCondLst>
                                  <p:childTnLst>
                                    <p:set>
                                      <p:cBhvr>
                                        <p:cTn id="159" dur="1" fill="hold">
                                          <p:stCondLst>
                                            <p:cond delay="0"/>
                                          </p:stCondLst>
                                        </p:cTn>
                                        <p:tgtEl>
                                          <p:spTgt spid="85"/>
                                        </p:tgtEl>
                                        <p:attrNameLst>
                                          <p:attrName>style.visibility</p:attrName>
                                        </p:attrNameLst>
                                      </p:cBhvr>
                                      <p:to>
                                        <p:strVal val="visible"/>
                                      </p:to>
                                    </p:set>
                                    <p:anim calcmode="lin" valueType="num">
                                      <p:cBhvr additive="base">
                                        <p:cTn id="160" dur="500" fill="hold"/>
                                        <p:tgtEl>
                                          <p:spTgt spid="85"/>
                                        </p:tgtEl>
                                        <p:attrNameLst>
                                          <p:attrName>ppt_x</p:attrName>
                                        </p:attrNameLst>
                                      </p:cBhvr>
                                      <p:tavLst>
                                        <p:tav tm="0">
                                          <p:val>
                                            <p:strVal val="#ppt_x"/>
                                          </p:val>
                                        </p:tav>
                                        <p:tav tm="100000">
                                          <p:val>
                                            <p:strVal val="#ppt_x"/>
                                          </p:val>
                                        </p:tav>
                                      </p:tavLst>
                                    </p:anim>
                                    <p:anim calcmode="lin" valueType="num">
                                      <p:cBhvr additive="base">
                                        <p:cTn id="161" dur="500" fill="hold"/>
                                        <p:tgtEl>
                                          <p:spTgt spid="85"/>
                                        </p:tgtEl>
                                        <p:attrNameLst>
                                          <p:attrName>ppt_y</p:attrName>
                                        </p:attrNameLst>
                                      </p:cBhvr>
                                      <p:tavLst>
                                        <p:tav tm="0">
                                          <p:val>
                                            <p:strVal val="1+#ppt_h/2"/>
                                          </p:val>
                                        </p:tav>
                                        <p:tav tm="100000">
                                          <p:val>
                                            <p:strVal val="#ppt_y"/>
                                          </p:val>
                                        </p:tav>
                                      </p:tavLst>
                                    </p:anim>
                                  </p:childTnLst>
                                </p:cTn>
                              </p:par>
                              <p:par>
                                <p:cTn id="162" presetID="2" presetClass="entr" presetSubtype="4" fill="hold" nodeType="withEffect">
                                  <p:stCondLst>
                                    <p:cond delay="0"/>
                                  </p:stCondLst>
                                  <p:childTnLst>
                                    <p:set>
                                      <p:cBhvr>
                                        <p:cTn id="163" dur="1" fill="hold">
                                          <p:stCondLst>
                                            <p:cond delay="0"/>
                                          </p:stCondLst>
                                        </p:cTn>
                                        <p:tgtEl>
                                          <p:spTgt spid="86"/>
                                        </p:tgtEl>
                                        <p:attrNameLst>
                                          <p:attrName>style.visibility</p:attrName>
                                        </p:attrNameLst>
                                      </p:cBhvr>
                                      <p:to>
                                        <p:strVal val="visible"/>
                                      </p:to>
                                    </p:set>
                                    <p:anim calcmode="lin" valueType="num">
                                      <p:cBhvr additive="base">
                                        <p:cTn id="164" dur="500" fill="hold"/>
                                        <p:tgtEl>
                                          <p:spTgt spid="86"/>
                                        </p:tgtEl>
                                        <p:attrNameLst>
                                          <p:attrName>ppt_x</p:attrName>
                                        </p:attrNameLst>
                                      </p:cBhvr>
                                      <p:tavLst>
                                        <p:tav tm="0">
                                          <p:val>
                                            <p:strVal val="#ppt_x"/>
                                          </p:val>
                                        </p:tav>
                                        <p:tav tm="100000">
                                          <p:val>
                                            <p:strVal val="#ppt_x"/>
                                          </p:val>
                                        </p:tav>
                                      </p:tavLst>
                                    </p:anim>
                                    <p:anim calcmode="lin" valueType="num">
                                      <p:cBhvr additive="base">
                                        <p:cTn id="165" dur="500" fill="hold"/>
                                        <p:tgtEl>
                                          <p:spTgt spid="86"/>
                                        </p:tgtEl>
                                        <p:attrNameLst>
                                          <p:attrName>ppt_y</p:attrName>
                                        </p:attrNameLst>
                                      </p:cBhvr>
                                      <p:tavLst>
                                        <p:tav tm="0">
                                          <p:val>
                                            <p:strVal val="1+#ppt_h/2"/>
                                          </p:val>
                                        </p:tav>
                                        <p:tav tm="100000">
                                          <p:val>
                                            <p:strVal val="#ppt_y"/>
                                          </p:val>
                                        </p:tav>
                                      </p:tavLst>
                                    </p:anim>
                                  </p:childTnLst>
                                </p:cTn>
                              </p:par>
                              <p:par>
                                <p:cTn id="166" presetID="2" presetClass="entr" presetSubtype="4" fill="hold" grpId="0" nodeType="withEffect">
                                  <p:stCondLst>
                                    <p:cond delay="0"/>
                                  </p:stCondLst>
                                  <p:childTnLst>
                                    <p:set>
                                      <p:cBhvr>
                                        <p:cTn id="167" dur="1" fill="hold">
                                          <p:stCondLst>
                                            <p:cond delay="0"/>
                                          </p:stCondLst>
                                        </p:cTn>
                                        <p:tgtEl>
                                          <p:spTgt spid="87"/>
                                        </p:tgtEl>
                                        <p:attrNameLst>
                                          <p:attrName>style.visibility</p:attrName>
                                        </p:attrNameLst>
                                      </p:cBhvr>
                                      <p:to>
                                        <p:strVal val="visible"/>
                                      </p:to>
                                    </p:set>
                                    <p:anim calcmode="lin" valueType="num">
                                      <p:cBhvr additive="base">
                                        <p:cTn id="168" dur="500" fill="hold"/>
                                        <p:tgtEl>
                                          <p:spTgt spid="87"/>
                                        </p:tgtEl>
                                        <p:attrNameLst>
                                          <p:attrName>ppt_x</p:attrName>
                                        </p:attrNameLst>
                                      </p:cBhvr>
                                      <p:tavLst>
                                        <p:tav tm="0">
                                          <p:val>
                                            <p:strVal val="#ppt_x"/>
                                          </p:val>
                                        </p:tav>
                                        <p:tav tm="100000">
                                          <p:val>
                                            <p:strVal val="#ppt_x"/>
                                          </p:val>
                                        </p:tav>
                                      </p:tavLst>
                                    </p:anim>
                                    <p:anim calcmode="lin" valueType="num">
                                      <p:cBhvr additive="base">
                                        <p:cTn id="169"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170" fill="hold">
                      <p:stCondLst>
                        <p:cond delay="indefinite"/>
                      </p:stCondLst>
                      <p:childTnLst>
                        <p:par>
                          <p:cTn id="171" fill="hold">
                            <p:stCondLst>
                              <p:cond delay="0"/>
                            </p:stCondLst>
                            <p:childTnLst>
                              <p:par>
                                <p:cTn id="172" presetID="2" presetClass="entr" presetSubtype="4" fill="hold" grpId="0" nodeType="clickEffect">
                                  <p:stCondLst>
                                    <p:cond delay="0"/>
                                  </p:stCondLst>
                                  <p:childTnLst>
                                    <p:set>
                                      <p:cBhvr>
                                        <p:cTn id="173" dur="1" fill="hold">
                                          <p:stCondLst>
                                            <p:cond delay="0"/>
                                          </p:stCondLst>
                                        </p:cTn>
                                        <p:tgtEl>
                                          <p:spTgt spid="18"/>
                                        </p:tgtEl>
                                        <p:attrNameLst>
                                          <p:attrName>style.visibility</p:attrName>
                                        </p:attrNameLst>
                                      </p:cBhvr>
                                      <p:to>
                                        <p:strVal val="visible"/>
                                      </p:to>
                                    </p:set>
                                    <p:anim calcmode="lin" valueType="num">
                                      <p:cBhvr additive="base">
                                        <p:cTn id="174" dur="500" fill="hold"/>
                                        <p:tgtEl>
                                          <p:spTgt spid="18"/>
                                        </p:tgtEl>
                                        <p:attrNameLst>
                                          <p:attrName>ppt_x</p:attrName>
                                        </p:attrNameLst>
                                      </p:cBhvr>
                                      <p:tavLst>
                                        <p:tav tm="0">
                                          <p:val>
                                            <p:strVal val="#ppt_x"/>
                                          </p:val>
                                        </p:tav>
                                        <p:tav tm="100000">
                                          <p:val>
                                            <p:strVal val="#ppt_x"/>
                                          </p:val>
                                        </p:tav>
                                      </p:tavLst>
                                    </p:anim>
                                    <p:anim calcmode="lin" valueType="num">
                                      <p:cBhvr additive="base">
                                        <p:cTn id="175" dur="500" fill="hold"/>
                                        <p:tgtEl>
                                          <p:spTgt spid="18"/>
                                        </p:tgtEl>
                                        <p:attrNameLst>
                                          <p:attrName>ppt_y</p:attrName>
                                        </p:attrNameLst>
                                      </p:cBhvr>
                                      <p:tavLst>
                                        <p:tav tm="0">
                                          <p:val>
                                            <p:strVal val="1+#ppt_h/2"/>
                                          </p:val>
                                        </p:tav>
                                        <p:tav tm="100000">
                                          <p:val>
                                            <p:strVal val="#ppt_y"/>
                                          </p:val>
                                        </p:tav>
                                      </p:tavLst>
                                    </p:anim>
                                  </p:childTnLst>
                                </p:cTn>
                              </p:par>
                              <p:par>
                                <p:cTn id="176" presetID="2" presetClass="entr" presetSubtype="4" fill="hold" nodeType="withEffect">
                                  <p:stCondLst>
                                    <p:cond delay="0"/>
                                  </p:stCondLst>
                                  <p:childTnLst>
                                    <p:set>
                                      <p:cBhvr>
                                        <p:cTn id="177" dur="1" fill="hold">
                                          <p:stCondLst>
                                            <p:cond delay="0"/>
                                          </p:stCondLst>
                                        </p:cTn>
                                        <p:tgtEl>
                                          <p:spTgt spid="6"/>
                                        </p:tgtEl>
                                        <p:attrNameLst>
                                          <p:attrName>style.visibility</p:attrName>
                                        </p:attrNameLst>
                                      </p:cBhvr>
                                      <p:to>
                                        <p:strVal val="visible"/>
                                      </p:to>
                                    </p:set>
                                    <p:anim calcmode="lin" valueType="num">
                                      <p:cBhvr additive="base">
                                        <p:cTn id="178" dur="500" fill="hold"/>
                                        <p:tgtEl>
                                          <p:spTgt spid="6"/>
                                        </p:tgtEl>
                                        <p:attrNameLst>
                                          <p:attrName>ppt_x</p:attrName>
                                        </p:attrNameLst>
                                      </p:cBhvr>
                                      <p:tavLst>
                                        <p:tav tm="0">
                                          <p:val>
                                            <p:strVal val="#ppt_x"/>
                                          </p:val>
                                        </p:tav>
                                        <p:tav tm="100000">
                                          <p:val>
                                            <p:strVal val="#ppt_x"/>
                                          </p:val>
                                        </p:tav>
                                      </p:tavLst>
                                    </p:anim>
                                    <p:anim calcmode="lin" valueType="num">
                                      <p:cBhvr additive="base">
                                        <p:cTn id="179" dur="500" fill="hold"/>
                                        <p:tgtEl>
                                          <p:spTgt spid="6"/>
                                        </p:tgtEl>
                                        <p:attrNameLst>
                                          <p:attrName>ppt_y</p:attrName>
                                        </p:attrNameLst>
                                      </p:cBhvr>
                                      <p:tavLst>
                                        <p:tav tm="0">
                                          <p:val>
                                            <p:strVal val="1+#ppt_h/2"/>
                                          </p:val>
                                        </p:tav>
                                        <p:tav tm="100000">
                                          <p:val>
                                            <p:strVal val="#ppt_y"/>
                                          </p:val>
                                        </p:tav>
                                      </p:tavLst>
                                    </p:anim>
                                  </p:childTnLst>
                                </p:cTn>
                              </p:par>
                              <p:par>
                                <p:cTn id="180" presetID="2" presetClass="entr" presetSubtype="4" fill="hold" nodeType="withEffect">
                                  <p:stCondLst>
                                    <p:cond delay="0"/>
                                  </p:stCondLst>
                                  <p:childTnLst>
                                    <p:set>
                                      <p:cBhvr>
                                        <p:cTn id="181" dur="1" fill="hold">
                                          <p:stCondLst>
                                            <p:cond delay="0"/>
                                          </p:stCondLst>
                                        </p:cTn>
                                        <p:tgtEl>
                                          <p:spTgt spid="70"/>
                                        </p:tgtEl>
                                        <p:attrNameLst>
                                          <p:attrName>style.visibility</p:attrName>
                                        </p:attrNameLst>
                                      </p:cBhvr>
                                      <p:to>
                                        <p:strVal val="visible"/>
                                      </p:to>
                                    </p:set>
                                    <p:anim calcmode="lin" valueType="num">
                                      <p:cBhvr additive="base">
                                        <p:cTn id="182" dur="500" fill="hold"/>
                                        <p:tgtEl>
                                          <p:spTgt spid="70"/>
                                        </p:tgtEl>
                                        <p:attrNameLst>
                                          <p:attrName>ppt_x</p:attrName>
                                        </p:attrNameLst>
                                      </p:cBhvr>
                                      <p:tavLst>
                                        <p:tav tm="0">
                                          <p:val>
                                            <p:strVal val="#ppt_x"/>
                                          </p:val>
                                        </p:tav>
                                        <p:tav tm="100000">
                                          <p:val>
                                            <p:strVal val="#ppt_x"/>
                                          </p:val>
                                        </p:tav>
                                      </p:tavLst>
                                    </p:anim>
                                    <p:anim calcmode="lin" valueType="num">
                                      <p:cBhvr additive="base">
                                        <p:cTn id="183" dur="500" fill="hold"/>
                                        <p:tgtEl>
                                          <p:spTgt spid="70"/>
                                        </p:tgtEl>
                                        <p:attrNameLst>
                                          <p:attrName>ppt_y</p:attrName>
                                        </p:attrNameLst>
                                      </p:cBhvr>
                                      <p:tavLst>
                                        <p:tav tm="0">
                                          <p:val>
                                            <p:strVal val="1+#ppt_h/2"/>
                                          </p:val>
                                        </p:tav>
                                        <p:tav tm="100000">
                                          <p:val>
                                            <p:strVal val="#ppt_y"/>
                                          </p:val>
                                        </p:tav>
                                      </p:tavLst>
                                    </p:anim>
                                  </p:childTnLst>
                                </p:cTn>
                              </p:par>
                              <p:par>
                                <p:cTn id="184" presetID="2" presetClass="entr" presetSubtype="4" fill="hold" nodeType="withEffect">
                                  <p:stCondLst>
                                    <p:cond delay="0"/>
                                  </p:stCondLst>
                                  <p:childTnLst>
                                    <p:set>
                                      <p:cBhvr>
                                        <p:cTn id="185" dur="1" fill="hold">
                                          <p:stCondLst>
                                            <p:cond delay="0"/>
                                          </p:stCondLst>
                                        </p:cTn>
                                        <p:tgtEl>
                                          <p:spTgt spid="71"/>
                                        </p:tgtEl>
                                        <p:attrNameLst>
                                          <p:attrName>style.visibility</p:attrName>
                                        </p:attrNameLst>
                                      </p:cBhvr>
                                      <p:to>
                                        <p:strVal val="visible"/>
                                      </p:to>
                                    </p:set>
                                    <p:anim calcmode="lin" valueType="num">
                                      <p:cBhvr additive="base">
                                        <p:cTn id="186" dur="500" fill="hold"/>
                                        <p:tgtEl>
                                          <p:spTgt spid="71"/>
                                        </p:tgtEl>
                                        <p:attrNameLst>
                                          <p:attrName>ppt_x</p:attrName>
                                        </p:attrNameLst>
                                      </p:cBhvr>
                                      <p:tavLst>
                                        <p:tav tm="0">
                                          <p:val>
                                            <p:strVal val="#ppt_x"/>
                                          </p:val>
                                        </p:tav>
                                        <p:tav tm="100000">
                                          <p:val>
                                            <p:strVal val="#ppt_x"/>
                                          </p:val>
                                        </p:tav>
                                      </p:tavLst>
                                    </p:anim>
                                    <p:anim calcmode="lin" valueType="num">
                                      <p:cBhvr additive="base">
                                        <p:cTn id="187" dur="500" fill="hold"/>
                                        <p:tgtEl>
                                          <p:spTgt spid="71"/>
                                        </p:tgtEl>
                                        <p:attrNameLst>
                                          <p:attrName>ppt_y</p:attrName>
                                        </p:attrNameLst>
                                      </p:cBhvr>
                                      <p:tavLst>
                                        <p:tav tm="0">
                                          <p:val>
                                            <p:strVal val="1+#ppt_h/2"/>
                                          </p:val>
                                        </p:tav>
                                        <p:tav tm="100000">
                                          <p:val>
                                            <p:strVal val="#ppt_y"/>
                                          </p:val>
                                        </p:tav>
                                      </p:tavLst>
                                    </p:anim>
                                  </p:childTnLst>
                                </p:cTn>
                              </p:par>
                              <p:par>
                                <p:cTn id="188" presetID="2" presetClass="entr" presetSubtype="4" fill="hold" grpId="0" nodeType="withEffect">
                                  <p:stCondLst>
                                    <p:cond delay="0"/>
                                  </p:stCondLst>
                                  <p:childTnLst>
                                    <p:set>
                                      <p:cBhvr>
                                        <p:cTn id="189" dur="1" fill="hold">
                                          <p:stCondLst>
                                            <p:cond delay="0"/>
                                          </p:stCondLst>
                                        </p:cTn>
                                        <p:tgtEl>
                                          <p:spTgt spid="73"/>
                                        </p:tgtEl>
                                        <p:attrNameLst>
                                          <p:attrName>style.visibility</p:attrName>
                                        </p:attrNameLst>
                                      </p:cBhvr>
                                      <p:to>
                                        <p:strVal val="visible"/>
                                      </p:to>
                                    </p:set>
                                    <p:anim calcmode="lin" valueType="num">
                                      <p:cBhvr additive="base">
                                        <p:cTn id="190" dur="500" fill="hold"/>
                                        <p:tgtEl>
                                          <p:spTgt spid="73"/>
                                        </p:tgtEl>
                                        <p:attrNameLst>
                                          <p:attrName>ppt_x</p:attrName>
                                        </p:attrNameLst>
                                      </p:cBhvr>
                                      <p:tavLst>
                                        <p:tav tm="0">
                                          <p:val>
                                            <p:strVal val="#ppt_x"/>
                                          </p:val>
                                        </p:tav>
                                        <p:tav tm="100000">
                                          <p:val>
                                            <p:strVal val="#ppt_x"/>
                                          </p:val>
                                        </p:tav>
                                      </p:tavLst>
                                    </p:anim>
                                    <p:anim calcmode="lin" valueType="num">
                                      <p:cBhvr additive="base">
                                        <p:cTn id="191" dur="500" fill="hold"/>
                                        <p:tgtEl>
                                          <p:spTgt spid="73"/>
                                        </p:tgtEl>
                                        <p:attrNameLst>
                                          <p:attrName>ppt_y</p:attrName>
                                        </p:attrNameLst>
                                      </p:cBhvr>
                                      <p:tavLst>
                                        <p:tav tm="0">
                                          <p:val>
                                            <p:strVal val="1+#ppt_h/2"/>
                                          </p:val>
                                        </p:tav>
                                        <p:tav tm="100000">
                                          <p:val>
                                            <p:strVal val="#ppt_y"/>
                                          </p:val>
                                        </p:tav>
                                      </p:tavLst>
                                    </p:anim>
                                  </p:childTnLst>
                                </p:cTn>
                              </p:par>
                              <p:par>
                                <p:cTn id="192" presetID="2" presetClass="entr" presetSubtype="4" fill="hold" grpId="0" nodeType="withEffect">
                                  <p:stCondLst>
                                    <p:cond delay="0"/>
                                  </p:stCondLst>
                                  <p:childTnLst>
                                    <p:set>
                                      <p:cBhvr>
                                        <p:cTn id="193" dur="1" fill="hold">
                                          <p:stCondLst>
                                            <p:cond delay="0"/>
                                          </p:stCondLst>
                                        </p:cTn>
                                        <p:tgtEl>
                                          <p:spTgt spid="74"/>
                                        </p:tgtEl>
                                        <p:attrNameLst>
                                          <p:attrName>style.visibility</p:attrName>
                                        </p:attrNameLst>
                                      </p:cBhvr>
                                      <p:to>
                                        <p:strVal val="visible"/>
                                      </p:to>
                                    </p:set>
                                    <p:anim calcmode="lin" valueType="num">
                                      <p:cBhvr additive="base">
                                        <p:cTn id="194" dur="500" fill="hold"/>
                                        <p:tgtEl>
                                          <p:spTgt spid="74"/>
                                        </p:tgtEl>
                                        <p:attrNameLst>
                                          <p:attrName>ppt_x</p:attrName>
                                        </p:attrNameLst>
                                      </p:cBhvr>
                                      <p:tavLst>
                                        <p:tav tm="0">
                                          <p:val>
                                            <p:strVal val="#ppt_x"/>
                                          </p:val>
                                        </p:tav>
                                        <p:tav tm="100000">
                                          <p:val>
                                            <p:strVal val="#ppt_x"/>
                                          </p:val>
                                        </p:tav>
                                      </p:tavLst>
                                    </p:anim>
                                    <p:anim calcmode="lin" valueType="num">
                                      <p:cBhvr additive="base">
                                        <p:cTn id="195" dur="500" fill="hold"/>
                                        <p:tgtEl>
                                          <p:spTgt spid="74"/>
                                        </p:tgtEl>
                                        <p:attrNameLst>
                                          <p:attrName>ppt_y</p:attrName>
                                        </p:attrNameLst>
                                      </p:cBhvr>
                                      <p:tavLst>
                                        <p:tav tm="0">
                                          <p:val>
                                            <p:strVal val="1+#ppt_h/2"/>
                                          </p:val>
                                        </p:tav>
                                        <p:tav tm="100000">
                                          <p:val>
                                            <p:strVal val="#ppt_y"/>
                                          </p:val>
                                        </p:tav>
                                      </p:tavLst>
                                    </p:anim>
                                  </p:childTnLst>
                                </p:cTn>
                              </p:par>
                              <p:par>
                                <p:cTn id="196" presetID="2" presetClass="entr" presetSubtype="4" fill="hold" nodeType="withEffect">
                                  <p:stCondLst>
                                    <p:cond delay="0"/>
                                  </p:stCondLst>
                                  <p:childTnLst>
                                    <p:set>
                                      <p:cBhvr>
                                        <p:cTn id="197" dur="1" fill="hold">
                                          <p:stCondLst>
                                            <p:cond delay="0"/>
                                          </p:stCondLst>
                                        </p:cTn>
                                        <p:tgtEl>
                                          <p:spTgt spid="75"/>
                                        </p:tgtEl>
                                        <p:attrNameLst>
                                          <p:attrName>style.visibility</p:attrName>
                                        </p:attrNameLst>
                                      </p:cBhvr>
                                      <p:to>
                                        <p:strVal val="visible"/>
                                      </p:to>
                                    </p:set>
                                    <p:anim calcmode="lin" valueType="num">
                                      <p:cBhvr additive="base">
                                        <p:cTn id="198" dur="500" fill="hold"/>
                                        <p:tgtEl>
                                          <p:spTgt spid="75"/>
                                        </p:tgtEl>
                                        <p:attrNameLst>
                                          <p:attrName>ppt_x</p:attrName>
                                        </p:attrNameLst>
                                      </p:cBhvr>
                                      <p:tavLst>
                                        <p:tav tm="0">
                                          <p:val>
                                            <p:strVal val="#ppt_x"/>
                                          </p:val>
                                        </p:tav>
                                        <p:tav tm="100000">
                                          <p:val>
                                            <p:strVal val="#ppt_x"/>
                                          </p:val>
                                        </p:tav>
                                      </p:tavLst>
                                    </p:anim>
                                    <p:anim calcmode="lin" valueType="num">
                                      <p:cBhvr additive="base">
                                        <p:cTn id="199" dur="500" fill="hold"/>
                                        <p:tgtEl>
                                          <p:spTgt spid="75"/>
                                        </p:tgtEl>
                                        <p:attrNameLst>
                                          <p:attrName>ppt_y</p:attrName>
                                        </p:attrNameLst>
                                      </p:cBhvr>
                                      <p:tavLst>
                                        <p:tav tm="0">
                                          <p:val>
                                            <p:strVal val="1+#ppt_h/2"/>
                                          </p:val>
                                        </p:tav>
                                        <p:tav tm="100000">
                                          <p:val>
                                            <p:strVal val="#ppt_y"/>
                                          </p:val>
                                        </p:tav>
                                      </p:tavLst>
                                    </p:anim>
                                  </p:childTnLst>
                                </p:cTn>
                              </p:par>
                              <p:par>
                                <p:cTn id="200" presetID="2" presetClass="entr" presetSubtype="4" fill="hold" nodeType="withEffect">
                                  <p:stCondLst>
                                    <p:cond delay="0"/>
                                  </p:stCondLst>
                                  <p:childTnLst>
                                    <p:set>
                                      <p:cBhvr>
                                        <p:cTn id="201" dur="1" fill="hold">
                                          <p:stCondLst>
                                            <p:cond delay="0"/>
                                          </p:stCondLst>
                                        </p:cTn>
                                        <p:tgtEl>
                                          <p:spTgt spid="91"/>
                                        </p:tgtEl>
                                        <p:attrNameLst>
                                          <p:attrName>style.visibility</p:attrName>
                                        </p:attrNameLst>
                                      </p:cBhvr>
                                      <p:to>
                                        <p:strVal val="visible"/>
                                      </p:to>
                                    </p:set>
                                    <p:anim calcmode="lin" valueType="num">
                                      <p:cBhvr additive="base">
                                        <p:cTn id="202" dur="500" fill="hold"/>
                                        <p:tgtEl>
                                          <p:spTgt spid="91"/>
                                        </p:tgtEl>
                                        <p:attrNameLst>
                                          <p:attrName>ppt_x</p:attrName>
                                        </p:attrNameLst>
                                      </p:cBhvr>
                                      <p:tavLst>
                                        <p:tav tm="0">
                                          <p:val>
                                            <p:strVal val="#ppt_x"/>
                                          </p:val>
                                        </p:tav>
                                        <p:tav tm="100000">
                                          <p:val>
                                            <p:strVal val="#ppt_x"/>
                                          </p:val>
                                        </p:tav>
                                      </p:tavLst>
                                    </p:anim>
                                    <p:anim calcmode="lin" valueType="num">
                                      <p:cBhvr additive="base">
                                        <p:cTn id="203" dur="500" fill="hold"/>
                                        <p:tgtEl>
                                          <p:spTgt spid="91"/>
                                        </p:tgtEl>
                                        <p:attrNameLst>
                                          <p:attrName>ppt_y</p:attrName>
                                        </p:attrNameLst>
                                      </p:cBhvr>
                                      <p:tavLst>
                                        <p:tav tm="0">
                                          <p:val>
                                            <p:strVal val="1+#ppt_h/2"/>
                                          </p:val>
                                        </p:tav>
                                        <p:tav tm="100000">
                                          <p:val>
                                            <p:strVal val="#ppt_y"/>
                                          </p:val>
                                        </p:tav>
                                      </p:tavLst>
                                    </p:anim>
                                  </p:childTnLst>
                                </p:cTn>
                              </p:par>
                              <p:par>
                                <p:cTn id="204" presetID="2" presetClass="entr" presetSubtype="4" fill="hold" nodeType="withEffect">
                                  <p:stCondLst>
                                    <p:cond delay="0"/>
                                  </p:stCondLst>
                                  <p:childTnLst>
                                    <p:set>
                                      <p:cBhvr>
                                        <p:cTn id="205" dur="1" fill="hold">
                                          <p:stCondLst>
                                            <p:cond delay="0"/>
                                          </p:stCondLst>
                                        </p:cTn>
                                        <p:tgtEl>
                                          <p:spTgt spid="92"/>
                                        </p:tgtEl>
                                        <p:attrNameLst>
                                          <p:attrName>style.visibility</p:attrName>
                                        </p:attrNameLst>
                                      </p:cBhvr>
                                      <p:to>
                                        <p:strVal val="visible"/>
                                      </p:to>
                                    </p:set>
                                    <p:anim calcmode="lin" valueType="num">
                                      <p:cBhvr additive="base">
                                        <p:cTn id="206" dur="500" fill="hold"/>
                                        <p:tgtEl>
                                          <p:spTgt spid="92"/>
                                        </p:tgtEl>
                                        <p:attrNameLst>
                                          <p:attrName>ppt_x</p:attrName>
                                        </p:attrNameLst>
                                      </p:cBhvr>
                                      <p:tavLst>
                                        <p:tav tm="0">
                                          <p:val>
                                            <p:strVal val="#ppt_x"/>
                                          </p:val>
                                        </p:tav>
                                        <p:tav tm="100000">
                                          <p:val>
                                            <p:strVal val="#ppt_x"/>
                                          </p:val>
                                        </p:tav>
                                      </p:tavLst>
                                    </p:anim>
                                    <p:anim calcmode="lin" valueType="num">
                                      <p:cBhvr additive="base">
                                        <p:cTn id="207" dur="500" fill="hold"/>
                                        <p:tgtEl>
                                          <p:spTgt spid="92"/>
                                        </p:tgtEl>
                                        <p:attrNameLst>
                                          <p:attrName>ppt_y</p:attrName>
                                        </p:attrNameLst>
                                      </p:cBhvr>
                                      <p:tavLst>
                                        <p:tav tm="0">
                                          <p:val>
                                            <p:strVal val="1+#ppt_h/2"/>
                                          </p:val>
                                        </p:tav>
                                        <p:tav tm="100000">
                                          <p:val>
                                            <p:strVal val="#ppt_y"/>
                                          </p:val>
                                        </p:tav>
                                      </p:tavLst>
                                    </p:anim>
                                  </p:childTnLst>
                                </p:cTn>
                              </p:par>
                              <p:par>
                                <p:cTn id="208" presetID="2" presetClass="entr" presetSubtype="4" fill="hold" nodeType="withEffect">
                                  <p:stCondLst>
                                    <p:cond delay="0"/>
                                  </p:stCondLst>
                                  <p:childTnLst>
                                    <p:set>
                                      <p:cBhvr>
                                        <p:cTn id="209" dur="1" fill="hold">
                                          <p:stCondLst>
                                            <p:cond delay="0"/>
                                          </p:stCondLst>
                                        </p:cTn>
                                        <p:tgtEl>
                                          <p:spTgt spid="93"/>
                                        </p:tgtEl>
                                        <p:attrNameLst>
                                          <p:attrName>style.visibility</p:attrName>
                                        </p:attrNameLst>
                                      </p:cBhvr>
                                      <p:to>
                                        <p:strVal val="visible"/>
                                      </p:to>
                                    </p:set>
                                    <p:anim calcmode="lin" valueType="num">
                                      <p:cBhvr additive="base">
                                        <p:cTn id="210" dur="500" fill="hold"/>
                                        <p:tgtEl>
                                          <p:spTgt spid="93"/>
                                        </p:tgtEl>
                                        <p:attrNameLst>
                                          <p:attrName>ppt_x</p:attrName>
                                        </p:attrNameLst>
                                      </p:cBhvr>
                                      <p:tavLst>
                                        <p:tav tm="0">
                                          <p:val>
                                            <p:strVal val="#ppt_x"/>
                                          </p:val>
                                        </p:tav>
                                        <p:tav tm="100000">
                                          <p:val>
                                            <p:strVal val="#ppt_x"/>
                                          </p:val>
                                        </p:tav>
                                      </p:tavLst>
                                    </p:anim>
                                    <p:anim calcmode="lin" valueType="num">
                                      <p:cBhvr additive="base">
                                        <p:cTn id="211" dur="500" fill="hold"/>
                                        <p:tgtEl>
                                          <p:spTgt spid="93"/>
                                        </p:tgtEl>
                                        <p:attrNameLst>
                                          <p:attrName>ppt_y</p:attrName>
                                        </p:attrNameLst>
                                      </p:cBhvr>
                                      <p:tavLst>
                                        <p:tav tm="0">
                                          <p:val>
                                            <p:strVal val="1+#ppt_h/2"/>
                                          </p:val>
                                        </p:tav>
                                        <p:tav tm="100000">
                                          <p:val>
                                            <p:strVal val="#ppt_y"/>
                                          </p:val>
                                        </p:tav>
                                      </p:tavLst>
                                    </p:anim>
                                  </p:childTnLst>
                                </p:cTn>
                              </p:par>
                              <p:par>
                                <p:cTn id="212" presetID="2" presetClass="entr" presetSubtype="4" fill="hold" grpId="0" nodeType="withEffect">
                                  <p:stCondLst>
                                    <p:cond delay="0"/>
                                  </p:stCondLst>
                                  <p:childTnLst>
                                    <p:set>
                                      <p:cBhvr>
                                        <p:cTn id="213" dur="1" fill="hold">
                                          <p:stCondLst>
                                            <p:cond delay="0"/>
                                          </p:stCondLst>
                                        </p:cTn>
                                        <p:tgtEl>
                                          <p:spTgt spid="94"/>
                                        </p:tgtEl>
                                        <p:attrNameLst>
                                          <p:attrName>style.visibility</p:attrName>
                                        </p:attrNameLst>
                                      </p:cBhvr>
                                      <p:to>
                                        <p:strVal val="visible"/>
                                      </p:to>
                                    </p:set>
                                    <p:anim calcmode="lin" valueType="num">
                                      <p:cBhvr additive="base">
                                        <p:cTn id="214" dur="500" fill="hold"/>
                                        <p:tgtEl>
                                          <p:spTgt spid="94"/>
                                        </p:tgtEl>
                                        <p:attrNameLst>
                                          <p:attrName>ppt_x</p:attrName>
                                        </p:attrNameLst>
                                      </p:cBhvr>
                                      <p:tavLst>
                                        <p:tav tm="0">
                                          <p:val>
                                            <p:strVal val="#ppt_x"/>
                                          </p:val>
                                        </p:tav>
                                        <p:tav tm="100000">
                                          <p:val>
                                            <p:strVal val="#ppt_x"/>
                                          </p:val>
                                        </p:tav>
                                      </p:tavLst>
                                    </p:anim>
                                    <p:anim calcmode="lin" valueType="num">
                                      <p:cBhvr additive="base">
                                        <p:cTn id="215"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P spid="10" grpId="0"/>
      <p:bldP spid="11" grpId="0"/>
      <p:bldP spid="14" grpId="0" animBg="1"/>
      <p:bldP spid="15" grpId="0" animBg="1"/>
      <p:bldP spid="16" grpId="0" animBg="1"/>
      <p:bldP spid="17" grpId="0" animBg="1"/>
      <p:bldP spid="18" grpId="0" animBg="1"/>
      <p:bldP spid="61" grpId="0" animBg="1"/>
      <p:bldP spid="62" grpId="0" animBg="1"/>
      <p:bldP spid="63" grpId="0" animBg="1"/>
      <p:bldP spid="73" grpId="0" animBg="1"/>
      <p:bldP spid="74" grpId="0" animBg="1"/>
      <p:bldP spid="82" grpId="0" animBg="1"/>
      <p:bldP spid="83" grpId="0" animBg="1"/>
      <p:bldP spid="87" grpId="0" animBg="1"/>
      <p:bldP spid="88" grpId="0" animBg="1"/>
      <p:bldP spid="89" grpId="0" animBg="1"/>
      <p:bldP spid="90" grpId="0" animBg="1"/>
      <p:bldP spid="9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txBox="1">
            <a:spLocks/>
          </p:cNvSpPr>
          <p:nvPr/>
        </p:nvSpPr>
        <p:spPr>
          <a:xfrm>
            <a:off x="2159614" y="499753"/>
            <a:ext cx="6705600" cy="628632"/>
          </a:xfrm>
          <a:prstGeom prst="rect">
            <a:avLst/>
          </a:prstGeom>
        </p:spPr>
        <p:txBody>
          <a:bodyPr vert="horz" wrap="none" lIns="91440" tIns="45720" rIns="91440" bIns="45720" rtlCol="0" anchor="ctr">
            <a:normAutofit fontScale="97500" lnSpcReduction="10000"/>
          </a:bodyPr>
          <a:lstStyle/>
          <a:p>
            <a:pPr lvl="0" defTabSz="457200" fontAlgn="auto">
              <a:spcAft>
                <a:spcPts val="0"/>
              </a:spcAft>
              <a:defRPr/>
            </a:pPr>
            <a:r>
              <a:rPr lang="fr-FR" sz="2000" dirty="0">
                <a:latin typeface="Arial"/>
                <a:ea typeface="+mj-ea"/>
                <a:cs typeface="Arial"/>
              </a:rPr>
              <a:t>Les experts Hôpital Numérique de </a:t>
            </a:r>
            <a:r>
              <a:rPr lang="fr-FR" sz="2000" dirty="0" smtClean="0">
                <a:latin typeface="Arial"/>
                <a:ea typeface="+mj-ea"/>
                <a:cs typeface="Arial"/>
              </a:rPr>
              <a:t>l’ANAP</a:t>
            </a:r>
            <a:r>
              <a:rPr kumimoji="0" lang="fr-FR" sz="2000" b="1" i="0" u="none" strike="noStrike" kern="1200" cap="none" spc="0" normalizeH="0" baseline="0" noProof="0" dirty="0" smtClean="0">
                <a:ln>
                  <a:noFill/>
                </a:ln>
                <a:solidFill>
                  <a:schemeClr val="tx1"/>
                </a:solidFill>
                <a:effectLst/>
                <a:uLnTx/>
                <a:uFillTx/>
                <a:latin typeface="Arial"/>
                <a:ea typeface="+mj-ea"/>
                <a:cs typeface="Arial"/>
              </a:rPr>
              <a:t/>
            </a:r>
            <a:br>
              <a:rPr kumimoji="0" lang="fr-FR" sz="2000" b="1" i="0" u="none" strike="noStrike" kern="1200" cap="none" spc="0" normalizeH="0" baseline="0" noProof="0" dirty="0" smtClean="0">
                <a:ln>
                  <a:noFill/>
                </a:ln>
                <a:solidFill>
                  <a:schemeClr val="tx1"/>
                </a:solidFill>
                <a:effectLst/>
                <a:uLnTx/>
                <a:uFillTx/>
                <a:latin typeface="Arial"/>
                <a:ea typeface="+mj-ea"/>
                <a:cs typeface="Arial"/>
              </a:rPr>
            </a:br>
            <a:r>
              <a:rPr lang="fr-FR" sz="1600" dirty="0" smtClean="0">
                <a:solidFill>
                  <a:schemeClr val="accent3">
                    <a:lumMod val="75000"/>
                  </a:schemeClr>
                </a:solidFill>
                <a:latin typeface="Arial"/>
                <a:ea typeface="+mj-ea"/>
                <a:cs typeface="Arial"/>
              </a:rPr>
              <a:t>Le calendrier</a:t>
            </a:r>
            <a:endParaRPr kumimoji="0" lang="fr-FR" sz="2000" b="1" i="0" u="none" strike="noStrike" kern="1200" cap="none" spc="0" normalizeH="0" baseline="0" noProof="0" dirty="0">
              <a:ln>
                <a:noFill/>
              </a:ln>
              <a:solidFill>
                <a:schemeClr val="accent3">
                  <a:lumMod val="75000"/>
                </a:schemeClr>
              </a:solidFill>
              <a:effectLst/>
              <a:uLnTx/>
              <a:uFillTx/>
              <a:latin typeface="Arial"/>
              <a:ea typeface="+mj-ea"/>
              <a:cs typeface="Arial"/>
            </a:endParaRPr>
          </a:p>
        </p:txBody>
      </p:sp>
      <p:pic>
        <p:nvPicPr>
          <p:cNvPr id="7" name="Picture 2"/>
          <p:cNvPicPr>
            <a:picLocks noChangeAspect="1" noChangeArrowheads="1"/>
          </p:cNvPicPr>
          <p:nvPr/>
        </p:nvPicPr>
        <p:blipFill>
          <a:blip r:embed="rId3" cstate="screen"/>
          <a:srcRect/>
          <a:stretch>
            <a:fillRect/>
          </a:stretch>
        </p:blipFill>
        <p:spPr bwMode="auto">
          <a:xfrm>
            <a:off x="143015" y="717493"/>
            <a:ext cx="719307" cy="682052"/>
          </a:xfrm>
          <a:prstGeom prst="rect">
            <a:avLst/>
          </a:prstGeom>
          <a:noFill/>
          <a:ln w="9525">
            <a:noFill/>
            <a:miter lim="800000"/>
            <a:headEnd/>
            <a:tailEnd/>
          </a:ln>
        </p:spPr>
      </p:pic>
      <p:sp>
        <p:nvSpPr>
          <p:cNvPr id="8" name="Flèche droite rayée 7"/>
          <p:cNvSpPr/>
          <p:nvPr/>
        </p:nvSpPr>
        <p:spPr>
          <a:xfrm>
            <a:off x="917617" y="957448"/>
            <a:ext cx="342900" cy="290946"/>
          </a:xfrm>
          <a:prstGeom prst="striped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fr-FR"/>
          </a:p>
        </p:txBody>
      </p:sp>
      <p:grpSp>
        <p:nvGrpSpPr>
          <p:cNvPr id="2" name="Groupe 8"/>
          <p:cNvGrpSpPr/>
          <p:nvPr/>
        </p:nvGrpSpPr>
        <p:grpSpPr>
          <a:xfrm>
            <a:off x="1282112" y="641268"/>
            <a:ext cx="940930" cy="940930"/>
            <a:chOff x="5639415" y="1419270"/>
            <a:chExt cx="1354632" cy="1354632"/>
          </a:xfrm>
        </p:grpSpPr>
        <p:sp>
          <p:nvSpPr>
            <p:cNvPr id="10" name="Ellipse 9"/>
            <p:cNvSpPr/>
            <p:nvPr/>
          </p:nvSpPr>
          <p:spPr>
            <a:xfrm>
              <a:off x="5639415" y="1419270"/>
              <a:ext cx="1354632" cy="1354632"/>
            </a:xfrm>
            <a:prstGeom prst="ellipse">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1" name="Ellipse 4"/>
            <p:cNvSpPr/>
            <p:nvPr/>
          </p:nvSpPr>
          <p:spPr>
            <a:xfrm>
              <a:off x="5803603" y="1608859"/>
              <a:ext cx="1084472" cy="9578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fr-FR" sz="1200" b="1" kern="1200" dirty="0" smtClean="0"/>
                <a:t>Offre d’expertise</a:t>
              </a:r>
              <a:endParaRPr lang="fr-FR" sz="1200" b="1" kern="1200" dirty="0"/>
            </a:p>
          </p:txBody>
        </p:sp>
      </p:grpSp>
      <p:graphicFrame>
        <p:nvGraphicFramePr>
          <p:cNvPr id="16" name="Espace réservé du contenu 15"/>
          <p:cNvGraphicFramePr>
            <a:graphicFrameLocks noGrp="1"/>
          </p:cNvGraphicFramePr>
          <p:nvPr>
            <p:ph sz="quarter" idx="13"/>
            <p:extLst>
              <p:ext uri="{D42A27DB-BD31-4B8C-83A1-F6EECF244321}">
                <p14:modId xmlns:p14="http://schemas.microsoft.com/office/powerpoint/2010/main" xmlns="" val="374935903"/>
              </p:ext>
            </p:extLst>
          </p:nvPr>
        </p:nvGraphicFramePr>
        <p:xfrm>
          <a:off x="-558140" y="1379538"/>
          <a:ext cx="10010898" cy="5105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xmlns="" val="756289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
                                            <p:graphicEl>
                                              <a:dgm id="{D39C7FE1-2805-4DED-ADC9-505FD418077E}"/>
                                            </p:graphicEl>
                                          </p:spTgt>
                                        </p:tgtEl>
                                        <p:attrNameLst>
                                          <p:attrName>style.visibility</p:attrName>
                                        </p:attrNameLst>
                                      </p:cBhvr>
                                      <p:to>
                                        <p:strVal val="visible"/>
                                      </p:to>
                                    </p:set>
                                    <p:anim calcmode="lin" valueType="num">
                                      <p:cBhvr>
                                        <p:cTn id="7" dur="500" fill="hold"/>
                                        <p:tgtEl>
                                          <p:spTgt spid="16">
                                            <p:graphicEl>
                                              <a:dgm id="{D39C7FE1-2805-4DED-ADC9-505FD418077E}"/>
                                            </p:graphicEl>
                                          </p:spTgt>
                                        </p:tgtEl>
                                        <p:attrNameLst>
                                          <p:attrName>ppt_w</p:attrName>
                                        </p:attrNameLst>
                                      </p:cBhvr>
                                      <p:tavLst>
                                        <p:tav tm="0">
                                          <p:val>
                                            <p:fltVal val="0"/>
                                          </p:val>
                                        </p:tav>
                                        <p:tav tm="100000">
                                          <p:val>
                                            <p:strVal val="#ppt_w"/>
                                          </p:val>
                                        </p:tav>
                                      </p:tavLst>
                                    </p:anim>
                                    <p:anim calcmode="lin" valueType="num">
                                      <p:cBhvr>
                                        <p:cTn id="8" dur="500" fill="hold"/>
                                        <p:tgtEl>
                                          <p:spTgt spid="16">
                                            <p:graphicEl>
                                              <a:dgm id="{D39C7FE1-2805-4DED-ADC9-505FD418077E}"/>
                                            </p:graphicEl>
                                          </p:spTgt>
                                        </p:tgtEl>
                                        <p:attrNameLst>
                                          <p:attrName>ppt_h</p:attrName>
                                        </p:attrNameLst>
                                      </p:cBhvr>
                                      <p:tavLst>
                                        <p:tav tm="0">
                                          <p:val>
                                            <p:fltVal val="0"/>
                                          </p:val>
                                        </p:tav>
                                        <p:tav tm="100000">
                                          <p:val>
                                            <p:strVal val="#ppt_h"/>
                                          </p:val>
                                        </p:tav>
                                      </p:tavLst>
                                    </p:anim>
                                    <p:animEffect transition="in" filter="fade">
                                      <p:cBhvr>
                                        <p:cTn id="9" dur="500"/>
                                        <p:tgtEl>
                                          <p:spTgt spid="16">
                                            <p:graphicEl>
                                              <a:dgm id="{D39C7FE1-2805-4DED-ADC9-505FD418077E}"/>
                                            </p:graphic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6">
                                            <p:graphicEl>
                                              <a:dgm id="{6308DD86-2D2B-4A2F-BD0A-0BA55E156829}"/>
                                            </p:graphicEl>
                                          </p:spTgt>
                                        </p:tgtEl>
                                        <p:attrNameLst>
                                          <p:attrName>style.visibility</p:attrName>
                                        </p:attrNameLst>
                                      </p:cBhvr>
                                      <p:to>
                                        <p:strVal val="visible"/>
                                      </p:to>
                                    </p:set>
                                    <p:anim calcmode="lin" valueType="num">
                                      <p:cBhvr>
                                        <p:cTn id="14" dur="500" fill="hold"/>
                                        <p:tgtEl>
                                          <p:spTgt spid="16">
                                            <p:graphicEl>
                                              <a:dgm id="{6308DD86-2D2B-4A2F-BD0A-0BA55E156829}"/>
                                            </p:graphicEl>
                                          </p:spTgt>
                                        </p:tgtEl>
                                        <p:attrNameLst>
                                          <p:attrName>ppt_w</p:attrName>
                                        </p:attrNameLst>
                                      </p:cBhvr>
                                      <p:tavLst>
                                        <p:tav tm="0">
                                          <p:val>
                                            <p:fltVal val="0"/>
                                          </p:val>
                                        </p:tav>
                                        <p:tav tm="100000">
                                          <p:val>
                                            <p:strVal val="#ppt_w"/>
                                          </p:val>
                                        </p:tav>
                                      </p:tavLst>
                                    </p:anim>
                                    <p:anim calcmode="lin" valueType="num">
                                      <p:cBhvr>
                                        <p:cTn id="15" dur="500" fill="hold"/>
                                        <p:tgtEl>
                                          <p:spTgt spid="16">
                                            <p:graphicEl>
                                              <a:dgm id="{6308DD86-2D2B-4A2F-BD0A-0BA55E156829}"/>
                                            </p:graphicEl>
                                          </p:spTgt>
                                        </p:tgtEl>
                                        <p:attrNameLst>
                                          <p:attrName>ppt_h</p:attrName>
                                        </p:attrNameLst>
                                      </p:cBhvr>
                                      <p:tavLst>
                                        <p:tav tm="0">
                                          <p:val>
                                            <p:fltVal val="0"/>
                                          </p:val>
                                        </p:tav>
                                        <p:tav tm="100000">
                                          <p:val>
                                            <p:strVal val="#ppt_h"/>
                                          </p:val>
                                        </p:tav>
                                      </p:tavLst>
                                    </p:anim>
                                    <p:animEffect transition="in" filter="fade">
                                      <p:cBhvr>
                                        <p:cTn id="16" dur="500"/>
                                        <p:tgtEl>
                                          <p:spTgt spid="16">
                                            <p:graphicEl>
                                              <a:dgm id="{6308DD86-2D2B-4A2F-BD0A-0BA55E156829}"/>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6">
                                            <p:graphicEl>
                                              <a:dgm id="{D51EAD5D-0C0D-4B71-AE8F-DB61C1E4A61C}"/>
                                            </p:graphicEl>
                                          </p:spTgt>
                                        </p:tgtEl>
                                        <p:attrNameLst>
                                          <p:attrName>style.visibility</p:attrName>
                                        </p:attrNameLst>
                                      </p:cBhvr>
                                      <p:to>
                                        <p:strVal val="visible"/>
                                      </p:to>
                                    </p:set>
                                    <p:anim calcmode="lin" valueType="num">
                                      <p:cBhvr>
                                        <p:cTn id="21" dur="500" fill="hold"/>
                                        <p:tgtEl>
                                          <p:spTgt spid="16">
                                            <p:graphicEl>
                                              <a:dgm id="{D51EAD5D-0C0D-4B71-AE8F-DB61C1E4A61C}"/>
                                            </p:graphicEl>
                                          </p:spTgt>
                                        </p:tgtEl>
                                        <p:attrNameLst>
                                          <p:attrName>ppt_w</p:attrName>
                                        </p:attrNameLst>
                                      </p:cBhvr>
                                      <p:tavLst>
                                        <p:tav tm="0">
                                          <p:val>
                                            <p:fltVal val="0"/>
                                          </p:val>
                                        </p:tav>
                                        <p:tav tm="100000">
                                          <p:val>
                                            <p:strVal val="#ppt_w"/>
                                          </p:val>
                                        </p:tav>
                                      </p:tavLst>
                                    </p:anim>
                                    <p:anim calcmode="lin" valueType="num">
                                      <p:cBhvr>
                                        <p:cTn id="22" dur="500" fill="hold"/>
                                        <p:tgtEl>
                                          <p:spTgt spid="16">
                                            <p:graphicEl>
                                              <a:dgm id="{D51EAD5D-0C0D-4B71-AE8F-DB61C1E4A61C}"/>
                                            </p:graphicEl>
                                          </p:spTgt>
                                        </p:tgtEl>
                                        <p:attrNameLst>
                                          <p:attrName>ppt_h</p:attrName>
                                        </p:attrNameLst>
                                      </p:cBhvr>
                                      <p:tavLst>
                                        <p:tav tm="0">
                                          <p:val>
                                            <p:fltVal val="0"/>
                                          </p:val>
                                        </p:tav>
                                        <p:tav tm="100000">
                                          <p:val>
                                            <p:strVal val="#ppt_h"/>
                                          </p:val>
                                        </p:tav>
                                      </p:tavLst>
                                    </p:anim>
                                    <p:animEffect transition="in" filter="fade">
                                      <p:cBhvr>
                                        <p:cTn id="23" dur="500"/>
                                        <p:tgtEl>
                                          <p:spTgt spid="16">
                                            <p:graphicEl>
                                              <a:dgm id="{D51EAD5D-0C0D-4B71-AE8F-DB61C1E4A61C}"/>
                                            </p:graphicEl>
                                          </p:spTgt>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6">
                                            <p:graphicEl>
                                              <a:dgm id="{2A3E31B8-AB3B-4E50-9008-A0D458736544}"/>
                                            </p:graphicEl>
                                          </p:spTgt>
                                        </p:tgtEl>
                                        <p:attrNameLst>
                                          <p:attrName>style.visibility</p:attrName>
                                        </p:attrNameLst>
                                      </p:cBhvr>
                                      <p:to>
                                        <p:strVal val="visible"/>
                                      </p:to>
                                    </p:set>
                                    <p:anim calcmode="lin" valueType="num">
                                      <p:cBhvr>
                                        <p:cTn id="26" dur="500" fill="hold"/>
                                        <p:tgtEl>
                                          <p:spTgt spid="16">
                                            <p:graphicEl>
                                              <a:dgm id="{2A3E31B8-AB3B-4E50-9008-A0D458736544}"/>
                                            </p:graphicEl>
                                          </p:spTgt>
                                        </p:tgtEl>
                                        <p:attrNameLst>
                                          <p:attrName>ppt_w</p:attrName>
                                        </p:attrNameLst>
                                      </p:cBhvr>
                                      <p:tavLst>
                                        <p:tav tm="0">
                                          <p:val>
                                            <p:fltVal val="0"/>
                                          </p:val>
                                        </p:tav>
                                        <p:tav tm="100000">
                                          <p:val>
                                            <p:strVal val="#ppt_w"/>
                                          </p:val>
                                        </p:tav>
                                      </p:tavLst>
                                    </p:anim>
                                    <p:anim calcmode="lin" valueType="num">
                                      <p:cBhvr>
                                        <p:cTn id="27" dur="500" fill="hold"/>
                                        <p:tgtEl>
                                          <p:spTgt spid="16">
                                            <p:graphicEl>
                                              <a:dgm id="{2A3E31B8-AB3B-4E50-9008-A0D458736544}"/>
                                            </p:graphicEl>
                                          </p:spTgt>
                                        </p:tgtEl>
                                        <p:attrNameLst>
                                          <p:attrName>ppt_h</p:attrName>
                                        </p:attrNameLst>
                                      </p:cBhvr>
                                      <p:tavLst>
                                        <p:tav tm="0">
                                          <p:val>
                                            <p:fltVal val="0"/>
                                          </p:val>
                                        </p:tav>
                                        <p:tav tm="100000">
                                          <p:val>
                                            <p:strVal val="#ppt_h"/>
                                          </p:val>
                                        </p:tav>
                                      </p:tavLst>
                                    </p:anim>
                                    <p:animEffect transition="in" filter="fade">
                                      <p:cBhvr>
                                        <p:cTn id="28" dur="500"/>
                                        <p:tgtEl>
                                          <p:spTgt spid="16">
                                            <p:graphicEl>
                                              <a:dgm id="{2A3E31B8-AB3B-4E50-9008-A0D458736544}"/>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6">
                                            <p:graphicEl>
                                              <a:dgm id="{7914DF7A-170F-49C3-97B3-29DACD06E818}"/>
                                            </p:graphicEl>
                                          </p:spTgt>
                                        </p:tgtEl>
                                        <p:attrNameLst>
                                          <p:attrName>style.visibility</p:attrName>
                                        </p:attrNameLst>
                                      </p:cBhvr>
                                      <p:to>
                                        <p:strVal val="visible"/>
                                      </p:to>
                                    </p:set>
                                    <p:anim calcmode="lin" valueType="num">
                                      <p:cBhvr>
                                        <p:cTn id="33" dur="500" fill="hold"/>
                                        <p:tgtEl>
                                          <p:spTgt spid="16">
                                            <p:graphicEl>
                                              <a:dgm id="{7914DF7A-170F-49C3-97B3-29DACD06E818}"/>
                                            </p:graphicEl>
                                          </p:spTgt>
                                        </p:tgtEl>
                                        <p:attrNameLst>
                                          <p:attrName>ppt_w</p:attrName>
                                        </p:attrNameLst>
                                      </p:cBhvr>
                                      <p:tavLst>
                                        <p:tav tm="0">
                                          <p:val>
                                            <p:fltVal val="0"/>
                                          </p:val>
                                        </p:tav>
                                        <p:tav tm="100000">
                                          <p:val>
                                            <p:strVal val="#ppt_w"/>
                                          </p:val>
                                        </p:tav>
                                      </p:tavLst>
                                    </p:anim>
                                    <p:anim calcmode="lin" valueType="num">
                                      <p:cBhvr>
                                        <p:cTn id="34" dur="500" fill="hold"/>
                                        <p:tgtEl>
                                          <p:spTgt spid="16">
                                            <p:graphicEl>
                                              <a:dgm id="{7914DF7A-170F-49C3-97B3-29DACD06E818}"/>
                                            </p:graphicEl>
                                          </p:spTgt>
                                        </p:tgtEl>
                                        <p:attrNameLst>
                                          <p:attrName>ppt_h</p:attrName>
                                        </p:attrNameLst>
                                      </p:cBhvr>
                                      <p:tavLst>
                                        <p:tav tm="0">
                                          <p:val>
                                            <p:fltVal val="0"/>
                                          </p:val>
                                        </p:tav>
                                        <p:tav tm="100000">
                                          <p:val>
                                            <p:strVal val="#ppt_h"/>
                                          </p:val>
                                        </p:tav>
                                      </p:tavLst>
                                    </p:anim>
                                    <p:animEffect transition="in" filter="fade">
                                      <p:cBhvr>
                                        <p:cTn id="35" dur="500"/>
                                        <p:tgtEl>
                                          <p:spTgt spid="16">
                                            <p:graphicEl>
                                              <a:dgm id="{7914DF7A-170F-49C3-97B3-29DACD06E818}"/>
                                            </p:graphic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16">
                                            <p:graphicEl>
                                              <a:dgm id="{995652EB-2640-45BB-A3B4-B571DBEACC44}"/>
                                            </p:graphicEl>
                                          </p:spTgt>
                                        </p:tgtEl>
                                        <p:attrNameLst>
                                          <p:attrName>style.visibility</p:attrName>
                                        </p:attrNameLst>
                                      </p:cBhvr>
                                      <p:to>
                                        <p:strVal val="visible"/>
                                      </p:to>
                                    </p:set>
                                    <p:anim calcmode="lin" valueType="num">
                                      <p:cBhvr>
                                        <p:cTn id="40" dur="500" fill="hold"/>
                                        <p:tgtEl>
                                          <p:spTgt spid="16">
                                            <p:graphicEl>
                                              <a:dgm id="{995652EB-2640-45BB-A3B4-B571DBEACC44}"/>
                                            </p:graphicEl>
                                          </p:spTgt>
                                        </p:tgtEl>
                                        <p:attrNameLst>
                                          <p:attrName>ppt_w</p:attrName>
                                        </p:attrNameLst>
                                      </p:cBhvr>
                                      <p:tavLst>
                                        <p:tav tm="0">
                                          <p:val>
                                            <p:fltVal val="0"/>
                                          </p:val>
                                        </p:tav>
                                        <p:tav tm="100000">
                                          <p:val>
                                            <p:strVal val="#ppt_w"/>
                                          </p:val>
                                        </p:tav>
                                      </p:tavLst>
                                    </p:anim>
                                    <p:anim calcmode="lin" valueType="num">
                                      <p:cBhvr>
                                        <p:cTn id="41" dur="500" fill="hold"/>
                                        <p:tgtEl>
                                          <p:spTgt spid="16">
                                            <p:graphicEl>
                                              <a:dgm id="{995652EB-2640-45BB-A3B4-B571DBEACC44}"/>
                                            </p:graphicEl>
                                          </p:spTgt>
                                        </p:tgtEl>
                                        <p:attrNameLst>
                                          <p:attrName>ppt_h</p:attrName>
                                        </p:attrNameLst>
                                      </p:cBhvr>
                                      <p:tavLst>
                                        <p:tav tm="0">
                                          <p:val>
                                            <p:fltVal val="0"/>
                                          </p:val>
                                        </p:tav>
                                        <p:tav tm="100000">
                                          <p:val>
                                            <p:strVal val="#ppt_h"/>
                                          </p:val>
                                        </p:tav>
                                      </p:tavLst>
                                    </p:anim>
                                    <p:animEffect transition="in" filter="fade">
                                      <p:cBhvr>
                                        <p:cTn id="42" dur="500"/>
                                        <p:tgtEl>
                                          <p:spTgt spid="16">
                                            <p:graphicEl>
                                              <a:dgm id="{995652EB-2640-45BB-A3B4-B571DBEACC44}"/>
                                            </p:graphicEl>
                                          </p:spTgt>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16">
                                            <p:graphicEl>
                                              <a:dgm id="{05F39C13-C9F8-4A6A-9F87-0BB59AE5E8A7}"/>
                                            </p:graphicEl>
                                          </p:spTgt>
                                        </p:tgtEl>
                                        <p:attrNameLst>
                                          <p:attrName>style.visibility</p:attrName>
                                        </p:attrNameLst>
                                      </p:cBhvr>
                                      <p:to>
                                        <p:strVal val="visible"/>
                                      </p:to>
                                    </p:set>
                                    <p:anim calcmode="lin" valueType="num">
                                      <p:cBhvr>
                                        <p:cTn id="45" dur="500" fill="hold"/>
                                        <p:tgtEl>
                                          <p:spTgt spid="16">
                                            <p:graphicEl>
                                              <a:dgm id="{05F39C13-C9F8-4A6A-9F87-0BB59AE5E8A7}"/>
                                            </p:graphicEl>
                                          </p:spTgt>
                                        </p:tgtEl>
                                        <p:attrNameLst>
                                          <p:attrName>ppt_w</p:attrName>
                                        </p:attrNameLst>
                                      </p:cBhvr>
                                      <p:tavLst>
                                        <p:tav tm="0">
                                          <p:val>
                                            <p:fltVal val="0"/>
                                          </p:val>
                                        </p:tav>
                                        <p:tav tm="100000">
                                          <p:val>
                                            <p:strVal val="#ppt_w"/>
                                          </p:val>
                                        </p:tav>
                                      </p:tavLst>
                                    </p:anim>
                                    <p:anim calcmode="lin" valueType="num">
                                      <p:cBhvr>
                                        <p:cTn id="46" dur="500" fill="hold"/>
                                        <p:tgtEl>
                                          <p:spTgt spid="16">
                                            <p:graphicEl>
                                              <a:dgm id="{05F39C13-C9F8-4A6A-9F87-0BB59AE5E8A7}"/>
                                            </p:graphicEl>
                                          </p:spTgt>
                                        </p:tgtEl>
                                        <p:attrNameLst>
                                          <p:attrName>ppt_h</p:attrName>
                                        </p:attrNameLst>
                                      </p:cBhvr>
                                      <p:tavLst>
                                        <p:tav tm="0">
                                          <p:val>
                                            <p:fltVal val="0"/>
                                          </p:val>
                                        </p:tav>
                                        <p:tav tm="100000">
                                          <p:val>
                                            <p:strVal val="#ppt_h"/>
                                          </p:val>
                                        </p:tav>
                                      </p:tavLst>
                                    </p:anim>
                                    <p:animEffect transition="in" filter="fade">
                                      <p:cBhvr>
                                        <p:cTn id="47" dur="500"/>
                                        <p:tgtEl>
                                          <p:spTgt spid="16">
                                            <p:graphicEl>
                                              <a:dgm id="{05F39C13-C9F8-4A6A-9F87-0BB59AE5E8A7}"/>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16">
                                            <p:graphicEl>
                                              <a:dgm id="{B93F448E-5956-416D-AB3C-D45EB352581B}"/>
                                            </p:graphicEl>
                                          </p:spTgt>
                                        </p:tgtEl>
                                        <p:attrNameLst>
                                          <p:attrName>style.visibility</p:attrName>
                                        </p:attrNameLst>
                                      </p:cBhvr>
                                      <p:to>
                                        <p:strVal val="visible"/>
                                      </p:to>
                                    </p:set>
                                    <p:anim calcmode="lin" valueType="num">
                                      <p:cBhvr>
                                        <p:cTn id="52" dur="500" fill="hold"/>
                                        <p:tgtEl>
                                          <p:spTgt spid="16">
                                            <p:graphicEl>
                                              <a:dgm id="{B93F448E-5956-416D-AB3C-D45EB352581B}"/>
                                            </p:graphicEl>
                                          </p:spTgt>
                                        </p:tgtEl>
                                        <p:attrNameLst>
                                          <p:attrName>ppt_w</p:attrName>
                                        </p:attrNameLst>
                                      </p:cBhvr>
                                      <p:tavLst>
                                        <p:tav tm="0">
                                          <p:val>
                                            <p:fltVal val="0"/>
                                          </p:val>
                                        </p:tav>
                                        <p:tav tm="100000">
                                          <p:val>
                                            <p:strVal val="#ppt_w"/>
                                          </p:val>
                                        </p:tav>
                                      </p:tavLst>
                                    </p:anim>
                                    <p:anim calcmode="lin" valueType="num">
                                      <p:cBhvr>
                                        <p:cTn id="53" dur="500" fill="hold"/>
                                        <p:tgtEl>
                                          <p:spTgt spid="16">
                                            <p:graphicEl>
                                              <a:dgm id="{B93F448E-5956-416D-AB3C-D45EB352581B}"/>
                                            </p:graphicEl>
                                          </p:spTgt>
                                        </p:tgtEl>
                                        <p:attrNameLst>
                                          <p:attrName>ppt_h</p:attrName>
                                        </p:attrNameLst>
                                      </p:cBhvr>
                                      <p:tavLst>
                                        <p:tav tm="0">
                                          <p:val>
                                            <p:fltVal val="0"/>
                                          </p:val>
                                        </p:tav>
                                        <p:tav tm="100000">
                                          <p:val>
                                            <p:strVal val="#ppt_h"/>
                                          </p:val>
                                        </p:tav>
                                      </p:tavLst>
                                    </p:anim>
                                    <p:animEffect transition="in" filter="fade">
                                      <p:cBhvr>
                                        <p:cTn id="54" dur="500"/>
                                        <p:tgtEl>
                                          <p:spTgt spid="16">
                                            <p:graphicEl>
                                              <a:dgm id="{B93F448E-5956-416D-AB3C-D45EB352581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Sub>
          <a:bldDgm bld="one"/>
        </p:bldSub>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2"/>
          <p:cNvSpPr>
            <a:spLocks noGrp="1"/>
          </p:cNvSpPr>
          <p:nvPr>
            <p:ph sz="quarter" idx="13"/>
          </p:nvPr>
        </p:nvSpPr>
        <p:spPr>
          <a:xfrm>
            <a:off x="3372593" y="1399545"/>
            <a:ext cx="5165766" cy="2860431"/>
          </a:xfrm>
        </p:spPr>
        <p:style>
          <a:lnRef idx="2">
            <a:schemeClr val="accent2"/>
          </a:lnRef>
          <a:fillRef idx="1">
            <a:schemeClr val="lt1"/>
          </a:fillRef>
          <a:effectRef idx="0">
            <a:schemeClr val="accent2"/>
          </a:effectRef>
          <a:fontRef idx="minor">
            <a:schemeClr val="dk1"/>
          </a:fontRef>
        </p:style>
        <p:txBody>
          <a:bodyPr/>
          <a:lstStyle/>
          <a:p>
            <a:pPr marL="0" lvl="1" indent="0" algn="ctr">
              <a:buClr>
                <a:schemeClr val="tx1"/>
              </a:buClr>
              <a:buSzTx/>
              <a:buNone/>
              <a:defRPr/>
            </a:pPr>
            <a:r>
              <a:rPr lang="fr-FR" sz="2800" b="1" dirty="0" smtClean="0">
                <a:solidFill>
                  <a:schemeClr val="tx2">
                    <a:lumMod val="75000"/>
                  </a:schemeClr>
                </a:solidFill>
                <a:latin typeface="Arial" charset="0"/>
                <a:ea typeface="MS PGothic" pitchFamily="34" charset="-128"/>
                <a:cs typeface="Arial" charset="0"/>
              </a:rPr>
              <a:t>Par un comité interne à l’ANAP</a:t>
            </a:r>
          </a:p>
          <a:p>
            <a:pPr marL="0" lvl="1" indent="0" algn="ctr">
              <a:buClr>
                <a:schemeClr val="tx1"/>
              </a:buClr>
              <a:buSzTx/>
              <a:buNone/>
              <a:defRPr/>
            </a:pPr>
            <a:endParaRPr lang="fr-FR" sz="1800" b="1" dirty="0">
              <a:solidFill>
                <a:schemeClr val="tx2">
                  <a:lumMod val="75000"/>
                </a:schemeClr>
              </a:solidFill>
              <a:latin typeface="Arial" charset="0"/>
              <a:ea typeface="MS PGothic" pitchFamily="34" charset="-128"/>
              <a:cs typeface="Arial" charset="0"/>
            </a:endParaRPr>
          </a:p>
          <a:p>
            <a:pPr marL="0" lvl="1" indent="0" algn="ctr">
              <a:buClr>
                <a:schemeClr val="tx1"/>
              </a:buClr>
              <a:buSzTx/>
              <a:buNone/>
              <a:defRPr/>
            </a:pPr>
            <a:r>
              <a:rPr lang="fr-FR" sz="1800" b="1" dirty="0" smtClean="0">
                <a:solidFill>
                  <a:schemeClr val="tx2">
                    <a:lumMod val="75000"/>
                  </a:schemeClr>
                </a:solidFill>
                <a:latin typeface="Arial" charset="0"/>
                <a:ea typeface="MS PGothic" pitchFamily="34" charset="-128"/>
                <a:cs typeface="Arial" charset="0"/>
              </a:rPr>
              <a:t>Vous pouvez déposez votre candidature via le lien suivant :</a:t>
            </a:r>
          </a:p>
          <a:p>
            <a:pPr marL="0" lvl="1" indent="0" algn="ctr">
              <a:buClr>
                <a:schemeClr val="tx1"/>
              </a:buClr>
              <a:buSzTx/>
              <a:buNone/>
              <a:defRPr/>
            </a:pPr>
            <a:r>
              <a:rPr lang="fr-FR" sz="1800" b="1" dirty="0">
                <a:solidFill>
                  <a:schemeClr val="tx2">
                    <a:lumMod val="75000"/>
                  </a:schemeClr>
                </a:solidFill>
                <a:latin typeface="Arial" charset="0"/>
                <a:ea typeface="MS PGothic" pitchFamily="34" charset="-128"/>
                <a:cs typeface="Arial" charset="0"/>
                <a:hlinkClick r:id="rId3"/>
              </a:rPr>
              <a:t>http://www.anap.fr/actualites/appels-a-candidatures-a-projets/appel-a-candidature-experts-hopital-numerique-de-lanap</a:t>
            </a:r>
            <a:r>
              <a:rPr lang="fr-FR" sz="1800" b="1" dirty="0" smtClean="0">
                <a:solidFill>
                  <a:schemeClr val="tx2">
                    <a:lumMod val="75000"/>
                  </a:schemeClr>
                </a:solidFill>
                <a:latin typeface="Arial" charset="0"/>
                <a:ea typeface="MS PGothic" pitchFamily="34" charset="-128"/>
                <a:cs typeface="Arial" charset="0"/>
                <a:hlinkClick r:id="rId3"/>
              </a:rPr>
              <a:t>/</a:t>
            </a:r>
            <a:endParaRPr lang="fr-FR" sz="1800" b="1" dirty="0" smtClean="0">
              <a:solidFill>
                <a:schemeClr val="tx2">
                  <a:lumMod val="75000"/>
                </a:schemeClr>
              </a:solidFill>
              <a:latin typeface="Arial" charset="0"/>
              <a:ea typeface="MS PGothic" pitchFamily="34" charset="-128"/>
              <a:cs typeface="Arial" charset="0"/>
            </a:endParaRPr>
          </a:p>
          <a:p>
            <a:pPr marL="0" lvl="1" indent="0" algn="ctr">
              <a:buClr>
                <a:schemeClr val="tx1"/>
              </a:buClr>
              <a:buSzTx/>
              <a:buNone/>
              <a:defRPr/>
            </a:pPr>
            <a:endParaRPr lang="fr-FR" sz="2000" b="1" dirty="0" smtClean="0">
              <a:solidFill>
                <a:schemeClr val="tx2">
                  <a:lumMod val="75000"/>
                </a:schemeClr>
              </a:solidFill>
              <a:latin typeface="Arial" charset="0"/>
              <a:ea typeface="MS PGothic" pitchFamily="34" charset="-128"/>
              <a:cs typeface="Arial" charset="0"/>
            </a:endParaRPr>
          </a:p>
          <a:p>
            <a:pPr marL="0" lvl="1" indent="0" algn="ctr">
              <a:buClr>
                <a:schemeClr val="tx1"/>
              </a:buClr>
              <a:buSzTx/>
              <a:buNone/>
              <a:defRPr/>
            </a:pPr>
            <a:endParaRPr lang="fr-FR" sz="2400" b="1" dirty="0" smtClean="0">
              <a:solidFill>
                <a:schemeClr val="tx2">
                  <a:lumMod val="75000"/>
                </a:schemeClr>
              </a:solidFill>
              <a:latin typeface="Arial" charset="0"/>
              <a:ea typeface="MS PGothic" pitchFamily="34" charset="-128"/>
              <a:cs typeface="Arial" charset="0"/>
            </a:endParaRPr>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01232" y="1717692"/>
            <a:ext cx="2143125" cy="21431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Titre 1"/>
          <p:cNvSpPr txBox="1">
            <a:spLocks/>
          </p:cNvSpPr>
          <p:nvPr/>
        </p:nvSpPr>
        <p:spPr>
          <a:xfrm>
            <a:off x="2159614" y="499753"/>
            <a:ext cx="6705600" cy="628632"/>
          </a:xfrm>
          <a:prstGeom prst="rect">
            <a:avLst/>
          </a:prstGeom>
        </p:spPr>
        <p:txBody>
          <a:bodyPr vert="horz" wrap="none" lIns="91440" tIns="45720" rIns="91440" bIns="45720" rtlCol="0" anchor="ctr">
            <a:normAutofit fontScale="97500" lnSpcReduction="10000"/>
          </a:bodyPr>
          <a:lstStyle/>
          <a:p>
            <a:pPr lvl="0" defTabSz="457200" fontAlgn="auto">
              <a:spcAft>
                <a:spcPts val="0"/>
              </a:spcAft>
              <a:defRPr/>
            </a:pPr>
            <a:r>
              <a:rPr lang="fr-FR" sz="2000" dirty="0">
                <a:latin typeface="Arial"/>
                <a:ea typeface="+mj-ea"/>
                <a:cs typeface="Arial"/>
              </a:rPr>
              <a:t>Les experts Hôpital Numérique de </a:t>
            </a:r>
            <a:r>
              <a:rPr lang="fr-FR" sz="2000" dirty="0" smtClean="0">
                <a:latin typeface="Arial"/>
                <a:ea typeface="+mj-ea"/>
                <a:cs typeface="Arial"/>
              </a:rPr>
              <a:t>l’ANAP</a:t>
            </a:r>
            <a:r>
              <a:rPr kumimoji="0" lang="fr-FR" sz="2000" b="1" i="0" u="none" strike="noStrike" kern="1200" cap="none" spc="0" normalizeH="0" baseline="0" noProof="0" dirty="0" smtClean="0">
                <a:ln>
                  <a:noFill/>
                </a:ln>
                <a:solidFill>
                  <a:schemeClr val="tx1"/>
                </a:solidFill>
                <a:effectLst/>
                <a:uLnTx/>
                <a:uFillTx/>
                <a:latin typeface="Arial"/>
                <a:ea typeface="+mj-ea"/>
                <a:cs typeface="Arial"/>
              </a:rPr>
              <a:t/>
            </a:r>
            <a:br>
              <a:rPr kumimoji="0" lang="fr-FR" sz="2000" b="1" i="0" u="none" strike="noStrike" kern="1200" cap="none" spc="0" normalizeH="0" baseline="0" noProof="0" dirty="0" smtClean="0">
                <a:ln>
                  <a:noFill/>
                </a:ln>
                <a:solidFill>
                  <a:schemeClr val="tx1"/>
                </a:solidFill>
                <a:effectLst/>
                <a:uLnTx/>
                <a:uFillTx/>
                <a:latin typeface="Arial"/>
                <a:ea typeface="+mj-ea"/>
                <a:cs typeface="Arial"/>
              </a:rPr>
            </a:br>
            <a:r>
              <a:rPr lang="fr-FR" sz="1600" dirty="0">
                <a:solidFill>
                  <a:schemeClr val="accent3">
                    <a:lumMod val="75000"/>
                  </a:schemeClr>
                </a:solidFill>
                <a:latin typeface="Arial"/>
                <a:ea typeface="+mj-ea"/>
                <a:cs typeface="Arial"/>
              </a:rPr>
              <a:t>La sélection des experts ?</a:t>
            </a:r>
            <a:endParaRPr kumimoji="0" lang="fr-FR" sz="2000" b="1" i="0" u="none" strike="noStrike" kern="1200" cap="none" spc="0" normalizeH="0" baseline="0" noProof="0" dirty="0">
              <a:ln>
                <a:noFill/>
              </a:ln>
              <a:solidFill>
                <a:schemeClr val="accent3">
                  <a:lumMod val="75000"/>
                </a:schemeClr>
              </a:solidFill>
              <a:effectLst/>
              <a:uLnTx/>
              <a:uFillTx/>
              <a:latin typeface="Arial"/>
              <a:ea typeface="+mj-ea"/>
              <a:cs typeface="Arial"/>
            </a:endParaRPr>
          </a:p>
        </p:txBody>
      </p:sp>
      <p:pic>
        <p:nvPicPr>
          <p:cNvPr id="7" name="Picture 2"/>
          <p:cNvPicPr>
            <a:picLocks noChangeAspect="1" noChangeArrowheads="1"/>
          </p:cNvPicPr>
          <p:nvPr/>
        </p:nvPicPr>
        <p:blipFill>
          <a:blip r:embed="rId5" cstate="screen"/>
          <a:srcRect/>
          <a:stretch>
            <a:fillRect/>
          </a:stretch>
        </p:blipFill>
        <p:spPr bwMode="auto">
          <a:xfrm>
            <a:off x="143015" y="717493"/>
            <a:ext cx="719307" cy="682052"/>
          </a:xfrm>
          <a:prstGeom prst="rect">
            <a:avLst/>
          </a:prstGeom>
          <a:noFill/>
          <a:ln w="9525">
            <a:noFill/>
            <a:miter lim="800000"/>
            <a:headEnd/>
            <a:tailEnd/>
          </a:ln>
        </p:spPr>
      </p:pic>
      <p:sp>
        <p:nvSpPr>
          <p:cNvPr id="8" name="Flèche droite rayée 7"/>
          <p:cNvSpPr/>
          <p:nvPr/>
        </p:nvSpPr>
        <p:spPr>
          <a:xfrm>
            <a:off x="917617" y="957448"/>
            <a:ext cx="342900" cy="290946"/>
          </a:xfrm>
          <a:prstGeom prst="striped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fr-FR"/>
          </a:p>
        </p:txBody>
      </p:sp>
      <p:grpSp>
        <p:nvGrpSpPr>
          <p:cNvPr id="3" name="Groupe 8"/>
          <p:cNvGrpSpPr/>
          <p:nvPr/>
        </p:nvGrpSpPr>
        <p:grpSpPr>
          <a:xfrm>
            <a:off x="1282112" y="641268"/>
            <a:ext cx="940930" cy="940930"/>
            <a:chOff x="5639415" y="1419270"/>
            <a:chExt cx="1354632" cy="1354632"/>
          </a:xfrm>
        </p:grpSpPr>
        <p:sp>
          <p:nvSpPr>
            <p:cNvPr id="10" name="Ellipse 9"/>
            <p:cNvSpPr/>
            <p:nvPr/>
          </p:nvSpPr>
          <p:spPr>
            <a:xfrm>
              <a:off x="5639415" y="1419270"/>
              <a:ext cx="1354632" cy="1354632"/>
            </a:xfrm>
            <a:prstGeom prst="ellipse">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1" name="Ellipse 4"/>
            <p:cNvSpPr/>
            <p:nvPr/>
          </p:nvSpPr>
          <p:spPr>
            <a:xfrm>
              <a:off x="5803603" y="1608859"/>
              <a:ext cx="1084472" cy="9578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fr-FR" sz="1200" b="1" kern="1200" dirty="0" smtClean="0"/>
                <a:t>Offre d’expertise</a:t>
              </a:r>
              <a:endParaRPr lang="fr-FR" sz="1200" b="1" kern="1200" dirty="0"/>
            </a:p>
          </p:txBody>
        </p:sp>
      </p:grpSp>
      <p:grpSp>
        <p:nvGrpSpPr>
          <p:cNvPr id="9" name="Groupe 2"/>
          <p:cNvGrpSpPr/>
          <p:nvPr/>
        </p:nvGrpSpPr>
        <p:grpSpPr>
          <a:xfrm>
            <a:off x="4786267" y="4511881"/>
            <a:ext cx="3536950" cy="2019300"/>
            <a:chOff x="4786267" y="4511881"/>
            <a:chExt cx="3536950" cy="2019300"/>
          </a:xfrm>
        </p:grpSpPr>
        <p:pic>
          <p:nvPicPr>
            <p:cNvPr id="1027" name="Picture 3"/>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786267" y="4511881"/>
              <a:ext cx="3536950" cy="2019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Ellipse 1"/>
            <p:cNvSpPr/>
            <p:nvPr/>
          </p:nvSpPr>
          <p:spPr>
            <a:xfrm>
              <a:off x="5272648" y="5510158"/>
              <a:ext cx="2327564" cy="617517"/>
            </a:xfrm>
            <a:prstGeom prst="ellipse">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4" name="ZoneTexte 3"/>
          <p:cNvSpPr txBox="1"/>
          <p:nvPr/>
        </p:nvSpPr>
        <p:spPr>
          <a:xfrm>
            <a:off x="489098" y="5449584"/>
            <a:ext cx="3158250" cy="738664"/>
          </a:xfrm>
          <a:prstGeom prst="rect">
            <a:avLst/>
          </a:prstGeom>
          <a:noFill/>
        </p:spPr>
        <p:txBody>
          <a:bodyPr wrap="square" rtlCol="0">
            <a:spAutoFit/>
          </a:bodyPr>
          <a:lstStyle/>
          <a:p>
            <a:pPr algn="ctr"/>
            <a:r>
              <a:rPr lang="fr-FR" sz="1400" dirty="0">
                <a:solidFill>
                  <a:schemeClr val="tx2">
                    <a:lumMod val="75000"/>
                  </a:schemeClr>
                </a:solidFill>
                <a:ea typeface="MS PGothic" pitchFamily="34" charset="-128"/>
                <a:cs typeface="Arial" charset="0"/>
              </a:rPr>
              <a:t>Ou via le lien </a:t>
            </a:r>
            <a:r>
              <a:rPr lang="fr-FR" sz="1400" dirty="0">
                <a:solidFill>
                  <a:srgbClr val="C00000"/>
                </a:solidFill>
                <a:ea typeface="MS PGothic" pitchFamily="34" charset="-128"/>
                <a:cs typeface="Arial" charset="0"/>
              </a:rPr>
              <a:t>Actualités</a:t>
            </a:r>
            <a:r>
              <a:rPr lang="fr-FR" sz="1400" dirty="0">
                <a:solidFill>
                  <a:schemeClr val="tx2">
                    <a:lumMod val="75000"/>
                  </a:schemeClr>
                </a:solidFill>
                <a:ea typeface="MS PGothic" pitchFamily="34" charset="-128"/>
                <a:cs typeface="Arial" charset="0"/>
              </a:rPr>
              <a:t>, ensuite</a:t>
            </a:r>
          </a:p>
          <a:p>
            <a:pPr algn="ctr"/>
            <a:r>
              <a:rPr lang="fr-FR" sz="1400" dirty="0">
                <a:solidFill>
                  <a:srgbClr val="C00000"/>
                </a:solidFill>
                <a:ea typeface="MS PGothic" pitchFamily="34" charset="-128"/>
                <a:cs typeface="Arial" charset="0"/>
              </a:rPr>
              <a:t>Appels à candidatures / à projets</a:t>
            </a:r>
          </a:p>
          <a:p>
            <a:pPr algn="ctr"/>
            <a:r>
              <a:rPr lang="fr-FR" sz="1400" dirty="0" smtClean="0">
                <a:solidFill>
                  <a:schemeClr val="tx2">
                    <a:lumMod val="75000"/>
                  </a:schemeClr>
                </a:solidFill>
                <a:ea typeface="MS PGothic" pitchFamily="34" charset="-128"/>
                <a:cs typeface="Arial" charset="0"/>
              </a:rPr>
              <a:t>sur </a:t>
            </a:r>
            <a:r>
              <a:rPr lang="fr-FR" sz="1400" dirty="0">
                <a:solidFill>
                  <a:schemeClr val="tx2">
                    <a:lumMod val="75000"/>
                  </a:schemeClr>
                </a:solidFill>
                <a:ea typeface="MS PGothic" pitchFamily="34" charset="-128"/>
                <a:cs typeface="Arial" charset="0"/>
              </a:rPr>
              <a:t>le site de l’ANAP</a:t>
            </a:r>
          </a:p>
        </p:txBody>
      </p:sp>
      <p:sp>
        <p:nvSpPr>
          <p:cNvPr id="12" name="Flèche droite 11"/>
          <p:cNvSpPr/>
          <p:nvPr/>
        </p:nvSpPr>
        <p:spPr>
          <a:xfrm>
            <a:off x="3681349" y="5700510"/>
            <a:ext cx="997527" cy="23681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3" name="Rectangle 12"/>
          <p:cNvSpPr/>
          <p:nvPr/>
        </p:nvSpPr>
        <p:spPr>
          <a:xfrm>
            <a:off x="344970" y="4334494"/>
            <a:ext cx="8181512" cy="2410690"/>
          </a:xfrm>
          <a:prstGeom prst="rect">
            <a:avLst/>
          </a:prstGeom>
          <a:no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xmlns="" val="14963567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p:cNvSpPr txBox="1">
            <a:spLocks/>
          </p:cNvSpPr>
          <p:nvPr/>
        </p:nvSpPr>
        <p:spPr>
          <a:xfrm>
            <a:off x="203582" y="706271"/>
            <a:ext cx="6705600" cy="628632"/>
          </a:xfrm>
          <a:prstGeom prst="rect">
            <a:avLst/>
          </a:prstGeom>
        </p:spPr>
        <p:txBody>
          <a:bodyPr vert="horz" wrap="none" lIns="91440" tIns="45720" rIns="91440" bIns="45720" rtlCol="0" anchor="ctr">
            <a:normAutofit fontScale="92500" lnSpcReduction="10000"/>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fr-FR" sz="2000" b="1" i="0" u="none" strike="noStrike" kern="1200" cap="none" spc="0" normalizeH="0" baseline="0" noProof="0" dirty="0" smtClean="0">
                <a:ln>
                  <a:noFill/>
                </a:ln>
                <a:solidFill>
                  <a:prstClr val="black"/>
                </a:solidFill>
                <a:effectLst/>
                <a:uLnTx/>
                <a:uFillTx/>
                <a:latin typeface="Arial"/>
                <a:ea typeface="+mj-ea"/>
                <a:cs typeface="Arial"/>
              </a:rPr>
              <a:t>Echanges avec le COPIL</a:t>
            </a:r>
          </a:p>
          <a:p>
            <a:pPr marL="0" marR="0" lvl="0" indent="0" algn="l" defTabSz="457200" rtl="0" eaLnBrk="1" fontAlgn="auto" latinLnBrk="0" hangingPunct="1">
              <a:lnSpc>
                <a:spcPct val="100000"/>
              </a:lnSpc>
              <a:spcBef>
                <a:spcPct val="0"/>
              </a:spcBef>
              <a:spcAft>
                <a:spcPts val="0"/>
              </a:spcAft>
              <a:buClrTx/>
              <a:buSzTx/>
              <a:buFontTx/>
              <a:buNone/>
              <a:tabLst/>
              <a:defRPr/>
            </a:pPr>
            <a:r>
              <a:rPr lang="fr-FR" sz="1900" b="0" i="1" dirty="0" smtClean="0">
                <a:solidFill>
                  <a:prstClr val="black"/>
                </a:solidFill>
                <a:latin typeface="Arial"/>
                <a:ea typeface="+mj-ea"/>
                <a:cs typeface="Arial"/>
              </a:rPr>
              <a:t>Constitution du réseau d’experts</a:t>
            </a:r>
            <a:endParaRPr kumimoji="0" lang="fr-FR" sz="1900" b="0" i="1" u="none" strike="noStrike" kern="1200" cap="none" spc="0" normalizeH="0" baseline="0" noProof="0" dirty="0">
              <a:ln>
                <a:noFill/>
              </a:ln>
              <a:solidFill>
                <a:schemeClr val="tx1"/>
              </a:solidFill>
              <a:effectLst/>
              <a:uLnTx/>
              <a:uFillTx/>
              <a:latin typeface="Arial"/>
              <a:ea typeface="+mj-ea"/>
              <a:cs typeface="Arial"/>
            </a:endParaRPr>
          </a:p>
        </p:txBody>
      </p:sp>
      <p:pic>
        <p:nvPicPr>
          <p:cNvPr id="8" name="Picture 4" descr="http://www.rmcdocs.com/images/DiscussionForum.jpg"/>
          <p:cNvPicPr>
            <a:picLocks noChangeAspect="1" noChangeArrowheads="1"/>
          </p:cNvPicPr>
          <p:nvPr/>
        </p:nvPicPr>
        <p:blipFill>
          <a:blip r:embed="rId2" cstate="print"/>
          <a:srcRect t="8982"/>
          <a:stretch>
            <a:fillRect/>
          </a:stretch>
        </p:blipFill>
        <p:spPr bwMode="auto">
          <a:xfrm>
            <a:off x="6919414" y="491319"/>
            <a:ext cx="2224585" cy="1462340"/>
          </a:xfrm>
          <a:prstGeom prst="rect">
            <a:avLst/>
          </a:prstGeom>
          <a:noFill/>
        </p:spPr>
      </p:pic>
      <p:grpSp>
        <p:nvGrpSpPr>
          <p:cNvPr id="2" name="Groupe 24"/>
          <p:cNvGrpSpPr/>
          <p:nvPr/>
        </p:nvGrpSpPr>
        <p:grpSpPr>
          <a:xfrm>
            <a:off x="535858" y="5479578"/>
            <a:ext cx="8027999" cy="1359298"/>
            <a:chOff x="535858" y="5479578"/>
            <a:chExt cx="8027999" cy="1359298"/>
          </a:xfrm>
        </p:grpSpPr>
        <p:sp>
          <p:nvSpPr>
            <p:cNvPr id="14" name="Pentagone 13"/>
            <p:cNvSpPr/>
            <p:nvPr/>
          </p:nvSpPr>
          <p:spPr>
            <a:xfrm rot="5400000">
              <a:off x="553858" y="5488876"/>
              <a:ext cx="1332000" cy="1368000"/>
            </a:xfrm>
            <a:prstGeom prst="homePlate">
              <a:avLst>
                <a:gd name="adj" fmla="val 30047"/>
              </a:avLst>
            </a:prstGeom>
            <a:solidFill>
              <a:schemeClr val="accent2">
                <a:lumMod val="40000"/>
                <a:lumOff val="60000"/>
              </a:schemeClr>
            </a:solidFill>
            <a:ln>
              <a:noFill/>
            </a:ln>
          </p:spPr>
          <p:style>
            <a:lnRef idx="1">
              <a:schemeClr val="accent6"/>
            </a:lnRef>
            <a:fillRef idx="2">
              <a:schemeClr val="accent6"/>
            </a:fillRef>
            <a:effectRef idx="1">
              <a:schemeClr val="accent6"/>
            </a:effectRef>
            <a:fontRef idx="minor">
              <a:schemeClr val="dk1"/>
            </a:fontRef>
          </p:style>
          <p:txBody>
            <a:bodyPr vert="vert270" rtlCol="0" anchor="ctr"/>
            <a:lstStyle/>
            <a:p>
              <a:pPr algn="ctr"/>
              <a:endParaRPr lang="fr-FR" sz="1800" dirty="0" smtClean="0"/>
            </a:p>
            <a:p>
              <a:pPr algn="ctr"/>
              <a:r>
                <a:rPr lang="fr-FR" sz="1800" dirty="0" smtClean="0"/>
                <a:t>Contractualisation</a:t>
              </a:r>
              <a:endParaRPr lang="fr-FR" sz="1800" dirty="0"/>
            </a:p>
          </p:txBody>
        </p:sp>
        <p:sp>
          <p:nvSpPr>
            <p:cNvPr id="19" name="Rectangle 18"/>
            <p:cNvSpPr/>
            <p:nvPr/>
          </p:nvSpPr>
          <p:spPr>
            <a:xfrm>
              <a:off x="1903857" y="5479578"/>
              <a:ext cx="6660000" cy="936000"/>
            </a:xfrm>
            <a:prstGeom prst="rect">
              <a:avLst/>
            </a:prstGeom>
            <a:solidFill>
              <a:schemeClr val="accent2">
                <a:lumMod val="40000"/>
                <a:lumOff val="6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lvl="0">
                <a:buFont typeface="Arial" pitchFamily="34" charset="0"/>
                <a:buChar char="•"/>
              </a:pPr>
              <a:r>
                <a:rPr lang="fr-FR" sz="1400" b="0" dirty="0" smtClean="0">
                  <a:latin typeface="Arial"/>
                  <a:cs typeface="Arial"/>
                </a:rPr>
                <a:t> Bipartite : ANAP – Expert, par groupe de vacations</a:t>
              </a:r>
            </a:p>
          </p:txBody>
        </p:sp>
      </p:grpSp>
      <p:grpSp>
        <p:nvGrpSpPr>
          <p:cNvPr id="3" name="Groupe 23"/>
          <p:cNvGrpSpPr/>
          <p:nvPr/>
        </p:nvGrpSpPr>
        <p:grpSpPr>
          <a:xfrm>
            <a:off x="533586" y="4535596"/>
            <a:ext cx="8027999" cy="1260000"/>
            <a:chOff x="533586" y="4535596"/>
            <a:chExt cx="8027999" cy="1260000"/>
          </a:xfrm>
        </p:grpSpPr>
        <p:sp>
          <p:nvSpPr>
            <p:cNvPr id="13" name="Pentagone 12"/>
            <p:cNvSpPr/>
            <p:nvPr/>
          </p:nvSpPr>
          <p:spPr>
            <a:xfrm rot="5400000">
              <a:off x="587586" y="4481596"/>
              <a:ext cx="1260000" cy="1368000"/>
            </a:xfrm>
            <a:prstGeom prst="homePlate">
              <a:avLst>
                <a:gd name="adj" fmla="val 25059"/>
              </a:avLst>
            </a:prstGeom>
            <a:solidFill>
              <a:schemeClr val="accent3">
                <a:lumMod val="40000"/>
                <a:lumOff val="60000"/>
              </a:schemeClr>
            </a:solidFill>
            <a:ln>
              <a:noFill/>
            </a:ln>
          </p:spPr>
          <p:style>
            <a:lnRef idx="1">
              <a:schemeClr val="accent4"/>
            </a:lnRef>
            <a:fillRef idx="2">
              <a:schemeClr val="accent4"/>
            </a:fillRef>
            <a:effectRef idx="1">
              <a:schemeClr val="accent4"/>
            </a:effectRef>
            <a:fontRef idx="minor">
              <a:schemeClr val="dk1"/>
            </a:fontRef>
          </p:style>
          <p:txBody>
            <a:bodyPr vert="vert270" rtlCol="0" anchor="ctr"/>
            <a:lstStyle/>
            <a:p>
              <a:pPr algn="ctr"/>
              <a:endParaRPr lang="fr-FR" sz="1800" dirty="0" smtClean="0"/>
            </a:p>
            <a:p>
              <a:pPr algn="ctr"/>
              <a:r>
                <a:rPr lang="fr-FR" sz="1800" dirty="0" smtClean="0"/>
                <a:t>Sélection</a:t>
              </a:r>
              <a:endParaRPr lang="fr-FR" sz="1800" dirty="0"/>
            </a:p>
          </p:txBody>
        </p:sp>
        <p:sp>
          <p:nvSpPr>
            <p:cNvPr id="18" name="Rectangle 17"/>
            <p:cNvSpPr/>
            <p:nvPr/>
          </p:nvSpPr>
          <p:spPr>
            <a:xfrm>
              <a:off x="1901585" y="4576538"/>
              <a:ext cx="6660000" cy="900000"/>
            </a:xfrm>
            <a:prstGeom prst="rect">
              <a:avLst/>
            </a:prstGeom>
            <a:solidFill>
              <a:schemeClr val="accent3">
                <a:lumMod val="40000"/>
                <a:lumOff val="6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lvl="0">
                <a:buFont typeface="Arial" pitchFamily="34" charset="0"/>
                <a:buChar char="•"/>
              </a:pPr>
              <a:r>
                <a:rPr lang="fr-FR" sz="1400" b="0" dirty="0" smtClean="0">
                  <a:latin typeface="Arial"/>
                  <a:cs typeface="Arial"/>
                </a:rPr>
                <a:t> Comité interne ANAP</a:t>
              </a:r>
            </a:p>
          </p:txBody>
        </p:sp>
      </p:grpSp>
      <p:grpSp>
        <p:nvGrpSpPr>
          <p:cNvPr id="4" name="Groupe 22"/>
          <p:cNvGrpSpPr/>
          <p:nvPr/>
        </p:nvGrpSpPr>
        <p:grpSpPr>
          <a:xfrm>
            <a:off x="531314" y="3537020"/>
            <a:ext cx="8027999" cy="1404000"/>
            <a:chOff x="531314" y="3537020"/>
            <a:chExt cx="8027999" cy="1404000"/>
          </a:xfrm>
        </p:grpSpPr>
        <p:sp>
          <p:nvSpPr>
            <p:cNvPr id="12" name="Pentagone 11"/>
            <p:cNvSpPr/>
            <p:nvPr/>
          </p:nvSpPr>
          <p:spPr>
            <a:xfrm rot="5400000">
              <a:off x="513314" y="3555020"/>
              <a:ext cx="1404000" cy="1368000"/>
            </a:xfrm>
            <a:prstGeom prst="homePlate">
              <a:avLst>
                <a:gd name="adj" fmla="val 28052"/>
              </a:avLst>
            </a:prstGeom>
            <a:solidFill>
              <a:schemeClr val="accent4">
                <a:lumMod val="40000"/>
                <a:lumOff val="60000"/>
              </a:schemeClr>
            </a:solidFill>
            <a:ln>
              <a:noFill/>
            </a:ln>
          </p:spPr>
          <p:style>
            <a:lnRef idx="1">
              <a:schemeClr val="accent3"/>
            </a:lnRef>
            <a:fillRef idx="2">
              <a:schemeClr val="accent3"/>
            </a:fillRef>
            <a:effectRef idx="1">
              <a:schemeClr val="accent3"/>
            </a:effectRef>
            <a:fontRef idx="minor">
              <a:schemeClr val="dk1"/>
            </a:fontRef>
          </p:style>
          <p:txBody>
            <a:bodyPr vert="vert270" rtlCol="0" anchor="ctr"/>
            <a:lstStyle/>
            <a:p>
              <a:pPr algn="ctr"/>
              <a:endParaRPr lang="fr-FR" sz="1800" dirty="0" smtClean="0"/>
            </a:p>
            <a:p>
              <a:pPr algn="ctr"/>
              <a:r>
                <a:rPr lang="fr-FR" sz="1800" dirty="0" smtClean="0"/>
                <a:t>Candidatures</a:t>
              </a:r>
              <a:endParaRPr lang="fr-FR" sz="1800" dirty="0"/>
            </a:p>
          </p:txBody>
        </p:sp>
        <p:sp>
          <p:nvSpPr>
            <p:cNvPr id="16" name="Rectangle 15"/>
            <p:cNvSpPr/>
            <p:nvPr/>
          </p:nvSpPr>
          <p:spPr>
            <a:xfrm>
              <a:off x="1899313" y="3605258"/>
              <a:ext cx="6660000" cy="972000"/>
            </a:xfrm>
            <a:prstGeom prst="rect">
              <a:avLst/>
            </a:prstGeom>
            <a:solidFill>
              <a:schemeClr val="accent4">
                <a:lumMod val="40000"/>
                <a:lumOff val="6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lvl="0">
                <a:buFont typeface="Arial" pitchFamily="34" charset="0"/>
                <a:buChar char="•"/>
              </a:pPr>
              <a:r>
                <a:rPr lang="fr-FR" sz="1400" b="0" dirty="0" smtClean="0">
                  <a:latin typeface="Arial"/>
                  <a:cs typeface="Arial"/>
                </a:rPr>
                <a:t> Site de l’ANAP</a:t>
              </a:r>
            </a:p>
            <a:p>
              <a:pPr lvl="0">
                <a:buFont typeface="Arial" pitchFamily="34" charset="0"/>
                <a:buChar char="•"/>
              </a:pPr>
              <a:r>
                <a:rPr lang="fr-FR" sz="1400" b="0" dirty="0" smtClean="0">
                  <a:latin typeface="Arial"/>
                  <a:cs typeface="Arial"/>
                </a:rPr>
                <a:t> Relai par les fédérations + Collèges DSIO + CMSI</a:t>
              </a:r>
            </a:p>
          </p:txBody>
        </p:sp>
      </p:grpSp>
      <p:grpSp>
        <p:nvGrpSpPr>
          <p:cNvPr id="5" name="Groupe 21"/>
          <p:cNvGrpSpPr/>
          <p:nvPr/>
        </p:nvGrpSpPr>
        <p:grpSpPr>
          <a:xfrm>
            <a:off x="529042" y="1869689"/>
            <a:ext cx="8027999" cy="2160003"/>
            <a:chOff x="529042" y="1869689"/>
            <a:chExt cx="8027999" cy="2160003"/>
          </a:xfrm>
        </p:grpSpPr>
        <p:sp>
          <p:nvSpPr>
            <p:cNvPr id="10" name="Pentagone 9"/>
            <p:cNvSpPr/>
            <p:nvPr/>
          </p:nvSpPr>
          <p:spPr>
            <a:xfrm rot="5400000">
              <a:off x="133042" y="2265692"/>
              <a:ext cx="2160000" cy="1368000"/>
            </a:xfrm>
            <a:prstGeom prst="homePlate">
              <a:avLst>
                <a:gd name="adj" fmla="val 31045"/>
              </a:avLst>
            </a:prstGeom>
            <a:solidFill>
              <a:schemeClr val="accent6">
                <a:lumMod val="40000"/>
                <a:lumOff val="60000"/>
              </a:schemeClr>
            </a:solidFill>
            <a:ln>
              <a:noFill/>
            </a:ln>
          </p:spPr>
          <p:style>
            <a:lnRef idx="1">
              <a:schemeClr val="accent2"/>
            </a:lnRef>
            <a:fillRef idx="2">
              <a:schemeClr val="accent2"/>
            </a:fillRef>
            <a:effectRef idx="1">
              <a:schemeClr val="accent2"/>
            </a:effectRef>
            <a:fontRef idx="minor">
              <a:schemeClr val="dk1"/>
            </a:fontRef>
          </p:style>
          <p:txBody>
            <a:bodyPr vert="vert270" rtlCol="0" anchor="ctr"/>
            <a:lstStyle/>
            <a:p>
              <a:pPr algn="ctr"/>
              <a:r>
                <a:rPr lang="fr-FR" sz="1800" dirty="0" smtClean="0"/>
                <a:t>Profil recherché</a:t>
              </a:r>
              <a:endParaRPr lang="fr-FR" sz="1800" dirty="0"/>
            </a:p>
          </p:txBody>
        </p:sp>
        <p:sp>
          <p:nvSpPr>
            <p:cNvPr id="15" name="Rectangle 14"/>
            <p:cNvSpPr/>
            <p:nvPr/>
          </p:nvSpPr>
          <p:spPr>
            <a:xfrm>
              <a:off x="1897041" y="1869689"/>
              <a:ext cx="6660000" cy="1728000"/>
            </a:xfrm>
            <a:prstGeom prst="rect">
              <a:avLst/>
            </a:prstGeom>
            <a:solidFill>
              <a:schemeClr val="accent6">
                <a:lumMod val="40000"/>
                <a:lumOff val="6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buFont typeface="Arial" pitchFamily="34" charset="0"/>
                <a:buChar char="•"/>
              </a:pPr>
              <a:r>
                <a:rPr lang="fr-FR" sz="1400" b="0" dirty="0" smtClean="0">
                  <a:latin typeface="Arial"/>
                  <a:cs typeface="Arial"/>
                </a:rPr>
                <a:t> Expertise reconnue et démontrable dans les projets d'informatisation hospitaliers</a:t>
              </a:r>
              <a:endParaRPr lang="fr-FR" sz="1400" b="0" dirty="0" smtClean="0"/>
            </a:p>
            <a:p>
              <a:pPr lvl="0">
                <a:buFont typeface="Arial" pitchFamily="34" charset="0"/>
                <a:buChar char="•"/>
              </a:pPr>
              <a:r>
                <a:rPr lang="fr-FR" sz="1400" b="0" dirty="0" smtClean="0">
                  <a:latin typeface="Arial"/>
                  <a:cs typeface="Arial"/>
                </a:rPr>
                <a:t> Expérience réussie dans la mise en place de projets d’informatisation complexes</a:t>
              </a:r>
            </a:p>
            <a:p>
              <a:pPr lvl="0">
                <a:buFont typeface="Arial" pitchFamily="34" charset="0"/>
                <a:buChar char="•"/>
              </a:pPr>
              <a:r>
                <a:rPr lang="fr-FR" sz="1400" b="0" dirty="0" smtClean="0">
                  <a:latin typeface="Arial"/>
                  <a:cs typeface="Arial"/>
                </a:rPr>
                <a:t> Disponibilité à hauteur de 15 jours par an</a:t>
              </a:r>
            </a:p>
            <a:p>
              <a:pPr lvl="0">
                <a:buFont typeface="Arial" pitchFamily="34" charset="0"/>
                <a:buChar char="•"/>
              </a:pPr>
              <a:r>
                <a:rPr lang="fr-FR" sz="1400" b="0" dirty="0" smtClean="0">
                  <a:latin typeface="Arial"/>
                  <a:cs typeface="Arial"/>
                </a:rPr>
                <a:t> Connaissance approfondie d'au moins 1 des 5 domaines fonctionnels HN ou transversale</a:t>
              </a:r>
            </a:p>
            <a:p>
              <a:pPr lvl="0">
                <a:buFont typeface="Arial" pitchFamily="34" charset="0"/>
                <a:buChar char="•"/>
              </a:pPr>
              <a:r>
                <a:rPr lang="fr-FR" sz="1400" b="0" dirty="0" smtClean="0">
                  <a:latin typeface="Arial"/>
                  <a:cs typeface="Arial"/>
                </a:rPr>
                <a:t> Capacité à identifier des solutions pour surmonter les difficultés liées</a:t>
              </a:r>
            </a:p>
            <a:p>
              <a:pPr lvl="0">
                <a:buFont typeface="Arial" pitchFamily="34" charset="0"/>
                <a:buChar char="•"/>
              </a:pPr>
              <a:r>
                <a:rPr lang="fr-FR" sz="1400" b="0" dirty="0" smtClean="0">
                  <a:latin typeface="Arial"/>
                  <a:cs typeface="Arial"/>
                </a:rPr>
                <a:t> Très bonnes capacités rédactionnelles, écoute et consensus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3471" y="1694668"/>
            <a:ext cx="8730000" cy="447660"/>
          </a:xfrm>
        </p:spPr>
        <p:txBody>
          <a:bodyPr>
            <a:noAutofit/>
          </a:bodyPr>
          <a:lstStyle/>
          <a:p>
            <a:pPr algn="ctr"/>
            <a:r>
              <a:rPr lang="fr-FR" sz="2800" dirty="0" smtClean="0">
                <a:solidFill>
                  <a:schemeClr val="accent4"/>
                </a:solidFill>
              </a:rPr>
              <a:t>Appui métier par un réseau</a:t>
            </a:r>
            <a:br>
              <a:rPr lang="fr-FR" sz="2800" dirty="0" smtClean="0">
                <a:solidFill>
                  <a:schemeClr val="accent4"/>
                </a:solidFill>
              </a:rPr>
            </a:br>
            <a:r>
              <a:rPr lang="fr-FR" sz="2800" dirty="0" smtClean="0">
                <a:solidFill>
                  <a:schemeClr val="accent4"/>
                </a:solidFill>
              </a:rPr>
              <a:t>de professionnels en région</a:t>
            </a:r>
            <a:endParaRPr lang="fr-FR" sz="2800" dirty="0">
              <a:solidFill>
                <a:schemeClr val="accent4"/>
              </a:solidFill>
            </a:endParaRPr>
          </a:p>
        </p:txBody>
      </p:sp>
      <p:grpSp>
        <p:nvGrpSpPr>
          <p:cNvPr id="3" name="Groupe 6"/>
          <p:cNvGrpSpPr/>
          <p:nvPr/>
        </p:nvGrpSpPr>
        <p:grpSpPr>
          <a:xfrm>
            <a:off x="3087162" y="2644806"/>
            <a:ext cx="2880000" cy="2880000"/>
            <a:chOff x="4893855" y="3713866"/>
            <a:chExt cx="1354632" cy="1354632"/>
          </a:xfrm>
        </p:grpSpPr>
        <p:sp>
          <p:nvSpPr>
            <p:cNvPr id="8" name="Ellipse 7"/>
            <p:cNvSpPr/>
            <p:nvPr/>
          </p:nvSpPr>
          <p:spPr>
            <a:xfrm>
              <a:off x="4893855" y="3713866"/>
              <a:ext cx="1354632" cy="1354632"/>
            </a:xfrm>
            <a:prstGeom prst="ellipse">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9" name="Ellipse 4"/>
            <p:cNvSpPr/>
            <p:nvPr/>
          </p:nvSpPr>
          <p:spPr>
            <a:xfrm>
              <a:off x="5039281" y="3834050"/>
              <a:ext cx="1055689" cy="9578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fr-FR" sz="4800" b="1" kern="1200" dirty="0" smtClean="0"/>
                <a:t>3</a:t>
              </a:r>
            </a:p>
            <a:p>
              <a:pPr lvl="0" algn="ctr" defTabSz="711200">
                <a:lnSpc>
                  <a:spcPct val="90000"/>
                </a:lnSpc>
                <a:spcBef>
                  <a:spcPct val="0"/>
                </a:spcBef>
                <a:spcAft>
                  <a:spcPct val="35000"/>
                </a:spcAft>
              </a:pPr>
              <a:r>
                <a:rPr lang="fr-FR" sz="2800" b="1" kern="1200" dirty="0" smtClean="0"/>
                <a:t>Appui métier par les ambassadeurs</a:t>
              </a:r>
              <a:endParaRPr lang="fr-FR" sz="2800" b="1" kern="1200" dirty="0"/>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86941" y="887146"/>
            <a:ext cx="6576530" cy="447660"/>
          </a:xfrm>
        </p:spPr>
        <p:txBody>
          <a:bodyPr>
            <a:normAutofit fontScale="90000"/>
          </a:bodyPr>
          <a:lstStyle/>
          <a:p>
            <a:r>
              <a:rPr lang="fr-FR" dirty="0" smtClean="0">
                <a:solidFill>
                  <a:prstClr val="black"/>
                </a:solidFill>
              </a:rPr>
              <a:t>Service d’appui métier par un réseau d’ambassadeurs</a:t>
            </a:r>
            <a:br>
              <a:rPr lang="fr-FR" dirty="0" smtClean="0">
                <a:solidFill>
                  <a:prstClr val="black"/>
                </a:solidFill>
              </a:rPr>
            </a:br>
            <a:r>
              <a:rPr lang="fr-FR" sz="1600" dirty="0" smtClean="0">
                <a:solidFill>
                  <a:srgbClr val="7030A0"/>
                </a:solidFill>
              </a:rPr>
              <a:t>Pourquoi un réseau de professionnels ?</a:t>
            </a:r>
            <a:endParaRPr lang="fr-FR" dirty="0"/>
          </a:p>
        </p:txBody>
      </p:sp>
      <p:sp>
        <p:nvSpPr>
          <p:cNvPr id="3" name="Espace réservé du contenu 2"/>
          <p:cNvSpPr>
            <a:spLocks noGrp="1"/>
          </p:cNvSpPr>
          <p:nvPr>
            <p:ph sz="quarter" idx="13"/>
          </p:nvPr>
        </p:nvSpPr>
        <p:spPr>
          <a:xfrm>
            <a:off x="280972" y="1520042"/>
            <a:ext cx="8730000" cy="4964318"/>
          </a:xfrm>
        </p:spPr>
        <p:txBody>
          <a:bodyPr/>
          <a:lstStyle/>
          <a:p>
            <a:pPr>
              <a:buNone/>
            </a:pPr>
            <a:r>
              <a:rPr lang="fr-FR" sz="2000" dirty="0" smtClean="0">
                <a:solidFill>
                  <a:schemeClr val="accent4">
                    <a:lumMod val="75000"/>
                  </a:schemeClr>
                </a:solidFill>
                <a:latin typeface="Arial" pitchFamily="34" charset="0"/>
                <a:cs typeface="Arial" pitchFamily="34" charset="0"/>
              </a:rPr>
              <a:t>Constats</a:t>
            </a:r>
          </a:p>
          <a:p>
            <a:pPr lvl="1">
              <a:buSzTx/>
              <a:buFont typeface="Arial"/>
              <a:buChar char="•"/>
            </a:pPr>
            <a:r>
              <a:rPr lang="fr-FR" sz="1600" dirty="0" smtClean="0">
                <a:solidFill>
                  <a:prstClr val="black"/>
                </a:solidFill>
                <a:latin typeface="Arial" pitchFamily="34" charset="0"/>
                <a:cs typeface="Arial" pitchFamily="34" charset="0"/>
              </a:rPr>
              <a:t>Un patrimoine important en SI</a:t>
            </a:r>
          </a:p>
          <a:p>
            <a:pPr lvl="1">
              <a:buSzTx/>
              <a:buFont typeface="Arial"/>
              <a:buChar char="•"/>
            </a:pPr>
            <a:endParaRPr lang="fr-FR" sz="1600" dirty="0" smtClean="0">
              <a:solidFill>
                <a:prstClr val="black"/>
              </a:solidFill>
              <a:latin typeface="Arial" pitchFamily="34" charset="0"/>
              <a:cs typeface="Arial" pitchFamily="34" charset="0"/>
            </a:endParaRPr>
          </a:p>
          <a:p>
            <a:pPr lvl="1">
              <a:buSzTx/>
              <a:buFont typeface="Arial"/>
              <a:buChar char="•"/>
            </a:pPr>
            <a:endParaRPr lang="fr-FR" sz="1600" dirty="0" smtClean="0">
              <a:solidFill>
                <a:prstClr val="black"/>
              </a:solidFill>
              <a:latin typeface="Arial" pitchFamily="34" charset="0"/>
              <a:cs typeface="Arial" pitchFamily="34" charset="0"/>
            </a:endParaRPr>
          </a:p>
          <a:p>
            <a:pPr lvl="1">
              <a:buSzTx/>
              <a:buFont typeface="Arial"/>
              <a:buChar char="•"/>
            </a:pPr>
            <a:endParaRPr lang="fr-FR" sz="1600" dirty="0" smtClean="0">
              <a:solidFill>
                <a:prstClr val="black"/>
              </a:solidFill>
              <a:latin typeface="Arial" pitchFamily="34" charset="0"/>
              <a:cs typeface="Arial" pitchFamily="34" charset="0"/>
            </a:endParaRPr>
          </a:p>
          <a:p>
            <a:pPr lvl="1">
              <a:buSzTx/>
              <a:buFont typeface="Arial"/>
              <a:buChar char="•"/>
            </a:pPr>
            <a:endParaRPr lang="fr-FR" sz="1600" dirty="0" smtClean="0">
              <a:solidFill>
                <a:prstClr val="black"/>
              </a:solidFill>
              <a:latin typeface="Arial" pitchFamily="34" charset="0"/>
              <a:cs typeface="Arial" pitchFamily="34" charset="0"/>
            </a:endParaRPr>
          </a:p>
          <a:p>
            <a:pPr lvl="1">
              <a:buSzTx/>
              <a:buFont typeface="Arial"/>
              <a:buChar char="•"/>
            </a:pPr>
            <a:endParaRPr lang="fr-FR" sz="1600" dirty="0" smtClean="0">
              <a:solidFill>
                <a:prstClr val="black"/>
              </a:solidFill>
              <a:latin typeface="Arial" pitchFamily="34" charset="0"/>
              <a:cs typeface="Arial" pitchFamily="34" charset="0"/>
            </a:endParaRPr>
          </a:p>
          <a:p>
            <a:pPr lvl="1">
              <a:buSzTx/>
              <a:buFont typeface="Arial"/>
              <a:buChar char="•"/>
            </a:pPr>
            <a:endParaRPr lang="fr-FR" sz="1600" dirty="0" smtClean="0">
              <a:solidFill>
                <a:prstClr val="black"/>
              </a:solidFill>
              <a:latin typeface="Arial" pitchFamily="34" charset="0"/>
              <a:cs typeface="Arial" pitchFamily="34" charset="0"/>
            </a:endParaRPr>
          </a:p>
          <a:p>
            <a:pPr lvl="1">
              <a:buSzTx/>
              <a:buFont typeface="Arial"/>
              <a:buChar char="•"/>
            </a:pPr>
            <a:endParaRPr lang="fr-FR" sz="1600" dirty="0" smtClean="0">
              <a:solidFill>
                <a:prstClr val="black"/>
              </a:solidFill>
              <a:latin typeface="Arial" pitchFamily="34" charset="0"/>
              <a:cs typeface="Arial" pitchFamily="34" charset="0"/>
            </a:endParaRPr>
          </a:p>
          <a:p>
            <a:pPr lvl="1">
              <a:buSzTx/>
              <a:buFont typeface="Arial"/>
              <a:buChar char="•"/>
            </a:pPr>
            <a:endParaRPr lang="fr-FR" sz="1600" dirty="0" smtClean="0">
              <a:solidFill>
                <a:prstClr val="black"/>
              </a:solidFill>
              <a:latin typeface="Arial" pitchFamily="34" charset="0"/>
              <a:cs typeface="Arial" pitchFamily="34" charset="0"/>
            </a:endParaRPr>
          </a:p>
          <a:p>
            <a:pPr lvl="1">
              <a:buSzTx/>
              <a:buFont typeface="Arial"/>
              <a:buChar char="•"/>
            </a:pPr>
            <a:endParaRPr lang="fr-FR" sz="1600" dirty="0" smtClean="0">
              <a:solidFill>
                <a:prstClr val="black"/>
              </a:solidFill>
              <a:latin typeface="Arial" pitchFamily="34" charset="0"/>
              <a:cs typeface="Arial" pitchFamily="34" charset="0"/>
            </a:endParaRPr>
          </a:p>
          <a:p>
            <a:pPr lvl="1">
              <a:buSzTx/>
              <a:buFont typeface="Arial"/>
              <a:buChar char="•"/>
            </a:pPr>
            <a:endParaRPr lang="fr-FR" sz="1600" dirty="0" smtClean="0">
              <a:solidFill>
                <a:prstClr val="black"/>
              </a:solidFill>
              <a:latin typeface="Arial" pitchFamily="34" charset="0"/>
              <a:cs typeface="Arial" pitchFamily="34" charset="0"/>
            </a:endParaRPr>
          </a:p>
          <a:p>
            <a:pPr lvl="1">
              <a:buSzTx/>
              <a:buFont typeface="Arial"/>
              <a:buChar char="•"/>
            </a:pPr>
            <a:endParaRPr lang="fr-FR" sz="1600" dirty="0" smtClean="0">
              <a:solidFill>
                <a:prstClr val="black"/>
              </a:solidFill>
              <a:latin typeface="Arial" pitchFamily="34" charset="0"/>
              <a:cs typeface="Arial" pitchFamily="34" charset="0"/>
            </a:endParaRPr>
          </a:p>
          <a:p>
            <a:pPr lvl="1">
              <a:buSzTx/>
              <a:buFont typeface="Arial"/>
              <a:buChar char="•"/>
            </a:pPr>
            <a:r>
              <a:rPr lang="fr-FR" sz="1600" dirty="0" smtClean="0">
                <a:solidFill>
                  <a:prstClr val="black"/>
                </a:solidFill>
                <a:latin typeface="Arial" pitchFamily="34" charset="0"/>
                <a:cs typeface="Arial" pitchFamily="34" charset="0"/>
              </a:rPr>
              <a:t>Un déploiement limité aux établissements suivis par H2012</a:t>
            </a:r>
          </a:p>
          <a:p>
            <a:pPr lvl="1">
              <a:buSzTx/>
              <a:buFont typeface="Arial"/>
              <a:buChar char="•"/>
            </a:pPr>
            <a:r>
              <a:rPr lang="fr-FR" sz="1600" dirty="0" smtClean="0">
                <a:solidFill>
                  <a:prstClr val="black"/>
                </a:solidFill>
                <a:latin typeface="Arial" pitchFamily="34" charset="0"/>
                <a:cs typeface="Arial" pitchFamily="34" charset="0"/>
              </a:rPr>
              <a:t>Un potentiel d’aide important à l’atteinte des cibles d’usage HN</a:t>
            </a:r>
          </a:p>
          <a:p>
            <a:pPr lvl="1">
              <a:buSzTx/>
              <a:buFont typeface="Arial"/>
              <a:buChar char="•"/>
            </a:pPr>
            <a:endParaRPr lang="fr-FR" sz="1600" dirty="0" smtClean="0">
              <a:solidFill>
                <a:prstClr val="black"/>
              </a:solidFill>
              <a:latin typeface="Arial" pitchFamily="34" charset="0"/>
              <a:cs typeface="Arial" pitchFamily="34" charset="0"/>
            </a:endParaRPr>
          </a:p>
          <a:p>
            <a:pPr>
              <a:buNone/>
            </a:pPr>
            <a:r>
              <a:rPr lang="fr-FR" sz="1800" dirty="0" smtClean="0">
                <a:solidFill>
                  <a:schemeClr val="accent4">
                    <a:lumMod val="75000"/>
                  </a:schemeClr>
                </a:solidFill>
                <a:latin typeface="Arial" pitchFamily="34" charset="0"/>
                <a:cs typeface="Arial" pitchFamily="34" charset="0"/>
              </a:rPr>
              <a:t>Un objectif : diffuser les guides et outils au plus grand nombre</a:t>
            </a:r>
            <a:endParaRPr lang="fr-FR" sz="1800" dirty="0">
              <a:solidFill>
                <a:schemeClr val="accent4">
                  <a:lumMod val="75000"/>
                </a:schemeClr>
              </a:solidFill>
              <a:latin typeface="Arial" pitchFamily="34" charset="0"/>
              <a:cs typeface="Arial" pitchFamily="34" charset="0"/>
            </a:endParaRPr>
          </a:p>
        </p:txBody>
      </p:sp>
      <p:pic>
        <p:nvPicPr>
          <p:cNvPr id="4" name="Picture 2"/>
          <p:cNvPicPr>
            <a:picLocks noChangeAspect="1" noChangeArrowheads="1"/>
          </p:cNvPicPr>
          <p:nvPr/>
        </p:nvPicPr>
        <p:blipFill>
          <a:blip r:embed="rId3" cstate="screen"/>
          <a:srcRect/>
          <a:stretch>
            <a:fillRect/>
          </a:stretch>
        </p:blipFill>
        <p:spPr bwMode="auto">
          <a:xfrm>
            <a:off x="143015" y="717493"/>
            <a:ext cx="719307" cy="682052"/>
          </a:xfrm>
          <a:prstGeom prst="rect">
            <a:avLst/>
          </a:prstGeom>
          <a:noFill/>
          <a:ln w="9525">
            <a:noFill/>
            <a:miter lim="800000"/>
            <a:headEnd/>
            <a:tailEnd/>
          </a:ln>
        </p:spPr>
      </p:pic>
      <p:sp>
        <p:nvSpPr>
          <p:cNvPr id="5" name="Flèche droite rayée 4"/>
          <p:cNvSpPr/>
          <p:nvPr/>
        </p:nvSpPr>
        <p:spPr>
          <a:xfrm>
            <a:off x="917617" y="957448"/>
            <a:ext cx="342900" cy="290946"/>
          </a:xfrm>
          <a:prstGeom prst="striped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fr-FR"/>
          </a:p>
        </p:txBody>
      </p:sp>
      <p:grpSp>
        <p:nvGrpSpPr>
          <p:cNvPr id="6" name="Groupe 5"/>
          <p:cNvGrpSpPr/>
          <p:nvPr/>
        </p:nvGrpSpPr>
        <p:grpSpPr>
          <a:xfrm>
            <a:off x="1262331" y="665020"/>
            <a:ext cx="960746" cy="960746"/>
            <a:chOff x="4340430" y="4114654"/>
            <a:chExt cx="1498109" cy="1498109"/>
          </a:xfrm>
        </p:grpSpPr>
        <p:sp>
          <p:nvSpPr>
            <p:cNvPr id="7" name="Ellipse 6"/>
            <p:cNvSpPr/>
            <p:nvPr/>
          </p:nvSpPr>
          <p:spPr>
            <a:xfrm>
              <a:off x="4340430" y="4114654"/>
              <a:ext cx="1498109" cy="1498109"/>
            </a:xfrm>
            <a:prstGeom prst="ellipse">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8" name="Ellipse 4"/>
            <p:cNvSpPr/>
            <p:nvPr/>
          </p:nvSpPr>
          <p:spPr>
            <a:xfrm>
              <a:off x="4350742" y="4334047"/>
              <a:ext cx="1484833" cy="10593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fr-FR" sz="1100" b="1" kern="1200" dirty="0" smtClean="0"/>
                <a:t>Appui métier par les ambassadeurs</a:t>
              </a:r>
              <a:endParaRPr lang="fr-FR" sz="1100" b="1" kern="1200" dirty="0"/>
            </a:p>
          </p:txBody>
        </p:sp>
      </p:grpSp>
      <p:grpSp>
        <p:nvGrpSpPr>
          <p:cNvPr id="9" name="Groupe 18"/>
          <p:cNvGrpSpPr/>
          <p:nvPr/>
        </p:nvGrpSpPr>
        <p:grpSpPr>
          <a:xfrm>
            <a:off x="5213267" y="2074086"/>
            <a:ext cx="3146960" cy="2998147"/>
            <a:chOff x="5284519" y="3095364"/>
            <a:chExt cx="3146960" cy="2998147"/>
          </a:xfrm>
        </p:grpSpPr>
        <p:pic>
          <p:nvPicPr>
            <p:cNvPr id="10" name="Picture 5"/>
            <p:cNvPicPr>
              <a:picLocks noChangeAspect="1" noChangeArrowheads="1"/>
            </p:cNvPicPr>
            <p:nvPr/>
          </p:nvPicPr>
          <p:blipFill>
            <a:blip r:embed="rId4" cstate="print"/>
            <a:srcRect l="29545" t="8756" r="31396" b="10765"/>
            <a:stretch>
              <a:fillRect/>
            </a:stretch>
          </p:blipFill>
          <p:spPr bwMode="auto">
            <a:xfrm>
              <a:off x="6066903" y="4227614"/>
              <a:ext cx="867733" cy="1430353"/>
            </a:xfrm>
            <a:prstGeom prst="rect">
              <a:avLst/>
            </a:prstGeom>
            <a:noFill/>
            <a:ln w="9525">
              <a:solidFill>
                <a:schemeClr val="bg1">
                  <a:lumMod val="50000"/>
                </a:schemeClr>
              </a:solidFill>
              <a:miter lim="800000"/>
              <a:headEnd/>
              <a:tailEnd/>
            </a:ln>
          </p:spPr>
        </p:pic>
        <p:pic>
          <p:nvPicPr>
            <p:cNvPr id="11" name="Picture 4"/>
            <p:cNvPicPr>
              <a:picLocks noChangeAspect="1" noChangeArrowheads="1"/>
            </p:cNvPicPr>
            <p:nvPr/>
          </p:nvPicPr>
          <p:blipFill>
            <a:blip r:embed="rId5" cstate="print"/>
            <a:srcRect l="12208" t="46271" r="31688" b="18922"/>
            <a:stretch>
              <a:fillRect/>
            </a:stretch>
          </p:blipFill>
          <p:spPr bwMode="auto">
            <a:xfrm>
              <a:off x="7005597" y="3158838"/>
              <a:ext cx="1283378" cy="636971"/>
            </a:xfrm>
            <a:prstGeom prst="rect">
              <a:avLst/>
            </a:prstGeom>
            <a:noFill/>
            <a:ln w="9525">
              <a:solidFill>
                <a:schemeClr val="bg1">
                  <a:lumMod val="50000"/>
                </a:schemeClr>
              </a:solidFill>
              <a:miter lim="800000"/>
              <a:headEnd/>
              <a:tailEnd/>
            </a:ln>
          </p:spPr>
        </p:pic>
        <p:pic>
          <p:nvPicPr>
            <p:cNvPr id="12" name="Picture 54" descr="http://www.anap.fr/uploads/tx_sabasedocu/couv_GPP_SIS.jpg"/>
            <p:cNvPicPr>
              <a:picLocks noChangeAspect="1" noChangeArrowheads="1"/>
            </p:cNvPicPr>
            <p:nvPr/>
          </p:nvPicPr>
          <p:blipFill>
            <a:blip r:embed="rId6" cstate="print"/>
            <a:srcRect/>
            <a:stretch>
              <a:fillRect/>
            </a:stretch>
          </p:blipFill>
          <p:spPr bwMode="auto">
            <a:xfrm>
              <a:off x="5732920" y="3095364"/>
              <a:ext cx="606510" cy="858212"/>
            </a:xfrm>
            <a:prstGeom prst="rect">
              <a:avLst/>
            </a:prstGeom>
            <a:noFill/>
          </p:spPr>
        </p:pic>
        <p:pic>
          <p:nvPicPr>
            <p:cNvPr id="13" name="Picture 57"/>
            <p:cNvPicPr>
              <a:picLocks noChangeAspect="1" noChangeArrowheads="1"/>
            </p:cNvPicPr>
            <p:nvPr/>
          </p:nvPicPr>
          <p:blipFill>
            <a:blip r:embed="rId7" cstate="print"/>
            <a:srcRect l="49624" t="8700" r="3330" b="7116"/>
            <a:stretch>
              <a:fillRect/>
            </a:stretch>
          </p:blipFill>
          <p:spPr bwMode="auto">
            <a:xfrm>
              <a:off x="5941761" y="3286630"/>
              <a:ext cx="599516" cy="858211"/>
            </a:xfrm>
            <a:prstGeom prst="rect">
              <a:avLst/>
            </a:prstGeom>
            <a:noFill/>
            <a:ln w="3175">
              <a:solidFill>
                <a:schemeClr val="tx1"/>
              </a:solidFill>
              <a:miter lim="800000"/>
              <a:headEnd/>
              <a:tailEnd/>
            </a:ln>
          </p:spPr>
        </p:pic>
        <p:pic>
          <p:nvPicPr>
            <p:cNvPr id="14" name="Picture 50" descr="http://www.anap.fr/uploads/tx_sabasedocu/couv_guide_mutualisation_externalisation_si_01.jpg"/>
            <p:cNvPicPr>
              <a:picLocks noChangeAspect="1" noChangeArrowheads="1"/>
            </p:cNvPicPr>
            <p:nvPr/>
          </p:nvPicPr>
          <p:blipFill>
            <a:blip r:embed="rId8" cstate="print"/>
            <a:srcRect/>
            <a:stretch>
              <a:fillRect/>
            </a:stretch>
          </p:blipFill>
          <p:spPr bwMode="auto">
            <a:xfrm>
              <a:off x="6188519" y="3638317"/>
              <a:ext cx="606510" cy="858212"/>
            </a:xfrm>
            <a:prstGeom prst="rect">
              <a:avLst/>
            </a:prstGeom>
            <a:noFill/>
          </p:spPr>
        </p:pic>
        <p:pic>
          <p:nvPicPr>
            <p:cNvPr id="15" name="Picture 3"/>
            <p:cNvPicPr>
              <a:picLocks noChangeAspect="1" noChangeArrowheads="1"/>
            </p:cNvPicPr>
            <p:nvPr/>
          </p:nvPicPr>
          <p:blipFill>
            <a:blip r:embed="rId9" cstate="print"/>
            <a:srcRect l="584" t="17188" r="10260" b="26319"/>
            <a:stretch>
              <a:fillRect/>
            </a:stretch>
          </p:blipFill>
          <p:spPr bwMode="auto">
            <a:xfrm>
              <a:off x="6814673" y="3932490"/>
              <a:ext cx="1616806" cy="819590"/>
            </a:xfrm>
            <a:prstGeom prst="rect">
              <a:avLst/>
            </a:prstGeom>
            <a:noFill/>
            <a:ln w="9525">
              <a:solidFill>
                <a:schemeClr val="bg1">
                  <a:lumMod val="50000"/>
                </a:schemeClr>
              </a:solidFill>
              <a:miter lim="800000"/>
              <a:headEnd/>
              <a:tailEnd/>
            </a:ln>
          </p:spPr>
        </p:pic>
        <p:pic>
          <p:nvPicPr>
            <p:cNvPr id="16" name="Picture 6"/>
            <p:cNvPicPr>
              <a:picLocks noChangeAspect="1" noChangeArrowheads="1"/>
            </p:cNvPicPr>
            <p:nvPr/>
          </p:nvPicPr>
          <p:blipFill>
            <a:blip r:embed="rId10" cstate="print"/>
            <a:srcRect l="22727" t="26167" r="25942" b="25984"/>
            <a:stretch>
              <a:fillRect/>
            </a:stretch>
          </p:blipFill>
          <p:spPr bwMode="auto">
            <a:xfrm>
              <a:off x="7182277" y="4702628"/>
              <a:ext cx="1133495" cy="845281"/>
            </a:xfrm>
            <a:prstGeom prst="rect">
              <a:avLst/>
            </a:prstGeom>
            <a:noFill/>
            <a:ln w="9525">
              <a:solidFill>
                <a:schemeClr val="bg1">
                  <a:lumMod val="50000"/>
                </a:schemeClr>
              </a:solidFill>
              <a:miter lim="800000"/>
              <a:headEnd/>
              <a:tailEnd/>
            </a:ln>
          </p:spPr>
        </p:pic>
        <p:pic>
          <p:nvPicPr>
            <p:cNvPr id="17" name="Picture 7"/>
            <p:cNvPicPr>
              <a:picLocks noChangeAspect="1" noChangeArrowheads="1"/>
            </p:cNvPicPr>
            <p:nvPr/>
          </p:nvPicPr>
          <p:blipFill>
            <a:blip r:embed="rId11" cstate="print"/>
            <a:srcRect l="21169" t="33847" r="26526" b="22443"/>
            <a:stretch>
              <a:fillRect/>
            </a:stretch>
          </p:blipFill>
          <p:spPr bwMode="auto">
            <a:xfrm>
              <a:off x="5284519" y="5386943"/>
              <a:ext cx="1056900" cy="706568"/>
            </a:xfrm>
            <a:prstGeom prst="rect">
              <a:avLst/>
            </a:prstGeom>
            <a:noFill/>
            <a:ln w="9525">
              <a:solidFill>
                <a:schemeClr val="bg1">
                  <a:lumMod val="50000"/>
                </a:schemeClr>
              </a:solidFill>
              <a:miter lim="800000"/>
              <a:headEnd/>
              <a:tailEnd/>
            </a:ln>
          </p:spPr>
        </p:pic>
      </p:grpSp>
      <p:pic>
        <p:nvPicPr>
          <p:cNvPr id="18" name="Picture 2"/>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1805173" y="2291937"/>
            <a:ext cx="3194339" cy="28763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1000"/>
                                  </p:stCondLst>
                                  <p:childTnLst>
                                    <p:set>
                                      <p:cBhvr>
                                        <p:cTn id="11" dur="1" fill="hold">
                                          <p:stCondLst>
                                            <p:cond delay="0"/>
                                          </p:stCondLst>
                                        </p:cTn>
                                        <p:tgtEl>
                                          <p:spTgt spid="9"/>
                                        </p:tgtEl>
                                        <p:attrNameLst>
                                          <p:attrName>style.visibility</p:attrName>
                                        </p:attrNameLst>
                                      </p:cBhvr>
                                      <p:to>
                                        <p:strVal val="visible"/>
                                      </p:to>
                                    </p:set>
                                  </p:childTnLst>
                                </p:cTn>
                              </p:par>
                            </p:childTnLst>
                          </p:cTn>
                        </p:par>
                        <p:par>
                          <p:cTn id="12" fill="hold">
                            <p:stCondLst>
                              <p:cond delay="1000"/>
                            </p:stCondLst>
                            <p:childTnLst>
                              <p:par>
                                <p:cTn id="13" presetID="1" presetClass="entr" presetSubtype="0" fill="hold" nodeType="afterEffect">
                                  <p:stCondLst>
                                    <p:cond delay="100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sz="quarter" idx="13"/>
          </p:nvPr>
        </p:nvSpPr>
        <p:spPr>
          <a:xfrm>
            <a:off x="219820" y="1574966"/>
            <a:ext cx="8731205" cy="1371600"/>
          </a:xfrm>
        </p:spPr>
        <p:txBody>
          <a:bodyPr/>
          <a:lstStyle/>
          <a:p>
            <a:pPr>
              <a:buNone/>
            </a:pPr>
            <a:r>
              <a:rPr lang="fr-FR" sz="2000" dirty="0" smtClean="0"/>
              <a:t>L’enjeu général </a:t>
            </a:r>
          </a:p>
          <a:p>
            <a:pPr lvl="1"/>
            <a:r>
              <a:rPr lang="fr-FR" sz="1800" dirty="0" smtClean="0"/>
              <a:t>Amener les systèmes d’information des établissements de santé à un niveau de maturité suffisant pour améliorer significativement la qualité, la sécurité des soins et leur efficience opérationnelle dans les domaines fonctionnels prioritaires, en s’appuyant sur un socle assurant la sécurité des données</a:t>
            </a:r>
          </a:p>
          <a:p>
            <a:endParaRPr lang="fr-FR" sz="2000" dirty="0" smtClean="0"/>
          </a:p>
          <a:p>
            <a:pPr>
              <a:buNone/>
            </a:pPr>
            <a:r>
              <a:rPr lang="fr-FR" sz="2000" dirty="0" smtClean="0"/>
              <a:t>L’objectif  opérationnel</a:t>
            </a:r>
          </a:p>
          <a:p>
            <a:pPr lvl="1"/>
            <a:r>
              <a:rPr lang="fr-FR" sz="1800" dirty="0" smtClean="0"/>
              <a:t>Soutenir les établissements - en lien avec les CMSI - afin de favoriser pour ces derniers l’atteinte des cibles d’usage</a:t>
            </a:r>
          </a:p>
          <a:p>
            <a:pPr lvl="1"/>
            <a:endParaRPr lang="fr-FR" sz="1800" dirty="0" smtClean="0"/>
          </a:p>
          <a:p>
            <a:pPr>
              <a:buNone/>
            </a:pPr>
            <a:r>
              <a:rPr lang="fr-FR" sz="2000" dirty="0" smtClean="0"/>
              <a:t>Le périmètre : les établissements de santé publics et privés</a:t>
            </a:r>
          </a:p>
          <a:p>
            <a:pPr lvl="1"/>
            <a:r>
              <a:rPr lang="fr-FR" sz="1800" dirty="0" smtClean="0"/>
              <a:t>Un dispositif permettant de </a:t>
            </a:r>
            <a:r>
              <a:rPr lang="fr-FR" sz="1800" u="sng" dirty="0" smtClean="0"/>
              <a:t>s’adresser à l’ensemble des établissements</a:t>
            </a:r>
            <a:r>
              <a:rPr lang="fr-FR" sz="1800" dirty="0" smtClean="0"/>
              <a:t> du territoire</a:t>
            </a:r>
          </a:p>
          <a:p>
            <a:pPr lvl="1"/>
            <a:r>
              <a:rPr lang="fr-FR" sz="1800" dirty="0" smtClean="0"/>
              <a:t>Avec </a:t>
            </a:r>
            <a:r>
              <a:rPr lang="fr-FR" sz="1800" u="sng" dirty="0" smtClean="0"/>
              <a:t>des niveaux d’appui et/ou d’accompagnement différenciés</a:t>
            </a:r>
            <a:endParaRPr lang="fr-FR" sz="1800" dirty="0" smtClean="0"/>
          </a:p>
          <a:p>
            <a:endParaRPr lang="fr-FR" sz="2000" dirty="0"/>
          </a:p>
        </p:txBody>
      </p:sp>
      <p:sp>
        <p:nvSpPr>
          <p:cNvPr id="4" name="Titre 1"/>
          <p:cNvSpPr>
            <a:spLocks noGrp="1"/>
          </p:cNvSpPr>
          <p:nvPr>
            <p:ph type="title"/>
          </p:nvPr>
        </p:nvSpPr>
        <p:spPr>
          <a:xfrm>
            <a:off x="257222" y="839645"/>
            <a:ext cx="8730000" cy="447660"/>
          </a:xfrm>
        </p:spPr>
        <p:txBody>
          <a:bodyPr/>
          <a:lstStyle/>
          <a:p>
            <a:r>
              <a:rPr lang="fr-FR" sz="2400" dirty="0" smtClean="0"/>
              <a:t>Contexte du projet « Accompagnement Hôpital Numérique »</a:t>
            </a:r>
            <a:endParaRPr lang="fr-FR" sz="2400" dirty="0"/>
          </a:p>
        </p:txBody>
      </p:sp>
      <p:sp>
        <p:nvSpPr>
          <p:cNvPr id="6" name="Rectangle 5"/>
          <p:cNvSpPr/>
          <p:nvPr/>
        </p:nvSpPr>
        <p:spPr>
          <a:xfrm>
            <a:off x="6044118" y="1240603"/>
            <a:ext cx="3099882" cy="555057"/>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800" dirty="0" smtClean="0">
                <a:solidFill>
                  <a:srgbClr val="FF0000"/>
                </a:solidFill>
                <a:effectLst>
                  <a:outerShdw blurRad="50800" dist="38100" dir="2700000" algn="tl" rotWithShape="0">
                    <a:prstClr val="black">
                      <a:alpha val="40000"/>
                    </a:prstClr>
                  </a:outerShdw>
                </a:effectLst>
              </a:rPr>
              <a:t>Validé au COPIL National HN</a:t>
            </a:r>
            <a:endParaRPr lang="fr-FR" sz="18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xmlns="" val="1755824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89341" y="887146"/>
            <a:ext cx="6517153" cy="447660"/>
          </a:xfrm>
        </p:spPr>
        <p:txBody>
          <a:bodyPr>
            <a:normAutofit fontScale="90000"/>
          </a:bodyPr>
          <a:lstStyle/>
          <a:p>
            <a:r>
              <a:rPr lang="fr-FR" dirty="0" smtClean="0">
                <a:solidFill>
                  <a:prstClr val="black"/>
                </a:solidFill>
              </a:rPr>
              <a:t>Service d’appui métier par un réseau d’ambassadeurs</a:t>
            </a:r>
            <a:br>
              <a:rPr lang="fr-FR" dirty="0" smtClean="0">
                <a:solidFill>
                  <a:prstClr val="black"/>
                </a:solidFill>
              </a:rPr>
            </a:br>
            <a:r>
              <a:rPr lang="fr-FR" sz="1600" dirty="0" smtClean="0">
                <a:solidFill>
                  <a:srgbClr val="7030A0"/>
                </a:solidFill>
              </a:rPr>
              <a:t>Pourquoi un réseau de professionnels ?</a:t>
            </a:r>
            <a:endParaRPr lang="fr-FR" dirty="0"/>
          </a:p>
        </p:txBody>
      </p:sp>
      <p:sp>
        <p:nvSpPr>
          <p:cNvPr id="3" name="Espace réservé du contenu 2"/>
          <p:cNvSpPr>
            <a:spLocks noGrp="1"/>
          </p:cNvSpPr>
          <p:nvPr>
            <p:ph sz="quarter" idx="13"/>
          </p:nvPr>
        </p:nvSpPr>
        <p:spPr>
          <a:xfrm>
            <a:off x="280972" y="1757548"/>
            <a:ext cx="8730000" cy="4726812"/>
          </a:xfrm>
        </p:spPr>
        <p:txBody>
          <a:bodyPr/>
          <a:lstStyle/>
          <a:p>
            <a:pPr>
              <a:buNone/>
            </a:pPr>
            <a:r>
              <a:rPr lang="fr-FR" sz="2000" dirty="0" smtClean="0">
                <a:solidFill>
                  <a:schemeClr val="accent4">
                    <a:lumMod val="75000"/>
                  </a:schemeClr>
                </a:solidFill>
                <a:latin typeface="Arial" pitchFamily="34" charset="0"/>
                <a:cs typeface="Arial" pitchFamily="34" charset="0"/>
              </a:rPr>
              <a:t>Pourquoi </a:t>
            </a:r>
            <a:r>
              <a:rPr lang="fr-FR" sz="2000" dirty="0">
                <a:solidFill>
                  <a:schemeClr val="accent4">
                    <a:lumMod val="75000"/>
                  </a:schemeClr>
                </a:solidFill>
                <a:latin typeface="Arial" pitchFamily="34" charset="0"/>
                <a:cs typeface="Arial" pitchFamily="34" charset="0"/>
              </a:rPr>
              <a:t>un réseau de professionnel ?</a:t>
            </a:r>
          </a:p>
          <a:p>
            <a:pPr lvl="1">
              <a:buSzTx/>
              <a:buFont typeface="Arial"/>
              <a:buChar char="•"/>
            </a:pPr>
            <a:r>
              <a:rPr lang="fr-FR" sz="1600" dirty="0" smtClean="0">
                <a:solidFill>
                  <a:prstClr val="black"/>
                </a:solidFill>
                <a:latin typeface="Arial" pitchFamily="34" charset="0"/>
                <a:cs typeface="Arial" pitchFamily="34" charset="0"/>
              </a:rPr>
              <a:t>Assurer un accompagnement </a:t>
            </a:r>
            <a:r>
              <a:rPr lang="fr-FR" sz="1600" b="1" dirty="0" smtClean="0">
                <a:solidFill>
                  <a:prstClr val="black"/>
                </a:solidFill>
                <a:latin typeface="Arial" pitchFamily="34" charset="0"/>
                <a:cs typeface="Arial" pitchFamily="34" charset="0"/>
              </a:rPr>
              <a:t>à grande échelle</a:t>
            </a:r>
          </a:p>
          <a:p>
            <a:pPr lvl="1">
              <a:buSzTx/>
              <a:buFont typeface="Arial"/>
              <a:buChar char="•"/>
            </a:pPr>
            <a:r>
              <a:rPr lang="fr-FR" sz="1600" dirty="0" smtClean="0">
                <a:solidFill>
                  <a:prstClr val="black"/>
                </a:solidFill>
                <a:latin typeface="Arial" pitchFamily="34" charset="0"/>
                <a:cs typeface="Arial" pitchFamily="34" charset="0"/>
              </a:rPr>
              <a:t>Organiser l’échange d’expérience </a:t>
            </a:r>
            <a:r>
              <a:rPr lang="fr-FR" sz="1600" b="1" dirty="0" smtClean="0">
                <a:solidFill>
                  <a:prstClr val="black"/>
                </a:solidFill>
                <a:latin typeface="Arial" pitchFamily="34" charset="0"/>
                <a:cs typeface="Arial" pitchFamily="34" charset="0"/>
              </a:rPr>
              <a:t>« entre pairs »</a:t>
            </a:r>
          </a:p>
          <a:p>
            <a:pPr lvl="1">
              <a:buSzTx/>
              <a:buFont typeface="Arial"/>
              <a:buChar char="•"/>
            </a:pPr>
            <a:r>
              <a:rPr lang="fr-FR" sz="1600" dirty="0" smtClean="0">
                <a:solidFill>
                  <a:prstClr val="black"/>
                </a:solidFill>
                <a:latin typeface="Arial" pitchFamily="34" charset="0"/>
                <a:cs typeface="Arial" pitchFamily="34" charset="0"/>
              </a:rPr>
              <a:t>Faciliter </a:t>
            </a:r>
            <a:r>
              <a:rPr lang="fr-FR" sz="1600" b="1" dirty="0" smtClean="0">
                <a:solidFill>
                  <a:prstClr val="black"/>
                </a:solidFill>
                <a:latin typeface="Arial" pitchFamily="34" charset="0"/>
                <a:cs typeface="Arial" pitchFamily="34" charset="0"/>
              </a:rPr>
              <a:t>l’usage des outils </a:t>
            </a:r>
            <a:r>
              <a:rPr lang="fr-FR" sz="1600" dirty="0" smtClean="0">
                <a:solidFill>
                  <a:prstClr val="black"/>
                </a:solidFill>
                <a:latin typeface="Arial" pitchFamily="34" charset="0"/>
                <a:cs typeface="Arial" pitchFamily="34" charset="0"/>
              </a:rPr>
              <a:t>pour l’atteinte des cibles d’usage</a:t>
            </a:r>
          </a:p>
          <a:p>
            <a:endParaRPr lang="fr-FR" dirty="0"/>
          </a:p>
        </p:txBody>
      </p:sp>
      <p:pic>
        <p:nvPicPr>
          <p:cNvPr id="9" name="Picture 2" descr="http://camatex.com/wp-content/uploads/2012/12/conseil.jpg"/>
          <p:cNvPicPr>
            <a:picLocks noChangeAspect="1" noChangeArrowheads="1"/>
          </p:cNvPicPr>
          <p:nvPr/>
        </p:nvPicPr>
        <p:blipFill>
          <a:blip r:embed="rId3" cstate="screen">
            <a:clrChange>
              <a:clrFrom>
                <a:srgbClr val="FFFFFF"/>
              </a:clrFrom>
              <a:clrTo>
                <a:srgbClr val="FFFFFF">
                  <a:alpha val="0"/>
                </a:srgbClr>
              </a:clrTo>
            </a:clrChange>
            <a:duotone>
              <a:schemeClr val="accent4">
                <a:shade val="45000"/>
                <a:satMod val="135000"/>
              </a:schemeClr>
              <a:prstClr val="white"/>
            </a:duotone>
          </a:blip>
          <a:srcRect/>
          <a:stretch>
            <a:fillRect/>
          </a:stretch>
        </p:blipFill>
        <p:spPr bwMode="auto">
          <a:xfrm>
            <a:off x="3230087" y="3146737"/>
            <a:ext cx="3728851" cy="3265266"/>
          </a:xfrm>
          <a:prstGeom prst="rect">
            <a:avLst/>
          </a:prstGeom>
          <a:noFill/>
        </p:spPr>
      </p:pic>
      <p:pic>
        <p:nvPicPr>
          <p:cNvPr id="10" name="Picture 2"/>
          <p:cNvPicPr>
            <a:picLocks noChangeAspect="1" noChangeArrowheads="1"/>
          </p:cNvPicPr>
          <p:nvPr/>
        </p:nvPicPr>
        <p:blipFill>
          <a:blip r:embed="rId4" cstate="screen"/>
          <a:srcRect/>
          <a:stretch>
            <a:fillRect/>
          </a:stretch>
        </p:blipFill>
        <p:spPr bwMode="auto">
          <a:xfrm>
            <a:off x="143015" y="717493"/>
            <a:ext cx="719307" cy="682052"/>
          </a:xfrm>
          <a:prstGeom prst="rect">
            <a:avLst/>
          </a:prstGeom>
          <a:noFill/>
          <a:ln w="9525">
            <a:noFill/>
            <a:miter lim="800000"/>
            <a:headEnd/>
            <a:tailEnd/>
          </a:ln>
        </p:spPr>
      </p:pic>
      <p:sp>
        <p:nvSpPr>
          <p:cNvPr id="11" name="Flèche droite rayée 10"/>
          <p:cNvSpPr/>
          <p:nvPr/>
        </p:nvSpPr>
        <p:spPr>
          <a:xfrm>
            <a:off x="917617" y="957448"/>
            <a:ext cx="342900" cy="290946"/>
          </a:xfrm>
          <a:prstGeom prst="striped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fr-FR"/>
          </a:p>
        </p:txBody>
      </p:sp>
      <p:grpSp>
        <p:nvGrpSpPr>
          <p:cNvPr id="4" name="Groupe 11"/>
          <p:cNvGrpSpPr/>
          <p:nvPr/>
        </p:nvGrpSpPr>
        <p:grpSpPr>
          <a:xfrm>
            <a:off x="1262331" y="665020"/>
            <a:ext cx="960746" cy="960746"/>
            <a:chOff x="4340430" y="4114654"/>
            <a:chExt cx="1498109" cy="1498109"/>
          </a:xfrm>
        </p:grpSpPr>
        <p:sp>
          <p:nvSpPr>
            <p:cNvPr id="13" name="Ellipse 12"/>
            <p:cNvSpPr/>
            <p:nvPr/>
          </p:nvSpPr>
          <p:spPr>
            <a:xfrm>
              <a:off x="4340430" y="4114654"/>
              <a:ext cx="1498109" cy="1498109"/>
            </a:xfrm>
            <a:prstGeom prst="ellipse">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4" name="Ellipse 4"/>
            <p:cNvSpPr/>
            <p:nvPr/>
          </p:nvSpPr>
          <p:spPr>
            <a:xfrm>
              <a:off x="4350742" y="4334047"/>
              <a:ext cx="1484833" cy="10593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fr-FR" sz="1100" b="1" kern="1200" dirty="0" smtClean="0"/>
                <a:t>Appui métier par les ambassadeurs</a:t>
              </a:r>
              <a:endParaRPr lang="fr-FR" sz="1100" b="1" kern="12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p:cNvSpPr>
            <a:spLocks noGrp="1"/>
          </p:cNvSpPr>
          <p:nvPr>
            <p:ph type="title"/>
          </p:nvPr>
        </p:nvSpPr>
        <p:spPr>
          <a:xfrm>
            <a:off x="2394780" y="887147"/>
            <a:ext cx="6321708" cy="447660"/>
          </a:xfrm>
        </p:spPr>
        <p:txBody>
          <a:bodyPr>
            <a:normAutofit fontScale="90000"/>
          </a:bodyPr>
          <a:lstStyle/>
          <a:p>
            <a:r>
              <a:rPr lang="fr-FR" dirty="0" smtClean="0">
                <a:solidFill>
                  <a:prstClr val="black"/>
                </a:solidFill>
              </a:rPr>
              <a:t>Service d’appui métier par un réseau d’ambassadeurs</a:t>
            </a:r>
            <a:br>
              <a:rPr lang="fr-FR" dirty="0" smtClean="0">
                <a:solidFill>
                  <a:prstClr val="black"/>
                </a:solidFill>
              </a:rPr>
            </a:br>
            <a:r>
              <a:rPr lang="fr-FR" sz="1600" dirty="0" smtClean="0">
                <a:solidFill>
                  <a:srgbClr val="7030A0"/>
                </a:solidFill>
              </a:rPr>
              <a:t>Un réseau de professionnels de terrain</a:t>
            </a:r>
            <a:endParaRPr lang="fr-FR" dirty="0"/>
          </a:p>
        </p:txBody>
      </p:sp>
      <p:sp>
        <p:nvSpPr>
          <p:cNvPr id="3" name="Espace réservé du contenu 2"/>
          <p:cNvSpPr>
            <a:spLocks noGrp="1"/>
          </p:cNvSpPr>
          <p:nvPr>
            <p:ph sz="quarter" idx="13"/>
          </p:nvPr>
        </p:nvSpPr>
        <p:spPr>
          <a:xfrm>
            <a:off x="280972" y="1876300"/>
            <a:ext cx="8730000" cy="4608059"/>
          </a:xfrm>
        </p:spPr>
        <p:txBody>
          <a:bodyPr/>
          <a:lstStyle/>
          <a:p>
            <a:pPr>
              <a:buSzTx/>
              <a:buNone/>
            </a:pPr>
            <a:r>
              <a:rPr lang="fr-FR" sz="2000" dirty="0">
                <a:solidFill>
                  <a:schemeClr val="accent4">
                    <a:lumMod val="75000"/>
                  </a:schemeClr>
                </a:solidFill>
                <a:latin typeface="Arial" pitchFamily="34" charset="0"/>
                <a:cs typeface="Arial" pitchFamily="34" charset="0"/>
              </a:rPr>
              <a:t>Qui sont les ambassadeurs ?</a:t>
            </a:r>
          </a:p>
          <a:p>
            <a:pPr lvl="1">
              <a:buSzTx/>
              <a:buFont typeface="Arial"/>
              <a:buChar char="•"/>
            </a:pPr>
            <a:r>
              <a:rPr lang="fr-FR" sz="1600" dirty="0" smtClean="0">
                <a:solidFill>
                  <a:prstClr val="black"/>
                </a:solidFill>
                <a:latin typeface="Arial" pitchFamily="34" charset="0"/>
                <a:cs typeface="Arial" pitchFamily="34" charset="0"/>
              </a:rPr>
              <a:t>Des professionnels de terrain </a:t>
            </a:r>
            <a:r>
              <a:rPr lang="fr-FR" sz="1600" b="1" dirty="0" smtClean="0">
                <a:solidFill>
                  <a:prstClr val="black"/>
                </a:solidFill>
                <a:latin typeface="Arial" pitchFamily="34" charset="0"/>
                <a:cs typeface="Arial" pitchFamily="34" charset="0"/>
              </a:rPr>
              <a:t>:</a:t>
            </a:r>
          </a:p>
          <a:p>
            <a:pPr lvl="3">
              <a:buSzTx/>
              <a:buFont typeface="Arial" pitchFamily="34" charset="0"/>
              <a:buChar char="–"/>
            </a:pPr>
            <a:r>
              <a:rPr lang="fr-FR" sz="1600" b="1" dirty="0" smtClean="0">
                <a:solidFill>
                  <a:prstClr val="black"/>
                </a:solidFill>
                <a:latin typeface="Arial" pitchFamily="34" charset="0"/>
                <a:cs typeface="Arial" pitchFamily="34" charset="0"/>
              </a:rPr>
              <a:t>Professionnels</a:t>
            </a:r>
            <a:r>
              <a:rPr lang="fr-FR" sz="1600" dirty="0" smtClean="0">
                <a:solidFill>
                  <a:prstClr val="black"/>
                </a:solidFill>
                <a:latin typeface="Arial" pitchFamily="34" charset="0"/>
                <a:cs typeface="Arial" pitchFamily="34" charset="0"/>
              </a:rPr>
              <a:t> : profil chef de projet, médical, soignant, administratif…</a:t>
            </a:r>
          </a:p>
          <a:p>
            <a:pPr lvl="3">
              <a:buSzTx/>
              <a:buFont typeface="Arial" pitchFamily="34" charset="0"/>
              <a:buChar char="–"/>
            </a:pPr>
            <a:r>
              <a:rPr lang="fr-FR" sz="1600" b="1" dirty="0" smtClean="0">
                <a:solidFill>
                  <a:prstClr val="black"/>
                </a:solidFill>
                <a:latin typeface="Arial" pitchFamily="34" charset="0"/>
                <a:cs typeface="Arial" pitchFamily="34" charset="0"/>
              </a:rPr>
              <a:t>Expérimentés</a:t>
            </a:r>
            <a:r>
              <a:rPr lang="fr-FR" sz="1600" dirty="0" smtClean="0">
                <a:solidFill>
                  <a:prstClr val="black"/>
                </a:solidFill>
                <a:latin typeface="Arial" pitchFamily="34" charset="0"/>
                <a:cs typeface="Arial" pitchFamily="34" charset="0"/>
              </a:rPr>
              <a:t> : ayant participé au pilotage d’un déploiement SI dans au moins 1 domaine fonctionnel HN</a:t>
            </a:r>
          </a:p>
          <a:p>
            <a:pPr lvl="3">
              <a:buSzTx/>
              <a:buFont typeface="Arial" pitchFamily="34" charset="0"/>
              <a:buChar char="–"/>
            </a:pPr>
            <a:r>
              <a:rPr lang="fr-FR" sz="1600" dirty="0" smtClean="0">
                <a:solidFill>
                  <a:prstClr val="black"/>
                </a:solidFill>
                <a:latin typeface="Arial" pitchFamily="34" charset="0"/>
                <a:cs typeface="Arial" pitchFamily="34" charset="0"/>
              </a:rPr>
              <a:t>De </a:t>
            </a:r>
            <a:r>
              <a:rPr lang="fr-FR" sz="1600" b="1" dirty="0" smtClean="0">
                <a:solidFill>
                  <a:prstClr val="black"/>
                </a:solidFill>
                <a:latin typeface="Arial" pitchFamily="34" charset="0"/>
                <a:cs typeface="Arial" pitchFamily="34" charset="0"/>
              </a:rPr>
              <a:t>terrain</a:t>
            </a:r>
            <a:r>
              <a:rPr lang="fr-FR" sz="1600" dirty="0" smtClean="0">
                <a:solidFill>
                  <a:prstClr val="black"/>
                </a:solidFill>
                <a:latin typeface="Arial" pitchFamily="34" charset="0"/>
                <a:cs typeface="Arial" pitchFamily="34" charset="0"/>
              </a:rPr>
              <a:t> : en fonction dans un établissement de santé ou dans une structure opérationnelle (GCS, etc.)</a:t>
            </a:r>
          </a:p>
          <a:p>
            <a:pPr lvl="3">
              <a:buSzTx/>
              <a:buFont typeface="Arial" pitchFamily="34" charset="0"/>
              <a:buChar char="–"/>
            </a:pPr>
            <a:r>
              <a:rPr lang="fr-FR" sz="1600" b="1" dirty="0" smtClean="0">
                <a:solidFill>
                  <a:prstClr val="black"/>
                </a:solidFill>
                <a:latin typeface="Arial" pitchFamily="34" charset="0"/>
                <a:cs typeface="Arial" pitchFamily="34" charset="0"/>
              </a:rPr>
              <a:t>Disponibles</a:t>
            </a:r>
            <a:r>
              <a:rPr lang="fr-FR" sz="1600" dirty="0" smtClean="0">
                <a:solidFill>
                  <a:prstClr val="black"/>
                </a:solidFill>
                <a:latin typeface="Arial" pitchFamily="34" charset="0"/>
                <a:cs typeface="Arial" pitchFamily="34" charset="0"/>
              </a:rPr>
              <a:t> : environ 10 jours / an de charge (- de 0,05 ETP)</a:t>
            </a:r>
          </a:p>
          <a:p>
            <a:endParaRPr lang="fr-FR" dirty="0"/>
          </a:p>
        </p:txBody>
      </p:sp>
      <p:pic>
        <p:nvPicPr>
          <p:cNvPr id="9" name="Picture 2" descr="http://clairance.fr/o/wp-content/uploads/2013/01/expertise1.jpg"/>
          <p:cNvPicPr>
            <a:picLocks noChangeAspect="1" noChangeArrowheads="1"/>
          </p:cNvPicPr>
          <p:nvPr/>
        </p:nvPicPr>
        <p:blipFill>
          <a:blip r:embed="rId3" cstate="screen">
            <a:clrChange>
              <a:clrFrom>
                <a:srgbClr val="FFFFFF"/>
              </a:clrFrom>
              <a:clrTo>
                <a:srgbClr val="FFFFFF">
                  <a:alpha val="0"/>
                </a:srgbClr>
              </a:clrTo>
            </a:clrChange>
            <a:duotone>
              <a:schemeClr val="accent4">
                <a:shade val="45000"/>
                <a:satMod val="135000"/>
              </a:schemeClr>
              <a:prstClr val="white"/>
            </a:duotone>
          </a:blip>
          <a:srcRect/>
          <a:stretch>
            <a:fillRect/>
          </a:stretch>
        </p:blipFill>
        <p:spPr bwMode="auto">
          <a:xfrm>
            <a:off x="3945881" y="4101882"/>
            <a:ext cx="2744237" cy="2744238"/>
          </a:xfrm>
          <a:prstGeom prst="rect">
            <a:avLst/>
          </a:prstGeom>
          <a:noFill/>
        </p:spPr>
      </p:pic>
      <p:pic>
        <p:nvPicPr>
          <p:cNvPr id="11" name="Picture 2"/>
          <p:cNvPicPr>
            <a:picLocks noChangeAspect="1" noChangeArrowheads="1"/>
          </p:cNvPicPr>
          <p:nvPr/>
        </p:nvPicPr>
        <p:blipFill>
          <a:blip r:embed="rId4" cstate="screen"/>
          <a:srcRect/>
          <a:stretch>
            <a:fillRect/>
          </a:stretch>
        </p:blipFill>
        <p:spPr bwMode="auto">
          <a:xfrm>
            <a:off x="143015" y="717493"/>
            <a:ext cx="719307" cy="682052"/>
          </a:xfrm>
          <a:prstGeom prst="rect">
            <a:avLst/>
          </a:prstGeom>
          <a:noFill/>
          <a:ln w="9525">
            <a:noFill/>
            <a:miter lim="800000"/>
            <a:headEnd/>
            <a:tailEnd/>
          </a:ln>
        </p:spPr>
      </p:pic>
      <p:sp>
        <p:nvSpPr>
          <p:cNvPr id="12" name="Flèche droite rayée 11"/>
          <p:cNvSpPr/>
          <p:nvPr/>
        </p:nvSpPr>
        <p:spPr>
          <a:xfrm>
            <a:off x="917617" y="957448"/>
            <a:ext cx="342900" cy="290946"/>
          </a:xfrm>
          <a:prstGeom prst="striped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fr-FR"/>
          </a:p>
        </p:txBody>
      </p:sp>
      <p:grpSp>
        <p:nvGrpSpPr>
          <p:cNvPr id="2" name="Groupe 12"/>
          <p:cNvGrpSpPr/>
          <p:nvPr/>
        </p:nvGrpSpPr>
        <p:grpSpPr>
          <a:xfrm>
            <a:off x="1262331" y="665020"/>
            <a:ext cx="960746" cy="960746"/>
            <a:chOff x="4340430" y="4114654"/>
            <a:chExt cx="1498109" cy="1498109"/>
          </a:xfrm>
        </p:grpSpPr>
        <p:sp>
          <p:nvSpPr>
            <p:cNvPr id="14" name="Ellipse 13"/>
            <p:cNvSpPr/>
            <p:nvPr/>
          </p:nvSpPr>
          <p:spPr>
            <a:xfrm>
              <a:off x="4340430" y="4114654"/>
              <a:ext cx="1498109" cy="1498109"/>
            </a:xfrm>
            <a:prstGeom prst="ellipse">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5" name="Ellipse 4"/>
            <p:cNvSpPr/>
            <p:nvPr/>
          </p:nvSpPr>
          <p:spPr>
            <a:xfrm>
              <a:off x="4350742" y="4334047"/>
              <a:ext cx="1484833" cy="10593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fr-FR" sz="1100" b="1" kern="1200" dirty="0" smtClean="0"/>
                <a:t>Appui métier par les ambassadeurs</a:t>
              </a:r>
              <a:endParaRPr lang="fr-FR" sz="1100" b="1" kern="12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94780" y="887146"/>
            <a:ext cx="6511714" cy="447660"/>
          </a:xfrm>
        </p:spPr>
        <p:txBody>
          <a:bodyPr>
            <a:normAutofit fontScale="90000"/>
          </a:bodyPr>
          <a:lstStyle/>
          <a:p>
            <a:r>
              <a:rPr lang="fr-FR" dirty="0" smtClean="0">
                <a:solidFill>
                  <a:prstClr val="black"/>
                </a:solidFill>
              </a:rPr>
              <a:t>Service d’appui métier par un réseau d’ambassadeurs</a:t>
            </a:r>
            <a:br>
              <a:rPr lang="fr-FR" dirty="0" smtClean="0">
                <a:solidFill>
                  <a:prstClr val="black"/>
                </a:solidFill>
              </a:rPr>
            </a:br>
            <a:r>
              <a:rPr lang="fr-FR" sz="1600" dirty="0" smtClean="0">
                <a:solidFill>
                  <a:srgbClr val="7030A0"/>
                </a:solidFill>
              </a:rPr>
              <a:t>Un dispositif innovant</a:t>
            </a:r>
            <a:endParaRPr lang="fr-FR" dirty="0"/>
          </a:p>
        </p:txBody>
      </p:sp>
      <p:sp>
        <p:nvSpPr>
          <p:cNvPr id="3" name="Espace réservé du contenu 2"/>
          <p:cNvSpPr>
            <a:spLocks noGrp="1"/>
          </p:cNvSpPr>
          <p:nvPr>
            <p:ph sz="quarter" idx="13"/>
          </p:nvPr>
        </p:nvSpPr>
        <p:spPr>
          <a:xfrm>
            <a:off x="280972" y="1745672"/>
            <a:ext cx="8730000" cy="4738687"/>
          </a:xfrm>
        </p:spPr>
        <p:txBody>
          <a:bodyPr/>
          <a:lstStyle/>
          <a:p>
            <a:pPr>
              <a:buNone/>
            </a:pPr>
            <a:r>
              <a:rPr lang="fr-FR" sz="2000" dirty="0" smtClean="0">
                <a:solidFill>
                  <a:schemeClr val="accent4">
                    <a:lumMod val="75000"/>
                  </a:schemeClr>
                </a:solidFill>
                <a:latin typeface="Arial" pitchFamily="34" charset="0"/>
                <a:cs typeface="Arial" pitchFamily="34" charset="0"/>
              </a:rPr>
              <a:t>Quelle est leur </a:t>
            </a:r>
            <a:r>
              <a:rPr lang="fr-FR" sz="2000" dirty="0">
                <a:solidFill>
                  <a:schemeClr val="accent4">
                    <a:lumMod val="75000"/>
                  </a:schemeClr>
                </a:solidFill>
                <a:latin typeface="Arial" pitchFamily="34" charset="0"/>
                <a:cs typeface="Arial" pitchFamily="34" charset="0"/>
              </a:rPr>
              <a:t>mission ?</a:t>
            </a:r>
          </a:p>
          <a:p>
            <a:pPr lvl="1">
              <a:buSzTx/>
              <a:buNone/>
            </a:pPr>
            <a:r>
              <a:rPr lang="fr-FR" sz="1600" b="1" dirty="0" smtClean="0">
                <a:solidFill>
                  <a:prstClr val="black"/>
                </a:solidFill>
                <a:latin typeface="Arial" pitchFamily="34" charset="0"/>
                <a:cs typeface="Arial" pitchFamily="34" charset="0"/>
              </a:rPr>
              <a:t>Appuyer les établissements de leur région dans le déploiement de leur projet SI</a:t>
            </a:r>
            <a:r>
              <a:rPr lang="fr-FR" sz="1600" dirty="0" smtClean="0">
                <a:solidFill>
                  <a:prstClr val="black"/>
                </a:solidFill>
                <a:latin typeface="Arial" pitchFamily="34" charset="0"/>
                <a:cs typeface="Arial" pitchFamily="34" charset="0"/>
              </a:rPr>
              <a:t> :</a:t>
            </a:r>
          </a:p>
          <a:p>
            <a:pPr lvl="3">
              <a:buSzTx/>
              <a:buFont typeface="Arial" pitchFamily="34" charset="0"/>
              <a:buChar char="–"/>
            </a:pPr>
            <a:r>
              <a:rPr lang="fr-FR" sz="1600" dirty="0" smtClean="0">
                <a:solidFill>
                  <a:prstClr val="black"/>
                </a:solidFill>
                <a:latin typeface="Arial" pitchFamily="34" charset="0"/>
                <a:cs typeface="Arial" pitchFamily="34" charset="0"/>
              </a:rPr>
              <a:t> en faisant connaître les outils ANAP adaptés à leur problématique</a:t>
            </a:r>
          </a:p>
          <a:p>
            <a:pPr lvl="3">
              <a:buSzTx/>
              <a:buFont typeface="Arial" pitchFamily="34" charset="0"/>
              <a:buChar char="–"/>
            </a:pPr>
            <a:r>
              <a:rPr lang="fr-FR" sz="1600" dirty="0" smtClean="0">
                <a:solidFill>
                  <a:prstClr val="black"/>
                </a:solidFill>
                <a:latin typeface="Arial" pitchFamily="34" charset="0"/>
                <a:cs typeface="Arial" pitchFamily="34" charset="0"/>
              </a:rPr>
              <a:t> en les aidant à la prise en main et à l’appropriation de ces outils</a:t>
            </a:r>
          </a:p>
          <a:p>
            <a:pPr lvl="3">
              <a:buSzTx/>
              <a:buFont typeface="Arial" pitchFamily="34" charset="0"/>
              <a:buChar char="–"/>
            </a:pPr>
            <a:r>
              <a:rPr lang="fr-FR" sz="1600" dirty="0">
                <a:solidFill>
                  <a:prstClr val="black"/>
                </a:solidFill>
                <a:latin typeface="Arial" pitchFamily="34" charset="0"/>
                <a:cs typeface="Arial" pitchFamily="34" charset="0"/>
              </a:rPr>
              <a:t> </a:t>
            </a:r>
            <a:r>
              <a:rPr lang="fr-FR" sz="1600" dirty="0" smtClean="0">
                <a:solidFill>
                  <a:prstClr val="black"/>
                </a:solidFill>
                <a:latin typeface="Arial" pitchFamily="34" charset="0"/>
                <a:cs typeface="Arial" pitchFamily="34" charset="0"/>
              </a:rPr>
              <a:t>en partageant leur expérience de l’usage de ces outils</a:t>
            </a:r>
          </a:p>
        </p:txBody>
      </p:sp>
      <p:pic>
        <p:nvPicPr>
          <p:cNvPr id="32" name="Picture 3" descr="http://blog.mmcreation.com/wp-content/uploads/2013/05/consultant_referencement.jpg"/>
          <p:cNvPicPr>
            <a:picLocks noChangeAspect="1" noChangeArrowheads="1"/>
          </p:cNvPicPr>
          <p:nvPr/>
        </p:nvPicPr>
        <p:blipFill>
          <a:blip r:embed="rId3" cstate="print">
            <a:duotone>
              <a:schemeClr val="accent4">
                <a:shade val="45000"/>
                <a:satMod val="135000"/>
              </a:schemeClr>
              <a:prstClr val="white"/>
            </a:duotone>
          </a:blip>
          <a:srcRect l="62818"/>
          <a:stretch>
            <a:fillRect/>
          </a:stretch>
        </p:blipFill>
        <p:spPr bwMode="auto">
          <a:xfrm>
            <a:off x="2415799" y="3360717"/>
            <a:ext cx="2766725" cy="3497283"/>
          </a:xfrm>
          <a:prstGeom prst="rect">
            <a:avLst/>
          </a:prstGeom>
          <a:noFill/>
        </p:spPr>
      </p:pic>
      <p:pic>
        <p:nvPicPr>
          <p:cNvPr id="18" name="Picture 2" descr="http://camatex.com/wp-content/uploads/2012/12/conseil.jpg"/>
          <p:cNvPicPr>
            <a:picLocks noChangeAspect="1" noChangeArrowheads="1"/>
          </p:cNvPicPr>
          <p:nvPr/>
        </p:nvPicPr>
        <p:blipFill>
          <a:blip r:embed="rId4" cstate="screen">
            <a:clrChange>
              <a:clrFrom>
                <a:srgbClr val="FFFFFF"/>
              </a:clrFrom>
              <a:clrTo>
                <a:srgbClr val="FFFFFF">
                  <a:alpha val="0"/>
                </a:srgbClr>
              </a:clrTo>
            </a:clrChange>
            <a:duotone>
              <a:schemeClr val="accent4">
                <a:shade val="45000"/>
                <a:satMod val="135000"/>
              </a:schemeClr>
              <a:prstClr val="white"/>
            </a:duotone>
          </a:blip>
          <a:srcRect l="40765"/>
          <a:stretch>
            <a:fillRect/>
          </a:stretch>
        </p:blipFill>
        <p:spPr bwMode="auto">
          <a:xfrm>
            <a:off x="4904509" y="3770859"/>
            <a:ext cx="2208799" cy="3265266"/>
          </a:xfrm>
          <a:prstGeom prst="rect">
            <a:avLst/>
          </a:prstGeom>
          <a:noFill/>
        </p:spPr>
      </p:pic>
      <p:pic>
        <p:nvPicPr>
          <p:cNvPr id="19" name="Picture 50" descr="http://www.anap.fr/uploads/tx_sabasedocu/couv_guide_mutualisation_externalisation_si_01.jpg"/>
          <p:cNvPicPr>
            <a:picLocks noChangeAspect="1" noChangeArrowheads="1"/>
          </p:cNvPicPr>
          <p:nvPr/>
        </p:nvPicPr>
        <p:blipFill>
          <a:blip r:embed="rId5" cstate="print"/>
          <a:srcRect/>
          <a:stretch>
            <a:fillRect/>
          </a:stretch>
        </p:blipFill>
        <p:spPr bwMode="auto">
          <a:xfrm>
            <a:off x="4650658" y="4741459"/>
            <a:ext cx="665410" cy="941552"/>
          </a:xfrm>
          <a:prstGeom prst="rect">
            <a:avLst/>
          </a:prstGeom>
          <a:noFill/>
        </p:spPr>
      </p:pic>
      <p:sp>
        <p:nvSpPr>
          <p:cNvPr id="20" name="Pensées 19"/>
          <p:cNvSpPr/>
          <p:nvPr/>
        </p:nvSpPr>
        <p:spPr>
          <a:xfrm>
            <a:off x="6590799" y="3241964"/>
            <a:ext cx="2553201" cy="1769424"/>
          </a:xfrm>
          <a:prstGeom prst="cloudCallout">
            <a:avLst>
              <a:gd name="adj1" fmla="val -67548"/>
              <a:gd name="adj2" fmla="val 91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grpSp>
        <p:nvGrpSpPr>
          <p:cNvPr id="4" name="Groupe 20"/>
          <p:cNvGrpSpPr/>
          <p:nvPr/>
        </p:nvGrpSpPr>
        <p:grpSpPr>
          <a:xfrm>
            <a:off x="7065817" y="3479470"/>
            <a:ext cx="1662546" cy="1353786"/>
            <a:chOff x="5284519" y="3095364"/>
            <a:chExt cx="3146960" cy="2998147"/>
          </a:xfrm>
        </p:grpSpPr>
        <p:pic>
          <p:nvPicPr>
            <p:cNvPr id="22" name="Picture 5"/>
            <p:cNvPicPr>
              <a:picLocks noChangeAspect="1" noChangeArrowheads="1"/>
            </p:cNvPicPr>
            <p:nvPr/>
          </p:nvPicPr>
          <p:blipFill>
            <a:blip r:embed="rId6" cstate="print"/>
            <a:srcRect l="29545" t="8756" r="31396" b="10765"/>
            <a:stretch>
              <a:fillRect/>
            </a:stretch>
          </p:blipFill>
          <p:spPr bwMode="auto">
            <a:xfrm>
              <a:off x="6066903" y="4227614"/>
              <a:ext cx="867733" cy="1430353"/>
            </a:xfrm>
            <a:prstGeom prst="rect">
              <a:avLst/>
            </a:prstGeom>
            <a:noFill/>
            <a:ln w="9525">
              <a:solidFill>
                <a:schemeClr val="bg1">
                  <a:lumMod val="50000"/>
                </a:schemeClr>
              </a:solidFill>
              <a:miter lim="800000"/>
              <a:headEnd/>
              <a:tailEnd/>
            </a:ln>
          </p:spPr>
        </p:pic>
        <p:pic>
          <p:nvPicPr>
            <p:cNvPr id="23" name="Picture 4"/>
            <p:cNvPicPr>
              <a:picLocks noChangeAspect="1" noChangeArrowheads="1"/>
            </p:cNvPicPr>
            <p:nvPr/>
          </p:nvPicPr>
          <p:blipFill>
            <a:blip r:embed="rId7" cstate="print"/>
            <a:srcRect l="12208" t="46271" r="31688" b="18922"/>
            <a:stretch>
              <a:fillRect/>
            </a:stretch>
          </p:blipFill>
          <p:spPr bwMode="auto">
            <a:xfrm>
              <a:off x="7005597" y="3158838"/>
              <a:ext cx="1283378" cy="636971"/>
            </a:xfrm>
            <a:prstGeom prst="rect">
              <a:avLst/>
            </a:prstGeom>
            <a:noFill/>
            <a:ln w="9525">
              <a:solidFill>
                <a:schemeClr val="bg1">
                  <a:lumMod val="50000"/>
                </a:schemeClr>
              </a:solidFill>
              <a:miter lim="800000"/>
              <a:headEnd/>
              <a:tailEnd/>
            </a:ln>
          </p:spPr>
        </p:pic>
        <p:pic>
          <p:nvPicPr>
            <p:cNvPr id="24" name="Picture 54" descr="http://www.anap.fr/uploads/tx_sabasedocu/couv_GPP_SIS.jpg"/>
            <p:cNvPicPr>
              <a:picLocks noChangeAspect="1" noChangeArrowheads="1"/>
            </p:cNvPicPr>
            <p:nvPr/>
          </p:nvPicPr>
          <p:blipFill>
            <a:blip r:embed="rId8" cstate="print"/>
            <a:srcRect/>
            <a:stretch>
              <a:fillRect/>
            </a:stretch>
          </p:blipFill>
          <p:spPr bwMode="auto">
            <a:xfrm>
              <a:off x="5732920" y="3095364"/>
              <a:ext cx="606510" cy="858212"/>
            </a:xfrm>
            <a:prstGeom prst="rect">
              <a:avLst/>
            </a:prstGeom>
            <a:noFill/>
          </p:spPr>
        </p:pic>
        <p:pic>
          <p:nvPicPr>
            <p:cNvPr id="25" name="Picture 57"/>
            <p:cNvPicPr>
              <a:picLocks noChangeAspect="1" noChangeArrowheads="1"/>
            </p:cNvPicPr>
            <p:nvPr/>
          </p:nvPicPr>
          <p:blipFill>
            <a:blip r:embed="rId9" cstate="print"/>
            <a:srcRect l="49624" t="8700" r="3330" b="7116"/>
            <a:stretch>
              <a:fillRect/>
            </a:stretch>
          </p:blipFill>
          <p:spPr bwMode="auto">
            <a:xfrm>
              <a:off x="5941761" y="3286630"/>
              <a:ext cx="599516" cy="858211"/>
            </a:xfrm>
            <a:prstGeom prst="rect">
              <a:avLst/>
            </a:prstGeom>
            <a:noFill/>
            <a:ln w="3175">
              <a:solidFill>
                <a:schemeClr val="tx1"/>
              </a:solidFill>
              <a:miter lim="800000"/>
              <a:headEnd/>
              <a:tailEnd/>
            </a:ln>
          </p:spPr>
        </p:pic>
        <p:pic>
          <p:nvPicPr>
            <p:cNvPr id="26" name="Picture 50" descr="http://www.anap.fr/uploads/tx_sabasedocu/couv_guide_mutualisation_externalisation_si_01.jpg"/>
            <p:cNvPicPr>
              <a:picLocks noChangeAspect="1" noChangeArrowheads="1"/>
            </p:cNvPicPr>
            <p:nvPr/>
          </p:nvPicPr>
          <p:blipFill>
            <a:blip r:embed="rId5" cstate="print"/>
            <a:srcRect/>
            <a:stretch>
              <a:fillRect/>
            </a:stretch>
          </p:blipFill>
          <p:spPr bwMode="auto">
            <a:xfrm>
              <a:off x="6188519" y="3638317"/>
              <a:ext cx="606510" cy="858212"/>
            </a:xfrm>
            <a:prstGeom prst="rect">
              <a:avLst/>
            </a:prstGeom>
            <a:noFill/>
          </p:spPr>
        </p:pic>
        <p:pic>
          <p:nvPicPr>
            <p:cNvPr id="27" name="Picture 3"/>
            <p:cNvPicPr>
              <a:picLocks noChangeAspect="1" noChangeArrowheads="1"/>
            </p:cNvPicPr>
            <p:nvPr/>
          </p:nvPicPr>
          <p:blipFill>
            <a:blip r:embed="rId10" cstate="print"/>
            <a:srcRect l="584" t="17188" r="10260" b="26319"/>
            <a:stretch>
              <a:fillRect/>
            </a:stretch>
          </p:blipFill>
          <p:spPr bwMode="auto">
            <a:xfrm>
              <a:off x="6814673" y="3932490"/>
              <a:ext cx="1616806" cy="819590"/>
            </a:xfrm>
            <a:prstGeom prst="rect">
              <a:avLst/>
            </a:prstGeom>
            <a:noFill/>
            <a:ln w="9525">
              <a:solidFill>
                <a:schemeClr val="bg1">
                  <a:lumMod val="50000"/>
                </a:schemeClr>
              </a:solidFill>
              <a:miter lim="800000"/>
              <a:headEnd/>
              <a:tailEnd/>
            </a:ln>
          </p:spPr>
        </p:pic>
        <p:pic>
          <p:nvPicPr>
            <p:cNvPr id="28" name="Picture 6"/>
            <p:cNvPicPr>
              <a:picLocks noChangeAspect="1" noChangeArrowheads="1"/>
            </p:cNvPicPr>
            <p:nvPr/>
          </p:nvPicPr>
          <p:blipFill>
            <a:blip r:embed="rId11" cstate="print"/>
            <a:srcRect l="22727" t="26167" r="25942" b="25984"/>
            <a:stretch>
              <a:fillRect/>
            </a:stretch>
          </p:blipFill>
          <p:spPr bwMode="auto">
            <a:xfrm>
              <a:off x="7182277" y="4702628"/>
              <a:ext cx="1133495" cy="845281"/>
            </a:xfrm>
            <a:prstGeom prst="rect">
              <a:avLst/>
            </a:prstGeom>
            <a:noFill/>
            <a:ln w="9525">
              <a:solidFill>
                <a:schemeClr val="bg1">
                  <a:lumMod val="50000"/>
                </a:schemeClr>
              </a:solidFill>
              <a:miter lim="800000"/>
              <a:headEnd/>
              <a:tailEnd/>
            </a:ln>
          </p:spPr>
        </p:pic>
        <p:pic>
          <p:nvPicPr>
            <p:cNvPr id="29" name="Picture 7"/>
            <p:cNvPicPr>
              <a:picLocks noChangeAspect="1" noChangeArrowheads="1"/>
            </p:cNvPicPr>
            <p:nvPr/>
          </p:nvPicPr>
          <p:blipFill>
            <a:blip r:embed="rId12" cstate="print"/>
            <a:srcRect l="21169" t="33847" r="26526" b="22443"/>
            <a:stretch>
              <a:fillRect/>
            </a:stretch>
          </p:blipFill>
          <p:spPr bwMode="auto">
            <a:xfrm>
              <a:off x="5284519" y="5386943"/>
              <a:ext cx="1056900" cy="706568"/>
            </a:xfrm>
            <a:prstGeom prst="rect">
              <a:avLst/>
            </a:prstGeom>
            <a:noFill/>
            <a:ln w="9525">
              <a:solidFill>
                <a:schemeClr val="bg1">
                  <a:lumMod val="50000"/>
                </a:schemeClr>
              </a:solidFill>
              <a:miter lim="800000"/>
              <a:headEnd/>
              <a:tailEnd/>
            </a:ln>
          </p:spPr>
        </p:pic>
      </p:grpSp>
      <p:pic>
        <p:nvPicPr>
          <p:cNvPr id="30" name="Picture 2"/>
          <p:cNvPicPr>
            <a:picLocks noChangeAspect="1" noChangeArrowheads="1"/>
          </p:cNvPicPr>
          <p:nvPr/>
        </p:nvPicPr>
        <p:blipFill>
          <a:blip r:embed="rId13" cstate="screen"/>
          <a:srcRect/>
          <a:stretch>
            <a:fillRect/>
          </a:stretch>
        </p:blipFill>
        <p:spPr bwMode="auto">
          <a:xfrm>
            <a:off x="143015" y="717493"/>
            <a:ext cx="719307" cy="682052"/>
          </a:xfrm>
          <a:prstGeom prst="rect">
            <a:avLst/>
          </a:prstGeom>
          <a:noFill/>
          <a:ln w="9525">
            <a:noFill/>
            <a:miter lim="800000"/>
            <a:headEnd/>
            <a:tailEnd/>
          </a:ln>
        </p:spPr>
      </p:pic>
      <p:sp>
        <p:nvSpPr>
          <p:cNvPr id="31" name="Flèche droite rayée 30"/>
          <p:cNvSpPr/>
          <p:nvPr/>
        </p:nvSpPr>
        <p:spPr>
          <a:xfrm>
            <a:off x="917617" y="957448"/>
            <a:ext cx="342900" cy="290946"/>
          </a:xfrm>
          <a:prstGeom prst="striped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fr-FR"/>
          </a:p>
        </p:txBody>
      </p:sp>
      <p:grpSp>
        <p:nvGrpSpPr>
          <p:cNvPr id="5" name="Groupe 32"/>
          <p:cNvGrpSpPr/>
          <p:nvPr/>
        </p:nvGrpSpPr>
        <p:grpSpPr>
          <a:xfrm>
            <a:off x="1262331" y="665020"/>
            <a:ext cx="960746" cy="960746"/>
            <a:chOff x="4340430" y="4114654"/>
            <a:chExt cx="1498109" cy="1498109"/>
          </a:xfrm>
        </p:grpSpPr>
        <p:sp>
          <p:nvSpPr>
            <p:cNvPr id="34" name="Ellipse 33"/>
            <p:cNvSpPr/>
            <p:nvPr/>
          </p:nvSpPr>
          <p:spPr>
            <a:xfrm>
              <a:off x="4340430" y="4114654"/>
              <a:ext cx="1498109" cy="1498109"/>
            </a:xfrm>
            <a:prstGeom prst="ellipse">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35" name="Ellipse 4"/>
            <p:cNvSpPr/>
            <p:nvPr/>
          </p:nvSpPr>
          <p:spPr>
            <a:xfrm>
              <a:off x="4350742" y="4334047"/>
              <a:ext cx="1484833" cy="10593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fr-FR" sz="1100" b="1" kern="1200" dirty="0" smtClean="0"/>
                <a:t>Appui métier par les ambassadeurs</a:t>
              </a:r>
              <a:endParaRPr lang="fr-FR" sz="1100" b="1" kern="12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nodeType="afterEffect">
                                  <p:stCondLst>
                                    <p:cond delay="1000"/>
                                  </p:stCondLst>
                                  <p:childTnLst>
                                    <p:set>
                                      <p:cBhvr>
                                        <p:cTn id="9" dur="1" fill="hold">
                                          <p:stCondLst>
                                            <p:cond delay="0"/>
                                          </p:stCondLst>
                                        </p:cTn>
                                        <p:tgtEl>
                                          <p:spTgt spid="4"/>
                                        </p:tgtEl>
                                        <p:attrNameLst>
                                          <p:attrName>style.visibility</p:attrName>
                                        </p:attrNameLst>
                                      </p:cBhvr>
                                      <p:to>
                                        <p:strVal val="visible"/>
                                      </p:to>
                                    </p:set>
                                  </p:childTnLst>
                                </p:cTn>
                              </p:par>
                            </p:childTnLst>
                          </p:cTn>
                        </p:par>
                        <p:par>
                          <p:cTn id="10" fill="hold">
                            <p:stCondLst>
                              <p:cond delay="2000"/>
                            </p:stCondLst>
                            <p:childTnLst>
                              <p:par>
                                <p:cTn id="11" presetID="1" presetClass="entr" presetSubtype="0" fill="hold" nodeType="afterEffect">
                                  <p:stCondLst>
                                    <p:cond delay="100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cstate="screen">
            <a:clrChange>
              <a:clrFrom>
                <a:srgbClr val="FFFFFF"/>
              </a:clrFrom>
              <a:clrTo>
                <a:srgbClr val="FFFFFF">
                  <a:alpha val="0"/>
                </a:srgbClr>
              </a:clrTo>
            </a:clrChange>
            <a:extLst>
              <a:ext uri="{28A0092B-C50C-407E-A947-70E740481C1C}">
                <a14:useLocalDpi xmlns:a14="http://schemas.microsoft.com/office/drawing/2010/main" xmlns="" val="0"/>
              </a:ext>
            </a:extLst>
          </a:blip>
          <a:srcRect b="7284"/>
          <a:stretch>
            <a:fillRect/>
          </a:stretch>
        </p:blipFill>
        <p:spPr bwMode="auto">
          <a:xfrm>
            <a:off x="1799084" y="1007316"/>
            <a:ext cx="6557713" cy="5850684"/>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re 1"/>
          <p:cNvSpPr>
            <a:spLocks noGrp="1"/>
          </p:cNvSpPr>
          <p:nvPr>
            <p:ph type="title"/>
          </p:nvPr>
        </p:nvSpPr>
        <p:spPr>
          <a:xfrm>
            <a:off x="2394780" y="887146"/>
            <a:ext cx="6725470" cy="447660"/>
          </a:xfrm>
        </p:spPr>
        <p:txBody>
          <a:bodyPr>
            <a:normAutofit fontScale="90000"/>
          </a:bodyPr>
          <a:lstStyle/>
          <a:p>
            <a:r>
              <a:rPr lang="fr-FR" dirty="0" smtClean="0"/>
              <a:t>Service d’appui métier par un réseau d’ambassadeurs</a:t>
            </a:r>
            <a:br>
              <a:rPr lang="fr-FR" dirty="0" smtClean="0"/>
            </a:br>
            <a:r>
              <a:rPr lang="fr-FR" sz="1600" dirty="0" smtClean="0">
                <a:solidFill>
                  <a:srgbClr val="7030A0"/>
                </a:solidFill>
              </a:rPr>
              <a:t>Un réseau de compétences en région</a:t>
            </a:r>
            <a:endParaRPr lang="fr-FR" sz="1600" dirty="0">
              <a:solidFill>
                <a:srgbClr val="7030A0"/>
              </a:solidFill>
            </a:endParaRPr>
          </a:p>
        </p:txBody>
      </p:sp>
      <p:grpSp>
        <p:nvGrpSpPr>
          <p:cNvPr id="3" name="Groupe 7"/>
          <p:cNvGrpSpPr/>
          <p:nvPr/>
        </p:nvGrpSpPr>
        <p:grpSpPr>
          <a:xfrm>
            <a:off x="6431518" y="4943316"/>
            <a:ext cx="1677844" cy="1332596"/>
            <a:chOff x="6728401" y="4334741"/>
            <a:chExt cx="1841500" cy="1435100"/>
          </a:xfrm>
        </p:grpSpPr>
        <p:pic>
          <p:nvPicPr>
            <p:cNvPr id="1027" name="Picture 3" descr="C:\Users\paul.tsamo\AppData\Local\Microsoft\Windows\Temporary Internet Files\Content.IE5\B9K70M79\MC900441572[1].wmf"/>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728401" y="4334741"/>
              <a:ext cx="1841500" cy="14351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6"/>
            <p:cNvSpPr/>
            <p:nvPr/>
          </p:nvSpPr>
          <p:spPr>
            <a:xfrm rot="552201">
              <a:off x="7460940" y="5176944"/>
              <a:ext cx="1020507" cy="50002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r-FR" sz="1200" dirty="0" smtClean="0"/>
                <a:t>GPP</a:t>
              </a:r>
              <a:endParaRPr lang="fr-FR" sz="1200" dirty="0"/>
            </a:p>
          </p:txBody>
        </p:sp>
      </p:grpSp>
      <p:grpSp>
        <p:nvGrpSpPr>
          <p:cNvPr id="4" name="Groupe 13"/>
          <p:cNvGrpSpPr/>
          <p:nvPr/>
        </p:nvGrpSpPr>
        <p:grpSpPr>
          <a:xfrm>
            <a:off x="6518069" y="2314197"/>
            <a:ext cx="1806950" cy="1585745"/>
            <a:chOff x="4668261" y="3950364"/>
            <a:chExt cx="1927225" cy="1730375"/>
          </a:xfrm>
        </p:grpSpPr>
        <p:pic>
          <p:nvPicPr>
            <p:cNvPr id="1028" name="Picture 4" descr="C:\Users\paul.tsamo\AppData\Local\Microsoft\Windows\Temporary Internet Files\Content.IE5\0DTKPUE4\MC900441570[1].wmf"/>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668261" y="3950364"/>
              <a:ext cx="1927225" cy="1730375"/>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8"/>
            <p:cNvSpPr/>
            <p:nvPr/>
          </p:nvSpPr>
          <p:spPr>
            <a:xfrm rot="699541">
              <a:off x="5450755" y="4824287"/>
              <a:ext cx="1033147" cy="72632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r-FR" sz="1200" dirty="0" err="1" smtClean="0"/>
                <a:t>CdC</a:t>
              </a:r>
              <a:r>
                <a:rPr lang="fr-FR" sz="1200" dirty="0" smtClean="0"/>
                <a:t> Type</a:t>
              </a:r>
            </a:p>
          </p:txBody>
        </p:sp>
      </p:grpSp>
      <p:grpSp>
        <p:nvGrpSpPr>
          <p:cNvPr id="5" name="Groupe 17"/>
          <p:cNvGrpSpPr/>
          <p:nvPr/>
        </p:nvGrpSpPr>
        <p:grpSpPr>
          <a:xfrm>
            <a:off x="3310510" y="1442350"/>
            <a:ext cx="1828800" cy="1158875"/>
            <a:chOff x="3753861" y="1297885"/>
            <a:chExt cx="1828800" cy="1158875"/>
          </a:xfrm>
        </p:grpSpPr>
        <p:pic>
          <p:nvPicPr>
            <p:cNvPr id="1026" name="Picture 2" descr="C:\Users\paul.tsamo\AppData\Local\Microsoft\Windows\Temporary Internet Files\Content.IE5\O1GK397E\MC900440442[1].wmf"/>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3753861" y="1297885"/>
              <a:ext cx="1828800" cy="1158875"/>
            </a:xfrm>
            <a:prstGeom prst="rect">
              <a:avLst/>
            </a:prstGeom>
            <a:noFill/>
            <a:extLst>
              <a:ext uri="{909E8E84-426E-40DD-AFC4-6F175D3DCCD1}">
                <a14:hiddenFill xmlns:a14="http://schemas.microsoft.com/office/drawing/2010/main" xmlns="">
                  <a:solidFill>
                    <a:srgbClr val="FFFFFF"/>
                  </a:solidFill>
                </a14:hiddenFill>
              </a:ext>
            </a:extLst>
          </p:spPr>
        </p:pic>
        <p:sp>
          <p:nvSpPr>
            <p:cNvPr id="17" name="Rectangle 16"/>
            <p:cNvSpPr/>
            <p:nvPr/>
          </p:nvSpPr>
          <p:spPr>
            <a:xfrm rot="20601301">
              <a:off x="3775934" y="1444473"/>
              <a:ext cx="857596" cy="38343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r-FR" sz="1200" dirty="0" smtClean="0"/>
                <a:t>DPI</a:t>
              </a:r>
              <a:endParaRPr lang="fr-FR" sz="1200" dirty="0"/>
            </a:p>
          </p:txBody>
        </p:sp>
      </p:grpSp>
      <p:grpSp>
        <p:nvGrpSpPr>
          <p:cNvPr id="8" name="Groupe 23"/>
          <p:cNvGrpSpPr/>
          <p:nvPr/>
        </p:nvGrpSpPr>
        <p:grpSpPr>
          <a:xfrm>
            <a:off x="3542840" y="5640772"/>
            <a:ext cx="1586014" cy="1231102"/>
            <a:chOff x="2879725" y="5323407"/>
            <a:chExt cx="1847850" cy="1435100"/>
          </a:xfrm>
        </p:grpSpPr>
        <p:pic>
          <p:nvPicPr>
            <p:cNvPr id="1029" name="Picture 5" descr="C:\Users\paul.tsamo\AppData\Local\Microsoft\Windows\Temporary Internet Files\Content.IE5\B0DC59MC\MC900441574[1].wmf"/>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2879725" y="5323407"/>
              <a:ext cx="1847850" cy="1435100"/>
            </a:xfrm>
            <a:prstGeom prst="rect">
              <a:avLst/>
            </a:prstGeom>
            <a:noFill/>
            <a:extLst>
              <a:ext uri="{909E8E84-426E-40DD-AFC4-6F175D3DCCD1}">
                <a14:hiddenFill xmlns:a14="http://schemas.microsoft.com/office/drawing/2010/main" xmlns="">
                  <a:solidFill>
                    <a:srgbClr val="FFFFFF"/>
                  </a:solidFill>
                </a14:hiddenFill>
              </a:ext>
            </a:extLst>
          </p:spPr>
        </p:pic>
        <p:sp>
          <p:nvSpPr>
            <p:cNvPr id="23" name="Rectangle 22"/>
            <p:cNvSpPr/>
            <p:nvPr/>
          </p:nvSpPr>
          <p:spPr>
            <a:xfrm rot="744810">
              <a:off x="3603816" y="6123124"/>
              <a:ext cx="1024800" cy="492971"/>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r-FR" sz="1200" dirty="0" smtClean="0"/>
                <a:t>Risques</a:t>
              </a:r>
              <a:endParaRPr lang="fr-FR" sz="1200" dirty="0"/>
            </a:p>
          </p:txBody>
        </p:sp>
      </p:grpSp>
      <p:grpSp>
        <p:nvGrpSpPr>
          <p:cNvPr id="10" name="Groupe 13"/>
          <p:cNvGrpSpPr/>
          <p:nvPr/>
        </p:nvGrpSpPr>
        <p:grpSpPr>
          <a:xfrm flipH="1">
            <a:off x="1670957" y="3535377"/>
            <a:ext cx="1806950" cy="1585745"/>
            <a:chOff x="4668261" y="3950364"/>
            <a:chExt cx="1927225" cy="1730375"/>
          </a:xfrm>
        </p:grpSpPr>
        <p:pic>
          <p:nvPicPr>
            <p:cNvPr id="32" name="Picture 4" descr="C:\Users\paul.tsamo\AppData\Local\Microsoft\Windows\Temporary Internet Files\Content.IE5\0DTKPUE4\MC900441570[1].wmf"/>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668261" y="3950364"/>
              <a:ext cx="1927225" cy="1730375"/>
            </a:xfrm>
            <a:prstGeom prst="rect">
              <a:avLst/>
            </a:prstGeom>
            <a:noFill/>
            <a:extLst>
              <a:ext uri="{909E8E84-426E-40DD-AFC4-6F175D3DCCD1}">
                <a14:hiddenFill xmlns:a14="http://schemas.microsoft.com/office/drawing/2010/main" xmlns="">
                  <a:solidFill>
                    <a:srgbClr val="FFFFFF"/>
                  </a:solidFill>
                </a14:hiddenFill>
              </a:ext>
            </a:extLst>
          </p:spPr>
        </p:pic>
        <p:sp>
          <p:nvSpPr>
            <p:cNvPr id="33" name="Rectangle 32"/>
            <p:cNvSpPr/>
            <p:nvPr/>
          </p:nvSpPr>
          <p:spPr>
            <a:xfrm rot="699541">
              <a:off x="5450755" y="4824287"/>
              <a:ext cx="1033147" cy="72632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r-FR" sz="1200" dirty="0" smtClean="0"/>
                <a:t>Cadrage PQP</a:t>
              </a:r>
            </a:p>
          </p:txBody>
        </p:sp>
      </p:grpSp>
      <p:pic>
        <p:nvPicPr>
          <p:cNvPr id="12290" name="Picture 2" descr="http://www.ogys.fr/_/rsrc/1359376633080/chef-de-projet-informatique/chef%20de%20projet%20barreur.jpg?height=200&amp;width=200"/>
          <p:cNvPicPr>
            <a:picLocks noChangeAspect="1" noChangeArrowheads="1"/>
          </p:cNvPicPr>
          <p:nvPr/>
        </p:nvPicPr>
        <p:blipFill>
          <a:blip r:embed="rId8" cstate="print">
            <a:duotone>
              <a:schemeClr val="accent4">
                <a:shade val="45000"/>
                <a:satMod val="135000"/>
              </a:schemeClr>
              <a:prstClr val="white"/>
            </a:duotone>
          </a:blip>
          <a:srcRect/>
          <a:stretch>
            <a:fillRect/>
          </a:stretch>
        </p:blipFill>
        <p:spPr bwMode="auto">
          <a:xfrm>
            <a:off x="4015055" y="3206331"/>
            <a:ext cx="2148238" cy="2148238"/>
          </a:xfrm>
          <a:prstGeom prst="rect">
            <a:avLst/>
          </a:prstGeom>
          <a:noFill/>
        </p:spPr>
      </p:pic>
      <p:pic>
        <p:nvPicPr>
          <p:cNvPr id="12292" name="Picture 4" descr="http://www.actualites-news-environnement.com/images/ars-grand.jpg"/>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4897196" y="2897572"/>
            <a:ext cx="890995" cy="692996"/>
          </a:xfrm>
          <a:prstGeom prst="rect">
            <a:avLst/>
          </a:prstGeom>
          <a:noFill/>
        </p:spPr>
      </p:pic>
      <p:pic>
        <p:nvPicPr>
          <p:cNvPr id="35" name="Picture 2"/>
          <p:cNvPicPr>
            <a:picLocks noChangeAspect="1" noChangeArrowheads="1"/>
          </p:cNvPicPr>
          <p:nvPr/>
        </p:nvPicPr>
        <p:blipFill>
          <a:blip r:embed="rId10" cstate="screen"/>
          <a:srcRect/>
          <a:stretch>
            <a:fillRect/>
          </a:stretch>
        </p:blipFill>
        <p:spPr bwMode="auto">
          <a:xfrm>
            <a:off x="143015" y="717493"/>
            <a:ext cx="719307" cy="682052"/>
          </a:xfrm>
          <a:prstGeom prst="rect">
            <a:avLst/>
          </a:prstGeom>
          <a:noFill/>
          <a:ln w="9525">
            <a:noFill/>
            <a:miter lim="800000"/>
            <a:headEnd/>
            <a:tailEnd/>
          </a:ln>
        </p:spPr>
      </p:pic>
      <p:sp>
        <p:nvSpPr>
          <p:cNvPr id="36" name="Flèche droite rayée 35"/>
          <p:cNvSpPr/>
          <p:nvPr/>
        </p:nvSpPr>
        <p:spPr>
          <a:xfrm>
            <a:off x="917617" y="957448"/>
            <a:ext cx="342900" cy="290946"/>
          </a:xfrm>
          <a:prstGeom prst="striped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fr-FR"/>
          </a:p>
        </p:txBody>
      </p:sp>
      <p:grpSp>
        <p:nvGrpSpPr>
          <p:cNvPr id="11" name="Groupe 36"/>
          <p:cNvGrpSpPr/>
          <p:nvPr/>
        </p:nvGrpSpPr>
        <p:grpSpPr>
          <a:xfrm>
            <a:off x="1262331" y="665020"/>
            <a:ext cx="960746" cy="960746"/>
            <a:chOff x="4340430" y="4114654"/>
            <a:chExt cx="1498109" cy="1498109"/>
          </a:xfrm>
        </p:grpSpPr>
        <p:sp>
          <p:nvSpPr>
            <p:cNvPr id="38" name="Ellipse 37"/>
            <p:cNvSpPr/>
            <p:nvPr/>
          </p:nvSpPr>
          <p:spPr>
            <a:xfrm>
              <a:off x="4340430" y="4114654"/>
              <a:ext cx="1498109" cy="1498109"/>
            </a:xfrm>
            <a:prstGeom prst="ellipse">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39" name="Ellipse 4"/>
            <p:cNvSpPr/>
            <p:nvPr/>
          </p:nvSpPr>
          <p:spPr>
            <a:xfrm>
              <a:off x="4350742" y="4334047"/>
              <a:ext cx="1484833" cy="10593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fr-FR" sz="1100" b="1" kern="1200" dirty="0" smtClean="0"/>
                <a:t>Appui métier par les ambassadeurs</a:t>
              </a:r>
              <a:endParaRPr lang="fr-FR" sz="1100" b="1" kern="1200" dirty="0"/>
            </a:p>
          </p:txBody>
        </p:sp>
      </p:grpSp>
    </p:spTree>
    <p:extLst>
      <p:ext uri="{BB962C8B-B14F-4D97-AF65-F5344CB8AC3E}">
        <p14:creationId xmlns:p14="http://schemas.microsoft.com/office/powerpoint/2010/main" xmlns="" val="3430657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3"/>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1000"/>
                                  </p:stCondLst>
                                  <p:childTnLst>
                                    <p:set>
                                      <p:cBhvr>
                                        <p:cTn id="12" dur="1" fill="hold">
                                          <p:stCondLst>
                                            <p:cond delay="0"/>
                                          </p:stCondLst>
                                        </p:cTn>
                                        <p:tgtEl>
                                          <p:spTgt spid="8"/>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nodeType="afterEffect">
                                  <p:stCondLst>
                                    <p:cond delay="1000"/>
                                  </p:stCondLst>
                                  <p:childTnLst>
                                    <p:set>
                                      <p:cBhvr>
                                        <p:cTn id="15" dur="1" fill="hold">
                                          <p:stCondLst>
                                            <p:cond delay="0"/>
                                          </p:stCondLst>
                                        </p:cTn>
                                        <p:tgtEl>
                                          <p:spTgt spid="4"/>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nodeType="afterEffect">
                                  <p:stCondLst>
                                    <p:cond delay="100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p:cNvSpPr>
            <a:spLocks noGrp="1"/>
          </p:cNvSpPr>
          <p:nvPr>
            <p:ph type="title"/>
          </p:nvPr>
        </p:nvSpPr>
        <p:spPr>
          <a:xfrm>
            <a:off x="2394780" y="887148"/>
            <a:ext cx="6214830" cy="447660"/>
          </a:xfrm>
        </p:spPr>
        <p:txBody>
          <a:bodyPr>
            <a:normAutofit fontScale="90000"/>
          </a:bodyPr>
          <a:lstStyle/>
          <a:p>
            <a:r>
              <a:rPr lang="fr-FR" dirty="0" smtClean="0">
                <a:solidFill>
                  <a:prstClr val="black"/>
                </a:solidFill>
              </a:rPr>
              <a:t>Service d’appui métier par un réseau d’ambassadeurs</a:t>
            </a:r>
            <a:br>
              <a:rPr lang="fr-FR" dirty="0" smtClean="0">
                <a:solidFill>
                  <a:prstClr val="black"/>
                </a:solidFill>
              </a:rPr>
            </a:br>
            <a:r>
              <a:rPr lang="fr-FR" sz="1600" dirty="0" smtClean="0">
                <a:solidFill>
                  <a:srgbClr val="7030A0"/>
                </a:solidFill>
              </a:rPr>
              <a:t>Un pilotage national et une gestion régionale ou </a:t>
            </a:r>
            <a:r>
              <a:rPr lang="fr-FR" sz="1600" dirty="0" err="1" smtClean="0">
                <a:solidFill>
                  <a:srgbClr val="7030A0"/>
                </a:solidFill>
              </a:rPr>
              <a:t>inter-régionale</a:t>
            </a:r>
            <a:endParaRPr lang="fr-FR" dirty="0"/>
          </a:p>
        </p:txBody>
      </p:sp>
      <p:sp>
        <p:nvSpPr>
          <p:cNvPr id="3" name="Espace réservé du contenu 2"/>
          <p:cNvSpPr>
            <a:spLocks noGrp="1"/>
          </p:cNvSpPr>
          <p:nvPr>
            <p:ph sz="quarter" idx="13"/>
          </p:nvPr>
        </p:nvSpPr>
        <p:spPr>
          <a:xfrm>
            <a:off x="280972" y="1686296"/>
            <a:ext cx="8730000" cy="4798064"/>
          </a:xfrm>
        </p:spPr>
        <p:txBody>
          <a:bodyPr/>
          <a:lstStyle/>
          <a:p>
            <a:pPr>
              <a:buNone/>
            </a:pPr>
            <a:r>
              <a:rPr lang="fr-FR" sz="2000" dirty="0" smtClean="0">
                <a:solidFill>
                  <a:schemeClr val="accent4">
                    <a:lumMod val="75000"/>
                  </a:schemeClr>
                </a:solidFill>
                <a:latin typeface="Arial" pitchFamily="34" charset="0"/>
                <a:cs typeface="Arial" pitchFamily="34" charset="0"/>
              </a:rPr>
              <a:t>Pilotage </a:t>
            </a:r>
            <a:r>
              <a:rPr lang="fr-FR" sz="2000" dirty="0">
                <a:solidFill>
                  <a:schemeClr val="accent4">
                    <a:lumMod val="75000"/>
                  </a:schemeClr>
                </a:solidFill>
                <a:latin typeface="Arial" pitchFamily="34" charset="0"/>
                <a:cs typeface="Arial" pitchFamily="34" charset="0"/>
              </a:rPr>
              <a:t>national :</a:t>
            </a:r>
          </a:p>
          <a:p>
            <a:pPr lvl="1">
              <a:buSzTx/>
              <a:buFont typeface="Arial"/>
              <a:buChar char="•"/>
            </a:pPr>
            <a:r>
              <a:rPr lang="fr-FR" sz="1600" dirty="0" smtClean="0">
                <a:solidFill>
                  <a:prstClr val="black"/>
                </a:solidFill>
                <a:latin typeface="Arial" pitchFamily="34" charset="0"/>
                <a:cs typeface="Arial" pitchFamily="34" charset="0"/>
              </a:rPr>
              <a:t>Sélection et contractualisation avec les ambassadeurs</a:t>
            </a:r>
          </a:p>
          <a:p>
            <a:pPr lvl="1">
              <a:buSzTx/>
              <a:buFont typeface="Arial"/>
              <a:buChar char="•"/>
            </a:pPr>
            <a:r>
              <a:rPr lang="fr-FR" sz="1600" b="1" dirty="0" smtClean="0">
                <a:solidFill>
                  <a:prstClr val="black"/>
                </a:solidFill>
                <a:latin typeface="Arial" pitchFamily="34" charset="0"/>
                <a:cs typeface="Arial" pitchFamily="34" charset="0"/>
              </a:rPr>
              <a:t>Montée en compétence </a:t>
            </a:r>
            <a:r>
              <a:rPr lang="fr-FR" sz="1600" dirty="0" smtClean="0">
                <a:solidFill>
                  <a:prstClr val="black"/>
                </a:solidFill>
                <a:latin typeface="Arial" pitchFamily="34" charset="0"/>
                <a:cs typeface="Arial" pitchFamily="34" charset="0"/>
              </a:rPr>
              <a:t>:</a:t>
            </a:r>
          </a:p>
          <a:p>
            <a:pPr lvl="3">
              <a:buSzTx/>
              <a:buFont typeface="Courier New" pitchFamily="49" charset="0"/>
              <a:buChar char="o"/>
            </a:pPr>
            <a:r>
              <a:rPr lang="fr-FR" dirty="0" smtClean="0">
                <a:solidFill>
                  <a:prstClr val="black"/>
                </a:solidFill>
                <a:latin typeface="Arial" pitchFamily="34" charset="0"/>
                <a:cs typeface="Arial" pitchFamily="34" charset="0"/>
              </a:rPr>
              <a:t>Aide à la prise de fonction </a:t>
            </a:r>
            <a:r>
              <a:rPr lang="fr-FR" dirty="0">
                <a:solidFill>
                  <a:prstClr val="black"/>
                </a:solidFill>
                <a:latin typeface="Arial" pitchFamily="34" charset="0"/>
                <a:cs typeface="Arial" pitchFamily="34" charset="0"/>
              </a:rPr>
              <a:t>à </a:t>
            </a:r>
            <a:r>
              <a:rPr lang="fr-FR" dirty="0" smtClean="0">
                <a:solidFill>
                  <a:prstClr val="black"/>
                </a:solidFill>
                <a:latin typeface="Arial" pitchFamily="34" charset="0"/>
                <a:cs typeface="Arial" pitchFamily="34" charset="0"/>
              </a:rPr>
              <a:t>l’ANAP</a:t>
            </a:r>
          </a:p>
          <a:p>
            <a:pPr lvl="3">
              <a:buSzTx/>
              <a:buFont typeface="Courier New" pitchFamily="49" charset="0"/>
              <a:buChar char="o"/>
            </a:pPr>
            <a:r>
              <a:rPr lang="fr-FR" dirty="0" smtClean="0">
                <a:solidFill>
                  <a:prstClr val="black"/>
                </a:solidFill>
                <a:latin typeface="Arial" pitchFamily="34" charset="0"/>
                <a:cs typeface="Arial" pitchFamily="34" charset="0"/>
              </a:rPr>
              <a:t>Appui à la connaissance des productions de l’ANAP et de leur cadre d’utilisation</a:t>
            </a:r>
            <a:endParaRPr lang="fr-FR" dirty="0">
              <a:solidFill>
                <a:prstClr val="black"/>
              </a:solidFill>
              <a:latin typeface="Arial" pitchFamily="34" charset="0"/>
              <a:cs typeface="Arial" pitchFamily="34" charset="0"/>
            </a:endParaRPr>
          </a:p>
          <a:p>
            <a:pPr lvl="3">
              <a:buSzTx/>
              <a:buFont typeface="Courier New" pitchFamily="49" charset="0"/>
              <a:buChar char="o"/>
            </a:pPr>
            <a:r>
              <a:rPr lang="fr-FR" dirty="0">
                <a:solidFill>
                  <a:prstClr val="black"/>
                </a:solidFill>
                <a:latin typeface="Arial" pitchFamily="34" charset="0"/>
                <a:cs typeface="Arial" pitchFamily="34" charset="0"/>
              </a:rPr>
              <a:t>Séances de partage avec des experts nationaux</a:t>
            </a:r>
          </a:p>
          <a:p>
            <a:pPr lvl="3">
              <a:buSzTx/>
              <a:buFont typeface="Courier New" pitchFamily="49" charset="0"/>
              <a:buChar char="o"/>
            </a:pPr>
            <a:r>
              <a:rPr lang="fr-FR" dirty="0">
                <a:solidFill>
                  <a:prstClr val="black"/>
                </a:solidFill>
                <a:latin typeface="Arial" pitchFamily="34" charset="0"/>
                <a:cs typeface="Arial" pitchFamily="34" charset="0"/>
              </a:rPr>
              <a:t>Accès privilégié à l’expertise de l’ANAP</a:t>
            </a:r>
          </a:p>
          <a:p>
            <a:pPr lvl="1">
              <a:buSzTx/>
              <a:buFont typeface="Arial"/>
              <a:buChar char="•"/>
            </a:pPr>
            <a:r>
              <a:rPr lang="fr-FR" sz="1600" b="1" dirty="0" smtClean="0">
                <a:solidFill>
                  <a:prstClr val="black"/>
                </a:solidFill>
                <a:latin typeface="Arial" pitchFamily="34" charset="0"/>
                <a:cs typeface="Arial" pitchFamily="34" charset="0"/>
              </a:rPr>
              <a:t>Support logistique</a:t>
            </a:r>
            <a:r>
              <a:rPr lang="fr-FR" sz="1600" dirty="0" smtClean="0">
                <a:solidFill>
                  <a:prstClr val="black"/>
                </a:solidFill>
                <a:latin typeface="Arial" pitchFamily="34" charset="0"/>
                <a:cs typeface="Arial" pitchFamily="34" charset="0"/>
              </a:rPr>
              <a:t> :</a:t>
            </a:r>
          </a:p>
          <a:p>
            <a:pPr lvl="3">
              <a:buSzTx/>
              <a:buFont typeface="Courier New" pitchFamily="49" charset="0"/>
              <a:buChar char="o"/>
            </a:pPr>
            <a:r>
              <a:rPr lang="fr-FR" dirty="0" smtClean="0">
                <a:solidFill>
                  <a:prstClr val="black"/>
                </a:solidFill>
                <a:latin typeface="Arial" pitchFamily="34" charset="0"/>
                <a:cs typeface="Arial" pitchFamily="34" charset="0"/>
              </a:rPr>
              <a:t>Prise en charge des frais de mission</a:t>
            </a:r>
          </a:p>
          <a:p>
            <a:pPr lvl="3">
              <a:buSzTx/>
              <a:buFont typeface="Courier New" pitchFamily="49" charset="0"/>
              <a:buChar char="o"/>
            </a:pPr>
            <a:r>
              <a:rPr lang="fr-FR" dirty="0" smtClean="0">
                <a:solidFill>
                  <a:prstClr val="black"/>
                </a:solidFill>
                <a:latin typeface="Arial" pitchFamily="34" charset="0"/>
                <a:cs typeface="Arial" pitchFamily="34" charset="0"/>
              </a:rPr>
              <a:t>Mise à disposition de l’outil de suivi de l’activité des ambassadeurs via la plate-forme</a:t>
            </a:r>
            <a:endParaRPr lang="fr-FR" dirty="0">
              <a:solidFill>
                <a:prstClr val="black"/>
              </a:solidFill>
              <a:latin typeface="Arial" pitchFamily="34" charset="0"/>
              <a:cs typeface="Arial" pitchFamily="34" charset="0"/>
            </a:endParaRPr>
          </a:p>
          <a:p>
            <a:pPr>
              <a:buNone/>
            </a:pPr>
            <a:endParaRPr lang="fr-FR" sz="2000" dirty="0" smtClean="0">
              <a:solidFill>
                <a:schemeClr val="accent4">
                  <a:lumMod val="75000"/>
                </a:schemeClr>
              </a:solidFill>
              <a:latin typeface="Arial" pitchFamily="34" charset="0"/>
              <a:cs typeface="Arial" pitchFamily="34" charset="0"/>
            </a:endParaRPr>
          </a:p>
          <a:p>
            <a:pPr>
              <a:buNone/>
            </a:pPr>
            <a:r>
              <a:rPr lang="fr-FR" sz="2000" dirty="0" smtClean="0">
                <a:solidFill>
                  <a:schemeClr val="accent4">
                    <a:lumMod val="75000"/>
                  </a:schemeClr>
                </a:solidFill>
                <a:latin typeface="Arial" pitchFamily="34" charset="0"/>
                <a:cs typeface="Arial" pitchFamily="34" charset="0"/>
              </a:rPr>
              <a:t>Gestion </a:t>
            </a:r>
            <a:r>
              <a:rPr lang="fr-FR" sz="2000" dirty="0">
                <a:solidFill>
                  <a:schemeClr val="accent4">
                    <a:lumMod val="75000"/>
                  </a:schemeClr>
                </a:solidFill>
                <a:latin typeface="Arial" pitchFamily="34" charset="0"/>
                <a:cs typeface="Arial" pitchFamily="34" charset="0"/>
              </a:rPr>
              <a:t>régionale </a:t>
            </a:r>
            <a:r>
              <a:rPr lang="fr-FR" sz="2000" dirty="0" smtClean="0">
                <a:solidFill>
                  <a:schemeClr val="accent4">
                    <a:lumMod val="75000"/>
                  </a:schemeClr>
                </a:solidFill>
                <a:latin typeface="Arial" pitchFamily="34" charset="0"/>
                <a:cs typeface="Arial" pitchFamily="34" charset="0"/>
              </a:rPr>
              <a:t>:</a:t>
            </a:r>
          </a:p>
          <a:p>
            <a:pPr lvl="1">
              <a:buSzTx/>
              <a:buFont typeface="Arial"/>
              <a:buChar char="•"/>
            </a:pPr>
            <a:r>
              <a:rPr lang="fr-FR" sz="1600" dirty="0" smtClean="0">
                <a:solidFill>
                  <a:prstClr val="black"/>
                </a:solidFill>
                <a:latin typeface="Arial" pitchFamily="34" charset="0"/>
                <a:cs typeface="Arial" pitchFamily="34" charset="0"/>
              </a:rPr>
              <a:t>Avis en amont sur les candidatures des ambassadeurs</a:t>
            </a:r>
          </a:p>
          <a:p>
            <a:pPr lvl="1">
              <a:buSzTx/>
              <a:buFont typeface="Arial"/>
              <a:buChar char="•"/>
            </a:pPr>
            <a:r>
              <a:rPr lang="fr-FR" sz="1600" b="1" dirty="0" smtClean="0">
                <a:solidFill>
                  <a:prstClr val="black"/>
                </a:solidFill>
                <a:latin typeface="Arial" pitchFamily="34" charset="0"/>
                <a:cs typeface="Arial" pitchFamily="34" charset="0"/>
              </a:rPr>
              <a:t>Suivi de l’activité des ambassadeurs :</a:t>
            </a:r>
          </a:p>
          <a:p>
            <a:pPr lvl="3">
              <a:buSzTx/>
              <a:buFont typeface="Courier New" pitchFamily="49" charset="0"/>
              <a:buChar char="o"/>
            </a:pPr>
            <a:r>
              <a:rPr lang="fr-FR" dirty="0" smtClean="0">
                <a:solidFill>
                  <a:prstClr val="black"/>
                </a:solidFill>
                <a:latin typeface="Arial" pitchFamily="34" charset="0"/>
                <a:cs typeface="Arial" pitchFamily="34" charset="0"/>
              </a:rPr>
              <a:t>Recherche de mutualisation des interventions</a:t>
            </a:r>
          </a:p>
          <a:p>
            <a:pPr lvl="3">
              <a:buSzTx/>
              <a:buFont typeface="Courier New" pitchFamily="49" charset="0"/>
              <a:buChar char="o"/>
            </a:pPr>
            <a:r>
              <a:rPr lang="fr-FR" dirty="0" smtClean="0">
                <a:solidFill>
                  <a:prstClr val="black"/>
                </a:solidFill>
                <a:latin typeface="Arial" pitchFamily="34" charset="0"/>
                <a:cs typeface="Arial" pitchFamily="34" charset="0"/>
              </a:rPr>
              <a:t>Visibilité apportée par la Plate-forme de l’ANAP</a:t>
            </a:r>
            <a:endParaRPr lang="fr-FR" dirty="0">
              <a:solidFill>
                <a:prstClr val="black"/>
              </a:solidFill>
              <a:latin typeface="Arial" pitchFamily="34" charset="0"/>
              <a:cs typeface="Arial" pitchFamily="34" charset="0"/>
            </a:endParaRPr>
          </a:p>
          <a:p>
            <a:pPr lvl="1">
              <a:buSzTx/>
              <a:buFont typeface="Arial"/>
              <a:buChar char="•"/>
            </a:pPr>
            <a:endParaRPr lang="fr-FR" sz="1600" dirty="0" smtClean="0">
              <a:solidFill>
                <a:prstClr val="black"/>
              </a:solidFill>
              <a:latin typeface="Arial" pitchFamily="34" charset="0"/>
              <a:cs typeface="Arial" pitchFamily="34" charset="0"/>
            </a:endParaRPr>
          </a:p>
          <a:p>
            <a:pPr>
              <a:buNone/>
            </a:pPr>
            <a:endParaRPr lang="fr-FR" sz="2000" dirty="0">
              <a:solidFill>
                <a:schemeClr val="accent4">
                  <a:lumMod val="75000"/>
                </a:schemeClr>
              </a:solidFill>
              <a:latin typeface="Arial" pitchFamily="34" charset="0"/>
              <a:cs typeface="Arial" pitchFamily="34" charset="0"/>
            </a:endParaRPr>
          </a:p>
          <a:p>
            <a:pPr>
              <a:buNone/>
            </a:pPr>
            <a:endParaRPr lang="fr-FR" sz="2000" dirty="0">
              <a:solidFill>
                <a:schemeClr val="accent4">
                  <a:lumMod val="75000"/>
                </a:schemeClr>
              </a:solidFill>
              <a:latin typeface="Arial" pitchFamily="34" charset="0"/>
              <a:cs typeface="Arial" pitchFamily="34" charset="0"/>
            </a:endParaRPr>
          </a:p>
        </p:txBody>
      </p:sp>
      <p:pic>
        <p:nvPicPr>
          <p:cNvPr id="9" name="Picture 2"/>
          <p:cNvPicPr>
            <a:picLocks noChangeAspect="1" noChangeArrowheads="1"/>
          </p:cNvPicPr>
          <p:nvPr/>
        </p:nvPicPr>
        <p:blipFill>
          <a:blip r:embed="rId3" cstate="screen"/>
          <a:srcRect/>
          <a:stretch>
            <a:fillRect/>
          </a:stretch>
        </p:blipFill>
        <p:spPr bwMode="auto">
          <a:xfrm>
            <a:off x="143015" y="717493"/>
            <a:ext cx="719307" cy="682052"/>
          </a:xfrm>
          <a:prstGeom prst="rect">
            <a:avLst/>
          </a:prstGeom>
          <a:noFill/>
          <a:ln w="9525">
            <a:noFill/>
            <a:miter lim="800000"/>
            <a:headEnd/>
            <a:tailEnd/>
          </a:ln>
        </p:spPr>
      </p:pic>
      <p:sp>
        <p:nvSpPr>
          <p:cNvPr id="11" name="Flèche droite rayée 10"/>
          <p:cNvSpPr/>
          <p:nvPr/>
        </p:nvSpPr>
        <p:spPr>
          <a:xfrm>
            <a:off x="917617" y="957448"/>
            <a:ext cx="342900" cy="290946"/>
          </a:xfrm>
          <a:prstGeom prst="striped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fr-FR"/>
          </a:p>
        </p:txBody>
      </p:sp>
      <p:grpSp>
        <p:nvGrpSpPr>
          <p:cNvPr id="2" name="Groupe 11"/>
          <p:cNvGrpSpPr/>
          <p:nvPr/>
        </p:nvGrpSpPr>
        <p:grpSpPr>
          <a:xfrm>
            <a:off x="1262331" y="665020"/>
            <a:ext cx="960746" cy="960746"/>
            <a:chOff x="4340430" y="4114654"/>
            <a:chExt cx="1498109" cy="1498109"/>
          </a:xfrm>
        </p:grpSpPr>
        <p:sp>
          <p:nvSpPr>
            <p:cNvPr id="13" name="Ellipse 12"/>
            <p:cNvSpPr/>
            <p:nvPr/>
          </p:nvSpPr>
          <p:spPr>
            <a:xfrm>
              <a:off x="4340430" y="4114654"/>
              <a:ext cx="1498109" cy="1498109"/>
            </a:xfrm>
            <a:prstGeom prst="ellipse">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4" name="Ellipse 4"/>
            <p:cNvSpPr/>
            <p:nvPr/>
          </p:nvSpPr>
          <p:spPr>
            <a:xfrm>
              <a:off x="4350742" y="4334047"/>
              <a:ext cx="1484833" cy="10593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fr-FR" sz="1100" b="1" kern="1200" dirty="0" smtClean="0"/>
                <a:t>Appui métier par les ambassadeurs</a:t>
              </a:r>
              <a:endParaRPr lang="fr-FR" sz="1100" b="1" kern="12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94779" y="887147"/>
            <a:ext cx="6309833" cy="447660"/>
          </a:xfrm>
        </p:spPr>
        <p:txBody>
          <a:bodyPr>
            <a:normAutofit fontScale="90000"/>
          </a:bodyPr>
          <a:lstStyle/>
          <a:p>
            <a:r>
              <a:rPr lang="fr-FR" dirty="0" smtClean="0"/>
              <a:t>Service d’appui métier par un réseau d’ambassadeurs</a:t>
            </a:r>
            <a:br>
              <a:rPr lang="fr-FR" dirty="0" smtClean="0"/>
            </a:br>
            <a:r>
              <a:rPr lang="fr-FR" sz="1600" dirty="0">
                <a:solidFill>
                  <a:srgbClr val="7030A0"/>
                </a:solidFill>
              </a:rPr>
              <a:t>Un processus de travail clair</a:t>
            </a:r>
          </a:p>
        </p:txBody>
      </p:sp>
      <p:sp>
        <p:nvSpPr>
          <p:cNvPr id="16" name="Espace réservé du contenu 2"/>
          <p:cNvSpPr>
            <a:spLocks noGrp="1"/>
          </p:cNvSpPr>
          <p:nvPr>
            <p:ph sz="quarter" idx="13"/>
          </p:nvPr>
        </p:nvSpPr>
        <p:spPr>
          <a:xfrm>
            <a:off x="280972" y="1591294"/>
            <a:ext cx="8730000" cy="4893066"/>
          </a:xfrm>
        </p:spPr>
        <p:txBody>
          <a:bodyPr/>
          <a:lstStyle/>
          <a:p>
            <a:pPr>
              <a:buSzTx/>
              <a:buNone/>
            </a:pPr>
            <a:r>
              <a:rPr lang="fr-FR" sz="2000" dirty="0" smtClean="0">
                <a:solidFill>
                  <a:schemeClr val="accent4">
                    <a:lumMod val="75000"/>
                  </a:schemeClr>
                </a:solidFill>
                <a:latin typeface="Arial" pitchFamily="34" charset="0"/>
                <a:cs typeface="Arial" pitchFamily="34" charset="0"/>
              </a:rPr>
              <a:t>Comment solliciter un ambassadeur ?</a:t>
            </a:r>
            <a:endParaRPr lang="fr-FR" sz="2000" dirty="0">
              <a:solidFill>
                <a:schemeClr val="accent4">
                  <a:lumMod val="75000"/>
                </a:schemeClr>
              </a:solidFill>
              <a:latin typeface="Arial" pitchFamily="34" charset="0"/>
              <a:cs typeface="Arial" pitchFamily="34" charset="0"/>
            </a:endParaRPr>
          </a:p>
          <a:p>
            <a:endParaRPr lang="fr-FR" dirty="0"/>
          </a:p>
        </p:txBody>
      </p:sp>
      <p:graphicFrame>
        <p:nvGraphicFramePr>
          <p:cNvPr id="21" name="Diagramme 20"/>
          <p:cNvGraphicFramePr/>
          <p:nvPr>
            <p:extLst>
              <p:ext uri="{D42A27DB-BD31-4B8C-83A1-F6EECF244321}">
                <p14:modId xmlns:p14="http://schemas.microsoft.com/office/powerpoint/2010/main" xmlns="" val="3571507147"/>
              </p:ext>
            </p:extLst>
          </p:nvPr>
        </p:nvGraphicFramePr>
        <p:xfrm>
          <a:off x="225632" y="3271652"/>
          <a:ext cx="8657112" cy="3586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9458" name="Picture 2" descr="http://camatex.com/wp-content/uploads/2012/12/conseil.jpg"/>
          <p:cNvPicPr>
            <a:picLocks noChangeAspect="1" noChangeArrowheads="1"/>
          </p:cNvPicPr>
          <p:nvPr/>
        </p:nvPicPr>
        <p:blipFill>
          <a:blip r:embed="rId8" cstate="screen">
            <a:clrChange>
              <a:clrFrom>
                <a:srgbClr val="FFFFFF"/>
              </a:clrFrom>
              <a:clrTo>
                <a:srgbClr val="FFFFFF">
                  <a:alpha val="0"/>
                </a:srgbClr>
              </a:clrTo>
            </a:clrChange>
            <a:duotone>
              <a:schemeClr val="accent4">
                <a:shade val="45000"/>
                <a:satMod val="135000"/>
              </a:schemeClr>
              <a:prstClr val="white"/>
            </a:duotone>
          </a:blip>
          <a:srcRect/>
          <a:stretch>
            <a:fillRect/>
          </a:stretch>
        </p:blipFill>
        <p:spPr bwMode="auto">
          <a:xfrm flipH="1">
            <a:off x="4478883" y="1836970"/>
            <a:ext cx="2064877" cy="1808163"/>
          </a:xfrm>
          <a:prstGeom prst="rect">
            <a:avLst/>
          </a:prstGeom>
          <a:noFill/>
        </p:spPr>
      </p:pic>
      <p:pic>
        <p:nvPicPr>
          <p:cNvPr id="19462" name="Picture 6" descr="http://www.autourdelihssane.fr/wp-content/uploads/2013/01/evaluation.jpg"/>
          <p:cNvPicPr>
            <a:picLocks noChangeAspect="1" noChangeArrowheads="1"/>
          </p:cNvPicPr>
          <p:nvPr/>
        </p:nvPicPr>
        <p:blipFill>
          <a:blip r:embed="rId9" cstate="screen">
            <a:duotone>
              <a:schemeClr val="accent4">
                <a:shade val="45000"/>
                <a:satMod val="135000"/>
              </a:schemeClr>
              <a:prstClr val="white"/>
            </a:duotone>
          </a:blip>
          <a:srcRect/>
          <a:stretch>
            <a:fillRect/>
          </a:stretch>
        </p:blipFill>
        <p:spPr bwMode="auto">
          <a:xfrm>
            <a:off x="7181707" y="4151048"/>
            <a:ext cx="1553464" cy="838200"/>
          </a:xfrm>
          <a:prstGeom prst="rect">
            <a:avLst/>
          </a:prstGeom>
          <a:noFill/>
          <a:effectLst>
            <a:softEdge rad="63500"/>
          </a:effectLst>
        </p:spPr>
      </p:pic>
      <p:pic>
        <p:nvPicPr>
          <p:cNvPr id="19464" name="Picture 8" descr="http://peter-environment.com/wp-content/uploads/2012/11/commercial.jpg"/>
          <p:cNvPicPr>
            <a:picLocks noChangeAspect="1" noChangeArrowheads="1"/>
          </p:cNvPicPr>
          <p:nvPr/>
        </p:nvPicPr>
        <p:blipFill>
          <a:blip r:embed="rId10" cstate="screen">
            <a:duotone>
              <a:schemeClr val="accent4">
                <a:shade val="45000"/>
                <a:satMod val="135000"/>
              </a:schemeClr>
              <a:prstClr val="white"/>
            </a:duotone>
          </a:blip>
          <a:srcRect/>
          <a:stretch>
            <a:fillRect/>
          </a:stretch>
        </p:blipFill>
        <p:spPr bwMode="auto">
          <a:xfrm>
            <a:off x="7243621" y="2198172"/>
            <a:ext cx="1158175" cy="2055813"/>
          </a:xfrm>
          <a:prstGeom prst="rect">
            <a:avLst/>
          </a:prstGeom>
          <a:noFill/>
        </p:spPr>
      </p:pic>
      <p:sp>
        <p:nvSpPr>
          <p:cNvPr id="19466" name="AutoShape 10" descr="data:image/jpeg;base64,/9j/4AAQSkZJRgABAQAAAQABAAD/2wCEAAkGBxASEhIQExEUERQQGBAVEBUPEBQUFRYWFRYXFxcYFRQYHighGBolGxUVITEiJSkrLi4uFx8zODMsNygtLi0BCgoKDg0OGxAQGywlHyQsLC0sLCwsLSwsLSwvLSwsLCwsLCwsLCwsLCwsLCwsLCwsLCwsLCwsLCwsLCwsLCwsK//AABEIAOMA3gMBIgACEQEDEQH/xAAcAAEAAgMBAQEAAAAAAAAAAAAABAYDBQcCAQj/xABFEAACAgEBBAcECAIHBwUAAAABAgADEQQFEiExBhNBUWFxgQciMpEUI1JicoKhsUKSFTNTY4PBwiRDVHOTotElZJSz0//EABkBAQADAQEAAAAAAAAAAAAAAAABAgMEBf/EACsRAAICAQMCBAYDAQAAAAAAAAABAhEDEiExBEEFUWGxEyJxgZHRocHhMv/aAAwDAQACEQMRAD8A7jERAEREAREQBERAEREAREQBERAEREAREQBERAEREAREQBERAEREAREQBERAEREARMbXoObAeomM62sfxj04/tAJESKdoVd59Ec/sJ5O0q/v+lFp/wBMmmCZMT2nOFGSOeTgDzPf4ftkSHdtReSrcM82+i3nA8BucT+n7Em0awMBLv8A41/7lYpkWSibB9lvDiv68cz1VeGOOKsOatwOO/xHiMiUTa22Ntm/e0+kK0ocKtqITYPtOc5XPYARjtlj0m0bbawbtDfW45qprbB70cOD+xlnCkRZvYmoq2jeDg6W+wdjZ06t5MOsAPmMeXbMq7St/wCD1A830v8A+0rRNmyiRa9W550WL5tT/k5izaNKtuPYiPgHdd1VsHtAzxHPj4GFFvgOSXJKifFYHiDkeE+yCRERAEREAREQBERAEREAREQBPF9YZWU8mBBx4jE9xAIektLIrHgSPeHcw4MPQgiZgZE0/u2W19xFij7tmc/962H1kuWIPs+z5PsgH2afa3SfTaclSxdxzSvBI/EeQ8uc0XTrpQ1R+i0th8DrnHNQeSqexiOJPYCO/hX+jHRy3V++T1dQOC5GSx7Qg7fPkPHlNY49rkVcuyN7d08sPwUqv43LftieaunN38VdR/DvD/MyyaDozo6gMVK57Wu98nx48B6ASculoPAJUccwFU/pI1Q7IU/M0uz+mND4FimontPvL8xxHylhRwwDAgg8QQcgjwMrm2NmbNOQz1adx2pYqEHxTkflNPTqNRs2wI/1lFnEbvwkd6/Zbw7fkZGlPgm2uS+Sn9O+iv019My3ChgbKyzUm0HI31BAdcfC/HPbjHGW2i5XVXU7ysAVI7QZH2pSz1OE+MYerJwOsQh0ye7eUA+BMiMnB2uSJwjNaZK0UrRdDtp6QhtPrK7Mc1YPUD+QlwfUiWzYu1nc9TfX1F6jJXmrj7VbciO8Z4Sds7XV31rbW28rgEd4yAcMOw8RwMa/SdYuAd1196p8cUfsPl2EdoJHbNXmeTbJ+e6/ZhHp1i3xbenZ/pkmJB2LtDr6g5G64LJav2bEJVx5ZBx3ggydMGmnTOlNNWhERIJEREAREQBERAEREAREQDW7QO7bS/Y+/U3mRvqT5dWw/PJSmarb+oZ63FQz1JFhb7T0sHFaeOVwTyGSOJzuzNPeGAYHIYAg94PES1bEEuYtXqVqre1vhrV3byUEn9pkBmm6aORoNUf7th8yAf0MJWwzk2m6zVahQT7+osGT3F24nyGT8p27T1V0VBVwldS9vYqjiSfmSZxv2eEHaGnB/vT6ipyJ0rp/qTXoLyObbiejuob9MzfKrkomcOGyh9I+lFuqdgGZKQcJWDjI73xzY/p+pm6TohtAKLkArYcVUWbtv6cAfMiaPobWtmt0yNxG/vfyKXH6qJ23MZJaNkIrVuzimu1Nj2O1uesJxZld07wGDkdh4cZ1DTadNZoalf8AjrTj2q6jG8PIg/rKj7TdCEurvUY64FXx9pMYJ8SpA/LLD7OtVv6NV/snsT5nf/1yJu4qSJjzRE6Ca9la3RWcGrLFB3EHDqPXB9TLlOea+zqtsqR/G9Wf8RAh/fM6ETM8i3vzJj5FW05FOouoDbjqetpP2qbWLYI5Mq2dau72ALjGQZaNHfvqG5Hkw7iOcpGtqGp1i3gsPo6uBusQGWz3VVu8e6W8OHfN10f1AS1qTwFvvJ+JR7w9VwfymHG42Te9GXZA6vW62rktn0fUKPvOprf/AOpfnN9NKi/+oOf/AG1Wf+rZN1GXlfRexTDw/q/cRETM1EREAREQBERAEREATX7XuICVgkG0kMQcEIASxB7M8FyOI3s9k2ErfS7WGl9LZjKu1lJ48i6b6k/9Ij1kxVsh8EtSAAAAAMAADAAHIAd012w7d1DT/wAOz1YB5Kp+rz/hlD6zBZde3wPWv4qmb/WJVtqdHdc1z6hGrZm3c9W5qfIGMjIxxGObDlNtPmUs6VVbInSWg26PU1jiz1WhfxbpK/qBOf6PpTq9Mwr1CN4C8brH8Fg4P5jelw2V0n092Bv7jH+Gzh8jyMrpa3LWcn6E68V67SuTwNgU/wCIDX/rnWfaJQX2ffjmnVv6K6lv0zOLdJtAdJq7qRlQjb1JHD3G95CPIEDzUzuHR7ale0NGrtgi5GrvXubG7Yv+Y8CDNMj3UikeGjkHRnaIp1WntJwqWJvE9it7rH0BM77Pznt3Ztmkvs01nND7pxwdD8LjwI/XI7J0Dop7SaVpWrV74esBVsRd8Oo4DeHMNjt5HGeEnLHVTQg62ZtPawwGno7+t4eW42f8pE9k+tGNTUTjHV2DJ/ErH0wnzlZ6U9IX2nqK6qK2KpvClDjfckZZiAcDgvLPIeMrumNhc1oHLtlSiBt896lRx8xLRh8mlkOXzWXTT6oaza6unFTapU/cpA4+RCZ9Z0HpJrxVSeOC+QPLGWPy4es0PQDow2lVr78C6wYC5B6tOZBPLeOBnuwPGa/ZG1Ldpa5mwo0+lyV3R8XvHqsk9pI3uH2MTOe724RZbc9zfbP0ZrrAYYd/fs/EccPQAL+WQdosUspsXnWxfzCqQR6hsessFyzUX15sP3Vx6scn9APnESGbrZ7B9TfaDler0yKfMPZ+zr85tpXuhrruWp/EH3jk5ypAVD5YTGPCWGUzf915UvwiMH/F+dv8uxERMjYREQBERAEREAREQBNB070ps0N5UEtSFvTd5k0MLMDzClfzTfz4ygggjIPAg90lOnYZSNm3h0VgcggYmyrMrPRhTWr6Y5zpXsp4nJ3a2KofVNw+ssdZnSzFEi2hLFKOiurc1dQynzB4TQa/oPS2TQ7UH7JzZX/KTvL6HA7pYazJCGZ8Fjj3TLovrVUWNU1nVDAekm1dzJOOW8uOfEAcTNV0F6XtobTnL0W4FyjmCOTqPtDtHaPITvqGaPb3QzQazJtpC2H/AHtP1dnqRwb8wMa+zFEfauz9FtShGJDjBNN1RG8ueYB/dSOzlmU2z2XW73u6usr3tUwbHkCQfnPWp9nu09Cxt2dqutXma2Irc+BVvq7D4nd8pBf2ka7Tt1Wq0YFg7G36CcduGDZHiOElNrhh+pfOiXRWjQ5cMbbmGGsYYwO0IvHdB8yfGWI2gZPAZ5n/AMmcr0XtA1+rJTSaDfblkM9qqfvEBQvqRNonQ3a2s467WCis86aPeOO5guF9SXkNebJXoeOnfTyvcfTaZwxYFbrVPuqvaqHtJ5EjgPPlaugmxvoukRWGLbfrbh2gsBhT+Fd0eee+eNjdBdnabBFPXOMe/qD1hyO0L8KnyAlgtUHmPUcD6EcZDaqkEu7MdqzVWId0ntc5HrwX9MSfezAYPvqeZA94Dtyo+L04+BmJircQQQM8u/uPcfCTF0yJK0a7RW9TfW3JX+qfybG6f5gPmZcJTto0bysveJYtia3rqUc/Fjds/GvBv1GfIiMqvcQ22J8RExNBERAEREAREQBERAERMepvWtGsc7q1qzOTyCqMkn0EA59tbdp2rcgI/wBpqovIB47wzS2R2e7XV8zNzUZxx+kL27X+lPwFzGvB/hU8EX0IUeOMzr2mfIBnW4uKpnPGan8yJ9ZklDIlZkhDM2aIlIZlWYEMzLKMsZRMG0Nn0Xp1d9Ndyc926tXX5MJmBnxmlST5UiooRFVFX4VRQqjyA4CGaeGeQddtOqr43APdzb+UcZNEE1nmJnlV13SpjwqXdH2rME/LkPXMgdJPaXodNlK2Oqt5BKCCueQDW8ufD3d4+EslZDdF1Z5EvqBO8CVb7S8/Ig8GHmDK30V2ztPUA2arQrpqj8DNYyPgnCjqWBY8xxO74CWJnlqK2RL7yv8AWDh/aIDu/mXmn6jxkjozqQlz05924dZXjlvAANjvyuD+Uz4zzWX6cI631e69bB90HCP9oY5KWBIyMc+OZarVEXTL7E8U2hlV1OQwDKe8EZE9zmNhERAEREAREQBERAEpftT2r1WlFKnDXk579xME+eXapSO5jLpOO+03W9bqrFz7tO5UO7IUWMR59coP/LnT0kNeVem5y9bk0YW/Pb8nLdoKVIYc1IIPiDkTuPRzWi2muwcmVWHqMzjOvr4GdH9nxeqv6NZ8dW5kfdtrS5Pktqj0M6+ojUjm6KdxovdZkmsyHWZKrM42dyJSGZlMjoZS9q7Z1W+1LPu4LBhWN3gPHnx4dvIzNlkXe7WVoN53VM8t4gcOzA7Zpdb0qqXgitYe/wCFfmeP6TmW1ekLrY1a17z5xlyTknlgDic8O2etN0e2xq+YOnQ9tx6kfyAdYR6ETZYJVb2MJdTC6W5Y9s9MWGQ9y1D7NfxfplpTruk72v1emoe6xs491mY+IrXJMuOyPZdpEw2otfUHtVPqq/Ug77eeVl32doKKF3KKkpU8xUgXPixHFj4nMnRFepR5pP0OW6D2d7R1eG1t/wBHrPHq1w74/Ap3F8ySR3S/dHOh+h0ODTSOsHO6337fRiMJ5KFE38xWWdkmrKOdEXatmBWPtuAfyo7/ALqJFZ5j2vqQLKwTwVbWPmSqr+m/NO2usufqdOhsft3eSjvduSjz9JLXBpi4ZP1m0EQEkz7s7ZGo1WGbNFJ7SPfYfdU8h4n5GbbYfRVKyLbyLrRxHD6tD91TzP3j6ASyTGWTtE6FDzMOj0y1Ita53UGBkkn5mZoiYGgiIgCIiAIiIAiIgCcD2pcbS9pOets1Ng8mvtK/9u6PSd6sOAT3Az8+bL97SaY8/qwPVXdT+09Hw1XN/Q8rxZ1iX1NNr6+B9Z1fpPpvo+0NO44LqdOK+HLf0zfuUuHpX4TmOvTgfWdh9o9W/o6dWvE6a2i3h9iz6p/QLaW/LNOt2lH7/wBFfDXcZfb+zNS0l1mavZ9u8imbGszkkeiiWGAGScAcST2CVfpDqKiu8y5uswV7Clf8AbzGTg8ixnrpRtpU3dMmGd/etHMLUPteLHAx2je7pTtqbV3SSSbLH4hc8TntY/wr4/LPKZ03siXJJW+Da6Da66Zi5RTv4BIUCw+Ctz5dnLylv2dtKq5d+tsjtHIg9zDsnNti7Ku1TlieA4PYR7q9u6g7/D1JnQtn6SulAlYwO0nmT3se0z0Fh0QqT39jyZ5/iZLivl9zaB5kV5DV55t1OOA5/tM9FltdEu3UY4DnMIeRA8yB5fRRX4lkJtg2a3UOxs6uioV1tuf1jsBvkLngoxYOPHljHbLhs3Z1OnQV1IEUd3MnvYnix8TInRdP9mrftu3ruPPFrF1B8lZR6Tazz8s25NHrYYaYIRETI1EREAREQBERAEREAREQBPz7surq/pGiPBtFbcoB5movgEd4DZ4/3iz9BTkPtZ6O3UXja+mGQQBqgBkDA3d9l7UZcK3dgHtyOro8vw8lnH12D4uKip62ude6OhNfslaWP9ZTZprO8EKa8+eMN6iccXbGntGSTQ3arhnT8jqCcfiAx3nnLP0B6YUaFra7rQaLffU15crYBj4QM4YYH5R4zv6xLLC48o87oHLDkqfDNt0O1pbTqbPdZRi0Ej3XT3XBPgwI9Jk2t0mVVYVkAAHesbkAOe7n95zva+3gdTqX0+RRba9tS28MGzDOSgOONhcjjyI5cpjo0Op1OHc4Tsa33Kx+FR8R8gTOWOGc/Q78nVY4d7MqbZdt+xQQ9xyz2D4VHBFAPM4ySTwyx5zdbF6PlvrLt5Vb3t0n6yzxYn4R4njjkMcZk2boqacFfrHH+8cDh+BOQ8zk+U2S3nmTnvnqYOjUFff+f8PD6rxB5HXb+P8ATeae1VAVQFVeCqowAPCS69RK+mpns6knyl3gMY9TRurdd2L6n/xMS2zWrbMumZ7H6mpTbZwJUHAUHk1jckXgefE4OATwlJQjjjbNIZJ5ZUt2bNbZ81IaxeqUkNcVqBXmOsO6WH4VLN+WWbZGw0qQ9Zi13GHJHugfZRewePM/ID1ptiVpaLQThd7dU8d1iMZB/CWHrPOl1cGnX2PWh0WRON/f0NmiAAADAAAAHYBPURPNPWEREAREQBERAEREAREQBERAE+EA8DxB55n2IBRdu+yzZ15Z61bTO2f6gjcz/wAs8B6YnOtv9ANVpMt9Ft1NY/j0+oD8PvVikOPHGQO+d/ibw6icTnn0uOXY/Lun2oin3Kq0I7SC7D1sJwfICbCvahY5Zix72OT8zOre1bozp7dFqdUtKDUUL1vWIoDlKyGsDEfF7gcDOcHjOP6rYu5XXal6sHStyrgqQWUEgEZzxPhPQw9Wmedn6B9tzc0a7xk2rVzR9G9g7Q1gZtPp2sRTg2FkRCQcEKzkbxHbjOMcZbNF7PNqHGRRWO3rLyT8kVs/OdS67GuWcEvDcr4iYUvmTrxkLxLN8CIpZ28FRclvQS0bN9m2MG/VM33dOgrHkzsWJHiN0y4bI2JptKMUVLXnAZuLO2OW/Y2Wf1JmWXxWKVQV/Xg1w+CzbvI6Xpz+vcpuyOiOpuw15Olr+ypVr2HieK1j+ZsH+Ey77N2bTp0FVKCtRx4ZJJ7WZjxZj2kkkyXE8nNnnldzZ7mDpseBVBfsRETE3EREAREQBERAEREAREQBERAEREAREQBERAMd9KurIwyrhlYd4IwR8pzPo17JURs6236QlRK00pkIyKcI1x5sSoGUHDmDvCdQiSm1wKPFNSooRVCqoAVVAAAHIADkJ7iJAEREAREQBERAEREAREQBERAEREAREQBERAEREARE+ZgH2J5LieTcvfAMkTAdUvfPB1yd8UCVEhHaSd88Haqd8mmDYRNadsV988/0zX3iKYNpE1f9M198+jbCd8UwbOJrhtVJ7G0kigTokQa9Z6GsWRQJMTCNQs9i0QD3E8hhPuYB9iIgCIiAIiIAiIgHwiY2QzLEAhvU0j2UNNpEmwaKzSvIluis8ZZ8Rujuk6iKKbbs+3vMi2bKuPaZe9wd0+dWO6TrFHO32Lef4zMf9Baj+0adI6pe6OqXuk/EZGk50mxb/tmSK9k3d5l96pe6OqXukaxpKXXs23xkmvQWeMtfVjun3cHdGomiuV6N5JTStN3ujujEjUKNYmnaZ0pMmxIskwLWZkCz3EgHwCfYiAIiIAiIgCIiAIiIAiIgCIiAIiIAiIgCIiAIiIAiIgCIiAIiIAiIgCIiA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2049" name="Picture 1" descr="http://www.webportage.com/images/Fichemetier-PS-consultant_internet.jpg"/>
          <p:cNvPicPr>
            <a:picLocks noChangeAspect="1" noChangeArrowheads="1"/>
          </p:cNvPicPr>
          <p:nvPr/>
        </p:nvPicPr>
        <p:blipFill>
          <a:blip r:embed="rId11" cstate="print">
            <a:duotone>
              <a:schemeClr val="accent4">
                <a:shade val="45000"/>
                <a:satMod val="135000"/>
              </a:schemeClr>
              <a:prstClr val="white"/>
            </a:duotone>
          </a:blip>
          <a:srcRect/>
          <a:stretch>
            <a:fillRect/>
          </a:stretch>
        </p:blipFill>
        <p:spPr bwMode="auto">
          <a:xfrm flipH="1">
            <a:off x="3051962" y="3407926"/>
            <a:ext cx="1484746" cy="1703805"/>
          </a:xfrm>
          <a:prstGeom prst="rect">
            <a:avLst/>
          </a:prstGeom>
          <a:noFill/>
          <a:ln w="9525">
            <a:noFill/>
            <a:miter lim="800000"/>
            <a:headEnd/>
            <a:tailEnd/>
          </a:ln>
        </p:spPr>
      </p:pic>
      <p:pic>
        <p:nvPicPr>
          <p:cNvPr id="2051" name="Picture 3" descr="http://blog.mmcreation.com/wp-content/uploads/2013/05/consultant_referencement.jpg"/>
          <p:cNvPicPr>
            <a:picLocks noChangeAspect="1" noChangeArrowheads="1"/>
          </p:cNvPicPr>
          <p:nvPr/>
        </p:nvPicPr>
        <p:blipFill>
          <a:blip r:embed="rId12" cstate="print">
            <a:duotone>
              <a:schemeClr val="accent4">
                <a:shade val="45000"/>
                <a:satMod val="135000"/>
              </a:schemeClr>
              <a:prstClr val="white"/>
            </a:duotone>
          </a:blip>
          <a:srcRect l="62818"/>
          <a:stretch>
            <a:fillRect/>
          </a:stretch>
        </p:blipFill>
        <p:spPr bwMode="auto">
          <a:xfrm>
            <a:off x="653146" y="2107871"/>
            <a:ext cx="1319851" cy="1668360"/>
          </a:xfrm>
          <a:prstGeom prst="rect">
            <a:avLst/>
          </a:prstGeom>
          <a:noFill/>
        </p:spPr>
      </p:pic>
      <p:pic>
        <p:nvPicPr>
          <p:cNvPr id="19468" name="Picture 12" descr="http://api.ning.com/files/UUKQ8GY4zxSupF4I*mQscdW6h-6rLX9uogMW-4CuGJ*dH6-obOw1nUJFyxwtlDGFpylVrKu3U4V2tW8To1jZLw__/email.jpg"/>
          <p:cNvPicPr>
            <a:picLocks noChangeAspect="1" noChangeArrowheads="1"/>
          </p:cNvPicPr>
          <p:nvPr/>
        </p:nvPicPr>
        <p:blipFill>
          <a:blip r:embed="rId13" cstate="screen">
            <a:clrChange>
              <a:clrFrom>
                <a:srgbClr val="FFFFFF"/>
              </a:clrFrom>
              <a:clrTo>
                <a:srgbClr val="FFFFFF">
                  <a:alpha val="0"/>
                </a:srgbClr>
              </a:clrTo>
            </a:clrChange>
            <a:duotone>
              <a:schemeClr val="accent4">
                <a:shade val="45000"/>
                <a:satMod val="135000"/>
              </a:schemeClr>
              <a:prstClr val="white"/>
            </a:duotone>
          </a:blip>
          <a:srcRect/>
          <a:stretch>
            <a:fillRect/>
          </a:stretch>
        </p:blipFill>
        <p:spPr bwMode="auto">
          <a:xfrm>
            <a:off x="2215371" y="3322618"/>
            <a:ext cx="723900" cy="737085"/>
          </a:xfrm>
          <a:prstGeom prst="rect">
            <a:avLst/>
          </a:prstGeom>
          <a:noFill/>
        </p:spPr>
      </p:pic>
      <p:pic>
        <p:nvPicPr>
          <p:cNvPr id="17" name="Picture 50" descr="http://www.anap.fr/uploads/tx_sabasedocu/couv_guide_mutualisation_externalisation_si_01.jpg"/>
          <p:cNvPicPr>
            <a:picLocks noChangeAspect="1" noChangeArrowheads="1"/>
          </p:cNvPicPr>
          <p:nvPr/>
        </p:nvPicPr>
        <p:blipFill>
          <a:blip r:embed="rId14" cstate="print">
            <a:duotone>
              <a:schemeClr val="accent4">
                <a:shade val="45000"/>
                <a:satMod val="135000"/>
              </a:schemeClr>
              <a:prstClr val="white"/>
            </a:duotone>
          </a:blip>
          <a:srcRect/>
          <a:stretch>
            <a:fillRect/>
          </a:stretch>
        </p:blipFill>
        <p:spPr bwMode="auto">
          <a:xfrm>
            <a:off x="5379526" y="2647269"/>
            <a:ext cx="328432" cy="464730"/>
          </a:xfrm>
          <a:prstGeom prst="rect">
            <a:avLst/>
          </a:prstGeom>
          <a:noFill/>
        </p:spPr>
      </p:pic>
      <p:pic>
        <p:nvPicPr>
          <p:cNvPr id="18" name="Picture 2"/>
          <p:cNvPicPr>
            <a:picLocks noChangeAspect="1" noChangeArrowheads="1"/>
          </p:cNvPicPr>
          <p:nvPr/>
        </p:nvPicPr>
        <p:blipFill>
          <a:blip r:embed="rId15" cstate="screen"/>
          <a:srcRect/>
          <a:stretch>
            <a:fillRect/>
          </a:stretch>
        </p:blipFill>
        <p:spPr bwMode="auto">
          <a:xfrm>
            <a:off x="143015" y="717493"/>
            <a:ext cx="719307" cy="682052"/>
          </a:xfrm>
          <a:prstGeom prst="rect">
            <a:avLst/>
          </a:prstGeom>
          <a:noFill/>
          <a:ln w="9525">
            <a:noFill/>
            <a:miter lim="800000"/>
            <a:headEnd/>
            <a:tailEnd/>
          </a:ln>
        </p:spPr>
      </p:pic>
      <p:sp>
        <p:nvSpPr>
          <p:cNvPr id="19" name="Flèche droite rayée 18"/>
          <p:cNvSpPr/>
          <p:nvPr/>
        </p:nvSpPr>
        <p:spPr>
          <a:xfrm>
            <a:off x="917617" y="957448"/>
            <a:ext cx="342900" cy="290946"/>
          </a:xfrm>
          <a:prstGeom prst="striped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fr-FR"/>
          </a:p>
        </p:txBody>
      </p:sp>
      <p:grpSp>
        <p:nvGrpSpPr>
          <p:cNvPr id="3" name="Groupe 19"/>
          <p:cNvGrpSpPr/>
          <p:nvPr/>
        </p:nvGrpSpPr>
        <p:grpSpPr>
          <a:xfrm>
            <a:off x="1262331" y="665020"/>
            <a:ext cx="960746" cy="960746"/>
            <a:chOff x="4340430" y="4114654"/>
            <a:chExt cx="1498109" cy="1498109"/>
          </a:xfrm>
        </p:grpSpPr>
        <p:sp>
          <p:nvSpPr>
            <p:cNvPr id="22" name="Ellipse 21"/>
            <p:cNvSpPr/>
            <p:nvPr/>
          </p:nvSpPr>
          <p:spPr>
            <a:xfrm>
              <a:off x="4340430" y="4114654"/>
              <a:ext cx="1498109" cy="1498109"/>
            </a:xfrm>
            <a:prstGeom prst="ellipse">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3" name="Ellipse 4"/>
            <p:cNvSpPr/>
            <p:nvPr/>
          </p:nvSpPr>
          <p:spPr>
            <a:xfrm>
              <a:off x="4350742" y="4334047"/>
              <a:ext cx="1484833" cy="10593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fr-FR" sz="1100" b="1" kern="1200" dirty="0" smtClean="0"/>
                <a:t>Appui métier par les ambassadeurs</a:t>
              </a:r>
              <a:endParaRPr lang="fr-FR" sz="1100" b="1" kern="1200" dirty="0"/>
            </a:p>
          </p:txBody>
        </p:sp>
      </p:grpSp>
    </p:spTree>
    <p:extLst>
      <p:ext uri="{BB962C8B-B14F-4D97-AF65-F5344CB8AC3E}">
        <p14:creationId xmlns:p14="http://schemas.microsoft.com/office/powerpoint/2010/main" xmlns="" val="2246186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graphicEl>
                                              <a:dgm id="{94730DBA-0278-4700-96CB-B81ECA34AEEC}"/>
                                            </p:graphicEl>
                                          </p:spTgt>
                                        </p:tgtEl>
                                        <p:attrNameLst>
                                          <p:attrName>style.visibility</p:attrName>
                                        </p:attrNameLst>
                                      </p:cBhvr>
                                      <p:to>
                                        <p:strVal val="visible"/>
                                      </p:to>
                                    </p:set>
                                  </p:childTnLst>
                                </p:cTn>
                              </p:par>
                              <p:par>
                                <p:cTn id="7" presetID="1" presetClass="entr" presetSubtype="0" fill="hold" grpId="0" nodeType="withEffect">
                                  <p:stCondLst>
                                    <p:cond delay="1000"/>
                                  </p:stCondLst>
                                  <p:childTnLst>
                                    <p:set>
                                      <p:cBhvr>
                                        <p:cTn id="8" dur="1" fill="hold">
                                          <p:stCondLst>
                                            <p:cond delay="0"/>
                                          </p:stCondLst>
                                        </p:cTn>
                                        <p:tgtEl>
                                          <p:spTgt spid="21">
                                            <p:graphicEl>
                                              <a:dgm id="{53ABF531-E2E8-4E11-B508-9E57EDB0D453}"/>
                                            </p:graphicEl>
                                          </p:spTgt>
                                        </p:tgtEl>
                                        <p:attrNameLst>
                                          <p:attrName>style.visibility</p:attrName>
                                        </p:attrNameLst>
                                      </p:cBhvr>
                                      <p:to>
                                        <p:strVal val="visible"/>
                                      </p:to>
                                    </p:set>
                                  </p:childTnLst>
                                </p:cTn>
                              </p:par>
                              <p:par>
                                <p:cTn id="9" presetID="1" presetClass="entr" presetSubtype="0" fill="hold" grpId="0" nodeType="withEffect">
                                  <p:stCondLst>
                                    <p:cond delay="1000"/>
                                  </p:stCondLst>
                                  <p:childTnLst>
                                    <p:set>
                                      <p:cBhvr>
                                        <p:cTn id="10" dur="1" fill="hold">
                                          <p:stCondLst>
                                            <p:cond delay="0"/>
                                          </p:stCondLst>
                                        </p:cTn>
                                        <p:tgtEl>
                                          <p:spTgt spid="21">
                                            <p:graphicEl>
                                              <a:dgm id="{B382AA7C-15CD-437D-9D3B-941A37193C88}"/>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graphicEl>
                                              <a:dgm id="{9E87A892-87BE-455C-ABBE-709520D0EB36}"/>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graphicEl>
                                              <a:dgm id="{28FCD155-CE1E-4B9D-B223-290100C7ED99}"/>
                                            </p:graphicEl>
                                          </p:spTgt>
                                        </p:tgtEl>
                                        <p:attrNameLst>
                                          <p:attrName>style.visibility</p:attrName>
                                        </p:attrNameLst>
                                      </p:cBhvr>
                                      <p:to>
                                        <p:strVal val="visible"/>
                                      </p:to>
                                    </p:set>
                                  </p:childTnLst>
                                </p:cTn>
                              </p:par>
                              <p:par>
                                <p:cTn id="17" presetID="1" presetClass="entr" presetSubtype="0" fill="hold" nodeType="withEffect">
                                  <p:stCondLst>
                                    <p:cond delay="1000"/>
                                  </p:stCondLst>
                                  <p:childTnLst>
                                    <p:set>
                                      <p:cBhvr>
                                        <p:cTn id="18" dur="1" fill="hold">
                                          <p:stCondLst>
                                            <p:cond delay="0"/>
                                          </p:stCondLst>
                                        </p:cTn>
                                        <p:tgtEl>
                                          <p:spTgt spid="19468"/>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1000"/>
                                  </p:stCondLst>
                                  <p:childTnLst>
                                    <p:set>
                                      <p:cBhvr>
                                        <p:cTn id="21" dur="1" fill="hold">
                                          <p:stCondLst>
                                            <p:cond delay="0"/>
                                          </p:stCondLst>
                                        </p:cTn>
                                        <p:tgtEl>
                                          <p:spTgt spid="204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9458"/>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1000"/>
                                  </p:stCondLst>
                                  <p:childTnLst>
                                    <p:set>
                                      <p:cBhvr>
                                        <p:cTn id="30" dur="1" fill="hold">
                                          <p:stCondLst>
                                            <p:cond delay="0"/>
                                          </p:stCondLst>
                                        </p:cTn>
                                        <p:tgtEl>
                                          <p:spTgt spid="21">
                                            <p:graphicEl>
                                              <a:dgm id="{D6978A95-9974-486A-9C87-49DA459E3329}"/>
                                            </p:graphicEl>
                                          </p:spTgt>
                                        </p:tgtEl>
                                        <p:attrNameLst>
                                          <p:attrName>style.visibility</p:attrName>
                                        </p:attrNameLst>
                                      </p:cBhvr>
                                      <p:to>
                                        <p:strVal val="visible"/>
                                      </p:to>
                                    </p:set>
                                  </p:childTnLst>
                                </p:cTn>
                              </p:par>
                              <p:par>
                                <p:cTn id="31" presetID="1" presetClass="entr" presetSubtype="0" fill="hold" grpId="0" nodeType="withEffect">
                                  <p:stCondLst>
                                    <p:cond delay="1000"/>
                                  </p:stCondLst>
                                  <p:childTnLst>
                                    <p:set>
                                      <p:cBhvr>
                                        <p:cTn id="32" dur="1" fill="hold">
                                          <p:stCondLst>
                                            <p:cond delay="0"/>
                                          </p:stCondLst>
                                        </p:cTn>
                                        <p:tgtEl>
                                          <p:spTgt spid="21">
                                            <p:graphicEl>
                                              <a:dgm id="{B32903D2-545A-44C0-B5EA-C5A435342EBD}"/>
                                            </p:graphicEl>
                                          </p:spTgt>
                                        </p:tgtEl>
                                        <p:attrNameLst>
                                          <p:attrName>style.visibility</p:attrName>
                                        </p:attrNameLst>
                                      </p:cBhvr>
                                      <p:to>
                                        <p:strVal val="visible"/>
                                      </p:to>
                                    </p:set>
                                  </p:childTnLst>
                                </p:cTn>
                              </p:par>
                              <p:par>
                                <p:cTn id="33" presetID="1" presetClass="entr" presetSubtype="0" fill="hold" grpId="0" nodeType="withEffect">
                                  <p:stCondLst>
                                    <p:cond delay="1000"/>
                                  </p:stCondLst>
                                  <p:childTnLst>
                                    <p:set>
                                      <p:cBhvr>
                                        <p:cTn id="34" dur="1" fill="hold">
                                          <p:stCondLst>
                                            <p:cond delay="0"/>
                                          </p:stCondLst>
                                        </p:cTn>
                                        <p:tgtEl>
                                          <p:spTgt spid="21">
                                            <p:graphicEl>
                                              <a:dgm id="{CD7AE81D-87D1-4AC5-B1B2-5AD31D3888A1}"/>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46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462"/>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0" nodeType="afterEffect">
                                  <p:stCondLst>
                                    <p:cond delay="1000"/>
                                  </p:stCondLst>
                                  <p:childTnLst>
                                    <p:set>
                                      <p:cBhvr>
                                        <p:cTn id="43" dur="1" fill="hold">
                                          <p:stCondLst>
                                            <p:cond delay="0"/>
                                          </p:stCondLst>
                                        </p:cTn>
                                        <p:tgtEl>
                                          <p:spTgt spid="21">
                                            <p:graphicEl>
                                              <a:dgm id="{194F1949-DE85-4711-AE37-50C1214ECC22}"/>
                                            </p:graphicEl>
                                          </p:spTgt>
                                        </p:tgtEl>
                                        <p:attrNameLst>
                                          <p:attrName>style.visibility</p:attrName>
                                        </p:attrNameLst>
                                      </p:cBhvr>
                                      <p:to>
                                        <p:strVal val="visible"/>
                                      </p:to>
                                    </p:set>
                                  </p:childTnLst>
                                </p:cTn>
                              </p:par>
                              <p:par>
                                <p:cTn id="44" presetID="1" presetClass="entr" presetSubtype="0" fill="hold" grpId="0" nodeType="withEffect">
                                  <p:stCondLst>
                                    <p:cond delay="1000"/>
                                  </p:stCondLst>
                                  <p:childTnLst>
                                    <p:set>
                                      <p:cBhvr>
                                        <p:cTn id="45" dur="1" fill="hold">
                                          <p:stCondLst>
                                            <p:cond delay="0"/>
                                          </p:stCondLst>
                                        </p:cTn>
                                        <p:tgtEl>
                                          <p:spTgt spid="21">
                                            <p:graphicEl>
                                              <a:dgm id="{BB7A0D34-3B0E-4817-9256-202A3D79FC86}"/>
                                            </p:graphicEl>
                                          </p:spTgt>
                                        </p:tgtEl>
                                        <p:attrNameLst>
                                          <p:attrName>style.visibility</p:attrName>
                                        </p:attrNameLst>
                                      </p:cBhvr>
                                      <p:to>
                                        <p:strVal val="visible"/>
                                      </p:to>
                                    </p:set>
                                  </p:childTnLst>
                                </p:cTn>
                              </p:par>
                              <p:par>
                                <p:cTn id="46" presetID="1" presetClass="entr" presetSubtype="0" fill="hold" grpId="0" nodeType="withEffect">
                                  <p:stCondLst>
                                    <p:cond delay="1000"/>
                                  </p:stCondLst>
                                  <p:childTnLst>
                                    <p:set>
                                      <p:cBhvr>
                                        <p:cTn id="47" dur="1" fill="hold">
                                          <p:stCondLst>
                                            <p:cond delay="0"/>
                                          </p:stCondLst>
                                        </p:cTn>
                                        <p:tgtEl>
                                          <p:spTgt spid="21">
                                            <p:graphicEl>
                                              <a:dgm id="{F6C8190E-D08C-4162-BF83-FD1AEDD16C5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Sub>
          <a:bldDgm bld="one"/>
        </p:bldSub>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p:cNvSpPr>
            <a:spLocks noGrp="1"/>
          </p:cNvSpPr>
          <p:nvPr>
            <p:ph type="title"/>
          </p:nvPr>
        </p:nvSpPr>
        <p:spPr>
          <a:xfrm>
            <a:off x="2394778" y="887148"/>
            <a:ext cx="6571090" cy="447660"/>
          </a:xfrm>
        </p:spPr>
        <p:txBody>
          <a:bodyPr>
            <a:normAutofit fontScale="90000"/>
          </a:bodyPr>
          <a:lstStyle/>
          <a:p>
            <a:r>
              <a:rPr lang="fr-FR" dirty="0" smtClean="0">
                <a:solidFill>
                  <a:prstClr val="black"/>
                </a:solidFill>
              </a:rPr>
              <a:t>Service d’appui métier par un réseau d’ambassadeurs</a:t>
            </a:r>
            <a:br>
              <a:rPr lang="fr-FR" dirty="0" smtClean="0">
                <a:solidFill>
                  <a:prstClr val="black"/>
                </a:solidFill>
              </a:rPr>
            </a:br>
            <a:r>
              <a:rPr lang="fr-FR" sz="1600" dirty="0" smtClean="0">
                <a:solidFill>
                  <a:srgbClr val="7030A0"/>
                </a:solidFill>
              </a:rPr>
              <a:t>Différents modes d’intervention adaptés aux besoins des établissements</a:t>
            </a:r>
            <a:endParaRPr lang="fr-FR" dirty="0"/>
          </a:p>
        </p:txBody>
      </p:sp>
      <p:sp>
        <p:nvSpPr>
          <p:cNvPr id="3" name="Espace réservé du contenu 2"/>
          <p:cNvSpPr>
            <a:spLocks noGrp="1"/>
          </p:cNvSpPr>
          <p:nvPr>
            <p:ph sz="quarter" idx="13"/>
          </p:nvPr>
        </p:nvSpPr>
        <p:spPr>
          <a:xfrm>
            <a:off x="280972" y="1626918"/>
            <a:ext cx="8730000" cy="4857441"/>
          </a:xfrm>
        </p:spPr>
        <p:txBody>
          <a:bodyPr/>
          <a:lstStyle/>
          <a:p>
            <a:pPr>
              <a:buNone/>
            </a:pPr>
            <a:r>
              <a:rPr lang="fr-FR" sz="2000" dirty="0" smtClean="0">
                <a:solidFill>
                  <a:schemeClr val="accent4">
                    <a:lumMod val="75000"/>
                  </a:schemeClr>
                </a:solidFill>
                <a:latin typeface="Arial" pitchFamily="34" charset="0"/>
                <a:cs typeface="Arial" pitchFamily="34" charset="0"/>
              </a:rPr>
              <a:t>Quels sont les modes d’intervention de l’ambassadeur ?</a:t>
            </a:r>
            <a:endParaRPr lang="fr-FR" sz="2000" dirty="0">
              <a:solidFill>
                <a:schemeClr val="accent4">
                  <a:lumMod val="75000"/>
                </a:schemeClr>
              </a:solidFill>
              <a:latin typeface="Arial" pitchFamily="34" charset="0"/>
              <a:cs typeface="Arial" pitchFamily="34" charset="0"/>
            </a:endParaRPr>
          </a:p>
          <a:p>
            <a:pPr>
              <a:buNone/>
            </a:pPr>
            <a:endParaRPr lang="fr-FR" sz="2000" dirty="0">
              <a:solidFill>
                <a:schemeClr val="accent4">
                  <a:lumMod val="75000"/>
                </a:schemeClr>
              </a:solidFill>
              <a:latin typeface="Arial" pitchFamily="34" charset="0"/>
              <a:cs typeface="Arial" pitchFamily="34" charset="0"/>
            </a:endParaRPr>
          </a:p>
        </p:txBody>
      </p:sp>
      <p:pic>
        <p:nvPicPr>
          <p:cNvPr id="28674" name="Picture 2" descr="http://www.pcacoach.fr/seminaire_coaching/seminaire_internationaux.jpg"/>
          <p:cNvPicPr>
            <a:picLocks noChangeAspect="1" noChangeArrowheads="1"/>
          </p:cNvPicPr>
          <p:nvPr/>
        </p:nvPicPr>
        <p:blipFill>
          <a:blip r:embed="rId3" cstate="print">
            <a:duotone>
              <a:schemeClr val="accent4">
                <a:shade val="45000"/>
                <a:satMod val="135000"/>
              </a:schemeClr>
              <a:prstClr val="white"/>
            </a:duotone>
          </a:blip>
          <a:srcRect b="25807"/>
          <a:stretch>
            <a:fillRect/>
          </a:stretch>
        </p:blipFill>
        <p:spPr bwMode="auto">
          <a:xfrm>
            <a:off x="5582598" y="2434008"/>
            <a:ext cx="3400425" cy="1674854"/>
          </a:xfrm>
          <a:prstGeom prst="rect">
            <a:avLst/>
          </a:prstGeom>
          <a:noFill/>
        </p:spPr>
      </p:pic>
      <p:pic>
        <p:nvPicPr>
          <p:cNvPr id="28676" name="Picture 4" descr="http://media.ecoles2commerce.com/uploads/programmes/consulting.jpg"/>
          <p:cNvPicPr>
            <a:picLocks noChangeAspect="1" noChangeArrowheads="1"/>
          </p:cNvPicPr>
          <p:nvPr/>
        </p:nvPicPr>
        <p:blipFill>
          <a:blip r:embed="rId4" cstate="print">
            <a:duotone>
              <a:schemeClr val="accent4">
                <a:shade val="45000"/>
                <a:satMod val="135000"/>
              </a:schemeClr>
              <a:prstClr val="white"/>
            </a:duotone>
          </a:blip>
          <a:srcRect/>
          <a:stretch>
            <a:fillRect/>
          </a:stretch>
        </p:blipFill>
        <p:spPr bwMode="auto">
          <a:xfrm>
            <a:off x="2375064" y="4200546"/>
            <a:ext cx="3218213" cy="2419946"/>
          </a:xfrm>
          <a:prstGeom prst="rect">
            <a:avLst/>
          </a:prstGeom>
          <a:noFill/>
        </p:spPr>
      </p:pic>
      <p:pic>
        <p:nvPicPr>
          <p:cNvPr id="11" name="Picture 2" descr="http://camatex.com/wp-content/uploads/2012/12/conseil.jpg"/>
          <p:cNvPicPr>
            <a:picLocks noChangeAspect="1" noChangeArrowheads="1"/>
          </p:cNvPicPr>
          <p:nvPr/>
        </p:nvPicPr>
        <p:blipFill>
          <a:blip r:embed="rId5" cstate="screen">
            <a:duotone>
              <a:schemeClr val="accent4">
                <a:shade val="45000"/>
                <a:satMod val="135000"/>
              </a:schemeClr>
              <a:prstClr val="white"/>
            </a:duotone>
          </a:blip>
          <a:srcRect/>
          <a:stretch>
            <a:fillRect/>
          </a:stretch>
        </p:blipFill>
        <p:spPr bwMode="auto">
          <a:xfrm flipH="1">
            <a:off x="358141" y="2030681"/>
            <a:ext cx="2447142" cy="2142903"/>
          </a:xfrm>
          <a:prstGeom prst="rect">
            <a:avLst/>
          </a:prstGeom>
          <a:noFill/>
        </p:spPr>
      </p:pic>
      <p:pic>
        <p:nvPicPr>
          <p:cNvPr id="12" name="Picture 50" descr="http://www.anap.fr/uploads/tx_sabasedocu/couv_guide_mutualisation_externalisation_si_01.jpg"/>
          <p:cNvPicPr>
            <a:picLocks noChangeAspect="1" noChangeArrowheads="1"/>
          </p:cNvPicPr>
          <p:nvPr/>
        </p:nvPicPr>
        <p:blipFill>
          <a:blip r:embed="rId6" cstate="print">
            <a:duotone>
              <a:schemeClr val="accent4">
                <a:shade val="45000"/>
                <a:satMod val="135000"/>
              </a:schemeClr>
              <a:prstClr val="white"/>
            </a:duotone>
          </a:blip>
          <a:srcRect/>
          <a:stretch>
            <a:fillRect/>
          </a:stretch>
        </p:blipFill>
        <p:spPr bwMode="auto">
          <a:xfrm>
            <a:off x="1472541" y="2926343"/>
            <a:ext cx="328432" cy="464730"/>
          </a:xfrm>
          <a:prstGeom prst="rect">
            <a:avLst/>
          </a:prstGeom>
          <a:noFill/>
        </p:spPr>
      </p:pic>
      <p:grpSp>
        <p:nvGrpSpPr>
          <p:cNvPr id="2" name="Groupe 12"/>
          <p:cNvGrpSpPr/>
          <p:nvPr/>
        </p:nvGrpSpPr>
        <p:grpSpPr>
          <a:xfrm rot="504599">
            <a:off x="4162143" y="4412858"/>
            <a:ext cx="546446" cy="518915"/>
            <a:chOff x="5732920" y="3095364"/>
            <a:chExt cx="2698559" cy="2562603"/>
          </a:xfrm>
        </p:grpSpPr>
        <p:pic>
          <p:nvPicPr>
            <p:cNvPr id="14" name="Picture 5"/>
            <p:cNvPicPr>
              <a:picLocks noChangeAspect="1" noChangeArrowheads="1"/>
            </p:cNvPicPr>
            <p:nvPr/>
          </p:nvPicPr>
          <p:blipFill>
            <a:blip r:embed="rId7" cstate="print"/>
            <a:srcRect l="29545" t="8756" r="31396" b="10765"/>
            <a:stretch>
              <a:fillRect/>
            </a:stretch>
          </p:blipFill>
          <p:spPr bwMode="auto">
            <a:xfrm>
              <a:off x="6066903" y="4227614"/>
              <a:ext cx="867733" cy="1430353"/>
            </a:xfrm>
            <a:prstGeom prst="rect">
              <a:avLst/>
            </a:prstGeom>
            <a:noFill/>
            <a:ln w="9525">
              <a:solidFill>
                <a:schemeClr val="bg1">
                  <a:lumMod val="50000"/>
                </a:schemeClr>
              </a:solidFill>
              <a:miter lim="800000"/>
              <a:headEnd/>
              <a:tailEnd/>
            </a:ln>
          </p:spPr>
        </p:pic>
        <p:pic>
          <p:nvPicPr>
            <p:cNvPr id="15" name="Picture 4"/>
            <p:cNvPicPr>
              <a:picLocks noChangeAspect="1" noChangeArrowheads="1"/>
            </p:cNvPicPr>
            <p:nvPr/>
          </p:nvPicPr>
          <p:blipFill>
            <a:blip r:embed="rId8" cstate="print"/>
            <a:srcRect l="12208" t="46271" r="31688" b="18922"/>
            <a:stretch>
              <a:fillRect/>
            </a:stretch>
          </p:blipFill>
          <p:spPr bwMode="auto">
            <a:xfrm>
              <a:off x="7005597" y="3158838"/>
              <a:ext cx="1283378" cy="636971"/>
            </a:xfrm>
            <a:prstGeom prst="rect">
              <a:avLst/>
            </a:prstGeom>
            <a:noFill/>
            <a:ln w="9525">
              <a:solidFill>
                <a:schemeClr val="bg1">
                  <a:lumMod val="50000"/>
                </a:schemeClr>
              </a:solidFill>
              <a:miter lim="800000"/>
              <a:headEnd/>
              <a:tailEnd/>
            </a:ln>
          </p:spPr>
        </p:pic>
        <p:pic>
          <p:nvPicPr>
            <p:cNvPr id="16" name="Picture 54" descr="http://www.anap.fr/uploads/tx_sabasedocu/couv_GPP_SIS.jpg"/>
            <p:cNvPicPr>
              <a:picLocks noChangeAspect="1" noChangeArrowheads="1"/>
            </p:cNvPicPr>
            <p:nvPr/>
          </p:nvPicPr>
          <p:blipFill>
            <a:blip r:embed="rId9" cstate="print"/>
            <a:srcRect/>
            <a:stretch>
              <a:fillRect/>
            </a:stretch>
          </p:blipFill>
          <p:spPr bwMode="auto">
            <a:xfrm>
              <a:off x="5732920" y="3095364"/>
              <a:ext cx="606510" cy="858212"/>
            </a:xfrm>
            <a:prstGeom prst="rect">
              <a:avLst/>
            </a:prstGeom>
            <a:noFill/>
          </p:spPr>
        </p:pic>
        <p:pic>
          <p:nvPicPr>
            <p:cNvPr id="17" name="Picture 57"/>
            <p:cNvPicPr>
              <a:picLocks noChangeAspect="1" noChangeArrowheads="1"/>
            </p:cNvPicPr>
            <p:nvPr/>
          </p:nvPicPr>
          <p:blipFill>
            <a:blip r:embed="rId10" cstate="print"/>
            <a:srcRect l="49624" t="8700" r="3330" b="7116"/>
            <a:stretch>
              <a:fillRect/>
            </a:stretch>
          </p:blipFill>
          <p:spPr bwMode="auto">
            <a:xfrm>
              <a:off x="5941761" y="3286630"/>
              <a:ext cx="599516" cy="858211"/>
            </a:xfrm>
            <a:prstGeom prst="rect">
              <a:avLst/>
            </a:prstGeom>
            <a:noFill/>
            <a:ln w="3175">
              <a:solidFill>
                <a:schemeClr val="tx1"/>
              </a:solidFill>
              <a:miter lim="800000"/>
              <a:headEnd/>
              <a:tailEnd/>
            </a:ln>
          </p:spPr>
        </p:pic>
        <p:pic>
          <p:nvPicPr>
            <p:cNvPr id="18" name="Picture 50" descr="http://www.anap.fr/uploads/tx_sabasedocu/couv_guide_mutualisation_externalisation_si_01.jpg"/>
            <p:cNvPicPr>
              <a:picLocks noChangeAspect="1" noChangeArrowheads="1"/>
            </p:cNvPicPr>
            <p:nvPr/>
          </p:nvPicPr>
          <p:blipFill>
            <a:blip r:embed="rId6" cstate="print"/>
            <a:srcRect/>
            <a:stretch>
              <a:fillRect/>
            </a:stretch>
          </p:blipFill>
          <p:spPr bwMode="auto">
            <a:xfrm>
              <a:off x="6188519" y="3638317"/>
              <a:ext cx="606510" cy="858212"/>
            </a:xfrm>
            <a:prstGeom prst="rect">
              <a:avLst/>
            </a:prstGeom>
            <a:noFill/>
          </p:spPr>
        </p:pic>
        <p:pic>
          <p:nvPicPr>
            <p:cNvPr id="19" name="Picture 3"/>
            <p:cNvPicPr>
              <a:picLocks noChangeAspect="1" noChangeArrowheads="1"/>
            </p:cNvPicPr>
            <p:nvPr/>
          </p:nvPicPr>
          <p:blipFill>
            <a:blip r:embed="rId11" cstate="print"/>
            <a:srcRect l="584" t="17188" r="10260" b="26319"/>
            <a:stretch>
              <a:fillRect/>
            </a:stretch>
          </p:blipFill>
          <p:spPr bwMode="auto">
            <a:xfrm>
              <a:off x="6814673" y="3932490"/>
              <a:ext cx="1616806" cy="819590"/>
            </a:xfrm>
            <a:prstGeom prst="rect">
              <a:avLst/>
            </a:prstGeom>
            <a:noFill/>
            <a:ln w="9525">
              <a:solidFill>
                <a:schemeClr val="bg1">
                  <a:lumMod val="50000"/>
                </a:schemeClr>
              </a:solidFill>
              <a:miter lim="800000"/>
              <a:headEnd/>
              <a:tailEnd/>
            </a:ln>
          </p:spPr>
        </p:pic>
        <p:pic>
          <p:nvPicPr>
            <p:cNvPr id="20" name="Picture 6"/>
            <p:cNvPicPr>
              <a:picLocks noChangeAspect="1" noChangeArrowheads="1"/>
            </p:cNvPicPr>
            <p:nvPr/>
          </p:nvPicPr>
          <p:blipFill>
            <a:blip r:embed="rId12" cstate="print"/>
            <a:srcRect l="22727" t="26167" r="25942" b="25984"/>
            <a:stretch>
              <a:fillRect/>
            </a:stretch>
          </p:blipFill>
          <p:spPr bwMode="auto">
            <a:xfrm>
              <a:off x="7182277" y="4702628"/>
              <a:ext cx="1133495" cy="845281"/>
            </a:xfrm>
            <a:prstGeom prst="rect">
              <a:avLst/>
            </a:prstGeom>
            <a:noFill/>
            <a:ln w="9525">
              <a:solidFill>
                <a:schemeClr val="bg1">
                  <a:lumMod val="50000"/>
                </a:schemeClr>
              </a:solidFill>
              <a:miter lim="800000"/>
              <a:headEnd/>
              <a:tailEnd/>
            </a:ln>
          </p:spPr>
        </p:pic>
      </p:grpSp>
      <p:sp>
        <p:nvSpPr>
          <p:cNvPr id="22" name="ZoneTexte 21"/>
          <p:cNvSpPr txBox="1"/>
          <p:nvPr/>
        </p:nvSpPr>
        <p:spPr>
          <a:xfrm>
            <a:off x="475013" y="4156364"/>
            <a:ext cx="2254143" cy="307777"/>
          </a:xfrm>
          <a:prstGeom prst="rect">
            <a:avLst/>
          </a:prstGeom>
          <a:noFill/>
        </p:spPr>
        <p:txBody>
          <a:bodyPr wrap="none" rtlCol="0">
            <a:spAutoFit/>
          </a:bodyPr>
          <a:lstStyle/>
          <a:p>
            <a:pPr algn="ctr"/>
            <a:r>
              <a:rPr lang="fr-FR" sz="1400" dirty="0" smtClean="0">
                <a:solidFill>
                  <a:schemeClr val="accent4"/>
                </a:solidFill>
              </a:rPr>
              <a:t>En bilatérale avec un ES</a:t>
            </a:r>
            <a:endParaRPr lang="fr-FR" sz="1400" dirty="0">
              <a:solidFill>
                <a:schemeClr val="accent4"/>
              </a:solidFill>
            </a:endParaRPr>
          </a:p>
        </p:txBody>
      </p:sp>
      <p:sp>
        <p:nvSpPr>
          <p:cNvPr id="23" name="ZoneTexte 22"/>
          <p:cNvSpPr txBox="1"/>
          <p:nvPr/>
        </p:nvSpPr>
        <p:spPr>
          <a:xfrm>
            <a:off x="5733803" y="4106883"/>
            <a:ext cx="3208317" cy="523220"/>
          </a:xfrm>
          <a:prstGeom prst="rect">
            <a:avLst/>
          </a:prstGeom>
          <a:noFill/>
        </p:spPr>
        <p:txBody>
          <a:bodyPr wrap="square" rtlCol="0">
            <a:spAutoFit/>
          </a:bodyPr>
          <a:lstStyle/>
          <a:p>
            <a:pPr algn="ctr"/>
            <a:r>
              <a:rPr lang="fr-FR" sz="1400" dirty="0" smtClean="0">
                <a:solidFill>
                  <a:schemeClr val="accent4"/>
                </a:solidFill>
              </a:rPr>
              <a:t>En regroupant des demandes proches entre plusieurs ES</a:t>
            </a:r>
            <a:endParaRPr lang="fr-FR" sz="1400" dirty="0">
              <a:solidFill>
                <a:schemeClr val="accent4"/>
              </a:solidFill>
            </a:endParaRPr>
          </a:p>
        </p:txBody>
      </p:sp>
      <p:sp>
        <p:nvSpPr>
          <p:cNvPr id="24" name="ZoneTexte 23"/>
          <p:cNvSpPr txBox="1"/>
          <p:nvPr/>
        </p:nvSpPr>
        <p:spPr>
          <a:xfrm>
            <a:off x="4579917" y="5957455"/>
            <a:ext cx="3208317" cy="523220"/>
          </a:xfrm>
          <a:prstGeom prst="rect">
            <a:avLst/>
          </a:prstGeom>
          <a:noFill/>
        </p:spPr>
        <p:txBody>
          <a:bodyPr wrap="square" rtlCol="0">
            <a:spAutoFit/>
          </a:bodyPr>
          <a:lstStyle/>
          <a:p>
            <a:pPr algn="ctr"/>
            <a:r>
              <a:rPr lang="fr-FR" sz="1400" dirty="0" smtClean="0">
                <a:solidFill>
                  <a:schemeClr val="accent4"/>
                </a:solidFill>
              </a:rPr>
              <a:t>Lors de colloques, séminaires, collèges des DSIO, etc.</a:t>
            </a:r>
            <a:endParaRPr lang="fr-FR" sz="1400" dirty="0">
              <a:solidFill>
                <a:schemeClr val="accent4"/>
              </a:solidFill>
            </a:endParaRPr>
          </a:p>
        </p:txBody>
      </p:sp>
      <p:pic>
        <p:nvPicPr>
          <p:cNvPr id="25" name="Picture 2"/>
          <p:cNvPicPr>
            <a:picLocks noChangeAspect="1" noChangeArrowheads="1"/>
          </p:cNvPicPr>
          <p:nvPr/>
        </p:nvPicPr>
        <p:blipFill>
          <a:blip r:embed="rId13" cstate="screen"/>
          <a:srcRect/>
          <a:stretch>
            <a:fillRect/>
          </a:stretch>
        </p:blipFill>
        <p:spPr bwMode="auto">
          <a:xfrm>
            <a:off x="143015" y="717493"/>
            <a:ext cx="719307" cy="682052"/>
          </a:xfrm>
          <a:prstGeom prst="rect">
            <a:avLst/>
          </a:prstGeom>
          <a:noFill/>
          <a:ln w="9525">
            <a:noFill/>
            <a:miter lim="800000"/>
            <a:headEnd/>
            <a:tailEnd/>
          </a:ln>
        </p:spPr>
      </p:pic>
      <p:sp>
        <p:nvSpPr>
          <p:cNvPr id="26" name="Flèche droite rayée 25"/>
          <p:cNvSpPr/>
          <p:nvPr/>
        </p:nvSpPr>
        <p:spPr>
          <a:xfrm>
            <a:off x="917617" y="957448"/>
            <a:ext cx="342900" cy="290946"/>
          </a:xfrm>
          <a:prstGeom prst="striped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fr-FR"/>
          </a:p>
        </p:txBody>
      </p:sp>
      <p:grpSp>
        <p:nvGrpSpPr>
          <p:cNvPr id="4" name="Groupe 26"/>
          <p:cNvGrpSpPr/>
          <p:nvPr/>
        </p:nvGrpSpPr>
        <p:grpSpPr>
          <a:xfrm>
            <a:off x="1262331" y="665020"/>
            <a:ext cx="960746" cy="960746"/>
            <a:chOff x="4340430" y="4114654"/>
            <a:chExt cx="1498109" cy="1498109"/>
          </a:xfrm>
        </p:grpSpPr>
        <p:sp>
          <p:nvSpPr>
            <p:cNvPr id="28" name="Ellipse 27"/>
            <p:cNvSpPr/>
            <p:nvPr/>
          </p:nvSpPr>
          <p:spPr>
            <a:xfrm>
              <a:off x="4340430" y="4114654"/>
              <a:ext cx="1498109" cy="1498109"/>
            </a:xfrm>
            <a:prstGeom prst="ellipse">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9" name="Ellipse 4"/>
            <p:cNvSpPr/>
            <p:nvPr/>
          </p:nvSpPr>
          <p:spPr>
            <a:xfrm>
              <a:off x="4350742" y="4334047"/>
              <a:ext cx="1484833" cy="10593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fr-FR" sz="1100" b="1" kern="1200" dirty="0" smtClean="0"/>
                <a:t>Appui métier par les ambassadeurs</a:t>
              </a:r>
              <a:endParaRPr lang="fr-FR" sz="1100" b="1" kern="12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67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94779" y="887147"/>
            <a:ext cx="6582966" cy="447660"/>
          </a:xfrm>
        </p:spPr>
        <p:txBody>
          <a:bodyPr>
            <a:normAutofit fontScale="90000"/>
          </a:bodyPr>
          <a:lstStyle/>
          <a:p>
            <a:r>
              <a:rPr lang="fr-FR" dirty="0" smtClean="0"/>
              <a:t>Service d’appui métier par un réseau d’ambassadeurs </a:t>
            </a:r>
            <a:br>
              <a:rPr lang="fr-FR" dirty="0" smtClean="0"/>
            </a:br>
            <a:r>
              <a:rPr lang="fr-FR" sz="1600" dirty="0">
                <a:solidFill>
                  <a:srgbClr val="7030A0"/>
                </a:solidFill>
              </a:rPr>
              <a:t>Un partenariat gagnant-gagnant</a:t>
            </a:r>
          </a:p>
        </p:txBody>
      </p:sp>
      <p:sp>
        <p:nvSpPr>
          <p:cNvPr id="14" name="Espace réservé du contenu 2"/>
          <p:cNvSpPr>
            <a:spLocks noGrp="1"/>
          </p:cNvSpPr>
          <p:nvPr>
            <p:ph sz="quarter" idx="13"/>
          </p:nvPr>
        </p:nvSpPr>
        <p:spPr>
          <a:xfrm>
            <a:off x="280972" y="1579418"/>
            <a:ext cx="8730000" cy="4904942"/>
          </a:xfrm>
        </p:spPr>
        <p:txBody>
          <a:bodyPr/>
          <a:lstStyle/>
          <a:p>
            <a:pPr>
              <a:buNone/>
            </a:pPr>
            <a:r>
              <a:rPr lang="fr-FR" sz="2000" dirty="0" smtClean="0">
                <a:solidFill>
                  <a:schemeClr val="accent4">
                    <a:lumMod val="75000"/>
                  </a:schemeClr>
                </a:solidFill>
                <a:latin typeface="Arial" pitchFamily="34" charset="0"/>
                <a:cs typeface="Arial" pitchFamily="34" charset="0"/>
              </a:rPr>
              <a:t>Pourquoi devenir ambassadeur ?</a:t>
            </a:r>
            <a:endParaRPr lang="fr-FR" sz="2000" dirty="0">
              <a:solidFill>
                <a:schemeClr val="accent4">
                  <a:lumMod val="75000"/>
                </a:schemeClr>
              </a:solidFill>
              <a:latin typeface="Arial" pitchFamily="34" charset="0"/>
              <a:cs typeface="Arial" pitchFamily="34" charset="0"/>
            </a:endParaRPr>
          </a:p>
          <a:p>
            <a:pPr>
              <a:buNone/>
            </a:pPr>
            <a:endParaRPr lang="fr-FR" sz="2000" dirty="0">
              <a:solidFill>
                <a:schemeClr val="accent4">
                  <a:lumMod val="75000"/>
                </a:schemeClr>
              </a:solidFill>
              <a:latin typeface="Arial" pitchFamily="34" charset="0"/>
              <a:cs typeface="Arial" pitchFamily="34" charset="0"/>
            </a:endParaRPr>
          </a:p>
        </p:txBody>
      </p:sp>
      <p:pic>
        <p:nvPicPr>
          <p:cNvPr id="22" name="Picture 3" descr="C:\Users\paul.tsamo\AppData\Local\Microsoft\Windows\Temporary Internet Files\Content.IE5\B0DC59MC\MC900307783[1].wmf"/>
          <p:cNvPicPr>
            <a:picLocks noChangeAspect="1" noChangeArrowheads="1"/>
          </p:cNvPicPr>
          <p:nvPr/>
        </p:nvPicPr>
        <p:blipFill>
          <a:blip r:embed="rId3" cstate="screen">
            <a:duotone>
              <a:srgbClr val="8064A2">
                <a:shade val="45000"/>
                <a:satMod val="135000"/>
              </a:srgbClr>
              <a:prstClr val="white"/>
            </a:duotone>
            <a:extLst>
              <a:ext uri="{28A0092B-C50C-407E-A947-70E740481C1C}">
                <a14:useLocalDpi xmlns:a14="http://schemas.microsoft.com/office/drawing/2010/main" xmlns="" val="0"/>
              </a:ext>
            </a:extLst>
          </a:blip>
          <a:srcRect/>
          <a:stretch>
            <a:fillRect/>
          </a:stretch>
        </p:blipFill>
        <p:spPr bwMode="auto">
          <a:xfrm>
            <a:off x="1683218" y="5582970"/>
            <a:ext cx="6050972" cy="1073150"/>
          </a:xfrm>
          <a:prstGeom prst="rect">
            <a:avLst/>
          </a:prstGeom>
          <a:noFill/>
          <a:extLst>
            <a:ext uri="{909E8E84-426E-40DD-AFC4-6F175D3DCCD1}">
              <a14:hiddenFill xmlns:a14="http://schemas.microsoft.com/office/drawing/2010/main" xmlns="">
                <a:solidFill>
                  <a:srgbClr val="FFFFFF"/>
                </a:solidFill>
              </a14:hiddenFill>
            </a:ext>
          </a:extLst>
        </p:spPr>
      </p:pic>
      <p:sp>
        <p:nvSpPr>
          <p:cNvPr id="23" name="Rectangle à coins arrondis 22"/>
          <p:cNvSpPr/>
          <p:nvPr/>
        </p:nvSpPr>
        <p:spPr>
          <a:xfrm>
            <a:off x="1421573" y="2160382"/>
            <a:ext cx="2772000" cy="1692000"/>
          </a:xfrm>
          <a:prstGeom prst="roundRect">
            <a:avLst/>
          </a:prstGeom>
          <a:solidFill>
            <a:sysClr val="window" lastClr="FFFFFF"/>
          </a:solidFill>
          <a:ln w="25400" cap="flat" cmpd="sng" algn="ctr">
            <a:solidFill>
              <a:srgbClr val="8064A2"/>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400" b="0" i="0" u="none" strike="noStrike" kern="0" cap="none" spc="0" normalizeH="0" baseline="0" noProof="0" dirty="0" smtClean="0">
                <a:ln>
                  <a:noFill/>
                </a:ln>
                <a:solidFill>
                  <a:sysClr val="windowText" lastClr="000000"/>
                </a:solidFill>
                <a:effectLst/>
                <a:uLnTx/>
                <a:uFillTx/>
                <a:latin typeface="Calibri"/>
                <a:ea typeface="+mn-ea"/>
                <a:cs typeface="+mn-cs"/>
              </a:rPr>
              <a:t>Comme </a:t>
            </a:r>
            <a:r>
              <a:rPr kumimoji="0" lang="fr-FR" sz="1400" b="1" i="0" u="none" strike="noStrike" kern="0" cap="none" spc="0" normalizeH="0" baseline="0" noProof="0" dirty="0" smtClean="0">
                <a:ln>
                  <a:noFill/>
                </a:ln>
                <a:solidFill>
                  <a:srgbClr val="A379BB">
                    <a:lumMod val="75000"/>
                  </a:srgbClr>
                </a:solidFill>
                <a:effectLst/>
                <a:uLnTx/>
                <a:uFillTx/>
                <a:latin typeface="Calibri"/>
                <a:ea typeface="+mn-ea"/>
                <a:cs typeface="+mn-cs"/>
              </a:rPr>
              <a:t>ambassadeur</a:t>
            </a:r>
            <a:r>
              <a:rPr kumimoji="0" lang="fr-FR" sz="1400" b="0" i="0" u="none" strike="noStrike" kern="0" cap="none" spc="0" normalizeH="0" baseline="0" noProof="0" dirty="0" smtClean="0">
                <a:ln>
                  <a:noFill/>
                </a:ln>
                <a:solidFill>
                  <a:sysClr val="windowText" lastClr="000000"/>
                </a:solidFill>
                <a:effectLst/>
                <a:uLnTx/>
                <a:uFillTx/>
                <a:latin typeface="Calibri"/>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dirty="0" smtClean="0">
              <a:ln>
                <a:noFill/>
              </a:ln>
              <a:solidFill>
                <a:sysClr val="windowText" lastClr="000000"/>
              </a:solidFill>
              <a:effectLst/>
              <a:uLnTx/>
              <a:uFillTx/>
              <a:latin typeface="Calibri"/>
              <a:ea typeface="+mn-ea"/>
              <a:cs typeface="+mn-cs"/>
            </a:endParaRPr>
          </a:p>
          <a:p>
            <a:pPr marL="171450" marR="0" lvl="0" indent="-171450" defTabSz="914400" eaLnBrk="1" fontAlgn="auto" latinLnBrk="0" hangingPunct="1">
              <a:lnSpc>
                <a:spcPct val="100000"/>
              </a:lnSpc>
              <a:spcBef>
                <a:spcPts val="0"/>
              </a:spcBef>
              <a:spcAft>
                <a:spcPts val="0"/>
              </a:spcAft>
              <a:buClrTx/>
              <a:buSzTx/>
              <a:buFont typeface="Wingdings" pitchFamily="2" charset="2"/>
              <a:buChar char="q"/>
              <a:tabLst/>
              <a:defRPr/>
            </a:pPr>
            <a:r>
              <a:rPr kumimoji="0" lang="fr-FR" sz="1400" b="0" i="0" u="none" strike="noStrike" kern="0" cap="none" spc="0" normalizeH="0" baseline="0" noProof="0" dirty="0" smtClean="0">
                <a:ln>
                  <a:noFill/>
                </a:ln>
                <a:solidFill>
                  <a:sysClr val="windowText" lastClr="000000"/>
                </a:solidFill>
                <a:effectLst/>
                <a:uLnTx/>
                <a:uFillTx/>
                <a:latin typeface="Calibri"/>
                <a:ea typeface="+mn-ea"/>
                <a:cs typeface="+mn-cs"/>
              </a:rPr>
              <a:t> Je reçois gratuitement une formation aux outils de l’ANAP</a:t>
            </a:r>
          </a:p>
          <a:p>
            <a:pPr marL="171450" marR="0" lvl="0" indent="-171450" defTabSz="914400" eaLnBrk="1" fontAlgn="auto" latinLnBrk="0" hangingPunct="1">
              <a:lnSpc>
                <a:spcPct val="100000"/>
              </a:lnSpc>
              <a:spcBef>
                <a:spcPts val="0"/>
              </a:spcBef>
              <a:spcAft>
                <a:spcPts val="0"/>
              </a:spcAft>
              <a:buClrTx/>
              <a:buSzTx/>
              <a:buFont typeface="Wingdings" pitchFamily="2" charset="2"/>
              <a:buChar char="q"/>
              <a:tabLst/>
              <a:defRPr/>
            </a:pPr>
            <a:r>
              <a:rPr kumimoji="0" lang="fr-FR" sz="1400" b="0" i="0" u="none" strike="noStrike" kern="0" cap="none" spc="0" normalizeH="0" baseline="0" noProof="0" dirty="0" smtClean="0">
                <a:ln>
                  <a:noFill/>
                </a:ln>
                <a:solidFill>
                  <a:sysClr val="windowText" lastClr="000000"/>
                </a:solidFill>
                <a:effectLst/>
                <a:uLnTx/>
                <a:uFillTx/>
                <a:latin typeface="Calibri"/>
                <a:ea typeface="+mn-ea"/>
                <a:cs typeface="+mn-cs"/>
              </a:rPr>
              <a:t> Je suis reconnu au niveau régional</a:t>
            </a:r>
            <a:endParaRPr kumimoji="0" lang="fr-FR" sz="14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24" name="Rectangle à coins arrondis 23"/>
          <p:cNvSpPr/>
          <p:nvPr/>
        </p:nvSpPr>
        <p:spPr>
          <a:xfrm>
            <a:off x="5315350" y="2107933"/>
            <a:ext cx="2448000" cy="3799608"/>
          </a:xfrm>
          <a:prstGeom prst="roundRect">
            <a:avLst/>
          </a:prstGeom>
          <a:solidFill>
            <a:sysClr val="window" lastClr="FFFFFF"/>
          </a:solidFill>
          <a:ln w="25400" cap="flat" cmpd="sng" algn="ctr">
            <a:solidFill>
              <a:srgbClr val="8064A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400" b="0" i="0" u="none" strike="noStrike" kern="0" cap="none" spc="0" normalizeH="0" baseline="0" noProof="0" dirty="0" smtClean="0">
                <a:ln>
                  <a:noFill/>
                </a:ln>
                <a:solidFill>
                  <a:sysClr val="windowText" lastClr="000000"/>
                </a:solidFill>
                <a:effectLst/>
                <a:uLnTx/>
                <a:uFillTx/>
                <a:latin typeface="Calibri"/>
                <a:ea typeface="+mn-ea"/>
                <a:cs typeface="+mn-cs"/>
              </a:rPr>
              <a:t>J’apporte l’appui à mes collègues sur ces outils </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dirty="0" smtClean="0">
              <a:ln>
                <a:noFill/>
              </a:ln>
              <a:solidFill>
                <a:sysClr val="windowText" lastClr="000000"/>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400" b="0" i="0" u="none" strike="noStrike" kern="0" cap="none" spc="0" normalizeH="0" baseline="0" noProof="0" dirty="0" smtClean="0">
                <a:ln>
                  <a:noFill/>
                </a:ln>
                <a:solidFill>
                  <a:sysClr val="windowText" lastClr="000000"/>
                </a:solidFill>
                <a:effectLst/>
                <a:uLnTx/>
                <a:uFillTx/>
                <a:latin typeface="Calibri"/>
                <a:ea typeface="+mn-ea"/>
                <a:cs typeface="+mn-cs"/>
              </a:rPr>
              <a:t>10 demi-journées par an</a:t>
            </a:r>
            <a:endParaRPr kumimoji="0" lang="fr-FR" sz="14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25" name="Rectangle à coins arrondis 24"/>
          <p:cNvSpPr/>
          <p:nvPr/>
        </p:nvSpPr>
        <p:spPr>
          <a:xfrm>
            <a:off x="1431469" y="3847808"/>
            <a:ext cx="2772000" cy="2052000"/>
          </a:xfrm>
          <a:prstGeom prst="roundRect">
            <a:avLst/>
          </a:prstGeom>
          <a:solidFill>
            <a:sysClr val="window" lastClr="FFFFFF"/>
          </a:solidFill>
          <a:ln w="25400" cap="flat" cmpd="sng" algn="ctr">
            <a:solidFill>
              <a:srgbClr val="8064A2"/>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400" b="0" i="0" u="none" strike="noStrike" kern="0" cap="none" spc="0" normalizeH="0" baseline="0" noProof="0" dirty="0" smtClean="0">
                <a:ln>
                  <a:noFill/>
                </a:ln>
                <a:solidFill>
                  <a:sysClr val="windowText" lastClr="000000"/>
                </a:solidFill>
                <a:effectLst/>
                <a:uLnTx/>
                <a:uFillTx/>
                <a:latin typeface="Calibri"/>
                <a:ea typeface="+mn-ea"/>
                <a:cs typeface="+mn-cs"/>
              </a:rPr>
              <a:t>Comme </a:t>
            </a:r>
            <a:r>
              <a:rPr kumimoji="0" lang="fr-FR" sz="1400" b="1" i="0" u="none" strike="noStrike" kern="0" cap="none" spc="0" normalizeH="0" baseline="0" noProof="0" dirty="0" smtClean="0">
                <a:ln>
                  <a:noFill/>
                </a:ln>
                <a:solidFill>
                  <a:srgbClr val="A379BB">
                    <a:lumMod val="75000"/>
                  </a:srgbClr>
                </a:solidFill>
                <a:effectLst/>
                <a:uLnTx/>
                <a:uFillTx/>
                <a:latin typeface="Calibri"/>
                <a:ea typeface="+mn-ea"/>
                <a:cs typeface="+mn-cs"/>
              </a:rPr>
              <a:t>directeur</a:t>
            </a:r>
            <a:r>
              <a:rPr kumimoji="0" lang="fr-FR" sz="1400" b="0" i="0" u="none" strike="noStrike" kern="0" cap="none" spc="0" normalizeH="0" baseline="0" noProof="0" dirty="0" smtClean="0">
                <a:ln>
                  <a:noFill/>
                </a:ln>
                <a:solidFill>
                  <a:sysClr val="windowText" lastClr="000000"/>
                </a:solidFill>
                <a:effectLst/>
                <a:uLnTx/>
                <a:uFillTx/>
                <a:latin typeface="Calibri"/>
                <a:ea typeface="+mn-ea"/>
                <a:cs typeface="+mn-cs"/>
              </a:rPr>
              <a:t>  de l’ambassadeur :</a:t>
            </a:r>
          </a:p>
          <a:p>
            <a:pPr marL="171450" marR="0" lvl="0" indent="-171450" defTabSz="914400" eaLnBrk="1" fontAlgn="auto" latinLnBrk="0" hangingPunct="1">
              <a:lnSpc>
                <a:spcPct val="100000"/>
              </a:lnSpc>
              <a:spcBef>
                <a:spcPts val="0"/>
              </a:spcBef>
              <a:spcAft>
                <a:spcPts val="0"/>
              </a:spcAft>
              <a:buClrTx/>
              <a:buSzTx/>
              <a:buFont typeface="Wingdings" pitchFamily="2" charset="2"/>
              <a:buChar char="q"/>
              <a:tabLst/>
              <a:defRPr/>
            </a:pPr>
            <a:r>
              <a:rPr kumimoji="0" lang="fr-FR" sz="1400" b="0" i="0" u="none" strike="noStrike" kern="0" cap="none" spc="0" normalizeH="0" baseline="0" noProof="0" dirty="0" smtClean="0">
                <a:ln>
                  <a:noFill/>
                </a:ln>
                <a:solidFill>
                  <a:sysClr val="windowText" lastClr="000000"/>
                </a:solidFill>
                <a:effectLst/>
                <a:uLnTx/>
                <a:uFillTx/>
                <a:latin typeface="Calibri"/>
                <a:ea typeface="+mn-ea"/>
                <a:cs typeface="+mn-cs"/>
              </a:rPr>
              <a:t> Je renforce le pilotage de mon SIH</a:t>
            </a:r>
          </a:p>
          <a:p>
            <a:pPr marL="171450" marR="0" lvl="0" indent="-171450" defTabSz="914400" eaLnBrk="1" fontAlgn="auto" latinLnBrk="0" hangingPunct="1">
              <a:lnSpc>
                <a:spcPct val="100000"/>
              </a:lnSpc>
              <a:spcBef>
                <a:spcPts val="0"/>
              </a:spcBef>
              <a:spcAft>
                <a:spcPts val="0"/>
              </a:spcAft>
              <a:buClrTx/>
              <a:buSzTx/>
              <a:buFont typeface="Wingdings" pitchFamily="2" charset="2"/>
              <a:buChar char="q"/>
              <a:tabLst/>
              <a:defRPr/>
            </a:pPr>
            <a:r>
              <a:rPr kumimoji="0" lang="fr-FR" sz="1400" b="0" i="0" u="none" strike="noStrike" kern="0" cap="none" spc="0" normalizeH="0" baseline="0" noProof="0" dirty="0" smtClean="0">
                <a:ln>
                  <a:noFill/>
                </a:ln>
                <a:solidFill>
                  <a:sysClr val="windowText" lastClr="000000"/>
                </a:solidFill>
                <a:effectLst/>
                <a:uLnTx/>
                <a:uFillTx/>
                <a:latin typeface="Calibri"/>
                <a:ea typeface="+mn-ea"/>
                <a:cs typeface="+mn-cs"/>
              </a:rPr>
              <a:t> Mon équipe dispose d’un accès privilégié à l’expertise</a:t>
            </a:r>
          </a:p>
          <a:p>
            <a:pPr marL="171450" marR="0" lvl="0" indent="-171450" defTabSz="914400" eaLnBrk="1" fontAlgn="auto" latinLnBrk="0" hangingPunct="1">
              <a:lnSpc>
                <a:spcPct val="100000"/>
              </a:lnSpc>
              <a:spcBef>
                <a:spcPts val="0"/>
              </a:spcBef>
              <a:spcAft>
                <a:spcPts val="0"/>
              </a:spcAft>
              <a:buClrTx/>
              <a:buSzTx/>
              <a:buFont typeface="Wingdings" pitchFamily="2" charset="2"/>
              <a:buChar char="q"/>
              <a:tabLst/>
              <a:defRPr/>
            </a:pPr>
            <a:r>
              <a:rPr kumimoji="0" lang="fr-FR" sz="1400" b="0" i="0" u="none" strike="noStrike" kern="0" cap="none" spc="0" normalizeH="0" baseline="0" noProof="0" dirty="0" smtClean="0">
                <a:ln>
                  <a:noFill/>
                </a:ln>
                <a:solidFill>
                  <a:sysClr val="windowText" lastClr="000000"/>
                </a:solidFill>
                <a:effectLst/>
                <a:uLnTx/>
                <a:uFillTx/>
                <a:latin typeface="Calibri"/>
              </a:rPr>
              <a:t> Les frais sont pris en charge par l’ANAP</a:t>
            </a:r>
          </a:p>
        </p:txBody>
      </p:sp>
      <p:pic>
        <p:nvPicPr>
          <p:cNvPr id="26" name="Picture 2" descr="http://clairance.fr/o/wp-content/uploads/2013/01/expertise1.jpg"/>
          <p:cNvPicPr>
            <a:picLocks noChangeAspect="1" noChangeArrowheads="1"/>
          </p:cNvPicPr>
          <p:nvPr/>
        </p:nvPicPr>
        <p:blipFill>
          <a:blip r:embed="rId4" cstate="screen">
            <a:clrChange>
              <a:clrFrom>
                <a:srgbClr val="FFFFFF"/>
              </a:clrFrom>
              <a:clrTo>
                <a:srgbClr val="FFFFFF">
                  <a:alpha val="0"/>
                </a:srgbClr>
              </a:clrTo>
            </a:clrChange>
          </a:blip>
          <a:srcRect/>
          <a:stretch>
            <a:fillRect/>
          </a:stretch>
        </p:blipFill>
        <p:spPr bwMode="auto">
          <a:xfrm>
            <a:off x="3613194" y="3433210"/>
            <a:ext cx="2170324" cy="2170325"/>
          </a:xfrm>
          <a:prstGeom prst="rect">
            <a:avLst/>
          </a:prstGeom>
          <a:noFill/>
        </p:spPr>
      </p:pic>
      <p:pic>
        <p:nvPicPr>
          <p:cNvPr id="16" name="Picture 2"/>
          <p:cNvPicPr>
            <a:picLocks noChangeAspect="1" noChangeArrowheads="1"/>
          </p:cNvPicPr>
          <p:nvPr/>
        </p:nvPicPr>
        <p:blipFill>
          <a:blip r:embed="rId5" cstate="screen"/>
          <a:srcRect/>
          <a:stretch>
            <a:fillRect/>
          </a:stretch>
        </p:blipFill>
        <p:spPr bwMode="auto">
          <a:xfrm>
            <a:off x="143015" y="717493"/>
            <a:ext cx="719307" cy="682052"/>
          </a:xfrm>
          <a:prstGeom prst="rect">
            <a:avLst/>
          </a:prstGeom>
          <a:noFill/>
          <a:ln w="9525">
            <a:noFill/>
            <a:miter lim="800000"/>
            <a:headEnd/>
            <a:tailEnd/>
          </a:ln>
        </p:spPr>
      </p:pic>
      <p:sp>
        <p:nvSpPr>
          <p:cNvPr id="17" name="Flèche droite rayée 16"/>
          <p:cNvSpPr/>
          <p:nvPr/>
        </p:nvSpPr>
        <p:spPr>
          <a:xfrm>
            <a:off x="917617" y="957448"/>
            <a:ext cx="342900" cy="290946"/>
          </a:xfrm>
          <a:prstGeom prst="striped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fr-FR"/>
          </a:p>
        </p:txBody>
      </p:sp>
      <p:grpSp>
        <p:nvGrpSpPr>
          <p:cNvPr id="3" name="Groupe 17"/>
          <p:cNvGrpSpPr/>
          <p:nvPr/>
        </p:nvGrpSpPr>
        <p:grpSpPr>
          <a:xfrm>
            <a:off x="1262331" y="665020"/>
            <a:ext cx="960746" cy="960746"/>
            <a:chOff x="4340430" y="4114654"/>
            <a:chExt cx="1498109" cy="1498109"/>
          </a:xfrm>
        </p:grpSpPr>
        <p:sp>
          <p:nvSpPr>
            <p:cNvPr id="19" name="Ellipse 18"/>
            <p:cNvSpPr/>
            <p:nvPr/>
          </p:nvSpPr>
          <p:spPr>
            <a:xfrm>
              <a:off x="4340430" y="4114654"/>
              <a:ext cx="1498109" cy="1498109"/>
            </a:xfrm>
            <a:prstGeom prst="ellipse">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0" name="Ellipse 4"/>
            <p:cNvSpPr/>
            <p:nvPr/>
          </p:nvSpPr>
          <p:spPr>
            <a:xfrm>
              <a:off x="4350742" y="4334047"/>
              <a:ext cx="1484833" cy="10593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fr-FR" sz="1100" b="1" kern="1200" dirty="0" smtClean="0"/>
                <a:t>Appui métier par les ambassadeurs</a:t>
              </a:r>
              <a:endParaRPr lang="fr-FR" sz="1100" b="1" kern="1200" dirty="0"/>
            </a:p>
          </p:txBody>
        </p:sp>
      </p:grpSp>
    </p:spTree>
    <p:extLst>
      <p:ext uri="{BB962C8B-B14F-4D97-AF65-F5344CB8AC3E}">
        <p14:creationId xmlns:p14="http://schemas.microsoft.com/office/powerpoint/2010/main" xmlns="" val="346295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1" nodeType="clickEffect">
                                  <p:stCondLst>
                                    <p:cond delay="0"/>
                                  </p:stCondLst>
                                  <p:childTnLst>
                                    <p:set>
                                      <p:cBhvr>
                                        <p:cTn id="6" dur="1" fill="hold">
                                          <p:stCondLst>
                                            <p:cond delay="0"/>
                                          </p:stCondLst>
                                        </p:cTn>
                                        <p:tgtEl>
                                          <p:spTgt spid="25">
                                            <p:bg/>
                                          </p:spTgt>
                                        </p:tgtEl>
                                        <p:attrNameLst>
                                          <p:attrName>style.visibility</p:attrName>
                                        </p:attrNameLst>
                                      </p:cBhvr>
                                      <p:to>
                                        <p:strVal val="visible"/>
                                      </p:to>
                                    </p:set>
                                    <p:animEffect transition="in" filter="fade">
                                      <p:cBhvr>
                                        <p:cTn id="7" dur="1000"/>
                                        <p:tgtEl>
                                          <p:spTgt spid="25">
                                            <p:bg/>
                                          </p:spTgt>
                                        </p:tgtEl>
                                      </p:cBhvr>
                                    </p:animEffect>
                                    <p:anim calcmode="lin" valueType="num">
                                      <p:cBhvr>
                                        <p:cTn id="8" dur="1000" fill="hold"/>
                                        <p:tgtEl>
                                          <p:spTgt spid="25">
                                            <p:bg/>
                                          </p:spTgt>
                                        </p:tgtEl>
                                        <p:attrNameLst>
                                          <p:attrName>ppt_x</p:attrName>
                                        </p:attrNameLst>
                                      </p:cBhvr>
                                      <p:tavLst>
                                        <p:tav tm="0">
                                          <p:val>
                                            <p:strVal val="#ppt_x"/>
                                          </p:val>
                                        </p:tav>
                                        <p:tav tm="100000">
                                          <p:val>
                                            <p:strVal val="#ppt_x"/>
                                          </p:val>
                                        </p:tav>
                                      </p:tavLst>
                                    </p:anim>
                                    <p:anim calcmode="lin" valueType="num">
                                      <p:cBhvr>
                                        <p:cTn id="9" dur="1000" fill="hold"/>
                                        <p:tgtEl>
                                          <p:spTgt spid="25">
                                            <p:bg/>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7" presetClass="entr" presetSubtype="0" fill="hold" grpId="0" nodeType="clickEffect">
                                  <p:stCondLst>
                                    <p:cond delay="0"/>
                                  </p:stCondLst>
                                  <p:childTnLst>
                                    <p:set>
                                      <p:cBhvr>
                                        <p:cTn id="28" dur="1" fill="hold">
                                          <p:stCondLst>
                                            <p:cond delay="0"/>
                                          </p:stCondLst>
                                        </p:cTn>
                                        <p:tgtEl>
                                          <p:spTgt spid="23">
                                            <p:bg/>
                                          </p:spTgt>
                                        </p:tgtEl>
                                        <p:attrNameLst>
                                          <p:attrName>style.visibility</p:attrName>
                                        </p:attrNameLst>
                                      </p:cBhvr>
                                      <p:to>
                                        <p:strVal val="visible"/>
                                      </p:to>
                                    </p:set>
                                    <p:animEffect transition="in" filter="fade">
                                      <p:cBhvr>
                                        <p:cTn id="29" dur="1000"/>
                                        <p:tgtEl>
                                          <p:spTgt spid="23">
                                            <p:bg/>
                                          </p:spTgt>
                                        </p:tgtEl>
                                      </p:cBhvr>
                                    </p:animEffect>
                                    <p:anim calcmode="lin" valueType="num">
                                      <p:cBhvr>
                                        <p:cTn id="30" dur="1000" fill="hold"/>
                                        <p:tgtEl>
                                          <p:spTgt spid="23">
                                            <p:bg/>
                                          </p:spTgt>
                                        </p:tgtEl>
                                        <p:attrNameLst>
                                          <p:attrName>ppt_x</p:attrName>
                                        </p:attrNameLst>
                                      </p:cBhvr>
                                      <p:tavLst>
                                        <p:tav tm="0">
                                          <p:val>
                                            <p:strVal val="#ppt_x"/>
                                          </p:val>
                                        </p:tav>
                                        <p:tav tm="100000">
                                          <p:val>
                                            <p:strVal val="#ppt_x"/>
                                          </p:val>
                                        </p:tav>
                                      </p:tavLst>
                                    </p:anim>
                                    <p:anim calcmode="lin" valueType="num">
                                      <p:cBhvr>
                                        <p:cTn id="31" dur="1000" fill="hold"/>
                                        <p:tgtEl>
                                          <p:spTgt spid="23">
                                            <p:bg/>
                                          </p:spTgt>
                                        </p:tgtEl>
                                        <p:attrNameLst>
                                          <p:attrName>ppt_y</p:attrName>
                                        </p:attrNameLst>
                                      </p:cBhvr>
                                      <p:tavLst>
                                        <p:tav tm="0">
                                          <p:val>
                                            <p:strVal val="#ppt_y-.1"/>
                                          </p:val>
                                        </p:tav>
                                        <p:tav tm="100000">
                                          <p:val>
                                            <p:strVal val="#ppt_y"/>
                                          </p:val>
                                        </p:tav>
                                      </p:tavLst>
                                    </p:anim>
                                  </p:childTnLst>
                                </p:cTn>
                              </p:par>
                            </p:childTnLst>
                          </p:cTn>
                        </p:par>
                        <p:par>
                          <p:cTn id="32" fill="hold">
                            <p:stCondLst>
                              <p:cond delay="1000"/>
                            </p:stCondLst>
                            <p:childTnLst>
                              <p:par>
                                <p:cTn id="33" presetID="1" presetClass="entr" presetSubtype="0" fill="hold" grpId="0" nodeType="afterEffect">
                                  <p:stCondLst>
                                    <p:cond delay="0"/>
                                  </p:stCondLst>
                                  <p:childTnLst>
                                    <p:set>
                                      <p:cBhvr>
                                        <p:cTn id="34"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7" presetClass="entr" presetSubtype="0" fill="hold" grpId="0" nodeType="clickEffect">
                                  <p:stCondLst>
                                    <p:cond delay="0"/>
                                  </p:stCondLst>
                                  <p:childTnLst>
                                    <p:set>
                                      <p:cBhvr>
                                        <p:cTn id="46" dur="1" fill="hold">
                                          <p:stCondLst>
                                            <p:cond delay="0"/>
                                          </p:stCondLst>
                                        </p:cTn>
                                        <p:tgtEl>
                                          <p:spTgt spid="24">
                                            <p:bg/>
                                          </p:spTgt>
                                        </p:tgtEl>
                                        <p:attrNameLst>
                                          <p:attrName>style.visibility</p:attrName>
                                        </p:attrNameLst>
                                      </p:cBhvr>
                                      <p:to>
                                        <p:strVal val="visible"/>
                                      </p:to>
                                    </p:set>
                                    <p:animEffect transition="in" filter="fade">
                                      <p:cBhvr>
                                        <p:cTn id="47" dur="1000"/>
                                        <p:tgtEl>
                                          <p:spTgt spid="24">
                                            <p:bg/>
                                          </p:spTgt>
                                        </p:tgtEl>
                                      </p:cBhvr>
                                    </p:animEffect>
                                    <p:anim calcmode="lin" valueType="num">
                                      <p:cBhvr>
                                        <p:cTn id="48" dur="1000" fill="hold"/>
                                        <p:tgtEl>
                                          <p:spTgt spid="24">
                                            <p:bg/>
                                          </p:spTgt>
                                        </p:tgtEl>
                                        <p:attrNameLst>
                                          <p:attrName>ppt_x</p:attrName>
                                        </p:attrNameLst>
                                      </p:cBhvr>
                                      <p:tavLst>
                                        <p:tav tm="0">
                                          <p:val>
                                            <p:strVal val="#ppt_x"/>
                                          </p:val>
                                        </p:tav>
                                        <p:tav tm="100000">
                                          <p:val>
                                            <p:strVal val="#ppt_x"/>
                                          </p:val>
                                        </p:tav>
                                      </p:tavLst>
                                    </p:anim>
                                    <p:anim calcmode="lin" valueType="num">
                                      <p:cBhvr>
                                        <p:cTn id="49" dur="1000" fill="hold"/>
                                        <p:tgtEl>
                                          <p:spTgt spid="24">
                                            <p:bg/>
                                          </p:spTgt>
                                        </p:tgtEl>
                                        <p:attrNameLst>
                                          <p:attrName>ppt_y</p:attrName>
                                        </p:attrNameLst>
                                      </p:cBhvr>
                                      <p:tavLst>
                                        <p:tav tm="0">
                                          <p:val>
                                            <p:strVal val="#ppt_y-.1"/>
                                          </p:val>
                                        </p:tav>
                                        <p:tav tm="100000">
                                          <p:val>
                                            <p:strVal val="#ppt_y"/>
                                          </p:val>
                                        </p:tav>
                                      </p:tavLst>
                                    </p:anim>
                                  </p:childTnLst>
                                </p:cTn>
                              </p:par>
                            </p:childTnLst>
                          </p:cTn>
                        </p:par>
                        <p:par>
                          <p:cTn id="50" fill="hold">
                            <p:stCondLst>
                              <p:cond delay="1000"/>
                            </p:stCondLst>
                            <p:childTnLst>
                              <p:par>
                                <p:cTn id="51" presetID="1" presetClass="entr" presetSubtype="0" fill="hold" grpId="0" nodeType="afterEffect">
                                  <p:stCondLst>
                                    <p:cond delay="0"/>
                                  </p:stCondLst>
                                  <p:childTnLst>
                                    <p:set>
                                      <p:cBhvr>
                                        <p:cTn id="52" dur="1" fill="hold">
                                          <p:stCondLst>
                                            <p:cond delay="0"/>
                                          </p:stCondLst>
                                        </p:cTn>
                                        <p:tgtEl>
                                          <p:spTgt spid="24">
                                            <p:txEl>
                                              <p:pRg st="0" end="0"/>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bldLvl="2" animBg="1"/>
      <p:bldP spid="24" grpId="0" build="p" bldLvl="2" animBg="1"/>
      <p:bldP spid="25" grpId="0" build="p" bldLvl="2"/>
      <p:bldP spid="25" grpId="1" build="allAtOnce"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94779" y="887147"/>
            <a:ext cx="6333584" cy="447660"/>
          </a:xfrm>
        </p:spPr>
        <p:txBody>
          <a:bodyPr>
            <a:normAutofit fontScale="90000"/>
          </a:bodyPr>
          <a:lstStyle/>
          <a:p>
            <a:r>
              <a:rPr lang="fr-FR" dirty="0" smtClean="0"/>
              <a:t>Service d’appui métier par un réseau d’ambassadeurs</a:t>
            </a:r>
            <a:br>
              <a:rPr lang="fr-FR" dirty="0" smtClean="0"/>
            </a:br>
            <a:r>
              <a:rPr lang="fr-FR" sz="1600" dirty="0" smtClean="0">
                <a:solidFill>
                  <a:srgbClr val="7030A0"/>
                </a:solidFill>
              </a:rPr>
              <a:t>Pour devenir ambassadeur et le rester</a:t>
            </a:r>
            <a:endParaRPr lang="fr-FR" sz="1600" dirty="0">
              <a:solidFill>
                <a:srgbClr val="7030A0"/>
              </a:solidFill>
            </a:endParaRPr>
          </a:p>
        </p:txBody>
      </p:sp>
      <p:sp>
        <p:nvSpPr>
          <p:cNvPr id="14" name="Espace réservé du contenu 2"/>
          <p:cNvSpPr>
            <a:spLocks noGrp="1"/>
          </p:cNvSpPr>
          <p:nvPr>
            <p:ph sz="quarter" idx="13"/>
          </p:nvPr>
        </p:nvSpPr>
        <p:spPr>
          <a:xfrm>
            <a:off x="280972" y="1935678"/>
            <a:ext cx="8730000" cy="4548682"/>
          </a:xfrm>
        </p:spPr>
        <p:txBody>
          <a:bodyPr/>
          <a:lstStyle/>
          <a:p>
            <a:pPr>
              <a:buNone/>
            </a:pPr>
            <a:r>
              <a:rPr lang="fr-FR" sz="2000" dirty="0" smtClean="0">
                <a:solidFill>
                  <a:schemeClr val="accent4">
                    <a:lumMod val="75000"/>
                  </a:schemeClr>
                </a:solidFill>
                <a:latin typeface="Arial" pitchFamily="34" charset="0"/>
                <a:cs typeface="Arial" pitchFamily="34" charset="0"/>
              </a:rPr>
              <a:t>Comment devenir ambassadeur ?</a:t>
            </a:r>
            <a:endParaRPr lang="fr-FR" sz="2000" dirty="0">
              <a:solidFill>
                <a:schemeClr val="accent4">
                  <a:lumMod val="75000"/>
                </a:schemeClr>
              </a:solidFill>
              <a:latin typeface="Arial" pitchFamily="34" charset="0"/>
              <a:cs typeface="Arial" pitchFamily="34" charset="0"/>
            </a:endParaRPr>
          </a:p>
          <a:p>
            <a:pPr>
              <a:buNone/>
            </a:pPr>
            <a:endParaRPr lang="fr-FR" sz="2000" dirty="0">
              <a:solidFill>
                <a:schemeClr val="accent4">
                  <a:lumMod val="75000"/>
                </a:schemeClr>
              </a:solidFill>
              <a:latin typeface="Arial" pitchFamily="34" charset="0"/>
              <a:cs typeface="Arial" pitchFamily="34" charset="0"/>
            </a:endParaRPr>
          </a:p>
        </p:txBody>
      </p:sp>
      <p:graphicFrame>
        <p:nvGraphicFramePr>
          <p:cNvPr id="21" name="Diagramme 20"/>
          <p:cNvGraphicFramePr/>
          <p:nvPr>
            <p:extLst>
              <p:ext uri="{D42A27DB-BD31-4B8C-83A1-F6EECF244321}">
                <p14:modId xmlns:p14="http://schemas.microsoft.com/office/powerpoint/2010/main" xmlns="" val="509970995"/>
              </p:ext>
            </p:extLst>
          </p:nvPr>
        </p:nvGraphicFramePr>
        <p:xfrm>
          <a:off x="1086018" y="1696687"/>
          <a:ext cx="7264468" cy="4962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Picture 2"/>
          <p:cNvPicPr>
            <a:picLocks noChangeAspect="1" noChangeArrowheads="1"/>
          </p:cNvPicPr>
          <p:nvPr/>
        </p:nvPicPr>
        <p:blipFill>
          <a:blip r:embed="rId8" cstate="screen"/>
          <a:srcRect/>
          <a:stretch>
            <a:fillRect/>
          </a:stretch>
        </p:blipFill>
        <p:spPr bwMode="auto">
          <a:xfrm>
            <a:off x="143015" y="717493"/>
            <a:ext cx="719307" cy="682052"/>
          </a:xfrm>
          <a:prstGeom prst="rect">
            <a:avLst/>
          </a:prstGeom>
          <a:noFill/>
          <a:ln w="9525">
            <a:noFill/>
            <a:miter lim="800000"/>
            <a:headEnd/>
            <a:tailEnd/>
          </a:ln>
        </p:spPr>
      </p:pic>
      <p:sp>
        <p:nvSpPr>
          <p:cNvPr id="15" name="Flèche droite rayée 14"/>
          <p:cNvSpPr/>
          <p:nvPr/>
        </p:nvSpPr>
        <p:spPr>
          <a:xfrm>
            <a:off x="917617" y="957448"/>
            <a:ext cx="342900" cy="290946"/>
          </a:xfrm>
          <a:prstGeom prst="striped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fr-FR"/>
          </a:p>
        </p:txBody>
      </p:sp>
      <p:grpSp>
        <p:nvGrpSpPr>
          <p:cNvPr id="3" name="Groupe 15"/>
          <p:cNvGrpSpPr/>
          <p:nvPr/>
        </p:nvGrpSpPr>
        <p:grpSpPr>
          <a:xfrm>
            <a:off x="1262331" y="665020"/>
            <a:ext cx="960746" cy="960746"/>
            <a:chOff x="4340430" y="4114654"/>
            <a:chExt cx="1498109" cy="1498109"/>
          </a:xfrm>
        </p:grpSpPr>
        <p:sp>
          <p:nvSpPr>
            <p:cNvPr id="17" name="Ellipse 16"/>
            <p:cNvSpPr/>
            <p:nvPr/>
          </p:nvSpPr>
          <p:spPr>
            <a:xfrm>
              <a:off x="4340430" y="4114654"/>
              <a:ext cx="1498109" cy="1498109"/>
            </a:xfrm>
            <a:prstGeom prst="ellipse">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8" name="Ellipse 4"/>
            <p:cNvSpPr/>
            <p:nvPr/>
          </p:nvSpPr>
          <p:spPr>
            <a:xfrm>
              <a:off x="4350742" y="4334047"/>
              <a:ext cx="1484833" cy="10593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fr-FR" sz="1100" b="1" kern="1200" dirty="0" smtClean="0"/>
                <a:t>Appui métier par les ambassadeurs</a:t>
              </a:r>
              <a:endParaRPr lang="fr-FR" sz="1100" b="1" kern="1200" dirty="0"/>
            </a:p>
          </p:txBody>
        </p:sp>
      </p:grpSp>
    </p:spTree>
    <p:extLst>
      <p:ext uri="{BB962C8B-B14F-4D97-AF65-F5344CB8AC3E}">
        <p14:creationId xmlns:p14="http://schemas.microsoft.com/office/powerpoint/2010/main" xmlns="" val="4262204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graphicEl>
                                              <a:dgm id="{B916A544-2C7C-4EC2-91C3-B7458348D96A}"/>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graphicEl>
                                              <a:dgm id="{F1CEEF6B-0CC7-40B3-B459-621F37B7EC2E}"/>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graphicEl>
                                              <a:dgm id="{CD453AF4-6B2A-439E-A061-C36C1C9E20EF}"/>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graphicEl>
                                              <a:dgm id="{DC8DB20D-1865-4C53-B111-28EB8018D244}"/>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graphicEl>
                                              <a:dgm id="{212979BB-B80F-4D20-A49D-FB30A663069A}"/>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graphicEl>
                                              <a:dgm id="{5808390B-6A76-42C4-BD0B-0DB6E4021E62}"/>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graphicEl>
                                              <a:dgm id="{D82F412A-07E2-4784-B039-CA2876AC7027}"/>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graphicEl>
                                              <a:dgm id="{C5AFAA83-8529-41C0-AD9B-BA55C4B9CAE4}"/>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graphicEl>
                                              <a:dgm id="{AD1509A5-2D92-4565-92A6-ECF081639A08}"/>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graphicEl>
                                              <a:dgm id="{726FBDF8-97D2-49BE-9D23-F23235A70895}"/>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graphicEl>
                                              <a:dgm id="{6FA4593A-63BC-43B0-AFB3-F741D3C2EE77}"/>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Sub>
          <a:bldDgm bld="one"/>
        </p:bldSub>
      </p:bldGraphic>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èche droite 3"/>
          <p:cNvSpPr/>
          <p:nvPr/>
        </p:nvSpPr>
        <p:spPr>
          <a:xfrm>
            <a:off x="152400" y="3934730"/>
            <a:ext cx="8991600" cy="2923270"/>
          </a:xfrm>
          <a:prstGeom prst="rightArrow">
            <a:avLst>
              <a:gd name="adj1" fmla="val 67741"/>
              <a:gd name="adj2" fmla="val 24789"/>
            </a:avLst>
          </a:prstGeom>
        </p:spPr>
        <p:style>
          <a:lnRef idx="1">
            <a:schemeClr val="accent4"/>
          </a:lnRef>
          <a:fillRef idx="2">
            <a:schemeClr val="accent4"/>
          </a:fillRef>
          <a:effectRef idx="1">
            <a:schemeClr val="accent4"/>
          </a:effectRef>
          <a:fontRef idx="minor">
            <a:schemeClr val="dk1"/>
          </a:fontRef>
        </p:style>
        <p:txBody>
          <a:bodyPr rtlCol="0" anchor="ctr"/>
          <a:lstStyle/>
          <a:p>
            <a:r>
              <a:rPr lang="fr-FR" sz="1800" dirty="0" smtClean="0"/>
              <a:t>Réseau des</a:t>
            </a:r>
          </a:p>
          <a:p>
            <a:r>
              <a:rPr lang="fr-FR" sz="1800" dirty="0" smtClean="0"/>
              <a:t>ambassadeurs</a:t>
            </a:r>
            <a:endParaRPr lang="fr-FR" sz="1800" dirty="0"/>
          </a:p>
        </p:txBody>
      </p:sp>
      <p:pic>
        <p:nvPicPr>
          <p:cNvPr id="15" name="Picture 2" descr="http://clairance.fr/o/wp-content/uploads/2013/01/expertise1.jpg"/>
          <p:cNvPicPr>
            <a:picLocks noChangeAspect="1" noChangeArrowheads="1"/>
          </p:cNvPicPr>
          <p:nvPr/>
        </p:nvPicPr>
        <p:blipFill>
          <a:blip r:embed="rId3" cstate="screen">
            <a:clrChange>
              <a:clrFrom>
                <a:srgbClr val="FFFFFF"/>
              </a:clrFrom>
              <a:clrTo>
                <a:srgbClr val="FFFFFF">
                  <a:alpha val="0"/>
                </a:srgbClr>
              </a:clrTo>
            </a:clrChange>
          </a:blip>
          <a:srcRect/>
          <a:stretch>
            <a:fillRect/>
          </a:stretch>
        </p:blipFill>
        <p:spPr bwMode="auto">
          <a:xfrm>
            <a:off x="1547659" y="4508882"/>
            <a:ext cx="746771" cy="674856"/>
          </a:xfrm>
          <a:prstGeom prst="rect">
            <a:avLst/>
          </a:prstGeom>
          <a:noFill/>
        </p:spPr>
      </p:pic>
      <p:grpSp>
        <p:nvGrpSpPr>
          <p:cNvPr id="2" name="Groupe 17"/>
          <p:cNvGrpSpPr/>
          <p:nvPr/>
        </p:nvGrpSpPr>
        <p:grpSpPr>
          <a:xfrm>
            <a:off x="62915" y="2054425"/>
            <a:ext cx="1706373" cy="2369059"/>
            <a:chOff x="62915" y="1173675"/>
            <a:chExt cx="1706373" cy="2369059"/>
          </a:xfrm>
        </p:grpSpPr>
        <p:sp>
          <p:nvSpPr>
            <p:cNvPr id="16" name="Flèche vers le bas 15"/>
            <p:cNvSpPr/>
            <p:nvPr/>
          </p:nvSpPr>
          <p:spPr>
            <a:xfrm rot="20789777">
              <a:off x="679938" y="1465940"/>
              <a:ext cx="977820" cy="2076794"/>
            </a:xfrm>
            <a:prstGeom prst="downArrow">
              <a:avLst>
                <a:gd name="adj1" fmla="val 69058"/>
                <a:gd name="adj2" fmla="val 22774"/>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7" name="Explosion 1 6"/>
            <p:cNvSpPr/>
            <p:nvPr/>
          </p:nvSpPr>
          <p:spPr>
            <a:xfrm>
              <a:off x="62915" y="1173675"/>
              <a:ext cx="1620000" cy="980739"/>
            </a:xfrm>
            <a:prstGeom prst="irregularSeal1">
              <a:avLst/>
            </a:prstGeom>
          </p:spPr>
          <p:style>
            <a:lnRef idx="1">
              <a:schemeClr val="accent4"/>
            </a:lnRef>
            <a:fillRef idx="3">
              <a:schemeClr val="accent4"/>
            </a:fillRef>
            <a:effectRef idx="2">
              <a:schemeClr val="accent4"/>
            </a:effectRef>
            <a:fontRef idx="minor">
              <a:schemeClr val="lt1"/>
            </a:fontRef>
          </p:style>
          <p:txBody>
            <a:bodyPr lIns="36000" tIns="36000" rIns="36000" bIns="36000" rtlCol="0" anchor="ctr"/>
            <a:lstStyle/>
            <a:p>
              <a:pPr algn="ctr"/>
              <a:r>
                <a:rPr lang="fr-FR" sz="1200" dirty="0" smtClean="0"/>
                <a:t>Appel candidatures</a:t>
              </a:r>
              <a:endParaRPr lang="fr-FR" sz="1200" dirty="0"/>
            </a:p>
          </p:txBody>
        </p:sp>
        <p:sp>
          <p:nvSpPr>
            <p:cNvPr id="12" name="Trapèze 11"/>
            <p:cNvSpPr/>
            <p:nvPr/>
          </p:nvSpPr>
          <p:spPr>
            <a:xfrm rot="20764830" flipV="1">
              <a:off x="501185" y="2026904"/>
              <a:ext cx="1188000" cy="313669"/>
            </a:xfrm>
            <a:prstGeom prst="trapezoid">
              <a:avLst>
                <a:gd name="adj" fmla="val 523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sz="1200" dirty="0"/>
            </a:p>
          </p:txBody>
        </p:sp>
        <p:sp>
          <p:nvSpPr>
            <p:cNvPr id="13" name="Rectangle 12"/>
            <p:cNvSpPr/>
            <p:nvPr/>
          </p:nvSpPr>
          <p:spPr>
            <a:xfrm rot="20823207">
              <a:off x="842106" y="2406067"/>
              <a:ext cx="684000" cy="288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smtClean="0"/>
                <a:t>Contrat</a:t>
              </a:r>
              <a:endParaRPr lang="fr-FR" sz="1200" dirty="0"/>
            </a:p>
          </p:txBody>
        </p:sp>
        <p:sp>
          <p:nvSpPr>
            <p:cNvPr id="14" name="Parchemin vertical 13"/>
            <p:cNvSpPr/>
            <p:nvPr/>
          </p:nvSpPr>
          <p:spPr>
            <a:xfrm>
              <a:off x="869288" y="2750146"/>
              <a:ext cx="900000" cy="504000"/>
            </a:xfrm>
            <a:prstGeom prst="verticalScroll">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r-FR" sz="1200" dirty="0" smtClean="0"/>
                <a:t>Prise de fonction</a:t>
              </a:r>
              <a:endParaRPr lang="fr-FR" sz="1200" dirty="0"/>
            </a:p>
          </p:txBody>
        </p:sp>
        <p:sp>
          <p:nvSpPr>
            <p:cNvPr id="17" name="ZoneTexte 16"/>
            <p:cNvSpPr txBox="1"/>
            <p:nvPr/>
          </p:nvSpPr>
          <p:spPr>
            <a:xfrm rot="20688705">
              <a:off x="734950" y="2037277"/>
              <a:ext cx="752129" cy="246221"/>
            </a:xfrm>
            <a:prstGeom prst="rect">
              <a:avLst/>
            </a:prstGeom>
            <a:noFill/>
          </p:spPr>
          <p:txBody>
            <a:bodyPr wrap="none" rtlCol="0">
              <a:spAutoFit/>
            </a:bodyPr>
            <a:lstStyle/>
            <a:p>
              <a:r>
                <a:rPr lang="fr-FR" dirty="0" smtClean="0"/>
                <a:t>Sélection</a:t>
              </a:r>
              <a:endParaRPr lang="fr-FR" dirty="0"/>
            </a:p>
          </p:txBody>
        </p:sp>
      </p:grpSp>
      <p:pic>
        <p:nvPicPr>
          <p:cNvPr id="40" name="Picture 2" descr="http://clairance.fr/o/wp-content/uploads/2013/01/expertise1.jpg"/>
          <p:cNvPicPr>
            <a:picLocks noChangeAspect="1" noChangeArrowheads="1"/>
          </p:cNvPicPr>
          <p:nvPr/>
        </p:nvPicPr>
        <p:blipFill>
          <a:blip r:embed="rId3" cstate="screen">
            <a:clrChange>
              <a:clrFrom>
                <a:srgbClr val="FFFFFF"/>
              </a:clrFrom>
              <a:clrTo>
                <a:srgbClr val="FFFFFF">
                  <a:alpha val="0"/>
                </a:srgbClr>
              </a:clrTo>
            </a:clrChange>
          </a:blip>
          <a:srcRect/>
          <a:stretch>
            <a:fillRect/>
          </a:stretch>
        </p:blipFill>
        <p:spPr bwMode="auto">
          <a:xfrm>
            <a:off x="2576359" y="4458082"/>
            <a:ext cx="746771" cy="674856"/>
          </a:xfrm>
          <a:prstGeom prst="rect">
            <a:avLst/>
          </a:prstGeom>
          <a:noFill/>
        </p:spPr>
      </p:pic>
      <p:pic>
        <p:nvPicPr>
          <p:cNvPr id="41" name="Picture 2" descr="http://clairance.fr/o/wp-content/uploads/2013/01/expertise1.jpg"/>
          <p:cNvPicPr>
            <a:picLocks noChangeAspect="1" noChangeArrowheads="1"/>
          </p:cNvPicPr>
          <p:nvPr/>
        </p:nvPicPr>
        <p:blipFill>
          <a:blip r:embed="rId3" cstate="screen">
            <a:clrChange>
              <a:clrFrom>
                <a:srgbClr val="FFFFFF"/>
              </a:clrFrom>
              <a:clrTo>
                <a:srgbClr val="FFFFFF">
                  <a:alpha val="0"/>
                </a:srgbClr>
              </a:clrTo>
            </a:clrChange>
          </a:blip>
          <a:srcRect/>
          <a:stretch>
            <a:fillRect/>
          </a:stretch>
        </p:blipFill>
        <p:spPr bwMode="auto">
          <a:xfrm>
            <a:off x="2881159" y="4572382"/>
            <a:ext cx="746771" cy="674856"/>
          </a:xfrm>
          <a:prstGeom prst="rect">
            <a:avLst/>
          </a:prstGeom>
          <a:noFill/>
        </p:spPr>
      </p:pic>
      <p:pic>
        <p:nvPicPr>
          <p:cNvPr id="42" name="Picture 2" descr="http://clairance.fr/o/wp-content/uploads/2013/01/expertise1.jpg"/>
          <p:cNvPicPr>
            <a:picLocks noChangeAspect="1" noChangeArrowheads="1"/>
          </p:cNvPicPr>
          <p:nvPr/>
        </p:nvPicPr>
        <p:blipFill>
          <a:blip r:embed="rId3" cstate="screen">
            <a:clrChange>
              <a:clrFrom>
                <a:srgbClr val="FFFFFF"/>
              </a:clrFrom>
              <a:clrTo>
                <a:srgbClr val="FFFFFF">
                  <a:alpha val="0"/>
                </a:srgbClr>
              </a:clrTo>
            </a:clrChange>
          </a:blip>
          <a:srcRect/>
          <a:stretch>
            <a:fillRect/>
          </a:stretch>
        </p:blipFill>
        <p:spPr bwMode="auto">
          <a:xfrm>
            <a:off x="4011459" y="4483482"/>
            <a:ext cx="746771" cy="674856"/>
          </a:xfrm>
          <a:prstGeom prst="rect">
            <a:avLst/>
          </a:prstGeom>
          <a:noFill/>
        </p:spPr>
      </p:pic>
      <p:pic>
        <p:nvPicPr>
          <p:cNvPr id="43" name="Picture 2" descr="http://clairance.fr/o/wp-content/uploads/2013/01/expertise1.jpg"/>
          <p:cNvPicPr>
            <a:picLocks noChangeAspect="1" noChangeArrowheads="1"/>
          </p:cNvPicPr>
          <p:nvPr/>
        </p:nvPicPr>
        <p:blipFill>
          <a:blip r:embed="rId3" cstate="screen">
            <a:clrChange>
              <a:clrFrom>
                <a:srgbClr val="FFFFFF"/>
              </a:clrFrom>
              <a:clrTo>
                <a:srgbClr val="FFFFFF">
                  <a:alpha val="0"/>
                </a:srgbClr>
              </a:clrTo>
            </a:clrChange>
          </a:blip>
          <a:srcRect/>
          <a:stretch>
            <a:fillRect/>
          </a:stretch>
        </p:blipFill>
        <p:spPr bwMode="auto">
          <a:xfrm>
            <a:off x="4278159" y="4559682"/>
            <a:ext cx="746771" cy="674856"/>
          </a:xfrm>
          <a:prstGeom prst="rect">
            <a:avLst/>
          </a:prstGeom>
          <a:noFill/>
        </p:spPr>
      </p:pic>
      <p:pic>
        <p:nvPicPr>
          <p:cNvPr id="44" name="Picture 2" descr="http://clairance.fr/o/wp-content/uploads/2013/01/expertise1.jpg"/>
          <p:cNvPicPr>
            <a:picLocks noChangeAspect="1" noChangeArrowheads="1"/>
          </p:cNvPicPr>
          <p:nvPr/>
        </p:nvPicPr>
        <p:blipFill>
          <a:blip r:embed="rId3" cstate="screen">
            <a:clrChange>
              <a:clrFrom>
                <a:srgbClr val="FFFFFF"/>
              </a:clrFrom>
              <a:clrTo>
                <a:srgbClr val="FFFFFF">
                  <a:alpha val="0"/>
                </a:srgbClr>
              </a:clrTo>
            </a:clrChange>
          </a:blip>
          <a:srcRect/>
          <a:stretch>
            <a:fillRect/>
          </a:stretch>
        </p:blipFill>
        <p:spPr bwMode="auto">
          <a:xfrm>
            <a:off x="4506759" y="4445382"/>
            <a:ext cx="746771" cy="674856"/>
          </a:xfrm>
          <a:prstGeom prst="rect">
            <a:avLst/>
          </a:prstGeom>
          <a:noFill/>
        </p:spPr>
      </p:pic>
      <p:pic>
        <p:nvPicPr>
          <p:cNvPr id="45" name="Picture 2" descr="http://clairance.fr/o/wp-content/uploads/2013/01/expertise1.jpg"/>
          <p:cNvPicPr>
            <a:picLocks noChangeAspect="1" noChangeArrowheads="1"/>
          </p:cNvPicPr>
          <p:nvPr/>
        </p:nvPicPr>
        <p:blipFill>
          <a:blip r:embed="rId3" cstate="screen">
            <a:clrChange>
              <a:clrFrom>
                <a:srgbClr val="FFFFFF"/>
              </a:clrFrom>
              <a:clrTo>
                <a:srgbClr val="FFFFFF">
                  <a:alpha val="0"/>
                </a:srgbClr>
              </a:clrTo>
            </a:clrChange>
          </a:blip>
          <a:srcRect/>
          <a:stretch>
            <a:fillRect/>
          </a:stretch>
        </p:blipFill>
        <p:spPr bwMode="auto">
          <a:xfrm>
            <a:off x="4455959" y="4635882"/>
            <a:ext cx="746771" cy="674856"/>
          </a:xfrm>
          <a:prstGeom prst="rect">
            <a:avLst/>
          </a:prstGeom>
          <a:noFill/>
        </p:spPr>
      </p:pic>
      <p:pic>
        <p:nvPicPr>
          <p:cNvPr id="46" name="Picture 2" descr="http://clairance.fr/o/wp-content/uploads/2013/01/expertise1.jpg"/>
          <p:cNvPicPr>
            <a:picLocks noChangeAspect="1" noChangeArrowheads="1"/>
          </p:cNvPicPr>
          <p:nvPr/>
        </p:nvPicPr>
        <p:blipFill>
          <a:blip r:embed="rId3" cstate="screen">
            <a:clrChange>
              <a:clrFrom>
                <a:srgbClr val="FFFFFF"/>
              </a:clrFrom>
              <a:clrTo>
                <a:srgbClr val="FFFFFF">
                  <a:alpha val="0"/>
                </a:srgbClr>
              </a:clrTo>
            </a:clrChange>
          </a:blip>
          <a:srcRect/>
          <a:stretch>
            <a:fillRect/>
          </a:stretch>
        </p:blipFill>
        <p:spPr bwMode="auto">
          <a:xfrm>
            <a:off x="5649759" y="4458082"/>
            <a:ext cx="746771" cy="674856"/>
          </a:xfrm>
          <a:prstGeom prst="rect">
            <a:avLst/>
          </a:prstGeom>
          <a:noFill/>
        </p:spPr>
      </p:pic>
      <p:pic>
        <p:nvPicPr>
          <p:cNvPr id="47" name="Picture 2" descr="http://clairance.fr/o/wp-content/uploads/2013/01/expertise1.jpg"/>
          <p:cNvPicPr>
            <a:picLocks noChangeAspect="1" noChangeArrowheads="1"/>
          </p:cNvPicPr>
          <p:nvPr/>
        </p:nvPicPr>
        <p:blipFill>
          <a:blip r:embed="rId3" cstate="screen">
            <a:clrChange>
              <a:clrFrom>
                <a:srgbClr val="FFFFFF"/>
              </a:clrFrom>
              <a:clrTo>
                <a:srgbClr val="FFFFFF">
                  <a:alpha val="0"/>
                </a:srgbClr>
              </a:clrTo>
            </a:clrChange>
          </a:blip>
          <a:srcRect/>
          <a:stretch>
            <a:fillRect/>
          </a:stretch>
        </p:blipFill>
        <p:spPr bwMode="auto">
          <a:xfrm>
            <a:off x="5789459" y="4585082"/>
            <a:ext cx="746771" cy="674856"/>
          </a:xfrm>
          <a:prstGeom prst="rect">
            <a:avLst/>
          </a:prstGeom>
          <a:noFill/>
        </p:spPr>
      </p:pic>
      <p:pic>
        <p:nvPicPr>
          <p:cNvPr id="48" name="Picture 2" descr="http://clairance.fr/o/wp-content/uploads/2013/01/expertise1.jpg"/>
          <p:cNvPicPr>
            <a:picLocks noChangeAspect="1" noChangeArrowheads="1"/>
          </p:cNvPicPr>
          <p:nvPr/>
        </p:nvPicPr>
        <p:blipFill>
          <a:blip r:embed="rId3" cstate="screen">
            <a:clrChange>
              <a:clrFrom>
                <a:srgbClr val="FFFFFF"/>
              </a:clrFrom>
              <a:clrTo>
                <a:srgbClr val="FFFFFF">
                  <a:alpha val="0"/>
                </a:srgbClr>
              </a:clrTo>
            </a:clrChange>
          </a:blip>
          <a:srcRect/>
          <a:stretch>
            <a:fillRect/>
          </a:stretch>
        </p:blipFill>
        <p:spPr bwMode="auto">
          <a:xfrm>
            <a:off x="5941859" y="4508882"/>
            <a:ext cx="746771" cy="674856"/>
          </a:xfrm>
          <a:prstGeom prst="rect">
            <a:avLst/>
          </a:prstGeom>
          <a:noFill/>
        </p:spPr>
      </p:pic>
      <p:pic>
        <p:nvPicPr>
          <p:cNvPr id="50" name="Picture 2" descr="http://clairance.fr/o/wp-content/uploads/2013/01/expertise1.jpg"/>
          <p:cNvPicPr>
            <a:picLocks noChangeAspect="1" noChangeArrowheads="1"/>
          </p:cNvPicPr>
          <p:nvPr/>
        </p:nvPicPr>
        <p:blipFill>
          <a:blip r:embed="rId3" cstate="screen">
            <a:clrChange>
              <a:clrFrom>
                <a:srgbClr val="FFFFFF"/>
              </a:clrFrom>
              <a:clrTo>
                <a:srgbClr val="FFFFFF">
                  <a:alpha val="0"/>
                </a:srgbClr>
              </a:clrTo>
            </a:clrChange>
          </a:blip>
          <a:srcRect/>
          <a:stretch>
            <a:fillRect/>
          </a:stretch>
        </p:blipFill>
        <p:spPr bwMode="auto">
          <a:xfrm>
            <a:off x="6157759" y="4483482"/>
            <a:ext cx="746771" cy="674856"/>
          </a:xfrm>
          <a:prstGeom prst="rect">
            <a:avLst/>
          </a:prstGeom>
          <a:noFill/>
        </p:spPr>
      </p:pic>
      <p:pic>
        <p:nvPicPr>
          <p:cNvPr id="52" name="Picture 2" descr="http://clairance.fr/o/wp-content/uploads/2013/01/expertise1.jpg"/>
          <p:cNvPicPr>
            <a:picLocks noChangeAspect="1" noChangeArrowheads="1"/>
          </p:cNvPicPr>
          <p:nvPr/>
        </p:nvPicPr>
        <p:blipFill>
          <a:blip r:embed="rId3" cstate="screen">
            <a:clrChange>
              <a:clrFrom>
                <a:srgbClr val="FFFFFF"/>
              </a:clrFrom>
              <a:clrTo>
                <a:srgbClr val="FFFFFF">
                  <a:alpha val="0"/>
                </a:srgbClr>
              </a:clrTo>
            </a:clrChange>
          </a:blip>
          <a:srcRect/>
          <a:stretch>
            <a:fillRect/>
          </a:stretch>
        </p:blipFill>
        <p:spPr bwMode="auto">
          <a:xfrm>
            <a:off x="6335559" y="4508882"/>
            <a:ext cx="746771" cy="674856"/>
          </a:xfrm>
          <a:prstGeom prst="rect">
            <a:avLst/>
          </a:prstGeom>
          <a:noFill/>
        </p:spPr>
      </p:pic>
      <p:pic>
        <p:nvPicPr>
          <p:cNvPr id="54" name="Picture 2" descr="http://clairance.fr/o/wp-content/uploads/2013/01/expertise1.jpg"/>
          <p:cNvPicPr>
            <a:picLocks noChangeAspect="1" noChangeArrowheads="1"/>
          </p:cNvPicPr>
          <p:nvPr/>
        </p:nvPicPr>
        <p:blipFill>
          <a:blip r:embed="rId3" cstate="screen">
            <a:clrChange>
              <a:clrFrom>
                <a:srgbClr val="FFFFFF"/>
              </a:clrFrom>
              <a:clrTo>
                <a:srgbClr val="FFFFFF">
                  <a:alpha val="0"/>
                </a:srgbClr>
              </a:clrTo>
            </a:clrChange>
          </a:blip>
          <a:srcRect/>
          <a:stretch>
            <a:fillRect/>
          </a:stretch>
        </p:blipFill>
        <p:spPr bwMode="auto">
          <a:xfrm>
            <a:off x="6640359" y="4470782"/>
            <a:ext cx="746771" cy="674856"/>
          </a:xfrm>
          <a:prstGeom prst="rect">
            <a:avLst/>
          </a:prstGeom>
          <a:noFill/>
        </p:spPr>
      </p:pic>
      <p:pic>
        <p:nvPicPr>
          <p:cNvPr id="55" name="Picture 2" descr="http://clairance.fr/o/wp-content/uploads/2013/01/expertise1.jpg"/>
          <p:cNvPicPr>
            <a:picLocks noChangeAspect="1" noChangeArrowheads="1"/>
          </p:cNvPicPr>
          <p:nvPr/>
        </p:nvPicPr>
        <p:blipFill>
          <a:blip r:embed="rId3" cstate="screen">
            <a:clrChange>
              <a:clrFrom>
                <a:srgbClr val="FFFFFF"/>
              </a:clrFrom>
              <a:clrTo>
                <a:srgbClr val="FFFFFF">
                  <a:alpha val="0"/>
                </a:srgbClr>
              </a:clrTo>
            </a:clrChange>
          </a:blip>
          <a:srcRect/>
          <a:stretch>
            <a:fillRect/>
          </a:stretch>
        </p:blipFill>
        <p:spPr bwMode="auto">
          <a:xfrm>
            <a:off x="6754659" y="4635882"/>
            <a:ext cx="746771" cy="674856"/>
          </a:xfrm>
          <a:prstGeom prst="rect">
            <a:avLst/>
          </a:prstGeom>
          <a:noFill/>
        </p:spPr>
      </p:pic>
      <p:sp>
        <p:nvSpPr>
          <p:cNvPr id="56" name="ZoneTexte 55"/>
          <p:cNvSpPr txBox="1"/>
          <p:nvPr/>
        </p:nvSpPr>
        <p:spPr>
          <a:xfrm>
            <a:off x="7322335" y="4897991"/>
            <a:ext cx="1556836" cy="276999"/>
          </a:xfrm>
          <a:prstGeom prst="rect">
            <a:avLst/>
          </a:prstGeom>
          <a:noFill/>
        </p:spPr>
        <p:txBody>
          <a:bodyPr wrap="none" rtlCol="0">
            <a:spAutoFit/>
          </a:bodyPr>
          <a:lstStyle/>
          <a:p>
            <a:r>
              <a:rPr lang="fr-FR" sz="1200" dirty="0" smtClean="0"/>
              <a:t>150 ambassadeurs</a:t>
            </a:r>
            <a:endParaRPr lang="fr-FR" sz="1200" dirty="0"/>
          </a:p>
        </p:txBody>
      </p:sp>
      <p:pic>
        <p:nvPicPr>
          <p:cNvPr id="53" name="Picture 2" descr="http://clairance.fr/o/wp-content/uploads/2013/01/expertise1.jpg"/>
          <p:cNvPicPr>
            <a:picLocks noChangeAspect="1" noChangeArrowheads="1"/>
          </p:cNvPicPr>
          <p:nvPr/>
        </p:nvPicPr>
        <p:blipFill>
          <a:blip r:embed="rId3" cstate="screen">
            <a:clrChange>
              <a:clrFrom>
                <a:srgbClr val="FFFFFF"/>
              </a:clrFrom>
              <a:clrTo>
                <a:srgbClr val="FFFFFF">
                  <a:alpha val="0"/>
                </a:srgbClr>
              </a:clrTo>
            </a:clrChange>
          </a:blip>
          <a:srcRect/>
          <a:stretch>
            <a:fillRect/>
          </a:stretch>
        </p:blipFill>
        <p:spPr bwMode="auto">
          <a:xfrm>
            <a:off x="6487959" y="4623182"/>
            <a:ext cx="746771" cy="674856"/>
          </a:xfrm>
          <a:prstGeom prst="rect">
            <a:avLst/>
          </a:prstGeom>
          <a:noFill/>
        </p:spPr>
      </p:pic>
      <p:pic>
        <p:nvPicPr>
          <p:cNvPr id="51" name="Picture 2" descr="http://clairance.fr/o/wp-content/uploads/2013/01/expertise1.jpg"/>
          <p:cNvPicPr>
            <a:picLocks noChangeAspect="1" noChangeArrowheads="1"/>
          </p:cNvPicPr>
          <p:nvPr/>
        </p:nvPicPr>
        <p:blipFill>
          <a:blip r:embed="rId3" cstate="screen">
            <a:clrChange>
              <a:clrFrom>
                <a:srgbClr val="FFFFFF"/>
              </a:clrFrom>
              <a:clrTo>
                <a:srgbClr val="FFFFFF">
                  <a:alpha val="0"/>
                </a:srgbClr>
              </a:clrTo>
            </a:clrChange>
          </a:blip>
          <a:srcRect/>
          <a:stretch>
            <a:fillRect/>
          </a:stretch>
        </p:blipFill>
        <p:spPr bwMode="auto">
          <a:xfrm>
            <a:off x="6221259" y="4635882"/>
            <a:ext cx="746771" cy="674856"/>
          </a:xfrm>
          <a:prstGeom prst="rect">
            <a:avLst/>
          </a:prstGeom>
          <a:noFill/>
        </p:spPr>
      </p:pic>
      <p:pic>
        <p:nvPicPr>
          <p:cNvPr id="49" name="Picture 2" descr="http://clairance.fr/o/wp-content/uploads/2013/01/expertise1.jpg"/>
          <p:cNvPicPr>
            <a:picLocks noChangeAspect="1" noChangeArrowheads="1"/>
          </p:cNvPicPr>
          <p:nvPr/>
        </p:nvPicPr>
        <p:blipFill>
          <a:blip r:embed="rId3" cstate="screen">
            <a:clrChange>
              <a:clrFrom>
                <a:srgbClr val="FFFFFF"/>
              </a:clrFrom>
              <a:clrTo>
                <a:srgbClr val="FFFFFF">
                  <a:alpha val="0"/>
                </a:srgbClr>
              </a:clrTo>
            </a:clrChange>
          </a:blip>
          <a:srcRect/>
          <a:stretch>
            <a:fillRect/>
          </a:stretch>
        </p:blipFill>
        <p:spPr bwMode="auto">
          <a:xfrm>
            <a:off x="6005359" y="4623182"/>
            <a:ext cx="746771" cy="674856"/>
          </a:xfrm>
          <a:prstGeom prst="rect">
            <a:avLst/>
          </a:prstGeom>
          <a:noFill/>
        </p:spPr>
      </p:pic>
      <p:sp>
        <p:nvSpPr>
          <p:cNvPr id="58" name="Flèche vers le haut 57"/>
          <p:cNvSpPr/>
          <p:nvPr/>
        </p:nvSpPr>
        <p:spPr>
          <a:xfrm rot="20231317">
            <a:off x="2311400" y="5288316"/>
            <a:ext cx="317500" cy="558800"/>
          </a:xfrm>
          <a:prstGeom prst="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59" name="Flèche vers le haut 58"/>
          <p:cNvSpPr/>
          <p:nvPr/>
        </p:nvSpPr>
        <p:spPr>
          <a:xfrm rot="20231317">
            <a:off x="3187701" y="5288316"/>
            <a:ext cx="317500" cy="558800"/>
          </a:xfrm>
          <a:prstGeom prst="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60" name="Flèche vers le haut 59"/>
          <p:cNvSpPr/>
          <p:nvPr/>
        </p:nvSpPr>
        <p:spPr>
          <a:xfrm rot="20231317">
            <a:off x="4025900" y="5275616"/>
            <a:ext cx="317500" cy="558800"/>
          </a:xfrm>
          <a:prstGeom prst="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61" name="Flèche vers le haut 60"/>
          <p:cNvSpPr/>
          <p:nvPr/>
        </p:nvSpPr>
        <p:spPr>
          <a:xfrm rot="20231317">
            <a:off x="4622800" y="5275616"/>
            <a:ext cx="317500" cy="558800"/>
          </a:xfrm>
          <a:prstGeom prst="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62" name="Flèche vers le haut 61"/>
          <p:cNvSpPr/>
          <p:nvPr/>
        </p:nvSpPr>
        <p:spPr>
          <a:xfrm rot="20231317">
            <a:off x="5181599" y="5275616"/>
            <a:ext cx="317500" cy="558800"/>
          </a:xfrm>
          <a:prstGeom prst="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63" name="Flèche vers le haut 62"/>
          <p:cNvSpPr/>
          <p:nvPr/>
        </p:nvSpPr>
        <p:spPr>
          <a:xfrm rot="20231317">
            <a:off x="5727700" y="5275616"/>
            <a:ext cx="317500" cy="558800"/>
          </a:xfrm>
          <a:prstGeom prst="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64" name="Flèche vers le haut 63"/>
          <p:cNvSpPr/>
          <p:nvPr/>
        </p:nvSpPr>
        <p:spPr>
          <a:xfrm rot="20231317">
            <a:off x="6096000" y="5275616"/>
            <a:ext cx="317500" cy="558800"/>
          </a:xfrm>
          <a:prstGeom prst="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65" name="Flèche vers le haut 64"/>
          <p:cNvSpPr/>
          <p:nvPr/>
        </p:nvSpPr>
        <p:spPr>
          <a:xfrm rot="20231317">
            <a:off x="6477000" y="5275616"/>
            <a:ext cx="317500" cy="558800"/>
          </a:xfrm>
          <a:prstGeom prst="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66" name="Flèche vers le haut 65"/>
          <p:cNvSpPr/>
          <p:nvPr/>
        </p:nvSpPr>
        <p:spPr>
          <a:xfrm rot="20231317">
            <a:off x="6807200" y="5275616"/>
            <a:ext cx="317500" cy="558800"/>
          </a:xfrm>
          <a:prstGeom prst="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67" name="Flèche vers le haut 66"/>
          <p:cNvSpPr/>
          <p:nvPr/>
        </p:nvSpPr>
        <p:spPr>
          <a:xfrm rot="20231317">
            <a:off x="7162800" y="5275616"/>
            <a:ext cx="317500" cy="558800"/>
          </a:xfrm>
          <a:prstGeom prst="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68" name="Flèche vers le haut 67"/>
          <p:cNvSpPr/>
          <p:nvPr/>
        </p:nvSpPr>
        <p:spPr>
          <a:xfrm rot="20231317">
            <a:off x="7543800" y="5275616"/>
            <a:ext cx="317500" cy="558800"/>
          </a:xfrm>
          <a:prstGeom prst="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57" name="Parchemin vertical 56"/>
          <p:cNvSpPr/>
          <p:nvPr/>
        </p:nvSpPr>
        <p:spPr>
          <a:xfrm>
            <a:off x="2286000" y="5778687"/>
            <a:ext cx="5867400" cy="504000"/>
          </a:xfrm>
          <a:prstGeom prst="verticalScroll">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r-FR" sz="1200" dirty="0" smtClean="0"/>
              <a:t>Montée en compétence : outils ANAP</a:t>
            </a:r>
            <a:endParaRPr lang="fr-FR" sz="1200" dirty="0"/>
          </a:p>
        </p:txBody>
      </p:sp>
      <p:sp>
        <p:nvSpPr>
          <p:cNvPr id="69" name="Titre 1"/>
          <p:cNvSpPr>
            <a:spLocks noGrp="1"/>
          </p:cNvSpPr>
          <p:nvPr>
            <p:ph type="title"/>
          </p:nvPr>
        </p:nvSpPr>
        <p:spPr>
          <a:xfrm>
            <a:off x="2386941" y="798286"/>
            <a:ext cx="6424835" cy="628632"/>
          </a:xfrm>
        </p:spPr>
        <p:txBody>
          <a:bodyPr>
            <a:normAutofit fontScale="90000"/>
          </a:bodyPr>
          <a:lstStyle/>
          <a:p>
            <a:r>
              <a:rPr lang="fr-FR" dirty="0" smtClean="0"/>
              <a:t>Service d’appui métier par un réseau d’ambassadeurs</a:t>
            </a:r>
            <a:br>
              <a:rPr lang="fr-FR" dirty="0" smtClean="0"/>
            </a:br>
            <a:r>
              <a:rPr lang="fr-FR" sz="1600" dirty="0" smtClean="0">
                <a:solidFill>
                  <a:srgbClr val="7030A0"/>
                </a:solidFill>
              </a:rPr>
              <a:t>Un dispositif mis en œuvre progressivement</a:t>
            </a:r>
            <a:endParaRPr lang="fr-FR" sz="1600" dirty="0">
              <a:solidFill>
                <a:srgbClr val="7030A0"/>
              </a:solidFill>
            </a:endParaRPr>
          </a:p>
        </p:txBody>
      </p:sp>
      <p:sp>
        <p:nvSpPr>
          <p:cNvPr id="70" name="Espace réservé du contenu 2"/>
          <p:cNvSpPr>
            <a:spLocks noGrp="1"/>
          </p:cNvSpPr>
          <p:nvPr>
            <p:ph sz="quarter" idx="13"/>
          </p:nvPr>
        </p:nvSpPr>
        <p:spPr>
          <a:xfrm>
            <a:off x="172562" y="1610680"/>
            <a:ext cx="8650804" cy="515002"/>
          </a:xfrm>
        </p:spPr>
        <p:txBody>
          <a:bodyPr/>
          <a:lstStyle/>
          <a:p>
            <a:pPr>
              <a:buNone/>
            </a:pPr>
            <a:r>
              <a:rPr lang="fr-FR" sz="2000" dirty="0" smtClean="0">
                <a:solidFill>
                  <a:schemeClr val="accent4">
                    <a:lumMod val="75000"/>
                  </a:schemeClr>
                </a:solidFill>
                <a:latin typeface="Arial" pitchFamily="34" charset="0"/>
                <a:cs typeface="Arial" pitchFamily="34" charset="0"/>
              </a:rPr>
              <a:t>Dans quel délai sera mis en place ce réseau d’appui métier ?</a:t>
            </a:r>
            <a:endParaRPr lang="fr-FR" sz="2000" dirty="0">
              <a:solidFill>
                <a:schemeClr val="accent4">
                  <a:lumMod val="75000"/>
                </a:schemeClr>
              </a:solidFill>
              <a:latin typeface="Arial" pitchFamily="34" charset="0"/>
              <a:cs typeface="Arial" pitchFamily="34" charset="0"/>
            </a:endParaRPr>
          </a:p>
          <a:p>
            <a:pPr>
              <a:buNone/>
            </a:pPr>
            <a:endParaRPr lang="fr-FR" sz="2000" dirty="0">
              <a:solidFill>
                <a:schemeClr val="accent4">
                  <a:lumMod val="75000"/>
                </a:schemeClr>
              </a:solidFill>
              <a:latin typeface="Arial" pitchFamily="34" charset="0"/>
              <a:cs typeface="Arial" pitchFamily="34" charset="0"/>
            </a:endParaRPr>
          </a:p>
        </p:txBody>
      </p:sp>
      <p:sp>
        <p:nvSpPr>
          <p:cNvPr id="71" name="Organigramme : Document 70"/>
          <p:cNvSpPr/>
          <p:nvPr/>
        </p:nvSpPr>
        <p:spPr>
          <a:xfrm>
            <a:off x="3586346" y="4453246"/>
            <a:ext cx="498763" cy="332509"/>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1100" dirty="0" smtClean="0">
                <a:solidFill>
                  <a:schemeClr val="accent4"/>
                </a:solidFill>
              </a:rPr>
              <a:t>2014</a:t>
            </a:r>
            <a:endParaRPr lang="fr-FR" sz="1100" dirty="0">
              <a:solidFill>
                <a:schemeClr val="accent4"/>
              </a:solidFill>
            </a:endParaRPr>
          </a:p>
        </p:txBody>
      </p:sp>
      <p:sp>
        <p:nvSpPr>
          <p:cNvPr id="72" name="Organigramme : Document 71"/>
          <p:cNvSpPr/>
          <p:nvPr/>
        </p:nvSpPr>
        <p:spPr>
          <a:xfrm>
            <a:off x="7788233" y="4439391"/>
            <a:ext cx="498763" cy="332509"/>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1100" dirty="0" smtClean="0">
                <a:solidFill>
                  <a:schemeClr val="accent4"/>
                </a:solidFill>
              </a:rPr>
              <a:t>2015</a:t>
            </a:r>
            <a:endParaRPr lang="fr-FR" sz="1100" dirty="0">
              <a:solidFill>
                <a:schemeClr val="accent4"/>
              </a:solidFill>
            </a:endParaRPr>
          </a:p>
        </p:txBody>
      </p:sp>
      <p:pic>
        <p:nvPicPr>
          <p:cNvPr id="73" name="Picture 2"/>
          <p:cNvPicPr>
            <a:picLocks noChangeAspect="1" noChangeArrowheads="1"/>
          </p:cNvPicPr>
          <p:nvPr/>
        </p:nvPicPr>
        <p:blipFill>
          <a:blip r:embed="rId4" cstate="screen"/>
          <a:srcRect/>
          <a:stretch>
            <a:fillRect/>
          </a:stretch>
        </p:blipFill>
        <p:spPr bwMode="auto">
          <a:xfrm>
            <a:off x="143015" y="717493"/>
            <a:ext cx="719307" cy="682052"/>
          </a:xfrm>
          <a:prstGeom prst="rect">
            <a:avLst/>
          </a:prstGeom>
          <a:noFill/>
          <a:ln w="9525">
            <a:noFill/>
            <a:miter lim="800000"/>
            <a:headEnd/>
            <a:tailEnd/>
          </a:ln>
        </p:spPr>
      </p:pic>
      <p:sp>
        <p:nvSpPr>
          <p:cNvPr id="74" name="Flèche droite rayée 73"/>
          <p:cNvSpPr/>
          <p:nvPr/>
        </p:nvSpPr>
        <p:spPr>
          <a:xfrm>
            <a:off x="917617" y="957448"/>
            <a:ext cx="342900" cy="290946"/>
          </a:xfrm>
          <a:prstGeom prst="striped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fr-FR"/>
          </a:p>
        </p:txBody>
      </p:sp>
      <p:grpSp>
        <p:nvGrpSpPr>
          <p:cNvPr id="3" name="Groupe 74"/>
          <p:cNvGrpSpPr/>
          <p:nvPr/>
        </p:nvGrpSpPr>
        <p:grpSpPr>
          <a:xfrm>
            <a:off x="1262331" y="665020"/>
            <a:ext cx="960746" cy="960746"/>
            <a:chOff x="4340430" y="4114654"/>
            <a:chExt cx="1498109" cy="1498109"/>
          </a:xfrm>
        </p:grpSpPr>
        <p:sp>
          <p:nvSpPr>
            <p:cNvPr id="76" name="Ellipse 75"/>
            <p:cNvSpPr/>
            <p:nvPr/>
          </p:nvSpPr>
          <p:spPr>
            <a:xfrm>
              <a:off x="4340430" y="4114654"/>
              <a:ext cx="1498109" cy="1498109"/>
            </a:xfrm>
            <a:prstGeom prst="ellipse">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77" name="Ellipse 4"/>
            <p:cNvSpPr/>
            <p:nvPr/>
          </p:nvSpPr>
          <p:spPr>
            <a:xfrm>
              <a:off x="4350742" y="4334047"/>
              <a:ext cx="1484833" cy="10593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fr-FR" sz="1100" b="1" kern="1200" dirty="0" smtClean="0"/>
                <a:t>Appui métier par les ambassadeurs</a:t>
              </a:r>
              <a:endParaRPr lang="fr-FR" sz="1100" b="1" kern="1200" dirty="0"/>
            </a:p>
          </p:txBody>
        </p:sp>
      </p:grpSp>
      <p:grpSp>
        <p:nvGrpSpPr>
          <p:cNvPr id="5" name="Groupe 17"/>
          <p:cNvGrpSpPr/>
          <p:nvPr/>
        </p:nvGrpSpPr>
        <p:grpSpPr>
          <a:xfrm>
            <a:off x="1759107" y="2052446"/>
            <a:ext cx="1706373" cy="2369059"/>
            <a:chOff x="62915" y="1173675"/>
            <a:chExt cx="1706373" cy="2369059"/>
          </a:xfrm>
        </p:grpSpPr>
        <p:sp>
          <p:nvSpPr>
            <p:cNvPr id="86" name="Flèche vers le bas 85"/>
            <p:cNvSpPr/>
            <p:nvPr/>
          </p:nvSpPr>
          <p:spPr>
            <a:xfrm rot="20789777">
              <a:off x="679938" y="1465940"/>
              <a:ext cx="977820" cy="2076794"/>
            </a:xfrm>
            <a:prstGeom prst="downArrow">
              <a:avLst>
                <a:gd name="adj1" fmla="val 69058"/>
                <a:gd name="adj2" fmla="val 22774"/>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87" name="Explosion 1 86"/>
            <p:cNvSpPr/>
            <p:nvPr/>
          </p:nvSpPr>
          <p:spPr>
            <a:xfrm>
              <a:off x="62915" y="1173675"/>
              <a:ext cx="1620000" cy="980739"/>
            </a:xfrm>
            <a:prstGeom prst="irregularSeal1">
              <a:avLst/>
            </a:prstGeom>
          </p:spPr>
          <p:style>
            <a:lnRef idx="1">
              <a:schemeClr val="accent4"/>
            </a:lnRef>
            <a:fillRef idx="3">
              <a:schemeClr val="accent4"/>
            </a:fillRef>
            <a:effectRef idx="2">
              <a:schemeClr val="accent4"/>
            </a:effectRef>
            <a:fontRef idx="minor">
              <a:schemeClr val="lt1"/>
            </a:fontRef>
          </p:style>
          <p:txBody>
            <a:bodyPr lIns="36000" tIns="36000" rIns="36000" bIns="36000" rtlCol="0" anchor="ctr"/>
            <a:lstStyle/>
            <a:p>
              <a:pPr algn="ctr"/>
              <a:r>
                <a:rPr lang="fr-FR" sz="1200" dirty="0" smtClean="0"/>
                <a:t>Appel candidatures</a:t>
              </a:r>
              <a:endParaRPr lang="fr-FR" sz="1200" dirty="0"/>
            </a:p>
          </p:txBody>
        </p:sp>
        <p:sp>
          <p:nvSpPr>
            <p:cNvPr id="88" name="Trapèze 87"/>
            <p:cNvSpPr/>
            <p:nvPr/>
          </p:nvSpPr>
          <p:spPr>
            <a:xfrm rot="20764830" flipV="1">
              <a:off x="501185" y="2026904"/>
              <a:ext cx="1188000" cy="313669"/>
            </a:xfrm>
            <a:prstGeom prst="trapezoid">
              <a:avLst>
                <a:gd name="adj" fmla="val 523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sz="1200" dirty="0"/>
            </a:p>
          </p:txBody>
        </p:sp>
        <p:sp>
          <p:nvSpPr>
            <p:cNvPr id="89" name="Rectangle 88"/>
            <p:cNvSpPr/>
            <p:nvPr/>
          </p:nvSpPr>
          <p:spPr>
            <a:xfrm rot="20823207">
              <a:off x="842106" y="2406067"/>
              <a:ext cx="684000" cy="288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smtClean="0"/>
                <a:t>Contrat</a:t>
              </a:r>
              <a:endParaRPr lang="fr-FR" sz="1200" dirty="0"/>
            </a:p>
          </p:txBody>
        </p:sp>
        <p:sp>
          <p:nvSpPr>
            <p:cNvPr id="90" name="Parchemin vertical 89"/>
            <p:cNvSpPr/>
            <p:nvPr/>
          </p:nvSpPr>
          <p:spPr>
            <a:xfrm>
              <a:off x="869288" y="2750146"/>
              <a:ext cx="900000" cy="504000"/>
            </a:xfrm>
            <a:prstGeom prst="verticalScroll">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r-FR" sz="1200" dirty="0" smtClean="0"/>
                <a:t>Prise de fonction</a:t>
              </a:r>
              <a:endParaRPr lang="fr-FR" sz="1200" dirty="0"/>
            </a:p>
          </p:txBody>
        </p:sp>
        <p:sp>
          <p:nvSpPr>
            <p:cNvPr id="91" name="ZoneTexte 90"/>
            <p:cNvSpPr txBox="1"/>
            <p:nvPr/>
          </p:nvSpPr>
          <p:spPr>
            <a:xfrm rot="20688705">
              <a:off x="734950" y="2037277"/>
              <a:ext cx="752129" cy="246221"/>
            </a:xfrm>
            <a:prstGeom prst="rect">
              <a:avLst/>
            </a:prstGeom>
            <a:noFill/>
          </p:spPr>
          <p:txBody>
            <a:bodyPr wrap="none" rtlCol="0">
              <a:spAutoFit/>
            </a:bodyPr>
            <a:lstStyle/>
            <a:p>
              <a:r>
                <a:rPr lang="fr-FR" dirty="0" smtClean="0"/>
                <a:t>Sélection</a:t>
              </a:r>
              <a:endParaRPr lang="fr-FR" dirty="0"/>
            </a:p>
          </p:txBody>
        </p:sp>
      </p:grpSp>
      <p:grpSp>
        <p:nvGrpSpPr>
          <p:cNvPr id="6" name="Groupe 17"/>
          <p:cNvGrpSpPr/>
          <p:nvPr/>
        </p:nvGrpSpPr>
        <p:grpSpPr>
          <a:xfrm>
            <a:off x="3481024" y="2052446"/>
            <a:ext cx="1706373" cy="2369059"/>
            <a:chOff x="62915" y="1173675"/>
            <a:chExt cx="1706373" cy="2369059"/>
          </a:xfrm>
        </p:grpSpPr>
        <p:sp>
          <p:nvSpPr>
            <p:cNvPr id="93" name="Flèche vers le bas 92"/>
            <p:cNvSpPr/>
            <p:nvPr/>
          </p:nvSpPr>
          <p:spPr>
            <a:xfrm rot="20789777">
              <a:off x="679938" y="1465940"/>
              <a:ext cx="977820" cy="2076794"/>
            </a:xfrm>
            <a:prstGeom prst="downArrow">
              <a:avLst>
                <a:gd name="adj1" fmla="val 69058"/>
                <a:gd name="adj2" fmla="val 22774"/>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94" name="Explosion 1 93"/>
            <p:cNvSpPr/>
            <p:nvPr/>
          </p:nvSpPr>
          <p:spPr>
            <a:xfrm>
              <a:off x="62915" y="1173675"/>
              <a:ext cx="1620000" cy="980739"/>
            </a:xfrm>
            <a:prstGeom prst="irregularSeal1">
              <a:avLst/>
            </a:prstGeom>
          </p:spPr>
          <p:style>
            <a:lnRef idx="1">
              <a:schemeClr val="accent4"/>
            </a:lnRef>
            <a:fillRef idx="3">
              <a:schemeClr val="accent4"/>
            </a:fillRef>
            <a:effectRef idx="2">
              <a:schemeClr val="accent4"/>
            </a:effectRef>
            <a:fontRef idx="minor">
              <a:schemeClr val="lt1"/>
            </a:fontRef>
          </p:style>
          <p:txBody>
            <a:bodyPr lIns="36000" tIns="36000" rIns="36000" bIns="36000" rtlCol="0" anchor="ctr"/>
            <a:lstStyle/>
            <a:p>
              <a:pPr algn="ctr"/>
              <a:r>
                <a:rPr lang="fr-FR" sz="1200" dirty="0" smtClean="0"/>
                <a:t>Appel candidatures</a:t>
              </a:r>
              <a:endParaRPr lang="fr-FR" sz="1200" dirty="0"/>
            </a:p>
          </p:txBody>
        </p:sp>
        <p:sp>
          <p:nvSpPr>
            <p:cNvPr id="95" name="Trapèze 94"/>
            <p:cNvSpPr/>
            <p:nvPr/>
          </p:nvSpPr>
          <p:spPr>
            <a:xfrm rot="20764830" flipV="1">
              <a:off x="501185" y="2026904"/>
              <a:ext cx="1188000" cy="313669"/>
            </a:xfrm>
            <a:prstGeom prst="trapezoid">
              <a:avLst>
                <a:gd name="adj" fmla="val 523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sz="1200" dirty="0"/>
            </a:p>
          </p:txBody>
        </p:sp>
        <p:sp>
          <p:nvSpPr>
            <p:cNvPr id="96" name="Rectangle 95"/>
            <p:cNvSpPr/>
            <p:nvPr/>
          </p:nvSpPr>
          <p:spPr>
            <a:xfrm rot="20823207">
              <a:off x="842106" y="2406067"/>
              <a:ext cx="684000" cy="288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smtClean="0"/>
                <a:t>Contrat</a:t>
              </a:r>
              <a:endParaRPr lang="fr-FR" sz="1200" dirty="0"/>
            </a:p>
          </p:txBody>
        </p:sp>
        <p:sp>
          <p:nvSpPr>
            <p:cNvPr id="97" name="Parchemin vertical 96"/>
            <p:cNvSpPr/>
            <p:nvPr/>
          </p:nvSpPr>
          <p:spPr>
            <a:xfrm>
              <a:off x="869288" y="2750146"/>
              <a:ext cx="900000" cy="504000"/>
            </a:xfrm>
            <a:prstGeom prst="verticalScroll">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r-FR" sz="1200" dirty="0" smtClean="0"/>
                <a:t>Prise de fonction</a:t>
              </a:r>
              <a:endParaRPr lang="fr-FR" sz="1200" dirty="0"/>
            </a:p>
          </p:txBody>
        </p:sp>
        <p:sp>
          <p:nvSpPr>
            <p:cNvPr id="98" name="ZoneTexte 97"/>
            <p:cNvSpPr txBox="1"/>
            <p:nvPr/>
          </p:nvSpPr>
          <p:spPr>
            <a:xfrm rot="20688705">
              <a:off x="734950" y="2037277"/>
              <a:ext cx="752129" cy="246221"/>
            </a:xfrm>
            <a:prstGeom prst="rect">
              <a:avLst/>
            </a:prstGeom>
            <a:noFill/>
          </p:spPr>
          <p:txBody>
            <a:bodyPr wrap="none" rtlCol="0">
              <a:spAutoFit/>
            </a:bodyPr>
            <a:lstStyle/>
            <a:p>
              <a:r>
                <a:rPr lang="fr-FR" dirty="0" smtClean="0"/>
                <a:t>Sélection</a:t>
              </a:r>
              <a:endParaRPr lang="fr-FR" dirty="0"/>
            </a:p>
          </p:txBody>
        </p:sp>
      </p:grpSp>
      <p:grpSp>
        <p:nvGrpSpPr>
          <p:cNvPr id="8" name="Groupe 17"/>
          <p:cNvGrpSpPr/>
          <p:nvPr/>
        </p:nvGrpSpPr>
        <p:grpSpPr>
          <a:xfrm>
            <a:off x="5309829" y="2064321"/>
            <a:ext cx="1706373" cy="2369059"/>
            <a:chOff x="62915" y="1173675"/>
            <a:chExt cx="1706373" cy="2369059"/>
          </a:xfrm>
        </p:grpSpPr>
        <p:sp>
          <p:nvSpPr>
            <p:cNvPr id="100" name="Flèche vers le bas 99"/>
            <p:cNvSpPr/>
            <p:nvPr/>
          </p:nvSpPr>
          <p:spPr>
            <a:xfrm rot="20789777">
              <a:off x="679938" y="1465940"/>
              <a:ext cx="977820" cy="2076794"/>
            </a:xfrm>
            <a:prstGeom prst="downArrow">
              <a:avLst>
                <a:gd name="adj1" fmla="val 69058"/>
                <a:gd name="adj2" fmla="val 22774"/>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01" name="Explosion 1 100"/>
            <p:cNvSpPr/>
            <p:nvPr/>
          </p:nvSpPr>
          <p:spPr>
            <a:xfrm>
              <a:off x="62915" y="1173675"/>
              <a:ext cx="1620000" cy="980739"/>
            </a:xfrm>
            <a:prstGeom prst="irregularSeal1">
              <a:avLst/>
            </a:prstGeom>
          </p:spPr>
          <p:style>
            <a:lnRef idx="1">
              <a:schemeClr val="accent4"/>
            </a:lnRef>
            <a:fillRef idx="3">
              <a:schemeClr val="accent4"/>
            </a:fillRef>
            <a:effectRef idx="2">
              <a:schemeClr val="accent4"/>
            </a:effectRef>
            <a:fontRef idx="minor">
              <a:schemeClr val="lt1"/>
            </a:fontRef>
          </p:style>
          <p:txBody>
            <a:bodyPr lIns="36000" tIns="36000" rIns="36000" bIns="36000" rtlCol="0" anchor="ctr"/>
            <a:lstStyle/>
            <a:p>
              <a:pPr algn="ctr"/>
              <a:r>
                <a:rPr lang="fr-FR" sz="1200" dirty="0" smtClean="0"/>
                <a:t>Appel candidatures</a:t>
              </a:r>
              <a:endParaRPr lang="fr-FR" sz="1200" dirty="0"/>
            </a:p>
          </p:txBody>
        </p:sp>
        <p:sp>
          <p:nvSpPr>
            <p:cNvPr id="102" name="Trapèze 101"/>
            <p:cNvSpPr/>
            <p:nvPr/>
          </p:nvSpPr>
          <p:spPr>
            <a:xfrm rot="20764830" flipV="1">
              <a:off x="501185" y="2026904"/>
              <a:ext cx="1188000" cy="313669"/>
            </a:xfrm>
            <a:prstGeom prst="trapezoid">
              <a:avLst>
                <a:gd name="adj" fmla="val 523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sz="1200" dirty="0"/>
            </a:p>
          </p:txBody>
        </p:sp>
        <p:sp>
          <p:nvSpPr>
            <p:cNvPr id="103" name="Rectangle 102"/>
            <p:cNvSpPr/>
            <p:nvPr/>
          </p:nvSpPr>
          <p:spPr>
            <a:xfrm rot="20823207">
              <a:off x="842106" y="2406067"/>
              <a:ext cx="684000" cy="288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smtClean="0"/>
                <a:t>Contrat</a:t>
              </a:r>
              <a:endParaRPr lang="fr-FR" sz="1200" dirty="0"/>
            </a:p>
          </p:txBody>
        </p:sp>
        <p:sp>
          <p:nvSpPr>
            <p:cNvPr id="104" name="Parchemin vertical 103"/>
            <p:cNvSpPr/>
            <p:nvPr/>
          </p:nvSpPr>
          <p:spPr>
            <a:xfrm>
              <a:off x="869288" y="2750146"/>
              <a:ext cx="900000" cy="504000"/>
            </a:xfrm>
            <a:prstGeom prst="verticalScroll">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r-FR" sz="1200" dirty="0" smtClean="0"/>
                <a:t>Prise de fonction</a:t>
              </a:r>
              <a:endParaRPr lang="fr-FR" sz="1200" dirty="0"/>
            </a:p>
          </p:txBody>
        </p:sp>
        <p:sp>
          <p:nvSpPr>
            <p:cNvPr id="105" name="ZoneTexte 104"/>
            <p:cNvSpPr txBox="1"/>
            <p:nvPr/>
          </p:nvSpPr>
          <p:spPr>
            <a:xfrm rot="20688705">
              <a:off x="734950" y="2037277"/>
              <a:ext cx="752129" cy="246221"/>
            </a:xfrm>
            <a:prstGeom prst="rect">
              <a:avLst/>
            </a:prstGeom>
            <a:noFill/>
          </p:spPr>
          <p:txBody>
            <a:bodyPr wrap="none" rtlCol="0">
              <a:spAutoFit/>
            </a:bodyPr>
            <a:lstStyle/>
            <a:p>
              <a:r>
                <a:rPr lang="fr-FR" dirty="0" smtClean="0"/>
                <a:t>Sélection</a:t>
              </a:r>
              <a:endParaRPr lang="fr-FR" dirty="0"/>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4194" y="838200"/>
            <a:ext cx="8731205" cy="658091"/>
          </a:xfrm>
        </p:spPr>
        <p:txBody>
          <a:bodyPr>
            <a:noAutofit/>
          </a:bodyPr>
          <a:lstStyle/>
          <a:p>
            <a:r>
              <a:rPr lang="fr-FR" sz="2400" dirty="0" smtClean="0"/>
              <a:t>La démarche envisagée</a:t>
            </a:r>
            <a:endParaRPr lang="fr-FR" sz="2400" dirty="0"/>
          </a:p>
        </p:txBody>
      </p:sp>
      <p:sp>
        <p:nvSpPr>
          <p:cNvPr id="5" name="Espace réservé du contenu 4"/>
          <p:cNvSpPr>
            <a:spLocks noGrp="1"/>
          </p:cNvSpPr>
          <p:nvPr>
            <p:ph sz="quarter" idx="13"/>
          </p:nvPr>
        </p:nvSpPr>
        <p:spPr>
          <a:xfrm>
            <a:off x="184194" y="1594263"/>
            <a:ext cx="8731205" cy="1371600"/>
          </a:xfrm>
        </p:spPr>
        <p:txBody>
          <a:bodyPr/>
          <a:lstStyle/>
          <a:p>
            <a:pPr>
              <a:buSzTx/>
              <a:buNone/>
            </a:pPr>
            <a:r>
              <a:rPr lang="fr-FR" sz="2000" dirty="0">
                <a:latin typeface="Arial" pitchFamily="34" charset="0"/>
                <a:cs typeface="Arial" pitchFamily="34" charset="0"/>
              </a:rPr>
              <a:t>3 </a:t>
            </a:r>
            <a:r>
              <a:rPr lang="fr-FR" sz="2000" dirty="0" smtClean="0">
                <a:latin typeface="Arial" pitchFamily="34" charset="0"/>
                <a:cs typeface="Arial" pitchFamily="34" charset="0"/>
              </a:rPr>
              <a:t>modalités d’appui et d’accompagnement</a:t>
            </a:r>
            <a:endParaRPr lang="fr-FR" sz="2000" dirty="0">
              <a:latin typeface="Arial" pitchFamily="34" charset="0"/>
              <a:cs typeface="Arial" pitchFamily="34" charset="0"/>
            </a:endParaRPr>
          </a:p>
          <a:p>
            <a:pPr lvl="1">
              <a:buSzTx/>
            </a:pPr>
            <a:r>
              <a:rPr lang="fr-FR" sz="1600" dirty="0">
                <a:latin typeface="Arial" pitchFamily="34" charset="0"/>
                <a:cs typeface="Arial" pitchFamily="34" charset="0"/>
              </a:rPr>
              <a:t>Constituer et </a:t>
            </a:r>
            <a:r>
              <a:rPr lang="fr-FR" sz="1600" b="1" dirty="0">
                <a:latin typeface="Arial" pitchFamily="34" charset="0"/>
                <a:cs typeface="Arial" pitchFamily="34" charset="0"/>
              </a:rPr>
              <a:t>partager des outils et guides pratiques</a:t>
            </a:r>
            <a:r>
              <a:rPr lang="fr-FR" sz="1600" dirty="0">
                <a:latin typeface="Arial" pitchFamily="34" charset="0"/>
                <a:cs typeface="Arial" pitchFamily="34" charset="0"/>
              </a:rPr>
              <a:t> sur les thématiques d’Hôpital Numérique</a:t>
            </a:r>
          </a:p>
          <a:p>
            <a:pPr lvl="1">
              <a:buSzTx/>
            </a:pPr>
            <a:r>
              <a:rPr lang="fr-FR" sz="1600" dirty="0">
                <a:latin typeface="Arial" pitchFamily="34" charset="0"/>
                <a:cs typeface="Arial" pitchFamily="34" charset="0"/>
              </a:rPr>
              <a:t>Diffuser et </a:t>
            </a:r>
            <a:r>
              <a:rPr lang="fr-FR" sz="1600" b="1" dirty="0">
                <a:latin typeface="Arial" pitchFamily="34" charset="0"/>
                <a:cs typeface="Arial" pitchFamily="34" charset="0"/>
              </a:rPr>
              <a:t>faciliter l’appropriation des bonnes pratiques</a:t>
            </a:r>
            <a:r>
              <a:rPr lang="fr-FR" sz="1600" dirty="0">
                <a:latin typeface="Arial" pitchFamily="34" charset="0"/>
                <a:cs typeface="Arial" pitchFamily="34" charset="0"/>
              </a:rPr>
              <a:t> par les professionnels de terrain</a:t>
            </a:r>
          </a:p>
          <a:p>
            <a:pPr lvl="1">
              <a:buSzTx/>
            </a:pPr>
            <a:r>
              <a:rPr lang="fr-FR" sz="1600" b="1" dirty="0">
                <a:latin typeface="Arial" pitchFamily="34" charset="0"/>
                <a:cs typeface="Arial" pitchFamily="34" charset="0"/>
              </a:rPr>
              <a:t>Fournir </a:t>
            </a:r>
            <a:r>
              <a:rPr lang="fr-FR" sz="1600" b="1" dirty="0" smtClean="0">
                <a:latin typeface="Arial" pitchFamily="34" charset="0"/>
                <a:cs typeface="Arial" pitchFamily="34" charset="0"/>
              </a:rPr>
              <a:t>ponctuellement de </a:t>
            </a:r>
            <a:r>
              <a:rPr lang="fr-FR" sz="1600" b="1" dirty="0">
                <a:latin typeface="Arial" pitchFamily="34" charset="0"/>
                <a:cs typeface="Arial" pitchFamily="34" charset="0"/>
              </a:rPr>
              <a:t>l’appui </a:t>
            </a:r>
            <a:r>
              <a:rPr lang="fr-FR" sz="1600" b="1" dirty="0" smtClean="0">
                <a:latin typeface="Arial" pitchFamily="34" charset="0"/>
                <a:cs typeface="Arial" pitchFamily="34" charset="0"/>
              </a:rPr>
              <a:t>à des </a:t>
            </a:r>
            <a:r>
              <a:rPr lang="fr-FR" sz="1600" b="1" dirty="0">
                <a:latin typeface="Arial" pitchFamily="34" charset="0"/>
                <a:cs typeface="Arial" pitchFamily="34" charset="0"/>
              </a:rPr>
              <a:t>établissements financés</a:t>
            </a:r>
            <a:r>
              <a:rPr lang="fr-FR" sz="1600" dirty="0">
                <a:latin typeface="Arial" pitchFamily="34" charset="0"/>
                <a:cs typeface="Arial" pitchFamily="34" charset="0"/>
              </a:rPr>
              <a:t> par le Programme</a:t>
            </a:r>
          </a:p>
          <a:p>
            <a:pPr lvl="1">
              <a:buSzTx/>
              <a:buFont typeface="Arial" pitchFamily="34" charset="0"/>
              <a:buChar char="•"/>
              <a:tabLst/>
            </a:pPr>
            <a:endParaRPr lang="fr-FR" sz="1600" dirty="0">
              <a:latin typeface="Arial" pitchFamily="34" charset="0"/>
              <a:cs typeface="Arial" pitchFamily="34" charset="0"/>
            </a:endParaRPr>
          </a:p>
          <a:p>
            <a:pPr>
              <a:buSzTx/>
              <a:buNone/>
            </a:pPr>
            <a:r>
              <a:rPr lang="fr-FR" sz="2000" dirty="0">
                <a:latin typeface="Arial" pitchFamily="34" charset="0"/>
                <a:cs typeface="Arial" pitchFamily="34" charset="0"/>
              </a:rPr>
              <a:t>Les moyens concrets</a:t>
            </a:r>
          </a:p>
          <a:p>
            <a:pPr lvl="1">
              <a:buSzTx/>
              <a:buFont typeface="Arial" pitchFamily="34" charset="0"/>
              <a:buChar char="•"/>
              <a:tabLst/>
            </a:pPr>
            <a:r>
              <a:rPr lang="fr-FR" sz="1600" b="1" dirty="0">
                <a:latin typeface="Arial" pitchFamily="34" charset="0"/>
                <a:cs typeface="Arial" pitchFamily="34" charset="0"/>
              </a:rPr>
              <a:t>Mettre à disposition</a:t>
            </a:r>
            <a:r>
              <a:rPr lang="fr-FR" sz="1600" dirty="0">
                <a:latin typeface="Arial" pitchFamily="34" charset="0"/>
                <a:cs typeface="Arial" pitchFamily="34" charset="0"/>
              </a:rPr>
              <a:t> de tous les établissements </a:t>
            </a:r>
            <a:r>
              <a:rPr lang="fr-FR" sz="1600" b="1" dirty="0">
                <a:latin typeface="Arial" pitchFamily="34" charset="0"/>
                <a:cs typeface="Arial" pitchFamily="34" charset="0"/>
              </a:rPr>
              <a:t>des outils et guides pratiques</a:t>
            </a:r>
            <a:r>
              <a:rPr lang="fr-FR" sz="1600" dirty="0">
                <a:latin typeface="Arial" pitchFamily="34" charset="0"/>
                <a:cs typeface="Arial" pitchFamily="34" charset="0"/>
              </a:rPr>
              <a:t>, par le biais d’une plateforme interactive</a:t>
            </a:r>
          </a:p>
          <a:p>
            <a:pPr lvl="1">
              <a:buSzTx/>
              <a:buFont typeface="Arial" pitchFamily="34" charset="0"/>
              <a:buChar char="•"/>
              <a:tabLst/>
            </a:pPr>
            <a:r>
              <a:rPr lang="fr-FR" sz="1600" dirty="0" smtClean="0">
                <a:latin typeface="Arial" pitchFamily="34" charset="0"/>
                <a:cs typeface="Arial" pitchFamily="34" charset="0"/>
              </a:rPr>
              <a:t>Constituer et animer un </a:t>
            </a:r>
            <a:r>
              <a:rPr lang="fr-FR" sz="1600" b="1" dirty="0" smtClean="0">
                <a:latin typeface="Arial" pitchFamily="34" charset="0"/>
                <a:cs typeface="Arial" pitchFamily="34" charset="0"/>
              </a:rPr>
              <a:t>réseau de professionnels</a:t>
            </a:r>
            <a:r>
              <a:rPr lang="fr-FR" sz="1600" dirty="0" smtClean="0">
                <a:latin typeface="Arial" pitchFamily="34" charset="0"/>
                <a:cs typeface="Arial" pitchFamily="34" charset="0"/>
              </a:rPr>
              <a:t> permettant de construire de la connaissance et de la relayer vers les établissements</a:t>
            </a:r>
          </a:p>
          <a:p>
            <a:pPr lvl="1">
              <a:buSzTx/>
              <a:buFont typeface="Arial" pitchFamily="34" charset="0"/>
              <a:buChar char="•"/>
              <a:tabLst/>
            </a:pPr>
            <a:r>
              <a:rPr lang="fr-FR" sz="1600" b="1" dirty="0" smtClean="0">
                <a:latin typeface="Arial" pitchFamily="34" charset="0"/>
                <a:cs typeface="Arial" pitchFamily="34" charset="0"/>
              </a:rPr>
              <a:t>Capitaliser </a:t>
            </a:r>
            <a:r>
              <a:rPr lang="fr-FR" sz="1600" b="1" dirty="0">
                <a:latin typeface="Arial" pitchFamily="34" charset="0"/>
                <a:cs typeface="Arial" pitchFamily="34" charset="0"/>
              </a:rPr>
              <a:t>sur les expériences </a:t>
            </a:r>
            <a:r>
              <a:rPr lang="fr-FR" sz="1600" dirty="0">
                <a:latin typeface="Arial" pitchFamily="34" charset="0"/>
                <a:cs typeface="Arial" pitchFamily="34" charset="0"/>
              </a:rPr>
              <a:t>réussies des établissements qui sont en </a:t>
            </a:r>
            <a:r>
              <a:rPr lang="fr-FR" sz="1600" dirty="0" smtClean="0">
                <a:latin typeface="Arial" pitchFamily="34" charset="0"/>
                <a:cs typeface="Arial" pitchFamily="34" charset="0"/>
              </a:rPr>
              <a:t>avance</a:t>
            </a:r>
            <a:endParaRPr lang="fr-FR" sz="1600" dirty="0">
              <a:latin typeface="Arial" pitchFamily="34" charset="0"/>
              <a:cs typeface="Arial" pitchFamily="34" charset="0"/>
            </a:endParaRPr>
          </a:p>
        </p:txBody>
      </p:sp>
      <p:sp>
        <p:nvSpPr>
          <p:cNvPr id="4" name="Rectangle 3"/>
          <p:cNvSpPr/>
          <p:nvPr/>
        </p:nvSpPr>
        <p:spPr>
          <a:xfrm>
            <a:off x="6044118" y="634962"/>
            <a:ext cx="3099882" cy="555057"/>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800" dirty="0" smtClean="0">
                <a:solidFill>
                  <a:srgbClr val="FF0000"/>
                </a:solidFill>
                <a:effectLst>
                  <a:outerShdw blurRad="50800" dist="38100" dir="2700000" algn="tl" rotWithShape="0">
                    <a:prstClr val="black">
                      <a:alpha val="40000"/>
                    </a:prstClr>
                  </a:outerShdw>
                </a:effectLst>
              </a:rPr>
              <a:t>Validé au COPIL National HN</a:t>
            </a:r>
            <a:endParaRPr lang="fr-FR" sz="18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xmlns="" val="2298009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3471" y="1694668"/>
            <a:ext cx="8730000" cy="447660"/>
          </a:xfrm>
        </p:spPr>
        <p:txBody>
          <a:bodyPr>
            <a:noAutofit/>
          </a:bodyPr>
          <a:lstStyle/>
          <a:p>
            <a:pPr algn="ctr"/>
            <a:r>
              <a:rPr lang="fr-FR" sz="2800" dirty="0" smtClean="0">
                <a:solidFill>
                  <a:schemeClr val="accent5"/>
                </a:solidFill>
              </a:rPr>
              <a:t>Appui ponctuel réalisé par l’ANAP</a:t>
            </a:r>
            <a:endParaRPr lang="fr-FR" sz="2800" dirty="0">
              <a:solidFill>
                <a:schemeClr val="accent5"/>
              </a:solidFill>
            </a:endParaRPr>
          </a:p>
        </p:txBody>
      </p:sp>
      <p:grpSp>
        <p:nvGrpSpPr>
          <p:cNvPr id="3" name="Groupe 6"/>
          <p:cNvGrpSpPr/>
          <p:nvPr/>
        </p:nvGrpSpPr>
        <p:grpSpPr>
          <a:xfrm>
            <a:off x="3087162" y="2644806"/>
            <a:ext cx="2880000" cy="2880000"/>
            <a:chOff x="4893855" y="3713866"/>
            <a:chExt cx="1354632" cy="1354632"/>
          </a:xfrm>
          <a:solidFill>
            <a:schemeClr val="accent5"/>
          </a:solidFill>
        </p:grpSpPr>
        <p:sp>
          <p:nvSpPr>
            <p:cNvPr id="8" name="Ellipse 7"/>
            <p:cNvSpPr/>
            <p:nvPr/>
          </p:nvSpPr>
          <p:spPr>
            <a:xfrm>
              <a:off x="4893855" y="3713866"/>
              <a:ext cx="1354632" cy="1354632"/>
            </a:xfrm>
            <a:prstGeom prst="ellipse">
              <a:avLst/>
            </a:prstGeom>
            <a:grp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9" name="Ellipse 4"/>
            <p:cNvSpPr/>
            <p:nvPr/>
          </p:nvSpPr>
          <p:spPr>
            <a:xfrm>
              <a:off x="5039281" y="3834050"/>
              <a:ext cx="1055689" cy="95787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fr-FR" sz="4800" b="1" kern="1200" dirty="0" smtClean="0"/>
                <a:t>4</a:t>
              </a:r>
            </a:p>
            <a:p>
              <a:pPr lvl="0" algn="ctr" defTabSz="711200">
                <a:lnSpc>
                  <a:spcPct val="90000"/>
                </a:lnSpc>
                <a:spcBef>
                  <a:spcPct val="0"/>
                </a:spcBef>
                <a:spcAft>
                  <a:spcPct val="35000"/>
                </a:spcAft>
              </a:pPr>
              <a:r>
                <a:rPr lang="fr-FR" sz="2800" b="1" kern="1200" dirty="0" smtClean="0"/>
                <a:t>Appui ponctuel</a:t>
              </a:r>
              <a:endParaRPr lang="fr-FR" sz="2800" b="1" kern="1200" dirty="0"/>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01657" y="792143"/>
            <a:ext cx="5074799" cy="447660"/>
          </a:xfrm>
        </p:spPr>
        <p:txBody>
          <a:bodyPr/>
          <a:lstStyle/>
          <a:p>
            <a:r>
              <a:rPr lang="fr-FR" dirty="0" smtClean="0"/>
              <a:t>Service d’appui ponctuel par l’ANAP</a:t>
            </a:r>
            <a:endParaRPr lang="fr-FR" dirty="0"/>
          </a:p>
        </p:txBody>
      </p:sp>
      <p:sp>
        <p:nvSpPr>
          <p:cNvPr id="5" name="AutoShape 2"/>
          <p:cNvSpPr>
            <a:spLocks/>
          </p:cNvSpPr>
          <p:nvPr/>
        </p:nvSpPr>
        <p:spPr bwMode="auto">
          <a:xfrm>
            <a:off x="1607207" y="4804451"/>
            <a:ext cx="6153912" cy="1370600"/>
          </a:xfrm>
          <a:prstGeom prst="roundRect">
            <a:avLst>
              <a:gd name="adj" fmla="val 8519"/>
            </a:avLst>
          </a:prstGeom>
          <a:ln>
            <a:headEnd type="none" w="med" len="med"/>
            <a:tailEnd type="none" w="med" len="med"/>
          </a:ln>
          <a:extLst>
            <a:ext uri="{909E8E84-426E-40DD-AFC4-6F175D3DCCD1}">
              <a14:hiddenFill xmlns="" xmlns:a14="http://schemas.microsoft.com/office/drawing/2010/main">
                <a:solidFill>
                  <a:srgbClr val="FFFFFF"/>
                </a:solidFill>
              </a14:hiddenFill>
            </a:ext>
          </a:extLst>
        </p:spPr>
        <p:style>
          <a:lnRef idx="2">
            <a:schemeClr val="accent5"/>
          </a:lnRef>
          <a:fillRef idx="1">
            <a:schemeClr val="lt1"/>
          </a:fillRef>
          <a:effectRef idx="0">
            <a:schemeClr val="accent5"/>
          </a:effectRef>
          <a:fontRef idx="minor">
            <a:schemeClr val="dk1"/>
          </a:fontRef>
        </p:style>
        <p:txBody>
          <a:bodyPr lIns="0" tIns="0" rIns="40638" bIns="0"/>
          <a:lstStyle/>
          <a:p>
            <a:pPr marL="40182" algn="ctr"/>
            <a:r>
              <a:rPr lang="en-US" sz="2000" dirty="0" smtClean="0">
                <a:solidFill>
                  <a:schemeClr val="accent5">
                    <a:lumMod val="75000"/>
                  </a:schemeClr>
                </a:solidFill>
                <a:cs typeface="Arial" charset="0"/>
              </a:rPr>
              <a:t>ANAP</a:t>
            </a:r>
            <a:endParaRPr lang="en-US" sz="2000" dirty="0">
              <a:solidFill>
                <a:schemeClr val="accent5">
                  <a:lumMod val="75000"/>
                </a:schemeClr>
              </a:solidFill>
              <a:cs typeface="Arial" charset="0"/>
            </a:endParaRPr>
          </a:p>
        </p:txBody>
      </p:sp>
      <p:sp>
        <p:nvSpPr>
          <p:cNvPr id="8" name="AutoShape 6"/>
          <p:cNvSpPr>
            <a:spLocks/>
          </p:cNvSpPr>
          <p:nvPr/>
        </p:nvSpPr>
        <p:spPr bwMode="auto">
          <a:xfrm>
            <a:off x="2554981" y="1712778"/>
            <a:ext cx="4027290" cy="457133"/>
          </a:xfrm>
          <a:prstGeom prst="roundRect">
            <a:avLst>
              <a:gd name="adj" fmla="val 15000"/>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0" tIns="0" rIns="40638" bIns="0" anchor="ctr"/>
          <a:lstStyle/>
          <a:p>
            <a:pPr marL="40182" algn="ctr"/>
            <a:r>
              <a:rPr lang="en-US" sz="1800" dirty="0" err="1">
                <a:solidFill>
                  <a:schemeClr val="bg1"/>
                </a:solidFill>
                <a:cs typeface="Arial" charset="0"/>
              </a:rPr>
              <a:t>P</a:t>
            </a:r>
            <a:r>
              <a:rPr lang="en-US" sz="1800" dirty="0" err="1" smtClean="0">
                <a:solidFill>
                  <a:schemeClr val="bg1"/>
                </a:solidFill>
                <a:cs typeface="Arial" charset="0"/>
              </a:rPr>
              <a:t>rojet</a:t>
            </a:r>
            <a:r>
              <a:rPr lang="en-US" sz="1800" dirty="0" smtClean="0">
                <a:solidFill>
                  <a:schemeClr val="bg1"/>
                </a:solidFill>
                <a:cs typeface="Arial" charset="0"/>
              </a:rPr>
              <a:t>/</a:t>
            </a:r>
            <a:r>
              <a:rPr lang="en-US" sz="1800" dirty="0" err="1" smtClean="0">
                <a:solidFill>
                  <a:schemeClr val="bg1"/>
                </a:solidFill>
                <a:cs typeface="Arial" charset="0"/>
              </a:rPr>
              <a:t>établissement</a:t>
            </a:r>
            <a:r>
              <a:rPr lang="en-US" sz="1800" dirty="0" smtClean="0">
                <a:solidFill>
                  <a:schemeClr val="bg1"/>
                </a:solidFill>
                <a:cs typeface="Arial" charset="0"/>
              </a:rPr>
              <a:t> </a:t>
            </a:r>
            <a:r>
              <a:rPr lang="en-US" sz="1800" dirty="0">
                <a:solidFill>
                  <a:schemeClr val="bg1"/>
                </a:solidFill>
                <a:cs typeface="Arial" charset="0"/>
              </a:rPr>
              <a:t>en </a:t>
            </a:r>
            <a:r>
              <a:rPr lang="en-US" sz="1800" dirty="0" err="1">
                <a:solidFill>
                  <a:schemeClr val="bg1"/>
                </a:solidFill>
                <a:cs typeface="Arial" charset="0"/>
              </a:rPr>
              <a:t>difficulté</a:t>
            </a:r>
            <a:endParaRPr lang="en-US" sz="1800" dirty="0">
              <a:solidFill>
                <a:schemeClr val="bg1"/>
              </a:solidFill>
              <a:cs typeface="Arial" charset="0"/>
            </a:endParaRPr>
          </a:p>
        </p:txBody>
      </p:sp>
      <p:sp>
        <p:nvSpPr>
          <p:cNvPr id="10" name="Oval 8"/>
          <p:cNvSpPr>
            <a:spLocks/>
          </p:cNvSpPr>
          <p:nvPr/>
        </p:nvSpPr>
        <p:spPr bwMode="auto">
          <a:xfrm>
            <a:off x="3668763" y="2470067"/>
            <a:ext cx="1779437" cy="738171"/>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0" tIns="0" rIns="40638" bIns="0" anchor="ctr"/>
          <a:lstStyle/>
          <a:p>
            <a:pPr marL="40182" algn="ctr"/>
            <a:r>
              <a:rPr lang="en-US" sz="1800" dirty="0" err="1">
                <a:solidFill>
                  <a:schemeClr val="bg1"/>
                </a:solidFill>
                <a:cs typeface="Arial" charset="0"/>
              </a:rPr>
              <a:t>D</a:t>
            </a:r>
            <a:r>
              <a:rPr lang="en-US" sz="1800" dirty="0" err="1" smtClean="0">
                <a:solidFill>
                  <a:schemeClr val="bg1"/>
                </a:solidFill>
                <a:cs typeface="Arial" charset="0"/>
              </a:rPr>
              <a:t>étection</a:t>
            </a:r>
            <a:r>
              <a:rPr lang="en-US" sz="1800" dirty="0" smtClean="0">
                <a:solidFill>
                  <a:schemeClr val="bg1"/>
                </a:solidFill>
                <a:cs typeface="Arial" charset="0"/>
              </a:rPr>
              <a:t> </a:t>
            </a:r>
            <a:r>
              <a:rPr lang="en-US" sz="1800" dirty="0">
                <a:solidFill>
                  <a:schemeClr val="bg1"/>
                </a:solidFill>
                <a:cs typeface="Arial" charset="0"/>
              </a:rPr>
              <a:t>CMSI</a:t>
            </a:r>
          </a:p>
        </p:txBody>
      </p:sp>
      <p:sp>
        <p:nvSpPr>
          <p:cNvPr id="11" name="Oval 9"/>
          <p:cNvSpPr>
            <a:spLocks/>
          </p:cNvSpPr>
          <p:nvPr/>
        </p:nvSpPr>
        <p:spPr bwMode="auto">
          <a:xfrm>
            <a:off x="3668762" y="3527505"/>
            <a:ext cx="1779437" cy="791313"/>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0" tIns="0" rIns="40638" bIns="0" anchor="ctr"/>
          <a:lstStyle/>
          <a:p>
            <a:pPr marL="40182" algn="ctr"/>
            <a:r>
              <a:rPr lang="en-US" sz="1800" dirty="0" err="1" smtClean="0">
                <a:solidFill>
                  <a:schemeClr val="bg1"/>
                </a:solidFill>
                <a:cs typeface="Arial" charset="0"/>
              </a:rPr>
              <a:t>Sélection</a:t>
            </a:r>
            <a:r>
              <a:rPr lang="en-US" sz="1800" dirty="0" smtClean="0">
                <a:solidFill>
                  <a:schemeClr val="bg1"/>
                </a:solidFill>
                <a:cs typeface="Arial" charset="0"/>
              </a:rPr>
              <a:t> </a:t>
            </a:r>
            <a:r>
              <a:rPr lang="en-US" sz="1800" dirty="0">
                <a:solidFill>
                  <a:schemeClr val="bg1"/>
                </a:solidFill>
                <a:cs typeface="Arial" charset="0"/>
              </a:rPr>
              <a:t>DGOS</a:t>
            </a:r>
          </a:p>
        </p:txBody>
      </p:sp>
      <p:sp>
        <p:nvSpPr>
          <p:cNvPr id="13" name="Oval 11"/>
          <p:cNvSpPr>
            <a:spLocks/>
          </p:cNvSpPr>
          <p:nvPr/>
        </p:nvSpPr>
        <p:spPr bwMode="auto">
          <a:xfrm>
            <a:off x="1774227" y="5304727"/>
            <a:ext cx="1625203" cy="736592"/>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0" tIns="0" rIns="40638" bIns="0" anchor="ctr"/>
          <a:lstStyle/>
          <a:p>
            <a:pPr marL="40182" algn="ctr"/>
            <a:r>
              <a:rPr lang="en-US" sz="1800" dirty="0" smtClean="0">
                <a:solidFill>
                  <a:schemeClr val="tx1"/>
                </a:solidFill>
                <a:cs typeface="Arial" charset="0"/>
              </a:rPr>
              <a:t>Diagnostic</a:t>
            </a:r>
            <a:endParaRPr lang="en-US" sz="1800" dirty="0">
              <a:solidFill>
                <a:schemeClr val="tx1"/>
              </a:solidFill>
              <a:cs typeface="Arial" charset="0"/>
            </a:endParaRPr>
          </a:p>
        </p:txBody>
      </p:sp>
      <p:sp>
        <p:nvSpPr>
          <p:cNvPr id="15" name="Oval 13"/>
          <p:cNvSpPr>
            <a:spLocks/>
          </p:cNvSpPr>
          <p:nvPr/>
        </p:nvSpPr>
        <p:spPr bwMode="auto">
          <a:xfrm>
            <a:off x="3724458" y="5294336"/>
            <a:ext cx="1911096" cy="736592"/>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0" tIns="0" rIns="40638" bIns="0" anchor="ctr"/>
          <a:lstStyle/>
          <a:p>
            <a:pPr marL="40182" algn="ctr"/>
            <a:r>
              <a:rPr lang="en-US" sz="1800" dirty="0">
                <a:solidFill>
                  <a:schemeClr val="tx1"/>
                </a:solidFill>
                <a:cs typeface="Arial" charset="0"/>
              </a:rPr>
              <a:t>I</a:t>
            </a:r>
            <a:r>
              <a:rPr lang="en-US" sz="1800" dirty="0" smtClean="0">
                <a:solidFill>
                  <a:schemeClr val="tx1"/>
                </a:solidFill>
                <a:cs typeface="Arial" charset="0"/>
              </a:rPr>
              <a:t>ntervention</a:t>
            </a:r>
            <a:endParaRPr lang="en-US" sz="1800" dirty="0">
              <a:solidFill>
                <a:schemeClr val="tx1"/>
              </a:solidFill>
              <a:cs typeface="Arial" charset="0"/>
            </a:endParaRPr>
          </a:p>
        </p:txBody>
      </p:sp>
      <p:sp>
        <p:nvSpPr>
          <p:cNvPr id="16" name="Oval 14"/>
          <p:cNvSpPr>
            <a:spLocks/>
          </p:cNvSpPr>
          <p:nvPr/>
        </p:nvSpPr>
        <p:spPr bwMode="auto">
          <a:xfrm>
            <a:off x="5978039" y="5283946"/>
            <a:ext cx="1572768" cy="736591"/>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0" tIns="0" rIns="40638" bIns="0" anchor="ctr"/>
          <a:lstStyle/>
          <a:p>
            <a:pPr marL="40182" algn="ctr"/>
            <a:r>
              <a:rPr lang="en-US" sz="1800" dirty="0" err="1" smtClean="0">
                <a:solidFill>
                  <a:schemeClr val="tx1"/>
                </a:solidFill>
                <a:cs typeface="Arial" charset="0"/>
              </a:rPr>
              <a:t>Suivi</a:t>
            </a:r>
            <a:endParaRPr lang="en-US" sz="1800" dirty="0">
              <a:solidFill>
                <a:schemeClr val="tx1"/>
              </a:solidFill>
              <a:cs typeface="Arial" charset="0"/>
            </a:endParaRPr>
          </a:p>
        </p:txBody>
      </p:sp>
      <p:sp>
        <p:nvSpPr>
          <p:cNvPr id="22" name="Flèche droite à entaille 21"/>
          <p:cNvSpPr/>
          <p:nvPr/>
        </p:nvSpPr>
        <p:spPr>
          <a:xfrm rot="5400000">
            <a:off x="4477484" y="2207234"/>
            <a:ext cx="151924" cy="285584"/>
          </a:xfrm>
          <a:prstGeom prst="notched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28" name="Flèche droite à entaille 27"/>
          <p:cNvSpPr/>
          <p:nvPr/>
        </p:nvSpPr>
        <p:spPr>
          <a:xfrm rot="5400000">
            <a:off x="4494801" y="3253260"/>
            <a:ext cx="151924" cy="285584"/>
          </a:xfrm>
          <a:prstGeom prst="notched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29" name="Flèche droite à entaille 28"/>
          <p:cNvSpPr/>
          <p:nvPr/>
        </p:nvSpPr>
        <p:spPr>
          <a:xfrm rot="5400000">
            <a:off x="4532900" y="4403196"/>
            <a:ext cx="151924" cy="285584"/>
          </a:xfrm>
          <a:prstGeom prst="notched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23" name="Flèche droite à entaille 22"/>
          <p:cNvSpPr/>
          <p:nvPr/>
        </p:nvSpPr>
        <p:spPr>
          <a:xfrm>
            <a:off x="3461776" y="5504216"/>
            <a:ext cx="172073" cy="338829"/>
          </a:xfrm>
          <a:prstGeom prst="notched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a:p>
        </p:txBody>
      </p:sp>
      <p:sp>
        <p:nvSpPr>
          <p:cNvPr id="32" name="Flèche droite à entaille 31"/>
          <p:cNvSpPr/>
          <p:nvPr/>
        </p:nvSpPr>
        <p:spPr>
          <a:xfrm>
            <a:off x="5713158" y="5459187"/>
            <a:ext cx="172073" cy="338829"/>
          </a:xfrm>
          <a:prstGeom prst="notched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a:p>
        </p:txBody>
      </p:sp>
      <p:sp>
        <p:nvSpPr>
          <p:cNvPr id="30" name="Étoile à 12 branches 29"/>
          <p:cNvSpPr/>
          <p:nvPr/>
        </p:nvSpPr>
        <p:spPr>
          <a:xfrm>
            <a:off x="7162801" y="428625"/>
            <a:ext cx="1847848" cy="1009650"/>
          </a:xfrm>
          <a:prstGeom prst="star1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100" dirty="0" smtClean="0"/>
              <a:t>Même processus que sur H12 !</a:t>
            </a:r>
            <a:endParaRPr lang="fr-FR" sz="1100" dirty="0"/>
          </a:p>
        </p:txBody>
      </p:sp>
      <p:pic>
        <p:nvPicPr>
          <p:cNvPr id="26" name="Picture 2"/>
          <p:cNvPicPr>
            <a:picLocks noChangeAspect="1" noChangeArrowheads="1"/>
          </p:cNvPicPr>
          <p:nvPr/>
        </p:nvPicPr>
        <p:blipFill>
          <a:blip r:embed="rId3" cstate="screen"/>
          <a:srcRect/>
          <a:stretch>
            <a:fillRect/>
          </a:stretch>
        </p:blipFill>
        <p:spPr bwMode="auto">
          <a:xfrm>
            <a:off x="143015" y="717493"/>
            <a:ext cx="719307" cy="682052"/>
          </a:xfrm>
          <a:prstGeom prst="rect">
            <a:avLst/>
          </a:prstGeom>
          <a:noFill/>
          <a:ln w="9525">
            <a:noFill/>
            <a:miter lim="800000"/>
            <a:headEnd/>
            <a:tailEnd/>
          </a:ln>
        </p:spPr>
      </p:pic>
      <p:sp>
        <p:nvSpPr>
          <p:cNvPr id="27" name="Flèche droite rayée 26"/>
          <p:cNvSpPr/>
          <p:nvPr/>
        </p:nvSpPr>
        <p:spPr>
          <a:xfrm>
            <a:off x="917617" y="957448"/>
            <a:ext cx="342900" cy="290946"/>
          </a:xfrm>
          <a:prstGeom prst="striped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grpSp>
        <p:nvGrpSpPr>
          <p:cNvPr id="31" name="Groupe 74"/>
          <p:cNvGrpSpPr/>
          <p:nvPr/>
        </p:nvGrpSpPr>
        <p:grpSpPr>
          <a:xfrm>
            <a:off x="1262331" y="665020"/>
            <a:ext cx="960746" cy="960746"/>
            <a:chOff x="4340430" y="4114654"/>
            <a:chExt cx="1498109" cy="1498109"/>
          </a:xfrm>
          <a:solidFill>
            <a:schemeClr val="accent5"/>
          </a:solidFill>
        </p:grpSpPr>
        <p:sp>
          <p:nvSpPr>
            <p:cNvPr id="33" name="Ellipse 32"/>
            <p:cNvSpPr/>
            <p:nvPr/>
          </p:nvSpPr>
          <p:spPr>
            <a:xfrm>
              <a:off x="4340430" y="4114654"/>
              <a:ext cx="1498109" cy="1498109"/>
            </a:xfrm>
            <a:prstGeom prst="ellipse">
              <a:avLst/>
            </a:prstGeom>
            <a:grp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34" name="Ellipse 4"/>
            <p:cNvSpPr/>
            <p:nvPr/>
          </p:nvSpPr>
          <p:spPr>
            <a:xfrm>
              <a:off x="4350742" y="4334047"/>
              <a:ext cx="1484833" cy="1059324"/>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fr-FR" sz="1100" b="1" kern="1200" dirty="0" smtClean="0"/>
                <a:t>Appui</a:t>
              </a:r>
            </a:p>
            <a:p>
              <a:pPr lvl="0" algn="ctr" defTabSz="533400">
                <a:lnSpc>
                  <a:spcPct val="90000"/>
                </a:lnSpc>
                <a:spcBef>
                  <a:spcPct val="0"/>
                </a:spcBef>
                <a:spcAft>
                  <a:spcPct val="35000"/>
                </a:spcAft>
              </a:pPr>
              <a:r>
                <a:rPr lang="fr-FR" sz="1100" b="1" kern="1200" dirty="0" smtClean="0"/>
                <a:t>ponctuel</a:t>
              </a:r>
              <a:endParaRPr lang="fr-FR" sz="1100" b="1" kern="1200" dirty="0"/>
            </a:p>
          </p:txBody>
        </p:sp>
      </p:grpSp>
    </p:spTree>
    <p:extLst>
      <p:ext uri="{BB962C8B-B14F-4D97-AF65-F5344CB8AC3E}">
        <p14:creationId xmlns="" xmlns:p14="http://schemas.microsoft.com/office/powerpoint/2010/main" val="370982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entr" presetSubtype="0"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2000"/>
                                        <p:tgtEl>
                                          <p:spTgt spid="30"/>
                                        </p:tgtEl>
                                      </p:cBhvr>
                                    </p:animEffect>
                                    <p:anim calcmode="lin" valueType="num">
                                      <p:cBhvr>
                                        <p:cTn id="46" dur="2000" fill="hold"/>
                                        <p:tgtEl>
                                          <p:spTgt spid="30"/>
                                        </p:tgtEl>
                                        <p:attrNameLst>
                                          <p:attrName>style.rotation</p:attrName>
                                        </p:attrNameLst>
                                      </p:cBhvr>
                                      <p:tavLst>
                                        <p:tav tm="0">
                                          <p:val>
                                            <p:fltVal val="720"/>
                                          </p:val>
                                        </p:tav>
                                        <p:tav tm="100000">
                                          <p:val>
                                            <p:fltVal val="0"/>
                                          </p:val>
                                        </p:tav>
                                      </p:tavLst>
                                    </p:anim>
                                    <p:anim calcmode="lin" valueType="num">
                                      <p:cBhvr>
                                        <p:cTn id="47" dur="2000" fill="hold"/>
                                        <p:tgtEl>
                                          <p:spTgt spid="30"/>
                                        </p:tgtEl>
                                        <p:attrNameLst>
                                          <p:attrName>ppt_h</p:attrName>
                                        </p:attrNameLst>
                                      </p:cBhvr>
                                      <p:tavLst>
                                        <p:tav tm="0">
                                          <p:val>
                                            <p:fltVal val="0"/>
                                          </p:val>
                                        </p:tav>
                                        <p:tav tm="100000">
                                          <p:val>
                                            <p:strVal val="#ppt_h"/>
                                          </p:val>
                                        </p:tav>
                                      </p:tavLst>
                                    </p:anim>
                                    <p:anim calcmode="lin" valueType="num">
                                      <p:cBhvr>
                                        <p:cTn id="48" dur="2000" fill="hold"/>
                                        <p:tgtEl>
                                          <p:spTgt spid="30"/>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P spid="11" grpId="0" animBg="1"/>
      <p:bldP spid="13" grpId="0" animBg="1"/>
      <p:bldP spid="15" grpId="0" animBg="1"/>
      <p:bldP spid="16" grpId="0" animBg="1"/>
      <p:bldP spid="22" grpId="0" animBg="1"/>
      <p:bldP spid="28" grpId="0" animBg="1"/>
      <p:bldP spid="29" grpId="0" animBg="1"/>
      <p:bldP spid="23" grpId="0" animBg="1"/>
      <p:bldP spid="32" grpId="0" animBg="1"/>
      <p:bldP spid="3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3471" y="1694668"/>
            <a:ext cx="8730000" cy="447660"/>
          </a:xfrm>
        </p:spPr>
        <p:txBody>
          <a:bodyPr>
            <a:noAutofit/>
          </a:bodyPr>
          <a:lstStyle/>
          <a:p>
            <a:pPr algn="ctr"/>
            <a:r>
              <a:rPr lang="fr-FR" sz="2800" dirty="0" smtClean="0">
                <a:solidFill>
                  <a:schemeClr val="accent6"/>
                </a:solidFill>
              </a:rPr>
              <a:t>Journées nationales d’information</a:t>
            </a:r>
            <a:br>
              <a:rPr lang="fr-FR" sz="2800" dirty="0" smtClean="0">
                <a:solidFill>
                  <a:schemeClr val="accent6"/>
                </a:solidFill>
              </a:rPr>
            </a:br>
            <a:r>
              <a:rPr lang="fr-FR" sz="2800" dirty="0" smtClean="0">
                <a:solidFill>
                  <a:schemeClr val="accent6"/>
                </a:solidFill>
              </a:rPr>
              <a:t>Interventions en région</a:t>
            </a:r>
            <a:endParaRPr lang="fr-FR" sz="2800" dirty="0">
              <a:solidFill>
                <a:schemeClr val="accent6"/>
              </a:solidFill>
            </a:endParaRPr>
          </a:p>
        </p:txBody>
      </p:sp>
      <p:grpSp>
        <p:nvGrpSpPr>
          <p:cNvPr id="3" name="Groupe 6"/>
          <p:cNvGrpSpPr/>
          <p:nvPr/>
        </p:nvGrpSpPr>
        <p:grpSpPr>
          <a:xfrm>
            <a:off x="3087162" y="2644806"/>
            <a:ext cx="2880000" cy="2880000"/>
            <a:chOff x="4893855" y="3713866"/>
            <a:chExt cx="1354632" cy="1354632"/>
          </a:xfrm>
          <a:solidFill>
            <a:schemeClr val="accent6"/>
          </a:solidFill>
        </p:grpSpPr>
        <p:sp>
          <p:nvSpPr>
            <p:cNvPr id="8" name="Ellipse 7"/>
            <p:cNvSpPr/>
            <p:nvPr/>
          </p:nvSpPr>
          <p:spPr>
            <a:xfrm>
              <a:off x="4893855" y="3713866"/>
              <a:ext cx="1354632" cy="1354632"/>
            </a:xfrm>
            <a:prstGeom prst="ellipse">
              <a:avLst/>
            </a:prstGeom>
            <a:grp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9" name="Ellipse 4"/>
            <p:cNvSpPr/>
            <p:nvPr/>
          </p:nvSpPr>
          <p:spPr>
            <a:xfrm>
              <a:off x="5039281" y="3834050"/>
              <a:ext cx="1055689" cy="95787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fr-FR" sz="4800" b="1" kern="1200" dirty="0" smtClean="0"/>
                <a:t>5</a:t>
              </a:r>
            </a:p>
            <a:p>
              <a:pPr lvl="0" algn="ctr" defTabSz="711200">
                <a:lnSpc>
                  <a:spcPct val="90000"/>
                </a:lnSpc>
                <a:spcBef>
                  <a:spcPct val="0"/>
                </a:spcBef>
                <a:spcAft>
                  <a:spcPct val="35000"/>
                </a:spcAft>
              </a:pPr>
              <a:r>
                <a:rPr lang="fr-FR" sz="2800" b="1" kern="1200" dirty="0" smtClean="0"/>
                <a:t>Journées d’information</a:t>
              </a:r>
              <a:endParaRPr lang="fr-FR" sz="2800" b="1" kern="1200" dirty="0"/>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23528" y="839645"/>
            <a:ext cx="5917947" cy="447660"/>
          </a:xfrm>
        </p:spPr>
        <p:txBody>
          <a:bodyPr>
            <a:normAutofit fontScale="90000"/>
          </a:bodyPr>
          <a:lstStyle/>
          <a:p>
            <a:r>
              <a:rPr lang="fr-FR" dirty="0" smtClean="0"/>
              <a:t>Service d’information via les journées nationales</a:t>
            </a:r>
            <a:br>
              <a:rPr lang="fr-FR" dirty="0" smtClean="0"/>
            </a:br>
            <a:r>
              <a:rPr lang="fr-FR" dirty="0" smtClean="0"/>
              <a:t>et régionales</a:t>
            </a:r>
            <a:endParaRPr lang="fr-FR" dirty="0"/>
          </a:p>
        </p:txBody>
      </p:sp>
      <p:graphicFrame>
        <p:nvGraphicFramePr>
          <p:cNvPr id="20" name="Diagramme 19"/>
          <p:cNvGraphicFramePr/>
          <p:nvPr/>
        </p:nvGraphicFramePr>
        <p:xfrm>
          <a:off x="837953" y="1738910"/>
          <a:ext cx="55245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1" name="ZoneTexte 20"/>
          <p:cNvSpPr txBox="1"/>
          <p:nvPr/>
        </p:nvSpPr>
        <p:spPr>
          <a:xfrm>
            <a:off x="6333410" y="2332635"/>
            <a:ext cx="1705916" cy="830997"/>
          </a:xfrm>
          <a:prstGeom prst="rect">
            <a:avLst/>
          </a:prstGeom>
          <a:noFill/>
        </p:spPr>
        <p:txBody>
          <a:bodyPr wrap="none" rtlCol="0">
            <a:spAutoFit/>
          </a:bodyPr>
          <a:lstStyle/>
          <a:p>
            <a:pPr algn="ctr"/>
            <a:r>
              <a:rPr lang="fr-FR" sz="2400" dirty="0" smtClean="0">
                <a:solidFill>
                  <a:schemeClr val="accent6">
                    <a:lumMod val="75000"/>
                  </a:schemeClr>
                </a:solidFill>
              </a:rPr>
              <a:t>Journées</a:t>
            </a:r>
          </a:p>
          <a:p>
            <a:pPr algn="ctr"/>
            <a:r>
              <a:rPr lang="fr-FR" sz="2400" dirty="0" smtClean="0">
                <a:solidFill>
                  <a:schemeClr val="accent6">
                    <a:lumMod val="75000"/>
                  </a:schemeClr>
                </a:solidFill>
              </a:rPr>
              <a:t>nationales</a:t>
            </a:r>
            <a:endParaRPr lang="fr-FR" sz="2400" dirty="0">
              <a:solidFill>
                <a:schemeClr val="accent6">
                  <a:lumMod val="75000"/>
                </a:schemeClr>
              </a:solidFill>
            </a:endParaRPr>
          </a:p>
        </p:txBody>
      </p:sp>
      <p:sp>
        <p:nvSpPr>
          <p:cNvPr id="22" name="ZoneTexte 21"/>
          <p:cNvSpPr txBox="1"/>
          <p:nvPr/>
        </p:nvSpPr>
        <p:spPr>
          <a:xfrm>
            <a:off x="1599953" y="4628160"/>
            <a:ext cx="1734449" cy="307777"/>
          </a:xfrm>
          <a:prstGeom prst="rect">
            <a:avLst/>
          </a:prstGeom>
          <a:noFill/>
        </p:spPr>
        <p:txBody>
          <a:bodyPr wrap="none" rtlCol="0">
            <a:spAutoFit/>
          </a:bodyPr>
          <a:lstStyle/>
          <a:p>
            <a:r>
              <a:rPr lang="fr-FR" sz="1400" dirty="0" smtClean="0">
                <a:solidFill>
                  <a:schemeClr val="accent6">
                    <a:lumMod val="75000"/>
                  </a:schemeClr>
                </a:solidFill>
                <a:latin typeface="+mn-lt"/>
              </a:rPr>
              <a:t>Ateliers thématiques</a:t>
            </a:r>
            <a:endParaRPr lang="fr-FR" sz="1400" dirty="0">
              <a:solidFill>
                <a:schemeClr val="accent6">
                  <a:lumMod val="75000"/>
                </a:schemeClr>
              </a:solidFill>
              <a:latin typeface="+mn-lt"/>
            </a:endParaRPr>
          </a:p>
        </p:txBody>
      </p:sp>
      <p:sp>
        <p:nvSpPr>
          <p:cNvPr id="23" name="ZoneTexte 22"/>
          <p:cNvSpPr txBox="1"/>
          <p:nvPr/>
        </p:nvSpPr>
        <p:spPr>
          <a:xfrm>
            <a:off x="752228" y="3494685"/>
            <a:ext cx="1601079" cy="307777"/>
          </a:xfrm>
          <a:prstGeom prst="rect">
            <a:avLst/>
          </a:prstGeom>
          <a:noFill/>
        </p:spPr>
        <p:txBody>
          <a:bodyPr wrap="none" rtlCol="0">
            <a:spAutoFit/>
          </a:bodyPr>
          <a:lstStyle/>
          <a:p>
            <a:r>
              <a:rPr lang="fr-FR" sz="1400" dirty="0" smtClean="0">
                <a:solidFill>
                  <a:schemeClr val="accent6">
                    <a:lumMod val="75000"/>
                  </a:schemeClr>
                </a:solidFill>
                <a:latin typeface="+mn-lt"/>
              </a:rPr>
              <a:t>Actualité nationale</a:t>
            </a:r>
            <a:endParaRPr lang="fr-FR" sz="1400" dirty="0">
              <a:solidFill>
                <a:schemeClr val="accent6">
                  <a:lumMod val="75000"/>
                </a:schemeClr>
              </a:solidFill>
              <a:latin typeface="+mn-lt"/>
            </a:endParaRPr>
          </a:p>
        </p:txBody>
      </p:sp>
      <p:sp>
        <p:nvSpPr>
          <p:cNvPr id="24" name="ZoneTexte 23"/>
          <p:cNvSpPr txBox="1"/>
          <p:nvPr/>
        </p:nvSpPr>
        <p:spPr>
          <a:xfrm>
            <a:off x="3028703" y="3780435"/>
            <a:ext cx="1744324" cy="307777"/>
          </a:xfrm>
          <a:prstGeom prst="rect">
            <a:avLst/>
          </a:prstGeom>
          <a:noFill/>
        </p:spPr>
        <p:txBody>
          <a:bodyPr wrap="none" rtlCol="0">
            <a:spAutoFit/>
          </a:bodyPr>
          <a:lstStyle/>
          <a:p>
            <a:r>
              <a:rPr lang="fr-FR" sz="1400" dirty="0" smtClean="0">
                <a:solidFill>
                  <a:schemeClr val="accent6">
                    <a:lumMod val="75000"/>
                  </a:schemeClr>
                </a:solidFill>
                <a:latin typeface="+mn-lt"/>
              </a:rPr>
              <a:t>Retours d’expérience</a:t>
            </a:r>
            <a:endParaRPr lang="fr-FR" sz="1400" dirty="0">
              <a:solidFill>
                <a:schemeClr val="accent6">
                  <a:lumMod val="75000"/>
                </a:schemeClr>
              </a:solidFill>
              <a:latin typeface="+mn-lt"/>
            </a:endParaRPr>
          </a:p>
        </p:txBody>
      </p:sp>
      <p:sp>
        <p:nvSpPr>
          <p:cNvPr id="25" name="ZoneTexte 24"/>
          <p:cNvSpPr txBox="1"/>
          <p:nvPr/>
        </p:nvSpPr>
        <p:spPr>
          <a:xfrm>
            <a:off x="2381003" y="2627910"/>
            <a:ext cx="1734449" cy="307777"/>
          </a:xfrm>
          <a:prstGeom prst="rect">
            <a:avLst/>
          </a:prstGeom>
          <a:noFill/>
        </p:spPr>
        <p:txBody>
          <a:bodyPr wrap="none" rtlCol="0">
            <a:spAutoFit/>
          </a:bodyPr>
          <a:lstStyle/>
          <a:p>
            <a:r>
              <a:rPr lang="fr-FR" sz="1400" dirty="0" smtClean="0">
                <a:solidFill>
                  <a:schemeClr val="accent6">
                    <a:lumMod val="75000"/>
                  </a:schemeClr>
                </a:solidFill>
                <a:latin typeface="+mn-lt"/>
              </a:rPr>
              <a:t>Ateliers thématiques</a:t>
            </a:r>
            <a:endParaRPr lang="fr-FR" sz="1400" dirty="0">
              <a:solidFill>
                <a:schemeClr val="accent6">
                  <a:lumMod val="75000"/>
                </a:schemeClr>
              </a:solidFill>
              <a:latin typeface="+mn-lt"/>
            </a:endParaRPr>
          </a:p>
        </p:txBody>
      </p:sp>
      <p:sp>
        <p:nvSpPr>
          <p:cNvPr id="26" name="ZoneTexte 25"/>
          <p:cNvSpPr txBox="1"/>
          <p:nvPr/>
        </p:nvSpPr>
        <p:spPr>
          <a:xfrm>
            <a:off x="4581278" y="4199535"/>
            <a:ext cx="705578" cy="307777"/>
          </a:xfrm>
          <a:prstGeom prst="rect">
            <a:avLst/>
          </a:prstGeom>
          <a:noFill/>
        </p:spPr>
        <p:txBody>
          <a:bodyPr wrap="none" rtlCol="0">
            <a:spAutoFit/>
          </a:bodyPr>
          <a:lstStyle/>
          <a:p>
            <a:r>
              <a:rPr lang="fr-FR" sz="1400" dirty="0" smtClean="0">
                <a:solidFill>
                  <a:schemeClr val="accent6">
                    <a:lumMod val="75000"/>
                  </a:schemeClr>
                </a:solidFill>
                <a:latin typeface="+mn-lt"/>
              </a:rPr>
              <a:t>Débats</a:t>
            </a:r>
            <a:endParaRPr lang="fr-FR" sz="1400" dirty="0">
              <a:solidFill>
                <a:schemeClr val="accent6">
                  <a:lumMod val="75000"/>
                </a:schemeClr>
              </a:solidFill>
              <a:latin typeface="+mn-lt"/>
            </a:endParaRPr>
          </a:p>
        </p:txBody>
      </p:sp>
      <p:pic>
        <p:nvPicPr>
          <p:cNvPr id="13314" name="Picture 2" descr="http://www.oscarcorp.com/photo/produit-86.jpg?v=1320849037"/>
          <p:cNvPicPr>
            <a:picLocks noChangeAspect="1" noChangeArrowheads="1"/>
          </p:cNvPicPr>
          <p:nvPr/>
        </p:nvPicPr>
        <p:blipFill>
          <a:blip r:embed="rId8" cstate="screen">
            <a:grayscl/>
          </a:blip>
          <a:srcRect/>
          <a:stretch>
            <a:fillRect/>
          </a:stretch>
        </p:blipFill>
        <p:spPr bwMode="auto">
          <a:xfrm>
            <a:off x="6438900" y="4354512"/>
            <a:ext cx="2489200" cy="2489201"/>
          </a:xfrm>
          <a:prstGeom prst="rect">
            <a:avLst/>
          </a:prstGeom>
          <a:noFill/>
          <a:effectLst>
            <a:softEdge rad="127000"/>
          </a:effectLst>
        </p:spPr>
      </p:pic>
      <p:sp>
        <p:nvSpPr>
          <p:cNvPr id="27" name="ZoneTexte 26"/>
          <p:cNvSpPr txBox="1"/>
          <p:nvPr/>
        </p:nvSpPr>
        <p:spPr>
          <a:xfrm>
            <a:off x="7253963" y="5334000"/>
            <a:ext cx="1141659" cy="830997"/>
          </a:xfrm>
          <a:prstGeom prst="rect">
            <a:avLst/>
          </a:prstGeom>
          <a:noFill/>
        </p:spPr>
        <p:txBody>
          <a:bodyPr wrap="none" rtlCol="0">
            <a:spAutoFit/>
          </a:bodyPr>
          <a:lstStyle/>
          <a:p>
            <a:pPr algn="ctr"/>
            <a:r>
              <a:rPr lang="fr-FR" sz="2400" dirty="0" smtClean="0">
                <a:solidFill>
                  <a:schemeClr val="accent6">
                    <a:lumMod val="50000"/>
                  </a:schemeClr>
                </a:solidFill>
              </a:rPr>
              <a:t>Invitez</a:t>
            </a:r>
          </a:p>
          <a:p>
            <a:pPr algn="ctr"/>
            <a:r>
              <a:rPr lang="fr-FR" sz="2400" dirty="0" smtClean="0">
                <a:solidFill>
                  <a:schemeClr val="accent6">
                    <a:lumMod val="50000"/>
                  </a:schemeClr>
                </a:solidFill>
              </a:rPr>
              <a:t>nous !</a:t>
            </a:r>
            <a:endParaRPr lang="fr-FR" sz="2400" dirty="0">
              <a:solidFill>
                <a:schemeClr val="accent6">
                  <a:lumMod val="50000"/>
                </a:schemeClr>
              </a:solidFill>
            </a:endParaRPr>
          </a:p>
        </p:txBody>
      </p:sp>
      <p:sp>
        <p:nvSpPr>
          <p:cNvPr id="28" name="ZoneTexte 27"/>
          <p:cNvSpPr txBox="1"/>
          <p:nvPr/>
        </p:nvSpPr>
        <p:spPr>
          <a:xfrm>
            <a:off x="3752851" y="5553075"/>
            <a:ext cx="2705100" cy="400110"/>
          </a:xfrm>
          <a:prstGeom prst="rect">
            <a:avLst/>
          </a:prstGeom>
          <a:noFill/>
        </p:spPr>
        <p:txBody>
          <a:bodyPr wrap="square" rtlCol="0">
            <a:spAutoFit/>
          </a:bodyPr>
          <a:lstStyle/>
          <a:p>
            <a:pPr algn="ctr"/>
            <a:r>
              <a:rPr lang="fr-FR" sz="2000" dirty="0" smtClean="0">
                <a:solidFill>
                  <a:schemeClr val="accent6">
                    <a:lumMod val="50000"/>
                  </a:schemeClr>
                </a:solidFill>
              </a:rPr>
              <a:t>Journées en région :</a:t>
            </a:r>
            <a:endParaRPr lang="fr-FR" sz="2000" dirty="0">
              <a:solidFill>
                <a:schemeClr val="accent6">
                  <a:lumMod val="50000"/>
                </a:schemeClr>
              </a:solidFill>
            </a:endParaRPr>
          </a:p>
        </p:txBody>
      </p:sp>
      <p:pic>
        <p:nvPicPr>
          <p:cNvPr id="29" name="Picture 2"/>
          <p:cNvPicPr>
            <a:picLocks noChangeAspect="1" noChangeArrowheads="1"/>
          </p:cNvPicPr>
          <p:nvPr/>
        </p:nvPicPr>
        <p:blipFill>
          <a:blip r:embed="rId9" cstate="screen"/>
          <a:srcRect/>
          <a:stretch>
            <a:fillRect/>
          </a:stretch>
        </p:blipFill>
        <p:spPr bwMode="auto">
          <a:xfrm>
            <a:off x="143015" y="717493"/>
            <a:ext cx="719307" cy="682052"/>
          </a:xfrm>
          <a:prstGeom prst="rect">
            <a:avLst/>
          </a:prstGeom>
          <a:noFill/>
          <a:ln w="9525">
            <a:noFill/>
            <a:miter lim="800000"/>
            <a:headEnd/>
            <a:tailEnd/>
          </a:ln>
        </p:spPr>
      </p:pic>
      <p:sp>
        <p:nvSpPr>
          <p:cNvPr id="30" name="Flèche droite rayée 29"/>
          <p:cNvSpPr/>
          <p:nvPr/>
        </p:nvSpPr>
        <p:spPr>
          <a:xfrm>
            <a:off x="917617" y="957448"/>
            <a:ext cx="342900" cy="290946"/>
          </a:xfrm>
          <a:prstGeom prst="striped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a:p>
        </p:txBody>
      </p:sp>
      <p:grpSp>
        <p:nvGrpSpPr>
          <p:cNvPr id="31" name="Groupe 74"/>
          <p:cNvGrpSpPr/>
          <p:nvPr/>
        </p:nvGrpSpPr>
        <p:grpSpPr>
          <a:xfrm>
            <a:off x="1262331" y="665020"/>
            <a:ext cx="960746" cy="960746"/>
            <a:chOff x="4340430" y="4114654"/>
            <a:chExt cx="1498109" cy="1498109"/>
          </a:xfrm>
          <a:solidFill>
            <a:schemeClr val="accent6"/>
          </a:solidFill>
        </p:grpSpPr>
        <p:sp>
          <p:nvSpPr>
            <p:cNvPr id="32" name="Ellipse 31"/>
            <p:cNvSpPr/>
            <p:nvPr/>
          </p:nvSpPr>
          <p:spPr>
            <a:xfrm>
              <a:off x="4340430" y="4114654"/>
              <a:ext cx="1498109" cy="1498109"/>
            </a:xfrm>
            <a:prstGeom prst="ellipse">
              <a:avLst/>
            </a:prstGeom>
            <a:grp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33" name="Ellipse 4"/>
            <p:cNvSpPr/>
            <p:nvPr/>
          </p:nvSpPr>
          <p:spPr>
            <a:xfrm>
              <a:off x="4350742" y="4334047"/>
              <a:ext cx="1484833" cy="1059324"/>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fr-FR" sz="1100" b="1" kern="1200" dirty="0" smtClean="0"/>
                <a:t>Journées d’information</a:t>
              </a:r>
              <a:endParaRPr lang="fr-FR" sz="1100" b="1" kern="1200" dirty="0"/>
            </a:p>
          </p:txBody>
        </p:sp>
      </p:grpSp>
    </p:spTree>
    <p:extLst>
      <p:ext uri="{BB962C8B-B14F-4D97-AF65-F5344CB8AC3E}">
        <p14:creationId xmlns="" xmlns:p14="http://schemas.microsoft.com/office/powerpoint/2010/main" val="1881895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lvl="0"/>
            <a:r>
              <a:rPr lang="fr-FR" dirty="0" smtClean="0"/>
              <a:t>Accompagnement ANAP : de Hôpital 2012 à Hôpital Numérique</a:t>
            </a:r>
            <a:endParaRPr lang="fr-FR" dirty="0"/>
          </a:p>
        </p:txBody>
      </p:sp>
      <p:sp>
        <p:nvSpPr>
          <p:cNvPr id="5" name="Rectangle à coins arrondis 4"/>
          <p:cNvSpPr/>
          <p:nvPr/>
        </p:nvSpPr>
        <p:spPr>
          <a:xfrm>
            <a:off x="1510926" y="1588957"/>
            <a:ext cx="2052000" cy="504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dirty="0" smtClean="0"/>
              <a:t>Journées nationales</a:t>
            </a:r>
            <a:endParaRPr lang="fr-FR" sz="1600" dirty="0"/>
          </a:p>
        </p:txBody>
      </p:sp>
      <p:sp>
        <p:nvSpPr>
          <p:cNvPr id="6" name="Rectangle à coins arrondis 5"/>
          <p:cNvSpPr/>
          <p:nvPr/>
        </p:nvSpPr>
        <p:spPr>
          <a:xfrm>
            <a:off x="1498434" y="2206057"/>
            <a:ext cx="2052000" cy="2965554"/>
          </a:xfrm>
          <a:prstGeom prst="roundRect">
            <a:avLst/>
          </a:prstGeom>
        </p:spPr>
        <p:style>
          <a:lnRef idx="1">
            <a:schemeClr val="accent1"/>
          </a:lnRef>
          <a:fillRef idx="3">
            <a:schemeClr val="accent1"/>
          </a:fillRef>
          <a:effectRef idx="2">
            <a:schemeClr val="accent1"/>
          </a:effectRef>
          <a:fontRef idx="minor">
            <a:schemeClr val="lt1"/>
          </a:fontRef>
        </p:style>
        <p:txBody>
          <a:bodyPr rtlCol="0" anchor="t"/>
          <a:lstStyle/>
          <a:p>
            <a:pPr algn="ctr"/>
            <a:r>
              <a:rPr lang="fr-FR" sz="1600" dirty="0" smtClean="0"/>
              <a:t>Revues régionales</a:t>
            </a:r>
          </a:p>
        </p:txBody>
      </p:sp>
      <p:sp>
        <p:nvSpPr>
          <p:cNvPr id="7" name="Rectangle à coins arrondis 6"/>
          <p:cNvSpPr/>
          <p:nvPr/>
        </p:nvSpPr>
        <p:spPr>
          <a:xfrm>
            <a:off x="1585878" y="2698234"/>
            <a:ext cx="1893993" cy="67455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400" dirty="0" smtClean="0"/>
              <a:t>Informations institutionnelles</a:t>
            </a:r>
          </a:p>
        </p:txBody>
      </p:sp>
      <p:sp>
        <p:nvSpPr>
          <p:cNvPr id="8" name="Rectangle à coins arrondis 7"/>
          <p:cNvSpPr/>
          <p:nvPr/>
        </p:nvSpPr>
        <p:spPr>
          <a:xfrm>
            <a:off x="1588378" y="4229714"/>
            <a:ext cx="1893993" cy="67455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400" dirty="0" smtClean="0"/>
              <a:t>Suivi des projets</a:t>
            </a:r>
          </a:p>
        </p:txBody>
      </p:sp>
      <p:sp>
        <p:nvSpPr>
          <p:cNvPr id="9" name="Rectangle à coins arrondis 8"/>
          <p:cNvSpPr/>
          <p:nvPr/>
        </p:nvSpPr>
        <p:spPr>
          <a:xfrm>
            <a:off x="1588378" y="3465224"/>
            <a:ext cx="1893993" cy="67455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400" dirty="0" smtClean="0"/>
              <a:t>Apport </a:t>
            </a:r>
            <a:r>
              <a:rPr lang="fr-FR" sz="1400" dirty="0" err="1" smtClean="0"/>
              <a:t>méthodo</a:t>
            </a:r>
            <a:endParaRPr lang="fr-FR" sz="1400" dirty="0" smtClean="0"/>
          </a:p>
          <a:p>
            <a:pPr algn="ctr"/>
            <a:r>
              <a:rPr lang="fr-FR" sz="1400" dirty="0" smtClean="0"/>
              <a:t>Outillage</a:t>
            </a:r>
          </a:p>
        </p:txBody>
      </p:sp>
      <p:sp>
        <p:nvSpPr>
          <p:cNvPr id="10" name="Rectangle à coins arrondis 9"/>
          <p:cNvSpPr/>
          <p:nvPr/>
        </p:nvSpPr>
        <p:spPr>
          <a:xfrm>
            <a:off x="1468454" y="5279039"/>
            <a:ext cx="2052000" cy="504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dirty="0" smtClean="0"/>
              <a:t>Appuis ponctuels</a:t>
            </a:r>
            <a:endParaRPr lang="fr-FR" sz="1600" dirty="0"/>
          </a:p>
        </p:txBody>
      </p:sp>
      <p:sp>
        <p:nvSpPr>
          <p:cNvPr id="11" name="Rectangle à coins arrondis 10"/>
          <p:cNvSpPr/>
          <p:nvPr/>
        </p:nvSpPr>
        <p:spPr>
          <a:xfrm>
            <a:off x="4964198" y="1591457"/>
            <a:ext cx="2052000" cy="5040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600" dirty="0" smtClean="0"/>
              <a:t>Journées nationales</a:t>
            </a:r>
            <a:endParaRPr lang="fr-FR" sz="1600" dirty="0"/>
          </a:p>
        </p:txBody>
      </p:sp>
      <p:sp>
        <p:nvSpPr>
          <p:cNvPr id="16" name="Rectangle à coins arrondis 15"/>
          <p:cNvSpPr/>
          <p:nvPr/>
        </p:nvSpPr>
        <p:spPr>
          <a:xfrm>
            <a:off x="4981686" y="5278424"/>
            <a:ext cx="2052000" cy="5040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600" dirty="0" smtClean="0"/>
              <a:t>Appuis ponctuels</a:t>
            </a:r>
            <a:endParaRPr lang="fr-FR" sz="1600" dirty="0"/>
          </a:p>
        </p:txBody>
      </p:sp>
      <p:sp>
        <p:nvSpPr>
          <p:cNvPr id="17" name="Rectangle à coins arrondis 16"/>
          <p:cNvSpPr/>
          <p:nvPr/>
        </p:nvSpPr>
        <p:spPr>
          <a:xfrm>
            <a:off x="4966698" y="2283497"/>
            <a:ext cx="2052000" cy="5040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600" dirty="0" smtClean="0"/>
              <a:t>Journées régionales</a:t>
            </a:r>
            <a:endParaRPr lang="fr-FR" sz="1600" dirty="0"/>
          </a:p>
        </p:txBody>
      </p:sp>
      <p:sp>
        <p:nvSpPr>
          <p:cNvPr id="18" name="Rectangle à coins arrondis 17"/>
          <p:cNvSpPr/>
          <p:nvPr/>
        </p:nvSpPr>
        <p:spPr>
          <a:xfrm>
            <a:off x="4966698" y="2973037"/>
            <a:ext cx="2052000" cy="5040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600" dirty="0" smtClean="0"/>
              <a:t>Plate forme</a:t>
            </a:r>
            <a:endParaRPr lang="fr-FR" sz="1600" dirty="0"/>
          </a:p>
        </p:txBody>
      </p:sp>
      <p:sp>
        <p:nvSpPr>
          <p:cNvPr id="19" name="Rectangle à coins arrondis 18"/>
          <p:cNvSpPr/>
          <p:nvPr/>
        </p:nvSpPr>
        <p:spPr>
          <a:xfrm>
            <a:off x="4969198" y="4238207"/>
            <a:ext cx="2052000" cy="9720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600" dirty="0" smtClean="0"/>
              <a:t>Diffusion par les ambassadeurs</a:t>
            </a:r>
            <a:endParaRPr lang="fr-FR" sz="1600" dirty="0"/>
          </a:p>
        </p:txBody>
      </p:sp>
      <p:sp>
        <p:nvSpPr>
          <p:cNvPr id="20" name="Rectangle à coins arrondis 19"/>
          <p:cNvSpPr/>
          <p:nvPr/>
        </p:nvSpPr>
        <p:spPr>
          <a:xfrm>
            <a:off x="4993400" y="3637591"/>
            <a:ext cx="2052000" cy="5040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600" dirty="0" smtClean="0"/>
              <a:t>Outillage par les experts</a:t>
            </a:r>
            <a:endParaRPr lang="fr-FR" sz="1600" dirty="0"/>
          </a:p>
        </p:txBody>
      </p:sp>
      <p:cxnSp>
        <p:nvCxnSpPr>
          <p:cNvPr id="23" name="Connecteur droit avec flèche 22"/>
          <p:cNvCxnSpPr>
            <a:stCxn id="5" idx="3"/>
            <a:endCxn id="11" idx="1"/>
          </p:cNvCxnSpPr>
          <p:nvPr/>
        </p:nvCxnSpPr>
        <p:spPr>
          <a:xfrm>
            <a:off x="3562926" y="1840957"/>
            <a:ext cx="1401272" cy="25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4" name="Connecteur droit avec flèche 23"/>
          <p:cNvCxnSpPr>
            <a:stCxn id="7" idx="3"/>
            <a:endCxn id="17" idx="1"/>
          </p:cNvCxnSpPr>
          <p:nvPr/>
        </p:nvCxnSpPr>
        <p:spPr>
          <a:xfrm flipV="1">
            <a:off x="3479871" y="2535497"/>
            <a:ext cx="1486827" cy="50001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1" name="Connecteur droit avec flèche 30"/>
          <p:cNvCxnSpPr>
            <a:stCxn id="9" idx="3"/>
            <a:endCxn id="18" idx="1"/>
          </p:cNvCxnSpPr>
          <p:nvPr/>
        </p:nvCxnSpPr>
        <p:spPr>
          <a:xfrm flipV="1">
            <a:off x="3482371" y="3225037"/>
            <a:ext cx="1484327" cy="57746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4" name="Connecteur droit avec flèche 33"/>
          <p:cNvCxnSpPr>
            <a:stCxn id="9" idx="3"/>
            <a:endCxn id="20" idx="1"/>
          </p:cNvCxnSpPr>
          <p:nvPr/>
        </p:nvCxnSpPr>
        <p:spPr>
          <a:xfrm>
            <a:off x="3482371" y="3802503"/>
            <a:ext cx="1511029" cy="870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0" name="Connecteur droit avec flèche 39"/>
          <p:cNvCxnSpPr>
            <a:stCxn id="10" idx="3"/>
            <a:endCxn id="16" idx="1"/>
          </p:cNvCxnSpPr>
          <p:nvPr/>
        </p:nvCxnSpPr>
        <p:spPr>
          <a:xfrm flipV="1">
            <a:off x="3520454" y="5530424"/>
            <a:ext cx="1461232" cy="61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43" name="ZoneTexte 42"/>
          <p:cNvSpPr txBox="1"/>
          <p:nvPr/>
        </p:nvSpPr>
        <p:spPr>
          <a:xfrm>
            <a:off x="1720791" y="1169235"/>
            <a:ext cx="1576072" cy="307777"/>
          </a:xfrm>
          <a:prstGeom prst="rect">
            <a:avLst/>
          </a:prstGeom>
          <a:noFill/>
        </p:spPr>
        <p:txBody>
          <a:bodyPr wrap="none" rtlCol="0">
            <a:spAutoFit/>
          </a:bodyPr>
          <a:lstStyle/>
          <a:p>
            <a:pPr algn="ctr"/>
            <a:r>
              <a:rPr lang="fr-FR" sz="1400" dirty="0" smtClean="0">
                <a:solidFill>
                  <a:schemeClr val="tx2"/>
                </a:solidFill>
              </a:rPr>
              <a:t>Dispositif H2012</a:t>
            </a:r>
            <a:endParaRPr lang="fr-FR" sz="1400" dirty="0">
              <a:solidFill>
                <a:schemeClr val="tx2"/>
              </a:solidFill>
            </a:endParaRPr>
          </a:p>
        </p:txBody>
      </p:sp>
      <p:sp>
        <p:nvSpPr>
          <p:cNvPr id="44" name="ZoneTexte 43"/>
          <p:cNvSpPr txBox="1"/>
          <p:nvPr/>
        </p:nvSpPr>
        <p:spPr>
          <a:xfrm>
            <a:off x="5277933" y="1171735"/>
            <a:ext cx="1308371" cy="307777"/>
          </a:xfrm>
          <a:prstGeom prst="rect">
            <a:avLst/>
          </a:prstGeom>
          <a:noFill/>
        </p:spPr>
        <p:txBody>
          <a:bodyPr wrap="none" rtlCol="0">
            <a:spAutoFit/>
          </a:bodyPr>
          <a:lstStyle/>
          <a:p>
            <a:pPr algn="ctr"/>
            <a:r>
              <a:rPr lang="fr-FR" sz="1400" dirty="0" smtClean="0">
                <a:solidFill>
                  <a:schemeClr val="accent6">
                    <a:lumMod val="50000"/>
                  </a:schemeClr>
                </a:solidFill>
              </a:rPr>
              <a:t>Dispositif HN</a:t>
            </a:r>
            <a:endParaRPr lang="fr-FR" sz="1400" dirty="0">
              <a:solidFill>
                <a:schemeClr val="accent6">
                  <a:lumMod val="50000"/>
                </a:schemeClr>
              </a:solidFill>
            </a:endParaRPr>
          </a:p>
        </p:txBody>
      </p:sp>
      <p:grpSp>
        <p:nvGrpSpPr>
          <p:cNvPr id="3" name="Groupe 58"/>
          <p:cNvGrpSpPr/>
          <p:nvPr/>
        </p:nvGrpSpPr>
        <p:grpSpPr>
          <a:xfrm>
            <a:off x="7772053" y="3296818"/>
            <a:ext cx="942887" cy="907606"/>
            <a:chOff x="7712093" y="3491688"/>
            <a:chExt cx="942887" cy="907606"/>
          </a:xfrm>
        </p:grpSpPr>
        <p:pic>
          <p:nvPicPr>
            <p:cNvPr id="45" name="Picture 24" descr="http://icons.iconarchive.com/icons/icons-land/vista-people/64/Groups-Meeting-Dark-icon.png"/>
            <p:cNvPicPr>
              <a:picLocks noChangeAspect="1" noChangeArrowheads="1"/>
            </p:cNvPicPr>
            <p:nvPr/>
          </p:nvPicPr>
          <p:blipFill>
            <a:blip r:embed="rId2" cstate="screen">
              <a:extLst>
                <a:ext uri="{28A0092B-C50C-407E-A947-70E740481C1C}">
                  <a14:useLocalDpi xmlns="" xmlns:a14="http://schemas.microsoft.com/office/drawing/2010/main" val="0"/>
                </a:ext>
              </a:extLst>
            </a:blip>
            <a:srcRect/>
            <a:stretch>
              <a:fillRect/>
            </a:stretch>
          </p:blipFill>
          <p:spPr bwMode="auto">
            <a:xfrm>
              <a:off x="7853879" y="3491688"/>
              <a:ext cx="609600" cy="609600"/>
            </a:xfrm>
            <a:prstGeom prst="rect">
              <a:avLst/>
            </a:prstGeom>
            <a:extLst>
              <a:ext uri="{909E8E84-426E-40DD-AFC4-6F175D3DCCD1}">
                <a14:hiddenFill xmlns="" xmlns:a14="http://schemas.microsoft.com/office/drawing/2010/main">
                  <a:solidFill>
                    <a:srgbClr val="FFFFFF"/>
                  </a:solidFill>
                </a14:hiddenFill>
              </a:ext>
            </a:extLst>
          </p:spPr>
        </p:pic>
        <p:sp>
          <p:nvSpPr>
            <p:cNvPr id="52" name="ZoneTexte 51"/>
            <p:cNvSpPr txBox="1"/>
            <p:nvPr/>
          </p:nvSpPr>
          <p:spPr>
            <a:xfrm>
              <a:off x="7712093" y="4122295"/>
              <a:ext cx="942887" cy="276999"/>
            </a:xfrm>
            <a:prstGeom prst="rect">
              <a:avLst/>
            </a:prstGeom>
            <a:noFill/>
          </p:spPr>
          <p:txBody>
            <a:bodyPr wrap="none" rtlCol="0">
              <a:spAutoFit/>
            </a:bodyPr>
            <a:lstStyle/>
            <a:p>
              <a:pPr algn="ctr"/>
              <a:r>
                <a:rPr lang="fr-FR" sz="1200" dirty="0" smtClean="0">
                  <a:solidFill>
                    <a:schemeClr val="accent3">
                      <a:lumMod val="75000"/>
                    </a:schemeClr>
                  </a:solidFill>
                </a:rPr>
                <a:t>15 experts</a:t>
              </a:r>
              <a:endParaRPr lang="fr-FR" sz="1200" dirty="0">
                <a:solidFill>
                  <a:schemeClr val="accent3">
                    <a:lumMod val="75000"/>
                  </a:schemeClr>
                </a:solidFill>
              </a:endParaRPr>
            </a:p>
          </p:txBody>
        </p:sp>
      </p:grpSp>
      <p:cxnSp>
        <p:nvCxnSpPr>
          <p:cNvPr id="53" name="Connecteur droit avec flèche 52"/>
          <p:cNvCxnSpPr>
            <a:stCxn id="45" idx="1"/>
            <a:endCxn id="18" idx="3"/>
          </p:cNvCxnSpPr>
          <p:nvPr/>
        </p:nvCxnSpPr>
        <p:spPr>
          <a:xfrm flipH="1" flipV="1">
            <a:off x="7018698" y="3225037"/>
            <a:ext cx="895141" cy="376581"/>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6" name="Connecteur droit avec flèche 55"/>
          <p:cNvCxnSpPr>
            <a:stCxn id="45" idx="1"/>
            <a:endCxn id="20" idx="3"/>
          </p:cNvCxnSpPr>
          <p:nvPr/>
        </p:nvCxnSpPr>
        <p:spPr>
          <a:xfrm flipH="1">
            <a:off x="7045400" y="3601618"/>
            <a:ext cx="868439" cy="287973"/>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grpSp>
        <p:nvGrpSpPr>
          <p:cNvPr id="4" name="Groupe 60"/>
          <p:cNvGrpSpPr/>
          <p:nvPr/>
        </p:nvGrpSpPr>
        <p:grpSpPr>
          <a:xfrm>
            <a:off x="7495086" y="4660743"/>
            <a:ext cx="1556836" cy="922779"/>
            <a:chOff x="7644986" y="4855613"/>
            <a:chExt cx="1556836" cy="922779"/>
          </a:xfrm>
        </p:grpSpPr>
        <p:grpSp>
          <p:nvGrpSpPr>
            <p:cNvPr id="12" name="Groupe 45"/>
            <p:cNvGrpSpPr/>
            <p:nvPr/>
          </p:nvGrpSpPr>
          <p:grpSpPr>
            <a:xfrm flipH="1">
              <a:off x="7870388" y="4855613"/>
              <a:ext cx="1033767" cy="649204"/>
              <a:chOff x="2261510" y="2134019"/>
              <a:chExt cx="1033767" cy="649204"/>
            </a:xfrm>
          </p:grpSpPr>
          <p:pic>
            <p:nvPicPr>
              <p:cNvPr id="47" name="Picture 28" descr="http://icons.iconarchive.com/icons/icons-land/vista-people/32/Office-Customer-Male-Light-icon.png"/>
              <p:cNvPicPr>
                <a:picLocks noChangeAspect="1" noChangeArrowheads="1"/>
              </p:cNvPicPr>
              <p:nvPr/>
            </p:nvPicPr>
            <p:blipFill>
              <a:blip r:embed="rId3" cstate="screen">
                <a:extLst>
                  <a:ext uri="{28A0092B-C50C-407E-A947-70E740481C1C}">
                    <a14:useLocalDpi xmlns="" xmlns:a14="http://schemas.microsoft.com/office/drawing/2010/main" val="0"/>
                  </a:ext>
                </a:extLst>
              </a:blip>
              <a:srcRect/>
              <a:stretch>
                <a:fillRect/>
              </a:stretch>
            </p:blipFill>
            <p:spPr bwMode="auto">
              <a:xfrm flipH="1">
                <a:off x="2261510" y="2287139"/>
                <a:ext cx="343683" cy="343684"/>
              </a:xfrm>
              <a:prstGeom prst="rect">
                <a:avLst/>
              </a:prstGeom>
              <a:extLst>
                <a:ext uri="{909E8E84-426E-40DD-AFC4-6F175D3DCCD1}">
                  <a14:hiddenFill xmlns="" xmlns:a14="http://schemas.microsoft.com/office/drawing/2010/main">
                    <a:solidFill>
                      <a:srgbClr val="FFFFFF"/>
                    </a:solidFill>
                  </a14:hiddenFill>
                </a:ext>
              </a:extLst>
            </p:spPr>
          </p:pic>
          <p:pic>
            <p:nvPicPr>
              <p:cNvPr id="48" name="Picture 30" descr="http://icons.iconarchive.com/icons/icons-land/vista-people/32/Office-Customer-Female-Light-icon.png"/>
              <p:cNvPicPr>
                <a:picLocks noChangeAspect="1" noChangeArrowheads="1"/>
              </p:cNvPicPr>
              <p:nvPr/>
            </p:nvPicPr>
            <p:blipFill>
              <a:blip r:embed="rId4" cstate="screen">
                <a:extLst>
                  <a:ext uri="{28A0092B-C50C-407E-A947-70E740481C1C}">
                    <a14:useLocalDpi xmlns="" xmlns:a14="http://schemas.microsoft.com/office/drawing/2010/main" val="0"/>
                  </a:ext>
                </a:extLst>
              </a:blip>
              <a:srcRect/>
              <a:stretch>
                <a:fillRect/>
              </a:stretch>
            </p:blipFill>
            <p:spPr bwMode="auto">
              <a:xfrm flipH="1">
                <a:off x="2605193" y="2201637"/>
                <a:ext cx="305519" cy="305520"/>
              </a:xfrm>
              <a:prstGeom prst="rect">
                <a:avLst/>
              </a:prstGeom>
              <a:extLst>
                <a:ext uri="{909E8E84-426E-40DD-AFC4-6F175D3DCCD1}">
                  <a14:hiddenFill xmlns="" xmlns:a14="http://schemas.microsoft.com/office/drawing/2010/main">
                    <a:solidFill>
                      <a:srgbClr val="FFFFFF"/>
                    </a:solidFill>
                  </a14:hiddenFill>
                </a:ext>
              </a:extLst>
            </p:spPr>
          </p:pic>
          <p:pic>
            <p:nvPicPr>
              <p:cNvPr id="49" name="Picture 34" descr="http://icons.iconarchive.com/icons/icons-land/vista-people/32/Office-Client-Female-Dark-icon.png"/>
              <p:cNvPicPr>
                <a:picLocks noChangeAspect="1" noChangeArrowheads="1"/>
              </p:cNvPicPr>
              <p:nvPr/>
            </p:nvPicPr>
            <p:blipFill>
              <a:blip r:embed="rId5" cstate="screen">
                <a:extLst>
                  <a:ext uri="{28A0092B-C50C-407E-A947-70E740481C1C}">
                    <a14:useLocalDpi xmlns="" xmlns:a14="http://schemas.microsoft.com/office/drawing/2010/main" val="0"/>
                  </a:ext>
                </a:extLst>
              </a:blip>
              <a:srcRect/>
              <a:stretch>
                <a:fillRect/>
              </a:stretch>
            </p:blipFill>
            <p:spPr bwMode="auto">
              <a:xfrm flipH="1">
                <a:off x="2805459" y="2349289"/>
                <a:ext cx="304800" cy="304801"/>
              </a:xfrm>
              <a:prstGeom prst="rect">
                <a:avLst/>
              </a:prstGeom>
              <a:extLst>
                <a:ext uri="{909E8E84-426E-40DD-AFC4-6F175D3DCCD1}">
                  <a14:hiddenFill xmlns="" xmlns:a14="http://schemas.microsoft.com/office/drawing/2010/main">
                    <a:solidFill>
                      <a:srgbClr val="FFFFFF"/>
                    </a:solidFill>
                  </a14:hiddenFill>
                </a:ext>
              </a:extLst>
            </p:spPr>
          </p:pic>
          <p:pic>
            <p:nvPicPr>
              <p:cNvPr id="50" name="Picture 28" descr="http://icons.iconarchive.com/icons/icons-land/vista-people/32/Office-Customer-Male-Light-icon.png"/>
              <p:cNvPicPr>
                <a:picLocks noChangeAspect="1" noChangeArrowheads="1"/>
              </p:cNvPicPr>
              <p:nvPr/>
            </p:nvPicPr>
            <p:blipFill>
              <a:blip r:embed="rId3" cstate="screen">
                <a:extLst>
                  <a:ext uri="{28A0092B-C50C-407E-A947-70E740481C1C}">
                    <a14:useLocalDpi xmlns="" xmlns:a14="http://schemas.microsoft.com/office/drawing/2010/main" val="0"/>
                  </a:ext>
                </a:extLst>
              </a:blip>
              <a:srcRect/>
              <a:stretch>
                <a:fillRect/>
              </a:stretch>
            </p:blipFill>
            <p:spPr bwMode="auto">
              <a:xfrm flipH="1">
                <a:off x="2413910" y="2439539"/>
                <a:ext cx="343683" cy="343684"/>
              </a:xfrm>
              <a:prstGeom prst="rect">
                <a:avLst/>
              </a:prstGeom>
              <a:extLst>
                <a:ext uri="{909E8E84-426E-40DD-AFC4-6F175D3DCCD1}">
                  <a14:hiddenFill xmlns="" xmlns:a14="http://schemas.microsoft.com/office/drawing/2010/main">
                    <a:solidFill>
                      <a:srgbClr val="FFFFFF"/>
                    </a:solidFill>
                  </a14:hiddenFill>
                </a:ext>
              </a:extLst>
            </p:spPr>
          </p:pic>
          <p:pic>
            <p:nvPicPr>
              <p:cNvPr id="51" name="Picture 30" descr="http://icons.iconarchive.com/icons/icons-land/vista-people/32/Office-Customer-Female-Light-icon.png"/>
              <p:cNvPicPr>
                <a:picLocks noChangeAspect="1" noChangeArrowheads="1"/>
              </p:cNvPicPr>
              <p:nvPr/>
            </p:nvPicPr>
            <p:blipFill>
              <a:blip r:embed="rId4" cstate="screen">
                <a:extLst>
                  <a:ext uri="{28A0092B-C50C-407E-A947-70E740481C1C}">
                    <a14:useLocalDpi xmlns="" xmlns:a14="http://schemas.microsoft.com/office/drawing/2010/main" val="0"/>
                  </a:ext>
                </a:extLst>
              </a:blip>
              <a:srcRect/>
              <a:stretch>
                <a:fillRect/>
              </a:stretch>
            </p:blipFill>
            <p:spPr bwMode="auto">
              <a:xfrm flipH="1">
                <a:off x="2989758" y="2134019"/>
                <a:ext cx="305519" cy="305520"/>
              </a:xfrm>
              <a:prstGeom prst="rect">
                <a:avLst/>
              </a:prstGeom>
              <a:extLst>
                <a:ext uri="{909E8E84-426E-40DD-AFC4-6F175D3DCCD1}">
                  <a14:hiddenFill xmlns="" xmlns:a14="http://schemas.microsoft.com/office/drawing/2010/main">
                    <a:solidFill>
                      <a:srgbClr val="FFFFFF"/>
                    </a:solidFill>
                  </a14:hiddenFill>
                </a:ext>
              </a:extLst>
            </p:spPr>
          </p:pic>
        </p:grpSp>
        <p:sp>
          <p:nvSpPr>
            <p:cNvPr id="60" name="ZoneTexte 59"/>
            <p:cNvSpPr txBox="1"/>
            <p:nvPr/>
          </p:nvSpPr>
          <p:spPr>
            <a:xfrm>
              <a:off x="7644986" y="5501393"/>
              <a:ext cx="1556836" cy="276999"/>
            </a:xfrm>
            <a:prstGeom prst="rect">
              <a:avLst/>
            </a:prstGeom>
            <a:noFill/>
          </p:spPr>
          <p:txBody>
            <a:bodyPr wrap="none" rtlCol="0">
              <a:spAutoFit/>
            </a:bodyPr>
            <a:lstStyle/>
            <a:p>
              <a:r>
                <a:rPr lang="fr-FR" sz="1200" dirty="0" smtClean="0">
                  <a:solidFill>
                    <a:schemeClr val="accent4">
                      <a:lumMod val="75000"/>
                    </a:schemeClr>
                  </a:solidFill>
                </a:rPr>
                <a:t>150 ambassadeurs</a:t>
              </a:r>
              <a:endParaRPr lang="fr-FR" sz="1200" dirty="0">
                <a:solidFill>
                  <a:schemeClr val="accent4">
                    <a:lumMod val="75000"/>
                  </a:schemeClr>
                </a:solidFill>
              </a:endParaRPr>
            </a:p>
          </p:txBody>
        </p:sp>
      </p:grpSp>
      <p:cxnSp>
        <p:nvCxnSpPr>
          <p:cNvPr id="62" name="Connecteur droit avec flèche 61"/>
          <p:cNvCxnSpPr>
            <a:stCxn id="51" idx="1"/>
            <a:endCxn id="19" idx="3"/>
          </p:cNvCxnSpPr>
          <p:nvPr/>
        </p:nvCxnSpPr>
        <p:spPr>
          <a:xfrm flipH="1" flipV="1">
            <a:off x="7021198" y="4724207"/>
            <a:ext cx="699290" cy="89296"/>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38" name="Flèche vers le bas 37"/>
          <p:cNvSpPr/>
          <p:nvPr/>
        </p:nvSpPr>
        <p:spPr>
          <a:xfrm>
            <a:off x="2110536" y="5906125"/>
            <a:ext cx="794478" cy="38974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1" name="Flèche vers le bas 40"/>
          <p:cNvSpPr/>
          <p:nvPr/>
        </p:nvSpPr>
        <p:spPr>
          <a:xfrm>
            <a:off x="5593788" y="5908625"/>
            <a:ext cx="794478" cy="389744"/>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pic>
        <p:nvPicPr>
          <p:cNvPr id="1026" name="Picture 2" descr="C:\Program Files\Microsoft Office\MEDIA\CAGCAT10\j0235319.wmf"/>
          <p:cNvPicPr>
            <a:picLocks noChangeAspect="1" noChangeArrowheads="1"/>
          </p:cNvPicPr>
          <p:nvPr/>
        </p:nvPicPr>
        <p:blipFill>
          <a:blip r:embed="rId6" cstate="screen">
            <a:duotone>
              <a:prstClr val="black"/>
              <a:schemeClr val="accent5">
                <a:tint val="45000"/>
                <a:satMod val="400000"/>
              </a:schemeClr>
            </a:duotone>
          </a:blip>
          <a:srcRect/>
          <a:stretch>
            <a:fillRect/>
          </a:stretch>
        </p:blipFill>
        <p:spPr bwMode="auto">
          <a:xfrm>
            <a:off x="1508041" y="6295868"/>
            <a:ext cx="550567" cy="562131"/>
          </a:xfrm>
          <a:prstGeom prst="rect">
            <a:avLst/>
          </a:prstGeom>
          <a:noFill/>
        </p:spPr>
      </p:pic>
      <p:sp>
        <p:nvSpPr>
          <p:cNvPr id="55" name="ZoneTexte 54"/>
          <p:cNvSpPr txBox="1"/>
          <p:nvPr/>
        </p:nvSpPr>
        <p:spPr>
          <a:xfrm>
            <a:off x="2095544" y="6446889"/>
            <a:ext cx="1824538" cy="307777"/>
          </a:xfrm>
          <a:prstGeom prst="rect">
            <a:avLst/>
          </a:prstGeom>
          <a:noFill/>
        </p:spPr>
        <p:txBody>
          <a:bodyPr wrap="none" rtlCol="0">
            <a:spAutoFit/>
          </a:bodyPr>
          <a:lstStyle/>
          <a:p>
            <a:r>
              <a:rPr lang="fr-FR" sz="1400" dirty="0" smtClean="0">
                <a:solidFill>
                  <a:schemeClr val="tx2"/>
                </a:solidFill>
              </a:rPr>
              <a:t>420 établissements</a:t>
            </a:r>
            <a:endParaRPr lang="fr-FR" sz="1400" dirty="0">
              <a:solidFill>
                <a:schemeClr val="tx2"/>
              </a:solidFill>
            </a:endParaRPr>
          </a:p>
        </p:txBody>
      </p:sp>
      <p:pic>
        <p:nvPicPr>
          <p:cNvPr id="57" name="Picture 2" descr="C:\Program Files\Microsoft Office\MEDIA\CAGCAT10\j0235319.wmf"/>
          <p:cNvPicPr>
            <a:picLocks noChangeAspect="1" noChangeArrowheads="1"/>
          </p:cNvPicPr>
          <p:nvPr/>
        </p:nvPicPr>
        <p:blipFill>
          <a:blip r:embed="rId6" cstate="screen">
            <a:duotone>
              <a:prstClr val="black"/>
              <a:schemeClr val="accent6">
                <a:tint val="45000"/>
                <a:satMod val="400000"/>
              </a:schemeClr>
            </a:duotone>
          </a:blip>
          <a:srcRect/>
          <a:stretch>
            <a:fillRect/>
          </a:stretch>
        </p:blipFill>
        <p:spPr bwMode="auto">
          <a:xfrm>
            <a:off x="4901353" y="6298368"/>
            <a:ext cx="550567" cy="562131"/>
          </a:xfrm>
          <a:prstGeom prst="rect">
            <a:avLst/>
          </a:prstGeom>
          <a:noFill/>
        </p:spPr>
      </p:pic>
      <p:sp>
        <p:nvSpPr>
          <p:cNvPr id="58" name="ZoneTexte 57"/>
          <p:cNvSpPr txBox="1"/>
          <p:nvPr/>
        </p:nvSpPr>
        <p:spPr>
          <a:xfrm>
            <a:off x="5488856" y="6449389"/>
            <a:ext cx="1923925" cy="307777"/>
          </a:xfrm>
          <a:prstGeom prst="rect">
            <a:avLst/>
          </a:prstGeom>
          <a:noFill/>
        </p:spPr>
        <p:txBody>
          <a:bodyPr wrap="none" rtlCol="0">
            <a:spAutoFit/>
          </a:bodyPr>
          <a:lstStyle/>
          <a:p>
            <a:r>
              <a:rPr lang="fr-FR" sz="1400" dirty="0">
                <a:solidFill>
                  <a:schemeClr val="accent6">
                    <a:lumMod val="50000"/>
                  </a:schemeClr>
                </a:solidFill>
              </a:rPr>
              <a:t>3</a:t>
            </a:r>
            <a:r>
              <a:rPr lang="fr-FR" sz="1400" dirty="0" smtClean="0">
                <a:solidFill>
                  <a:schemeClr val="accent6">
                    <a:lumMod val="50000"/>
                  </a:schemeClr>
                </a:solidFill>
              </a:rPr>
              <a:t>000 établissements</a:t>
            </a:r>
            <a:endParaRPr lang="fr-FR" sz="1400" dirty="0">
              <a:solidFill>
                <a:schemeClr val="accent6">
                  <a:lumMod val="50000"/>
                </a:schemeClr>
              </a:solidFill>
            </a:endParaRPr>
          </a:p>
        </p:txBody>
      </p:sp>
      <p:sp>
        <p:nvSpPr>
          <p:cNvPr id="54" name="Rectangle à coins arrondis 53"/>
          <p:cNvSpPr/>
          <p:nvPr/>
        </p:nvSpPr>
        <p:spPr>
          <a:xfrm>
            <a:off x="275394" y="4241437"/>
            <a:ext cx="967253" cy="67455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400" dirty="0" smtClean="0"/>
              <a:t>DIPISI</a:t>
            </a:r>
          </a:p>
        </p:txBody>
      </p:sp>
      <p:cxnSp>
        <p:nvCxnSpPr>
          <p:cNvPr id="63" name="Connecteur droit avec flèche 62"/>
          <p:cNvCxnSpPr>
            <a:stCxn id="8" idx="1"/>
            <a:endCxn id="54" idx="3"/>
          </p:cNvCxnSpPr>
          <p:nvPr/>
        </p:nvCxnSpPr>
        <p:spPr>
          <a:xfrm flipH="1">
            <a:off x="1242647" y="4566993"/>
            <a:ext cx="345731" cy="1172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6" grpId="0" animBg="1"/>
      <p:bldP spid="17" grpId="0" animBg="1"/>
      <p:bldP spid="18" grpId="0" animBg="1"/>
      <p:bldP spid="19" grpId="0" animBg="1"/>
      <p:bldP spid="20" grpId="0" animBg="1"/>
      <p:bldP spid="43" grpId="0"/>
      <p:bldP spid="44" grpId="0"/>
      <p:bldP spid="38" grpId="0" animBg="1"/>
      <p:bldP spid="41" grpId="0" animBg="1"/>
      <p:bldP spid="55" grpId="0"/>
      <p:bldP spid="58" grpId="0"/>
      <p:bldP spid="5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Nuage 123"/>
          <p:cNvSpPr/>
          <p:nvPr/>
        </p:nvSpPr>
        <p:spPr>
          <a:xfrm>
            <a:off x="3918858" y="534391"/>
            <a:ext cx="5225142" cy="4833256"/>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a:p>
        </p:txBody>
      </p:sp>
      <p:cxnSp>
        <p:nvCxnSpPr>
          <p:cNvPr id="95" name="Connecteur droit avec flèche 94"/>
          <p:cNvCxnSpPr>
            <a:stCxn id="114" idx="2"/>
          </p:cNvCxnSpPr>
          <p:nvPr/>
        </p:nvCxnSpPr>
        <p:spPr>
          <a:xfrm rot="16200000" flipV="1">
            <a:off x="5679526" y="1611929"/>
            <a:ext cx="1282532" cy="1740027"/>
          </a:xfrm>
          <a:prstGeom prst="bentConnector2">
            <a:avLst/>
          </a:prstGeom>
          <a:ln w="76200">
            <a:tailEnd type="arrow"/>
          </a:ln>
        </p:spPr>
        <p:style>
          <a:lnRef idx="3">
            <a:schemeClr val="accent3"/>
          </a:lnRef>
          <a:fillRef idx="0">
            <a:schemeClr val="accent3"/>
          </a:fillRef>
          <a:effectRef idx="2">
            <a:schemeClr val="accent3"/>
          </a:effectRef>
          <a:fontRef idx="minor">
            <a:schemeClr val="tx1"/>
          </a:fontRef>
        </p:style>
      </p:cxnSp>
      <p:sp>
        <p:nvSpPr>
          <p:cNvPr id="2" name="Titre 1"/>
          <p:cNvSpPr>
            <a:spLocks noGrp="1"/>
          </p:cNvSpPr>
          <p:nvPr>
            <p:ph type="title"/>
          </p:nvPr>
        </p:nvSpPr>
        <p:spPr>
          <a:xfrm>
            <a:off x="0" y="709016"/>
            <a:ext cx="9010972" cy="447660"/>
          </a:xfrm>
        </p:spPr>
        <p:txBody>
          <a:bodyPr/>
          <a:lstStyle/>
          <a:p>
            <a:r>
              <a:rPr lang="fr-FR" dirty="0" smtClean="0"/>
              <a:t>Le « système » : vue d’ensemble</a:t>
            </a:r>
            <a:endParaRPr lang="fr-FR" dirty="0"/>
          </a:p>
        </p:txBody>
      </p:sp>
      <p:grpSp>
        <p:nvGrpSpPr>
          <p:cNvPr id="633" name="Groupe 632"/>
          <p:cNvGrpSpPr/>
          <p:nvPr/>
        </p:nvGrpSpPr>
        <p:grpSpPr>
          <a:xfrm>
            <a:off x="6116081" y="2721791"/>
            <a:ext cx="1800102" cy="2145287"/>
            <a:chOff x="6116081" y="2721791"/>
            <a:chExt cx="1800102" cy="2145287"/>
          </a:xfrm>
        </p:grpSpPr>
        <p:sp>
          <p:nvSpPr>
            <p:cNvPr id="12" name="ZoneTexte 11"/>
            <p:cNvSpPr txBox="1"/>
            <p:nvPr/>
          </p:nvSpPr>
          <p:spPr>
            <a:xfrm>
              <a:off x="7501713" y="2721791"/>
              <a:ext cx="407484" cy="461665"/>
            </a:xfrm>
            <a:prstGeom prst="rect">
              <a:avLst/>
            </a:prstGeom>
            <a:noFill/>
          </p:spPr>
          <p:txBody>
            <a:bodyPr wrap="none" rtlCol="0">
              <a:spAutoFit/>
            </a:bodyPr>
            <a:lstStyle/>
            <a:p>
              <a:r>
                <a:rPr lang="fr-FR" sz="2400" dirty="0" smtClean="0"/>
                <a:t>H</a:t>
              </a:r>
              <a:endParaRPr lang="fr-FR" sz="2400" dirty="0"/>
            </a:p>
          </p:txBody>
        </p:sp>
        <p:sp>
          <p:nvSpPr>
            <p:cNvPr id="14" name="ZoneTexte 13"/>
            <p:cNvSpPr txBox="1"/>
            <p:nvPr/>
          </p:nvSpPr>
          <p:spPr>
            <a:xfrm>
              <a:off x="6462489" y="2721791"/>
              <a:ext cx="407484" cy="461665"/>
            </a:xfrm>
            <a:prstGeom prst="rect">
              <a:avLst/>
            </a:prstGeom>
            <a:noFill/>
          </p:spPr>
          <p:txBody>
            <a:bodyPr wrap="none" rtlCol="0">
              <a:spAutoFit/>
            </a:bodyPr>
            <a:lstStyle/>
            <a:p>
              <a:r>
                <a:rPr lang="fr-FR" sz="2400" dirty="0" smtClean="0"/>
                <a:t>H</a:t>
              </a:r>
              <a:endParaRPr lang="fr-FR" sz="2400" dirty="0"/>
            </a:p>
          </p:txBody>
        </p:sp>
        <p:sp>
          <p:nvSpPr>
            <p:cNvPr id="15" name="ZoneTexte 14"/>
            <p:cNvSpPr txBox="1"/>
            <p:nvPr/>
          </p:nvSpPr>
          <p:spPr>
            <a:xfrm>
              <a:off x="6116081" y="2721791"/>
              <a:ext cx="407484" cy="461665"/>
            </a:xfrm>
            <a:prstGeom prst="rect">
              <a:avLst/>
            </a:prstGeom>
            <a:noFill/>
          </p:spPr>
          <p:txBody>
            <a:bodyPr wrap="none" rtlCol="0">
              <a:spAutoFit/>
            </a:bodyPr>
            <a:lstStyle/>
            <a:p>
              <a:r>
                <a:rPr lang="fr-FR" sz="2400" dirty="0" smtClean="0"/>
                <a:t>H</a:t>
              </a:r>
              <a:endParaRPr lang="fr-FR" sz="2400" dirty="0"/>
            </a:p>
          </p:txBody>
        </p:sp>
        <p:sp>
          <p:nvSpPr>
            <p:cNvPr id="19" name="ZoneTexte 18"/>
            <p:cNvSpPr txBox="1"/>
            <p:nvPr/>
          </p:nvSpPr>
          <p:spPr>
            <a:xfrm>
              <a:off x="7155305" y="2721791"/>
              <a:ext cx="407484" cy="461665"/>
            </a:xfrm>
            <a:prstGeom prst="rect">
              <a:avLst/>
            </a:prstGeom>
            <a:noFill/>
          </p:spPr>
          <p:txBody>
            <a:bodyPr wrap="none" rtlCol="0">
              <a:spAutoFit/>
            </a:bodyPr>
            <a:lstStyle/>
            <a:p>
              <a:r>
                <a:rPr lang="fr-FR" sz="2400" dirty="0" smtClean="0"/>
                <a:t>H</a:t>
              </a:r>
              <a:endParaRPr lang="fr-FR" sz="2400" dirty="0"/>
            </a:p>
          </p:txBody>
        </p:sp>
        <p:sp>
          <p:nvSpPr>
            <p:cNvPr id="20" name="ZoneTexte 19"/>
            <p:cNvSpPr txBox="1"/>
            <p:nvPr/>
          </p:nvSpPr>
          <p:spPr>
            <a:xfrm>
              <a:off x="6808897" y="2721791"/>
              <a:ext cx="407484" cy="461665"/>
            </a:xfrm>
            <a:prstGeom prst="rect">
              <a:avLst/>
            </a:prstGeom>
            <a:noFill/>
          </p:spPr>
          <p:txBody>
            <a:bodyPr wrap="none" rtlCol="0">
              <a:spAutoFit/>
            </a:bodyPr>
            <a:lstStyle/>
            <a:p>
              <a:r>
                <a:rPr lang="fr-FR" sz="2400" dirty="0" smtClean="0"/>
                <a:t>H</a:t>
              </a:r>
              <a:endParaRPr lang="fr-FR" sz="2400" dirty="0"/>
            </a:p>
          </p:txBody>
        </p:sp>
        <p:sp>
          <p:nvSpPr>
            <p:cNvPr id="21" name="ZoneTexte 20"/>
            <p:cNvSpPr txBox="1"/>
            <p:nvPr/>
          </p:nvSpPr>
          <p:spPr>
            <a:xfrm>
              <a:off x="6122259" y="4405413"/>
              <a:ext cx="407484" cy="461665"/>
            </a:xfrm>
            <a:prstGeom prst="rect">
              <a:avLst/>
            </a:prstGeom>
            <a:noFill/>
          </p:spPr>
          <p:txBody>
            <a:bodyPr wrap="none" rtlCol="0">
              <a:spAutoFit/>
            </a:bodyPr>
            <a:lstStyle/>
            <a:p>
              <a:r>
                <a:rPr lang="fr-FR" sz="2400" dirty="0" smtClean="0"/>
                <a:t>H</a:t>
              </a:r>
              <a:endParaRPr lang="fr-FR" sz="2400" dirty="0"/>
            </a:p>
          </p:txBody>
        </p:sp>
        <p:sp>
          <p:nvSpPr>
            <p:cNvPr id="22" name="ZoneTexte 21"/>
            <p:cNvSpPr txBox="1"/>
            <p:nvPr/>
          </p:nvSpPr>
          <p:spPr>
            <a:xfrm>
              <a:off x="7507513" y="4405413"/>
              <a:ext cx="407484" cy="461665"/>
            </a:xfrm>
            <a:prstGeom prst="rect">
              <a:avLst/>
            </a:prstGeom>
            <a:noFill/>
          </p:spPr>
          <p:txBody>
            <a:bodyPr wrap="none" rtlCol="0">
              <a:spAutoFit/>
            </a:bodyPr>
            <a:lstStyle/>
            <a:p>
              <a:r>
                <a:rPr lang="fr-FR" sz="2400" dirty="0" smtClean="0"/>
                <a:t>H</a:t>
              </a:r>
              <a:endParaRPr lang="fr-FR" sz="2400" dirty="0"/>
            </a:p>
          </p:txBody>
        </p:sp>
        <p:sp>
          <p:nvSpPr>
            <p:cNvPr id="23" name="ZoneTexte 22"/>
            <p:cNvSpPr txBox="1"/>
            <p:nvPr/>
          </p:nvSpPr>
          <p:spPr>
            <a:xfrm>
              <a:off x="6821710" y="4405413"/>
              <a:ext cx="407484" cy="461665"/>
            </a:xfrm>
            <a:prstGeom prst="rect">
              <a:avLst/>
            </a:prstGeom>
            <a:noFill/>
          </p:spPr>
          <p:txBody>
            <a:bodyPr wrap="none" rtlCol="0">
              <a:spAutoFit/>
            </a:bodyPr>
            <a:lstStyle/>
            <a:p>
              <a:r>
                <a:rPr lang="fr-FR" sz="2400" dirty="0" smtClean="0"/>
                <a:t>H</a:t>
              </a:r>
              <a:endParaRPr lang="fr-FR" sz="2400" dirty="0"/>
            </a:p>
          </p:txBody>
        </p:sp>
        <p:sp>
          <p:nvSpPr>
            <p:cNvPr id="24" name="ZoneTexte 23"/>
            <p:cNvSpPr txBox="1"/>
            <p:nvPr/>
          </p:nvSpPr>
          <p:spPr>
            <a:xfrm>
              <a:off x="6485633" y="4405413"/>
              <a:ext cx="407484" cy="461665"/>
            </a:xfrm>
            <a:prstGeom prst="rect">
              <a:avLst/>
            </a:prstGeom>
            <a:noFill/>
          </p:spPr>
          <p:txBody>
            <a:bodyPr wrap="none" rtlCol="0">
              <a:spAutoFit/>
            </a:bodyPr>
            <a:lstStyle/>
            <a:p>
              <a:r>
                <a:rPr lang="fr-FR" sz="2400" dirty="0" smtClean="0"/>
                <a:t>H</a:t>
              </a:r>
              <a:endParaRPr lang="fr-FR" sz="2400" dirty="0"/>
            </a:p>
          </p:txBody>
        </p:sp>
        <p:sp>
          <p:nvSpPr>
            <p:cNvPr id="25" name="ZoneTexte 24"/>
            <p:cNvSpPr txBox="1"/>
            <p:nvPr/>
          </p:nvSpPr>
          <p:spPr>
            <a:xfrm>
              <a:off x="7157788" y="4405413"/>
              <a:ext cx="407484" cy="461665"/>
            </a:xfrm>
            <a:prstGeom prst="rect">
              <a:avLst/>
            </a:prstGeom>
            <a:noFill/>
          </p:spPr>
          <p:txBody>
            <a:bodyPr wrap="none" rtlCol="0">
              <a:spAutoFit/>
            </a:bodyPr>
            <a:lstStyle/>
            <a:p>
              <a:r>
                <a:rPr lang="fr-FR" sz="2400" dirty="0" smtClean="0"/>
                <a:t>H</a:t>
              </a:r>
              <a:endParaRPr lang="fr-FR" sz="2400" dirty="0"/>
            </a:p>
          </p:txBody>
        </p:sp>
        <p:sp>
          <p:nvSpPr>
            <p:cNvPr id="26" name="ZoneTexte 25"/>
            <p:cNvSpPr txBox="1"/>
            <p:nvPr/>
          </p:nvSpPr>
          <p:spPr>
            <a:xfrm>
              <a:off x="7506427" y="3051615"/>
              <a:ext cx="407484" cy="461665"/>
            </a:xfrm>
            <a:prstGeom prst="rect">
              <a:avLst/>
            </a:prstGeom>
            <a:noFill/>
          </p:spPr>
          <p:txBody>
            <a:bodyPr wrap="none" rtlCol="0">
              <a:spAutoFit/>
            </a:bodyPr>
            <a:lstStyle/>
            <a:p>
              <a:r>
                <a:rPr lang="fr-FR" sz="2400" dirty="0" smtClean="0"/>
                <a:t>H</a:t>
              </a:r>
              <a:endParaRPr lang="fr-FR" sz="2400" dirty="0"/>
            </a:p>
          </p:txBody>
        </p:sp>
        <p:sp>
          <p:nvSpPr>
            <p:cNvPr id="27" name="ZoneTexte 26"/>
            <p:cNvSpPr txBox="1"/>
            <p:nvPr/>
          </p:nvSpPr>
          <p:spPr>
            <a:xfrm>
              <a:off x="6467203" y="3051615"/>
              <a:ext cx="407484" cy="461665"/>
            </a:xfrm>
            <a:prstGeom prst="rect">
              <a:avLst/>
            </a:prstGeom>
            <a:noFill/>
          </p:spPr>
          <p:txBody>
            <a:bodyPr wrap="none" rtlCol="0">
              <a:spAutoFit/>
            </a:bodyPr>
            <a:lstStyle/>
            <a:p>
              <a:r>
                <a:rPr lang="fr-FR" sz="2400" dirty="0" smtClean="0"/>
                <a:t>H</a:t>
              </a:r>
              <a:endParaRPr lang="fr-FR" sz="2400" dirty="0"/>
            </a:p>
          </p:txBody>
        </p:sp>
        <p:sp>
          <p:nvSpPr>
            <p:cNvPr id="28" name="ZoneTexte 27"/>
            <p:cNvSpPr txBox="1"/>
            <p:nvPr/>
          </p:nvSpPr>
          <p:spPr>
            <a:xfrm>
              <a:off x="6120795" y="3051615"/>
              <a:ext cx="407484" cy="461665"/>
            </a:xfrm>
            <a:prstGeom prst="rect">
              <a:avLst/>
            </a:prstGeom>
            <a:noFill/>
          </p:spPr>
          <p:txBody>
            <a:bodyPr wrap="none" rtlCol="0">
              <a:spAutoFit/>
            </a:bodyPr>
            <a:lstStyle/>
            <a:p>
              <a:r>
                <a:rPr lang="fr-FR" sz="2400" dirty="0" smtClean="0"/>
                <a:t>H</a:t>
              </a:r>
              <a:endParaRPr lang="fr-FR" sz="2400" dirty="0"/>
            </a:p>
          </p:txBody>
        </p:sp>
        <p:sp>
          <p:nvSpPr>
            <p:cNvPr id="29" name="ZoneTexte 28"/>
            <p:cNvSpPr txBox="1"/>
            <p:nvPr/>
          </p:nvSpPr>
          <p:spPr>
            <a:xfrm>
              <a:off x="7160019" y="3051615"/>
              <a:ext cx="407484" cy="461665"/>
            </a:xfrm>
            <a:prstGeom prst="rect">
              <a:avLst/>
            </a:prstGeom>
            <a:noFill/>
          </p:spPr>
          <p:txBody>
            <a:bodyPr wrap="none" rtlCol="0">
              <a:spAutoFit/>
            </a:bodyPr>
            <a:lstStyle/>
            <a:p>
              <a:r>
                <a:rPr lang="fr-FR" sz="2400" dirty="0" smtClean="0"/>
                <a:t>H</a:t>
              </a:r>
              <a:endParaRPr lang="fr-FR" sz="2400" dirty="0"/>
            </a:p>
          </p:txBody>
        </p:sp>
        <p:sp>
          <p:nvSpPr>
            <p:cNvPr id="30" name="ZoneTexte 29"/>
            <p:cNvSpPr txBox="1"/>
            <p:nvPr/>
          </p:nvSpPr>
          <p:spPr>
            <a:xfrm>
              <a:off x="6813611" y="3051615"/>
              <a:ext cx="407484" cy="461665"/>
            </a:xfrm>
            <a:prstGeom prst="rect">
              <a:avLst/>
            </a:prstGeom>
            <a:noFill/>
          </p:spPr>
          <p:txBody>
            <a:bodyPr wrap="none" rtlCol="0">
              <a:spAutoFit/>
            </a:bodyPr>
            <a:lstStyle/>
            <a:p>
              <a:r>
                <a:rPr lang="fr-FR" sz="2400" dirty="0" smtClean="0"/>
                <a:t>H</a:t>
              </a:r>
              <a:endParaRPr lang="fr-FR" sz="2400" dirty="0"/>
            </a:p>
          </p:txBody>
        </p:sp>
        <p:sp>
          <p:nvSpPr>
            <p:cNvPr id="66" name="ZoneTexte 65"/>
            <p:cNvSpPr txBox="1"/>
            <p:nvPr/>
          </p:nvSpPr>
          <p:spPr>
            <a:xfrm>
              <a:off x="6118426" y="4027912"/>
              <a:ext cx="407484" cy="461665"/>
            </a:xfrm>
            <a:prstGeom prst="rect">
              <a:avLst/>
            </a:prstGeom>
            <a:noFill/>
          </p:spPr>
          <p:txBody>
            <a:bodyPr wrap="none" rtlCol="0">
              <a:spAutoFit/>
            </a:bodyPr>
            <a:lstStyle/>
            <a:p>
              <a:r>
                <a:rPr lang="fr-FR" sz="2400" dirty="0" smtClean="0"/>
                <a:t>H</a:t>
              </a:r>
              <a:endParaRPr lang="fr-FR" sz="2400" dirty="0"/>
            </a:p>
          </p:txBody>
        </p:sp>
        <p:sp>
          <p:nvSpPr>
            <p:cNvPr id="67" name="ZoneTexte 66"/>
            <p:cNvSpPr txBox="1"/>
            <p:nvPr/>
          </p:nvSpPr>
          <p:spPr>
            <a:xfrm>
              <a:off x="7503680" y="4027912"/>
              <a:ext cx="407484" cy="461665"/>
            </a:xfrm>
            <a:prstGeom prst="rect">
              <a:avLst/>
            </a:prstGeom>
            <a:noFill/>
          </p:spPr>
          <p:txBody>
            <a:bodyPr wrap="none" rtlCol="0">
              <a:spAutoFit/>
            </a:bodyPr>
            <a:lstStyle/>
            <a:p>
              <a:r>
                <a:rPr lang="fr-FR" sz="2400" dirty="0" smtClean="0"/>
                <a:t>H</a:t>
              </a:r>
              <a:endParaRPr lang="fr-FR" sz="2400" dirty="0"/>
            </a:p>
          </p:txBody>
        </p:sp>
        <p:sp>
          <p:nvSpPr>
            <p:cNvPr id="68" name="ZoneTexte 67"/>
            <p:cNvSpPr txBox="1"/>
            <p:nvPr/>
          </p:nvSpPr>
          <p:spPr>
            <a:xfrm>
              <a:off x="6817877" y="4027912"/>
              <a:ext cx="407484" cy="461665"/>
            </a:xfrm>
            <a:prstGeom prst="rect">
              <a:avLst/>
            </a:prstGeom>
            <a:noFill/>
          </p:spPr>
          <p:txBody>
            <a:bodyPr wrap="none" rtlCol="0">
              <a:spAutoFit/>
            </a:bodyPr>
            <a:lstStyle/>
            <a:p>
              <a:r>
                <a:rPr lang="fr-FR" sz="2400" dirty="0" smtClean="0"/>
                <a:t>H</a:t>
              </a:r>
              <a:endParaRPr lang="fr-FR" sz="2400" dirty="0"/>
            </a:p>
          </p:txBody>
        </p:sp>
        <p:sp>
          <p:nvSpPr>
            <p:cNvPr id="69" name="ZoneTexte 68"/>
            <p:cNvSpPr txBox="1"/>
            <p:nvPr/>
          </p:nvSpPr>
          <p:spPr>
            <a:xfrm>
              <a:off x="6481800" y="4027912"/>
              <a:ext cx="407484" cy="461665"/>
            </a:xfrm>
            <a:prstGeom prst="rect">
              <a:avLst/>
            </a:prstGeom>
            <a:noFill/>
          </p:spPr>
          <p:txBody>
            <a:bodyPr wrap="none" rtlCol="0">
              <a:spAutoFit/>
            </a:bodyPr>
            <a:lstStyle/>
            <a:p>
              <a:r>
                <a:rPr lang="fr-FR" sz="2400" dirty="0" smtClean="0"/>
                <a:t>H</a:t>
              </a:r>
              <a:endParaRPr lang="fr-FR" sz="2400" dirty="0"/>
            </a:p>
          </p:txBody>
        </p:sp>
        <p:sp>
          <p:nvSpPr>
            <p:cNvPr id="70" name="ZoneTexte 69"/>
            <p:cNvSpPr txBox="1"/>
            <p:nvPr/>
          </p:nvSpPr>
          <p:spPr>
            <a:xfrm>
              <a:off x="7153955" y="4027912"/>
              <a:ext cx="407484" cy="461665"/>
            </a:xfrm>
            <a:prstGeom prst="rect">
              <a:avLst/>
            </a:prstGeom>
            <a:noFill/>
          </p:spPr>
          <p:txBody>
            <a:bodyPr wrap="none" rtlCol="0">
              <a:spAutoFit/>
            </a:bodyPr>
            <a:lstStyle/>
            <a:p>
              <a:r>
                <a:rPr lang="fr-FR" sz="2400" dirty="0" smtClean="0"/>
                <a:t>H</a:t>
              </a:r>
              <a:endParaRPr lang="fr-FR" sz="2400" dirty="0"/>
            </a:p>
          </p:txBody>
        </p:sp>
        <p:sp>
          <p:nvSpPr>
            <p:cNvPr id="81" name="ZoneTexte 80"/>
            <p:cNvSpPr txBox="1"/>
            <p:nvPr/>
          </p:nvSpPr>
          <p:spPr>
            <a:xfrm>
              <a:off x="7503985" y="3365519"/>
              <a:ext cx="407484" cy="461665"/>
            </a:xfrm>
            <a:prstGeom prst="rect">
              <a:avLst/>
            </a:prstGeom>
            <a:noFill/>
          </p:spPr>
          <p:txBody>
            <a:bodyPr wrap="none" rtlCol="0">
              <a:spAutoFit/>
            </a:bodyPr>
            <a:lstStyle/>
            <a:p>
              <a:r>
                <a:rPr lang="fr-FR" sz="2400" dirty="0" smtClean="0"/>
                <a:t>H</a:t>
              </a:r>
              <a:endParaRPr lang="fr-FR" sz="2400" dirty="0"/>
            </a:p>
          </p:txBody>
        </p:sp>
        <p:sp>
          <p:nvSpPr>
            <p:cNvPr id="82" name="ZoneTexte 81"/>
            <p:cNvSpPr txBox="1"/>
            <p:nvPr/>
          </p:nvSpPr>
          <p:spPr>
            <a:xfrm>
              <a:off x="6464761" y="3365519"/>
              <a:ext cx="407484" cy="461665"/>
            </a:xfrm>
            <a:prstGeom prst="rect">
              <a:avLst/>
            </a:prstGeom>
            <a:noFill/>
          </p:spPr>
          <p:txBody>
            <a:bodyPr wrap="none" rtlCol="0">
              <a:spAutoFit/>
            </a:bodyPr>
            <a:lstStyle/>
            <a:p>
              <a:r>
                <a:rPr lang="fr-FR" sz="2400" dirty="0" smtClean="0"/>
                <a:t>H</a:t>
              </a:r>
              <a:endParaRPr lang="fr-FR" sz="2400" dirty="0"/>
            </a:p>
          </p:txBody>
        </p:sp>
        <p:sp>
          <p:nvSpPr>
            <p:cNvPr id="83" name="ZoneTexte 82"/>
            <p:cNvSpPr txBox="1"/>
            <p:nvPr/>
          </p:nvSpPr>
          <p:spPr>
            <a:xfrm>
              <a:off x="6118353" y="3365519"/>
              <a:ext cx="407484" cy="461665"/>
            </a:xfrm>
            <a:prstGeom prst="rect">
              <a:avLst/>
            </a:prstGeom>
            <a:noFill/>
          </p:spPr>
          <p:txBody>
            <a:bodyPr wrap="none" rtlCol="0">
              <a:spAutoFit/>
            </a:bodyPr>
            <a:lstStyle/>
            <a:p>
              <a:r>
                <a:rPr lang="fr-FR" sz="2400" dirty="0" smtClean="0"/>
                <a:t>H</a:t>
              </a:r>
              <a:endParaRPr lang="fr-FR" sz="2400" dirty="0"/>
            </a:p>
          </p:txBody>
        </p:sp>
        <p:sp>
          <p:nvSpPr>
            <p:cNvPr id="84" name="ZoneTexte 83"/>
            <p:cNvSpPr txBox="1"/>
            <p:nvPr/>
          </p:nvSpPr>
          <p:spPr>
            <a:xfrm>
              <a:off x="7157577" y="3365519"/>
              <a:ext cx="407484" cy="461665"/>
            </a:xfrm>
            <a:prstGeom prst="rect">
              <a:avLst/>
            </a:prstGeom>
            <a:noFill/>
          </p:spPr>
          <p:txBody>
            <a:bodyPr wrap="none" rtlCol="0">
              <a:spAutoFit/>
            </a:bodyPr>
            <a:lstStyle/>
            <a:p>
              <a:r>
                <a:rPr lang="fr-FR" sz="2400" dirty="0" smtClean="0"/>
                <a:t>H</a:t>
              </a:r>
              <a:endParaRPr lang="fr-FR" sz="2400" dirty="0"/>
            </a:p>
          </p:txBody>
        </p:sp>
        <p:sp>
          <p:nvSpPr>
            <p:cNvPr id="85" name="ZoneTexte 84"/>
            <p:cNvSpPr txBox="1"/>
            <p:nvPr/>
          </p:nvSpPr>
          <p:spPr>
            <a:xfrm>
              <a:off x="6811169" y="3365519"/>
              <a:ext cx="407484" cy="461665"/>
            </a:xfrm>
            <a:prstGeom prst="rect">
              <a:avLst/>
            </a:prstGeom>
            <a:noFill/>
          </p:spPr>
          <p:txBody>
            <a:bodyPr wrap="none" rtlCol="0">
              <a:spAutoFit/>
            </a:bodyPr>
            <a:lstStyle/>
            <a:p>
              <a:r>
                <a:rPr lang="fr-FR" sz="2400" dirty="0" smtClean="0"/>
                <a:t>H</a:t>
              </a:r>
              <a:endParaRPr lang="fr-FR" sz="2400" dirty="0"/>
            </a:p>
          </p:txBody>
        </p:sp>
        <p:sp>
          <p:nvSpPr>
            <p:cNvPr id="86" name="ZoneTexte 85"/>
            <p:cNvSpPr txBox="1"/>
            <p:nvPr/>
          </p:nvSpPr>
          <p:spPr>
            <a:xfrm>
              <a:off x="7508699" y="3695343"/>
              <a:ext cx="407484" cy="461665"/>
            </a:xfrm>
            <a:prstGeom prst="rect">
              <a:avLst/>
            </a:prstGeom>
            <a:noFill/>
          </p:spPr>
          <p:txBody>
            <a:bodyPr wrap="none" rtlCol="0">
              <a:spAutoFit/>
            </a:bodyPr>
            <a:lstStyle/>
            <a:p>
              <a:r>
                <a:rPr lang="fr-FR" sz="2400" dirty="0" smtClean="0"/>
                <a:t>H</a:t>
              </a:r>
              <a:endParaRPr lang="fr-FR" sz="2400" dirty="0"/>
            </a:p>
          </p:txBody>
        </p:sp>
        <p:sp>
          <p:nvSpPr>
            <p:cNvPr id="87" name="ZoneTexte 86"/>
            <p:cNvSpPr txBox="1"/>
            <p:nvPr/>
          </p:nvSpPr>
          <p:spPr>
            <a:xfrm>
              <a:off x="6469475" y="3695343"/>
              <a:ext cx="407484" cy="461665"/>
            </a:xfrm>
            <a:prstGeom prst="rect">
              <a:avLst/>
            </a:prstGeom>
            <a:noFill/>
          </p:spPr>
          <p:txBody>
            <a:bodyPr wrap="none" rtlCol="0">
              <a:spAutoFit/>
            </a:bodyPr>
            <a:lstStyle/>
            <a:p>
              <a:r>
                <a:rPr lang="fr-FR" sz="2400" dirty="0" smtClean="0"/>
                <a:t>H</a:t>
              </a:r>
              <a:endParaRPr lang="fr-FR" sz="2400" dirty="0"/>
            </a:p>
          </p:txBody>
        </p:sp>
        <p:sp>
          <p:nvSpPr>
            <p:cNvPr id="88" name="ZoneTexte 87"/>
            <p:cNvSpPr txBox="1"/>
            <p:nvPr/>
          </p:nvSpPr>
          <p:spPr>
            <a:xfrm>
              <a:off x="6123067" y="3695343"/>
              <a:ext cx="407484" cy="461665"/>
            </a:xfrm>
            <a:prstGeom prst="rect">
              <a:avLst/>
            </a:prstGeom>
            <a:noFill/>
          </p:spPr>
          <p:txBody>
            <a:bodyPr wrap="none" rtlCol="0">
              <a:spAutoFit/>
            </a:bodyPr>
            <a:lstStyle/>
            <a:p>
              <a:r>
                <a:rPr lang="fr-FR" sz="2400" dirty="0" smtClean="0"/>
                <a:t>H</a:t>
              </a:r>
              <a:endParaRPr lang="fr-FR" sz="2400" dirty="0"/>
            </a:p>
          </p:txBody>
        </p:sp>
        <p:sp>
          <p:nvSpPr>
            <p:cNvPr id="89" name="ZoneTexte 88"/>
            <p:cNvSpPr txBox="1"/>
            <p:nvPr/>
          </p:nvSpPr>
          <p:spPr>
            <a:xfrm>
              <a:off x="7162291" y="3695343"/>
              <a:ext cx="407484" cy="461665"/>
            </a:xfrm>
            <a:prstGeom prst="rect">
              <a:avLst/>
            </a:prstGeom>
            <a:noFill/>
          </p:spPr>
          <p:txBody>
            <a:bodyPr wrap="none" rtlCol="0">
              <a:spAutoFit/>
            </a:bodyPr>
            <a:lstStyle/>
            <a:p>
              <a:r>
                <a:rPr lang="fr-FR" sz="2400" dirty="0" smtClean="0"/>
                <a:t>H</a:t>
              </a:r>
              <a:endParaRPr lang="fr-FR" sz="2400" dirty="0"/>
            </a:p>
          </p:txBody>
        </p:sp>
        <p:sp>
          <p:nvSpPr>
            <p:cNvPr id="90" name="ZoneTexte 89"/>
            <p:cNvSpPr txBox="1"/>
            <p:nvPr/>
          </p:nvSpPr>
          <p:spPr>
            <a:xfrm>
              <a:off x="6815883" y="3695343"/>
              <a:ext cx="407484" cy="461665"/>
            </a:xfrm>
            <a:prstGeom prst="rect">
              <a:avLst/>
            </a:prstGeom>
            <a:noFill/>
          </p:spPr>
          <p:txBody>
            <a:bodyPr wrap="none" rtlCol="0">
              <a:spAutoFit/>
            </a:bodyPr>
            <a:lstStyle/>
            <a:p>
              <a:r>
                <a:rPr lang="fr-FR" sz="2400" dirty="0" smtClean="0"/>
                <a:t>H</a:t>
              </a:r>
              <a:endParaRPr lang="fr-FR" sz="2400" dirty="0"/>
            </a:p>
          </p:txBody>
        </p:sp>
      </p:grpSp>
      <p:grpSp>
        <p:nvGrpSpPr>
          <p:cNvPr id="3" name="Groupe 120"/>
          <p:cNvGrpSpPr/>
          <p:nvPr/>
        </p:nvGrpSpPr>
        <p:grpSpPr>
          <a:xfrm flipV="1">
            <a:off x="6568843" y="1953363"/>
            <a:ext cx="1224000" cy="2476129"/>
            <a:chOff x="6224459" y="3307248"/>
            <a:chExt cx="1224000" cy="2171664"/>
          </a:xfrm>
        </p:grpSpPr>
        <p:sp>
          <p:nvSpPr>
            <p:cNvPr id="114" name="Rectangle 113"/>
            <p:cNvSpPr/>
            <p:nvPr/>
          </p:nvSpPr>
          <p:spPr>
            <a:xfrm>
              <a:off x="6530551" y="3307248"/>
              <a:ext cx="631740" cy="1145664"/>
            </a:xfrm>
            <a:prstGeom prst="rect">
              <a:avLst/>
            </a:prstGeom>
            <a:noFill/>
            <a:ln w="38100">
              <a:solidFill>
                <a:schemeClr val="accent3"/>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solidFill>
                  <a:schemeClr val="tx1"/>
                </a:solidFill>
              </a:endParaRPr>
            </a:p>
          </p:txBody>
        </p:sp>
        <p:sp>
          <p:nvSpPr>
            <p:cNvPr id="137" name="ZoneTexte 136"/>
            <p:cNvSpPr txBox="1"/>
            <p:nvPr/>
          </p:nvSpPr>
          <p:spPr>
            <a:xfrm flipV="1">
              <a:off x="6224459" y="5262966"/>
              <a:ext cx="1224000" cy="215946"/>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dirty="0" smtClean="0"/>
                <a:t>REX + capitalisation</a:t>
              </a:r>
              <a:endParaRPr lang="fr-FR" dirty="0"/>
            </a:p>
          </p:txBody>
        </p:sp>
        <p:pic>
          <p:nvPicPr>
            <p:cNvPr id="146" name="Picture 4" descr="http://www.footsarine.ch/base/image/livre-document-icone-5270-128.png"/>
            <p:cNvPicPr>
              <a:picLocks noChangeAspect="1" noChangeArrowheads="1"/>
            </p:cNvPicPr>
            <p:nvPr/>
          </p:nvPicPr>
          <p:blipFill>
            <a:blip r:embed="rId2" cstate="screen">
              <a:extLst>
                <a:ext uri="{28A0092B-C50C-407E-A947-70E740481C1C}">
                  <a14:useLocalDpi xmlns="" xmlns:a14="http://schemas.microsoft.com/office/drawing/2010/main" val="0"/>
                </a:ext>
              </a:extLst>
            </a:blip>
            <a:srcRect/>
            <a:stretch>
              <a:fillRect/>
            </a:stretch>
          </p:blipFill>
          <p:spPr bwMode="auto">
            <a:xfrm rot="10800000">
              <a:off x="6665708" y="4861215"/>
              <a:ext cx="360000" cy="360002"/>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42" name="Rectangle 141"/>
          <p:cNvSpPr/>
          <p:nvPr/>
        </p:nvSpPr>
        <p:spPr>
          <a:xfrm>
            <a:off x="6567042" y="4097876"/>
            <a:ext cx="288000" cy="648000"/>
          </a:xfrm>
          <a:prstGeom prst="rect">
            <a:avLst/>
          </a:prstGeom>
          <a:noFill/>
          <a:ln w="38100">
            <a:solidFill>
              <a:schemeClr val="accent5"/>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fr-FR">
              <a:solidFill>
                <a:schemeClr val="dk1"/>
              </a:solidFill>
            </a:endParaRPr>
          </a:p>
        </p:txBody>
      </p:sp>
      <p:sp>
        <p:nvSpPr>
          <p:cNvPr id="154" name="ZoneTexte 153"/>
          <p:cNvSpPr txBox="1"/>
          <p:nvPr/>
        </p:nvSpPr>
        <p:spPr>
          <a:xfrm>
            <a:off x="4351507" y="5355771"/>
            <a:ext cx="1070603" cy="442674"/>
          </a:xfrm>
          <a:prstGeom prst="round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fr-FR" dirty="0" smtClean="0"/>
              <a:t>Appuis ponctuels</a:t>
            </a:r>
            <a:endParaRPr lang="fr-FR" dirty="0"/>
          </a:p>
        </p:txBody>
      </p:sp>
      <p:cxnSp>
        <p:nvCxnSpPr>
          <p:cNvPr id="94" name="Connecteur droit avec flèche 93"/>
          <p:cNvCxnSpPr>
            <a:stCxn id="103" idx="1"/>
            <a:endCxn id="76" idx="3"/>
          </p:cNvCxnSpPr>
          <p:nvPr/>
        </p:nvCxnSpPr>
        <p:spPr>
          <a:xfrm flipH="1" flipV="1">
            <a:off x="5459605" y="1535316"/>
            <a:ext cx="2364836" cy="592"/>
          </a:xfrm>
          <a:prstGeom prst="straightConnector1">
            <a:avLst/>
          </a:prstGeom>
          <a:ln w="76200">
            <a:solidFill>
              <a:schemeClr val="accent4"/>
            </a:solidFill>
            <a:tailEnd type="arrow"/>
          </a:ln>
        </p:spPr>
        <p:style>
          <a:lnRef idx="3">
            <a:schemeClr val="accent3"/>
          </a:lnRef>
          <a:fillRef idx="0">
            <a:schemeClr val="accent3"/>
          </a:fillRef>
          <a:effectRef idx="2">
            <a:schemeClr val="accent3"/>
          </a:effectRef>
          <a:fontRef idx="minor">
            <a:schemeClr val="tx1"/>
          </a:fontRef>
        </p:style>
      </p:cxnSp>
      <p:sp>
        <p:nvSpPr>
          <p:cNvPr id="119" name="Rectangle 118"/>
          <p:cNvSpPr/>
          <p:nvPr/>
        </p:nvSpPr>
        <p:spPr>
          <a:xfrm flipV="1">
            <a:off x="6127668" y="2731324"/>
            <a:ext cx="1852550" cy="2149433"/>
          </a:xfrm>
          <a:prstGeom prst="rect">
            <a:avLst/>
          </a:prstGeom>
          <a:noFill/>
          <a:ln w="381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solidFill>
                <a:schemeClr val="tx1"/>
              </a:solidFill>
            </a:endParaRPr>
          </a:p>
        </p:txBody>
      </p:sp>
      <p:cxnSp>
        <p:nvCxnSpPr>
          <p:cNvPr id="120" name="Connecteur droit avec flèche 94"/>
          <p:cNvCxnSpPr/>
          <p:nvPr/>
        </p:nvCxnSpPr>
        <p:spPr>
          <a:xfrm flipV="1">
            <a:off x="5462648" y="3996040"/>
            <a:ext cx="2517570" cy="2280064"/>
          </a:xfrm>
          <a:prstGeom prst="bentConnector3">
            <a:avLst>
              <a:gd name="adj1" fmla="val 121816"/>
            </a:avLst>
          </a:prstGeom>
          <a:ln w="76200">
            <a:tailEnd type="arrow"/>
          </a:ln>
        </p:spPr>
        <p:style>
          <a:lnRef idx="3">
            <a:schemeClr val="accent6"/>
          </a:lnRef>
          <a:fillRef idx="0">
            <a:schemeClr val="accent6"/>
          </a:fillRef>
          <a:effectRef idx="2">
            <a:schemeClr val="accent6"/>
          </a:effectRef>
          <a:fontRef idx="minor">
            <a:schemeClr val="tx1"/>
          </a:fontRef>
        </p:style>
      </p:cxnSp>
      <p:sp>
        <p:nvSpPr>
          <p:cNvPr id="117" name="Rectangle à coins arrondis 116"/>
          <p:cNvSpPr/>
          <p:nvPr/>
        </p:nvSpPr>
        <p:spPr>
          <a:xfrm>
            <a:off x="6315693" y="5995053"/>
            <a:ext cx="1332000" cy="51063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dirty="0" smtClean="0"/>
              <a:t>Journées régionales</a:t>
            </a:r>
            <a:endParaRPr lang="fr-FR" dirty="0"/>
          </a:p>
        </p:txBody>
      </p:sp>
      <p:grpSp>
        <p:nvGrpSpPr>
          <p:cNvPr id="75" name="Groupe 74"/>
          <p:cNvGrpSpPr/>
          <p:nvPr/>
        </p:nvGrpSpPr>
        <p:grpSpPr>
          <a:xfrm>
            <a:off x="4708219" y="1230516"/>
            <a:ext cx="942887" cy="907606"/>
            <a:chOff x="7712093" y="3491688"/>
            <a:chExt cx="942887" cy="907606"/>
          </a:xfrm>
        </p:grpSpPr>
        <p:pic>
          <p:nvPicPr>
            <p:cNvPr id="76" name="Picture 24" descr="http://icons.iconarchive.com/icons/icons-land/vista-people/64/Groups-Meeting-Dark-icon.png"/>
            <p:cNvPicPr>
              <a:picLocks noChangeAspect="1" noChangeArrowheads="1"/>
            </p:cNvPicPr>
            <p:nvPr/>
          </p:nvPicPr>
          <p:blipFill>
            <a:blip r:embed="rId3" cstate="screen">
              <a:extLst>
                <a:ext uri="{28A0092B-C50C-407E-A947-70E740481C1C}">
                  <a14:useLocalDpi xmlns="" xmlns:a14="http://schemas.microsoft.com/office/drawing/2010/main" val="0"/>
                </a:ext>
              </a:extLst>
            </a:blip>
            <a:srcRect/>
            <a:stretch>
              <a:fillRect/>
            </a:stretch>
          </p:blipFill>
          <p:spPr bwMode="auto">
            <a:xfrm>
              <a:off x="7853879" y="3491688"/>
              <a:ext cx="609600" cy="609600"/>
            </a:xfrm>
            <a:prstGeom prst="rect">
              <a:avLst/>
            </a:prstGeom>
            <a:extLst>
              <a:ext uri="{909E8E84-426E-40DD-AFC4-6F175D3DCCD1}">
                <a14:hiddenFill xmlns="" xmlns:a14="http://schemas.microsoft.com/office/drawing/2010/main">
                  <a:solidFill>
                    <a:srgbClr val="FFFFFF"/>
                  </a:solidFill>
                </a14:hiddenFill>
              </a:ext>
            </a:extLst>
          </p:spPr>
        </p:pic>
        <p:sp>
          <p:nvSpPr>
            <p:cNvPr id="77" name="ZoneTexte 76"/>
            <p:cNvSpPr txBox="1"/>
            <p:nvPr/>
          </p:nvSpPr>
          <p:spPr>
            <a:xfrm>
              <a:off x="7712093" y="4122295"/>
              <a:ext cx="942887" cy="276999"/>
            </a:xfrm>
            <a:prstGeom prst="rect">
              <a:avLst/>
            </a:prstGeom>
            <a:noFill/>
          </p:spPr>
          <p:txBody>
            <a:bodyPr wrap="none" rtlCol="0">
              <a:spAutoFit/>
            </a:bodyPr>
            <a:lstStyle/>
            <a:p>
              <a:pPr algn="ctr"/>
              <a:r>
                <a:rPr lang="fr-FR" sz="1200" dirty="0" smtClean="0">
                  <a:solidFill>
                    <a:schemeClr val="accent3">
                      <a:lumMod val="75000"/>
                    </a:schemeClr>
                  </a:solidFill>
                </a:rPr>
                <a:t>15 experts</a:t>
              </a:r>
              <a:endParaRPr lang="fr-FR" sz="1200" dirty="0">
                <a:solidFill>
                  <a:schemeClr val="accent3">
                    <a:lumMod val="75000"/>
                  </a:schemeClr>
                </a:solidFill>
              </a:endParaRPr>
            </a:p>
          </p:txBody>
        </p:sp>
      </p:grpSp>
      <p:grpSp>
        <p:nvGrpSpPr>
          <p:cNvPr id="80" name="Groupe 79"/>
          <p:cNvGrpSpPr/>
          <p:nvPr/>
        </p:nvGrpSpPr>
        <p:grpSpPr>
          <a:xfrm>
            <a:off x="7587164" y="1150154"/>
            <a:ext cx="1556836" cy="882198"/>
            <a:chOff x="7633111" y="4622619"/>
            <a:chExt cx="1556836" cy="882198"/>
          </a:xfrm>
        </p:grpSpPr>
        <p:grpSp>
          <p:nvGrpSpPr>
            <p:cNvPr id="93" name="Groupe 45"/>
            <p:cNvGrpSpPr/>
            <p:nvPr/>
          </p:nvGrpSpPr>
          <p:grpSpPr>
            <a:xfrm flipH="1">
              <a:off x="7870388" y="4855613"/>
              <a:ext cx="1033767" cy="649204"/>
              <a:chOff x="2261510" y="2134019"/>
              <a:chExt cx="1033767" cy="649204"/>
            </a:xfrm>
          </p:grpSpPr>
          <p:pic>
            <p:nvPicPr>
              <p:cNvPr id="97" name="Picture 28" descr="http://icons.iconarchive.com/icons/icons-land/vista-people/32/Office-Customer-Male-Light-icon.png"/>
              <p:cNvPicPr>
                <a:picLocks noChangeAspect="1" noChangeArrowheads="1"/>
              </p:cNvPicPr>
              <p:nvPr/>
            </p:nvPicPr>
            <p:blipFill>
              <a:blip r:embed="rId4" cstate="screen">
                <a:extLst>
                  <a:ext uri="{28A0092B-C50C-407E-A947-70E740481C1C}">
                    <a14:useLocalDpi xmlns="" xmlns:a14="http://schemas.microsoft.com/office/drawing/2010/main" val="0"/>
                  </a:ext>
                </a:extLst>
              </a:blip>
              <a:srcRect/>
              <a:stretch>
                <a:fillRect/>
              </a:stretch>
            </p:blipFill>
            <p:spPr bwMode="auto">
              <a:xfrm flipH="1">
                <a:off x="2261510" y="2287139"/>
                <a:ext cx="343683" cy="343684"/>
              </a:xfrm>
              <a:prstGeom prst="rect">
                <a:avLst/>
              </a:prstGeom>
              <a:extLst>
                <a:ext uri="{909E8E84-426E-40DD-AFC4-6F175D3DCCD1}">
                  <a14:hiddenFill xmlns="" xmlns:a14="http://schemas.microsoft.com/office/drawing/2010/main">
                    <a:solidFill>
                      <a:srgbClr val="FFFFFF"/>
                    </a:solidFill>
                  </a14:hiddenFill>
                </a:ext>
              </a:extLst>
            </p:spPr>
          </p:pic>
          <p:pic>
            <p:nvPicPr>
              <p:cNvPr id="99" name="Picture 30" descr="http://icons.iconarchive.com/icons/icons-land/vista-people/32/Office-Customer-Female-Light-icon.png"/>
              <p:cNvPicPr>
                <a:picLocks noChangeAspect="1" noChangeArrowheads="1"/>
              </p:cNvPicPr>
              <p:nvPr/>
            </p:nvPicPr>
            <p:blipFill>
              <a:blip r:embed="rId5" cstate="screen">
                <a:extLst>
                  <a:ext uri="{28A0092B-C50C-407E-A947-70E740481C1C}">
                    <a14:useLocalDpi xmlns="" xmlns:a14="http://schemas.microsoft.com/office/drawing/2010/main" val="0"/>
                  </a:ext>
                </a:extLst>
              </a:blip>
              <a:srcRect/>
              <a:stretch>
                <a:fillRect/>
              </a:stretch>
            </p:blipFill>
            <p:spPr bwMode="auto">
              <a:xfrm flipH="1">
                <a:off x="2605193" y="2201637"/>
                <a:ext cx="305519" cy="305520"/>
              </a:xfrm>
              <a:prstGeom prst="rect">
                <a:avLst/>
              </a:prstGeom>
              <a:extLst>
                <a:ext uri="{909E8E84-426E-40DD-AFC4-6F175D3DCCD1}">
                  <a14:hiddenFill xmlns="" xmlns:a14="http://schemas.microsoft.com/office/drawing/2010/main">
                    <a:solidFill>
                      <a:srgbClr val="FFFFFF"/>
                    </a:solidFill>
                  </a14:hiddenFill>
                </a:ext>
              </a:extLst>
            </p:spPr>
          </p:pic>
          <p:pic>
            <p:nvPicPr>
              <p:cNvPr id="100" name="Picture 34" descr="http://icons.iconarchive.com/icons/icons-land/vista-people/32/Office-Client-Female-Dark-icon.png"/>
              <p:cNvPicPr>
                <a:picLocks noChangeAspect="1" noChangeArrowheads="1"/>
              </p:cNvPicPr>
              <p:nvPr/>
            </p:nvPicPr>
            <p:blipFill>
              <a:blip r:embed="rId6" cstate="screen">
                <a:extLst>
                  <a:ext uri="{28A0092B-C50C-407E-A947-70E740481C1C}">
                    <a14:useLocalDpi xmlns="" xmlns:a14="http://schemas.microsoft.com/office/drawing/2010/main" val="0"/>
                  </a:ext>
                </a:extLst>
              </a:blip>
              <a:srcRect/>
              <a:stretch>
                <a:fillRect/>
              </a:stretch>
            </p:blipFill>
            <p:spPr bwMode="auto">
              <a:xfrm flipH="1">
                <a:off x="2805459" y="2349289"/>
                <a:ext cx="304800" cy="304801"/>
              </a:xfrm>
              <a:prstGeom prst="rect">
                <a:avLst/>
              </a:prstGeom>
              <a:extLst>
                <a:ext uri="{909E8E84-426E-40DD-AFC4-6F175D3DCCD1}">
                  <a14:hiddenFill xmlns="" xmlns:a14="http://schemas.microsoft.com/office/drawing/2010/main">
                    <a:solidFill>
                      <a:srgbClr val="FFFFFF"/>
                    </a:solidFill>
                  </a14:hiddenFill>
                </a:ext>
              </a:extLst>
            </p:spPr>
          </p:pic>
          <p:pic>
            <p:nvPicPr>
              <p:cNvPr id="102" name="Picture 28" descr="http://icons.iconarchive.com/icons/icons-land/vista-people/32/Office-Customer-Male-Light-icon.png"/>
              <p:cNvPicPr>
                <a:picLocks noChangeAspect="1" noChangeArrowheads="1"/>
              </p:cNvPicPr>
              <p:nvPr/>
            </p:nvPicPr>
            <p:blipFill>
              <a:blip r:embed="rId4" cstate="screen">
                <a:extLst>
                  <a:ext uri="{28A0092B-C50C-407E-A947-70E740481C1C}">
                    <a14:useLocalDpi xmlns="" xmlns:a14="http://schemas.microsoft.com/office/drawing/2010/main" val="0"/>
                  </a:ext>
                </a:extLst>
              </a:blip>
              <a:srcRect/>
              <a:stretch>
                <a:fillRect/>
              </a:stretch>
            </p:blipFill>
            <p:spPr bwMode="auto">
              <a:xfrm flipH="1">
                <a:off x="2413910" y="2439539"/>
                <a:ext cx="343683" cy="343684"/>
              </a:xfrm>
              <a:prstGeom prst="rect">
                <a:avLst/>
              </a:prstGeom>
              <a:extLst>
                <a:ext uri="{909E8E84-426E-40DD-AFC4-6F175D3DCCD1}">
                  <a14:hiddenFill xmlns="" xmlns:a14="http://schemas.microsoft.com/office/drawing/2010/main">
                    <a:solidFill>
                      <a:srgbClr val="FFFFFF"/>
                    </a:solidFill>
                  </a14:hiddenFill>
                </a:ext>
              </a:extLst>
            </p:spPr>
          </p:pic>
          <p:pic>
            <p:nvPicPr>
              <p:cNvPr id="103" name="Picture 30" descr="http://icons.iconarchive.com/icons/icons-land/vista-people/32/Office-Customer-Female-Light-icon.png"/>
              <p:cNvPicPr>
                <a:picLocks noChangeAspect="1" noChangeArrowheads="1"/>
              </p:cNvPicPr>
              <p:nvPr/>
            </p:nvPicPr>
            <p:blipFill>
              <a:blip r:embed="rId5" cstate="screen">
                <a:extLst>
                  <a:ext uri="{28A0092B-C50C-407E-A947-70E740481C1C}">
                    <a14:useLocalDpi xmlns="" xmlns:a14="http://schemas.microsoft.com/office/drawing/2010/main" val="0"/>
                  </a:ext>
                </a:extLst>
              </a:blip>
              <a:srcRect/>
              <a:stretch>
                <a:fillRect/>
              </a:stretch>
            </p:blipFill>
            <p:spPr bwMode="auto">
              <a:xfrm flipH="1">
                <a:off x="2989758" y="2134019"/>
                <a:ext cx="305519" cy="305520"/>
              </a:xfrm>
              <a:prstGeom prst="rect">
                <a:avLst/>
              </a:prstGeom>
              <a:extLst>
                <a:ext uri="{909E8E84-426E-40DD-AFC4-6F175D3DCCD1}">
                  <a14:hiddenFill xmlns="" xmlns:a14="http://schemas.microsoft.com/office/drawing/2010/main">
                    <a:solidFill>
                      <a:srgbClr val="FFFFFF"/>
                    </a:solidFill>
                  </a14:hiddenFill>
                </a:ext>
              </a:extLst>
            </p:spPr>
          </p:pic>
        </p:grpSp>
        <p:sp>
          <p:nvSpPr>
            <p:cNvPr id="96" name="ZoneTexte 95"/>
            <p:cNvSpPr txBox="1"/>
            <p:nvPr/>
          </p:nvSpPr>
          <p:spPr>
            <a:xfrm>
              <a:off x="7633111" y="4622619"/>
              <a:ext cx="1556836" cy="276999"/>
            </a:xfrm>
            <a:prstGeom prst="rect">
              <a:avLst/>
            </a:prstGeom>
            <a:noFill/>
          </p:spPr>
          <p:txBody>
            <a:bodyPr wrap="none" rtlCol="0">
              <a:spAutoFit/>
            </a:bodyPr>
            <a:lstStyle/>
            <a:p>
              <a:r>
                <a:rPr lang="fr-FR" sz="1200" dirty="0" smtClean="0">
                  <a:solidFill>
                    <a:schemeClr val="accent4">
                      <a:lumMod val="75000"/>
                    </a:schemeClr>
                  </a:solidFill>
                </a:rPr>
                <a:t>150 ambassadeurs</a:t>
              </a:r>
              <a:endParaRPr lang="fr-FR" sz="1200" dirty="0">
                <a:solidFill>
                  <a:schemeClr val="accent4">
                    <a:lumMod val="75000"/>
                  </a:schemeClr>
                </a:solidFill>
              </a:endParaRPr>
            </a:p>
          </p:txBody>
        </p:sp>
      </p:grpSp>
      <p:sp>
        <p:nvSpPr>
          <p:cNvPr id="110" name="Rectangle 109"/>
          <p:cNvSpPr/>
          <p:nvPr/>
        </p:nvSpPr>
        <p:spPr>
          <a:xfrm flipV="1">
            <a:off x="6531429" y="2790699"/>
            <a:ext cx="1365662" cy="2006931"/>
          </a:xfrm>
          <a:prstGeom prst="rect">
            <a:avLst/>
          </a:prstGeom>
          <a:noFill/>
          <a:ln w="38100">
            <a:solidFill>
              <a:schemeClr val="accent4"/>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solidFill>
                <a:schemeClr val="tx1"/>
              </a:solidFill>
            </a:endParaRPr>
          </a:p>
        </p:txBody>
      </p:sp>
      <p:grpSp>
        <p:nvGrpSpPr>
          <p:cNvPr id="131" name="Groupe 130"/>
          <p:cNvGrpSpPr/>
          <p:nvPr/>
        </p:nvGrpSpPr>
        <p:grpSpPr>
          <a:xfrm>
            <a:off x="1187539" y="1413977"/>
            <a:ext cx="1987718" cy="2049786"/>
            <a:chOff x="1045029" y="2708359"/>
            <a:chExt cx="1987718" cy="2049786"/>
          </a:xfrm>
        </p:grpSpPr>
        <p:pic>
          <p:nvPicPr>
            <p:cNvPr id="130" name="Picture 12" descr="http://www.iconesgratuites.fr/images/set_icons/49d1e231e652b6030bedd5624351e7e8_Database_by_barrymieny_preview.jpg"/>
            <p:cNvPicPr>
              <a:picLocks noChangeAspect="1" noChangeArrowheads="1"/>
            </p:cNvPicPr>
            <p:nvPr/>
          </p:nvPicPr>
          <p:blipFill>
            <a:blip r:embed="rId7" cstate="screen"/>
            <a:srcRect/>
            <a:stretch>
              <a:fillRect/>
            </a:stretch>
          </p:blipFill>
          <p:spPr bwMode="auto">
            <a:xfrm>
              <a:off x="1045029" y="2708359"/>
              <a:ext cx="1987718" cy="2049786"/>
            </a:xfrm>
            <a:prstGeom prst="rect">
              <a:avLst/>
            </a:prstGeom>
            <a:noFill/>
          </p:spPr>
        </p:pic>
        <p:pic>
          <p:nvPicPr>
            <p:cNvPr id="121" name="Picture 18" descr="http://static.freepik.com/photos-libre/clip-art-outils_412316.jpg"/>
            <p:cNvPicPr>
              <a:picLocks noChangeAspect="1" noChangeArrowheads="1"/>
            </p:cNvPicPr>
            <p:nvPr/>
          </p:nvPicPr>
          <p:blipFill>
            <a:blip r:embed="rId8" cstate="screen">
              <a:clrChange>
                <a:clrFrom>
                  <a:srgbClr val="FFFFFF"/>
                </a:clrFrom>
                <a:clrTo>
                  <a:srgbClr val="FFFFFF">
                    <a:alpha val="0"/>
                  </a:srgbClr>
                </a:clrTo>
              </a:clrChange>
            </a:blip>
            <a:srcRect/>
            <a:stretch>
              <a:fillRect/>
            </a:stretch>
          </p:blipFill>
          <p:spPr bwMode="auto">
            <a:xfrm rot="16200000">
              <a:off x="2027178" y="3285461"/>
              <a:ext cx="605068" cy="597336"/>
            </a:xfrm>
            <a:prstGeom prst="rect">
              <a:avLst/>
            </a:prstGeom>
            <a:noFill/>
          </p:spPr>
        </p:pic>
        <p:pic>
          <p:nvPicPr>
            <p:cNvPr id="122" name="Picture 20" descr="http://translation-blog.multilizer.com/wp-content/uploads/2012/07/document01.png"/>
            <p:cNvPicPr>
              <a:picLocks noChangeAspect="1" noChangeArrowheads="1"/>
            </p:cNvPicPr>
            <p:nvPr/>
          </p:nvPicPr>
          <p:blipFill>
            <a:blip r:embed="rId9" cstate="screen"/>
            <a:srcRect/>
            <a:stretch>
              <a:fillRect/>
            </a:stretch>
          </p:blipFill>
          <p:spPr bwMode="auto">
            <a:xfrm>
              <a:off x="1326174" y="3248237"/>
              <a:ext cx="615529" cy="544743"/>
            </a:xfrm>
            <a:prstGeom prst="rect">
              <a:avLst/>
            </a:prstGeom>
            <a:noFill/>
          </p:spPr>
        </p:pic>
        <p:pic>
          <p:nvPicPr>
            <p:cNvPr id="125" name="Picture 24" descr="http://fd-book.e-monsite.com/medias/album/images/Logo-New-generation-2.jpg"/>
            <p:cNvPicPr>
              <a:picLocks noChangeAspect="1" noChangeArrowheads="1"/>
            </p:cNvPicPr>
            <p:nvPr/>
          </p:nvPicPr>
          <p:blipFill>
            <a:blip r:embed="rId10" cstate="screen">
              <a:clrChange>
                <a:clrFrom>
                  <a:srgbClr val="FFFFFF"/>
                </a:clrFrom>
                <a:clrTo>
                  <a:srgbClr val="FFFFFF">
                    <a:alpha val="0"/>
                  </a:srgbClr>
                </a:clrTo>
              </a:clrChange>
            </a:blip>
            <a:srcRect/>
            <a:stretch>
              <a:fillRect/>
            </a:stretch>
          </p:blipFill>
          <p:spPr bwMode="auto">
            <a:xfrm>
              <a:off x="1330037" y="3871825"/>
              <a:ext cx="641267" cy="652673"/>
            </a:xfrm>
            <a:prstGeom prst="rect">
              <a:avLst/>
            </a:prstGeom>
            <a:noFill/>
          </p:spPr>
        </p:pic>
        <p:pic>
          <p:nvPicPr>
            <p:cNvPr id="129" name="Picture 22" descr="http://png-3.findicons.com/files/icons/977/rrze/720/user_helpdesk_faq.png"/>
            <p:cNvPicPr>
              <a:picLocks noChangeAspect="1" noChangeArrowheads="1"/>
            </p:cNvPicPr>
            <p:nvPr/>
          </p:nvPicPr>
          <p:blipFill>
            <a:blip r:embed="rId11" cstate="screen">
              <a:extLst>
                <a:ext uri="{28A0092B-C50C-407E-A947-70E740481C1C}">
                  <a14:useLocalDpi xmlns="" xmlns:a14="http://schemas.microsoft.com/office/drawing/2010/main" val="0"/>
                </a:ext>
              </a:extLst>
            </a:blip>
            <a:srcRect/>
            <a:stretch>
              <a:fillRect/>
            </a:stretch>
          </p:blipFill>
          <p:spPr bwMode="auto">
            <a:xfrm>
              <a:off x="2073712" y="3931391"/>
              <a:ext cx="530949" cy="592518"/>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024" name="Rectangle avec flèche vers le haut 1023"/>
          <p:cNvSpPr/>
          <p:nvPr/>
        </p:nvSpPr>
        <p:spPr>
          <a:xfrm rot="5400000">
            <a:off x="445407" y="1886500"/>
            <a:ext cx="550829" cy="1171756"/>
          </a:xfrm>
          <a:prstGeom prst="upArrowCallout">
            <a:avLst>
              <a:gd name="adj1" fmla="val 25000"/>
              <a:gd name="adj2" fmla="val 25000"/>
              <a:gd name="adj3" fmla="val 25000"/>
              <a:gd name="adj4" fmla="val 71329"/>
            </a:avLst>
          </a:prstGeom>
        </p:spPr>
        <p:style>
          <a:lnRef idx="1">
            <a:schemeClr val="dk1"/>
          </a:lnRef>
          <a:fillRef idx="2">
            <a:schemeClr val="dk1"/>
          </a:fillRef>
          <a:effectRef idx="1">
            <a:schemeClr val="dk1"/>
          </a:effectRef>
          <a:fontRef idx="minor">
            <a:schemeClr val="dk1"/>
          </a:fontRef>
        </p:style>
        <p:txBody>
          <a:bodyPr vert="vert270" rtlCol="0" anchor="ctr"/>
          <a:lstStyle/>
          <a:p>
            <a:pPr algn="ctr"/>
            <a:r>
              <a:rPr lang="fr-FR" dirty="0" smtClean="0"/>
              <a:t>Capitalisation H2012</a:t>
            </a:r>
            <a:endParaRPr lang="fr-FR" dirty="0"/>
          </a:p>
        </p:txBody>
      </p:sp>
      <p:cxnSp>
        <p:nvCxnSpPr>
          <p:cNvPr id="133" name="Connecteur droit avec flèche 132"/>
          <p:cNvCxnSpPr/>
          <p:nvPr/>
        </p:nvCxnSpPr>
        <p:spPr>
          <a:xfrm>
            <a:off x="2885704" y="2470068"/>
            <a:ext cx="3265714" cy="890650"/>
          </a:xfrm>
          <a:prstGeom prst="straightConnector1">
            <a:avLst/>
          </a:prstGeom>
          <a:ln w="76200">
            <a:tailEnd type="arrow"/>
          </a:ln>
        </p:spPr>
        <p:style>
          <a:lnRef idx="3">
            <a:schemeClr val="accent2"/>
          </a:lnRef>
          <a:fillRef idx="0">
            <a:schemeClr val="accent2"/>
          </a:fillRef>
          <a:effectRef idx="2">
            <a:schemeClr val="accent2"/>
          </a:effectRef>
          <a:fontRef idx="minor">
            <a:schemeClr val="tx1"/>
          </a:fontRef>
        </p:style>
      </p:cxnSp>
      <p:cxnSp>
        <p:nvCxnSpPr>
          <p:cNvPr id="106" name="Connecteur droit avec flèche 105"/>
          <p:cNvCxnSpPr>
            <a:stCxn id="76" idx="1"/>
          </p:cNvCxnSpPr>
          <p:nvPr/>
        </p:nvCxnSpPr>
        <p:spPr>
          <a:xfrm flipH="1">
            <a:off x="2838203" y="1535316"/>
            <a:ext cx="2011802" cy="376611"/>
          </a:xfrm>
          <a:prstGeom prst="straightConnector1">
            <a:avLst/>
          </a:prstGeom>
          <a:ln w="76200">
            <a:solidFill>
              <a:schemeClr val="accent3"/>
            </a:solidFill>
            <a:tailEnd type="arrow"/>
          </a:ln>
        </p:spPr>
        <p:style>
          <a:lnRef idx="3">
            <a:schemeClr val="accent3"/>
          </a:lnRef>
          <a:fillRef idx="0">
            <a:schemeClr val="accent3"/>
          </a:fillRef>
          <a:effectRef idx="2">
            <a:schemeClr val="accent3"/>
          </a:effectRef>
          <a:fontRef idx="minor">
            <a:schemeClr val="tx1"/>
          </a:fontRef>
        </p:style>
      </p:cxnSp>
      <p:cxnSp>
        <p:nvCxnSpPr>
          <p:cNvPr id="109" name="Connecteur droit avec flèche 108"/>
          <p:cNvCxnSpPr/>
          <p:nvPr/>
        </p:nvCxnSpPr>
        <p:spPr>
          <a:xfrm flipH="1" flipV="1">
            <a:off x="2624447" y="3075709"/>
            <a:ext cx="3438437" cy="776766"/>
          </a:xfrm>
          <a:prstGeom prst="straightConnector1">
            <a:avLst/>
          </a:prstGeom>
          <a:ln w="76200">
            <a:tailEnd type="arrow"/>
          </a:ln>
        </p:spPr>
        <p:style>
          <a:lnRef idx="3">
            <a:schemeClr val="accent3"/>
          </a:lnRef>
          <a:fillRef idx="0">
            <a:schemeClr val="accent3"/>
          </a:fillRef>
          <a:effectRef idx="2">
            <a:schemeClr val="accent3"/>
          </a:effectRef>
          <a:fontRef idx="minor">
            <a:schemeClr val="tx1"/>
          </a:fontRef>
        </p:style>
      </p:cxnSp>
      <p:cxnSp>
        <p:nvCxnSpPr>
          <p:cNvPr id="623" name="Forme 622"/>
          <p:cNvCxnSpPr>
            <a:stCxn id="102" idx="2"/>
          </p:cNvCxnSpPr>
          <p:nvPr/>
        </p:nvCxnSpPr>
        <p:spPr>
          <a:xfrm rot="5400000">
            <a:off x="7657716" y="2236101"/>
            <a:ext cx="1080000" cy="672502"/>
          </a:xfrm>
          <a:prstGeom prst="bentConnector2">
            <a:avLst/>
          </a:prstGeom>
          <a:ln w="76200">
            <a:tailEnd type="arrow"/>
          </a:ln>
        </p:spPr>
        <p:style>
          <a:lnRef idx="3">
            <a:schemeClr val="accent4"/>
          </a:lnRef>
          <a:fillRef idx="0">
            <a:schemeClr val="accent4"/>
          </a:fillRef>
          <a:effectRef idx="2">
            <a:schemeClr val="accent4"/>
          </a:effectRef>
          <a:fontRef idx="minor">
            <a:schemeClr val="tx1"/>
          </a:fontRef>
        </p:style>
      </p:cxnSp>
      <p:sp>
        <p:nvSpPr>
          <p:cNvPr id="115" name="ZoneTexte 114"/>
          <p:cNvSpPr txBox="1"/>
          <p:nvPr/>
        </p:nvSpPr>
        <p:spPr>
          <a:xfrm>
            <a:off x="8087093" y="2430130"/>
            <a:ext cx="900000" cy="246221"/>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fr-FR" dirty="0" smtClean="0"/>
              <a:t>Appui des ES</a:t>
            </a:r>
            <a:endParaRPr lang="fr-FR" dirty="0"/>
          </a:p>
        </p:txBody>
      </p:sp>
      <p:cxnSp>
        <p:nvCxnSpPr>
          <p:cNvPr id="625" name="Forme 624"/>
          <p:cNvCxnSpPr>
            <a:endCxn id="142" idx="2"/>
          </p:cNvCxnSpPr>
          <p:nvPr/>
        </p:nvCxnSpPr>
        <p:spPr>
          <a:xfrm flipV="1">
            <a:off x="5422110" y="4745876"/>
            <a:ext cx="1288932" cy="828000"/>
          </a:xfrm>
          <a:prstGeom prst="bentConnector2">
            <a:avLst/>
          </a:prstGeom>
          <a:ln w="76200">
            <a:tailEnd type="arrow"/>
          </a:ln>
        </p:spPr>
        <p:style>
          <a:lnRef idx="3">
            <a:schemeClr val="accent5"/>
          </a:lnRef>
          <a:fillRef idx="0">
            <a:schemeClr val="accent5"/>
          </a:fillRef>
          <a:effectRef idx="2">
            <a:schemeClr val="accent5"/>
          </a:effectRef>
          <a:fontRef idx="minor">
            <a:schemeClr val="tx1"/>
          </a:fontRef>
        </p:style>
      </p:cxnSp>
      <p:sp>
        <p:nvSpPr>
          <p:cNvPr id="91" name="ZoneTexte 90"/>
          <p:cNvSpPr txBox="1"/>
          <p:nvPr/>
        </p:nvSpPr>
        <p:spPr>
          <a:xfrm>
            <a:off x="6221726" y="1418258"/>
            <a:ext cx="1170512" cy="246221"/>
          </a:xfrm>
          <a:prstGeom prst="rect">
            <a:avLst/>
          </a:prstGeom>
          <a:ln/>
        </p:spPr>
        <p:style>
          <a:lnRef idx="1">
            <a:schemeClr val="accent4"/>
          </a:lnRef>
          <a:fillRef idx="2">
            <a:schemeClr val="accent4"/>
          </a:fillRef>
          <a:effectRef idx="1">
            <a:schemeClr val="accent4"/>
          </a:effectRef>
          <a:fontRef idx="minor">
            <a:schemeClr val="dk1"/>
          </a:fontRef>
        </p:style>
        <p:txBody>
          <a:bodyPr wrap="none" rtlCol="0">
            <a:spAutoFit/>
          </a:bodyPr>
          <a:lstStyle/>
          <a:p>
            <a:pPr algn="ctr"/>
            <a:r>
              <a:rPr lang="fr-FR" dirty="0" smtClean="0"/>
              <a:t>Remontée besoins</a:t>
            </a:r>
            <a:endParaRPr lang="fr-FR" dirty="0"/>
          </a:p>
        </p:txBody>
      </p:sp>
      <p:sp>
        <p:nvSpPr>
          <p:cNvPr id="132" name="Rectangle à coins arrondis 131"/>
          <p:cNvSpPr/>
          <p:nvPr/>
        </p:nvSpPr>
        <p:spPr>
          <a:xfrm>
            <a:off x="3045077" y="2617117"/>
            <a:ext cx="2088000" cy="272415"/>
          </a:xfrm>
          <a:prstGeom prst="round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lgn="ctr"/>
            <a:r>
              <a:rPr lang="fr-FR" dirty="0" smtClean="0"/>
              <a:t>Diffusion de connaissance et d’outils</a:t>
            </a:r>
            <a:endParaRPr lang="fr-FR" dirty="0"/>
          </a:p>
        </p:txBody>
      </p:sp>
      <p:sp>
        <p:nvSpPr>
          <p:cNvPr id="104" name="Rectangle à coins arrondis 103"/>
          <p:cNvSpPr/>
          <p:nvPr/>
        </p:nvSpPr>
        <p:spPr>
          <a:xfrm flipH="1">
            <a:off x="3192480" y="3265717"/>
            <a:ext cx="1980000" cy="293422"/>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smtClean="0">
                <a:solidFill>
                  <a:schemeClr val="tx1"/>
                </a:solidFill>
              </a:rPr>
              <a:t>Questions/Réponses aux experts</a:t>
            </a:r>
            <a:endParaRPr lang="fr-FR" dirty="0">
              <a:solidFill>
                <a:schemeClr val="tx1"/>
              </a:solidFill>
            </a:endParaRPr>
          </a:p>
        </p:txBody>
      </p:sp>
      <p:sp>
        <p:nvSpPr>
          <p:cNvPr id="159" name="ZoneTexte 158"/>
          <p:cNvSpPr txBox="1"/>
          <p:nvPr/>
        </p:nvSpPr>
        <p:spPr>
          <a:xfrm>
            <a:off x="3241963" y="1484880"/>
            <a:ext cx="1440000" cy="408623"/>
          </a:xfrm>
          <a:prstGeom prst="round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900" dirty="0" smtClean="0"/>
              <a:t>Elaboration et validation </a:t>
            </a:r>
          </a:p>
          <a:p>
            <a:pPr algn="ctr"/>
            <a:r>
              <a:rPr lang="fr-FR" sz="900" dirty="0" smtClean="0"/>
              <a:t>des contenus</a:t>
            </a:r>
            <a:endParaRPr lang="fr-FR" sz="900" dirty="0"/>
          </a:p>
        </p:txBody>
      </p:sp>
      <p:sp>
        <p:nvSpPr>
          <p:cNvPr id="116" name="Rectangle à coins arrondis 115"/>
          <p:cNvSpPr/>
          <p:nvPr/>
        </p:nvSpPr>
        <p:spPr>
          <a:xfrm>
            <a:off x="4168227" y="6020784"/>
            <a:ext cx="1332000" cy="51063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dirty="0" smtClean="0"/>
              <a:t>Journées nationales</a:t>
            </a:r>
            <a:endParaRPr lang="fr-FR" dirty="0"/>
          </a:p>
        </p:txBody>
      </p:sp>
      <p:pic>
        <p:nvPicPr>
          <p:cNvPr id="2049" name="Picture 1"/>
          <p:cNvPicPr>
            <a:picLocks noChangeAspect="1" noChangeArrowheads="1"/>
          </p:cNvPicPr>
          <p:nvPr/>
        </p:nvPicPr>
        <p:blipFill>
          <a:blip r:embed="rId12" cstate="screen"/>
          <a:srcRect/>
          <a:stretch>
            <a:fillRect/>
          </a:stretch>
        </p:blipFill>
        <p:spPr bwMode="auto">
          <a:xfrm>
            <a:off x="-350631" y="3568638"/>
            <a:ext cx="4159695" cy="3289362"/>
          </a:xfrm>
          <a:prstGeom prst="rect">
            <a:avLst/>
          </a:prstGeom>
          <a:noFill/>
          <a:ln w="9525">
            <a:noFill/>
            <a:miter lim="800000"/>
            <a:headEnd/>
            <a:tailEnd/>
          </a:ln>
          <a:effectLst/>
        </p:spPr>
      </p:pic>
    </p:spTree>
    <p:extLst>
      <p:ext uri="{BB962C8B-B14F-4D97-AF65-F5344CB8AC3E}">
        <p14:creationId xmlns="" xmlns:p14="http://schemas.microsoft.com/office/powerpoint/2010/main" val="690172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1"/>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1000"/>
                                  </p:stCondLst>
                                  <p:childTnLst>
                                    <p:set>
                                      <p:cBhvr>
                                        <p:cTn id="15" dur="1" fill="hold">
                                          <p:stCondLst>
                                            <p:cond delay="0"/>
                                          </p:stCondLst>
                                        </p:cTn>
                                        <p:tgtEl>
                                          <p:spTgt spid="102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3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3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1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7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9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06"/>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5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09"/>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0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8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623"/>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1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10"/>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94"/>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91"/>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54"/>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625"/>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42"/>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116"/>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120"/>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42" grpId="0" animBg="1"/>
      <p:bldP spid="154" grpId="0" animBg="1"/>
      <p:bldP spid="119" grpId="0" animBg="1"/>
      <p:bldP spid="117" grpId="0" animBg="1"/>
      <p:bldP spid="110" grpId="0" animBg="1"/>
      <p:bldP spid="1024" grpId="0" animBg="1"/>
      <p:bldP spid="115" grpId="0" animBg="1"/>
      <p:bldP spid="91" grpId="0" animBg="1"/>
      <p:bldP spid="132" grpId="0" animBg="1"/>
      <p:bldP spid="104" grpId="0" animBg="1"/>
      <p:bldP spid="159" grpId="0" animBg="1"/>
      <p:bldP spid="11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6"/>
          <p:cNvGrpSpPr/>
          <p:nvPr/>
        </p:nvGrpSpPr>
        <p:grpSpPr>
          <a:xfrm>
            <a:off x="3087162" y="2644806"/>
            <a:ext cx="2880000" cy="2880000"/>
            <a:chOff x="4893855" y="3713866"/>
            <a:chExt cx="1354632" cy="1354632"/>
          </a:xfrm>
        </p:grpSpPr>
        <p:sp>
          <p:nvSpPr>
            <p:cNvPr id="8" name="Ellipse 7"/>
            <p:cNvSpPr/>
            <p:nvPr/>
          </p:nvSpPr>
          <p:spPr>
            <a:xfrm>
              <a:off x="4893855" y="3713866"/>
              <a:ext cx="1354632" cy="1354632"/>
            </a:xfrm>
            <a:prstGeom prst="ellipse">
              <a:avLst/>
            </a:prstGeom>
          </p:spPr>
          <p:style>
            <a:lnRef idx="1">
              <a:schemeClr val="dk1"/>
            </a:lnRef>
            <a:fillRef idx="3">
              <a:schemeClr val="dk1"/>
            </a:fillRef>
            <a:effectRef idx="2">
              <a:schemeClr val="dk1"/>
            </a:effectRef>
            <a:fontRef idx="minor">
              <a:schemeClr val="lt1"/>
            </a:fontRef>
          </p:style>
        </p:sp>
        <p:sp>
          <p:nvSpPr>
            <p:cNvPr id="9" name="Ellipse 4"/>
            <p:cNvSpPr/>
            <p:nvPr/>
          </p:nvSpPr>
          <p:spPr>
            <a:xfrm>
              <a:off x="5050452" y="3906664"/>
              <a:ext cx="1055689" cy="9578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fr-FR" sz="2800" b="1" kern="1200" dirty="0" smtClean="0"/>
                <a:t>Calendrier général</a:t>
              </a:r>
              <a:endParaRPr lang="fr-FR" sz="2800" b="1" kern="1200" dirty="0"/>
            </a:p>
          </p:txBody>
        </p:sp>
      </p:grpSp>
    </p:spTree>
    <p:extLst>
      <p:ext uri="{BB962C8B-B14F-4D97-AF65-F5344CB8AC3E}">
        <p14:creationId xmlns:p14="http://schemas.microsoft.com/office/powerpoint/2010/main" xmlns="" val="38429103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Flèche vers le bas 51"/>
          <p:cNvSpPr/>
          <p:nvPr/>
        </p:nvSpPr>
        <p:spPr>
          <a:xfrm>
            <a:off x="3123365" y="4474304"/>
            <a:ext cx="431800" cy="932481"/>
          </a:xfrm>
          <a:prstGeom prst="down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a:p>
        </p:txBody>
      </p:sp>
      <p:sp>
        <p:nvSpPr>
          <p:cNvPr id="53" name="Flèche vers le bas 52"/>
          <p:cNvSpPr/>
          <p:nvPr/>
        </p:nvSpPr>
        <p:spPr>
          <a:xfrm>
            <a:off x="3846709" y="4487952"/>
            <a:ext cx="431800" cy="932481"/>
          </a:xfrm>
          <a:prstGeom prst="down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a:p>
        </p:txBody>
      </p:sp>
      <p:sp>
        <p:nvSpPr>
          <p:cNvPr id="54" name="Flèche vers le bas 53"/>
          <p:cNvSpPr/>
          <p:nvPr/>
        </p:nvSpPr>
        <p:spPr>
          <a:xfrm>
            <a:off x="4585973" y="4490224"/>
            <a:ext cx="431800" cy="932481"/>
          </a:xfrm>
          <a:prstGeom prst="down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a:p>
        </p:txBody>
      </p:sp>
      <p:sp>
        <p:nvSpPr>
          <p:cNvPr id="55" name="Flèche vers le bas 54"/>
          <p:cNvSpPr/>
          <p:nvPr/>
        </p:nvSpPr>
        <p:spPr>
          <a:xfrm>
            <a:off x="5334341" y="4487952"/>
            <a:ext cx="431800" cy="932481"/>
          </a:xfrm>
          <a:prstGeom prst="down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a:p>
        </p:txBody>
      </p:sp>
      <p:sp>
        <p:nvSpPr>
          <p:cNvPr id="56" name="Flèche vers le bas 55"/>
          <p:cNvSpPr/>
          <p:nvPr/>
        </p:nvSpPr>
        <p:spPr>
          <a:xfrm>
            <a:off x="6073605" y="4490224"/>
            <a:ext cx="431800" cy="932481"/>
          </a:xfrm>
          <a:prstGeom prst="down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a:p>
        </p:txBody>
      </p:sp>
      <p:sp>
        <p:nvSpPr>
          <p:cNvPr id="51" name="Flèche vers le bas 50"/>
          <p:cNvSpPr/>
          <p:nvPr/>
        </p:nvSpPr>
        <p:spPr>
          <a:xfrm>
            <a:off x="2384101" y="4472032"/>
            <a:ext cx="431800" cy="932481"/>
          </a:xfrm>
          <a:prstGeom prst="down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a:p>
        </p:txBody>
      </p:sp>
      <p:sp>
        <p:nvSpPr>
          <p:cNvPr id="5" name="Rectangle 4"/>
          <p:cNvSpPr/>
          <p:nvPr/>
        </p:nvSpPr>
        <p:spPr>
          <a:xfrm>
            <a:off x="1603169" y="4724400"/>
            <a:ext cx="5783469" cy="3968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fr-FR" sz="1400" dirty="0" smtClean="0"/>
              <a:t>Production de l’outillage par les experts</a:t>
            </a:r>
          </a:p>
        </p:txBody>
      </p:sp>
      <p:sp>
        <p:nvSpPr>
          <p:cNvPr id="31" name="Flèche vers le bas 30"/>
          <p:cNvSpPr/>
          <p:nvPr/>
        </p:nvSpPr>
        <p:spPr>
          <a:xfrm>
            <a:off x="1537925" y="4444737"/>
            <a:ext cx="431800" cy="341312"/>
          </a:xfrm>
          <a:prstGeom prst="downArrow">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fr-FR"/>
          </a:p>
        </p:txBody>
      </p:sp>
      <p:sp>
        <p:nvSpPr>
          <p:cNvPr id="63" name="Flèche droite 62"/>
          <p:cNvSpPr/>
          <p:nvPr/>
        </p:nvSpPr>
        <p:spPr>
          <a:xfrm>
            <a:off x="6940550" y="3429000"/>
            <a:ext cx="1871663" cy="1368425"/>
          </a:xfrm>
          <a:prstGeom prst="rightArrow">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fr-FR" sz="1400" dirty="0" smtClean="0">
                <a:solidFill>
                  <a:schemeClr val="tx1"/>
                </a:solidFill>
              </a:rPr>
              <a:t>2017</a:t>
            </a:r>
          </a:p>
        </p:txBody>
      </p:sp>
      <p:sp>
        <p:nvSpPr>
          <p:cNvPr id="64" name="Rectangle 63"/>
          <p:cNvSpPr/>
          <p:nvPr/>
        </p:nvSpPr>
        <p:spPr>
          <a:xfrm>
            <a:off x="315913" y="3789363"/>
            <a:ext cx="1584325" cy="666750"/>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fr-FR" sz="1400" dirty="0" smtClean="0">
                <a:solidFill>
                  <a:schemeClr val="tx1"/>
                </a:solidFill>
              </a:rPr>
              <a:t>2013</a:t>
            </a:r>
            <a:endParaRPr lang="fr-FR" sz="1400" dirty="0">
              <a:solidFill>
                <a:schemeClr val="tx1"/>
              </a:solidFill>
            </a:endParaRPr>
          </a:p>
        </p:txBody>
      </p:sp>
      <p:sp>
        <p:nvSpPr>
          <p:cNvPr id="65" name="Rectangle 64"/>
          <p:cNvSpPr/>
          <p:nvPr/>
        </p:nvSpPr>
        <p:spPr>
          <a:xfrm>
            <a:off x="1971675" y="3789363"/>
            <a:ext cx="1584325" cy="666750"/>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fr-FR" sz="1400" dirty="0" smtClean="0">
                <a:solidFill>
                  <a:schemeClr val="tx1"/>
                </a:solidFill>
              </a:rPr>
              <a:t>2014</a:t>
            </a:r>
            <a:endParaRPr lang="fr-FR" sz="1400" dirty="0">
              <a:solidFill>
                <a:schemeClr val="tx1"/>
              </a:solidFill>
            </a:endParaRPr>
          </a:p>
        </p:txBody>
      </p:sp>
      <p:sp>
        <p:nvSpPr>
          <p:cNvPr id="66" name="Rectangle 65"/>
          <p:cNvSpPr/>
          <p:nvPr/>
        </p:nvSpPr>
        <p:spPr>
          <a:xfrm>
            <a:off x="3627438" y="3789363"/>
            <a:ext cx="1584325" cy="666750"/>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fr-FR" sz="1400" dirty="0" smtClean="0">
                <a:solidFill>
                  <a:schemeClr val="tx1"/>
                </a:solidFill>
              </a:rPr>
              <a:t>2015</a:t>
            </a:r>
            <a:endParaRPr lang="fr-FR" sz="1400" dirty="0">
              <a:solidFill>
                <a:schemeClr val="tx1"/>
              </a:solidFill>
            </a:endParaRPr>
          </a:p>
        </p:txBody>
      </p:sp>
      <p:sp>
        <p:nvSpPr>
          <p:cNvPr id="67" name="Rectangle 66"/>
          <p:cNvSpPr/>
          <p:nvPr/>
        </p:nvSpPr>
        <p:spPr>
          <a:xfrm>
            <a:off x="5284788" y="3789363"/>
            <a:ext cx="1582737" cy="666750"/>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fr-FR" sz="1400" dirty="0" smtClean="0">
                <a:solidFill>
                  <a:schemeClr val="tx1"/>
                </a:solidFill>
              </a:rPr>
              <a:t>2016</a:t>
            </a:r>
            <a:endParaRPr lang="fr-FR" sz="1400" dirty="0">
              <a:solidFill>
                <a:schemeClr val="tx1"/>
              </a:solidFill>
            </a:endParaRPr>
          </a:p>
        </p:txBody>
      </p:sp>
      <p:sp>
        <p:nvSpPr>
          <p:cNvPr id="17417" name="Espace réservé du numéro de diapositive 4"/>
          <p:cNvSpPr txBox="1">
            <a:spLocks noGrp="1"/>
          </p:cNvSpPr>
          <p:nvPr/>
        </p:nvSpPr>
        <p:spPr bwMode="auto">
          <a:xfrm>
            <a:off x="7848600" y="6299200"/>
            <a:ext cx="1066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D593243A-8767-414F-A2F5-60F2ED154430}" type="slidenum">
              <a:rPr lang="fr-FR" sz="800"/>
              <a:pPr algn="r" eaLnBrk="1" hangingPunct="1"/>
              <a:t>47</a:t>
            </a:fld>
            <a:endParaRPr lang="fr-FR" sz="800"/>
          </a:p>
        </p:txBody>
      </p:sp>
      <p:cxnSp>
        <p:nvCxnSpPr>
          <p:cNvPr id="7" name="Connecteur droit 6"/>
          <p:cNvCxnSpPr/>
          <p:nvPr/>
        </p:nvCxnSpPr>
        <p:spPr>
          <a:xfrm>
            <a:off x="615549" y="1926434"/>
            <a:ext cx="0" cy="4356000"/>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sp>
        <p:nvSpPr>
          <p:cNvPr id="21" name="Rectangle 20"/>
          <p:cNvSpPr/>
          <p:nvPr/>
        </p:nvSpPr>
        <p:spPr>
          <a:xfrm>
            <a:off x="1412042" y="2240717"/>
            <a:ext cx="936000" cy="5980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fr-FR" sz="1200" dirty="0" smtClean="0"/>
              <a:t>Mise en place plate-forme</a:t>
            </a:r>
            <a:endParaRPr lang="fr-FR" sz="1200" dirty="0"/>
          </a:p>
        </p:txBody>
      </p:sp>
      <p:sp>
        <p:nvSpPr>
          <p:cNvPr id="4" name="Flèche vers le bas 3"/>
          <p:cNvSpPr/>
          <p:nvPr/>
        </p:nvSpPr>
        <p:spPr>
          <a:xfrm>
            <a:off x="3173413" y="4456113"/>
            <a:ext cx="431800" cy="341312"/>
          </a:xfrm>
          <a:prstGeom prst="downArrow">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fr-FR"/>
          </a:p>
        </p:txBody>
      </p:sp>
      <p:sp>
        <p:nvSpPr>
          <p:cNvPr id="22" name="Flèche vers le bas 21"/>
          <p:cNvSpPr/>
          <p:nvPr/>
        </p:nvSpPr>
        <p:spPr>
          <a:xfrm>
            <a:off x="4557713" y="4456113"/>
            <a:ext cx="433387" cy="341312"/>
          </a:xfrm>
          <a:prstGeom prst="downArrow">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fr-FR"/>
          </a:p>
        </p:txBody>
      </p:sp>
      <p:sp>
        <p:nvSpPr>
          <p:cNvPr id="24" name="Flèche vers le bas 23"/>
          <p:cNvSpPr/>
          <p:nvPr/>
        </p:nvSpPr>
        <p:spPr>
          <a:xfrm>
            <a:off x="6292850" y="4456113"/>
            <a:ext cx="431800" cy="341312"/>
          </a:xfrm>
          <a:prstGeom prst="downArrow">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fr-FR"/>
          </a:p>
        </p:txBody>
      </p:sp>
      <p:sp>
        <p:nvSpPr>
          <p:cNvPr id="26" name="Rectangle à coins arrondis 25"/>
          <p:cNvSpPr/>
          <p:nvPr/>
        </p:nvSpPr>
        <p:spPr>
          <a:xfrm>
            <a:off x="7125388" y="5218114"/>
            <a:ext cx="1060450" cy="778926"/>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fr-FR" sz="1400" dirty="0" smtClean="0"/>
              <a:t>Bilan du projet</a:t>
            </a:r>
            <a:endParaRPr lang="fr-FR" sz="1400" dirty="0"/>
          </a:p>
        </p:txBody>
      </p:sp>
      <p:sp>
        <p:nvSpPr>
          <p:cNvPr id="25" name="Flèche vers le bas 24"/>
          <p:cNvSpPr/>
          <p:nvPr/>
        </p:nvSpPr>
        <p:spPr>
          <a:xfrm>
            <a:off x="7410388" y="4459288"/>
            <a:ext cx="431800" cy="841375"/>
          </a:xfrm>
          <a:prstGeom prst="downArrow">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fr-FR"/>
          </a:p>
        </p:txBody>
      </p:sp>
      <p:sp>
        <p:nvSpPr>
          <p:cNvPr id="3" name="Accolade ouvrante 2"/>
          <p:cNvSpPr/>
          <p:nvPr/>
        </p:nvSpPr>
        <p:spPr>
          <a:xfrm rot="5400000" flipV="1">
            <a:off x="503928" y="1734447"/>
            <a:ext cx="360363" cy="866569"/>
          </a:xfrm>
          <a:prstGeom prst="leftBrace">
            <a:avLst/>
          </a:prstGeom>
          <a:ln>
            <a:solidFill>
              <a:schemeClr val="bg1">
                <a:lumMod val="50000"/>
              </a:schemeClr>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txBody>
          <a:bodyPr anchor="ctr"/>
          <a:lstStyle/>
          <a:p>
            <a:pPr algn="ctr">
              <a:defRPr/>
            </a:pPr>
            <a:endParaRPr lang="fr-FR">
              <a:solidFill>
                <a:schemeClr val="bg1">
                  <a:lumMod val="50000"/>
                </a:schemeClr>
              </a:solidFill>
            </a:endParaRPr>
          </a:p>
        </p:txBody>
      </p:sp>
      <p:sp>
        <p:nvSpPr>
          <p:cNvPr id="29" name="Accolade ouvrante 28"/>
          <p:cNvSpPr/>
          <p:nvPr/>
        </p:nvSpPr>
        <p:spPr>
          <a:xfrm rot="5400000" flipV="1">
            <a:off x="3871150" y="-648462"/>
            <a:ext cx="360363" cy="5632387"/>
          </a:xfrm>
          <a:prstGeom prst="leftBrace">
            <a:avLst/>
          </a:prstGeom>
          <a:ln>
            <a:solidFill>
              <a:schemeClr val="bg1">
                <a:lumMod val="50000"/>
              </a:schemeClr>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txBody>
          <a:bodyPr anchor="ctr"/>
          <a:lstStyle/>
          <a:p>
            <a:pPr algn="ctr">
              <a:defRPr/>
            </a:pPr>
            <a:endParaRPr lang="fr-FR">
              <a:solidFill>
                <a:schemeClr val="bg1">
                  <a:lumMod val="50000"/>
                </a:schemeClr>
              </a:solidFill>
            </a:endParaRPr>
          </a:p>
        </p:txBody>
      </p:sp>
      <p:sp>
        <p:nvSpPr>
          <p:cNvPr id="30" name="Accolade ouvrante 29"/>
          <p:cNvSpPr/>
          <p:nvPr/>
        </p:nvSpPr>
        <p:spPr>
          <a:xfrm rot="5400000" flipV="1">
            <a:off x="7473828" y="1485775"/>
            <a:ext cx="360362" cy="1367088"/>
          </a:xfrm>
          <a:prstGeom prst="leftBrace">
            <a:avLst/>
          </a:prstGeom>
          <a:ln>
            <a:solidFill>
              <a:schemeClr val="bg1">
                <a:lumMod val="50000"/>
              </a:schemeClr>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txBody>
          <a:bodyPr anchor="ctr"/>
          <a:lstStyle/>
          <a:p>
            <a:pPr algn="ctr">
              <a:defRPr/>
            </a:pPr>
            <a:endParaRPr lang="fr-FR">
              <a:solidFill>
                <a:schemeClr val="bg1">
                  <a:lumMod val="50000"/>
                </a:schemeClr>
              </a:solidFill>
            </a:endParaRPr>
          </a:p>
        </p:txBody>
      </p:sp>
      <p:sp>
        <p:nvSpPr>
          <p:cNvPr id="10" name="ZoneTexte 9"/>
          <p:cNvSpPr txBox="1"/>
          <p:nvPr/>
        </p:nvSpPr>
        <p:spPr>
          <a:xfrm>
            <a:off x="315888" y="1690688"/>
            <a:ext cx="631904" cy="246221"/>
          </a:xfrm>
          <a:prstGeom prst="rect">
            <a:avLst/>
          </a:prstGeom>
          <a:noFill/>
        </p:spPr>
        <p:txBody>
          <a:bodyPr wrap="none">
            <a:spAutoFit/>
          </a:bodyPr>
          <a:lstStyle/>
          <a:p>
            <a:pPr>
              <a:defRPr/>
            </a:pPr>
            <a:r>
              <a:rPr lang="fr-FR" dirty="0" smtClean="0">
                <a:solidFill>
                  <a:schemeClr val="bg1">
                    <a:lumMod val="50000"/>
                  </a:schemeClr>
                </a:solidFill>
              </a:rPr>
              <a:t>Marché</a:t>
            </a:r>
            <a:endParaRPr lang="fr-FR" dirty="0">
              <a:solidFill>
                <a:schemeClr val="bg1">
                  <a:lumMod val="50000"/>
                </a:schemeClr>
              </a:solidFill>
            </a:endParaRPr>
          </a:p>
        </p:txBody>
      </p:sp>
      <p:sp>
        <p:nvSpPr>
          <p:cNvPr id="34" name="ZoneTexte 33"/>
          <p:cNvSpPr txBox="1"/>
          <p:nvPr/>
        </p:nvSpPr>
        <p:spPr>
          <a:xfrm>
            <a:off x="3484925" y="1714250"/>
            <a:ext cx="1079142" cy="246221"/>
          </a:xfrm>
          <a:prstGeom prst="rect">
            <a:avLst/>
          </a:prstGeom>
          <a:noFill/>
        </p:spPr>
        <p:txBody>
          <a:bodyPr wrap="none">
            <a:spAutoFit/>
          </a:bodyPr>
          <a:lstStyle/>
          <a:p>
            <a:pPr>
              <a:defRPr/>
            </a:pPr>
            <a:r>
              <a:rPr lang="fr-FR" dirty="0">
                <a:solidFill>
                  <a:schemeClr val="bg1">
                    <a:lumMod val="50000"/>
                  </a:schemeClr>
                </a:solidFill>
              </a:rPr>
              <a:t>Mise en œuvre</a:t>
            </a:r>
          </a:p>
        </p:txBody>
      </p:sp>
      <p:sp>
        <p:nvSpPr>
          <p:cNvPr id="37" name="ZoneTexte 36"/>
          <p:cNvSpPr txBox="1"/>
          <p:nvPr/>
        </p:nvSpPr>
        <p:spPr>
          <a:xfrm>
            <a:off x="7178813" y="1715075"/>
            <a:ext cx="906017" cy="246221"/>
          </a:xfrm>
          <a:prstGeom prst="rect">
            <a:avLst/>
          </a:prstGeom>
          <a:noFill/>
        </p:spPr>
        <p:txBody>
          <a:bodyPr wrap="none">
            <a:spAutoFit/>
          </a:bodyPr>
          <a:lstStyle/>
          <a:p>
            <a:pPr>
              <a:defRPr/>
            </a:pPr>
            <a:r>
              <a:rPr lang="fr-FR" dirty="0" err="1">
                <a:solidFill>
                  <a:schemeClr val="bg1">
                    <a:lumMod val="50000"/>
                  </a:schemeClr>
                </a:solidFill>
              </a:rPr>
              <a:t>Capi</a:t>
            </a:r>
            <a:r>
              <a:rPr lang="fr-FR" dirty="0">
                <a:solidFill>
                  <a:schemeClr val="bg1">
                    <a:lumMod val="50000"/>
                  </a:schemeClr>
                </a:solidFill>
              </a:rPr>
              <a:t> + bilan</a:t>
            </a:r>
          </a:p>
        </p:txBody>
      </p:sp>
      <p:sp>
        <p:nvSpPr>
          <p:cNvPr id="41" name="Titre 1"/>
          <p:cNvSpPr>
            <a:spLocks noGrp="1"/>
          </p:cNvSpPr>
          <p:nvPr>
            <p:ph type="title"/>
          </p:nvPr>
        </p:nvSpPr>
        <p:spPr>
          <a:xfrm>
            <a:off x="391886" y="709016"/>
            <a:ext cx="8619086" cy="447660"/>
          </a:xfrm>
        </p:spPr>
        <p:txBody>
          <a:bodyPr/>
          <a:lstStyle/>
          <a:p>
            <a:r>
              <a:rPr lang="fr-FR" sz="2000" dirty="0" smtClean="0"/>
              <a:t>Macro calendrier du projet</a:t>
            </a:r>
            <a:endParaRPr lang="fr-FR" sz="2000" dirty="0"/>
          </a:p>
        </p:txBody>
      </p:sp>
      <p:sp>
        <p:nvSpPr>
          <p:cNvPr id="36" name="Étoile à 6 branches 35"/>
          <p:cNvSpPr/>
          <p:nvPr/>
        </p:nvSpPr>
        <p:spPr>
          <a:xfrm>
            <a:off x="570550" y="4213425"/>
            <a:ext cx="593766" cy="581891"/>
          </a:xfrm>
          <a:prstGeom prst="star6">
            <a:avLst/>
          </a:prstGeom>
          <a:solidFill>
            <a:srgbClr val="FFCC00"/>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400" dirty="0" smtClean="0">
                <a:solidFill>
                  <a:schemeClr val="tx1"/>
                </a:solidFill>
              </a:rPr>
              <a:t>JN</a:t>
            </a:r>
            <a:endParaRPr lang="fr-FR" sz="1400" dirty="0">
              <a:solidFill>
                <a:schemeClr val="tx1"/>
              </a:solidFill>
            </a:endParaRPr>
          </a:p>
        </p:txBody>
      </p:sp>
      <p:sp>
        <p:nvSpPr>
          <p:cNvPr id="38" name="Étoile à 6 branches 37"/>
          <p:cNvSpPr/>
          <p:nvPr/>
        </p:nvSpPr>
        <p:spPr>
          <a:xfrm>
            <a:off x="1935325" y="4227075"/>
            <a:ext cx="468000" cy="468000"/>
          </a:xfrm>
          <a:prstGeom prst="star6">
            <a:avLst/>
          </a:prstGeom>
          <a:solidFill>
            <a:srgbClr val="FFCC00"/>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smtClean="0">
                <a:solidFill>
                  <a:schemeClr val="tx1"/>
                </a:solidFill>
              </a:rPr>
              <a:t>JN</a:t>
            </a:r>
            <a:endParaRPr lang="fr-FR" dirty="0">
              <a:solidFill>
                <a:schemeClr val="tx1"/>
              </a:solidFill>
            </a:endParaRPr>
          </a:p>
        </p:txBody>
      </p:sp>
      <p:sp>
        <p:nvSpPr>
          <p:cNvPr id="39" name="Étoile à 6 branches 38"/>
          <p:cNvSpPr/>
          <p:nvPr/>
        </p:nvSpPr>
        <p:spPr>
          <a:xfrm>
            <a:off x="2797421" y="4215699"/>
            <a:ext cx="468000" cy="468000"/>
          </a:xfrm>
          <a:prstGeom prst="star6">
            <a:avLst/>
          </a:prstGeom>
          <a:solidFill>
            <a:srgbClr val="FFCC00"/>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smtClean="0">
                <a:solidFill>
                  <a:schemeClr val="tx1"/>
                </a:solidFill>
              </a:rPr>
              <a:t>JN</a:t>
            </a:r>
            <a:endParaRPr lang="fr-FR" dirty="0">
              <a:solidFill>
                <a:schemeClr val="tx1"/>
              </a:solidFill>
            </a:endParaRPr>
          </a:p>
        </p:txBody>
      </p:sp>
      <p:sp>
        <p:nvSpPr>
          <p:cNvPr id="40" name="Étoile à 6 branches 39"/>
          <p:cNvSpPr/>
          <p:nvPr/>
        </p:nvSpPr>
        <p:spPr>
          <a:xfrm>
            <a:off x="3752781" y="4229347"/>
            <a:ext cx="468000" cy="468000"/>
          </a:xfrm>
          <a:prstGeom prst="star6">
            <a:avLst/>
          </a:prstGeom>
          <a:solidFill>
            <a:srgbClr val="FFCC00"/>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smtClean="0">
                <a:solidFill>
                  <a:schemeClr val="tx1"/>
                </a:solidFill>
              </a:rPr>
              <a:t>JN</a:t>
            </a:r>
            <a:endParaRPr lang="fr-FR" dirty="0">
              <a:solidFill>
                <a:schemeClr val="tx1"/>
              </a:solidFill>
            </a:endParaRPr>
          </a:p>
        </p:txBody>
      </p:sp>
      <p:sp>
        <p:nvSpPr>
          <p:cNvPr id="42" name="Étoile à 6 branches 41"/>
          <p:cNvSpPr/>
          <p:nvPr/>
        </p:nvSpPr>
        <p:spPr>
          <a:xfrm>
            <a:off x="4614877" y="4217971"/>
            <a:ext cx="468000" cy="468000"/>
          </a:xfrm>
          <a:prstGeom prst="star6">
            <a:avLst/>
          </a:prstGeom>
          <a:solidFill>
            <a:srgbClr val="FFCC00"/>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smtClean="0">
                <a:solidFill>
                  <a:schemeClr val="tx1"/>
                </a:solidFill>
              </a:rPr>
              <a:t>JN</a:t>
            </a:r>
            <a:endParaRPr lang="fr-FR" dirty="0">
              <a:solidFill>
                <a:schemeClr val="tx1"/>
              </a:solidFill>
            </a:endParaRPr>
          </a:p>
        </p:txBody>
      </p:sp>
      <p:sp>
        <p:nvSpPr>
          <p:cNvPr id="43" name="Étoile à 6 branches 42"/>
          <p:cNvSpPr/>
          <p:nvPr/>
        </p:nvSpPr>
        <p:spPr>
          <a:xfrm>
            <a:off x="5404189" y="4229347"/>
            <a:ext cx="468000" cy="468000"/>
          </a:xfrm>
          <a:prstGeom prst="star6">
            <a:avLst/>
          </a:prstGeom>
          <a:solidFill>
            <a:srgbClr val="FFCC00"/>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smtClean="0">
                <a:solidFill>
                  <a:schemeClr val="tx1"/>
                </a:solidFill>
              </a:rPr>
              <a:t>JN</a:t>
            </a:r>
            <a:endParaRPr lang="fr-FR" dirty="0">
              <a:solidFill>
                <a:schemeClr val="tx1"/>
              </a:solidFill>
            </a:endParaRPr>
          </a:p>
        </p:txBody>
      </p:sp>
      <p:sp>
        <p:nvSpPr>
          <p:cNvPr id="44" name="Étoile à 6 branches 43"/>
          <p:cNvSpPr/>
          <p:nvPr/>
        </p:nvSpPr>
        <p:spPr>
          <a:xfrm>
            <a:off x="6266285" y="4217971"/>
            <a:ext cx="468000" cy="468000"/>
          </a:xfrm>
          <a:prstGeom prst="star6">
            <a:avLst/>
          </a:prstGeom>
          <a:solidFill>
            <a:srgbClr val="FFCC00"/>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smtClean="0">
                <a:solidFill>
                  <a:schemeClr val="tx1"/>
                </a:solidFill>
              </a:rPr>
              <a:t>JN</a:t>
            </a:r>
            <a:endParaRPr lang="fr-FR" dirty="0">
              <a:solidFill>
                <a:schemeClr val="tx1"/>
              </a:solidFill>
            </a:endParaRPr>
          </a:p>
        </p:txBody>
      </p:sp>
      <p:sp>
        <p:nvSpPr>
          <p:cNvPr id="46" name="Étoile à 6 branches 45"/>
          <p:cNvSpPr/>
          <p:nvPr/>
        </p:nvSpPr>
        <p:spPr>
          <a:xfrm>
            <a:off x="7342114" y="4174756"/>
            <a:ext cx="593766" cy="581891"/>
          </a:xfrm>
          <a:prstGeom prst="star6">
            <a:avLst/>
          </a:prstGeom>
          <a:solidFill>
            <a:srgbClr val="FFCC00"/>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400" dirty="0" smtClean="0">
                <a:solidFill>
                  <a:schemeClr val="tx1"/>
                </a:solidFill>
              </a:rPr>
              <a:t>JN</a:t>
            </a:r>
            <a:endParaRPr lang="fr-FR" sz="1400" dirty="0">
              <a:solidFill>
                <a:schemeClr val="tx1"/>
              </a:solidFill>
            </a:endParaRPr>
          </a:p>
        </p:txBody>
      </p:sp>
      <p:sp>
        <p:nvSpPr>
          <p:cNvPr id="47" name="Flèche vers le haut 46"/>
          <p:cNvSpPr/>
          <p:nvPr/>
        </p:nvSpPr>
        <p:spPr>
          <a:xfrm>
            <a:off x="1660643" y="2770496"/>
            <a:ext cx="409575" cy="1117647"/>
          </a:xfrm>
          <a:prstGeom prst="upArrow">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fr-FR" sz="1600"/>
          </a:p>
        </p:txBody>
      </p:sp>
      <p:sp>
        <p:nvSpPr>
          <p:cNvPr id="74" name="Rectangle 73"/>
          <p:cNvSpPr/>
          <p:nvPr/>
        </p:nvSpPr>
        <p:spPr>
          <a:xfrm>
            <a:off x="385161" y="2961569"/>
            <a:ext cx="973138" cy="49132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fr-FR" sz="1200" dirty="0" smtClean="0">
                <a:solidFill>
                  <a:schemeClr val="bg1"/>
                </a:solidFill>
                <a:ea typeface="Calibri" pitchFamily="34" charset="0"/>
                <a:cs typeface="Times New Roman" pitchFamily="18" charset="0"/>
              </a:rPr>
              <a:t>Lancement</a:t>
            </a:r>
          </a:p>
          <a:p>
            <a:pPr algn="ctr">
              <a:defRPr/>
            </a:pPr>
            <a:r>
              <a:rPr lang="fr-FR" sz="1200" b="1" dirty="0" smtClean="0">
                <a:solidFill>
                  <a:schemeClr val="bg1"/>
                </a:solidFill>
                <a:ea typeface="Calibri" pitchFamily="34" charset="0"/>
                <a:cs typeface="Times New Roman" pitchFamily="18" charset="0"/>
              </a:rPr>
              <a:t>20/06/2013</a:t>
            </a:r>
            <a:endParaRPr lang="fr-FR" sz="1200" dirty="0" smtClean="0">
              <a:solidFill>
                <a:schemeClr val="bg1"/>
              </a:solidFill>
              <a:ea typeface="Calibri" pitchFamily="34" charset="0"/>
              <a:cs typeface="Times New Roman" pitchFamily="18" charset="0"/>
            </a:endParaRPr>
          </a:p>
        </p:txBody>
      </p:sp>
      <p:sp>
        <p:nvSpPr>
          <p:cNvPr id="50" name="Rectangle 49"/>
          <p:cNvSpPr/>
          <p:nvPr/>
        </p:nvSpPr>
        <p:spPr>
          <a:xfrm>
            <a:off x="2033516" y="5431811"/>
            <a:ext cx="4858603" cy="324000"/>
          </a:xfrm>
          <a:prstGeom prst="rect">
            <a:avLst/>
          </a:prstGeom>
          <a:noFill/>
          <a:ln w="38100">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accent1">
                    <a:lumMod val="75000"/>
                  </a:schemeClr>
                </a:solidFill>
              </a:rPr>
              <a:t>Appuis ponctuels</a:t>
            </a:r>
            <a:endParaRPr lang="fr-FR" sz="1400" dirty="0">
              <a:solidFill>
                <a:schemeClr val="accent1">
                  <a:lumMod val="75000"/>
                </a:schemeClr>
              </a:solidFill>
            </a:endParaRPr>
          </a:p>
        </p:txBody>
      </p:sp>
      <p:sp>
        <p:nvSpPr>
          <p:cNvPr id="57" name="Flèche vers le haut 56"/>
          <p:cNvSpPr/>
          <p:nvPr/>
        </p:nvSpPr>
        <p:spPr>
          <a:xfrm>
            <a:off x="666611" y="3458415"/>
            <a:ext cx="409575" cy="432000"/>
          </a:xfrm>
          <a:prstGeom prst="upArrow">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fr-FR" sz="1600"/>
          </a:p>
        </p:txBody>
      </p:sp>
      <p:sp>
        <p:nvSpPr>
          <p:cNvPr id="9" name="Rectangle 8"/>
          <p:cNvSpPr/>
          <p:nvPr/>
        </p:nvSpPr>
        <p:spPr>
          <a:xfrm>
            <a:off x="1487606" y="3051792"/>
            <a:ext cx="6051764" cy="5651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fr-FR" sz="1400" dirty="0" smtClean="0"/>
              <a:t>Formation des ambassadeurs et appui des ambassadeurs sur le terrain</a:t>
            </a:r>
            <a:endParaRPr lang="fr-FR" sz="1400" dirty="0"/>
          </a:p>
        </p:txBody>
      </p:sp>
      <p:sp>
        <p:nvSpPr>
          <p:cNvPr id="35" name="Flèche vers le haut 34"/>
          <p:cNvSpPr/>
          <p:nvPr/>
        </p:nvSpPr>
        <p:spPr>
          <a:xfrm>
            <a:off x="7043738" y="3500438"/>
            <a:ext cx="407987" cy="344487"/>
          </a:xfrm>
          <a:prstGeom prst="upArrow">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fr-FR" sz="1600"/>
          </a:p>
        </p:txBody>
      </p:sp>
      <p:sp>
        <p:nvSpPr>
          <p:cNvPr id="8" name="Flèche vers le haut 7"/>
          <p:cNvSpPr/>
          <p:nvPr/>
        </p:nvSpPr>
        <p:spPr>
          <a:xfrm>
            <a:off x="2763838" y="3500438"/>
            <a:ext cx="409575" cy="344487"/>
          </a:xfrm>
          <a:prstGeom prst="upArrow">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fr-FR" sz="1600"/>
          </a:p>
        </p:txBody>
      </p:sp>
      <p:sp>
        <p:nvSpPr>
          <p:cNvPr id="32" name="Flèche vers le haut 31"/>
          <p:cNvSpPr/>
          <p:nvPr/>
        </p:nvSpPr>
        <p:spPr>
          <a:xfrm>
            <a:off x="4235450" y="3487738"/>
            <a:ext cx="407988" cy="344487"/>
          </a:xfrm>
          <a:prstGeom prst="upArrow">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fr-FR" sz="1600"/>
          </a:p>
        </p:txBody>
      </p:sp>
      <p:sp>
        <p:nvSpPr>
          <p:cNvPr id="33" name="Flèche vers le haut 32"/>
          <p:cNvSpPr/>
          <p:nvPr/>
        </p:nvSpPr>
        <p:spPr>
          <a:xfrm>
            <a:off x="5819775" y="3500438"/>
            <a:ext cx="407988" cy="344487"/>
          </a:xfrm>
          <a:prstGeom prst="upArrow">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fr-FR" sz="1600"/>
          </a:p>
        </p:txBody>
      </p:sp>
    </p:spTree>
    <p:extLst>
      <p:ext uri="{BB962C8B-B14F-4D97-AF65-F5344CB8AC3E}">
        <p14:creationId xmlns="" xmlns:p14="http://schemas.microsoft.com/office/powerpoint/2010/main" val="4032537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6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65"/>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66"/>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500"/>
                                  </p:stCondLst>
                                  <p:childTnLst>
                                    <p:set>
                                      <p:cBhvr>
                                        <p:cTn id="15" dur="1" fill="hold">
                                          <p:stCondLst>
                                            <p:cond delay="0"/>
                                          </p:stCondLst>
                                        </p:cTn>
                                        <p:tgtEl>
                                          <p:spTgt spid="67"/>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500"/>
                                  </p:stCondLst>
                                  <p:childTnLst>
                                    <p:set>
                                      <p:cBhvr>
                                        <p:cTn id="18" dur="1" fill="hold">
                                          <p:stCondLst>
                                            <p:cond delay="0"/>
                                          </p:stCondLst>
                                        </p:cTn>
                                        <p:tgtEl>
                                          <p:spTgt spid="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6"/>
                                        </p:tgtEl>
                                        <p:attrNameLst>
                                          <p:attrName>style.visibility</p:attrName>
                                        </p:attrNameLst>
                                      </p:cBhvr>
                                      <p:to>
                                        <p:strVal val="visible"/>
                                      </p:to>
                                    </p:set>
                                  </p:childTnLst>
                                </p:cTn>
                              </p:par>
                            </p:childTnLst>
                          </p:cTn>
                        </p:par>
                        <p:par>
                          <p:cTn id="99" fill="hold">
                            <p:stCondLst>
                              <p:cond delay="0"/>
                            </p:stCondLst>
                            <p:childTnLst>
                              <p:par>
                                <p:cTn id="100" presetID="1" presetClass="entr" presetSubtype="0" fill="hold" grpId="0" nodeType="afterEffect">
                                  <p:stCondLst>
                                    <p:cond delay="500"/>
                                  </p:stCondLst>
                                  <p:childTnLst>
                                    <p:set>
                                      <p:cBhvr>
                                        <p:cTn id="101" dur="1" fill="hold">
                                          <p:stCondLst>
                                            <p:cond delay="0"/>
                                          </p:stCondLst>
                                        </p:cTn>
                                        <p:tgtEl>
                                          <p:spTgt spid="38"/>
                                        </p:tgtEl>
                                        <p:attrNameLst>
                                          <p:attrName>style.visibility</p:attrName>
                                        </p:attrNameLst>
                                      </p:cBhvr>
                                      <p:to>
                                        <p:strVal val="visible"/>
                                      </p:to>
                                    </p:set>
                                  </p:childTnLst>
                                </p:cTn>
                              </p:par>
                            </p:childTnLst>
                          </p:cTn>
                        </p:par>
                        <p:par>
                          <p:cTn id="102" fill="hold">
                            <p:stCondLst>
                              <p:cond delay="500"/>
                            </p:stCondLst>
                            <p:childTnLst>
                              <p:par>
                                <p:cTn id="103" presetID="1" presetClass="entr" presetSubtype="0" fill="hold" grpId="0" nodeType="afterEffect">
                                  <p:stCondLst>
                                    <p:cond delay="500"/>
                                  </p:stCondLst>
                                  <p:childTnLst>
                                    <p:set>
                                      <p:cBhvr>
                                        <p:cTn id="104" dur="1" fill="hold">
                                          <p:stCondLst>
                                            <p:cond delay="0"/>
                                          </p:stCondLst>
                                        </p:cTn>
                                        <p:tgtEl>
                                          <p:spTgt spid="39"/>
                                        </p:tgtEl>
                                        <p:attrNameLst>
                                          <p:attrName>style.visibility</p:attrName>
                                        </p:attrNameLst>
                                      </p:cBhvr>
                                      <p:to>
                                        <p:strVal val="visible"/>
                                      </p:to>
                                    </p:set>
                                  </p:childTnLst>
                                </p:cTn>
                              </p:par>
                            </p:childTnLst>
                          </p:cTn>
                        </p:par>
                        <p:par>
                          <p:cTn id="105" fill="hold">
                            <p:stCondLst>
                              <p:cond delay="1000"/>
                            </p:stCondLst>
                            <p:childTnLst>
                              <p:par>
                                <p:cTn id="106" presetID="1" presetClass="entr" presetSubtype="0" fill="hold" grpId="0" nodeType="afterEffect">
                                  <p:stCondLst>
                                    <p:cond delay="500"/>
                                  </p:stCondLst>
                                  <p:childTnLst>
                                    <p:set>
                                      <p:cBhvr>
                                        <p:cTn id="107" dur="1" fill="hold">
                                          <p:stCondLst>
                                            <p:cond delay="0"/>
                                          </p:stCondLst>
                                        </p:cTn>
                                        <p:tgtEl>
                                          <p:spTgt spid="40"/>
                                        </p:tgtEl>
                                        <p:attrNameLst>
                                          <p:attrName>style.visibility</p:attrName>
                                        </p:attrNameLst>
                                      </p:cBhvr>
                                      <p:to>
                                        <p:strVal val="visible"/>
                                      </p:to>
                                    </p:set>
                                  </p:childTnLst>
                                </p:cTn>
                              </p:par>
                            </p:childTnLst>
                          </p:cTn>
                        </p:par>
                        <p:par>
                          <p:cTn id="108" fill="hold">
                            <p:stCondLst>
                              <p:cond delay="1500"/>
                            </p:stCondLst>
                            <p:childTnLst>
                              <p:par>
                                <p:cTn id="109" presetID="1" presetClass="entr" presetSubtype="0" fill="hold" grpId="0" nodeType="afterEffect">
                                  <p:stCondLst>
                                    <p:cond delay="500"/>
                                  </p:stCondLst>
                                  <p:childTnLst>
                                    <p:set>
                                      <p:cBhvr>
                                        <p:cTn id="110" dur="1" fill="hold">
                                          <p:stCondLst>
                                            <p:cond delay="0"/>
                                          </p:stCondLst>
                                        </p:cTn>
                                        <p:tgtEl>
                                          <p:spTgt spid="42"/>
                                        </p:tgtEl>
                                        <p:attrNameLst>
                                          <p:attrName>style.visibility</p:attrName>
                                        </p:attrNameLst>
                                      </p:cBhvr>
                                      <p:to>
                                        <p:strVal val="visible"/>
                                      </p:to>
                                    </p:set>
                                  </p:childTnLst>
                                </p:cTn>
                              </p:par>
                            </p:childTnLst>
                          </p:cTn>
                        </p:par>
                        <p:par>
                          <p:cTn id="111" fill="hold">
                            <p:stCondLst>
                              <p:cond delay="2000"/>
                            </p:stCondLst>
                            <p:childTnLst>
                              <p:par>
                                <p:cTn id="112" presetID="1" presetClass="entr" presetSubtype="0" fill="hold" grpId="0" nodeType="afterEffect">
                                  <p:stCondLst>
                                    <p:cond delay="500"/>
                                  </p:stCondLst>
                                  <p:childTnLst>
                                    <p:set>
                                      <p:cBhvr>
                                        <p:cTn id="113" dur="1" fill="hold">
                                          <p:stCondLst>
                                            <p:cond delay="0"/>
                                          </p:stCondLst>
                                        </p:cTn>
                                        <p:tgtEl>
                                          <p:spTgt spid="43"/>
                                        </p:tgtEl>
                                        <p:attrNameLst>
                                          <p:attrName>style.visibility</p:attrName>
                                        </p:attrNameLst>
                                      </p:cBhvr>
                                      <p:to>
                                        <p:strVal val="visible"/>
                                      </p:to>
                                    </p:set>
                                  </p:childTnLst>
                                </p:cTn>
                              </p:par>
                            </p:childTnLst>
                          </p:cTn>
                        </p:par>
                        <p:par>
                          <p:cTn id="114" fill="hold">
                            <p:stCondLst>
                              <p:cond delay="2500"/>
                            </p:stCondLst>
                            <p:childTnLst>
                              <p:par>
                                <p:cTn id="115" presetID="1" presetClass="entr" presetSubtype="0" fill="hold" grpId="0" nodeType="afterEffect">
                                  <p:stCondLst>
                                    <p:cond delay="500"/>
                                  </p:stCondLst>
                                  <p:childTnLst>
                                    <p:set>
                                      <p:cBhvr>
                                        <p:cTn id="116" dur="1" fill="hold">
                                          <p:stCondLst>
                                            <p:cond delay="0"/>
                                          </p:stCondLst>
                                        </p:cTn>
                                        <p:tgtEl>
                                          <p:spTgt spid="44"/>
                                        </p:tgtEl>
                                        <p:attrNameLst>
                                          <p:attrName>style.visibility</p:attrName>
                                        </p:attrNameLst>
                                      </p:cBhvr>
                                      <p:to>
                                        <p:strVal val="visible"/>
                                      </p:to>
                                    </p:set>
                                  </p:childTnLst>
                                </p:cTn>
                              </p:par>
                            </p:childTnLst>
                          </p:cTn>
                        </p:par>
                        <p:par>
                          <p:cTn id="117" fill="hold">
                            <p:stCondLst>
                              <p:cond delay="3000"/>
                            </p:stCondLst>
                            <p:childTnLst>
                              <p:par>
                                <p:cTn id="118" presetID="1" presetClass="entr" presetSubtype="0" fill="hold" grpId="0" nodeType="afterEffect">
                                  <p:stCondLst>
                                    <p:cond delay="500"/>
                                  </p:stCondLst>
                                  <p:childTnLst>
                                    <p:set>
                                      <p:cBhvr>
                                        <p:cTn id="119" dur="1" fill="hold">
                                          <p:stCondLst>
                                            <p:cond delay="0"/>
                                          </p:stCondLst>
                                        </p:cTn>
                                        <p:tgtEl>
                                          <p:spTgt spid="46"/>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29" presetClass="entr" presetSubtype="0" fill="hold" nodeType="clickEffect">
                                  <p:stCondLst>
                                    <p:cond delay="0"/>
                                  </p:stCondLst>
                                  <p:childTnLst>
                                    <p:set>
                                      <p:cBhvr>
                                        <p:cTn id="123" dur="1" fill="hold">
                                          <p:stCondLst>
                                            <p:cond delay="0"/>
                                          </p:stCondLst>
                                        </p:cTn>
                                        <p:tgtEl>
                                          <p:spTgt spid="7"/>
                                        </p:tgtEl>
                                        <p:attrNameLst>
                                          <p:attrName>style.visibility</p:attrName>
                                        </p:attrNameLst>
                                      </p:cBhvr>
                                      <p:to>
                                        <p:strVal val="visible"/>
                                      </p:to>
                                    </p:set>
                                    <p:anim calcmode="lin" valueType="num">
                                      <p:cBhvr>
                                        <p:cTn id="124" dur="1000" fill="hold"/>
                                        <p:tgtEl>
                                          <p:spTgt spid="7"/>
                                        </p:tgtEl>
                                        <p:attrNameLst>
                                          <p:attrName>ppt_x</p:attrName>
                                        </p:attrNameLst>
                                      </p:cBhvr>
                                      <p:tavLst>
                                        <p:tav tm="0">
                                          <p:val>
                                            <p:strVal val="#ppt_x-.2"/>
                                          </p:val>
                                        </p:tav>
                                        <p:tav tm="100000">
                                          <p:val>
                                            <p:strVal val="#ppt_x"/>
                                          </p:val>
                                        </p:tav>
                                      </p:tavLst>
                                    </p:anim>
                                    <p:anim calcmode="lin" valueType="num">
                                      <p:cBhvr>
                                        <p:cTn id="125"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12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5" grpId="0" animBg="1"/>
      <p:bldP spid="56" grpId="0" animBg="1"/>
      <p:bldP spid="51" grpId="0" animBg="1"/>
      <p:bldP spid="5" grpId="0" animBg="1"/>
      <p:bldP spid="31" grpId="0" animBg="1"/>
      <p:bldP spid="63" grpId="0" animBg="1"/>
      <p:bldP spid="64" grpId="0" animBg="1"/>
      <p:bldP spid="65" grpId="0" animBg="1"/>
      <p:bldP spid="66" grpId="0" animBg="1"/>
      <p:bldP spid="67" grpId="0" animBg="1"/>
      <p:bldP spid="21" grpId="0" animBg="1"/>
      <p:bldP spid="4" grpId="0" animBg="1"/>
      <p:bldP spid="22" grpId="0" animBg="1"/>
      <p:bldP spid="24" grpId="0" animBg="1"/>
      <p:bldP spid="26" grpId="0" animBg="1"/>
      <p:bldP spid="25" grpId="0" animBg="1"/>
      <p:bldP spid="3" grpId="0" animBg="1"/>
      <p:bldP spid="29" grpId="0" animBg="1"/>
      <p:bldP spid="30" grpId="0" animBg="1"/>
      <p:bldP spid="10" grpId="0"/>
      <p:bldP spid="34" grpId="0"/>
      <p:bldP spid="37" grpId="0"/>
      <p:bldP spid="36" grpId="0" animBg="1"/>
      <p:bldP spid="38" grpId="0" animBg="1"/>
      <p:bldP spid="39" grpId="0" animBg="1"/>
      <p:bldP spid="40" grpId="0" animBg="1"/>
      <p:bldP spid="42" grpId="0" animBg="1"/>
      <p:bldP spid="43" grpId="0" animBg="1"/>
      <p:bldP spid="44" grpId="0" animBg="1"/>
      <p:bldP spid="46" grpId="0" animBg="1"/>
      <p:bldP spid="47" grpId="0" animBg="1"/>
      <p:bldP spid="74" grpId="0" animBg="1"/>
      <p:bldP spid="50" grpId="0" animBg="1"/>
      <p:bldP spid="57" grpId="0" animBg="1"/>
      <p:bldP spid="9" grpId="0" animBg="1"/>
      <p:bldP spid="35" grpId="0" animBg="1"/>
      <p:bldP spid="8" grpId="0" animBg="1"/>
      <p:bldP spid="32" grpId="0" animBg="1"/>
      <p:bldP spid="3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391886" y="709016"/>
            <a:ext cx="8619086" cy="447660"/>
          </a:xfrm>
          <a:prstGeom prst="rect">
            <a:avLst/>
          </a:prstGeom>
        </p:spPr>
        <p:txBody>
          <a:bodyPr vert="horz" wrap="none" lIns="91440" tIns="45720" rIns="91440" bIns="45720" rtlCol="0" anchor="ctr">
            <a:no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fr-FR" sz="2000" b="1" i="0" u="none" strike="noStrike" kern="1200" cap="none" spc="0" normalizeH="0" baseline="0" noProof="0" dirty="0" smtClean="0">
                <a:ln>
                  <a:noFill/>
                </a:ln>
                <a:solidFill>
                  <a:schemeClr val="tx1"/>
                </a:solidFill>
                <a:effectLst/>
                <a:uLnTx/>
                <a:uFillTx/>
                <a:latin typeface="Arial"/>
                <a:ea typeface="+mj-ea"/>
                <a:cs typeface="Arial"/>
              </a:rPr>
              <a:t>Calendrier du projet : focus 2013</a:t>
            </a:r>
            <a:endParaRPr kumimoji="0" lang="fr-FR" sz="2000" b="1" i="0" u="none" strike="noStrike" kern="1200" cap="none" spc="0" normalizeH="0" baseline="0" noProof="0" dirty="0">
              <a:ln>
                <a:noFill/>
              </a:ln>
              <a:solidFill>
                <a:schemeClr val="tx1"/>
              </a:solidFill>
              <a:effectLst/>
              <a:uLnTx/>
              <a:uFillTx/>
              <a:latin typeface="Arial"/>
              <a:ea typeface="+mj-ea"/>
              <a:cs typeface="Arial"/>
            </a:endParaRPr>
          </a:p>
        </p:txBody>
      </p:sp>
      <p:cxnSp>
        <p:nvCxnSpPr>
          <p:cNvPr id="6" name="Connecteur droit 5"/>
          <p:cNvCxnSpPr/>
          <p:nvPr/>
        </p:nvCxnSpPr>
        <p:spPr>
          <a:xfrm>
            <a:off x="1579408" y="1282544"/>
            <a:ext cx="0" cy="5580000"/>
          </a:xfrm>
          <a:prstGeom prst="line">
            <a:avLst/>
          </a:prstGeom>
          <a:ln>
            <a:solidFill>
              <a:schemeClr val="bg1">
                <a:lumMod val="65000"/>
              </a:schemeClr>
            </a:solidFill>
          </a:ln>
        </p:spPr>
        <p:style>
          <a:lnRef idx="2">
            <a:schemeClr val="dk1"/>
          </a:lnRef>
          <a:fillRef idx="0">
            <a:schemeClr val="dk1"/>
          </a:fillRef>
          <a:effectRef idx="1">
            <a:schemeClr val="dk1"/>
          </a:effectRef>
          <a:fontRef idx="minor">
            <a:schemeClr val="tx1"/>
          </a:fontRef>
        </p:style>
      </p:cxnSp>
      <p:cxnSp>
        <p:nvCxnSpPr>
          <p:cNvPr id="7" name="Connecteur droit 6"/>
          <p:cNvCxnSpPr/>
          <p:nvPr/>
        </p:nvCxnSpPr>
        <p:spPr>
          <a:xfrm>
            <a:off x="5448781" y="1278000"/>
            <a:ext cx="0" cy="5580000"/>
          </a:xfrm>
          <a:prstGeom prst="line">
            <a:avLst/>
          </a:prstGeom>
          <a:ln>
            <a:solidFill>
              <a:schemeClr val="bg1">
                <a:lumMod val="65000"/>
              </a:schemeClr>
            </a:solidFill>
          </a:ln>
        </p:spPr>
        <p:style>
          <a:lnRef idx="2">
            <a:schemeClr val="dk1"/>
          </a:lnRef>
          <a:fillRef idx="0">
            <a:schemeClr val="dk1"/>
          </a:fillRef>
          <a:effectRef idx="1">
            <a:schemeClr val="dk1"/>
          </a:effectRef>
          <a:fontRef idx="minor">
            <a:schemeClr val="tx1"/>
          </a:fontRef>
        </p:style>
      </p:cxnSp>
      <p:cxnSp>
        <p:nvCxnSpPr>
          <p:cNvPr id="8" name="Connecteur droit 7"/>
          <p:cNvCxnSpPr/>
          <p:nvPr/>
        </p:nvCxnSpPr>
        <p:spPr>
          <a:xfrm>
            <a:off x="2501722" y="1278000"/>
            <a:ext cx="0" cy="5580000"/>
          </a:xfrm>
          <a:prstGeom prst="line">
            <a:avLst/>
          </a:prstGeom>
          <a:ln>
            <a:solidFill>
              <a:schemeClr val="bg1">
                <a:lumMod val="65000"/>
              </a:schemeClr>
            </a:solidFill>
          </a:ln>
        </p:spPr>
        <p:style>
          <a:lnRef idx="2">
            <a:schemeClr val="dk1"/>
          </a:lnRef>
          <a:fillRef idx="0">
            <a:schemeClr val="dk1"/>
          </a:fillRef>
          <a:effectRef idx="1">
            <a:schemeClr val="dk1"/>
          </a:effectRef>
          <a:fontRef idx="minor">
            <a:schemeClr val="tx1"/>
          </a:fontRef>
        </p:style>
      </p:cxnSp>
      <p:cxnSp>
        <p:nvCxnSpPr>
          <p:cNvPr id="9" name="Connecteur droit 8"/>
          <p:cNvCxnSpPr/>
          <p:nvPr/>
        </p:nvCxnSpPr>
        <p:spPr>
          <a:xfrm>
            <a:off x="3437894" y="1278000"/>
            <a:ext cx="0" cy="5580000"/>
          </a:xfrm>
          <a:prstGeom prst="line">
            <a:avLst/>
          </a:prstGeom>
          <a:ln>
            <a:solidFill>
              <a:schemeClr val="bg1">
                <a:lumMod val="65000"/>
              </a:schemeClr>
            </a:solidFill>
          </a:ln>
        </p:spPr>
        <p:style>
          <a:lnRef idx="2">
            <a:schemeClr val="dk1"/>
          </a:lnRef>
          <a:fillRef idx="0">
            <a:schemeClr val="dk1"/>
          </a:fillRef>
          <a:effectRef idx="1">
            <a:schemeClr val="dk1"/>
          </a:effectRef>
          <a:fontRef idx="minor">
            <a:schemeClr val="tx1"/>
          </a:fontRef>
        </p:style>
      </p:cxnSp>
      <p:cxnSp>
        <p:nvCxnSpPr>
          <p:cNvPr id="10" name="Connecteur droit 9"/>
          <p:cNvCxnSpPr/>
          <p:nvPr/>
        </p:nvCxnSpPr>
        <p:spPr>
          <a:xfrm>
            <a:off x="4362191" y="1278000"/>
            <a:ext cx="0" cy="5580000"/>
          </a:xfrm>
          <a:prstGeom prst="line">
            <a:avLst/>
          </a:prstGeom>
          <a:ln>
            <a:solidFill>
              <a:schemeClr val="bg1">
                <a:lumMod val="65000"/>
              </a:schemeClr>
            </a:solidFill>
          </a:ln>
        </p:spPr>
        <p:style>
          <a:lnRef idx="2">
            <a:schemeClr val="dk1"/>
          </a:lnRef>
          <a:fillRef idx="0">
            <a:schemeClr val="dk1"/>
          </a:fillRef>
          <a:effectRef idx="1">
            <a:schemeClr val="dk1"/>
          </a:effectRef>
          <a:fontRef idx="minor">
            <a:schemeClr val="tx1"/>
          </a:fontRef>
        </p:style>
      </p:cxnSp>
      <p:cxnSp>
        <p:nvCxnSpPr>
          <p:cNvPr id="11" name="Connecteur droit 10"/>
          <p:cNvCxnSpPr/>
          <p:nvPr/>
        </p:nvCxnSpPr>
        <p:spPr>
          <a:xfrm>
            <a:off x="6390890" y="1278000"/>
            <a:ext cx="0" cy="5580000"/>
          </a:xfrm>
          <a:prstGeom prst="line">
            <a:avLst/>
          </a:prstGeom>
          <a:ln>
            <a:solidFill>
              <a:schemeClr val="bg1">
                <a:lumMod val="65000"/>
              </a:schemeClr>
            </a:solidFill>
          </a:ln>
        </p:spPr>
        <p:style>
          <a:lnRef idx="2">
            <a:schemeClr val="dk1"/>
          </a:lnRef>
          <a:fillRef idx="0">
            <a:schemeClr val="dk1"/>
          </a:fillRef>
          <a:effectRef idx="1">
            <a:schemeClr val="dk1"/>
          </a:effectRef>
          <a:fontRef idx="minor">
            <a:schemeClr val="tx1"/>
          </a:fontRef>
        </p:style>
      </p:cxnSp>
      <p:cxnSp>
        <p:nvCxnSpPr>
          <p:cNvPr id="12" name="Connecteur droit 11"/>
          <p:cNvCxnSpPr/>
          <p:nvPr/>
        </p:nvCxnSpPr>
        <p:spPr>
          <a:xfrm>
            <a:off x="7327063" y="1278000"/>
            <a:ext cx="0" cy="5580000"/>
          </a:xfrm>
          <a:prstGeom prst="line">
            <a:avLst/>
          </a:prstGeom>
          <a:ln>
            <a:solidFill>
              <a:schemeClr val="bg1">
                <a:lumMod val="65000"/>
              </a:schemeClr>
            </a:solidFill>
          </a:ln>
        </p:spPr>
        <p:style>
          <a:lnRef idx="2">
            <a:schemeClr val="dk1"/>
          </a:lnRef>
          <a:fillRef idx="0">
            <a:schemeClr val="dk1"/>
          </a:fillRef>
          <a:effectRef idx="1">
            <a:schemeClr val="dk1"/>
          </a:effectRef>
          <a:fontRef idx="minor">
            <a:schemeClr val="tx1"/>
          </a:fontRef>
        </p:style>
      </p:cxnSp>
      <p:cxnSp>
        <p:nvCxnSpPr>
          <p:cNvPr id="13" name="Connecteur droit 12"/>
          <p:cNvCxnSpPr/>
          <p:nvPr/>
        </p:nvCxnSpPr>
        <p:spPr>
          <a:xfrm>
            <a:off x="8251358" y="1278000"/>
            <a:ext cx="0" cy="5580000"/>
          </a:xfrm>
          <a:prstGeom prst="line">
            <a:avLst/>
          </a:prstGeom>
          <a:ln>
            <a:solidFill>
              <a:schemeClr val="bg1">
                <a:lumMod val="65000"/>
              </a:schemeClr>
            </a:solidFill>
          </a:ln>
        </p:spPr>
        <p:style>
          <a:lnRef idx="2">
            <a:schemeClr val="dk1"/>
          </a:lnRef>
          <a:fillRef idx="0">
            <a:schemeClr val="dk1"/>
          </a:fillRef>
          <a:effectRef idx="1">
            <a:schemeClr val="dk1"/>
          </a:effectRef>
          <a:fontRef idx="minor">
            <a:schemeClr val="tx1"/>
          </a:fontRef>
        </p:style>
      </p:cxnSp>
      <p:sp>
        <p:nvSpPr>
          <p:cNvPr id="14" name="ZoneTexte 13"/>
          <p:cNvSpPr txBox="1"/>
          <p:nvPr/>
        </p:nvSpPr>
        <p:spPr>
          <a:xfrm>
            <a:off x="1591289" y="1246909"/>
            <a:ext cx="890650" cy="307777"/>
          </a:xfrm>
          <a:prstGeom prst="rect">
            <a:avLst/>
          </a:prstGeom>
          <a:noFill/>
        </p:spPr>
        <p:txBody>
          <a:bodyPr wrap="square" rtlCol="0">
            <a:spAutoFit/>
          </a:bodyPr>
          <a:lstStyle/>
          <a:p>
            <a:pPr algn="ctr"/>
            <a:r>
              <a:rPr lang="fr-FR" sz="1400" dirty="0" smtClean="0">
                <a:solidFill>
                  <a:schemeClr val="bg1">
                    <a:lumMod val="50000"/>
                  </a:schemeClr>
                </a:solidFill>
              </a:rPr>
              <a:t>Avril</a:t>
            </a:r>
            <a:endParaRPr lang="fr-FR" sz="1400" dirty="0">
              <a:solidFill>
                <a:schemeClr val="bg1">
                  <a:lumMod val="50000"/>
                </a:schemeClr>
              </a:solidFill>
            </a:endParaRPr>
          </a:p>
        </p:txBody>
      </p:sp>
      <p:sp>
        <p:nvSpPr>
          <p:cNvPr id="15" name="ZoneTexte 14"/>
          <p:cNvSpPr txBox="1"/>
          <p:nvPr/>
        </p:nvSpPr>
        <p:spPr>
          <a:xfrm>
            <a:off x="2515585" y="1256806"/>
            <a:ext cx="890650" cy="307777"/>
          </a:xfrm>
          <a:prstGeom prst="rect">
            <a:avLst/>
          </a:prstGeom>
          <a:noFill/>
        </p:spPr>
        <p:txBody>
          <a:bodyPr wrap="square" rtlCol="0">
            <a:spAutoFit/>
          </a:bodyPr>
          <a:lstStyle/>
          <a:p>
            <a:pPr algn="ctr"/>
            <a:r>
              <a:rPr lang="fr-FR" sz="1400" dirty="0" smtClean="0">
                <a:solidFill>
                  <a:schemeClr val="bg1">
                    <a:lumMod val="50000"/>
                  </a:schemeClr>
                </a:solidFill>
              </a:rPr>
              <a:t>Mai</a:t>
            </a:r>
            <a:endParaRPr lang="fr-FR" sz="1400" dirty="0">
              <a:solidFill>
                <a:schemeClr val="bg1">
                  <a:lumMod val="50000"/>
                </a:schemeClr>
              </a:solidFill>
            </a:endParaRPr>
          </a:p>
        </p:txBody>
      </p:sp>
      <p:sp>
        <p:nvSpPr>
          <p:cNvPr id="16" name="ZoneTexte 15"/>
          <p:cNvSpPr txBox="1"/>
          <p:nvPr/>
        </p:nvSpPr>
        <p:spPr>
          <a:xfrm>
            <a:off x="3439881" y="1278578"/>
            <a:ext cx="890650" cy="307777"/>
          </a:xfrm>
          <a:prstGeom prst="rect">
            <a:avLst/>
          </a:prstGeom>
          <a:noFill/>
        </p:spPr>
        <p:txBody>
          <a:bodyPr wrap="square" rtlCol="0">
            <a:spAutoFit/>
          </a:bodyPr>
          <a:lstStyle/>
          <a:p>
            <a:pPr algn="ctr"/>
            <a:r>
              <a:rPr lang="fr-FR" sz="1400" dirty="0" smtClean="0">
                <a:solidFill>
                  <a:schemeClr val="bg1">
                    <a:lumMod val="50000"/>
                  </a:schemeClr>
                </a:solidFill>
              </a:rPr>
              <a:t>Juin</a:t>
            </a:r>
            <a:endParaRPr lang="fr-FR" sz="1400" dirty="0">
              <a:solidFill>
                <a:schemeClr val="bg1">
                  <a:lumMod val="50000"/>
                </a:schemeClr>
              </a:solidFill>
            </a:endParaRPr>
          </a:p>
        </p:txBody>
      </p:sp>
      <p:sp>
        <p:nvSpPr>
          <p:cNvPr id="17" name="ZoneTexte 16"/>
          <p:cNvSpPr txBox="1"/>
          <p:nvPr/>
        </p:nvSpPr>
        <p:spPr>
          <a:xfrm>
            <a:off x="4376052" y="1264724"/>
            <a:ext cx="1062842" cy="307777"/>
          </a:xfrm>
          <a:prstGeom prst="rect">
            <a:avLst/>
          </a:prstGeom>
          <a:noFill/>
        </p:spPr>
        <p:txBody>
          <a:bodyPr wrap="square" rtlCol="0">
            <a:spAutoFit/>
          </a:bodyPr>
          <a:lstStyle/>
          <a:p>
            <a:pPr algn="ctr"/>
            <a:r>
              <a:rPr lang="fr-FR" sz="1400" dirty="0" err="1" smtClean="0">
                <a:solidFill>
                  <a:schemeClr val="bg1">
                    <a:lumMod val="50000"/>
                  </a:schemeClr>
                </a:solidFill>
              </a:rPr>
              <a:t>Juil</a:t>
            </a:r>
            <a:r>
              <a:rPr lang="fr-FR" sz="1400" dirty="0" smtClean="0">
                <a:solidFill>
                  <a:schemeClr val="bg1">
                    <a:lumMod val="50000"/>
                  </a:schemeClr>
                </a:solidFill>
              </a:rPr>
              <a:t> - Août</a:t>
            </a:r>
            <a:endParaRPr lang="fr-FR" sz="1400" dirty="0">
              <a:solidFill>
                <a:schemeClr val="bg1">
                  <a:lumMod val="50000"/>
                </a:schemeClr>
              </a:solidFill>
            </a:endParaRPr>
          </a:p>
        </p:txBody>
      </p:sp>
      <p:sp>
        <p:nvSpPr>
          <p:cNvPr id="18" name="ZoneTexte 17"/>
          <p:cNvSpPr txBox="1"/>
          <p:nvPr/>
        </p:nvSpPr>
        <p:spPr>
          <a:xfrm>
            <a:off x="5468582" y="1276598"/>
            <a:ext cx="890650" cy="307777"/>
          </a:xfrm>
          <a:prstGeom prst="rect">
            <a:avLst/>
          </a:prstGeom>
          <a:noFill/>
        </p:spPr>
        <p:txBody>
          <a:bodyPr wrap="square" rtlCol="0">
            <a:spAutoFit/>
          </a:bodyPr>
          <a:lstStyle/>
          <a:p>
            <a:pPr algn="ctr"/>
            <a:r>
              <a:rPr lang="fr-FR" sz="1400" dirty="0" smtClean="0">
                <a:solidFill>
                  <a:schemeClr val="bg1">
                    <a:lumMod val="50000"/>
                  </a:schemeClr>
                </a:solidFill>
              </a:rPr>
              <a:t>Sept.</a:t>
            </a:r>
            <a:endParaRPr lang="fr-FR" sz="1400" dirty="0">
              <a:solidFill>
                <a:schemeClr val="bg1">
                  <a:lumMod val="50000"/>
                </a:schemeClr>
              </a:solidFill>
            </a:endParaRPr>
          </a:p>
        </p:txBody>
      </p:sp>
      <p:sp>
        <p:nvSpPr>
          <p:cNvPr id="19" name="ZoneTexte 18"/>
          <p:cNvSpPr txBox="1"/>
          <p:nvPr/>
        </p:nvSpPr>
        <p:spPr>
          <a:xfrm>
            <a:off x="6404753" y="1274619"/>
            <a:ext cx="890650" cy="307777"/>
          </a:xfrm>
          <a:prstGeom prst="rect">
            <a:avLst/>
          </a:prstGeom>
          <a:noFill/>
        </p:spPr>
        <p:txBody>
          <a:bodyPr wrap="square" rtlCol="0">
            <a:spAutoFit/>
          </a:bodyPr>
          <a:lstStyle/>
          <a:p>
            <a:pPr algn="ctr"/>
            <a:r>
              <a:rPr lang="fr-FR" sz="1400" dirty="0" smtClean="0">
                <a:solidFill>
                  <a:schemeClr val="bg1">
                    <a:lumMod val="50000"/>
                  </a:schemeClr>
                </a:solidFill>
              </a:rPr>
              <a:t>Oct.</a:t>
            </a:r>
            <a:endParaRPr lang="fr-FR" sz="1400" dirty="0">
              <a:solidFill>
                <a:schemeClr val="bg1">
                  <a:lumMod val="50000"/>
                </a:schemeClr>
              </a:solidFill>
            </a:endParaRPr>
          </a:p>
        </p:txBody>
      </p:sp>
      <p:sp>
        <p:nvSpPr>
          <p:cNvPr id="20" name="ZoneTexte 19"/>
          <p:cNvSpPr txBox="1"/>
          <p:nvPr/>
        </p:nvSpPr>
        <p:spPr>
          <a:xfrm>
            <a:off x="7340925" y="1284515"/>
            <a:ext cx="890650" cy="307777"/>
          </a:xfrm>
          <a:prstGeom prst="rect">
            <a:avLst/>
          </a:prstGeom>
          <a:noFill/>
        </p:spPr>
        <p:txBody>
          <a:bodyPr wrap="square" rtlCol="0">
            <a:spAutoFit/>
          </a:bodyPr>
          <a:lstStyle/>
          <a:p>
            <a:pPr algn="ctr"/>
            <a:r>
              <a:rPr lang="fr-FR" sz="1400" dirty="0" smtClean="0">
                <a:solidFill>
                  <a:schemeClr val="bg1">
                    <a:lumMod val="50000"/>
                  </a:schemeClr>
                </a:solidFill>
              </a:rPr>
              <a:t>Nov.</a:t>
            </a:r>
            <a:endParaRPr lang="fr-FR" sz="1400" dirty="0">
              <a:solidFill>
                <a:schemeClr val="bg1">
                  <a:lumMod val="50000"/>
                </a:schemeClr>
              </a:solidFill>
            </a:endParaRPr>
          </a:p>
        </p:txBody>
      </p:sp>
      <p:sp>
        <p:nvSpPr>
          <p:cNvPr id="21" name="ZoneTexte 20"/>
          <p:cNvSpPr txBox="1"/>
          <p:nvPr/>
        </p:nvSpPr>
        <p:spPr>
          <a:xfrm>
            <a:off x="8241470" y="1282536"/>
            <a:ext cx="890650" cy="307777"/>
          </a:xfrm>
          <a:prstGeom prst="rect">
            <a:avLst/>
          </a:prstGeom>
          <a:noFill/>
        </p:spPr>
        <p:txBody>
          <a:bodyPr wrap="square" rtlCol="0">
            <a:spAutoFit/>
          </a:bodyPr>
          <a:lstStyle/>
          <a:p>
            <a:pPr algn="ctr"/>
            <a:r>
              <a:rPr lang="fr-FR" sz="1400" dirty="0" err="1" smtClean="0">
                <a:solidFill>
                  <a:schemeClr val="bg1">
                    <a:lumMod val="50000"/>
                  </a:schemeClr>
                </a:solidFill>
              </a:rPr>
              <a:t>Dec</a:t>
            </a:r>
            <a:r>
              <a:rPr lang="fr-FR" sz="1400" dirty="0" smtClean="0">
                <a:solidFill>
                  <a:schemeClr val="bg1">
                    <a:lumMod val="50000"/>
                  </a:schemeClr>
                </a:solidFill>
              </a:rPr>
              <a:t>.</a:t>
            </a:r>
            <a:endParaRPr lang="fr-FR" sz="1400" dirty="0">
              <a:solidFill>
                <a:schemeClr val="bg1">
                  <a:lumMod val="50000"/>
                </a:schemeClr>
              </a:solidFill>
            </a:endParaRPr>
          </a:p>
        </p:txBody>
      </p:sp>
      <p:grpSp>
        <p:nvGrpSpPr>
          <p:cNvPr id="2" name="Groupe 68"/>
          <p:cNvGrpSpPr/>
          <p:nvPr/>
        </p:nvGrpSpPr>
        <p:grpSpPr>
          <a:xfrm>
            <a:off x="43550" y="3144498"/>
            <a:ext cx="9100450" cy="657896"/>
            <a:chOff x="43550" y="2984639"/>
            <a:chExt cx="9100450" cy="657896"/>
          </a:xfrm>
        </p:grpSpPr>
        <p:sp>
          <p:nvSpPr>
            <p:cNvPr id="35" name="Rectangle à coins arrondis 34"/>
            <p:cNvSpPr/>
            <p:nvPr/>
          </p:nvSpPr>
          <p:spPr>
            <a:xfrm>
              <a:off x="43550" y="3071720"/>
              <a:ext cx="1472540" cy="45126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400" dirty="0" smtClean="0"/>
                <a:t>Experts</a:t>
              </a:r>
              <a:endParaRPr lang="fr-FR" sz="1400" dirty="0"/>
            </a:p>
          </p:txBody>
        </p:sp>
        <p:sp>
          <p:nvSpPr>
            <p:cNvPr id="36" name="Flèche droite 35"/>
            <p:cNvSpPr/>
            <p:nvPr/>
          </p:nvSpPr>
          <p:spPr>
            <a:xfrm>
              <a:off x="3888167" y="2986614"/>
              <a:ext cx="814462" cy="648000"/>
            </a:xfrm>
            <a:prstGeom prst="rightArrow">
              <a:avLst>
                <a:gd name="adj1" fmla="val 67778"/>
                <a:gd name="adj2" fmla="val 29842"/>
              </a:avLst>
            </a:prstGeom>
          </p:spPr>
          <p:style>
            <a:lnRef idx="1">
              <a:schemeClr val="accent3"/>
            </a:lnRef>
            <a:fillRef idx="2">
              <a:schemeClr val="accent3"/>
            </a:fillRef>
            <a:effectRef idx="1">
              <a:schemeClr val="accent3"/>
            </a:effectRef>
            <a:fontRef idx="minor">
              <a:schemeClr val="dk1"/>
            </a:fontRef>
          </p:style>
          <p:txBody>
            <a:bodyPr rtlCol="0" anchor="ctr"/>
            <a:lstStyle/>
            <a:p>
              <a:pPr algn="r"/>
              <a:r>
                <a:rPr lang="fr-FR" sz="900" dirty="0" smtClean="0"/>
                <a:t>Candida</a:t>
              </a:r>
            </a:p>
            <a:p>
              <a:pPr algn="r"/>
              <a:r>
                <a:rPr lang="fr-FR" sz="900" dirty="0" smtClean="0"/>
                <a:t>tures</a:t>
              </a:r>
              <a:endParaRPr lang="fr-FR" sz="900" dirty="0"/>
            </a:p>
          </p:txBody>
        </p:sp>
        <p:sp>
          <p:nvSpPr>
            <p:cNvPr id="38" name="Flèche droite 37"/>
            <p:cNvSpPr/>
            <p:nvPr/>
          </p:nvSpPr>
          <p:spPr>
            <a:xfrm>
              <a:off x="6412675" y="2994535"/>
              <a:ext cx="2731325" cy="648000"/>
            </a:xfrm>
            <a:prstGeom prst="rightArrow">
              <a:avLst>
                <a:gd name="adj1" fmla="val 67778"/>
                <a:gd name="adj2" fmla="val 500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400" dirty="0" smtClean="0"/>
                <a:t>Outillage</a:t>
              </a:r>
              <a:endParaRPr lang="fr-FR" sz="1400" dirty="0"/>
            </a:p>
          </p:txBody>
        </p:sp>
        <p:sp>
          <p:nvSpPr>
            <p:cNvPr id="40" name="Étoile à 6 branches 39"/>
            <p:cNvSpPr/>
            <p:nvPr/>
          </p:nvSpPr>
          <p:spPr>
            <a:xfrm>
              <a:off x="3569104" y="3016333"/>
              <a:ext cx="593766" cy="581891"/>
            </a:xfrm>
            <a:prstGeom prst="star6">
              <a:avLst/>
            </a:prstGeom>
            <a:solidFill>
              <a:srgbClr val="FFCC00"/>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400" dirty="0" smtClean="0">
                  <a:solidFill>
                    <a:schemeClr val="tx1"/>
                  </a:solidFill>
                </a:rPr>
                <a:t>JN</a:t>
              </a:r>
              <a:endParaRPr lang="fr-FR" sz="1400" dirty="0">
                <a:solidFill>
                  <a:schemeClr val="tx1"/>
                </a:solidFill>
              </a:endParaRPr>
            </a:p>
          </p:txBody>
        </p:sp>
        <p:sp>
          <p:nvSpPr>
            <p:cNvPr id="41" name="Flèche droite 40"/>
            <p:cNvSpPr/>
            <p:nvPr/>
          </p:nvSpPr>
          <p:spPr>
            <a:xfrm>
              <a:off x="4678879" y="2984639"/>
              <a:ext cx="746155" cy="648000"/>
            </a:xfrm>
            <a:prstGeom prst="rightArrow">
              <a:avLst>
                <a:gd name="adj1" fmla="val 67778"/>
                <a:gd name="adj2" fmla="val 2251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smtClean="0"/>
                <a:t>Contrats</a:t>
              </a:r>
              <a:endParaRPr lang="fr-FR" dirty="0"/>
            </a:p>
          </p:txBody>
        </p:sp>
        <p:sp>
          <p:nvSpPr>
            <p:cNvPr id="43" name="Flèche droite 42"/>
            <p:cNvSpPr/>
            <p:nvPr/>
          </p:nvSpPr>
          <p:spPr>
            <a:xfrm>
              <a:off x="5462583" y="2992555"/>
              <a:ext cx="936000" cy="648000"/>
            </a:xfrm>
            <a:prstGeom prst="rightArrow">
              <a:avLst>
                <a:gd name="adj1" fmla="val 67778"/>
                <a:gd name="adj2" fmla="val 500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100" dirty="0" smtClean="0"/>
                <a:t>Collège</a:t>
              </a:r>
              <a:endParaRPr lang="fr-FR" sz="1100" dirty="0"/>
            </a:p>
          </p:txBody>
        </p:sp>
      </p:grpSp>
      <p:grpSp>
        <p:nvGrpSpPr>
          <p:cNvPr id="3" name="Groupe 69"/>
          <p:cNvGrpSpPr/>
          <p:nvPr/>
        </p:nvGrpSpPr>
        <p:grpSpPr>
          <a:xfrm>
            <a:off x="33650" y="2420032"/>
            <a:ext cx="9110350" cy="667796"/>
            <a:chOff x="33650" y="2266193"/>
            <a:chExt cx="9110350" cy="667796"/>
          </a:xfrm>
        </p:grpSpPr>
        <p:sp>
          <p:nvSpPr>
            <p:cNvPr id="26" name="Flèche droite 25"/>
            <p:cNvSpPr/>
            <p:nvPr/>
          </p:nvSpPr>
          <p:spPr>
            <a:xfrm>
              <a:off x="1577443" y="2266193"/>
              <a:ext cx="1828800" cy="648000"/>
            </a:xfrm>
            <a:prstGeom prst="rightArrow">
              <a:avLst>
                <a:gd name="adj1" fmla="val 67778"/>
                <a:gd name="adj2" fmla="val 5000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Charte graphique</a:t>
              </a:r>
              <a:endParaRPr lang="fr-FR" sz="1400" dirty="0"/>
            </a:p>
          </p:txBody>
        </p:sp>
        <p:sp>
          <p:nvSpPr>
            <p:cNvPr id="27" name="Rectangle à coins arrondis 26"/>
            <p:cNvSpPr/>
            <p:nvPr/>
          </p:nvSpPr>
          <p:spPr>
            <a:xfrm>
              <a:off x="33650" y="2361195"/>
              <a:ext cx="1472540" cy="4512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Plate Forme</a:t>
              </a:r>
              <a:endParaRPr lang="fr-FR" sz="1400" dirty="0"/>
            </a:p>
          </p:txBody>
        </p:sp>
        <p:sp>
          <p:nvSpPr>
            <p:cNvPr id="30" name="Flèche droite 29"/>
            <p:cNvSpPr/>
            <p:nvPr/>
          </p:nvSpPr>
          <p:spPr>
            <a:xfrm>
              <a:off x="3428015" y="2276089"/>
              <a:ext cx="2034634" cy="648000"/>
            </a:xfrm>
            <a:prstGeom prst="rightArrow">
              <a:avLst>
                <a:gd name="adj1" fmla="val 67778"/>
                <a:gd name="adj2" fmla="val 5000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err="1" smtClean="0"/>
                <a:t>Spécificat</a:t>
              </a:r>
              <a:r>
                <a:rPr lang="fr-FR" sz="1400" dirty="0" smtClean="0"/>
                <a:t>° détaillées</a:t>
              </a:r>
              <a:endParaRPr lang="fr-FR" sz="1400" dirty="0"/>
            </a:p>
          </p:txBody>
        </p:sp>
        <p:sp>
          <p:nvSpPr>
            <p:cNvPr id="31" name="Flèche droite 30"/>
            <p:cNvSpPr/>
            <p:nvPr/>
          </p:nvSpPr>
          <p:spPr>
            <a:xfrm>
              <a:off x="5723906" y="2285989"/>
              <a:ext cx="1615045" cy="648000"/>
            </a:xfrm>
            <a:prstGeom prst="rightArrow">
              <a:avLst>
                <a:gd name="adj1" fmla="val 67778"/>
                <a:gd name="adj2" fmla="val 40837"/>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fr-FR" sz="1400" dirty="0" smtClean="0"/>
                <a:t>Développement</a:t>
              </a:r>
              <a:endParaRPr lang="fr-FR" sz="1400" dirty="0"/>
            </a:p>
          </p:txBody>
        </p:sp>
        <p:sp>
          <p:nvSpPr>
            <p:cNvPr id="32" name="Flèche droite 31"/>
            <p:cNvSpPr/>
            <p:nvPr/>
          </p:nvSpPr>
          <p:spPr>
            <a:xfrm>
              <a:off x="7330964" y="2284010"/>
              <a:ext cx="936000" cy="648000"/>
            </a:xfrm>
            <a:prstGeom prst="rightArrow">
              <a:avLst>
                <a:gd name="adj1" fmla="val 67778"/>
                <a:gd name="adj2" fmla="val 5000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smtClean="0"/>
                <a:t>Contenu</a:t>
              </a:r>
              <a:endParaRPr lang="fr-FR" sz="1100" dirty="0"/>
            </a:p>
          </p:txBody>
        </p:sp>
        <p:sp>
          <p:nvSpPr>
            <p:cNvPr id="33" name="Rectangle à coins arrondis 32"/>
            <p:cNvSpPr/>
            <p:nvPr/>
          </p:nvSpPr>
          <p:spPr>
            <a:xfrm>
              <a:off x="8265226" y="2382966"/>
              <a:ext cx="878774" cy="45126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400" dirty="0" smtClean="0"/>
                <a:t>livraison</a:t>
              </a:r>
              <a:endParaRPr lang="fr-FR" sz="1400" dirty="0"/>
            </a:p>
          </p:txBody>
        </p:sp>
        <p:sp>
          <p:nvSpPr>
            <p:cNvPr id="50" name="Étoile à 6 branches 49"/>
            <p:cNvSpPr/>
            <p:nvPr/>
          </p:nvSpPr>
          <p:spPr>
            <a:xfrm>
              <a:off x="5258793" y="2313710"/>
              <a:ext cx="593766" cy="581891"/>
            </a:xfrm>
            <a:prstGeom prst="star6">
              <a:avLst>
                <a:gd name="adj" fmla="val 39072"/>
                <a:gd name="hf" fmla="val 115470"/>
              </a:avLst>
            </a:prstGeom>
            <a:solidFill>
              <a:srgbClr val="FFCC00"/>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100" dirty="0" smtClean="0">
                  <a:solidFill>
                    <a:schemeClr val="tx1"/>
                  </a:solidFill>
                </a:rPr>
                <a:t>COPIL</a:t>
              </a:r>
              <a:endParaRPr lang="fr-FR" sz="1100" dirty="0">
                <a:solidFill>
                  <a:schemeClr val="tx1"/>
                </a:solidFill>
              </a:endParaRPr>
            </a:p>
          </p:txBody>
        </p:sp>
      </p:grpSp>
      <p:grpSp>
        <p:nvGrpSpPr>
          <p:cNvPr id="5" name="Groupe 66"/>
          <p:cNvGrpSpPr/>
          <p:nvPr/>
        </p:nvGrpSpPr>
        <p:grpSpPr>
          <a:xfrm>
            <a:off x="15850" y="5480516"/>
            <a:ext cx="9128149" cy="612000"/>
            <a:chOff x="15850" y="4394241"/>
            <a:chExt cx="9128149" cy="855153"/>
          </a:xfrm>
        </p:grpSpPr>
        <p:sp>
          <p:nvSpPr>
            <p:cNvPr id="51" name="Rectangle à coins arrondis 50"/>
            <p:cNvSpPr/>
            <p:nvPr/>
          </p:nvSpPr>
          <p:spPr>
            <a:xfrm>
              <a:off x="15850" y="4552145"/>
              <a:ext cx="1512000" cy="45126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400" dirty="0" smtClean="0"/>
                <a:t>Appuis ponctuels</a:t>
              </a:r>
              <a:endParaRPr lang="fr-FR" sz="1400" dirty="0"/>
            </a:p>
          </p:txBody>
        </p:sp>
        <p:sp>
          <p:nvSpPr>
            <p:cNvPr id="52" name="Flèche droite 51"/>
            <p:cNvSpPr/>
            <p:nvPr/>
          </p:nvSpPr>
          <p:spPr>
            <a:xfrm>
              <a:off x="4358244" y="4467039"/>
              <a:ext cx="1068778" cy="648000"/>
            </a:xfrm>
            <a:prstGeom prst="rightArrow">
              <a:avLst>
                <a:gd name="adj1" fmla="val 67778"/>
                <a:gd name="adj2" fmla="val 2984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400" dirty="0" smtClean="0"/>
                <a:t>Cadrage</a:t>
              </a:r>
              <a:endParaRPr lang="fr-FR" sz="1400" dirty="0"/>
            </a:p>
          </p:txBody>
        </p:sp>
        <p:sp>
          <p:nvSpPr>
            <p:cNvPr id="56" name="Flèche droite 55"/>
            <p:cNvSpPr/>
            <p:nvPr/>
          </p:nvSpPr>
          <p:spPr>
            <a:xfrm>
              <a:off x="5482382" y="4472980"/>
              <a:ext cx="3661617" cy="648000"/>
            </a:xfrm>
            <a:prstGeom prst="rightArrow">
              <a:avLst>
                <a:gd name="adj1" fmla="val 67778"/>
                <a:gd name="adj2" fmla="val 5000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400" dirty="0" smtClean="0"/>
                <a:t>Appuis ponctuels</a:t>
              </a:r>
              <a:endParaRPr lang="fr-FR" sz="1400" dirty="0"/>
            </a:p>
          </p:txBody>
        </p:sp>
        <p:sp>
          <p:nvSpPr>
            <p:cNvPr id="57" name="Étoile à 6 branches 56"/>
            <p:cNvSpPr/>
            <p:nvPr/>
          </p:nvSpPr>
          <p:spPr>
            <a:xfrm>
              <a:off x="5256812" y="4394241"/>
              <a:ext cx="593766" cy="855153"/>
            </a:xfrm>
            <a:prstGeom prst="star6">
              <a:avLst>
                <a:gd name="adj" fmla="val 39072"/>
                <a:gd name="hf" fmla="val 115470"/>
              </a:avLst>
            </a:prstGeom>
            <a:solidFill>
              <a:srgbClr val="FFCC00"/>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100" dirty="0" smtClean="0">
                  <a:solidFill>
                    <a:schemeClr val="tx1"/>
                  </a:solidFill>
                </a:rPr>
                <a:t>COPIL</a:t>
              </a:r>
              <a:endParaRPr lang="fr-FR" sz="1100" dirty="0">
                <a:solidFill>
                  <a:schemeClr val="tx1"/>
                </a:solidFill>
              </a:endParaRPr>
            </a:p>
          </p:txBody>
        </p:sp>
      </p:grpSp>
      <p:grpSp>
        <p:nvGrpSpPr>
          <p:cNvPr id="24" name="Groupe 65"/>
          <p:cNvGrpSpPr/>
          <p:nvPr/>
        </p:nvGrpSpPr>
        <p:grpSpPr>
          <a:xfrm>
            <a:off x="37625" y="6116645"/>
            <a:ext cx="9124170" cy="649975"/>
            <a:chOff x="37625" y="5193405"/>
            <a:chExt cx="9124170" cy="649975"/>
          </a:xfrm>
        </p:grpSpPr>
        <p:sp>
          <p:nvSpPr>
            <p:cNvPr id="58" name="Rectangle à coins arrondis 57"/>
            <p:cNvSpPr/>
            <p:nvPr/>
          </p:nvSpPr>
          <p:spPr>
            <a:xfrm>
              <a:off x="37625" y="5274545"/>
              <a:ext cx="1476000" cy="4512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1400" dirty="0" smtClean="0"/>
                <a:t>Information</a:t>
              </a:r>
              <a:endParaRPr lang="fr-FR" sz="1400" dirty="0"/>
            </a:p>
          </p:txBody>
        </p:sp>
        <p:sp>
          <p:nvSpPr>
            <p:cNvPr id="60" name="Flèche droite 59"/>
            <p:cNvSpPr/>
            <p:nvPr/>
          </p:nvSpPr>
          <p:spPr>
            <a:xfrm>
              <a:off x="3916443" y="5195380"/>
              <a:ext cx="1569957" cy="648000"/>
            </a:xfrm>
            <a:prstGeom prst="rightArrow">
              <a:avLst>
                <a:gd name="adj1" fmla="val 67778"/>
                <a:gd name="adj2"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1400" dirty="0" smtClean="0"/>
                <a:t>Cadrage</a:t>
              </a:r>
              <a:endParaRPr lang="fr-FR" sz="1400" dirty="0"/>
            </a:p>
          </p:txBody>
        </p:sp>
        <p:sp>
          <p:nvSpPr>
            <p:cNvPr id="62" name="Étoile à 6 branches 61"/>
            <p:cNvSpPr/>
            <p:nvPr/>
          </p:nvSpPr>
          <p:spPr>
            <a:xfrm>
              <a:off x="3643406" y="5209231"/>
              <a:ext cx="593766" cy="581891"/>
            </a:xfrm>
            <a:prstGeom prst="star6">
              <a:avLst/>
            </a:prstGeom>
            <a:solidFill>
              <a:srgbClr val="FFCC00"/>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400" dirty="0" smtClean="0">
                  <a:solidFill>
                    <a:schemeClr val="tx1"/>
                  </a:solidFill>
                </a:rPr>
                <a:t>JN</a:t>
              </a:r>
              <a:endParaRPr lang="fr-FR" sz="1400" dirty="0">
                <a:solidFill>
                  <a:schemeClr val="tx1"/>
                </a:solidFill>
              </a:endParaRPr>
            </a:p>
          </p:txBody>
        </p:sp>
        <p:sp>
          <p:nvSpPr>
            <p:cNvPr id="64" name="Flèche droite 63"/>
            <p:cNvSpPr/>
            <p:nvPr/>
          </p:nvSpPr>
          <p:spPr>
            <a:xfrm>
              <a:off x="5460620" y="5193405"/>
              <a:ext cx="3683380" cy="648000"/>
            </a:xfrm>
            <a:prstGeom prst="rightArrow">
              <a:avLst>
                <a:gd name="adj1" fmla="val 67778"/>
                <a:gd name="adj2"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r>
                <a:rPr lang="fr-FR" sz="1400" dirty="0" smtClean="0"/>
                <a:t>           </a:t>
              </a:r>
              <a:r>
                <a:rPr lang="fr-FR" sz="1300" dirty="0" smtClean="0"/>
                <a:t>Participation à des journées en région</a:t>
              </a:r>
              <a:endParaRPr lang="fr-FR" sz="1300" dirty="0"/>
            </a:p>
          </p:txBody>
        </p:sp>
        <p:sp>
          <p:nvSpPr>
            <p:cNvPr id="63" name="Étoile à 6 branches 62"/>
            <p:cNvSpPr/>
            <p:nvPr/>
          </p:nvSpPr>
          <p:spPr>
            <a:xfrm>
              <a:off x="8568029" y="5231031"/>
              <a:ext cx="593766" cy="581891"/>
            </a:xfrm>
            <a:prstGeom prst="star6">
              <a:avLst/>
            </a:prstGeom>
            <a:solidFill>
              <a:srgbClr val="FFCC00"/>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400" dirty="0" smtClean="0">
                  <a:solidFill>
                    <a:schemeClr val="tx1"/>
                  </a:solidFill>
                </a:rPr>
                <a:t>JN</a:t>
              </a:r>
              <a:endParaRPr lang="fr-FR" sz="1400" dirty="0">
                <a:solidFill>
                  <a:schemeClr val="tx1"/>
                </a:solidFill>
              </a:endParaRPr>
            </a:p>
          </p:txBody>
        </p:sp>
        <p:sp>
          <p:nvSpPr>
            <p:cNvPr id="61" name="Étoile à 6 branches 60"/>
            <p:cNvSpPr/>
            <p:nvPr/>
          </p:nvSpPr>
          <p:spPr>
            <a:xfrm>
              <a:off x="5266712" y="5231066"/>
              <a:ext cx="593766" cy="581891"/>
            </a:xfrm>
            <a:prstGeom prst="star6">
              <a:avLst>
                <a:gd name="adj" fmla="val 39072"/>
                <a:gd name="hf" fmla="val 115470"/>
              </a:avLst>
            </a:prstGeom>
            <a:solidFill>
              <a:srgbClr val="FFCC00"/>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100" dirty="0" smtClean="0">
                  <a:solidFill>
                    <a:schemeClr val="tx1"/>
                  </a:solidFill>
                </a:rPr>
                <a:t>COPIL</a:t>
              </a:r>
              <a:endParaRPr lang="fr-FR" sz="1100" dirty="0">
                <a:solidFill>
                  <a:schemeClr val="tx1"/>
                </a:solidFill>
              </a:endParaRPr>
            </a:p>
          </p:txBody>
        </p:sp>
      </p:grpSp>
      <p:cxnSp>
        <p:nvCxnSpPr>
          <p:cNvPr id="72" name="Connecteur droit 71"/>
          <p:cNvCxnSpPr/>
          <p:nvPr/>
        </p:nvCxnSpPr>
        <p:spPr>
          <a:xfrm flipH="1" flipV="1">
            <a:off x="1585344" y="1619002"/>
            <a:ext cx="7558656" cy="0"/>
          </a:xfrm>
          <a:prstGeom prst="line">
            <a:avLst/>
          </a:prstGeom>
          <a:ln>
            <a:solidFill>
              <a:schemeClr val="bg1">
                <a:lumMod val="65000"/>
              </a:schemeClr>
            </a:solidFill>
          </a:ln>
        </p:spPr>
        <p:style>
          <a:lnRef idx="2">
            <a:schemeClr val="dk1"/>
          </a:lnRef>
          <a:fillRef idx="0">
            <a:schemeClr val="dk1"/>
          </a:fillRef>
          <a:effectRef idx="1">
            <a:schemeClr val="dk1"/>
          </a:effectRef>
          <a:fontRef idx="minor">
            <a:schemeClr val="tx1"/>
          </a:fontRef>
        </p:style>
      </p:cxnSp>
      <p:grpSp>
        <p:nvGrpSpPr>
          <p:cNvPr id="25" name="Groupe 76"/>
          <p:cNvGrpSpPr/>
          <p:nvPr/>
        </p:nvGrpSpPr>
        <p:grpSpPr>
          <a:xfrm>
            <a:off x="35625" y="1710043"/>
            <a:ext cx="9108375" cy="716150"/>
            <a:chOff x="35625" y="1710043"/>
            <a:chExt cx="9108375" cy="716150"/>
          </a:xfrm>
        </p:grpSpPr>
        <p:sp>
          <p:nvSpPr>
            <p:cNvPr id="22" name="Flèche droite 21"/>
            <p:cNvSpPr/>
            <p:nvPr/>
          </p:nvSpPr>
          <p:spPr>
            <a:xfrm>
              <a:off x="1579418" y="1710043"/>
              <a:ext cx="1828800" cy="648000"/>
            </a:xfrm>
            <a:prstGeom prst="rightArrow">
              <a:avLst>
                <a:gd name="adj1" fmla="val 67778"/>
                <a:gd name="adj2"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400" dirty="0" smtClean="0"/>
                <a:t>Procédure</a:t>
              </a:r>
              <a:endParaRPr lang="fr-FR" sz="1400" dirty="0"/>
            </a:p>
          </p:txBody>
        </p:sp>
        <p:sp>
          <p:nvSpPr>
            <p:cNvPr id="23" name="Rectangle à coins arrondis 22"/>
            <p:cNvSpPr/>
            <p:nvPr/>
          </p:nvSpPr>
          <p:spPr>
            <a:xfrm>
              <a:off x="35625" y="1816920"/>
              <a:ext cx="1472540" cy="45126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400" dirty="0" smtClean="0"/>
                <a:t>Pilotage</a:t>
              </a:r>
              <a:endParaRPr lang="fr-FR" sz="1400" dirty="0"/>
            </a:p>
          </p:txBody>
        </p:sp>
        <p:sp>
          <p:nvSpPr>
            <p:cNvPr id="65" name="Flèche droite 64"/>
            <p:cNvSpPr/>
            <p:nvPr/>
          </p:nvSpPr>
          <p:spPr>
            <a:xfrm>
              <a:off x="3431968" y="1719943"/>
              <a:ext cx="912399" cy="648000"/>
            </a:xfrm>
            <a:prstGeom prst="rightArrow">
              <a:avLst>
                <a:gd name="adj1" fmla="val 67778"/>
                <a:gd name="adj2"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400" dirty="0" smtClean="0"/>
                <a:t>Offres</a:t>
              </a:r>
              <a:endParaRPr lang="fr-FR" sz="1400" dirty="0"/>
            </a:p>
          </p:txBody>
        </p:sp>
        <p:sp>
          <p:nvSpPr>
            <p:cNvPr id="73" name="Flèche droite 72"/>
            <p:cNvSpPr/>
            <p:nvPr/>
          </p:nvSpPr>
          <p:spPr>
            <a:xfrm>
              <a:off x="4375952" y="1722215"/>
              <a:ext cx="1055857" cy="648000"/>
            </a:xfrm>
            <a:prstGeom prst="rightArrow">
              <a:avLst>
                <a:gd name="adj1" fmla="val 67778"/>
                <a:gd name="adj2"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400" dirty="0" smtClean="0"/>
                <a:t>Cadrage</a:t>
              </a:r>
              <a:endParaRPr lang="fr-FR" sz="1400" dirty="0"/>
            </a:p>
          </p:txBody>
        </p:sp>
        <p:sp>
          <p:nvSpPr>
            <p:cNvPr id="75" name="Flèche droite 74"/>
            <p:cNvSpPr/>
            <p:nvPr/>
          </p:nvSpPr>
          <p:spPr>
            <a:xfrm>
              <a:off x="5456400" y="1710842"/>
              <a:ext cx="3687600" cy="648000"/>
            </a:xfrm>
            <a:prstGeom prst="rightArrow">
              <a:avLst>
                <a:gd name="adj1" fmla="val 67778"/>
                <a:gd name="adj2"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400" dirty="0" smtClean="0"/>
                <a:t>Suivi des prestations</a:t>
              </a:r>
              <a:endParaRPr lang="fr-FR" sz="1400" dirty="0"/>
            </a:p>
          </p:txBody>
        </p:sp>
        <p:sp>
          <p:nvSpPr>
            <p:cNvPr id="74" name="Étoile à 6 branches 73"/>
            <p:cNvSpPr/>
            <p:nvPr/>
          </p:nvSpPr>
          <p:spPr>
            <a:xfrm>
              <a:off x="5261066" y="1746492"/>
              <a:ext cx="593766" cy="581891"/>
            </a:xfrm>
            <a:prstGeom prst="star6">
              <a:avLst>
                <a:gd name="adj" fmla="val 39072"/>
                <a:gd name="hf" fmla="val 115470"/>
              </a:avLst>
            </a:prstGeom>
            <a:solidFill>
              <a:srgbClr val="FFCC00"/>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100" dirty="0" smtClean="0">
                  <a:solidFill>
                    <a:schemeClr val="tx1"/>
                  </a:solidFill>
                </a:rPr>
                <a:t>COPIL</a:t>
              </a:r>
              <a:endParaRPr lang="fr-FR" sz="1100" dirty="0">
                <a:solidFill>
                  <a:schemeClr val="tx1"/>
                </a:solidFill>
              </a:endParaRPr>
            </a:p>
          </p:txBody>
        </p:sp>
        <p:sp>
          <p:nvSpPr>
            <p:cNvPr id="76" name="Étoile à 4 branches 75"/>
            <p:cNvSpPr/>
            <p:nvPr/>
          </p:nvSpPr>
          <p:spPr>
            <a:xfrm>
              <a:off x="4048690" y="1844302"/>
              <a:ext cx="593766" cy="581891"/>
            </a:xfrm>
            <a:prstGeom prst="star4">
              <a:avLst>
                <a:gd name="adj" fmla="val 12500"/>
              </a:avLst>
            </a:prstGeom>
            <a:solidFill>
              <a:srgbClr val="FFCC00"/>
            </a:solidFill>
          </p:spPr>
          <p:style>
            <a:lnRef idx="1">
              <a:schemeClr val="accent6"/>
            </a:lnRef>
            <a:fillRef idx="3">
              <a:schemeClr val="accent6"/>
            </a:fillRef>
            <a:effectRef idx="2">
              <a:schemeClr val="accent6"/>
            </a:effectRef>
            <a:fontRef idx="minor">
              <a:schemeClr val="lt1"/>
            </a:fontRef>
          </p:style>
          <p:txBody>
            <a:bodyPr lIns="0" tIns="0" rIns="0" bIns="0" rtlCol="0" anchor="ctr"/>
            <a:lstStyle/>
            <a:p>
              <a:pPr algn="ctr"/>
              <a:r>
                <a:rPr lang="fr-FR" sz="1200" dirty="0" smtClean="0">
                  <a:solidFill>
                    <a:schemeClr val="tx1"/>
                  </a:solidFill>
                </a:rPr>
                <a:t>N</a:t>
              </a:r>
              <a:endParaRPr lang="fr-FR" sz="1200" dirty="0">
                <a:solidFill>
                  <a:schemeClr val="tx1"/>
                </a:solidFill>
              </a:endParaRPr>
            </a:p>
          </p:txBody>
        </p:sp>
      </p:grpSp>
      <p:grpSp>
        <p:nvGrpSpPr>
          <p:cNvPr id="28" name="Groupe 70"/>
          <p:cNvGrpSpPr/>
          <p:nvPr/>
        </p:nvGrpSpPr>
        <p:grpSpPr>
          <a:xfrm>
            <a:off x="53450" y="3869726"/>
            <a:ext cx="9090550" cy="1640331"/>
            <a:chOff x="53450" y="3869726"/>
            <a:chExt cx="9090550" cy="1640331"/>
          </a:xfrm>
        </p:grpSpPr>
        <p:sp>
          <p:nvSpPr>
            <p:cNvPr id="44" name="Rectangle à coins arrondis 43"/>
            <p:cNvSpPr/>
            <p:nvPr/>
          </p:nvSpPr>
          <p:spPr>
            <a:xfrm>
              <a:off x="53450" y="3930555"/>
              <a:ext cx="1472540" cy="150125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400" dirty="0" smtClean="0"/>
                <a:t>Ambassadeurs</a:t>
              </a:r>
              <a:endParaRPr lang="fr-FR" sz="1400" dirty="0"/>
            </a:p>
          </p:txBody>
        </p:sp>
        <p:sp>
          <p:nvSpPr>
            <p:cNvPr id="45" name="Flèche droite 44"/>
            <p:cNvSpPr/>
            <p:nvPr/>
          </p:nvSpPr>
          <p:spPr>
            <a:xfrm>
              <a:off x="3562066" y="3869726"/>
              <a:ext cx="5581934" cy="540000"/>
            </a:xfrm>
            <a:prstGeom prst="rightArrow">
              <a:avLst>
                <a:gd name="adj1" fmla="val 67778"/>
                <a:gd name="adj2" fmla="val 2984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400" dirty="0" smtClean="0"/>
                <a:t>Candidatures</a:t>
              </a:r>
              <a:endParaRPr lang="fr-FR" sz="1400" dirty="0"/>
            </a:p>
          </p:txBody>
        </p:sp>
        <p:sp>
          <p:nvSpPr>
            <p:cNvPr id="48" name="Flèche droite 47"/>
            <p:cNvSpPr/>
            <p:nvPr/>
          </p:nvSpPr>
          <p:spPr>
            <a:xfrm>
              <a:off x="4688779" y="4408229"/>
              <a:ext cx="4455221" cy="540000"/>
            </a:xfrm>
            <a:prstGeom prst="rightArrow">
              <a:avLst>
                <a:gd name="adj1" fmla="val 67778"/>
                <a:gd name="adj2" fmla="val 2251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400" dirty="0" smtClean="0"/>
                <a:t>Contrats</a:t>
              </a:r>
              <a:endParaRPr lang="fr-FR" sz="1400" dirty="0"/>
            </a:p>
          </p:txBody>
        </p:sp>
        <p:sp>
          <p:nvSpPr>
            <p:cNvPr id="49" name="Flèche droite 48"/>
            <p:cNvSpPr/>
            <p:nvPr/>
          </p:nvSpPr>
          <p:spPr>
            <a:xfrm>
              <a:off x="7069540" y="4967787"/>
              <a:ext cx="2074459" cy="539998"/>
            </a:xfrm>
            <a:prstGeom prst="rightArrow">
              <a:avLst>
                <a:gd name="adj1" fmla="val 67778"/>
                <a:gd name="adj2" fmla="val 5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400" dirty="0" smtClean="0"/>
                <a:t>Formations</a:t>
              </a:r>
              <a:endParaRPr lang="fr-FR" sz="1400" dirty="0"/>
            </a:p>
          </p:txBody>
        </p:sp>
        <p:sp>
          <p:nvSpPr>
            <p:cNvPr id="59" name="Flèche droite 58"/>
            <p:cNvSpPr/>
            <p:nvPr/>
          </p:nvSpPr>
          <p:spPr>
            <a:xfrm>
              <a:off x="3657600" y="4970059"/>
              <a:ext cx="3414175" cy="539998"/>
            </a:xfrm>
            <a:prstGeom prst="rightArrow">
              <a:avLst>
                <a:gd name="adj1" fmla="val 67778"/>
                <a:gd name="adj2" fmla="val 5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400" dirty="0" smtClean="0"/>
                <a:t>Structuration gamme productions ANAP</a:t>
              </a:r>
              <a:endParaRPr lang="fr-FR" sz="1400" dirty="0"/>
            </a:p>
          </p:txBody>
        </p:sp>
        <p:sp>
          <p:nvSpPr>
            <p:cNvPr id="68" name="Flèche droite 67"/>
            <p:cNvSpPr/>
            <p:nvPr/>
          </p:nvSpPr>
          <p:spPr>
            <a:xfrm>
              <a:off x="2722585" y="4410504"/>
              <a:ext cx="1064526" cy="540000"/>
            </a:xfrm>
            <a:prstGeom prst="rightArrow">
              <a:avLst>
                <a:gd name="adj1" fmla="val 67778"/>
                <a:gd name="adj2" fmla="val 2251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400" dirty="0" err="1" smtClean="0"/>
                <a:t>Informat</a:t>
              </a:r>
              <a:r>
                <a:rPr lang="fr-FR" sz="1400" dirty="0" smtClean="0"/>
                <a:t>°</a:t>
              </a:r>
            </a:p>
            <a:p>
              <a:pPr algn="ctr"/>
              <a:r>
                <a:rPr lang="fr-FR" sz="1400" dirty="0" smtClean="0"/>
                <a:t>DG ARS</a:t>
              </a:r>
              <a:endParaRPr lang="fr-FR" sz="1400" dirty="0"/>
            </a:p>
          </p:txBody>
        </p:sp>
        <p:sp>
          <p:nvSpPr>
            <p:cNvPr id="47" name="Étoile à 6 branches 46"/>
            <p:cNvSpPr/>
            <p:nvPr/>
          </p:nvSpPr>
          <p:spPr>
            <a:xfrm>
              <a:off x="3589637" y="4378686"/>
              <a:ext cx="593766" cy="583203"/>
            </a:xfrm>
            <a:prstGeom prst="star6">
              <a:avLst/>
            </a:prstGeom>
            <a:solidFill>
              <a:srgbClr val="FFCC00"/>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400" dirty="0" smtClean="0">
                  <a:solidFill>
                    <a:schemeClr val="tx1"/>
                  </a:solidFill>
                </a:rPr>
                <a:t>JN</a:t>
              </a:r>
              <a:endParaRPr lang="fr-FR" sz="1400" dirty="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Instances du projet</a:t>
            </a:r>
            <a:endParaRPr lang="fr-FR" dirty="0"/>
          </a:p>
        </p:txBody>
      </p:sp>
      <p:graphicFrame>
        <p:nvGraphicFramePr>
          <p:cNvPr id="4" name="Tableau 3"/>
          <p:cNvGraphicFramePr>
            <a:graphicFrameLocks noGrp="1"/>
          </p:cNvGraphicFramePr>
          <p:nvPr>
            <p:extLst>
              <p:ext uri="{D42A27DB-BD31-4B8C-83A1-F6EECF244321}">
                <p14:modId xmlns="" xmlns:p14="http://schemas.microsoft.com/office/powerpoint/2010/main" val="965038653"/>
              </p:ext>
            </p:extLst>
          </p:nvPr>
        </p:nvGraphicFramePr>
        <p:xfrm>
          <a:off x="253344" y="1527628"/>
          <a:ext cx="8748156" cy="4543691"/>
        </p:xfrm>
        <a:graphic>
          <a:graphicData uri="http://schemas.openxmlformats.org/drawingml/2006/table">
            <a:tbl>
              <a:tblPr firstRow="1" bandRow="1">
                <a:tableStyleId>{5C22544A-7EE6-4342-B048-85BDC9FD1C3A}</a:tableStyleId>
              </a:tblPr>
              <a:tblGrid>
                <a:gridCol w="2394853"/>
                <a:gridCol w="1852551"/>
                <a:gridCol w="4500752"/>
              </a:tblGrid>
              <a:tr h="582086">
                <a:tc>
                  <a:txBody>
                    <a:bodyPr/>
                    <a:lstStyle/>
                    <a:p>
                      <a:r>
                        <a:rPr lang="fr-FR" dirty="0" smtClean="0"/>
                        <a:t>Instance</a:t>
                      </a:r>
                      <a:endParaRPr lang="fr-FR" dirty="0"/>
                    </a:p>
                  </a:txBody>
                  <a:tcPr/>
                </a:tc>
                <a:tc>
                  <a:txBody>
                    <a:bodyPr/>
                    <a:lstStyle/>
                    <a:p>
                      <a:r>
                        <a:rPr lang="fr-FR" dirty="0" smtClean="0"/>
                        <a:t>Composition</a:t>
                      </a:r>
                      <a:endParaRPr lang="fr-FR" dirty="0"/>
                    </a:p>
                  </a:txBody>
                  <a:tcPr/>
                </a:tc>
                <a:tc>
                  <a:txBody>
                    <a:bodyPr/>
                    <a:lstStyle/>
                    <a:p>
                      <a:r>
                        <a:rPr lang="fr-FR" dirty="0" smtClean="0"/>
                        <a:t>Rôle</a:t>
                      </a:r>
                      <a:endParaRPr lang="fr-FR" dirty="0"/>
                    </a:p>
                  </a:txBody>
                  <a:tcPr/>
                </a:tc>
              </a:tr>
              <a:tr h="1232206">
                <a:tc>
                  <a:txBody>
                    <a:bodyPr/>
                    <a:lstStyle/>
                    <a:p>
                      <a:r>
                        <a:rPr lang="fr-FR" b="1" dirty="0" smtClean="0"/>
                        <a:t>Comité de Pilotage</a:t>
                      </a:r>
                      <a:endParaRPr lang="fr-FR" b="1" dirty="0"/>
                    </a:p>
                  </a:txBody>
                  <a:tcPr/>
                </a:tc>
                <a:tc>
                  <a:txBody>
                    <a:bodyPr/>
                    <a:lstStyle/>
                    <a:p>
                      <a:r>
                        <a:rPr lang="fr-FR" dirty="0" smtClean="0"/>
                        <a:t>DGOS, DSSIS,</a:t>
                      </a:r>
                      <a:r>
                        <a:rPr lang="fr-FR" baseline="0" dirty="0" smtClean="0"/>
                        <a:t> </a:t>
                      </a:r>
                      <a:r>
                        <a:rPr lang="fr-FR" dirty="0" smtClean="0"/>
                        <a:t>ASIP</a:t>
                      </a:r>
                      <a:r>
                        <a:rPr lang="fr-FR" baseline="0" dirty="0" smtClean="0"/>
                        <a:t>, HAS</a:t>
                      </a:r>
                    </a:p>
                    <a:p>
                      <a:r>
                        <a:rPr lang="fr-FR" baseline="0" dirty="0" smtClean="0"/>
                        <a:t>Fédérations</a:t>
                      </a:r>
                    </a:p>
                    <a:p>
                      <a:r>
                        <a:rPr lang="fr-FR" baseline="0" dirty="0" smtClean="0"/>
                        <a:t>Conférences DSIO</a:t>
                      </a:r>
                    </a:p>
                    <a:p>
                      <a:r>
                        <a:rPr lang="fr-FR" baseline="0" dirty="0" smtClean="0"/>
                        <a:t>ARS, GCS, ANAP</a:t>
                      </a:r>
                      <a:endParaRPr lang="fr-FR" dirty="0"/>
                    </a:p>
                  </a:txBody>
                  <a:tcPr/>
                </a:tc>
                <a:tc>
                  <a:txBody>
                    <a:bodyPr/>
                    <a:lstStyle/>
                    <a:p>
                      <a:pPr>
                        <a:buFont typeface="Arial" pitchFamily="34" charset="0"/>
                        <a:buChar char="•"/>
                      </a:pPr>
                      <a:r>
                        <a:rPr lang="fr-FR" dirty="0" smtClean="0"/>
                        <a:t> Arbitrer, fixer les priorités et les orientations stratégiques du projet</a:t>
                      </a:r>
                    </a:p>
                  </a:txBody>
                  <a:tcPr/>
                </a:tc>
              </a:tr>
              <a:tr h="812130">
                <a:tc>
                  <a:txBody>
                    <a:bodyPr/>
                    <a:lstStyle/>
                    <a:p>
                      <a:r>
                        <a:rPr lang="fr-FR" b="1" dirty="0" smtClean="0"/>
                        <a:t>Collège des experts</a:t>
                      </a:r>
                      <a:endParaRPr lang="fr-FR" b="1" dirty="0"/>
                    </a:p>
                  </a:txBody>
                  <a:tcPr/>
                </a:tc>
                <a:tc>
                  <a:txBody>
                    <a:bodyPr/>
                    <a:lstStyle/>
                    <a:p>
                      <a:r>
                        <a:rPr lang="fr-FR" dirty="0" smtClean="0"/>
                        <a:t>Experts, ANAP</a:t>
                      </a:r>
                      <a:endParaRPr lang="fr-FR" dirty="0"/>
                    </a:p>
                  </a:txBody>
                  <a:tcPr/>
                </a:tc>
                <a:tc>
                  <a:txBody>
                    <a:bodyPr/>
                    <a:lstStyle/>
                    <a:p>
                      <a:pPr>
                        <a:buFont typeface="Arial" pitchFamily="34" charset="0"/>
                        <a:buChar char="•"/>
                      </a:pPr>
                      <a:r>
                        <a:rPr lang="fr-FR" dirty="0" smtClean="0"/>
                        <a:t> Choisir et</a:t>
                      </a:r>
                      <a:r>
                        <a:rPr lang="fr-FR" baseline="0" dirty="0" smtClean="0"/>
                        <a:t> valider les productions</a:t>
                      </a:r>
                      <a:endParaRPr lang="fr-FR" dirty="0"/>
                    </a:p>
                  </a:txBody>
                  <a:tcPr/>
                </a:tc>
              </a:tr>
              <a:tr h="738584">
                <a:tc>
                  <a:txBody>
                    <a:bodyPr/>
                    <a:lstStyle/>
                    <a:p>
                      <a:r>
                        <a:rPr lang="fr-FR" b="1" dirty="0" smtClean="0"/>
                        <a:t>Comité Technique</a:t>
                      </a:r>
                      <a:endParaRPr lang="fr-FR" b="1" dirty="0"/>
                    </a:p>
                  </a:txBody>
                  <a:tcPr/>
                </a:tc>
                <a:tc>
                  <a:txBody>
                    <a:bodyPr/>
                    <a:lstStyle/>
                    <a:p>
                      <a:r>
                        <a:rPr lang="fr-FR" dirty="0" smtClean="0"/>
                        <a:t>DGOS, ANAP</a:t>
                      </a:r>
                      <a:endParaRPr lang="fr-FR" dirty="0"/>
                    </a:p>
                  </a:txBody>
                  <a:tcPr/>
                </a:tc>
                <a:tc>
                  <a:txBody>
                    <a:bodyPr/>
                    <a:lstStyle/>
                    <a:p>
                      <a:pPr>
                        <a:buFont typeface="Arial" pitchFamily="34" charset="0"/>
                        <a:buChar char="•"/>
                      </a:pPr>
                      <a:r>
                        <a:rPr lang="fr-FR" dirty="0" smtClean="0"/>
                        <a:t> Suivre l’avancement du projet</a:t>
                      </a:r>
                    </a:p>
                    <a:p>
                      <a:pPr>
                        <a:buFont typeface="Arial" pitchFamily="34" charset="0"/>
                        <a:buChar char="•"/>
                      </a:pPr>
                      <a:r>
                        <a:rPr lang="fr-FR" dirty="0" smtClean="0"/>
                        <a:t> Préparer les décisions pour le COPIL</a:t>
                      </a:r>
                      <a:endParaRPr lang="fr-FR" dirty="0"/>
                    </a:p>
                  </a:txBody>
                  <a:tcPr/>
                </a:tc>
              </a:tr>
              <a:tr h="947851">
                <a:tc>
                  <a:txBody>
                    <a:bodyPr/>
                    <a:lstStyle/>
                    <a:p>
                      <a:r>
                        <a:rPr lang="fr-FR" b="1" dirty="0" smtClean="0"/>
                        <a:t>Comités internes ANAP</a:t>
                      </a:r>
                      <a:endParaRPr lang="fr-FR" b="1" dirty="0"/>
                    </a:p>
                  </a:txBody>
                  <a:tcPr/>
                </a:tc>
                <a:tc>
                  <a:txBody>
                    <a:bodyPr/>
                    <a:lstStyle/>
                    <a:p>
                      <a:r>
                        <a:rPr lang="fr-FR" dirty="0" smtClean="0"/>
                        <a:t>ANAP</a:t>
                      </a:r>
                      <a:endParaRPr lang="fr-FR" dirty="0"/>
                    </a:p>
                  </a:txBody>
                  <a:tcPr/>
                </a:tc>
                <a:tc>
                  <a:txBody>
                    <a:bodyPr/>
                    <a:lstStyle/>
                    <a:p>
                      <a:pPr>
                        <a:buFont typeface="Arial" pitchFamily="34" charset="0"/>
                        <a:buChar char="•"/>
                      </a:pPr>
                      <a:r>
                        <a:rPr lang="fr-FR" dirty="0" smtClean="0"/>
                        <a:t> Elaborer l’ingénierie du projet</a:t>
                      </a:r>
                    </a:p>
                    <a:p>
                      <a:pPr>
                        <a:buFont typeface="Arial" pitchFamily="34" charset="0"/>
                        <a:buChar char="•"/>
                      </a:pPr>
                      <a:r>
                        <a:rPr lang="fr-FR" baseline="0" dirty="0" smtClean="0"/>
                        <a:t> Gérer les formations des ambassadeurs</a:t>
                      </a:r>
                    </a:p>
                    <a:p>
                      <a:pPr>
                        <a:buFont typeface="Arial" pitchFamily="34" charset="0"/>
                        <a:buChar char="•"/>
                      </a:pPr>
                      <a:r>
                        <a:rPr lang="fr-FR" baseline="0" dirty="0" smtClean="0"/>
                        <a:t> Suivi des prestations </a:t>
                      </a:r>
                      <a:r>
                        <a:rPr lang="fr-FR" baseline="0" dirty="0" smtClean="0"/>
                        <a:t>(COMOP par </a:t>
                      </a:r>
                      <a:r>
                        <a:rPr lang="fr-FR" baseline="0" dirty="0" smtClean="0"/>
                        <a:t>lot)</a:t>
                      </a:r>
                      <a:endParaRPr lang="fr-FR"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2400" dirty="0" smtClean="0"/>
              <a:t>Des principes d’action structurants</a:t>
            </a:r>
            <a:endParaRPr lang="fr-FR" sz="2400" dirty="0"/>
          </a:p>
        </p:txBody>
      </p:sp>
      <p:graphicFrame>
        <p:nvGraphicFramePr>
          <p:cNvPr id="4" name="Espace réservé du contenu 3"/>
          <p:cNvGraphicFramePr>
            <a:graphicFrameLocks noGrp="1"/>
          </p:cNvGraphicFramePr>
          <p:nvPr>
            <p:ph sz="quarter" idx="13"/>
            <p:extLst>
              <p:ext uri="{D42A27DB-BD31-4B8C-83A1-F6EECF244321}">
                <p14:modId xmlns:p14="http://schemas.microsoft.com/office/powerpoint/2010/main" xmlns="" val="3353027805"/>
              </p:ext>
            </p:extLst>
          </p:nvPr>
        </p:nvGraphicFramePr>
        <p:xfrm>
          <a:off x="257237" y="1531917"/>
          <a:ext cx="8729662" cy="4656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359619915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re 31"/>
          <p:cNvSpPr>
            <a:spLocks noGrp="1"/>
          </p:cNvSpPr>
          <p:nvPr>
            <p:ph type="title"/>
          </p:nvPr>
        </p:nvSpPr>
        <p:spPr>
          <a:xfrm>
            <a:off x="259620" y="768393"/>
            <a:ext cx="8730000" cy="621020"/>
          </a:xfrm>
        </p:spPr>
        <p:txBody>
          <a:bodyPr>
            <a:normAutofit fontScale="90000"/>
          </a:bodyPr>
          <a:lstStyle/>
          <a:p>
            <a:r>
              <a:rPr lang="fr-FR" sz="2700" dirty="0" smtClean="0"/>
              <a:t>Articulation entre les différents prestataires</a:t>
            </a:r>
            <a:r>
              <a:rPr lang="fr-FR" dirty="0" smtClean="0"/>
              <a:t/>
            </a:r>
            <a:br>
              <a:rPr lang="fr-FR" dirty="0" smtClean="0"/>
            </a:br>
            <a:r>
              <a:rPr lang="fr-FR" sz="1600" b="0" i="1" dirty="0" smtClean="0"/>
              <a:t>Enjeu : une organisation claire pour une animation fluide du dispositif</a:t>
            </a:r>
            <a:endParaRPr lang="fr-FR" b="0" i="1" dirty="0"/>
          </a:p>
        </p:txBody>
      </p:sp>
      <p:cxnSp>
        <p:nvCxnSpPr>
          <p:cNvPr id="28" name="Connecteur droit avec flèche 27"/>
          <p:cNvCxnSpPr>
            <a:stCxn id="143" idx="2"/>
            <a:endCxn id="82950" idx="0"/>
          </p:cNvCxnSpPr>
          <p:nvPr/>
        </p:nvCxnSpPr>
        <p:spPr>
          <a:xfrm flipH="1">
            <a:off x="4500749" y="3987978"/>
            <a:ext cx="510" cy="392057"/>
          </a:xfrm>
          <a:prstGeom prst="straightConnector1">
            <a:avLst/>
          </a:prstGeom>
          <a:ln>
            <a:solidFill>
              <a:schemeClr val="tx1">
                <a:lumMod val="50000"/>
                <a:lumOff val="50000"/>
              </a:schemeClr>
            </a:solidFill>
            <a:tailEnd type="arrow"/>
          </a:ln>
        </p:spPr>
        <p:style>
          <a:lnRef idx="3">
            <a:schemeClr val="accent4"/>
          </a:lnRef>
          <a:fillRef idx="0">
            <a:schemeClr val="accent4"/>
          </a:fillRef>
          <a:effectRef idx="2">
            <a:schemeClr val="accent4"/>
          </a:effectRef>
          <a:fontRef idx="minor">
            <a:schemeClr val="tx1"/>
          </a:fontRef>
        </p:style>
      </p:cxnSp>
      <p:pic>
        <p:nvPicPr>
          <p:cNvPr id="8" name="Picture 24" descr="http://icons.iconarchive.com/icons/icons-land/vista-people/64/Groups-Meeting-Dark-icon.png"/>
          <p:cNvPicPr>
            <a:picLocks noChangeAspect="1" noChangeArrowheads="1"/>
          </p:cNvPicPr>
          <p:nvPr/>
        </p:nvPicPr>
        <p:blipFill>
          <a:blip r:embed="rId3" cstate="screen">
            <a:extLst>
              <a:ext uri="{28A0092B-C50C-407E-A947-70E740481C1C}">
                <a14:useLocalDpi xmlns:a14="http://schemas.microsoft.com/office/drawing/2010/main" xmlns="" val="0"/>
              </a:ext>
            </a:extLst>
          </a:blip>
          <a:srcRect/>
          <a:stretch>
            <a:fillRect/>
          </a:stretch>
        </p:blipFill>
        <p:spPr bwMode="auto">
          <a:xfrm>
            <a:off x="634625" y="3103415"/>
            <a:ext cx="752544" cy="699032"/>
          </a:xfrm>
          <a:prstGeom prst="rect">
            <a:avLst/>
          </a:prstGeom>
          <a:extLst>
            <a:ext uri="{909E8E84-426E-40DD-AFC4-6F175D3DCCD1}">
              <a14:hiddenFill xmlns:a14="http://schemas.microsoft.com/office/drawing/2010/main" xmlns="">
                <a:solidFill>
                  <a:srgbClr val="FFFFFF"/>
                </a:solidFill>
              </a14:hiddenFill>
            </a:ext>
          </a:extLst>
        </p:spPr>
      </p:pic>
      <p:sp>
        <p:nvSpPr>
          <p:cNvPr id="9" name="ZoneTexte 8"/>
          <p:cNvSpPr txBox="1"/>
          <p:nvPr/>
        </p:nvSpPr>
        <p:spPr>
          <a:xfrm>
            <a:off x="0" y="3771883"/>
            <a:ext cx="2149434" cy="276999"/>
          </a:xfrm>
          <a:prstGeom prst="rect">
            <a:avLst/>
          </a:prstGeom>
          <a:noFill/>
        </p:spPr>
        <p:txBody>
          <a:bodyPr wrap="square" rtlCol="0">
            <a:spAutoFit/>
          </a:bodyPr>
          <a:lstStyle/>
          <a:p>
            <a:pPr algn="ctr"/>
            <a:r>
              <a:rPr lang="fr-FR" sz="1200" b="1" i="1" dirty="0" smtClean="0">
                <a:solidFill>
                  <a:schemeClr val="tx1">
                    <a:lumMod val="50000"/>
                    <a:lumOff val="50000"/>
                  </a:schemeClr>
                </a:solidFill>
              </a:rPr>
              <a:t>Collège des experts</a:t>
            </a:r>
            <a:endParaRPr lang="fr-FR" sz="1200" b="1" i="1" dirty="0">
              <a:solidFill>
                <a:schemeClr val="tx1">
                  <a:lumMod val="50000"/>
                  <a:lumOff val="50000"/>
                </a:schemeClr>
              </a:solidFill>
            </a:endParaRPr>
          </a:p>
        </p:txBody>
      </p:sp>
      <p:pic>
        <p:nvPicPr>
          <p:cNvPr id="14" name="Picture 2" descr="C:\Program Files\Microsoft Office\MEDIA\CAGCAT10\j0235319.wmf"/>
          <p:cNvPicPr>
            <a:picLocks noChangeAspect="1" noChangeArrowheads="1"/>
          </p:cNvPicPr>
          <p:nvPr/>
        </p:nvPicPr>
        <p:blipFill>
          <a:blip r:embed="rId4" cstate="screen">
            <a:duotone>
              <a:prstClr val="black"/>
              <a:schemeClr val="accent5">
                <a:tint val="45000"/>
                <a:satMod val="400000"/>
              </a:schemeClr>
            </a:duotone>
          </a:blip>
          <a:srcRect/>
          <a:stretch>
            <a:fillRect/>
          </a:stretch>
        </p:blipFill>
        <p:spPr bwMode="auto">
          <a:xfrm>
            <a:off x="8005257" y="1906239"/>
            <a:ext cx="766591" cy="782692"/>
          </a:xfrm>
          <a:prstGeom prst="rect">
            <a:avLst/>
          </a:prstGeom>
          <a:noFill/>
        </p:spPr>
      </p:pic>
      <p:pic>
        <p:nvPicPr>
          <p:cNvPr id="15" name="Picture 2" descr="C:\Program Files\Microsoft Office\MEDIA\CAGCAT10\j0235319.wmf"/>
          <p:cNvPicPr>
            <a:picLocks noChangeAspect="1" noChangeArrowheads="1"/>
          </p:cNvPicPr>
          <p:nvPr/>
        </p:nvPicPr>
        <p:blipFill>
          <a:blip r:embed="rId4" cstate="screen">
            <a:duotone>
              <a:prstClr val="black"/>
              <a:schemeClr val="accent5">
                <a:tint val="45000"/>
                <a:satMod val="400000"/>
              </a:schemeClr>
            </a:duotone>
          </a:blip>
          <a:srcRect/>
          <a:stretch>
            <a:fillRect/>
          </a:stretch>
        </p:blipFill>
        <p:spPr bwMode="auto">
          <a:xfrm>
            <a:off x="8016142" y="4040490"/>
            <a:ext cx="766591" cy="782692"/>
          </a:xfrm>
          <a:prstGeom prst="rect">
            <a:avLst/>
          </a:prstGeom>
          <a:noFill/>
        </p:spPr>
      </p:pic>
      <p:grpSp>
        <p:nvGrpSpPr>
          <p:cNvPr id="2" name="Groupe 16"/>
          <p:cNvGrpSpPr/>
          <p:nvPr/>
        </p:nvGrpSpPr>
        <p:grpSpPr>
          <a:xfrm flipH="1">
            <a:off x="5756807" y="3711744"/>
            <a:ext cx="1582253" cy="1501286"/>
            <a:chOff x="7870388" y="4873875"/>
            <a:chExt cx="1033767" cy="769495"/>
          </a:xfrm>
        </p:grpSpPr>
        <p:grpSp>
          <p:nvGrpSpPr>
            <p:cNvPr id="3" name="Groupe 45"/>
            <p:cNvGrpSpPr/>
            <p:nvPr/>
          </p:nvGrpSpPr>
          <p:grpSpPr>
            <a:xfrm flipH="1">
              <a:off x="7870388" y="4873875"/>
              <a:ext cx="1033767" cy="649205"/>
              <a:chOff x="2261510" y="2152281"/>
              <a:chExt cx="1033767" cy="649205"/>
            </a:xfrm>
          </p:grpSpPr>
          <p:pic>
            <p:nvPicPr>
              <p:cNvPr id="20" name="Picture 28" descr="http://icons.iconarchive.com/icons/icons-land/vista-people/32/Office-Customer-Male-Light-icon.png"/>
              <p:cNvPicPr>
                <a:picLocks noChangeAspect="1" noChangeArrowheads="1"/>
              </p:cNvPicPr>
              <p:nvPr/>
            </p:nvPicPr>
            <p:blipFill>
              <a:blip r:embed="rId5" cstate="screen">
                <a:extLst>
                  <a:ext uri="{28A0092B-C50C-407E-A947-70E740481C1C}">
                    <a14:useLocalDpi xmlns:a14="http://schemas.microsoft.com/office/drawing/2010/main" xmlns="" val="0"/>
                  </a:ext>
                </a:extLst>
              </a:blip>
              <a:srcRect/>
              <a:stretch>
                <a:fillRect/>
              </a:stretch>
            </p:blipFill>
            <p:spPr bwMode="auto">
              <a:xfrm flipH="1">
                <a:off x="2261510" y="2305401"/>
                <a:ext cx="343683" cy="343684"/>
              </a:xfrm>
              <a:prstGeom prst="rect">
                <a:avLst/>
              </a:prstGeom>
              <a:extLst>
                <a:ext uri="{909E8E84-426E-40DD-AFC4-6F175D3DCCD1}">
                  <a14:hiddenFill xmlns:a14="http://schemas.microsoft.com/office/drawing/2010/main" xmlns="">
                    <a:solidFill>
                      <a:srgbClr val="FFFFFF"/>
                    </a:solidFill>
                  </a14:hiddenFill>
                </a:ext>
              </a:extLst>
            </p:spPr>
          </p:pic>
          <p:pic>
            <p:nvPicPr>
              <p:cNvPr id="21" name="Picture 30" descr="http://icons.iconarchive.com/icons/icons-land/vista-people/32/Office-Customer-Female-Light-icon.png"/>
              <p:cNvPicPr>
                <a:picLocks noChangeAspect="1" noChangeArrowheads="1"/>
              </p:cNvPicPr>
              <p:nvPr/>
            </p:nvPicPr>
            <p:blipFill>
              <a:blip r:embed="rId6" cstate="screen">
                <a:extLst>
                  <a:ext uri="{28A0092B-C50C-407E-A947-70E740481C1C}">
                    <a14:useLocalDpi xmlns:a14="http://schemas.microsoft.com/office/drawing/2010/main" xmlns="" val="0"/>
                  </a:ext>
                </a:extLst>
              </a:blip>
              <a:srcRect/>
              <a:stretch>
                <a:fillRect/>
              </a:stretch>
            </p:blipFill>
            <p:spPr bwMode="auto">
              <a:xfrm flipH="1">
                <a:off x="2605193" y="2219900"/>
                <a:ext cx="305519" cy="305520"/>
              </a:xfrm>
              <a:prstGeom prst="rect">
                <a:avLst/>
              </a:prstGeom>
              <a:extLst>
                <a:ext uri="{909E8E84-426E-40DD-AFC4-6F175D3DCCD1}">
                  <a14:hiddenFill xmlns:a14="http://schemas.microsoft.com/office/drawing/2010/main" xmlns="">
                    <a:solidFill>
                      <a:srgbClr val="FFFFFF"/>
                    </a:solidFill>
                  </a14:hiddenFill>
                </a:ext>
              </a:extLst>
            </p:spPr>
          </p:pic>
          <p:pic>
            <p:nvPicPr>
              <p:cNvPr id="22" name="Picture 34" descr="http://icons.iconarchive.com/icons/icons-land/vista-people/32/Office-Client-Female-Dark-icon.png"/>
              <p:cNvPicPr>
                <a:picLocks noChangeAspect="1" noChangeArrowheads="1"/>
              </p:cNvPicPr>
              <p:nvPr/>
            </p:nvPicPr>
            <p:blipFill>
              <a:blip r:embed="rId7" cstate="screen">
                <a:extLst>
                  <a:ext uri="{28A0092B-C50C-407E-A947-70E740481C1C}">
                    <a14:useLocalDpi xmlns:a14="http://schemas.microsoft.com/office/drawing/2010/main" xmlns="" val="0"/>
                  </a:ext>
                </a:extLst>
              </a:blip>
              <a:srcRect/>
              <a:stretch>
                <a:fillRect/>
              </a:stretch>
            </p:blipFill>
            <p:spPr bwMode="auto">
              <a:xfrm flipH="1">
                <a:off x="2805459" y="2367551"/>
                <a:ext cx="304800" cy="304801"/>
              </a:xfrm>
              <a:prstGeom prst="rect">
                <a:avLst/>
              </a:prstGeom>
              <a:extLst>
                <a:ext uri="{909E8E84-426E-40DD-AFC4-6F175D3DCCD1}">
                  <a14:hiddenFill xmlns:a14="http://schemas.microsoft.com/office/drawing/2010/main" xmlns="">
                    <a:solidFill>
                      <a:srgbClr val="FFFFFF"/>
                    </a:solidFill>
                  </a14:hiddenFill>
                </a:ext>
              </a:extLst>
            </p:spPr>
          </p:pic>
          <p:pic>
            <p:nvPicPr>
              <p:cNvPr id="23" name="Picture 28" descr="http://icons.iconarchive.com/icons/icons-land/vista-people/32/Office-Customer-Male-Light-icon.png"/>
              <p:cNvPicPr>
                <a:picLocks noChangeAspect="1" noChangeArrowheads="1"/>
              </p:cNvPicPr>
              <p:nvPr/>
            </p:nvPicPr>
            <p:blipFill>
              <a:blip r:embed="rId5" cstate="screen">
                <a:extLst>
                  <a:ext uri="{28A0092B-C50C-407E-A947-70E740481C1C}">
                    <a14:useLocalDpi xmlns:a14="http://schemas.microsoft.com/office/drawing/2010/main" xmlns="" val="0"/>
                  </a:ext>
                </a:extLst>
              </a:blip>
              <a:srcRect/>
              <a:stretch>
                <a:fillRect/>
              </a:stretch>
            </p:blipFill>
            <p:spPr bwMode="auto">
              <a:xfrm flipH="1">
                <a:off x="2413910" y="2457802"/>
                <a:ext cx="343683" cy="343684"/>
              </a:xfrm>
              <a:prstGeom prst="rect">
                <a:avLst/>
              </a:prstGeom>
              <a:extLst>
                <a:ext uri="{909E8E84-426E-40DD-AFC4-6F175D3DCCD1}">
                  <a14:hiddenFill xmlns:a14="http://schemas.microsoft.com/office/drawing/2010/main" xmlns="">
                    <a:solidFill>
                      <a:srgbClr val="FFFFFF"/>
                    </a:solidFill>
                  </a14:hiddenFill>
                </a:ext>
              </a:extLst>
            </p:spPr>
          </p:pic>
          <p:pic>
            <p:nvPicPr>
              <p:cNvPr id="24" name="Picture 30" descr="http://icons.iconarchive.com/icons/icons-land/vista-people/32/Office-Customer-Female-Light-icon.png"/>
              <p:cNvPicPr>
                <a:picLocks noChangeAspect="1" noChangeArrowheads="1"/>
              </p:cNvPicPr>
              <p:nvPr/>
            </p:nvPicPr>
            <p:blipFill>
              <a:blip r:embed="rId6" cstate="screen">
                <a:extLst>
                  <a:ext uri="{28A0092B-C50C-407E-A947-70E740481C1C}">
                    <a14:useLocalDpi xmlns:a14="http://schemas.microsoft.com/office/drawing/2010/main" xmlns="" val="0"/>
                  </a:ext>
                </a:extLst>
              </a:blip>
              <a:srcRect/>
              <a:stretch>
                <a:fillRect/>
              </a:stretch>
            </p:blipFill>
            <p:spPr bwMode="auto">
              <a:xfrm flipH="1">
                <a:off x="2989758" y="2152281"/>
                <a:ext cx="305519" cy="305520"/>
              </a:xfrm>
              <a:prstGeom prst="rect">
                <a:avLst/>
              </a:prstGeom>
              <a:extLst>
                <a:ext uri="{909E8E84-426E-40DD-AFC4-6F175D3DCCD1}">
                  <a14:hiddenFill xmlns:a14="http://schemas.microsoft.com/office/drawing/2010/main" xmlns="">
                    <a:solidFill>
                      <a:srgbClr val="FFFFFF"/>
                    </a:solidFill>
                  </a14:hiddenFill>
                </a:ext>
              </a:extLst>
            </p:spPr>
          </p:pic>
        </p:grpSp>
        <p:sp>
          <p:nvSpPr>
            <p:cNvPr id="19" name="ZoneTexte 18"/>
            <p:cNvSpPr txBox="1"/>
            <p:nvPr/>
          </p:nvSpPr>
          <p:spPr>
            <a:xfrm>
              <a:off x="7900104" y="5501392"/>
              <a:ext cx="839117" cy="141978"/>
            </a:xfrm>
            <a:prstGeom prst="rect">
              <a:avLst/>
            </a:prstGeom>
            <a:noFill/>
          </p:spPr>
          <p:txBody>
            <a:bodyPr wrap="none" rtlCol="0">
              <a:spAutoFit/>
            </a:bodyPr>
            <a:lstStyle/>
            <a:p>
              <a:pPr algn="ctr"/>
              <a:r>
                <a:rPr lang="fr-FR" sz="1200" b="1" i="1" dirty="0" smtClean="0">
                  <a:solidFill>
                    <a:schemeClr val="tx1">
                      <a:lumMod val="50000"/>
                      <a:lumOff val="50000"/>
                    </a:schemeClr>
                  </a:solidFill>
                </a:rPr>
                <a:t>Ambassadeurs</a:t>
              </a:r>
            </a:p>
          </p:txBody>
        </p:sp>
      </p:grpSp>
      <p:cxnSp>
        <p:nvCxnSpPr>
          <p:cNvPr id="27" name="Connecteur droit avec flèche 26"/>
          <p:cNvCxnSpPr>
            <a:stCxn id="137" idx="2"/>
            <a:endCxn id="16" idx="3"/>
          </p:cNvCxnSpPr>
          <p:nvPr/>
        </p:nvCxnSpPr>
        <p:spPr>
          <a:xfrm flipV="1">
            <a:off x="4978423" y="2290435"/>
            <a:ext cx="1230040" cy="981512"/>
          </a:xfrm>
          <a:prstGeom prst="straightConnector1">
            <a:avLst/>
          </a:prstGeom>
          <a:ln>
            <a:solidFill>
              <a:schemeClr val="tx1">
                <a:lumMod val="50000"/>
                <a:lumOff val="50000"/>
              </a:schemeClr>
            </a:solidFill>
            <a:tailEnd type="arrow"/>
          </a:ln>
        </p:spPr>
        <p:style>
          <a:lnRef idx="3">
            <a:schemeClr val="accent3"/>
          </a:lnRef>
          <a:fillRef idx="0">
            <a:schemeClr val="accent3"/>
          </a:fillRef>
          <a:effectRef idx="2">
            <a:schemeClr val="accent3"/>
          </a:effectRef>
          <a:fontRef idx="minor">
            <a:schemeClr val="tx1"/>
          </a:fontRef>
        </p:style>
      </p:cxnSp>
      <p:cxnSp>
        <p:nvCxnSpPr>
          <p:cNvPr id="31" name="Connecteur droit avec flèche 30"/>
          <p:cNvCxnSpPr>
            <a:stCxn id="16" idx="1"/>
            <a:endCxn id="14" idx="1"/>
          </p:cNvCxnSpPr>
          <p:nvPr/>
        </p:nvCxnSpPr>
        <p:spPr>
          <a:xfrm>
            <a:off x="7211322" y="2290435"/>
            <a:ext cx="793935" cy="7150"/>
          </a:xfrm>
          <a:prstGeom prst="straightConnector1">
            <a:avLst/>
          </a:prstGeom>
          <a:ln>
            <a:solidFill>
              <a:schemeClr val="tx1">
                <a:lumMod val="50000"/>
                <a:lumOff val="5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40" name="Connecteur droit avec flèche 39"/>
          <p:cNvCxnSpPr>
            <a:stCxn id="22" idx="1"/>
            <a:endCxn id="15" idx="1"/>
          </p:cNvCxnSpPr>
          <p:nvPr/>
        </p:nvCxnSpPr>
        <p:spPr>
          <a:xfrm>
            <a:off x="7055884" y="4429068"/>
            <a:ext cx="960258" cy="2768"/>
          </a:xfrm>
          <a:prstGeom prst="straightConnector1">
            <a:avLst/>
          </a:prstGeom>
          <a:ln>
            <a:solidFill>
              <a:schemeClr val="tx1">
                <a:lumMod val="50000"/>
                <a:lumOff val="50000"/>
              </a:schemeClr>
            </a:solidFill>
            <a:tailEnd type="arrow"/>
          </a:ln>
        </p:spPr>
        <p:style>
          <a:lnRef idx="3">
            <a:schemeClr val="accent4"/>
          </a:lnRef>
          <a:fillRef idx="0">
            <a:schemeClr val="accent4"/>
          </a:fillRef>
          <a:effectRef idx="2">
            <a:schemeClr val="accent4"/>
          </a:effectRef>
          <a:fontRef idx="minor">
            <a:schemeClr val="tx1"/>
          </a:fontRef>
        </p:style>
      </p:cxnSp>
      <p:grpSp>
        <p:nvGrpSpPr>
          <p:cNvPr id="4" name="Groupe 132"/>
          <p:cNvGrpSpPr/>
          <p:nvPr/>
        </p:nvGrpSpPr>
        <p:grpSpPr>
          <a:xfrm>
            <a:off x="5804786" y="1710421"/>
            <a:ext cx="1832553" cy="1281129"/>
            <a:chOff x="5248443" y="1215634"/>
            <a:chExt cx="1832553" cy="1281129"/>
          </a:xfrm>
        </p:grpSpPr>
        <p:pic>
          <p:nvPicPr>
            <p:cNvPr id="16" name="Picture 2" descr="http://www.briefcreatif.fr/realisations/slides/Couleur_Systeme_site_WEB_608p.png"/>
            <p:cNvPicPr>
              <a:picLocks noChangeAspect="1" noChangeArrowheads="1"/>
            </p:cNvPicPr>
            <p:nvPr/>
          </p:nvPicPr>
          <p:blipFill>
            <a:blip r:embed="rId8" cstate="screen">
              <a:clrChange>
                <a:clrFrom>
                  <a:srgbClr val="FFFFFF"/>
                </a:clrFrom>
                <a:clrTo>
                  <a:srgbClr val="FFFFFF">
                    <a:alpha val="0"/>
                  </a:srgbClr>
                </a:clrTo>
              </a:clrChange>
            </a:blip>
            <a:srcRect/>
            <a:stretch>
              <a:fillRect/>
            </a:stretch>
          </p:blipFill>
          <p:spPr bwMode="auto">
            <a:xfrm flipH="1">
              <a:off x="5652120" y="1215634"/>
              <a:ext cx="1002859" cy="1160028"/>
            </a:xfrm>
            <a:prstGeom prst="rect">
              <a:avLst/>
            </a:prstGeom>
            <a:noFill/>
          </p:spPr>
        </p:pic>
        <p:sp>
          <p:nvSpPr>
            <p:cNvPr id="132" name="ZoneTexte 131"/>
            <p:cNvSpPr txBox="1"/>
            <p:nvPr/>
          </p:nvSpPr>
          <p:spPr>
            <a:xfrm flipH="1">
              <a:off x="5248443" y="2219764"/>
              <a:ext cx="1832553" cy="276999"/>
            </a:xfrm>
            <a:prstGeom prst="rect">
              <a:avLst/>
            </a:prstGeom>
            <a:noFill/>
          </p:spPr>
          <p:txBody>
            <a:bodyPr wrap="none" rtlCol="0">
              <a:spAutoFit/>
            </a:bodyPr>
            <a:lstStyle/>
            <a:p>
              <a:pPr algn="ctr"/>
              <a:r>
                <a:rPr lang="fr-FR" sz="1200" b="1" i="1" dirty="0" smtClean="0">
                  <a:solidFill>
                    <a:schemeClr val="tx1">
                      <a:lumMod val="50000"/>
                      <a:lumOff val="50000"/>
                    </a:schemeClr>
                  </a:solidFill>
                </a:rPr>
                <a:t>Plate forme interactive</a:t>
              </a:r>
              <a:endParaRPr lang="fr-FR" sz="1200" b="1" i="1" dirty="0">
                <a:solidFill>
                  <a:schemeClr val="tx1">
                    <a:lumMod val="50000"/>
                    <a:lumOff val="50000"/>
                  </a:schemeClr>
                </a:solidFill>
              </a:endParaRPr>
            </a:p>
          </p:txBody>
        </p:sp>
      </p:grpSp>
      <p:grpSp>
        <p:nvGrpSpPr>
          <p:cNvPr id="5" name="Groupe 149"/>
          <p:cNvGrpSpPr/>
          <p:nvPr/>
        </p:nvGrpSpPr>
        <p:grpSpPr>
          <a:xfrm>
            <a:off x="3972909" y="2825397"/>
            <a:ext cx="1056700" cy="1162581"/>
            <a:chOff x="3854517" y="2204864"/>
            <a:chExt cx="1056700" cy="1162581"/>
          </a:xfrm>
        </p:grpSpPr>
        <p:grpSp>
          <p:nvGrpSpPr>
            <p:cNvPr id="6" name="Groupe 138"/>
            <p:cNvGrpSpPr/>
            <p:nvPr/>
          </p:nvGrpSpPr>
          <p:grpSpPr>
            <a:xfrm>
              <a:off x="3995936" y="2204864"/>
              <a:ext cx="864095" cy="749084"/>
              <a:chOff x="2339752" y="4293096"/>
              <a:chExt cx="864095" cy="749084"/>
            </a:xfrm>
          </p:grpSpPr>
          <p:pic>
            <p:nvPicPr>
              <p:cNvPr id="138" name="Picture 20" descr="http://translation-blog.multilizer.com/wp-content/uploads/2012/07/document01.png"/>
              <p:cNvPicPr>
                <a:picLocks noChangeAspect="1" noChangeArrowheads="1"/>
              </p:cNvPicPr>
              <p:nvPr/>
            </p:nvPicPr>
            <p:blipFill>
              <a:blip r:embed="rId9" cstate="screen"/>
              <a:srcRect/>
              <a:stretch>
                <a:fillRect/>
              </a:stretch>
            </p:blipFill>
            <p:spPr bwMode="auto">
              <a:xfrm>
                <a:off x="2339752" y="4293096"/>
                <a:ext cx="615529" cy="544743"/>
              </a:xfrm>
              <a:prstGeom prst="rect">
                <a:avLst/>
              </a:prstGeom>
              <a:noFill/>
            </p:spPr>
          </p:pic>
          <p:pic>
            <p:nvPicPr>
              <p:cNvPr id="137" name="Picture 18" descr="http://static.freepik.com/photos-libre/clip-art-outils_412316.jpg"/>
              <p:cNvPicPr>
                <a:picLocks noChangeAspect="1" noChangeArrowheads="1"/>
              </p:cNvPicPr>
              <p:nvPr/>
            </p:nvPicPr>
            <p:blipFill>
              <a:blip r:embed="rId10" cstate="screen">
                <a:clrChange>
                  <a:clrFrom>
                    <a:srgbClr val="FFFFFF"/>
                  </a:clrFrom>
                  <a:clrTo>
                    <a:srgbClr val="FFFFFF">
                      <a:alpha val="0"/>
                    </a:srgbClr>
                  </a:clrTo>
                </a:clrChange>
              </a:blip>
              <a:srcRect/>
              <a:stretch>
                <a:fillRect/>
              </a:stretch>
            </p:blipFill>
            <p:spPr bwMode="auto">
              <a:xfrm rot="16200000">
                <a:off x="2602645" y="4440978"/>
                <a:ext cx="605068" cy="597336"/>
              </a:xfrm>
              <a:prstGeom prst="rect">
                <a:avLst/>
              </a:prstGeom>
              <a:noFill/>
            </p:spPr>
          </p:pic>
        </p:grpSp>
        <p:sp>
          <p:nvSpPr>
            <p:cNvPr id="143" name="ZoneTexte 142"/>
            <p:cNvSpPr txBox="1"/>
            <p:nvPr/>
          </p:nvSpPr>
          <p:spPr>
            <a:xfrm>
              <a:off x="3854517" y="2905780"/>
              <a:ext cx="1056700" cy="461665"/>
            </a:xfrm>
            <a:prstGeom prst="rect">
              <a:avLst/>
            </a:prstGeom>
            <a:noFill/>
          </p:spPr>
          <p:txBody>
            <a:bodyPr wrap="none" rtlCol="0">
              <a:spAutoFit/>
            </a:bodyPr>
            <a:lstStyle/>
            <a:p>
              <a:pPr algn="ctr"/>
              <a:r>
                <a:rPr lang="fr-FR" sz="1200" b="1" i="1" dirty="0" smtClean="0">
                  <a:solidFill>
                    <a:schemeClr val="tx1">
                      <a:lumMod val="50000"/>
                      <a:lumOff val="50000"/>
                    </a:schemeClr>
                  </a:solidFill>
                </a:rPr>
                <a:t>Outils,</a:t>
              </a:r>
            </a:p>
            <a:p>
              <a:pPr algn="ctr"/>
              <a:r>
                <a:rPr lang="fr-FR" sz="1200" b="1" i="1" dirty="0" smtClean="0">
                  <a:solidFill>
                    <a:schemeClr val="tx1">
                      <a:lumMod val="50000"/>
                      <a:lumOff val="50000"/>
                    </a:schemeClr>
                  </a:solidFill>
                </a:rPr>
                <a:t>Méthodes…</a:t>
              </a:r>
              <a:endParaRPr lang="fr-FR" sz="1200" b="1" i="1" dirty="0">
                <a:solidFill>
                  <a:schemeClr val="tx1">
                    <a:lumMod val="50000"/>
                    <a:lumOff val="50000"/>
                  </a:schemeClr>
                </a:solidFill>
              </a:endParaRPr>
            </a:p>
          </p:txBody>
        </p:sp>
      </p:grpSp>
      <p:cxnSp>
        <p:nvCxnSpPr>
          <p:cNvPr id="35" name="Connecteur droit avec flèche 34"/>
          <p:cNvCxnSpPr>
            <a:stCxn id="15" idx="3"/>
            <a:endCxn id="9" idx="2"/>
          </p:cNvCxnSpPr>
          <p:nvPr/>
        </p:nvCxnSpPr>
        <p:spPr>
          <a:xfrm flipH="1" flipV="1">
            <a:off x="1074717" y="4048882"/>
            <a:ext cx="7708016" cy="382954"/>
          </a:xfrm>
          <a:prstGeom prst="bentConnector4">
            <a:avLst>
              <a:gd name="adj1" fmla="val -2966"/>
              <a:gd name="adj2" fmla="val -357247"/>
            </a:avLst>
          </a:prstGeom>
          <a:ln>
            <a:solidFill>
              <a:schemeClr val="tx1">
                <a:lumMod val="50000"/>
                <a:lumOff val="50000"/>
              </a:schemeClr>
            </a:solidFill>
            <a:tailEnd type="arrow"/>
          </a:ln>
        </p:spPr>
        <p:style>
          <a:lnRef idx="3">
            <a:schemeClr val="accent3"/>
          </a:lnRef>
          <a:fillRef idx="0">
            <a:schemeClr val="accent3"/>
          </a:fillRef>
          <a:effectRef idx="2">
            <a:schemeClr val="accent3"/>
          </a:effectRef>
          <a:fontRef idx="minor">
            <a:schemeClr val="tx1"/>
          </a:fontRef>
        </p:style>
      </p:cxnSp>
      <p:cxnSp>
        <p:nvCxnSpPr>
          <p:cNvPr id="45" name="Connecteur droit avec flèche 34"/>
          <p:cNvCxnSpPr>
            <a:stCxn id="14" idx="3"/>
            <a:endCxn id="9" idx="2"/>
          </p:cNvCxnSpPr>
          <p:nvPr/>
        </p:nvCxnSpPr>
        <p:spPr>
          <a:xfrm flipH="1">
            <a:off x="1074717" y="2297585"/>
            <a:ext cx="7697131" cy="1751297"/>
          </a:xfrm>
          <a:prstGeom prst="bentConnector4">
            <a:avLst>
              <a:gd name="adj1" fmla="val -2970"/>
              <a:gd name="adj2" fmla="val 201204"/>
            </a:avLst>
          </a:prstGeom>
          <a:ln>
            <a:solidFill>
              <a:schemeClr val="tx1">
                <a:lumMod val="50000"/>
                <a:lumOff val="50000"/>
              </a:schemeClr>
            </a:solidFill>
            <a:tailEnd type="arrow"/>
          </a:ln>
        </p:spPr>
        <p:style>
          <a:lnRef idx="3">
            <a:schemeClr val="accent3"/>
          </a:lnRef>
          <a:fillRef idx="0">
            <a:schemeClr val="accent3"/>
          </a:fillRef>
          <a:effectRef idx="2">
            <a:schemeClr val="accent3"/>
          </a:effectRef>
          <a:fontRef idx="minor">
            <a:schemeClr val="tx1"/>
          </a:fontRef>
        </p:style>
      </p:cxnSp>
      <p:pic>
        <p:nvPicPr>
          <p:cNvPr id="57" name="Picture 24" descr="http://icons.iconarchive.com/icons/icons-land/vista-people/64/Groups-Meeting-Dark-icon.png"/>
          <p:cNvPicPr>
            <a:picLocks noChangeAspect="1" noChangeArrowheads="1"/>
          </p:cNvPicPr>
          <p:nvPr/>
        </p:nvPicPr>
        <p:blipFill>
          <a:blip r:embed="rId3" cstate="screen">
            <a:extLst>
              <a:ext uri="{28A0092B-C50C-407E-A947-70E740481C1C}">
                <a14:useLocalDpi xmlns:a14="http://schemas.microsoft.com/office/drawing/2010/main" xmlns="" val="0"/>
              </a:ext>
            </a:extLst>
          </a:blip>
          <a:srcRect/>
          <a:stretch>
            <a:fillRect/>
          </a:stretch>
        </p:blipFill>
        <p:spPr bwMode="auto">
          <a:xfrm>
            <a:off x="0" y="2852055"/>
            <a:ext cx="752544" cy="699032"/>
          </a:xfrm>
          <a:prstGeom prst="rect">
            <a:avLst/>
          </a:prstGeom>
          <a:extLst>
            <a:ext uri="{909E8E84-426E-40DD-AFC4-6F175D3DCCD1}">
              <a14:hiddenFill xmlns:a14="http://schemas.microsoft.com/office/drawing/2010/main" xmlns="">
                <a:solidFill>
                  <a:srgbClr val="FFFFFF"/>
                </a:solidFill>
              </a14:hiddenFill>
            </a:ext>
          </a:extLst>
        </p:spPr>
      </p:pic>
      <p:pic>
        <p:nvPicPr>
          <p:cNvPr id="58" name="Picture 24" descr="http://icons.iconarchive.com/icons/icons-land/vista-people/64/Groups-Meeting-Dark-icon.png"/>
          <p:cNvPicPr>
            <a:picLocks noChangeAspect="1" noChangeArrowheads="1"/>
          </p:cNvPicPr>
          <p:nvPr/>
        </p:nvPicPr>
        <p:blipFill>
          <a:blip r:embed="rId3" cstate="screen">
            <a:extLst>
              <a:ext uri="{28A0092B-C50C-407E-A947-70E740481C1C}">
                <a14:useLocalDpi xmlns:a14="http://schemas.microsoft.com/office/drawing/2010/main" xmlns="" val="0"/>
              </a:ext>
            </a:extLst>
          </a:blip>
          <a:srcRect/>
          <a:stretch>
            <a:fillRect/>
          </a:stretch>
        </p:blipFill>
        <p:spPr bwMode="auto">
          <a:xfrm>
            <a:off x="1248185" y="2778823"/>
            <a:ext cx="752544" cy="699032"/>
          </a:xfrm>
          <a:prstGeom prst="rect">
            <a:avLst/>
          </a:prstGeom>
          <a:extLst>
            <a:ext uri="{909E8E84-426E-40DD-AFC4-6F175D3DCCD1}">
              <a14:hiddenFill xmlns:a14="http://schemas.microsoft.com/office/drawing/2010/main" xmlns="">
                <a:solidFill>
                  <a:srgbClr val="FFFFFF"/>
                </a:solidFill>
              </a14:hiddenFill>
            </a:ext>
          </a:extLst>
        </p:spPr>
      </p:pic>
      <p:pic>
        <p:nvPicPr>
          <p:cNvPr id="59" name="Picture 24" descr="http://icons.iconarchive.com/icons/icons-land/vista-people/64/Groups-Meeting-Dark-icon.png"/>
          <p:cNvPicPr>
            <a:picLocks noChangeAspect="1" noChangeArrowheads="1"/>
          </p:cNvPicPr>
          <p:nvPr/>
        </p:nvPicPr>
        <p:blipFill>
          <a:blip r:embed="rId3" cstate="screen">
            <a:extLst>
              <a:ext uri="{28A0092B-C50C-407E-A947-70E740481C1C}">
                <a14:useLocalDpi xmlns:a14="http://schemas.microsoft.com/office/drawing/2010/main" xmlns="" val="0"/>
              </a:ext>
            </a:extLst>
          </a:blip>
          <a:srcRect/>
          <a:stretch>
            <a:fillRect/>
          </a:stretch>
        </p:blipFill>
        <p:spPr bwMode="auto">
          <a:xfrm>
            <a:off x="581188" y="2479960"/>
            <a:ext cx="752544" cy="699032"/>
          </a:xfrm>
          <a:prstGeom prst="rect">
            <a:avLst/>
          </a:prstGeom>
          <a:extLst>
            <a:ext uri="{909E8E84-426E-40DD-AFC4-6F175D3DCCD1}">
              <a14:hiddenFill xmlns:a14="http://schemas.microsoft.com/office/drawing/2010/main" xmlns="">
                <a:solidFill>
                  <a:srgbClr val="FFFFFF"/>
                </a:solidFill>
              </a14:hiddenFill>
            </a:ext>
          </a:extLst>
        </p:spPr>
      </p:pic>
      <p:pic>
        <p:nvPicPr>
          <p:cNvPr id="64" name="Picture 24" descr="http://icons.iconarchive.com/icons/icons-land/vista-people/64/Groups-Meeting-Dark-icon.png"/>
          <p:cNvPicPr>
            <a:picLocks noChangeAspect="1" noChangeArrowheads="1"/>
          </p:cNvPicPr>
          <p:nvPr/>
        </p:nvPicPr>
        <p:blipFill>
          <a:blip r:embed="rId3" cstate="screen">
            <a:extLst>
              <a:ext uri="{28A0092B-C50C-407E-A947-70E740481C1C}">
                <a14:useLocalDpi xmlns:a14="http://schemas.microsoft.com/office/drawing/2010/main" xmlns="" val="0"/>
              </a:ext>
            </a:extLst>
          </a:blip>
          <a:srcRect/>
          <a:stretch>
            <a:fillRect/>
          </a:stretch>
        </p:blipFill>
        <p:spPr bwMode="auto">
          <a:xfrm>
            <a:off x="2611868" y="2052447"/>
            <a:ext cx="752544" cy="699032"/>
          </a:xfrm>
          <a:prstGeom prst="rect">
            <a:avLst/>
          </a:prstGeom>
          <a:extLst>
            <a:ext uri="{909E8E84-426E-40DD-AFC4-6F175D3DCCD1}">
              <a14:hiddenFill xmlns:a14="http://schemas.microsoft.com/office/drawing/2010/main" xmlns="">
                <a:solidFill>
                  <a:srgbClr val="FFFFFF"/>
                </a:solidFill>
              </a14:hiddenFill>
            </a:ext>
          </a:extLst>
        </p:spPr>
      </p:pic>
      <p:pic>
        <p:nvPicPr>
          <p:cNvPr id="65" name="Picture 24" descr="http://icons.iconarchive.com/icons/icons-land/vista-people/64/Groups-Meeting-Dark-icon.png"/>
          <p:cNvPicPr>
            <a:picLocks noChangeAspect="1" noChangeArrowheads="1"/>
          </p:cNvPicPr>
          <p:nvPr/>
        </p:nvPicPr>
        <p:blipFill>
          <a:blip r:embed="rId3" cstate="screen">
            <a:extLst>
              <a:ext uri="{28A0092B-C50C-407E-A947-70E740481C1C}">
                <a14:useLocalDpi xmlns:a14="http://schemas.microsoft.com/office/drawing/2010/main" xmlns="" val="0"/>
              </a:ext>
            </a:extLst>
          </a:blip>
          <a:srcRect/>
          <a:stretch>
            <a:fillRect/>
          </a:stretch>
        </p:blipFill>
        <p:spPr bwMode="auto">
          <a:xfrm>
            <a:off x="2647495" y="3429985"/>
            <a:ext cx="752544" cy="699032"/>
          </a:xfrm>
          <a:prstGeom prst="rect">
            <a:avLst/>
          </a:prstGeom>
          <a:extLst>
            <a:ext uri="{909E8E84-426E-40DD-AFC4-6F175D3DCCD1}">
              <a14:hiddenFill xmlns:a14="http://schemas.microsoft.com/office/drawing/2010/main" xmlns="">
                <a:solidFill>
                  <a:srgbClr val="FFFFFF"/>
                </a:solidFill>
              </a14:hiddenFill>
            </a:ext>
          </a:extLst>
        </p:spPr>
      </p:pic>
      <p:cxnSp>
        <p:nvCxnSpPr>
          <p:cNvPr id="69" name="Connecteur droit avec flèche 68"/>
          <p:cNvCxnSpPr>
            <a:stCxn id="58" idx="3"/>
            <a:endCxn id="64" idx="1"/>
          </p:cNvCxnSpPr>
          <p:nvPr/>
        </p:nvCxnSpPr>
        <p:spPr>
          <a:xfrm flipV="1">
            <a:off x="2000729" y="2401963"/>
            <a:ext cx="611139" cy="726376"/>
          </a:xfrm>
          <a:prstGeom prst="straightConnector1">
            <a:avLst/>
          </a:prstGeom>
          <a:ln>
            <a:solidFill>
              <a:schemeClr val="tx1">
                <a:lumMod val="50000"/>
                <a:lumOff val="50000"/>
              </a:schemeClr>
            </a:solidFill>
            <a:tailEnd type="arrow"/>
          </a:ln>
        </p:spPr>
        <p:style>
          <a:lnRef idx="3">
            <a:schemeClr val="accent3"/>
          </a:lnRef>
          <a:fillRef idx="0">
            <a:schemeClr val="accent3"/>
          </a:fillRef>
          <a:effectRef idx="2">
            <a:schemeClr val="accent3"/>
          </a:effectRef>
          <a:fontRef idx="minor">
            <a:schemeClr val="tx1"/>
          </a:fontRef>
        </p:style>
      </p:cxnSp>
      <p:cxnSp>
        <p:nvCxnSpPr>
          <p:cNvPr id="72" name="Connecteur droit avec flèche 71"/>
          <p:cNvCxnSpPr>
            <a:stCxn id="58" idx="3"/>
            <a:endCxn id="65" idx="1"/>
          </p:cNvCxnSpPr>
          <p:nvPr/>
        </p:nvCxnSpPr>
        <p:spPr>
          <a:xfrm>
            <a:off x="2000729" y="3128339"/>
            <a:ext cx="646766" cy="651162"/>
          </a:xfrm>
          <a:prstGeom prst="straightConnector1">
            <a:avLst/>
          </a:prstGeom>
          <a:ln>
            <a:solidFill>
              <a:schemeClr val="tx1">
                <a:lumMod val="50000"/>
                <a:lumOff val="50000"/>
              </a:schemeClr>
            </a:solidFill>
            <a:tailEnd type="arrow"/>
          </a:ln>
        </p:spPr>
        <p:style>
          <a:lnRef idx="3">
            <a:schemeClr val="accent3"/>
          </a:lnRef>
          <a:fillRef idx="0">
            <a:schemeClr val="accent3"/>
          </a:fillRef>
          <a:effectRef idx="2">
            <a:schemeClr val="accent3"/>
          </a:effectRef>
          <a:fontRef idx="minor">
            <a:schemeClr val="tx1"/>
          </a:fontRef>
        </p:style>
      </p:cxnSp>
      <p:cxnSp>
        <p:nvCxnSpPr>
          <p:cNvPr id="79" name="Connecteur droit avec flèche 78"/>
          <p:cNvCxnSpPr>
            <a:stCxn id="64" idx="3"/>
            <a:endCxn id="138" idx="1"/>
          </p:cNvCxnSpPr>
          <p:nvPr/>
        </p:nvCxnSpPr>
        <p:spPr>
          <a:xfrm>
            <a:off x="3364412" y="2401963"/>
            <a:ext cx="749916" cy="695806"/>
          </a:xfrm>
          <a:prstGeom prst="straightConnector1">
            <a:avLst/>
          </a:prstGeom>
          <a:ln>
            <a:solidFill>
              <a:schemeClr val="tx1">
                <a:lumMod val="50000"/>
                <a:lumOff val="50000"/>
              </a:schemeClr>
            </a:solidFill>
            <a:tailEnd type="arrow"/>
          </a:ln>
        </p:spPr>
        <p:style>
          <a:lnRef idx="3">
            <a:schemeClr val="accent3"/>
          </a:lnRef>
          <a:fillRef idx="0">
            <a:schemeClr val="accent3"/>
          </a:fillRef>
          <a:effectRef idx="2">
            <a:schemeClr val="accent3"/>
          </a:effectRef>
          <a:fontRef idx="minor">
            <a:schemeClr val="tx1"/>
          </a:fontRef>
        </p:style>
      </p:cxnSp>
      <p:cxnSp>
        <p:nvCxnSpPr>
          <p:cNvPr id="82" name="Connecteur droit avec flèche 81"/>
          <p:cNvCxnSpPr>
            <a:stCxn id="65" idx="3"/>
            <a:endCxn id="138" idx="1"/>
          </p:cNvCxnSpPr>
          <p:nvPr/>
        </p:nvCxnSpPr>
        <p:spPr>
          <a:xfrm flipV="1">
            <a:off x="3400039" y="3097769"/>
            <a:ext cx="714289" cy="681732"/>
          </a:xfrm>
          <a:prstGeom prst="straightConnector1">
            <a:avLst/>
          </a:prstGeom>
          <a:ln>
            <a:solidFill>
              <a:schemeClr val="tx1">
                <a:lumMod val="50000"/>
                <a:lumOff val="50000"/>
              </a:schemeClr>
            </a:solidFill>
            <a:tailEnd type="arrow"/>
          </a:ln>
        </p:spPr>
        <p:style>
          <a:lnRef idx="3">
            <a:schemeClr val="accent3"/>
          </a:lnRef>
          <a:fillRef idx="0">
            <a:schemeClr val="accent3"/>
          </a:fillRef>
          <a:effectRef idx="2">
            <a:schemeClr val="accent3"/>
          </a:effectRef>
          <a:fontRef idx="minor">
            <a:schemeClr val="tx1"/>
          </a:fontRef>
        </p:style>
      </p:cxnSp>
      <p:sp>
        <p:nvSpPr>
          <p:cNvPr id="85" name="ZoneTexte 84"/>
          <p:cNvSpPr txBox="1"/>
          <p:nvPr/>
        </p:nvSpPr>
        <p:spPr>
          <a:xfrm>
            <a:off x="0" y="4486234"/>
            <a:ext cx="3002482" cy="523220"/>
          </a:xfrm>
          <a:prstGeom prst="rect">
            <a:avLst/>
          </a:prstGeom>
          <a:noFill/>
        </p:spPr>
        <p:txBody>
          <a:bodyPr wrap="square" rtlCol="0">
            <a:spAutoFit/>
          </a:bodyPr>
          <a:lstStyle/>
          <a:p>
            <a:r>
              <a:rPr lang="fr-FR" sz="1400" b="1" dirty="0" smtClean="0">
                <a:solidFill>
                  <a:schemeClr val="accent6">
                    <a:lumMod val="75000"/>
                  </a:schemeClr>
                </a:solidFill>
              </a:rPr>
              <a:t>Lot 3 : rassemble les points durs,</a:t>
            </a:r>
          </a:p>
          <a:p>
            <a:r>
              <a:rPr lang="fr-FR" sz="1400" b="1" dirty="0" smtClean="0">
                <a:solidFill>
                  <a:schemeClr val="accent6">
                    <a:lumMod val="75000"/>
                  </a:schemeClr>
                </a:solidFill>
              </a:rPr>
              <a:t> prépare les collèges des experts</a:t>
            </a:r>
            <a:endParaRPr lang="fr-FR" sz="1400" b="1" dirty="0">
              <a:solidFill>
                <a:schemeClr val="accent6">
                  <a:lumMod val="75000"/>
                </a:schemeClr>
              </a:solidFill>
            </a:endParaRPr>
          </a:p>
        </p:txBody>
      </p:sp>
      <p:sp>
        <p:nvSpPr>
          <p:cNvPr id="86" name="ZoneTexte 85"/>
          <p:cNvSpPr txBox="1"/>
          <p:nvPr/>
        </p:nvSpPr>
        <p:spPr>
          <a:xfrm>
            <a:off x="1923797" y="1800433"/>
            <a:ext cx="2173190" cy="307777"/>
          </a:xfrm>
          <a:prstGeom prst="rect">
            <a:avLst/>
          </a:prstGeom>
          <a:noFill/>
        </p:spPr>
        <p:txBody>
          <a:bodyPr wrap="square" rtlCol="0">
            <a:spAutoFit/>
          </a:bodyPr>
          <a:lstStyle/>
          <a:p>
            <a:pPr algn="ctr"/>
            <a:r>
              <a:rPr lang="fr-FR" sz="1400" b="1" dirty="0" smtClean="0">
                <a:solidFill>
                  <a:schemeClr val="accent6">
                    <a:lumMod val="75000"/>
                  </a:schemeClr>
                </a:solidFill>
              </a:rPr>
              <a:t>Lot 4 : réalise les outils</a:t>
            </a:r>
            <a:endParaRPr lang="fr-FR" sz="1400" b="1" dirty="0">
              <a:solidFill>
                <a:schemeClr val="accent6">
                  <a:lumMod val="75000"/>
                </a:schemeClr>
              </a:solidFill>
            </a:endParaRPr>
          </a:p>
        </p:txBody>
      </p:sp>
      <p:sp>
        <p:nvSpPr>
          <p:cNvPr id="87" name="ZoneTexte 86"/>
          <p:cNvSpPr txBox="1"/>
          <p:nvPr/>
        </p:nvSpPr>
        <p:spPr>
          <a:xfrm rot="19289683">
            <a:off x="4474062" y="1981138"/>
            <a:ext cx="2728061" cy="523220"/>
          </a:xfrm>
          <a:prstGeom prst="rect">
            <a:avLst/>
          </a:prstGeom>
          <a:noFill/>
        </p:spPr>
        <p:txBody>
          <a:bodyPr wrap="square" rtlCol="0">
            <a:spAutoFit/>
          </a:bodyPr>
          <a:lstStyle/>
          <a:p>
            <a:r>
              <a:rPr lang="fr-FR" sz="1400" dirty="0" smtClean="0">
                <a:solidFill>
                  <a:schemeClr val="accent6">
                    <a:lumMod val="75000"/>
                  </a:schemeClr>
                </a:solidFill>
              </a:rPr>
              <a:t>Lot 2 : créé des animations</a:t>
            </a:r>
          </a:p>
          <a:p>
            <a:r>
              <a:rPr lang="fr-FR" sz="1400" b="1" dirty="0" smtClean="0">
                <a:solidFill>
                  <a:schemeClr val="accent6">
                    <a:lumMod val="75000"/>
                  </a:schemeClr>
                </a:solidFill>
              </a:rPr>
              <a:t>Lot 3 : alimente la PF</a:t>
            </a:r>
          </a:p>
        </p:txBody>
      </p:sp>
      <p:sp>
        <p:nvSpPr>
          <p:cNvPr id="88" name="ZoneTexte 87"/>
          <p:cNvSpPr txBox="1"/>
          <p:nvPr/>
        </p:nvSpPr>
        <p:spPr>
          <a:xfrm>
            <a:off x="5674420" y="2962236"/>
            <a:ext cx="2173190" cy="307777"/>
          </a:xfrm>
          <a:prstGeom prst="rect">
            <a:avLst/>
          </a:prstGeom>
          <a:noFill/>
        </p:spPr>
        <p:txBody>
          <a:bodyPr wrap="square" rtlCol="0">
            <a:spAutoFit/>
          </a:bodyPr>
          <a:lstStyle/>
          <a:p>
            <a:pPr algn="ctr"/>
            <a:r>
              <a:rPr lang="fr-FR" sz="1400" b="1" dirty="0" smtClean="0">
                <a:solidFill>
                  <a:schemeClr val="accent6">
                    <a:lumMod val="75000"/>
                  </a:schemeClr>
                </a:solidFill>
              </a:rPr>
              <a:t>Lot 1 : développe la PF</a:t>
            </a:r>
            <a:endParaRPr lang="fr-FR" sz="1400" b="1" dirty="0">
              <a:solidFill>
                <a:schemeClr val="accent6">
                  <a:lumMod val="75000"/>
                </a:schemeClr>
              </a:solidFill>
            </a:endParaRPr>
          </a:p>
        </p:txBody>
      </p:sp>
      <p:sp>
        <p:nvSpPr>
          <p:cNvPr id="82946" name="AutoShape 2" descr="data:image/jpeg;base64,/9j/4AAQSkZJRgABAQAAAQABAAD/2wCEAAkGBhQQEBQPEhQUFBQVFxQVFBQUFhAVFxQVFRQWFBQVFBYXHCYeFxokGhUUHy8gIycpLSwsFR4xNTAqNSYrLCoBCQoKDgwOGg8PGiwkHyQxLCwqLzYtLiwyKTQtMCwsLywsKSwsLCwsLCwsLCkpLCwsLCwsLCksLCwsLCwsLCwsLP/AABEIAOEA4QMBIgACEQEDEQH/xAAcAAACAgMBAQAAAAAAAAAAAAAABwEGBAUIAgP/xABNEAABAwIACQYICQsDBQEAAAABAAIDBBEFBgcSITFBUWETInGBkaEUMkJSYnJzsRcjM4KSk7LB0iQ0NUNTVGOis8Lho9HwFRZEg+Il/8QAGgEAAwEBAQEAAAAAAAAAAAAAAAQFBgMBAv/EADERAAEDAgMGBAYDAQEAAAAAAAEAAgMEEQUhMRITQVGBkTJCcaEVIjNSYdEUseEjQ//aAAwDAQACEQMRAD8AeKEIQhCEIQhCEIQhCFCCUIUqLqu4dx8paS7XPz5B+rjs4g+kdTesqh4Xyq1MtxC1sLdh0Pf2kZo7E1FSSy6BJzVkUWpzTcfIGi5IA3k2HatNWY6UcWh1RHfcw55/kukhXYTlnN5ZHyH03Od2A6AsZUGYWPM5Tn4qfI1OKfKpRt8XlX+rHb7RCxHZX6fZDOfqh/clQhMDDoRzSxxOc6WTWblfp9sM4+qP9yyoMq1G7xhMzpYD9klJ9CDh0J5oGJzjW3ZPWjx5opdDahgO592fbAW7ina8ZzXBw3tII7Qub19qSukhOdE98Z3sc5vuXB+FjyuTDMVPnaujbqUm8E5UKqKwlzZ2+kM130m/eCr3gPKLS1Nml3IvPkS2AJ9F/inuKny0cseZFx+FRhrYZdDY/lWlC8hylKJ1ShCEIQhCEIQhCEIQhCEIQhCEIQhCEIQhQSqVjnlDbS3ggs+bU462xdPnO4bNu5dI4nSu2WhcpZWxN2nlb7GDGaGiZnSu0nxY26Xu6B950JV4x5QqiruxpMMR8hhOc4em/WegWCrtXWPmeZJHF73a3ONyf8cF8Vfp6FkWbsys7U175cm5BCFlYNwVLUv5OFjpHeiNA4uOoDiVf8CZJNTqqT/1xfe8/cOtd5qmOLxHol4aaWbwjqlsttQYp1c9jHTyEHaRmDtdZOrBeLVPTfIxMafOtd30jcrZ2U2TFD5G91Ujwoed3ZJymyV1jvG5JnrPJP8AK0+9ZzMj8+2eIdDZD/smshLHEJjx9k0MNgHA90qXZH59k8R+bIPvKw6jJRWN8Uwv6Huaf5m2704kIGITjj7IOGwHge6QlbibWQ6X08lt7AHj+S60zm2NjoI1g6D2LpOywMJYCgqRaaJj+JAzh0OGkdqZjxQ+dvZLSYUPI7uue0Jn4bySsN3UshYf2cl3N6A7xh13S/wtgKakfmTxuZuOtrvVcNB96pQ1UcvhOfJS5qWWHxDLmtli9jxUUVmh3KRD9U8kgD0DrZ7uCauLeOEFcOY7NkA50TrBw4jzhxHckSvcMzmOD2Etc03Dmkgg7wQuNRRRy5jIrtT10kORzC6QUpe4mZSBKW09WQ2Q2DJdAa/cH7Gu46jw2sAFQJYXxO2XBaKGZkzdphXpCELkuyEIQhCEIQhCEIQhCF5JXpUjKHjn4KzwaE/HPGlw/VMO31js3a9y6RRulcGtXKWVsTS9ywsfsfuTzqSmdz9Usg8jexh87ednTqV5KCV6jYXENAJJIAABJJOgAAa1poIGwNsOqys87533PReVeMVMmj5wJqnOjj1hmqR44+YO/o1qwYkZPRAG1FSA6XW2M2LYtxOxz+4bN6vdlNqq8+CLv+lUpMO88vb9rFwdgyKnYI4WNY0bGjXxJ1k8SstAQpBJOZVoAAWCEIQvF6hCEIQhCLoQhCEIQhRZfGsomSsMcjGvadBa4Ag9RX3QgGy8IvqlbjVkwLLzUd3N1mEm7h7Mnxug6enUl85pBIOgjQQdBBGw7l0kqhjniEysBmisyoA16myW2P4+l2qtS4gR8sunNR6vDgfni7JN2TDxBx/LC2kqnXabCKVx8Xcx53bjs28KBU0zo3uje0te0kOadYI2FfMqtNCydmyeikQzPgfcLpIFekusm+OmfaindzgPiXnygPIJ84DVvA4aWICsxNE6J5a5aqCZszA5qlCELkuyEIQhCFClQUIWoxnxgbRU7pnWJ1Mb5zzqHRtPAFImsq3zSOlkOc95LnE7SfcOHBWLKFjH4XVFjTeKG7GW1Od5b+0WHAcVV1oqGn3TNo6lZmvqd6/ZGgQmxk9xIEDRVzt+NcLxtP6ppGs+mR2DRvVfya4qcvJ4XKPi4zzAdT5BpvxDffbcm2EriFVnumdf0m8OpP8A1f0/aFKEKOraEIQhCEIQhCEIQhCw8JYUjpmGWZ4YwbTvOoAayeAVeOU+h8+T6uT/AGVbywTnlKePyc2R1uJc1t+wd5S8VeloGSRh7ic1FqsQfFIWMAyTn+FCh8+T6t6PhQofPk+rekuhM/DYuZSvxSbkE6PhQofPk+rej4UKLz5Pq3pLoR8Ni5lHxSbkE6Y8ptCSByjhfa6OQDr0KzU9S2Roexwc1wu1zSCCDtBXOCbOSOoc6lkYTcMl5vAOYCR23PWlKuibEzbaU7R1z5n7Dgs7HvEsVkfKxACoYNGzlGjyHcdx2dCTT2EEtIIIJBB0EEaCCNhXSSWWVDFS35fENwnA7BJ7geo717QVWyd27TgvMQpNob1mvFLuOQtcHNJDgQQRrBBuCDvTwxKxnFdThxtyrLNlHHY4cHDT2jYkat3ifjAaKqbKT8W7mSj0CfG6WnT270/W0+9ZcahTqKo3MljoU+FK8seCARpB0gr0s0tShCEIQhVzHzDvglG9zTaR/wAXHwc4G7uptz2KxJQ5VcLcrVtpwebC3T677OP8ub2lNUkW9lA4alJ1k26iJGuipSysFYNfUzMp2eM9wb0Da48ALnqWKmTkkwJ8pWOH8KPuMh+yOorQVM26jLuyztNDvpQ3umBgvBzKeFkEYs1jQBx3k8SbnrWVZShZYm5uVrQABYIUXU3SixwygzSTPhp3mOJhLc5hs6Qg2JztYFwbALtBTumdZqXqKhkDbuTcuhIrBWO9XTvDhM+QbWSuL2uG7Tpb0hOjAuFW1UEdQzxXi9jrB1OaeIII6l91FK+CxOhXxTVbJ7gZFZyEISqcQhCEISrywfLwezf9sJfq/wCWD5eD2b/thU7BOBJqp+ZBG552kaGt4ucdAWmpHBtO0krLVrS6ocAsGy98g7Nz7HNvYusc0E6hfVfgrTPgmkwf+cOFVUD9RGSImH+K/WejuWhwphmSpILyA1uhkbBmxxjcxg0Dp18V2ZKZD8oy5/pLviDB8xz5ftYKhSoXdcEJq5H/AM3n9qP6YSqTVyP/AJvP7Uf0wkMQ+geio4b9cdUwF8qimbIxzHgFrgWuB1EEWIK+qFm1piLrn7GXAho6mSnN7A3YT5THaWn3g8QVrE18q2BOUp21TRzoTZ3GN5t3Ot2lKhaikm3sQPHispWQ7mUgacE48mOHOXpORcbvgsziWH5M9gLfmq4pJZOsLeD1zGk82UGJ3SdLD9IAdZTsCh1sW7lNtDmr1BNvIRfUZKboUWQkk8vMjw0Fx1AEnoC53wpXGeaSc65Huf1E3A7LDqTvx0rORoKh+3ky0dL+YPtJDq3hbMnO6KFiz82s6oXQGLWC/BqSKDa1gzvWPOefpEpK4p0PL11PHrBkaT6rOefsp+hfOKPzazqvrCo8nP6KUIQo6try9twRvXOldSOilfE8Wcxxa4cQbf5610Yqljji/QzEPqZGwSWsHh7GucBqu13jdifoagQuIIyKnV9OZmAg6JMp25OqJ0WD4g8EF2c8A7GvcS3usetVfBeAsEQvD31bZraQ17mhtxva0c7oOhXIY60Q/wDJh+kma2YzANY09ktQwCFxe9w7hb1C0f8A3tRfvMP0lj12UGiiYXiZshGpkfOc47gPvKmCGQ+U9lVM0Yz2h3VjJWpONdLyog5ePlCbBodfT5txovwulRjLj7UVl2A8lEf1bCbuHpu1no0BYWLeLE1bI0RtIYHDPkOhrRfTY7TwHcn24fssLpXWU52I7TwyJt0zMdME0jnx1VZIWsjaWiMaDISc62jnHoCo2GsfHPZ4PRsFNANFmWD3DiR4vVp4rZZXhaen9m/7YVBTdHTtdG1zs+XIJKtqHNkcxuXM8ShQpUKmpSEIQvUITVyP/m8/tR/TCVSauR/83n9qP6YSGIfQPRUcN+uOqYCEIWbWnWNhCjbNE+F3iva5p6HAhc8VNOY3ujd4zHOaelpIPeF0eQkjlEoeSwjLbU/NkHzm2d/MD2qthklnFnNR8VjuwP5KuRSFrg5ugtIIO4g3HeF0RgysE0Mcw1PY1/0gCudU6smtZymDoxtjL4+xxI7nBd8TZdjXJfCn2e5vMK0oUIUBaFU/KpPm0Gb58kbey7v7UnU18r7vyWEb5vdG9KhaTDhaHqsxiZvPb8BXHJXTZ1fneZFI7rJaz3OKcaVGR9l6mc7o2jtf/hNdTMQN5j0VXDRaAepQhCEgqK0+NmGDSUks48YABl9We45re836kh6iodI8yPcXPcblzjck8Sm/lUP/AOefaR+8pNq9hjAIy7jdZ7FHneBvCym6yaXB0soJjjkeBoOY1zrbdNtSxgmhke+SqPXZ9hOVMphjLwkaWETSBhNkv/8At+p/d5/q5P8AZS3F2qJAFPNc6Pk5PeQugkWUr4o/7Qq/wpn3FLfFnJWBaWsNzrELTo+e4a+gdpTEp6dsbQxjQ1o0BrQAANwA1L6BSkJZ3zG7yqMMDIRZgSqywfL0/s3/AGwqAnvjVipHXxhjyWOYSWPGktvrBG0Gw0cAqYcjr/3ln1TvxqtSVkTIg1xsQo9ZRSvlLmi4KXaEw/gdk/eWfVO/Ej4HZP3ln1TvxJr+dB939/pJ/wACo+3+kvEJh/A7J+8s+qd+JHwOyfvLPqnfiR/Og+7+/wBI/gVH2/0l4mpkgH5PP7Uf02rXtyOvvpqW222id+NX3AGAo6OBsEd7C5Ljrc463H/mwJKtq45I9lhun6Gjljl23iy2aEIUZXFCVeV+mtPBJ50b2/QcD/emqlxljZzKZ3pSDtDT9ycoTadqRxAXp3dP7SyTTyPz3gnj82QO+kwfhSsTIyOO01I9if6gVmvH/A9FFw82nHVMtCFKzS1CoOV9v5LCf43vjelSnBlWgzqAO8yWM9uc3+5J9aLDjeHqsziYtPf8BX7I+78onG+Nnc8/7prJO5KajNry3z4njra5rvcCnEpmIC0x6KrhpvAOqEIQkFRVOyqfo8+0j95SbTkyqfo8+0j95SbWhw36PVZrFPrdAvrTU7pHtjYLuc4NaN5cbAd6vdVh1uBmeBUoD6g2dPK65aH28Vrdths2X03JVcxGLf8AqNNnas/vzHZvfZYOHM7wqfPvncrJndOeV3laJZNh2gF/VcInGKLbbqTb0W+psp9ax2c57JBta5jQOotsQmji1jEyugEzNBvmvYdJY7cd+wg8Ugkxcj2dn1PmWiv613/d9yUrqaMR7bRYhOUFVIZQxxuCmcpUKVCWgQhCEIWsw/hxlHA6eTUNAaNbnHU0f82FKqvym1kjy5j2xN2NY1jtHFzwSe5WTLAHclT+bnvv62Zze7OSvVugpo3R7bhcqDiFTI2TYabAJl4nZSnyStp6rN55DWStAbzjoDXgaNO8bbb7pkArm5gNxbXcW6b6Lcb2XR0F80X12F+nalsQgZE4FvFNYdO+VpDs7L6IQhTVUQhCEIQlzljfzKZvpSHsa0femMlZlgqLzU8fmskd9JwA+yU5Qi87UjXm1O7ol8mRkcbpqT7Ef1Et00sj0FoZ375Gt+iy/wDcrNebQHoouHj/ALjqmDdCELNrULQ480fK4PqGjWGZ4+YQ/wDtKRS6QniD2uYdTgWnoIsVzrXUhhlfC7WxzmH5pI+5WsLfk5vVQcVZm1/RbPE2u5Gvp3nQM8MPQ8Fn9yfQXNgcQbjWNI6RqXQmAsJCppopx5bGk8HWs4dRBHUvjFI82v6LphUmTmdVsEIQo6tKnZVP0efaR+8pOJx5VP0efaR+8pd4mYBbVTky6IIWmSY7LDSG9duwFXqF4ZTlx4FZ7EGGSoDRyC+GA8XKuctlp4nnNcC2TQ1oc03BDnWBsdyuuMWIctY0VQDIqkgCaPOBY9wFs5rh4pNtv+TUMYcb5ap5DHOigGiOJhLWho0DOA1m3UFo+VPnO7Su5jmeQ+4ae/QpcSQxgssXDt2VppsmdY92a5rIxtc6RpHUGkkpo4s4vx0UAhjOcb5z3m13uOsnduA4JC8qd57SvpDWyMIcx72ne1zge0FfE9NLMLF47f6vunqooTdrPf8AxdGqUvcQMfXTPFLUm7yPi5NAL7C+Y62jO3HbbemDdQpYnRO2XLQQzNmbtNUqEXVLyg46GkaIISOWeLl2vk26r21Zx026LryON0jg1uq9llbE0ucrDjBguKqgdBMQA7SDcAtcPFc2+0JU1+TmpjeRGYpW7HNkY3Rxa46D29KrNTUOkcXvc57jpLnEuPaV8rK9T0skI+V/ss9UVcc5uWe6ZeJ+IAhlbUVT4yWG7ImuaQHbHPO22wDtTIY8HSCD0Lmyyz8FYampXiSGRzSNlzmu4ObqIXKehfKdovz9F2p69kQ2Qyw9V0LdStXi5httZTMqG6M4c5vmvGhw7e6y2ihuBaSCrzXBwBCEIQvF9KCUlMpNdyuEJANUYZH1gZx73HsTlq6kRxvkdoaxpcehoue4LnitqzNK+V2t7nPPS4k/equGMu8v5KPislmBnNfFOfJjR8ng9jv2jpH9WdmjuaEmWtJNhpJ0DpOpdDYHoeQp4oR+rY1vWAAe+6YxN9mBvMpbCmXeXcgstClSoK0KhJzKhgnka3lgObM0O+e3mu7s09aciq2UXAfhNG4tF3xfGN3kAc9vW2/YE5Ry7uUE6HJJVsO9hI4jNJRM/JLhu7JKNx0tJkZ6rjZ4HQ6x+clgs/AWFnUlRHUN8g6R5zToc3rF+5X6qHexlvHgs9SzbmUO7roUKCvjRVjZY2ysOc14DmkbQRcL7LKkWWtBuLhVLKdTufQFrGuceUj0Na5x1nYAqXVXoMEtiILZqxxc8EEObE2wsQdIuLfTKcKTmVPlPD7v8Tk2CI7C3TnW45xN+pU6F+2REdL39VLr2bAMw1tb0VQawm9hq0ngNVz2hQrRg/AJZguprHi2fybI77Wcq0ud0EgAeqqurccgeTbhkoMkZZa/HNCljCSABckgAbydAC8rKwX8vF7SP7YXQmwuvhoubL4xSuY4PaSHNIIO0EG4Pan5i1hkVdLHONbhZ48140PHb3WSwyhYpup53VEbSYZCXXA0RvPjNNtQJuR2Lf5IopRHOXAiIlhZcWu/SHlu8WzexR6wsmhEoOas0QfDOYiNVfqupbFG6V5s1jS5x3BouVz7hfCbqmeSofre4m3mjU1vQG2HUm7lML/+nvzL2zmcpb9nfT1Xzb8ErcV8AuralsQBzLh0rhqawa9O86h08F5h4axjpXL3ES58jYmrVOYRoIIPHiLhQtvjewCvqQNAEjgANgFgAtOq7HbTQ7mo0jdlxbyUqSwgA2Njex32127R2qFc8EYtmswQ90YvLFM9zANbgWMz2DiQARxaF8SyiMAnS9l9xRGQkDldZGSnDnJzupHHmyguZwkaNI62j+VNlc/4rsea6nDL54lZo2gBwzr9AvdP8KHiLA2W44q/hjy6LZPBShC8SSBoLibAAkk6gBpuVOVNUvKlhvkaUU4POnNjwjbYuPWc0dZSistzjbh7w2qfN5A5kQ9Buo9dy7r4LTLT0cO6iAOp1WUrZt9KSNBkFYsQME+EV8QIu2P413zPF/mLe9PEKkZK8B8jTGpcOdObjhG24b2m57FeFGrpd5KbaDJXMPh3cIvqc1CFKEin0Ly4L0oQhI3HjF7wOrc1otFJd8W4AnnN+adHQQq8nrjhi2K6mdHoEjedE7c4DUeB1H/CRs0LmOLHAtc0lrmnWCDYg9a0lFUb2Ox1Cy9dT7qS40Kv+TDGvMd4DKea4kwk7HHSY+vWON94TRXNrXEEEXBGkEaCCNRG4px4hY6Csj5GUgTsGnZyjR5Y47x1pGvpbHet04p/Dqu43Tui3eMeGjSQGcRulILRmNvfnG19APuVMqcowlAEmD3vA0gPu4A7wDGmOiyQjkY0fM259SFRlje8/K6w9AVQMYMOeGYGml5J0NnsZmO3NfGb6ho09yVa6Dw9gZtZA6neXNa61y21+a4OFr9CqnwQ0/7Wb/T/AAqhSVcUTSDln6qbWUcsrgW55eiUyysF/Lxe0j+2Ez/ghpv2s/bF+Fe6fJPTse14lmu1zXC/J62kHzeCadiEJBFz2SjcOnBBIX3xgx8dS1D4BSyShobzwTY5wB809C1wypPH/gy9rvwJhWRZR2yxAWLL9SrbopSbh/sEvXZUXEWNDKR0u/Avti/juHzMp2ULoRI6xcBYDQdJAYLq+WQQvTLFYgM9yvBDLe5f7BIXHL9IVPtXfctKnFhPJjBUTSTuklDpHFxA5OwJ3Xasb4Iab9rP/pfhVaOvhawA8uSjy4fM55IHFKdMrEfC5pMFSziN0tpyMxt7nOEYvoB1LO+CGm/azf6X4VZcWsXGUMRhjc5wLi+77XuQBsA3LhVVkUjLDPMLvSUU0T9o5ZKmx5RQ15kGD3h51uAs49LuTuVbMVcZDWse8wuhzXBtnX03aDcXA3reWQpskkbhk2x9SVTjikac3XHoAglLzKfjXmM8BiPOeLzEeSzYzpdt4dKsGOeNzaGLRZ0zxaNm703eiO86N9knUTuke6R5LnOJc5x1knWSnaCl2zvHaDRJYhV7A3bdTqvmtrizgM1tSyAXzTpkI8lg8Y9J1DiQtUAnTiDit4HT5zx8dLZz/RHks6r6eJKpVlRuY/ydFLo6czSZ6DVWeGEMaGtAAaAABqAAsAOoL6KFKzK1SEIQhCEIQhCiyX2UjEzlQa2Bt3tHxrAPHaB449IDtA4aWEvJXWGV0Tw5q4zQtmYWOXNq+lNUuje2Rji17TdrhrBG0K/4/wCIRYXVdM27dJliA8XaXsG7eNmtLy600MzJ2XCys0L4H2KcuJePbKxohlsyoA1ahJbazjvb9yt11za15BBBIINwRcEEaiDsTFxUyoWtDWXOoCcDT/7APtDrG1SqqgLfnj05KxSYgHfJLrzTNRZfOmqGyND2ODmu0hzSCCOBC+qkqvqhCEIXqEIQhCEIQhCEIQhCFCleJZA0FxIAGkkkAAcShC9XVcxux0joWZuh8zhzIwdXpP3N9+zeq/jXlQay8NHZ7tRmPiN9QeUeOrpSznqHSOL3uLnON3OcSSTvJVSloHP+aTIclJq8QDPljzPNfTCOEZKiR00ri57jck9wA2AbljoV1xExENURUztIgGlrTrlP4OO1WJJGQsudFFijfO+w1Wfk1xNzi2umHNGmBp2n9oeA2b9e5M8BeWsAFgLAaABsHBegszPM6Z+0VqaeBsLNlqlCELiu6EIQhCEIQhCEIQhCghLvHTJvn51RSAB+t8OoOO0x7A7hqPDaxVC6wzPidtNK4zQMmbsuC5ukiLSWuBa4GxBBBBGsEHUV5TyxnxKgrhnOGZLbRK3X0OGpw6e0JUYwYn1FESZG50eyVlyz521vX2rQU9aybLQrOVNFJCb6hY+BcZJ6N2dDIQNZYecx3S37xY8UxMCZVoZLNqWmF3nNu9h7Oc3sPSlQhfc1JHLqM+a+IauWHQ5cl0XRYQjmbnxPbI3exwcO5ZF1zhBUujdnMc5jt7SWntCsFDlDrYtHK8oN0rWu79B71Nkwxw8BuqkeKsPjbZPBCVVNlfmHykETvVc9nvzlmsyxt20zuqRp97QlTQzjypoYhTnzexTIQlw/LG3ZTO65Gj3NWHUZYJT8nTxt9Z73e4BAoZz5fcIOIU483sU0l8amrZE3Pke1jRrLiGjtKTNdlIrZdAkbGP4bGjvNyq9VVskrs6R75Hb3uc495TLMMefGbJWTFWDwC6a+G8qVPFdsAM7t4u1g6XEXPUEu8PY21FafjX2ZsiZzWDpHldJutMhUoaOKLMC55qZNWyzZE2CEAX0La4CxYnrXWhYS3bI7QxvS7aeAuU1MVsQYaO0jvjZvPcNDfUbs6daKisjhy1PJe09HJMb6Dmq1ibk1LrVFY2zdBbAdbuMm4ej27kzWNAAA0AaABqHQvQCLLPTTvmddy0cEDIW7LVKEIXFd0IQhCEIQhCEIQhCEIQhCEIQhCFCh7ARYgEHWDtXpCEKnYdyY01Rd0V4HnzNLCeLNnVZUPC+Tqrp7kMEzfOi0nrYed2XTtUWTkVbLHle4/KRmoIZM7WP4XN0sRac1wLXDWHAgjqOleV0VWYMimGbLGyQbnta73hV+syaUUmqN0Z/hveO43HcqLMUYfECpr8KePA4JKoTTnyPwnxJ5W+sI3fcFiOyOHZVdsX/2mBiEB4+yXOHTjh7pboTIbkcO2qHVF/8AayoMj8Q8eokPqtY333Qa+AcfZAw+c8PdK1S1pJsNJ2AaSegJzUeTGij1sfJ673W7G2CsFDgeGAWiijj9VrQe0aUu/E2DwglMMwp58RASawTiBWVFiIuTb50vM/l8Y9ivWA8lcENnTkzu3Hmxj5t7u6zbgrvZSkJa6WTIGw/Cow4fDHna5/K+cMIY0NaA0DQAAAANwA1L2pQkU+hCEIQhCEIQhCEIQhCEIQhCEIQhCEIQhCEIQhCEIQoKAhCEICEIXyvUIUoX0vEKEIQhQpUoXiFClCF6hCEIQhCEIQhCEIQhCEIQhCEIQhf/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82948" name="AutoShape 4" descr="data:image/jpeg;base64,/9j/4AAQSkZJRgABAQAAAQABAAD/2wCEAAkGBhQQEBQPEhQUFBQVFxQVFBQUFhAVFxQVFRQWFBQVFBYXHCYeFxokGhUUHy8gIycpLSwsFR4xNTAqNSYrLCoBCQoKDgwOGg8PGiwkHyQxLCwqLzYtLiwyKTQtMCwsLywsKSwsLCwsLCwsLCkpLCwsLCwsLCksLCwsLCwsLCwsLP/AABEIAOEA4QMBIgACEQEDEQH/xAAcAAACAgMBAQAAAAAAAAAAAAAABwEGBAUIAgP/xABNEAABAwIACQYICQsDBQEAAAABAAIDBBEFBgcSITFBUWETInGBkaEUMkJSYnJzsRcjM4KSk7LB0iQ0NUNTVGOis8Lho9HwFRZEg+Il/8QAGgEAAwEBAQEAAAAAAAAAAAAAAAQFBgMBAv/EADERAAEDAgMGBAYDAQEAAAAAAAEAAgMEEQUhMRITQVGBkTJCcaEVIjNSYdEUseEjQ//aAAwDAQACEQMRAD8AeKEIQhCEIQhCEIQhCFCCUIUqLqu4dx8paS7XPz5B+rjs4g+kdTesqh4Xyq1MtxC1sLdh0Pf2kZo7E1FSSy6BJzVkUWpzTcfIGi5IA3k2HatNWY6UcWh1RHfcw55/kukhXYTlnN5ZHyH03Od2A6AsZUGYWPM5Tn4qfI1OKfKpRt8XlX+rHb7RCxHZX6fZDOfqh/clQhMDDoRzSxxOc6WTWblfp9sM4+qP9yyoMq1G7xhMzpYD9klJ9CDh0J5oGJzjW3ZPWjx5opdDahgO592fbAW7ina8ZzXBw3tII7Qub19qSukhOdE98Z3sc5vuXB+FjyuTDMVPnaujbqUm8E5UKqKwlzZ2+kM130m/eCr3gPKLS1Nml3IvPkS2AJ9F/inuKny0cseZFx+FRhrYZdDY/lWlC8hylKJ1ShCEIQhCEIQhCEIQhCEIQhCEIQhCEIQhQSqVjnlDbS3ggs+bU462xdPnO4bNu5dI4nSu2WhcpZWxN2nlb7GDGaGiZnSu0nxY26Xu6B950JV4x5QqiruxpMMR8hhOc4em/WegWCrtXWPmeZJHF73a3ONyf8cF8Vfp6FkWbsys7U175cm5BCFlYNwVLUv5OFjpHeiNA4uOoDiVf8CZJNTqqT/1xfe8/cOtd5qmOLxHol4aaWbwjqlsttQYp1c9jHTyEHaRmDtdZOrBeLVPTfIxMafOtd30jcrZ2U2TFD5G91Ujwoed3ZJymyV1jvG5JnrPJP8AK0+9ZzMj8+2eIdDZD/smshLHEJjx9k0MNgHA90qXZH59k8R+bIPvKw6jJRWN8Uwv6Huaf5m2704kIGITjj7IOGwHge6QlbibWQ6X08lt7AHj+S60zm2NjoI1g6D2LpOywMJYCgqRaaJj+JAzh0OGkdqZjxQ+dvZLSYUPI7uue0Jn4bySsN3UshYf2cl3N6A7xh13S/wtgKakfmTxuZuOtrvVcNB96pQ1UcvhOfJS5qWWHxDLmtli9jxUUVmh3KRD9U8kgD0DrZ7uCauLeOEFcOY7NkA50TrBw4jzhxHckSvcMzmOD2Etc03Dmkgg7wQuNRRRy5jIrtT10kORzC6QUpe4mZSBKW09WQ2Q2DJdAa/cH7Gu46jw2sAFQJYXxO2XBaKGZkzdphXpCELkuyEIQhCEIQhCEIQhCF5JXpUjKHjn4KzwaE/HPGlw/VMO31js3a9y6RRulcGtXKWVsTS9ywsfsfuTzqSmdz9Usg8jexh87ednTqV5KCV6jYXENAJJIAABJJOgAAa1poIGwNsOqys87533PReVeMVMmj5wJqnOjj1hmqR44+YO/o1qwYkZPRAG1FSA6XW2M2LYtxOxz+4bN6vdlNqq8+CLv+lUpMO88vb9rFwdgyKnYI4WNY0bGjXxJ1k8SstAQpBJOZVoAAWCEIQvF6hCEIQhCLoQhCEIQhRZfGsomSsMcjGvadBa4Ag9RX3QgGy8IvqlbjVkwLLzUd3N1mEm7h7Mnxug6enUl85pBIOgjQQdBBGw7l0kqhjniEysBmisyoA16myW2P4+l2qtS4gR8sunNR6vDgfni7JN2TDxBx/LC2kqnXabCKVx8Xcx53bjs28KBU0zo3uje0te0kOadYI2FfMqtNCydmyeikQzPgfcLpIFekusm+OmfaindzgPiXnygPIJ84DVvA4aWICsxNE6J5a5aqCZszA5qlCELkuyEIQhCFClQUIWoxnxgbRU7pnWJ1Mb5zzqHRtPAFImsq3zSOlkOc95LnE7SfcOHBWLKFjH4XVFjTeKG7GW1Od5b+0WHAcVV1oqGn3TNo6lZmvqd6/ZGgQmxk9xIEDRVzt+NcLxtP6ppGs+mR2DRvVfya4qcvJ4XKPi4zzAdT5BpvxDffbcm2EriFVnumdf0m8OpP8A1f0/aFKEKOraEIQhCEIQhCEIQhCw8JYUjpmGWZ4YwbTvOoAayeAVeOU+h8+T6uT/AGVbywTnlKePyc2R1uJc1t+wd5S8VeloGSRh7ic1FqsQfFIWMAyTn+FCh8+T6t6PhQofPk+rekuhM/DYuZSvxSbkE6PhQofPk+rej4UKLz5Pq3pLoR8Ni5lHxSbkE6Y8ptCSByjhfa6OQDr0KzU9S2Roexwc1wu1zSCCDtBXOCbOSOoc6lkYTcMl5vAOYCR23PWlKuibEzbaU7R1z5n7Dgs7HvEsVkfKxACoYNGzlGjyHcdx2dCTT2EEtIIIJBB0EEaCCNhXSSWWVDFS35fENwnA7BJ7geo717QVWyd27TgvMQpNob1mvFLuOQtcHNJDgQQRrBBuCDvTwxKxnFdThxtyrLNlHHY4cHDT2jYkat3ifjAaKqbKT8W7mSj0CfG6WnT270/W0+9ZcahTqKo3MljoU+FK8seCARpB0gr0s0tShCEIQhVzHzDvglG9zTaR/wAXHwc4G7uptz2KxJQ5VcLcrVtpwebC3T677OP8ub2lNUkW9lA4alJ1k26iJGuipSysFYNfUzMp2eM9wb0Da48ALnqWKmTkkwJ8pWOH8KPuMh+yOorQVM26jLuyztNDvpQ3umBgvBzKeFkEYs1jQBx3k8SbnrWVZShZYm5uVrQABYIUXU3SixwygzSTPhp3mOJhLc5hs6Qg2JztYFwbALtBTumdZqXqKhkDbuTcuhIrBWO9XTvDhM+QbWSuL2uG7Tpb0hOjAuFW1UEdQzxXi9jrB1OaeIII6l91FK+CxOhXxTVbJ7gZFZyEISqcQhCEISrywfLwezf9sJfq/wCWD5eD2b/thU7BOBJqp+ZBG552kaGt4ucdAWmpHBtO0krLVrS6ocAsGy98g7Nz7HNvYusc0E6hfVfgrTPgmkwf+cOFVUD9RGSImH+K/WejuWhwphmSpILyA1uhkbBmxxjcxg0Dp18V2ZKZD8oy5/pLviDB8xz5ftYKhSoXdcEJq5H/AM3n9qP6YSqTVyP/AJvP7Uf0wkMQ+geio4b9cdUwF8qimbIxzHgFrgWuB1EEWIK+qFm1piLrn7GXAho6mSnN7A3YT5THaWn3g8QVrE18q2BOUp21TRzoTZ3GN5t3Ot2lKhaikm3sQPHispWQ7mUgacE48mOHOXpORcbvgsziWH5M9gLfmq4pJZOsLeD1zGk82UGJ3SdLD9IAdZTsCh1sW7lNtDmr1BNvIRfUZKboUWQkk8vMjw0Fx1AEnoC53wpXGeaSc65Huf1E3A7LDqTvx0rORoKh+3ky0dL+YPtJDq3hbMnO6KFiz82s6oXQGLWC/BqSKDa1gzvWPOefpEpK4p0PL11PHrBkaT6rOefsp+hfOKPzazqvrCo8nP6KUIQo6try9twRvXOldSOilfE8Wcxxa4cQbf5610Yqljji/QzEPqZGwSWsHh7GucBqu13jdifoagQuIIyKnV9OZmAg6JMp25OqJ0WD4g8EF2c8A7GvcS3usetVfBeAsEQvD31bZraQ17mhtxva0c7oOhXIY60Q/wDJh+kma2YzANY09ktQwCFxe9w7hb1C0f8A3tRfvMP0lj12UGiiYXiZshGpkfOc47gPvKmCGQ+U9lVM0Yz2h3VjJWpONdLyog5ePlCbBodfT5txovwulRjLj7UVl2A8lEf1bCbuHpu1no0BYWLeLE1bI0RtIYHDPkOhrRfTY7TwHcn24fssLpXWU52I7TwyJt0zMdME0jnx1VZIWsjaWiMaDISc62jnHoCo2GsfHPZ4PRsFNANFmWD3DiR4vVp4rZZXhaen9m/7YVBTdHTtdG1zs+XIJKtqHNkcxuXM8ShQpUKmpSEIQvUITVyP/m8/tR/TCVSauR/83n9qP6YSGIfQPRUcN+uOqYCEIWbWnWNhCjbNE+F3iva5p6HAhc8VNOY3ujd4zHOaelpIPeF0eQkjlEoeSwjLbU/NkHzm2d/MD2qthklnFnNR8VjuwP5KuRSFrg5ugtIIO4g3HeF0RgysE0Mcw1PY1/0gCudU6smtZymDoxtjL4+xxI7nBd8TZdjXJfCn2e5vMK0oUIUBaFU/KpPm0Gb58kbey7v7UnU18r7vyWEb5vdG9KhaTDhaHqsxiZvPb8BXHJXTZ1fneZFI7rJaz3OKcaVGR9l6mc7o2jtf/hNdTMQN5j0VXDRaAepQhCEgqK0+NmGDSUks48YABl9We45re836kh6iodI8yPcXPcblzjck8Sm/lUP/AOefaR+8pNq9hjAIy7jdZ7FHneBvCym6yaXB0soJjjkeBoOY1zrbdNtSxgmhke+SqPXZ9hOVMphjLwkaWETSBhNkv/8At+p/d5/q5P8AZS3F2qJAFPNc6Pk5PeQugkWUr4o/7Qq/wpn3FLfFnJWBaWsNzrELTo+e4a+gdpTEp6dsbQxjQ1o0BrQAANwA1L6BSkJZ3zG7yqMMDIRZgSqywfL0/s3/AGwqAnvjVipHXxhjyWOYSWPGktvrBG0Gw0cAqYcjr/3ln1TvxqtSVkTIg1xsQo9ZRSvlLmi4KXaEw/gdk/eWfVO/Ej4HZP3ln1TvxJr+dB939/pJ/wACo+3+kvEJh/A7J+8s+qd+JHwOyfvLPqnfiR/Og+7+/wBI/gVH2/0l4mpkgH5PP7Uf02rXtyOvvpqW222id+NX3AGAo6OBsEd7C5Ljrc463H/mwJKtq45I9lhun6Gjljl23iy2aEIUZXFCVeV+mtPBJ50b2/QcD/emqlxljZzKZ3pSDtDT9ycoTadqRxAXp3dP7SyTTyPz3gnj82QO+kwfhSsTIyOO01I9if6gVmvH/A9FFw82nHVMtCFKzS1CoOV9v5LCf43vjelSnBlWgzqAO8yWM9uc3+5J9aLDjeHqsziYtPf8BX7I+78onG+Nnc8/7prJO5KajNry3z4njra5rvcCnEpmIC0x6KrhpvAOqEIQkFRVOyqfo8+0j95SbTkyqfo8+0j95SbWhw36PVZrFPrdAvrTU7pHtjYLuc4NaN5cbAd6vdVh1uBmeBUoD6g2dPK65aH28Vrdths2X03JVcxGLf8AqNNnas/vzHZvfZYOHM7wqfPvncrJndOeV3laJZNh2gF/VcInGKLbbqTb0W+psp9ax2c57JBta5jQOotsQmji1jEyugEzNBvmvYdJY7cd+wg8Ugkxcj2dn1PmWiv613/d9yUrqaMR7bRYhOUFVIZQxxuCmcpUKVCWgQhCEIWsw/hxlHA6eTUNAaNbnHU0f82FKqvym1kjy5j2xN2NY1jtHFzwSe5WTLAHclT+bnvv62Zze7OSvVugpo3R7bhcqDiFTI2TYabAJl4nZSnyStp6rN55DWStAbzjoDXgaNO8bbb7pkArm5gNxbXcW6b6Lcb2XR0F80X12F+nalsQgZE4FvFNYdO+VpDs7L6IQhTVUQhCEIQlzljfzKZvpSHsa0femMlZlgqLzU8fmskd9JwA+yU5Qi87UjXm1O7ol8mRkcbpqT7Ef1Et00sj0FoZ375Gt+iy/wDcrNebQHoouHj/ALjqmDdCELNrULQ480fK4PqGjWGZ4+YQ/wDtKRS6QniD2uYdTgWnoIsVzrXUhhlfC7WxzmH5pI+5WsLfk5vVQcVZm1/RbPE2u5Gvp3nQM8MPQ8Fn9yfQXNgcQbjWNI6RqXQmAsJCppopx5bGk8HWs4dRBHUvjFI82v6LphUmTmdVsEIQo6tKnZVP0efaR+8pOJx5VP0efaR+8pd4mYBbVTky6IIWmSY7LDSG9duwFXqF4ZTlx4FZ7EGGSoDRyC+GA8XKuctlp4nnNcC2TQ1oc03BDnWBsdyuuMWIctY0VQDIqkgCaPOBY9wFs5rh4pNtv+TUMYcb5ap5DHOigGiOJhLWho0DOA1m3UFo+VPnO7Su5jmeQ+4ae/QpcSQxgssXDt2VppsmdY92a5rIxtc6RpHUGkkpo4s4vx0UAhjOcb5z3m13uOsnduA4JC8qd57SvpDWyMIcx72ne1zge0FfE9NLMLF47f6vunqooTdrPf8AxdGqUvcQMfXTPFLUm7yPi5NAL7C+Y62jO3HbbemDdQpYnRO2XLQQzNmbtNUqEXVLyg46GkaIISOWeLl2vk26r21Zx026LryON0jg1uq9llbE0ucrDjBguKqgdBMQA7SDcAtcPFc2+0JU1+TmpjeRGYpW7HNkY3Rxa46D29KrNTUOkcXvc57jpLnEuPaV8rK9T0skI+V/ss9UVcc5uWe6ZeJ+IAhlbUVT4yWG7ImuaQHbHPO22wDtTIY8HSCD0Lmyyz8FYampXiSGRzSNlzmu4ObqIXKehfKdovz9F2p69kQ2Qyw9V0LdStXi5httZTMqG6M4c5vmvGhw7e6y2ihuBaSCrzXBwBCEIQvF9KCUlMpNdyuEJANUYZH1gZx73HsTlq6kRxvkdoaxpcehoue4LnitqzNK+V2t7nPPS4k/equGMu8v5KPislmBnNfFOfJjR8ng9jv2jpH9WdmjuaEmWtJNhpJ0DpOpdDYHoeQp4oR+rY1vWAAe+6YxN9mBvMpbCmXeXcgstClSoK0KhJzKhgnka3lgObM0O+e3mu7s09aciq2UXAfhNG4tF3xfGN3kAc9vW2/YE5Ry7uUE6HJJVsO9hI4jNJRM/JLhu7JKNx0tJkZ6rjZ4HQ6x+clgs/AWFnUlRHUN8g6R5zToc3rF+5X6qHexlvHgs9SzbmUO7roUKCvjRVjZY2ysOc14DmkbQRcL7LKkWWtBuLhVLKdTufQFrGuceUj0Na5x1nYAqXVXoMEtiILZqxxc8EEObE2wsQdIuLfTKcKTmVPlPD7v8Tk2CI7C3TnW45xN+pU6F+2REdL39VLr2bAMw1tb0VQawm9hq0ngNVz2hQrRg/AJZguprHi2fybI77Wcq0ud0EgAeqqurccgeTbhkoMkZZa/HNCljCSABckgAbydAC8rKwX8vF7SP7YXQmwuvhoubL4xSuY4PaSHNIIO0EG4Pan5i1hkVdLHONbhZ48140PHb3WSwyhYpup53VEbSYZCXXA0RvPjNNtQJuR2Lf5IopRHOXAiIlhZcWu/SHlu8WzexR6wsmhEoOas0QfDOYiNVfqupbFG6V5s1jS5x3BouVz7hfCbqmeSofre4m3mjU1vQG2HUm7lML/+nvzL2zmcpb9nfT1Xzb8ErcV8AuralsQBzLh0rhqawa9O86h08F5h4axjpXL3ES58jYmrVOYRoIIPHiLhQtvjewCvqQNAEjgANgFgAtOq7HbTQ7mo0jdlxbyUqSwgA2Njex32127R2qFc8EYtmswQ90YvLFM9zANbgWMz2DiQARxaF8SyiMAnS9l9xRGQkDldZGSnDnJzupHHmyguZwkaNI62j+VNlc/4rsea6nDL54lZo2gBwzr9AvdP8KHiLA2W44q/hjy6LZPBShC8SSBoLibAAkk6gBpuVOVNUvKlhvkaUU4POnNjwjbYuPWc0dZSistzjbh7w2qfN5A5kQ9Buo9dy7r4LTLT0cO6iAOp1WUrZt9KSNBkFYsQME+EV8QIu2P413zPF/mLe9PEKkZK8B8jTGpcOdObjhG24b2m57FeFGrpd5KbaDJXMPh3cIvqc1CFKEin0Ly4L0oQhI3HjF7wOrc1otFJd8W4AnnN+adHQQq8nrjhi2K6mdHoEjedE7c4DUeB1H/CRs0LmOLHAtc0lrmnWCDYg9a0lFUb2Ox1Cy9dT7qS40Kv+TDGvMd4DKea4kwk7HHSY+vWON94TRXNrXEEEXBGkEaCCNRG4px4hY6Csj5GUgTsGnZyjR5Y47x1pGvpbHet04p/Dqu43Tui3eMeGjSQGcRulILRmNvfnG19APuVMqcowlAEmD3vA0gPu4A7wDGmOiyQjkY0fM259SFRlje8/K6w9AVQMYMOeGYGml5J0NnsZmO3NfGb6ho09yVa6Dw9gZtZA6neXNa61y21+a4OFr9CqnwQ0/7Wb/T/AAqhSVcUTSDln6qbWUcsrgW55eiUyysF/Lxe0j+2Ez/ghpv2s/bF+Fe6fJPTse14lmu1zXC/J62kHzeCadiEJBFz2SjcOnBBIX3xgx8dS1D4BSyShobzwTY5wB809C1wypPH/gy9rvwJhWRZR2yxAWLL9SrbopSbh/sEvXZUXEWNDKR0u/Avti/juHzMp2ULoRI6xcBYDQdJAYLq+WQQvTLFYgM9yvBDLe5f7BIXHL9IVPtXfctKnFhPJjBUTSTuklDpHFxA5OwJ3Xasb4Iab9rP/pfhVaOvhawA8uSjy4fM55IHFKdMrEfC5pMFSziN0tpyMxt7nOEYvoB1LO+CGm/azf6X4VZcWsXGUMRhjc5wLi+77XuQBsA3LhVVkUjLDPMLvSUU0T9o5ZKmx5RQ15kGD3h51uAs49LuTuVbMVcZDWse8wuhzXBtnX03aDcXA3reWQpskkbhk2x9SVTjikac3XHoAglLzKfjXmM8BiPOeLzEeSzYzpdt4dKsGOeNzaGLRZ0zxaNm703eiO86N9knUTuke6R5LnOJc5x1knWSnaCl2zvHaDRJYhV7A3bdTqvmtrizgM1tSyAXzTpkI8lg8Y9J1DiQtUAnTiDit4HT5zx8dLZz/RHks6r6eJKpVlRuY/ydFLo6czSZ6DVWeGEMaGtAAaAABqAAsAOoL6KFKzK1SEIQhCEIQhCiyX2UjEzlQa2Bt3tHxrAPHaB449IDtA4aWEvJXWGV0Tw5q4zQtmYWOXNq+lNUuje2Rji17TdrhrBG0K/4/wCIRYXVdM27dJliA8XaXsG7eNmtLy600MzJ2XCys0L4H2KcuJePbKxohlsyoA1ahJbazjvb9yt11za15BBBIINwRcEEaiDsTFxUyoWtDWXOoCcDT/7APtDrG1SqqgLfnj05KxSYgHfJLrzTNRZfOmqGyND2ODmu0hzSCCOBC+qkqvqhCEIXqEIQhCEIQhCEIQhCFCleJZA0FxIAGkkkAAcShC9XVcxux0joWZuh8zhzIwdXpP3N9+zeq/jXlQay8NHZ7tRmPiN9QeUeOrpSznqHSOL3uLnON3OcSSTvJVSloHP+aTIclJq8QDPljzPNfTCOEZKiR00ri57jck9wA2AbljoV1xExENURUztIgGlrTrlP4OO1WJJGQsudFFijfO+w1Wfk1xNzi2umHNGmBp2n9oeA2b9e5M8BeWsAFgLAaABsHBegszPM6Z+0VqaeBsLNlqlCELiu6EIQhCEIQhCEIQhCghLvHTJvn51RSAB+t8OoOO0x7A7hqPDaxVC6wzPidtNK4zQMmbsuC5ukiLSWuBa4GxBBBBGsEHUV5TyxnxKgrhnOGZLbRK3X0OGpw6e0JUYwYn1FESZG50eyVlyz521vX2rQU9aybLQrOVNFJCb6hY+BcZJ6N2dDIQNZYecx3S37xY8UxMCZVoZLNqWmF3nNu9h7Oc3sPSlQhfc1JHLqM+a+IauWHQ5cl0XRYQjmbnxPbI3exwcO5ZF1zhBUujdnMc5jt7SWntCsFDlDrYtHK8oN0rWu79B71Nkwxw8BuqkeKsPjbZPBCVVNlfmHykETvVc9nvzlmsyxt20zuqRp97QlTQzjypoYhTnzexTIQlw/LG3ZTO65Gj3NWHUZYJT8nTxt9Z73e4BAoZz5fcIOIU483sU0l8amrZE3Pke1jRrLiGjtKTNdlIrZdAkbGP4bGjvNyq9VVskrs6R75Hb3uc495TLMMefGbJWTFWDwC6a+G8qVPFdsAM7t4u1g6XEXPUEu8PY21FafjX2ZsiZzWDpHldJutMhUoaOKLMC55qZNWyzZE2CEAX0La4CxYnrXWhYS3bI7QxvS7aeAuU1MVsQYaO0jvjZvPcNDfUbs6daKisjhy1PJe09HJMb6Dmq1ibk1LrVFY2zdBbAdbuMm4ej27kzWNAAA0AaABqHQvQCLLPTTvmddy0cEDIW7LVKEIXFd0IQhCEIQhCEIQhCEIQhCEIQhCFCh7ARYgEHWDtXpCEKnYdyY01Rd0V4HnzNLCeLNnVZUPC+Tqrp7kMEzfOi0nrYed2XTtUWTkVbLHle4/KRmoIZM7WP4XN0sRac1wLXDWHAgjqOleV0VWYMimGbLGyQbnta73hV+syaUUmqN0Z/hveO43HcqLMUYfECpr8KePA4JKoTTnyPwnxJ5W+sI3fcFiOyOHZVdsX/2mBiEB4+yXOHTjh7pboTIbkcO2qHVF/8AayoMj8Q8eokPqtY333Qa+AcfZAw+c8PdK1S1pJsNJ2AaSegJzUeTGij1sfJ673W7G2CsFDgeGAWiijj9VrQe0aUu/E2DwglMMwp58RASawTiBWVFiIuTb50vM/l8Y9ivWA8lcENnTkzu3Hmxj5t7u6zbgrvZSkJa6WTIGw/Cow4fDHna5/K+cMIY0NaA0DQAAAANwA1L2pQkU+hCEIQhCEIQhCEIQhCEIQhCEIQhCEIQhCEIQhCEIQoKAhCEICEIXyvUIUoX0vEKEIQhQpUoXiFClCF6hCEIQhCEIQhCEIQhCEIQhCEIQhf/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82950" name="Picture 6" descr="http://www.mywebbusiness.fr/wp-content/uploads/2011/05/formation.jpg"/>
          <p:cNvPicPr>
            <a:picLocks noChangeAspect="1" noChangeArrowheads="1"/>
          </p:cNvPicPr>
          <p:nvPr/>
        </p:nvPicPr>
        <p:blipFill>
          <a:blip r:embed="rId11" cstate="print">
            <a:clrChange>
              <a:clrFrom>
                <a:srgbClr val="FFFFFF"/>
              </a:clrFrom>
              <a:clrTo>
                <a:srgbClr val="FFFFFF">
                  <a:alpha val="0"/>
                </a:srgbClr>
              </a:clrTo>
            </a:clrChange>
            <a:duotone>
              <a:schemeClr val="accent4">
                <a:shade val="45000"/>
                <a:satMod val="135000"/>
              </a:schemeClr>
              <a:prstClr val="white"/>
            </a:duotone>
          </a:blip>
          <a:srcRect/>
          <a:stretch>
            <a:fillRect/>
          </a:stretch>
        </p:blipFill>
        <p:spPr bwMode="auto">
          <a:xfrm>
            <a:off x="3990109" y="4380035"/>
            <a:ext cx="1021280" cy="1021280"/>
          </a:xfrm>
          <a:prstGeom prst="rect">
            <a:avLst/>
          </a:prstGeom>
          <a:noFill/>
        </p:spPr>
      </p:pic>
      <p:cxnSp>
        <p:nvCxnSpPr>
          <p:cNvPr id="92" name="Connecteur droit avec flèche 91"/>
          <p:cNvCxnSpPr>
            <a:stCxn id="82950" idx="3"/>
            <a:endCxn id="20" idx="3"/>
          </p:cNvCxnSpPr>
          <p:nvPr/>
        </p:nvCxnSpPr>
        <p:spPr>
          <a:xfrm flipV="1">
            <a:off x="5011389" y="4345743"/>
            <a:ext cx="745425" cy="544932"/>
          </a:xfrm>
          <a:prstGeom prst="straightConnector1">
            <a:avLst/>
          </a:prstGeom>
          <a:ln>
            <a:solidFill>
              <a:schemeClr val="tx1">
                <a:lumMod val="50000"/>
                <a:lumOff val="50000"/>
              </a:schemeClr>
            </a:solidFill>
            <a:tailEnd type="arrow"/>
          </a:ln>
        </p:spPr>
        <p:style>
          <a:lnRef idx="3">
            <a:schemeClr val="accent4"/>
          </a:lnRef>
          <a:fillRef idx="0">
            <a:schemeClr val="accent4"/>
          </a:fillRef>
          <a:effectRef idx="2">
            <a:schemeClr val="accent4"/>
          </a:effectRef>
          <a:fontRef idx="minor">
            <a:schemeClr val="tx1"/>
          </a:fontRef>
        </p:style>
      </p:cxnSp>
      <p:sp>
        <p:nvSpPr>
          <p:cNvPr id="96" name="ZoneTexte 95"/>
          <p:cNvSpPr txBox="1"/>
          <p:nvPr/>
        </p:nvSpPr>
        <p:spPr>
          <a:xfrm>
            <a:off x="3441860" y="5289805"/>
            <a:ext cx="2173190" cy="523220"/>
          </a:xfrm>
          <a:prstGeom prst="rect">
            <a:avLst/>
          </a:prstGeom>
          <a:noFill/>
        </p:spPr>
        <p:txBody>
          <a:bodyPr wrap="square" rtlCol="0">
            <a:spAutoFit/>
          </a:bodyPr>
          <a:lstStyle/>
          <a:p>
            <a:pPr algn="ctr"/>
            <a:r>
              <a:rPr lang="fr-FR" sz="1400" b="1" dirty="0" smtClean="0">
                <a:solidFill>
                  <a:schemeClr val="accent6">
                    <a:lumMod val="75000"/>
                  </a:schemeClr>
                </a:solidFill>
              </a:rPr>
              <a:t>Lot 5 : élabore les supports de formation</a:t>
            </a:r>
            <a:endParaRPr lang="fr-FR" sz="1400" b="1" dirty="0">
              <a:solidFill>
                <a:schemeClr val="accent6">
                  <a:lumMod val="75000"/>
                </a:schemeClr>
              </a:solidFill>
            </a:endParaRPr>
          </a:p>
        </p:txBody>
      </p:sp>
      <p:sp>
        <p:nvSpPr>
          <p:cNvPr id="99" name="ZoneTexte 98"/>
          <p:cNvSpPr txBox="1"/>
          <p:nvPr/>
        </p:nvSpPr>
        <p:spPr>
          <a:xfrm rot="19340989">
            <a:off x="4306780" y="4040917"/>
            <a:ext cx="2173190" cy="523220"/>
          </a:xfrm>
          <a:prstGeom prst="rect">
            <a:avLst/>
          </a:prstGeom>
          <a:noFill/>
        </p:spPr>
        <p:txBody>
          <a:bodyPr wrap="square" rtlCol="0">
            <a:spAutoFit/>
          </a:bodyPr>
          <a:lstStyle/>
          <a:p>
            <a:pPr algn="ctr"/>
            <a:r>
              <a:rPr lang="fr-FR" sz="1400" b="1" dirty="0" smtClean="0">
                <a:solidFill>
                  <a:schemeClr val="accent6">
                    <a:lumMod val="75000"/>
                  </a:schemeClr>
                </a:solidFill>
              </a:rPr>
              <a:t>ANAP : anime</a:t>
            </a:r>
          </a:p>
          <a:p>
            <a:pPr algn="ctr"/>
            <a:r>
              <a:rPr lang="fr-FR" sz="1400" b="1" dirty="0" smtClean="0">
                <a:solidFill>
                  <a:schemeClr val="accent6">
                    <a:lumMod val="75000"/>
                  </a:schemeClr>
                </a:solidFill>
              </a:rPr>
              <a:t>les formations</a:t>
            </a:r>
            <a:endParaRPr lang="fr-FR" sz="1400" b="1" dirty="0">
              <a:solidFill>
                <a:schemeClr val="accent6">
                  <a:lumMod val="75000"/>
                </a:schemeClr>
              </a:solidFill>
            </a:endParaRPr>
          </a:p>
        </p:txBody>
      </p:sp>
      <p:pic>
        <p:nvPicPr>
          <p:cNvPr id="104" name="Picture 2" descr="C:\Program Files\Microsoft Office\MEDIA\CAGCAT10\j0235319.wmf"/>
          <p:cNvPicPr>
            <a:picLocks noChangeAspect="1" noChangeArrowheads="1"/>
          </p:cNvPicPr>
          <p:nvPr/>
        </p:nvPicPr>
        <p:blipFill>
          <a:blip r:embed="rId4" cstate="screen">
            <a:duotone>
              <a:prstClr val="black"/>
              <a:schemeClr val="accent5">
                <a:tint val="45000"/>
                <a:satMod val="400000"/>
              </a:schemeClr>
            </a:duotone>
          </a:blip>
          <a:srcRect/>
          <a:stretch>
            <a:fillRect/>
          </a:stretch>
        </p:blipFill>
        <p:spPr bwMode="auto">
          <a:xfrm>
            <a:off x="8027029" y="752354"/>
            <a:ext cx="766591" cy="782692"/>
          </a:xfrm>
          <a:prstGeom prst="rect">
            <a:avLst/>
          </a:prstGeom>
          <a:noFill/>
        </p:spPr>
      </p:pic>
      <p:cxnSp>
        <p:nvCxnSpPr>
          <p:cNvPr id="105" name="Connecteur droit avec flèche 34"/>
          <p:cNvCxnSpPr>
            <a:stCxn id="104" idx="3"/>
            <a:endCxn id="9" idx="2"/>
          </p:cNvCxnSpPr>
          <p:nvPr/>
        </p:nvCxnSpPr>
        <p:spPr>
          <a:xfrm flipH="1">
            <a:off x="1074717" y="1143700"/>
            <a:ext cx="7718903" cy="2905182"/>
          </a:xfrm>
          <a:prstGeom prst="bentConnector4">
            <a:avLst>
              <a:gd name="adj1" fmla="val -2962"/>
              <a:gd name="adj2" fmla="val 160191"/>
            </a:avLst>
          </a:prstGeom>
          <a:ln>
            <a:solidFill>
              <a:schemeClr val="tx1">
                <a:lumMod val="50000"/>
                <a:lumOff val="50000"/>
              </a:schemeClr>
            </a:solidFill>
            <a:tailEnd type="arrow"/>
          </a:ln>
        </p:spPr>
        <p:style>
          <a:lnRef idx="3">
            <a:schemeClr val="accent3"/>
          </a:lnRef>
          <a:fillRef idx="0">
            <a:schemeClr val="accent3"/>
          </a:fillRef>
          <a:effectRef idx="2">
            <a:schemeClr val="accent3"/>
          </a:effectRef>
          <a:fontRef idx="minor">
            <a:schemeClr val="tx1"/>
          </a:fontRef>
        </p:style>
      </p:cxnSp>
      <p:pic>
        <p:nvPicPr>
          <p:cNvPr id="82952" name="Picture 8" descr="http://www.unicancer.fr/sites/default/files/visu_indicateur2.jpg"/>
          <p:cNvPicPr>
            <a:picLocks noChangeAspect="1" noChangeArrowheads="1"/>
          </p:cNvPicPr>
          <p:nvPr/>
        </p:nvPicPr>
        <p:blipFill>
          <a:blip r:embed="rId12" cstate="print"/>
          <a:srcRect/>
          <a:stretch>
            <a:fillRect/>
          </a:stretch>
        </p:blipFill>
        <p:spPr bwMode="auto">
          <a:xfrm>
            <a:off x="1" y="5887184"/>
            <a:ext cx="1472540" cy="970816"/>
          </a:xfrm>
          <a:prstGeom prst="rect">
            <a:avLst/>
          </a:prstGeom>
          <a:noFill/>
        </p:spPr>
      </p:pic>
      <p:sp>
        <p:nvSpPr>
          <p:cNvPr id="114" name="ZoneTexte 113"/>
          <p:cNvSpPr txBox="1"/>
          <p:nvPr/>
        </p:nvSpPr>
        <p:spPr>
          <a:xfrm>
            <a:off x="1411185" y="6134925"/>
            <a:ext cx="3002482" cy="307777"/>
          </a:xfrm>
          <a:prstGeom prst="rect">
            <a:avLst/>
          </a:prstGeom>
          <a:noFill/>
        </p:spPr>
        <p:txBody>
          <a:bodyPr wrap="square" rtlCol="0">
            <a:spAutoFit/>
          </a:bodyPr>
          <a:lstStyle/>
          <a:p>
            <a:r>
              <a:rPr lang="fr-FR" sz="1400" b="1" dirty="0" smtClean="0">
                <a:solidFill>
                  <a:schemeClr val="accent6">
                    <a:lumMod val="75000"/>
                  </a:schemeClr>
                </a:solidFill>
              </a:rPr>
              <a:t>Lot 3 : appui le pilotage du projet</a:t>
            </a:r>
            <a:endParaRPr lang="fr-FR" sz="1400" b="1" dirty="0">
              <a:solidFill>
                <a:schemeClr val="accent6">
                  <a:lumMod val="75000"/>
                </a:schemeClr>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Espace réservé du contenu 4"/>
          <p:cNvGraphicFramePr>
            <a:graphicFrameLocks noGrp="1"/>
          </p:cNvGraphicFramePr>
          <p:nvPr>
            <p:ph sz="quarter" idx="13"/>
          </p:nvPr>
        </p:nvGraphicFramePr>
        <p:xfrm>
          <a:off x="209736" y="1640795"/>
          <a:ext cx="8729664" cy="4389120"/>
        </p:xfrm>
        <a:graphic>
          <a:graphicData uri="http://schemas.openxmlformats.org/drawingml/2006/table">
            <a:tbl>
              <a:tblPr firstRow="1" bandRow="1">
                <a:tableStyleId>{5C22544A-7EE6-4342-B048-85BDC9FD1C3A}</a:tableStyleId>
              </a:tblPr>
              <a:tblGrid>
                <a:gridCol w="1559688"/>
                <a:gridCol w="1350200"/>
                <a:gridCol w="1454944"/>
                <a:gridCol w="1454944"/>
                <a:gridCol w="1454944"/>
                <a:gridCol w="1454944"/>
              </a:tblGrid>
              <a:tr h="370840">
                <a:tc>
                  <a:txBody>
                    <a:bodyPr/>
                    <a:lstStyle/>
                    <a:p>
                      <a:r>
                        <a:rPr lang="fr-FR" dirty="0" smtClean="0"/>
                        <a:t>Rôle de -&gt;</a:t>
                      </a:r>
                    </a:p>
                    <a:p>
                      <a:endParaRPr lang="fr-FR" dirty="0" smtClean="0"/>
                    </a:p>
                    <a:p>
                      <a:pPr algn="r"/>
                      <a:r>
                        <a:rPr lang="fr-FR" dirty="0" smtClean="0"/>
                        <a:t>Vis-à-vis de I</a:t>
                      </a:r>
                    </a:p>
                    <a:p>
                      <a:pPr algn="r"/>
                      <a:r>
                        <a:rPr lang="fr-FR" dirty="0" smtClean="0"/>
                        <a:t>v</a:t>
                      </a:r>
                    </a:p>
                  </a:txBody>
                  <a:tcPr/>
                </a:tc>
                <a:tc>
                  <a:txBody>
                    <a:bodyPr/>
                    <a:lstStyle/>
                    <a:p>
                      <a:pPr algn="ctr"/>
                      <a:r>
                        <a:rPr lang="fr-FR" dirty="0" smtClean="0"/>
                        <a:t>Lot 1</a:t>
                      </a:r>
                    </a:p>
                    <a:p>
                      <a:pPr algn="ctr"/>
                      <a:r>
                        <a:rPr lang="fr-FR" b="0" i="1" dirty="0" smtClean="0"/>
                        <a:t>NODEVO</a:t>
                      </a:r>
                      <a:endParaRPr lang="fr-FR" b="0" i="1" dirty="0"/>
                    </a:p>
                  </a:txBody>
                  <a:tcPr/>
                </a:tc>
                <a:tc>
                  <a:txBody>
                    <a:bodyPr/>
                    <a:lstStyle/>
                    <a:p>
                      <a:pPr algn="ctr"/>
                      <a:r>
                        <a:rPr lang="fr-FR" dirty="0" smtClean="0"/>
                        <a:t>Lot 2</a:t>
                      </a:r>
                    </a:p>
                    <a:p>
                      <a:pPr algn="ctr"/>
                      <a:r>
                        <a:rPr lang="fr-FR" b="0" i="1" dirty="0" smtClean="0"/>
                        <a:t>GFI</a:t>
                      </a:r>
                      <a:endParaRPr lang="fr-FR" b="0" i="1" dirty="0"/>
                    </a:p>
                  </a:txBody>
                  <a:tcPr/>
                </a:tc>
                <a:tc>
                  <a:txBody>
                    <a:bodyPr/>
                    <a:lstStyle/>
                    <a:p>
                      <a:pPr algn="ctr"/>
                      <a:r>
                        <a:rPr lang="fr-FR" dirty="0" smtClean="0"/>
                        <a:t>Lot 3</a:t>
                      </a:r>
                    </a:p>
                    <a:p>
                      <a:pPr algn="ctr"/>
                      <a:r>
                        <a:rPr lang="fr-FR" b="0" i="1" dirty="0" smtClean="0"/>
                        <a:t>COLOMBUS</a:t>
                      </a:r>
                      <a:endParaRPr lang="fr-FR" b="0" i="1" dirty="0"/>
                    </a:p>
                  </a:txBody>
                  <a:tcPr/>
                </a:tc>
                <a:tc>
                  <a:txBody>
                    <a:bodyPr/>
                    <a:lstStyle/>
                    <a:p>
                      <a:pPr algn="ctr"/>
                      <a:r>
                        <a:rPr lang="fr-FR" dirty="0" smtClean="0"/>
                        <a:t>Lot 4</a:t>
                      </a:r>
                    </a:p>
                    <a:p>
                      <a:pPr algn="ctr"/>
                      <a:r>
                        <a:rPr lang="fr-FR" b="0" i="1" dirty="0" smtClean="0"/>
                        <a:t>SANEXIS</a:t>
                      </a:r>
                    </a:p>
                    <a:p>
                      <a:pPr algn="ctr"/>
                      <a:r>
                        <a:rPr lang="fr-FR" b="0" i="1" dirty="0" smtClean="0"/>
                        <a:t>DELOITTE</a:t>
                      </a:r>
                    </a:p>
                    <a:p>
                      <a:pPr algn="ctr"/>
                      <a:r>
                        <a:rPr lang="fr-FR" b="0" i="1" dirty="0" smtClean="0"/>
                        <a:t>COLOMBUS</a:t>
                      </a:r>
                      <a:endParaRPr lang="fr-FR" b="0" i="1" dirty="0"/>
                    </a:p>
                  </a:txBody>
                  <a:tcPr/>
                </a:tc>
                <a:tc>
                  <a:txBody>
                    <a:bodyPr/>
                    <a:lstStyle/>
                    <a:p>
                      <a:pPr algn="ctr"/>
                      <a:r>
                        <a:rPr lang="fr-FR" dirty="0" smtClean="0"/>
                        <a:t>Lot 5</a:t>
                      </a:r>
                    </a:p>
                    <a:p>
                      <a:pPr algn="ctr"/>
                      <a:r>
                        <a:rPr lang="fr-FR" b="0" i="1" dirty="0" smtClean="0"/>
                        <a:t>DELOITTE</a:t>
                      </a:r>
                      <a:endParaRPr lang="fr-FR" b="0" i="1" dirty="0"/>
                    </a:p>
                  </a:txBody>
                  <a:tcPr/>
                </a:tc>
              </a:tr>
              <a:tr h="370840">
                <a:tc>
                  <a:txBody>
                    <a:bodyPr/>
                    <a:lstStyle/>
                    <a:p>
                      <a:pPr algn="ctr"/>
                      <a:r>
                        <a:rPr lang="fr-FR" b="1" dirty="0" smtClean="0"/>
                        <a:t>Lot 1*</a:t>
                      </a:r>
                    </a:p>
                    <a:p>
                      <a:pPr algn="ctr"/>
                      <a:r>
                        <a:rPr lang="fr-FR" i="1" dirty="0" smtClean="0"/>
                        <a:t>NODEVO</a:t>
                      </a:r>
                      <a:endParaRPr lang="fr-FR" i="1" dirty="0"/>
                    </a:p>
                  </a:txBody>
                  <a:tcPr/>
                </a:tc>
                <a:tc>
                  <a:txBody>
                    <a:bodyPr/>
                    <a:lstStyle/>
                    <a:p>
                      <a:pPr algn="ctr"/>
                      <a:endParaRPr lang="fr-FR" sz="1200" dirty="0"/>
                    </a:p>
                  </a:txBody>
                  <a:tcPr anchor="ctr">
                    <a:solidFill>
                      <a:schemeClr val="bg1">
                        <a:lumMod val="6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r-FR" sz="1200" dirty="0" smtClean="0"/>
                        <a:t>Compatibilité technique</a:t>
                      </a:r>
                    </a:p>
                  </a:txBody>
                  <a:tcPr anchor="ctr"/>
                </a:tc>
                <a:tc>
                  <a:txBody>
                    <a:bodyPr/>
                    <a:lstStyle/>
                    <a:p>
                      <a:pPr algn="ctr"/>
                      <a:r>
                        <a:rPr lang="fr-FR" sz="1200" dirty="0" smtClean="0"/>
                        <a:t>Spécifications</a:t>
                      </a:r>
                      <a:r>
                        <a:rPr lang="fr-FR" sz="1200" baseline="0" dirty="0" smtClean="0"/>
                        <a:t> fonctionnelles</a:t>
                      </a:r>
                    </a:p>
                    <a:p>
                      <a:pPr algn="ctr"/>
                      <a:r>
                        <a:rPr lang="fr-FR" sz="1200" baseline="0" dirty="0" smtClean="0"/>
                        <a:t>Alimentation</a:t>
                      </a:r>
                      <a:endParaRPr lang="fr-FR" sz="1200" dirty="0"/>
                    </a:p>
                  </a:txBody>
                  <a:tcPr anchor="ctr"/>
                </a:tc>
                <a:tc>
                  <a:txBody>
                    <a:bodyPr/>
                    <a:lstStyle/>
                    <a:p>
                      <a:pPr algn="ctr"/>
                      <a:r>
                        <a:rPr lang="fr-FR" sz="1200" dirty="0" smtClean="0"/>
                        <a:t>Exigences outils</a:t>
                      </a:r>
                    </a:p>
                  </a:txBody>
                  <a:tcPr anchor="ctr"/>
                </a:tc>
                <a:tc>
                  <a:txBody>
                    <a:bodyPr/>
                    <a:lstStyle/>
                    <a:p>
                      <a:pPr algn="ctr"/>
                      <a:r>
                        <a:rPr lang="fr-FR" sz="1200" dirty="0" smtClean="0"/>
                        <a:t>NA</a:t>
                      </a:r>
                      <a:endParaRPr lang="fr-FR" sz="1200" dirty="0"/>
                    </a:p>
                  </a:txBody>
                  <a:tcPr anchor="ctr"/>
                </a:tc>
              </a:tr>
              <a:tr h="370840">
                <a:tc>
                  <a:txBody>
                    <a:bodyPr/>
                    <a:lstStyle/>
                    <a:p>
                      <a:pPr algn="ctr"/>
                      <a:r>
                        <a:rPr lang="fr-FR" b="1" dirty="0" smtClean="0"/>
                        <a:t>Lot 2**</a:t>
                      </a:r>
                    </a:p>
                    <a:p>
                      <a:pPr algn="ctr"/>
                      <a:r>
                        <a:rPr lang="fr-FR" i="1" dirty="0" smtClean="0"/>
                        <a:t>GFI</a:t>
                      </a:r>
                      <a:endParaRPr lang="fr-FR" i="1" dirty="0"/>
                    </a:p>
                  </a:txBody>
                  <a:tcPr/>
                </a:tc>
                <a:tc>
                  <a:txBody>
                    <a:bodyPr/>
                    <a:lstStyle/>
                    <a:p>
                      <a:pPr algn="ctr"/>
                      <a:r>
                        <a:rPr lang="fr-FR" sz="1200" dirty="0" smtClean="0"/>
                        <a:t>Contraintes techniques</a:t>
                      </a:r>
                      <a:endParaRPr lang="fr-FR" sz="1200" dirty="0"/>
                    </a:p>
                  </a:txBody>
                  <a:tcPr anchor="ctr"/>
                </a:tc>
                <a:tc>
                  <a:txBody>
                    <a:bodyPr/>
                    <a:lstStyle/>
                    <a:p>
                      <a:pPr algn="ctr"/>
                      <a:endParaRPr lang="fr-FR" sz="1200" dirty="0"/>
                    </a:p>
                  </a:txBody>
                  <a:tcPr anchor="ctr">
                    <a:solidFill>
                      <a:schemeClr val="bg1">
                        <a:lumMod val="65000"/>
                      </a:schemeClr>
                    </a:solidFill>
                  </a:tcPr>
                </a:tc>
                <a:tc>
                  <a:txBody>
                    <a:bodyPr/>
                    <a:lstStyle/>
                    <a:p>
                      <a:pPr algn="ctr"/>
                      <a:r>
                        <a:rPr lang="fr-FR" sz="1200" dirty="0" smtClean="0"/>
                        <a:t>NA</a:t>
                      </a:r>
                      <a:endParaRPr lang="fr-FR" sz="1200" dirty="0"/>
                    </a:p>
                  </a:txBody>
                  <a:tcPr anchor="ctr"/>
                </a:tc>
                <a:tc>
                  <a:txBody>
                    <a:bodyPr/>
                    <a:lstStyle/>
                    <a:p>
                      <a:pPr algn="ctr"/>
                      <a:r>
                        <a:rPr lang="fr-FR" sz="1200" dirty="0" smtClean="0"/>
                        <a:t>NA</a:t>
                      </a:r>
                      <a:endParaRPr lang="fr-FR" sz="1200" dirty="0"/>
                    </a:p>
                  </a:txBody>
                  <a:tcPr anchor="ctr"/>
                </a:tc>
                <a:tc>
                  <a:txBody>
                    <a:bodyPr/>
                    <a:lstStyle/>
                    <a:p>
                      <a:pPr algn="ctr"/>
                      <a:r>
                        <a:rPr lang="fr-FR" sz="1200" dirty="0" smtClean="0"/>
                        <a:t>Participation</a:t>
                      </a:r>
                      <a:endParaRPr lang="fr-FR" sz="1200" baseline="0" dirty="0" smtClean="0"/>
                    </a:p>
                    <a:p>
                      <a:pPr algn="ctr"/>
                      <a:r>
                        <a:rPr lang="fr-FR" sz="1200" baseline="0" dirty="0" smtClean="0"/>
                        <a:t>à la définition</a:t>
                      </a:r>
                      <a:endParaRPr lang="fr-FR" sz="1200" dirty="0"/>
                    </a:p>
                  </a:txBody>
                  <a:tcPr anchor="ctr"/>
                </a:tc>
              </a:tr>
              <a:tr h="370840">
                <a:tc>
                  <a:txBody>
                    <a:bodyPr/>
                    <a:lstStyle/>
                    <a:p>
                      <a:pPr algn="ctr"/>
                      <a:r>
                        <a:rPr lang="fr-FR" b="1" dirty="0" smtClean="0"/>
                        <a:t>Lot 3</a:t>
                      </a:r>
                    </a:p>
                    <a:p>
                      <a:pPr algn="ctr"/>
                      <a:r>
                        <a:rPr lang="fr-FR" i="1" dirty="0" smtClean="0"/>
                        <a:t>COLOMBUS</a:t>
                      </a:r>
                      <a:endParaRPr lang="fr-FR" i="1" dirty="0"/>
                    </a:p>
                  </a:txBody>
                  <a:tcPr/>
                </a:tc>
                <a:tc>
                  <a:txBody>
                    <a:bodyPr/>
                    <a:lstStyle/>
                    <a:p>
                      <a:pPr algn="ctr"/>
                      <a:r>
                        <a:rPr lang="fr-FR" sz="1200" dirty="0" smtClean="0"/>
                        <a:t>Reporting</a:t>
                      </a:r>
                      <a:endParaRPr lang="fr-FR" sz="1200" dirty="0"/>
                    </a:p>
                  </a:txBody>
                  <a:tcPr anchor="ctr"/>
                </a:tc>
                <a:tc>
                  <a:txBody>
                    <a:bodyPr/>
                    <a:lstStyle/>
                    <a:p>
                      <a:pPr algn="ctr"/>
                      <a:r>
                        <a:rPr lang="fr-FR" sz="1200" dirty="0" smtClean="0"/>
                        <a:t>Reporting</a:t>
                      </a:r>
                      <a:endParaRPr lang="fr-FR" sz="1200" dirty="0"/>
                    </a:p>
                  </a:txBody>
                  <a:tcPr anchor="ctr"/>
                </a:tc>
                <a:tc>
                  <a:txBody>
                    <a:bodyPr/>
                    <a:lstStyle/>
                    <a:p>
                      <a:pPr algn="ctr"/>
                      <a:endParaRPr lang="fr-FR" sz="1200" dirty="0"/>
                    </a:p>
                  </a:txBody>
                  <a:tcPr anchor="ctr">
                    <a:solidFill>
                      <a:schemeClr val="bg1">
                        <a:lumMod val="65000"/>
                      </a:schemeClr>
                    </a:solidFill>
                  </a:tcPr>
                </a:tc>
                <a:tc>
                  <a:txBody>
                    <a:bodyPr/>
                    <a:lstStyle/>
                    <a:p>
                      <a:pPr algn="ctr"/>
                      <a:r>
                        <a:rPr lang="fr-FR" sz="1200" dirty="0" smtClean="0"/>
                        <a:t>Reporting</a:t>
                      </a:r>
                      <a:endParaRPr lang="fr-FR" sz="1200" dirty="0"/>
                    </a:p>
                  </a:txBody>
                  <a:tcPr anchor="ctr"/>
                </a:tc>
                <a:tc>
                  <a:txBody>
                    <a:bodyPr/>
                    <a:lstStyle/>
                    <a:p>
                      <a:pPr algn="ctr"/>
                      <a:r>
                        <a:rPr lang="fr-FR" sz="1200" dirty="0" smtClean="0"/>
                        <a:t>Reporting</a:t>
                      </a:r>
                      <a:endParaRPr lang="fr-FR" sz="1200" dirty="0"/>
                    </a:p>
                  </a:txBody>
                  <a:tcPr anchor="ctr"/>
                </a:tc>
              </a:tr>
              <a:tr h="370840">
                <a:tc>
                  <a:txBody>
                    <a:bodyPr/>
                    <a:lstStyle/>
                    <a:p>
                      <a:pPr algn="ctr"/>
                      <a:r>
                        <a:rPr lang="fr-FR" b="1" dirty="0" smtClean="0"/>
                        <a:t>Lot 4</a:t>
                      </a:r>
                    </a:p>
                    <a:p>
                      <a:pPr algn="ctr"/>
                      <a:r>
                        <a:rPr lang="fr-FR" i="1" dirty="0" smtClean="0"/>
                        <a:t>SAN. DEL. COL.</a:t>
                      </a:r>
                      <a:endParaRPr lang="fr-FR" i="1" dirty="0"/>
                    </a:p>
                  </a:txBody>
                  <a:tcPr/>
                </a:tc>
                <a:tc>
                  <a:txBody>
                    <a:bodyPr/>
                    <a:lstStyle/>
                    <a:p>
                      <a:pPr algn="ctr"/>
                      <a:r>
                        <a:rPr lang="fr-FR" sz="1200" i="0" dirty="0" smtClean="0"/>
                        <a:t>Module Formulaires</a:t>
                      </a:r>
                      <a:endParaRPr lang="fr-FR" sz="1200" i="0" dirty="0"/>
                    </a:p>
                  </a:txBody>
                  <a:tcPr anchor="ctr"/>
                </a:tc>
                <a:tc>
                  <a:txBody>
                    <a:bodyPr/>
                    <a:lstStyle/>
                    <a:p>
                      <a:pPr algn="ctr"/>
                      <a:r>
                        <a:rPr lang="fr-FR" sz="1200" dirty="0" smtClean="0"/>
                        <a:t>NA</a:t>
                      </a:r>
                      <a:endParaRPr lang="fr-FR" sz="1200" dirty="0"/>
                    </a:p>
                  </a:txBody>
                  <a:tcPr anchor="ctr"/>
                </a:tc>
                <a:tc>
                  <a:txBody>
                    <a:bodyPr/>
                    <a:lstStyle/>
                    <a:p>
                      <a:pPr algn="ctr"/>
                      <a:r>
                        <a:rPr lang="fr-FR" sz="1200" dirty="0" smtClean="0"/>
                        <a:t>Collège des experts</a:t>
                      </a:r>
                    </a:p>
                    <a:p>
                      <a:pPr algn="ctr"/>
                      <a:r>
                        <a:rPr lang="fr-FR" sz="1200" dirty="0" smtClean="0"/>
                        <a:t>Cadrage appuis ponctuels</a:t>
                      </a:r>
                      <a:endParaRPr lang="fr-FR" sz="1200" dirty="0"/>
                    </a:p>
                  </a:txBody>
                  <a:tcPr anchor="ctr"/>
                </a:tc>
                <a:tc>
                  <a:txBody>
                    <a:bodyPr/>
                    <a:lstStyle/>
                    <a:p>
                      <a:pPr algn="ctr"/>
                      <a:endParaRPr lang="fr-FR" sz="1200" dirty="0"/>
                    </a:p>
                  </a:txBody>
                  <a:tcPr anchor="ctr">
                    <a:solidFill>
                      <a:schemeClr val="bg1">
                        <a:lumMod val="65000"/>
                      </a:schemeClr>
                    </a:solidFill>
                  </a:tcPr>
                </a:tc>
                <a:tc>
                  <a:txBody>
                    <a:bodyPr/>
                    <a:lstStyle/>
                    <a:p>
                      <a:pPr algn="ctr"/>
                      <a:r>
                        <a:rPr lang="fr-FR" sz="1200" dirty="0" smtClean="0"/>
                        <a:t>NA</a:t>
                      </a:r>
                      <a:endParaRPr lang="fr-FR" sz="1200" dirty="0"/>
                    </a:p>
                  </a:txBody>
                  <a:tcPr anchor="ctr"/>
                </a:tc>
              </a:tr>
              <a:tr h="370840">
                <a:tc>
                  <a:txBody>
                    <a:bodyPr/>
                    <a:lstStyle/>
                    <a:p>
                      <a:pPr algn="ctr"/>
                      <a:r>
                        <a:rPr lang="fr-FR" b="1" dirty="0" smtClean="0"/>
                        <a:t>Lot 5***</a:t>
                      </a:r>
                    </a:p>
                    <a:p>
                      <a:pPr algn="ctr"/>
                      <a:r>
                        <a:rPr lang="fr-FR" i="1" dirty="0" smtClean="0"/>
                        <a:t>DELOITTE</a:t>
                      </a:r>
                      <a:endParaRPr lang="fr-FR" i="1" dirty="0"/>
                    </a:p>
                  </a:txBody>
                  <a:tcPr/>
                </a:tc>
                <a:tc>
                  <a:txBody>
                    <a:bodyPr/>
                    <a:lstStyle/>
                    <a:p>
                      <a:pPr algn="ctr"/>
                      <a:r>
                        <a:rPr lang="fr-FR" sz="1200" dirty="0" smtClean="0"/>
                        <a:t>NA</a:t>
                      </a:r>
                      <a:endParaRPr lang="fr-FR" sz="1200" dirty="0"/>
                    </a:p>
                  </a:txBody>
                  <a:tcPr anchor="ctr"/>
                </a:tc>
                <a:tc>
                  <a:txBody>
                    <a:bodyPr/>
                    <a:lstStyle/>
                    <a:p>
                      <a:pPr algn="ctr"/>
                      <a:r>
                        <a:rPr lang="fr-FR" sz="1200" dirty="0" smtClean="0"/>
                        <a:t>NA</a:t>
                      </a:r>
                      <a:endParaRPr lang="fr-FR" sz="1200" dirty="0"/>
                    </a:p>
                  </a:txBody>
                  <a:tcPr anchor="ctr"/>
                </a:tc>
                <a:tc>
                  <a:txBody>
                    <a:bodyPr/>
                    <a:lstStyle/>
                    <a:p>
                      <a:pPr algn="ctr"/>
                      <a:r>
                        <a:rPr lang="fr-FR" sz="1200" dirty="0" smtClean="0"/>
                        <a:t>NA</a:t>
                      </a:r>
                      <a:endParaRPr lang="fr-FR" sz="1200" dirty="0"/>
                    </a:p>
                  </a:txBody>
                  <a:tcPr anchor="ctr"/>
                </a:tc>
                <a:tc>
                  <a:txBody>
                    <a:bodyPr/>
                    <a:lstStyle/>
                    <a:p>
                      <a:pPr algn="ctr"/>
                      <a:r>
                        <a:rPr lang="fr-FR" sz="1200" dirty="0" smtClean="0"/>
                        <a:t>NA</a:t>
                      </a:r>
                      <a:endParaRPr lang="fr-FR" sz="1200" dirty="0"/>
                    </a:p>
                  </a:txBody>
                  <a:tcPr anchor="ctr"/>
                </a:tc>
                <a:tc>
                  <a:txBody>
                    <a:bodyPr/>
                    <a:lstStyle/>
                    <a:p>
                      <a:pPr algn="ctr"/>
                      <a:endParaRPr lang="fr-FR" sz="1200" dirty="0"/>
                    </a:p>
                  </a:txBody>
                  <a:tcPr anchor="ctr">
                    <a:solidFill>
                      <a:schemeClr val="bg1">
                        <a:lumMod val="65000"/>
                      </a:schemeClr>
                    </a:solidFill>
                  </a:tcPr>
                </a:tc>
              </a:tr>
            </a:tbl>
          </a:graphicData>
        </a:graphic>
      </p:graphicFrame>
      <p:sp>
        <p:nvSpPr>
          <p:cNvPr id="4" name="Titre 31"/>
          <p:cNvSpPr>
            <a:spLocks noGrp="1"/>
          </p:cNvSpPr>
          <p:nvPr>
            <p:ph type="title"/>
          </p:nvPr>
        </p:nvSpPr>
        <p:spPr>
          <a:xfrm>
            <a:off x="259620" y="768393"/>
            <a:ext cx="8730000" cy="621020"/>
          </a:xfrm>
        </p:spPr>
        <p:txBody>
          <a:bodyPr>
            <a:normAutofit fontScale="90000"/>
          </a:bodyPr>
          <a:lstStyle/>
          <a:p>
            <a:r>
              <a:rPr lang="fr-FR" sz="2700" dirty="0" smtClean="0"/>
              <a:t>Articulation entre les différents prestataires</a:t>
            </a:r>
            <a:r>
              <a:rPr lang="fr-FR" dirty="0" smtClean="0"/>
              <a:t/>
            </a:r>
            <a:br>
              <a:rPr lang="fr-FR" dirty="0" smtClean="0"/>
            </a:br>
            <a:r>
              <a:rPr lang="fr-FR" sz="1600" b="0" i="1" dirty="0" smtClean="0"/>
              <a:t>Interdépendances</a:t>
            </a:r>
            <a:endParaRPr lang="fr-FR" b="0" i="1" dirty="0"/>
          </a:p>
        </p:txBody>
      </p:sp>
      <p:sp>
        <p:nvSpPr>
          <p:cNvPr id="6" name="ZoneTexte 5"/>
          <p:cNvSpPr txBox="1"/>
          <p:nvPr/>
        </p:nvSpPr>
        <p:spPr>
          <a:xfrm>
            <a:off x="154380" y="6211669"/>
            <a:ext cx="8719503" cy="646331"/>
          </a:xfrm>
          <a:prstGeom prst="rect">
            <a:avLst/>
          </a:prstGeom>
          <a:noFill/>
        </p:spPr>
        <p:txBody>
          <a:bodyPr wrap="none" rtlCol="0">
            <a:spAutoFit/>
          </a:bodyPr>
          <a:lstStyle/>
          <a:p>
            <a:r>
              <a:rPr lang="fr-FR" sz="1200" dirty="0" smtClean="0">
                <a:solidFill>
                  <a:schemeClr val="tx1">
                    <a:lumMod val="65000"/>
                    <a:lumOff val="35000"/>
                  </a:schemeClr>
                </a:solidFill>
              </a:rPr>
              <a:t>* La charte graphique sera élaborée par le prestataire communication de l’ANAP</a:t>
            </a:r>
          </a:p>
          <a:p>
            <a:r>
              <a:rPr lang="fr-FR" sz="1200" dirty="0" smtClean="0">
                <a:solidFill>
                  <a:schemeClr val="tx1">
                    <a:lumMod val="65000"/>
                    <a:lumOff val="35000"/>
                  </a:schemeClr>
                </a:solidFill>
              </a:rPr>
              <a:t>** La définition du module type se fera en lien avec le prestataire communication de l’ANAP</a:t>
            </a:r>
          </a:p>
          <a:p>
            <a:r>
              <a:rPr lang="fr-FR" sz="1200" dirty="0" smtClean="0">
                <a:solidFill>
                  <a:schemeClr val="tx1">
                    <a:lumMod val="65000"/>
                    <a:lumOff val="35000"/>
                  </a:schemeClr>
                </a:solidFill>
              </a:rPr>
              <a:t>*** La formation des anapiens à l’animation des modules sera portée par le prestataire formation de l’ANAP (TISSOT)</a:t>
            </a:r>
            <a:endParaRPr lang="fr-FR" sz="1200" dirty="0">
              <a:solidFill>
                <a:schemeClr val="tx1">
                  <a:lumMod val="65000"/>
                  <a:lumOff val="35000"/>
                </a:schemeClr>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smtClean="0"/>
              <a:t>Vos contacts</a:t>
            </a:r>
            <a:endParaRPr lang="fr-FR" dirty="0"/>
          </a:p>
        </p:txBody>
      </p:sp>
      <p:sp>
        <p:nvSpPr>
          <p:cNvPr id="7" name="Espace réservé du contenu 6"/>
          <p:cNvSpPr>
            <a:spLocks noGrp="1"/>
          </p:cNvSpPr>
          <p:nvPr>
            <p:ph sz="quarter" idx="13"/>
          </p:nvPr>
        </p:nvSpPr>
        <p:spPr>
          <a:xfrm>
            <a:off x="184194" y="2057399"/>
            <a:ext cx="8731205" cy="3096491"/>
          </a:xfrm>
        </p:spPr>
        <p:txBody>
          <a:bodyPr/>
          <a:lstStyle/>
          <a:p>
            <a:pPr>
              <a:buNone/>
            </a:pPr>
            <a:r>
              <a:rPr lang="fr-FR" sz="2000" dirty="0" smtClean="0"/>
              <a:t>Sur le projet « Accompagnement Hôpital Numérique » :</a:t>
            </a:r>
          </a:p>
          <a:p>
            <a:r>
              <a:rPr lang="fr-FR" sz="2000" dirty="0" smtClean="0">
                <a:solidFill>
                  <a:schemeClr val="tx1">
                    <a:lumMod val="75000"/>
                    <a:lumOff val="25000"/>
                  </a:schemeClr>
                </a:solidFill>
              </a:rPr>
              <a:t>Philippe MANET – 01 57 27 </a:t>
            </a:r>
            <a:r>
              <a:rPr lang="fr-FR" sz="2000" smtClean="0">
                <a:solidFill>
                  <a:schemeClr val="tx1">
                    <a:lumMod val="75000"/>
                    <a:lumOff val="25000"/>
                  </a:schemeClr>
                </a:solidFill>
              </a:rPr>
              <a:t>11 61 </a:t>
            </a:r>
            <a:r>
              <a:rPr lang="fr-FR" sz="2000" dirty="0" smtClean="0">
                <a:solidFill>
                  <a:schemeClr val="tx1">
                    <a:lumMod val="75000"/>
                    <a:lumOff val="25000"/>
                  </a:schemeClr>
                </a:solidFill>
              </a:rPr>
              <a:t>– </a:t>
            </a:r>
            <a:r>
              <a:rPr lang="fr-FR" sz="2000" dirty="0" smtClean="0">
                <a:solidFill>
                  <a:schemeClr val="tx1">
                    <a:lumMod val="75000"/>
                    <a:lumOff val="25000"/>
                  </a:schemeClr>
                </a:solidFill>
                <a:hlinkClick r:id="rId2"/>
              </a:rPr>
              <a:t>philippe.manet@anap.fr</a:t>
            </a:r>
            <a:endParaRPr lang="fr-FR" sz="2000" dirty="0" smtClean="0">
              <a:solidFill>
                <a:schemeClr val="tx1">
                  <a:lumMod val="75000"/>
                  <a:lumOff val="25000"/>
                </a:schemeClr>
              </a:solidFill>
            </a:endParaRPr>
          </a:p>
          <a:p>
            <a:r>
              <a:rPr lang="fr-FR" sz="2000" dirty="0" smtClean="0">
                <a:solidFill>
                  <a:schemeClr val="tx1">
                    <a:lumMod val="75000"/>
                    <a:lumOff val="25000"/>
                  </a:schemeClr>
                </a:solidFill>
              </a:rPr>
              <a:t>Paul TSAMO – 01 57 27 12 49 – </a:t>
            </a:r>
            <a:r>
              <a:rPr lang="fr-FR" sz="2000" dirty="0" smtClean="0">
                <a:solidFill>
                  <a:schemeClr val="tx1">
                    <a:lumMod val="75000"/>
                    <a:lumOff val="25000"/>
                  </a:schemeClr>
                </a:solidFill>
                <a:hlinkClick r:id="rId3"/>
              </a:rPr>
              <a:t>paul.tsamo@anap.fr</a:t>
            </a:r>
            <a:endParaRPr lang="fr-FR" sz="2000" dirty="0" smtClean="0">
              <a:solidFill>
                <a:schemeClr val="tx1">
                  <a:lumMod val="75000"/>
                  <a:lumOff val="25000"/>
                </a:schemeClr>
              </a:solidFill>
            </a:endParaRPr>
          </a:p>
          <a:p>
            <a:r>
              <a:rPr lang="fr-FR" sz="2000" dirty="0" smtClean="0">
                <a:solidFill>
                  <a:schemeClr val="tx1">
                    <a:lumMod val="75000"/>
                    <a:lumOff val="25000"/>
                  </a:schemeClr>
                </a:solidFill>
              </a:rPr>
              <a:t>Benjamin LEMOINE – 01 57 27 12 16 – </a:t>
            </a:r>
            <a:r>
              <a:rPr lang="fr-FR" sz="2000" dirty="0" smtClean="0">
                <a:solidFill>
                  <a:schemeClr val="tx1">
                    <a:lumMod val="75000"/>
                    <a:lumOff val="25000"/>
                  </a:schemeClr>
                </a:solidFill>
                <a:hlinkClick r:id="rId4"/>
              </a:rPr>
              <a:t>benjamin.lemoine@anap.fr</a:t>
            </a:r>
            <a:endParaRPr lang="fr-FR" sz="2000" dirty="0" smtClean="0">
              <a:solidFill>
                <a:schemeClr val="tx1">
                  <a:lumMod val="75000"/>
                  <a:lumOff val="25000"/>
                </a:schemeClr>
              </a:solidFill>
            </a:endParaRPr>
          </a:p>
          <a:p>
            <a:r>
              <a:rPr lang="fr-FR" sz="2000" dirty="0" smtClean="0">
                <a:solidFill>
                  <a:schemeClr val="tx1">
                    <a:lumMod val="75000"/>
                    <a:lumOff val="25000"/>
                  </a:schemeClr>
                </a:solidFill>
              </a:rPr>
              <a:t>Xavier LIU – 01 57 27 12 04 – </a:t>
            </a:r>
            <a:r>
              <a:rPr lang="fr-FR" sz="2000" dirty="0" smtClean="0">
                <a:solidFill>
                  <a:schemeClr val="tx1">
                    <a:lumMod val="75000"/>
                    <a:lumOff val="25000"/>
                  </a:schemeClr>
                </a:solidFill>
                <a:hlinkClick r:id="rId5"/>
              </a:rPr>
              <a:t>xavier.liu@anap.fr</a:t>
            </a:r>
            <a:r>
              <a:rPr lang="fr-FR" sz="2000" dirty="0" smtClean="0">
                <a:solidFill>
                  <a:schemeClr val="tx1">
                    <a:lumMod val="75000"/>
                    <a:lumOff val="25000"/>
                  </a:schemeClr>
                </a:solidFill>
              </a:rPr>
              <a:t> </a:t>
            </a:r>
          </a:p>
          <a:p>
            <a:endParaRPr lang="fr-FR" sz="2000" dirty="0" smtClean="0"/>
          </a:p>
          <a:p>
            <a:pPr>
              <a:buNone/>
            </a:pPr>
            <a:r>
              <a:rPr lang="fr-FR" sz="2000" dirty="0" smtClean="0"/>
              <a:t>Sur le programme « Optimisation de l’usage des SI dans les établissements sanitaires et médico-sociaux » :</a:t>
            </a:r>
          </a:p>
          <a:p>
            <a:r>
              <a:rPr lang="fr-FR" sz="2000" dirty="0" smtClean="0">
                <a:solidFill>
                  <a:schemeClr val="tx1">
                    <a:lumMod val="75000"/>
                    <a:lumOff val="25000"/>
                  </a:schemeClr>
                </a:solidFill>
              </a:rPr>
              <a:t>Didier ALAIN – 01 57 27 12 28 – </a:t>
            </a:r>
            <a:r>
              <a:rPr lang="fr-FR" sz="2000" dirty="0" smtClean="0">
                <a:solidFill>
                  <a:schemeClr val="tx1">
                    <a:lumMod val="75000"/>
                    <a:lumOff val="25000"/>
                  </a:schemeClr>
                </a:solidFill>
                <a:hlinkClick r:id="rId6"/>
              </a:rPr>
              <a:t>didier.alain@anap.fr</a:t>
            </a:r>
            <a:endParaRPr lang="fr-FR" sz="2000" dirty="0" smtClean="0">
              <a:solidFill>
                <a:schemeClr val="tx1">
                  <a:lumMod val="75000"/>
                  <a:lumOff val="25000"/>
                </a:schemeClr>
              </a:solidFill>
            </a:endParaRPr>
          </a:p>
          <a:p>
            <a:endParaRPr lang="fr-FR" sz="2000" dirty="0" smtClean="0"/>
          </a:p>
          <a:p>
            <a:pPr>
              <a:buNone/>
            </a:pPr>
            <a:r>
              <a:rPr lang="fr-FR" sz="2000" dirty="0" smtClean="0"/>
              <a:t>Directeur Associé référent</a:t>
            </a:r>
          </a:p>
          <a:p>
            <a:r>
              <a:rPr lang="fr-FR" sz="2000" dirty="0" smtClean="0">
                <a:solidFill>
                  <a:schemeClr val="tx1">
                    <a:lumMod val="75000"/>
                    <a:lumOff val="25000"/>
                  </a:schemeClr>
                </a:solidFill>
              </a:rPr>
              <a:t>Christian BEREHOUC – 01 57 27 11 68 – </a:t>
            </a:r>
            <a:r>
              <a:rPr lang="fr-FR" sz="2000" dirty="0" smtClean="0">
                <a:solidFill>
                  <a:schemeClr val="tx1">
                    <a:lumMod val="75000"/>
                    <a:lumOff val="25000"/>
                  </a:schemeClr>
                </a:solidFill>
                <a:hlinkClick r:id="rId7"/>
              </a:rPr>
              <a:t>christian.berehouc@anap.fr</a:t>
            </a:r>
            <a:endParaRPr lang="fr-FR" sz="2000" dirty="0" smtClean="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Nuage 34"/>
          <p:cNvSpPr/>
          <p:nvPr/>
        </p:nvSpPr>
        <p:spPr>
          <a:xfrm>
            <a:off x="7389472" y="3234409"/>
            <a:ext cx="1612023" cy="2265142"/>
          </a:xfrm>
          <a:prstGeom prst="clou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39" name="Flèche droite 38"/>
          <p:cNvSpPr/>
          <p:nvPr/>
        </p:nvSpPr>
        <p:spPr>
          <a:xfrm>
            <a:off x="3575871" y="4830727"/>
            <a:ext cx="3941210" cy="312891"/>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a:p>
        </p:txBody>
      </p:sp>
      <p:sp>
        <p:nvSpPr>
          <p:cNvPr id="7" name="Flèche droite 6"/>
          <p:cNvSpPr/>
          <p:nvPr/>
        </p:nvSpPr>
        <p:spPr>
          <a:xfrm>
            <a:off x="3575871" y="4122353"/>
            <a:ext cx="3941210" cy="312891"/>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a:p>
        </p:txBody>
      </p:sp>
      <p:sp>
        <p:nvSpPr>
          <p:cNvPr id="2" name="Titre 1"/>
          <p:cNvSpPr>
            <a:spLocks noGrp="1"/>
          </p:cNvSpPr>
          <p:nvPr>
            <p:ph type="title"/>
          </p:nvPr>
        </p:nvSpPr>
        <p:spPr/>
        <p:txBody>
          <a:bodyPr/>
          <a:lstStyle/>
          <a:p>
            <a:r>
              <a:rPr lang="fr-FR" dirty="0" smtClean="0"/>
              <a:t>Problématique : Rapprocher les besoins et les outils</a:t>
            </a:r>
            <a:endParaRPr lang="fr-FR" dirty="0"/>
          </a:p>
        </p:txBody>
      </p:sp>
      <p:sp>
        <p:nvSpPr>
          <p:cNvPr id="4" name="Pentagone 3"/>
          <p:cNvSpPr/>
          <p:nvPr/>
        </p:nvSpPr>
        <p:spPr>
          <a:xfrm>
            <a:off x="261257" y="2280062"/>
            <a:ext cx="1436915" cy="2850078"/>
          </a:xfrm>
          <a:prstGeom prst="homePlate">
            <a:avLst>
              <a:gd name="adj" fmla="val 34821"/>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sz="2000" dirty="0" smtClean="0">
                <a:effectLst>
                  <a:outerShdw blurRad="38100" dist="38100" dir="2700000" algn="tl">
                    <a:srgbClr val="000000">
                      <a:alpha val="43137"/>
                    </a:srgbClr>
                  </a:outerShdw>
                </a:effectLst>
              </a:rPr>
              <a:t>Outils</a:t>
            </a:r>
            <a:endParaRPr lang="fr-FR" sz="2000" dirty="0">
              <a:effectLst>
                <a:outerShdw blurRad="38100" dist="38100" dir="2700000" algn="tl">
                  <a:srgbClr val="000000">
                    <a:alpha val="43137"/>
                  </a:srgbClr>
                </a:outerShdw>
              </a:effectLst>
            </a:endParaRPr>
          </a:p>
        </p:txBody>
      </p:sp>
      <p:sp>
        <p:nvSpPr>
          <p:cNvPr id="5" name="Pentagone 4"/>
          <p:cNvSpPr/>
          <p:nvPr/>
        </p:nvSpPr>
        <p:spPr>
          <a:xfrm flipH="1">
            <a:off x="5652648" y="2280062"/>
            <a:ext cx="1280557" cy="2850078"/>
          </a:xfrm>
          <a:prstGeom prst="homePlate">
            <a:avLst>
              <a:gd name="adj" fmla="val 34821"/>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2000" dirty="0" smtClean="0">
                <a:effectLst>
                  <a:outerShdw blurRad="38100" dist="38100" dir="2700000" algn="tl">
                    <a:srgbClr val="000000">
                      <a:alpha val="43137"/>
                    </a:srgbClr>
                  </a:outerShdw>
                </a:effectLst>
              </a:rPr>
              <a:t>Besoins  « points durs »</a:t>
            </a:r>
            <a:endParaRPr lang="fr-FR" sz="2000" dirty="0">
              <a:effectLst>
                <a:outerShdw blurRad="38100" dist="38100" dir="2700000" algn="tl">
                  <a:srgbClr val="000000">
                    <a:alpha val="43137"/>
                  </a:srgbClr>
                </a:outerShdw>
              </a:effectLst>
            </a:endParaRPr>
          </a:p>
        </p:txBody>
      </p:sp>
      <p:grpSp>
        <p:nvGrpSpPr>
          <p:cNvPr id="3" name="Groupe 21"/>
          <p:cNvGrpSpPr/>
          <p:nvPr/>
        </p:nvGrpSpPr>
        <p:grpSpPr>
          <a:xfrm>
            <a:off x="3871482" y="4250983"/>
            <a:ext cx="1068797" cy="796023"/>
            <a:chOff x="3871482" y="4250983"/>
            <a:chExt cx="1068797" cy="796023"/>
          </a:xfrm>
        </p:grpSpPr>
        <p:sp>
          <p:nvSpPr>
            <p:cNvPr id="12" name="ZoneTexte 11"/>
            <p:cNvSpPr txBox="1"/>
            <p:nvPr/>
          </p:nvSpPr>
          <p:spPr>
            <a:xfrm>
              <a:off x="3871482" y="4250983"/>
              <a:ext cx="1068797" cy="796023"/>
            </a:xfrm>
            <a:prstGeom prst="rect">
              <a:avLst/>
            </a:prstGeom>
            <a:ln/>
          </p:spPr>
          <p:style>
            <a:lnRef idx="1">
              <a:schemeClr val="accent2"/>
            </a:lnRef>
            <a:fillRef idx="2">
              <a:schemeClr val="accent2"/>
            </a:fillRef>
            <a:effectRef idx="1">
              <a:schemeClr val="accent2"/>
            </a:effectRef>
            <a:fontRef idx="minor">
              <a:schemeClr val="dk1"/>
            </a:fontRef>
          </p:style>
          <p:txBody>
            <a:bodyPr wrap="square" lIns="36000" rIns="36000" rtlCol="0">
              <a:spAutoFit/>
            </a:bodyPr>
            <a:lstStyle>
              <a:defPPr>
                <a:defRPr lang="fr-FR"/>
              </a:defPPr>
              <a:lvl1pPr>
                <a:defRPr b="0"/>
              </a:lvl1pPr>
            </a:lstStyle>
            <a:p>
              <a:endParaRPr lang="fr-FR" dirty="0"/>
            </a:p>
          </p:txBody>
        </p:sp>
        <p:sp>
          <p:nvSpPr>
            <p:cNvPr id="9" name="ZoneTexte 8"/>
            <p:cNvSpPr txBox="1"/>
            <p:nvPr/>
          </p:nvSpPr>
          <p:spPr>
            <a:xfrm>
              <a:off x="4023891" y="4318263"/>
              <a:ext cx="380028" cy="246221"/>
            </a:xfrm>
            <a:prstGeom prst="rect">
              <a:avLst/>
            </a:prstGeom>
            <a:ln/>
          </p:spPr>
          <p:style>
            <a:lnRef idx="1">
              <a:schemeClr val="accent2"/>
            </a:lnRef>
            <a:fillRef idx="2">
              <a:schemeClr val="accent2"/>
            </a:fillRef>
            <a:effectRef idx="1">
              <a:schemeClr val="accent2"/>
            </a:effectRef>
            <a:fontRef idx="minor">
              <a:schemeClr val="dk1"/>
            </a:fontRef>
          </p:style>
          <p:txBody>
            <a:bodyPr wrap="square" lIns="36000" rIns="36000" rtlCol="0">
              <a:spAutoFit/>
            </a:bodyPr>
            <a:lstStyle>
              <a:defPPr>
                <a:defRPr lang="fr-FR"/>
              </a:defPPr>
              <a:lvl1pPr>
                <a:defRPr b="0"/>
              </a:lvl1pPr>
            </a:lstStyle>
            <a:p>
              <a:endParaRPr lang="fr-FR" dirty="0"/>
            </a:p>
          </p:txBody>
        </p:sp>
        <p:sp>
          <p:nvSpPr>
            <p:cNvPr id="10" name="ZoneTexte 9"/>
            <p:cNvSpPr txBox="1"/>
            <p:nvPr/>
          </p:nvSpPr>
          <p:spPr>
            <a:xfrm>
              <a:off x="4413807" y="4612384"/>
              <a:ext cx="380028" cy="246221"/>
            </a:xfrm>
            <a:prstGeom prst="rect">
              <a:avLst/>
            </a:prstGeom>
            <a:ln/>
          </p:spPr>
          <p:style>
            <a:lnRef idx="1">
              <a:schemeClr val="accent2"/>
            </a:lnRef>
            <a:fillRef idx="2">
              <a:schemeClr val="accent2"/>
            </a:fillRef>
            <a:effectRef idx="1">
              <a:schemeClr val="accent2"/>
            </a:effectRef>
            <a:fontRef idx="minor">
              <a:schemeClr val="dk1"/>
            </a:fontRef>
          </p:style>
          <p:txBody>
            <a:bodyPr wrap="square" lIns="36000" rIns="36000" rtlCol="0">
              <a:spAutoFit/>
            </a:bodyPr>
            <a:lstStyle>
              <a:defPPr>
                <a:defRPr lang="fr-FR"/>
              </a:defPPr>
              <a:lvl1pPr>
                <a:defRPr b="0"/>
              </a:lvl1pPr>
            </a:lstStyle>
            <a:p>
              <a:endParaRPr lang="fr-FR" dirty="0"/>
            </a:p>
          </p:txBody>
        </p:sp>
        <p:sp>
          <p:nvSpPr>
            <p:cNvPr id="11" name="ZoneTexte 10"/>
            <p:cNvSpPr txBox="1"/>
            <p:nvPr/>
          </p:nvSpPr>
          <p:spPr>
            <a:xfrm>
              <a:off x="3918983" y="4648808"/>
              <a:ext cx="380028" cy="246221"/>
            </a:xfrm>
            <a:prstGeom prst="rect">
              <a:avLst/>
            </a:prstGeom>
            <a:ln/>
          </p:spPr>
          <p:style>
            <a:lnRef idx="1">
              <a:schemeClr val="accent2"/>
            </a:lnRef>
            <a:fillRef idx="2">
              <a:schemeClr val="accent2"/>
            </a:fillRef>
            <a:effectRef idx="1">
              <a:schemeClr val="accent2"/>
            </a:effectRef>
            <a:fontRef idx="minor">
              <a:schemeClr val="dk1"/>
            </a:fontRef>
          </p:style>
          <p:txBody>
            <a:bodyPr wrap="square" lIns="36000" rIns="36000" rtlCol="0">
              <a:spAutoFit/>
            </a:bodyPr>
            <a:lstStyle>
              <a:defPPr>
                <a:defRPr lang="fr-FR"/>
              </a:defPPr>
              <a:lvl1pPr>
                <a:defRPr b="0"/>
              </a:lvl1pPr>
            </a:lstStyle>
            <a:p>
              <a:endParaRPr lang="fr-FR" dirty="0"/>
            </a:p>
          </p:txBody>
        </p:sp>
      </p:grpSp>
      <p:grpSp>
        <p:nvGrpSpPr>
          <p:cNvPr id="6" name="Groupe 23"/>
          <p:cNvGrpSpPr/>
          <p:nvPr/>
        </p:nvGrpSpPr>
        <p:grpSpPr>
          <a:xfrm>
            <a:off x="3822019" y="3264777"/>
            <a:ext cx="1068797" cy="796023"/>
            <a:chOff x="3822019" y="3264777"/>
            <a:chExt cx="1068797" cy="796023"/>
          </a:xfrm>
        </p:grpSpPr>
        <p:sp>
          <p:nvSpPr>
            <p:cNvPr id="13" name="ZoneTexte 12"/>
            <p:cNvSpPr txBox="1"/>
            <p:nvPr/>
          </p:nvSpPr>
          <p:spPr>
            <a:xfrm>
              <a:off x="3822019" y="3264777"/>
              <a:ext cx="1068797" cy="796023"/>
            </a:xfrm>
            <a:prstGeom prst="rect">
              <a:avLst/>
            </a:prstGeom>
            <a:ln/>
          </p:spPr>
          <p:style>
            <a:lnRef idx="1">
              <a:schemeClr val="accent2"/>
            </a:lnRef>
            <a:fillRef idx="2">
              <a:schemeClr val="accent2"/>
            </a:fillRef>
            <a:effectRef idx="1">
              <a:schemeClr val="accent2"/>
            </a:effectRef>
            <a:fontRef idx="minor">
              <a:schemeClr val="dk1"/>
            </a:fontRef>
          </p:style>
          <p:txBody>
            <a:bodyPr wrap="square" lIns="36000" rIns="36000" rtlCol="0">
              <a:spAutoFit/>
            </a:bodyPr>
            <a:lstStyle>
              <a:defPPr>
                <a:defRPr lang="fr-FR"/>
              </a:defPPr>
              <a:lvl1pPr>
                <a:defRPr b="0"/>
              </a:lvl1pPr>
            </a:lstStyle>
            <a:p>
              <a:endParaRPr lang="fr-FR" dirty="0"/>
            </a:p>
          </p:txBody>
        </p:sp>
        <p:sp>
          <p:nvSpPr>
            <p:cNvPr id="14" name="ZoneTexte 13"/>
            <p:cNvSpPr txBox="1"/>
            <p:nvPr/>
          </p:nvSpPr>
          <p:spPr>
            <a:xfrm>
              <a:off x="3974428" y="3332057"/>
              <a:ext cx="380028" cy="246221"/>
            </a:xfrm>
            <a:prstGeom prst="rect">
              <a:avLst/>
            </a:prstGeom>
            <a:ln/>
          </p:spPr>
          <p:style>
            <a:lnRef idx="1">
              <a:schemeClr val="accent2"/>
            </a:lnRef>
            <a:fillRef idx="2">
              <a:schemeClr val="accent2"/>
            </a:fillRef>
            <a:effectRef idx="1">
              <a:schemeClr val="accent2"/>
            </a:effectRef>
            <a:fontRef idx="minor">
              <a:schemeClr val="dk1"/>
            </a:fontRef>
          </p:style>
          <p:txBody>
            <a:bodyPr wrap="square" lIns="36000" rIns="36000" rtlCol="0">
              <a:spAutoFit/>
            </a:bodyPr>
            <a:lstStyle>
              <a:defPPr>
                <a:defRPr lang="fr-FR"/>
              </a:defPPr>
              <a:lvl1pPr>
                <a:defRPr b="0"/>
              </a:lvl1pPr>
            </a:lstStyle>
            <a:p>
              <a:endParaRPr lang="fr-FR" dirty="0"/>
            </a:p>
          </p:txBody>
        </p:sp>
        <p:sp>
          <p:nvSpPr>
            <p:cNvPr id="15" name="ZoneTexte 14"/>
            <p:cNvSpPr txBox="1"/>
            <p:nvPr/>
          </p:nvSpPr>
          <p:spPr>
            <a:xfrm>
              <a:off x="4364344" y="3626178"/>
              <a:ext cx="380028" cy="246221"/>
            </a:xfrm>
            <a:prstGeom prst="rect">
              <a:avLst/>
            </a:prstGeom>
            <a:ln/>
          </p:spPr>
          <p:style>
            <a:lnRef idx="1">
              <a:schemeClr val="accent2"/>
            </a:lnRef>
            <a:fillRef idx="2">
              <a:schemeClr val="accent2"/>
            </a:fillRef>
            <a:effectRef idx="1">
              <a:schemeClr val="accent2"/>
            </a:effectRef>
            <a:fontRef idx="minor">
              <a:schemeClr val="dk1"/>
            </a:fontRef>
          </p:style>
          <p:txBody>
            <a:bodyPr wrap="square" lIns="36000" rIns="36000" rtlCol="0">
              <a:spAutoFit/>
            </a:bodyPr>
            <a:lstStyle>
              <a:defPPr>
                <a:defRPr lang="fr-FR"/>
              </a:defPPr>
              <a:lvl1pPr>
                <a:defRPr b="0"/>
              </a:lvl1pPr>
            </a:lstStyle>
            <a:p>
              <a:endParaRPr lang="fr-FR" dirty="0"/>
            </a:p>
          </p:txBody>
        </p:sp>
        <p:sp>
          <p:nvSpPr>
            <p:cNvPr id="16" name="ZoneTexte 15"/>
            <p:cNvSpPr txBox="1"/>
            <p:nvPr/>
          </p:nvSpPr>
          <p:spPr>
            <a:xfrm>
              <a:off x="3869520" y="3662602"/>
              <a:ext cx="380028" cy="246221"/>
            </a:xfrm>
            <a:prstGeom prst="rect">
              <a:avLst/>
            </a:prstGeom>
            <a:ln/>
          </p:spPr>
          <p:style>
            <a:lnRef idx="1">
              <a:schemeClr val="accent2"/>
            </a:lnRef>
            <a:fillRef idx="2">
              <a:schemeClr val="accent2"/>
            </a:fillRef>
            <a:effectRef idx="1">
              <a:schemeClr val="accent2"/>
            </a:effectRef>
            <a:fontRef idx="minor">
              <a:schemeClr val="dk1"/>
            </a:fontRef>
          </p:style>
          <p:txBody>
            <a:bodyPr wrap="square" lIns="36000" rIns="36000" rtlCol="0">
              <a:spAutoFit/>
            </a:bodyPr>
            <a:lstStyle>
              <a:defPPr>
                <a:defRPr lang="fr-FR"/>
              </a:defPPr>
              <a:lvl1pPr>
                <a:defRPr b="0"/>
              </a:lvl1pPr>
            </a:lstStyle>
            <a:p>
              <a:endParaRPr lang="fr-FR" dirty="0"/>
            </a:p>
          </p:txBody>
        </p:sp>
      </p:grpSp>
      <p:sp>
        <p:nvSpPr>
          <p:cNvPr id="17" name="ZoneTexte 16"/>
          <p:cNvSpPr txBox="1"/>
          <p:nvPr/>
        </p:nvSpPr>
        <p:spPr>
          <a:xfrm>
            <a:off x="3823981" y="2295885"/>
            <a:ext cx="1068797" cy="796023"/>
          </a:xfrm>
          <a:prstGeom prst="rect">
            <a:avLst/>
          </a:prstGeom>
          <a:ln/>
        </p:spPr>
        <p:style>
          <a:lnRef idx="1">
            <a:schemeClr val="accent2"/>
          </a:lnRef>
          <a:fillRef idx="2">
            <a:schemeClr val="accent2"/>
          </a:fillRef>
          <a:effectRef idx="1">
            <a:schemeClr val="accent2"/>
          </a:effectRef>
          <a:fontRef idx="minor">
            <a:schemeClr val="dk1"/>
          </a:fontRef>
        </p:style>
        <p:txBody>
          <a:bodyPr wrap="square" lIns="36000" rIns="36000" rtlCol="0">
            <a:spAutoFit/>
          </a:bodyPr>
          <a:lstStyle>
            <a:defPPr>
              <a:defRPr lang="fr-FR"/>
            </a:defPPr>
            <a:lvl1pPr>
              <a:defRPr b="0"/>
            </a:lvl1pPr>
          </a:lstStyle>
          <a:p>
            <a:endParaRPr lang="fr-FR" dirty="0"/>
          </a:p>
        </p:txBody>
      </p:sp>
      <p:grpSp>
        <p:nvGrpSpPr>
          <p:cNvPr id="8" name="Groupe 35"/>
          <p:cNvGrpSpPr/>
          <p:nvPr/>
        </p:nvGrpSpPr>
        <p:grpSpPr>
          <a:xfrm>
            <a:off x="3871482" y="2363165"/>
            <a:ext cx="874852" cy="576766"/>
            <a:chOff x="3871482" y="2363165"/>
            <a:chExt cx="874852" cy="576766"/>
          </a:xfrm>
        </p:grpSpPr>
        <p:sp>
          <p:nvSpPr>
            <p:cNvPr id="18" name="ZoneTexte 17"/>
            <p:cNvSpPr txBox="1"/>
            <p:nvPr/>
          </p:nvSpPr>
          <p:spPr>
            <a:xfrm>
              <a:off x="3976390" y="2363165"/>
              <a:ext cx="380028" cy="246221"/>
            </a:xfrm>
            <a:prstGeom prst="rect">
              <a:avLst/>
            </a:prstGeom>
            <a:ln/>
          </p:spPr>
          <p:style>
            <a:lnRef idx="1">
              <a:schemeClr val="accent2"/>
            </a:lnRef>
            <a:fillRef idx="2">
              <a:schemeClr val="accent2"/>
            </a:fillRef>
            <a:effectRef idx="1">
              <a:schemeClr val="accent2"/>
            </a:effectRef>
            <a:fontRef idx="minor">
              <a:schemeClr val="dk1"/>
            </a:fontRef>
          </p:style>
          <p:txBody>
            <a:bodyPr wrap="square" lIns="36000" rIns="36000" rtlCol="0">
              <a:spAutoFit/>
            </a:bodyPr>
            <a:lstStyle>
              <a:defPPr>
                <a:defRPr lang="fr-FR"/>
              </a:defPPr>
              <a:lvl1pPr>
                <a:defRPr b="0"/>
              </a:lvl1pPr>
            </a:lstStyle>
            <a:p>
              <a:endParaRPr lang="fr-FR" dirty="0"/>
            </a:p>
          </p:txBody>
        </p:sp>
        <p:sp>
          <p:nvSpPr>
            <p:cNvPr id="19" name="ZoneTexte 18"/>
            <p:cNvSpPr txBox="1"/>
            <p:nvPr/>
          </p:nvSpPr>
          <p:spPr>
            <a:xfrm>
              <a:off x="4366306" y="2657286"/>
              <a:ext cx="380028" cy="246221"/>
            </a:xfrm>
            <a:prstGeom prst="rect">
              <a:avLst/>
            </a:prstGeom>
            <a:ln/>
          </p:spPr>
          <p:style>
            <a:lnRef idx="1">
              <a:schemeClr val="accent2"/>
            </a:lnRef>
            <a:fillRef idx="2">
              <a:schemeClr val="accent2"/>
            </a:fillRef>
            <a:effectRef idx="1">
              <a:schemeClr val="accent2"/>
            </a:effectRef>
            <a:fontRef idx="minor">
              <a:schemeClr val="dk1"/>
            </a:fontRef>
          </p:style>
          <p:txBody>
            <a:bodyPr wrap="square" lIns="36000" rIns="36000" rtlCol="0">
              <a:spAutoFit/>
            </a:bodyPr>
            <a:lstStyle>
              <a:defPPr>
                <a:defRPr lang="fr-FR"/>
              </a:defPPr>
              <a:lvl1pPr>
                <a:defRPr b="0"/>
              </a:lvl1pPr>
            </a:lstStyle>
            <a:p>
              <a:endParaRPr lang="fr-FR" dirty="0"/>
            </a:p>
          </p:txBody>
        </p:sp>
        <p:sp>
          <p:nvSpPr>
            <p:cNvPr id="20" name="ZoneTexte 19"/>
            <p:cNvSpPr txBox="1"/>
            <p:nvPr/>
          </p:nvSpPr>
          <p:spPr>
            <a:xfrm>
              <a:off x="3871482" y="2693710"/>
              <a:ext cx="380028" cy="246221"/>
            </a:xfrm>
            <a:prstGeom prst="rect">
              <a:avLst/>
            </a:prstGeom>
            <a:ln/>
          </p:spPr>
          <p:style>
            <a:lnRef idx="1">
              <a:schemeClr val="accent2"/>
            </a:lnRef>
            <a:fillRef idx="2">
              <a:schemeClr val="accent2"/>
            </a:fillRef>
            <a:effectRef idx="1">
              <a:schemeClr val="accent2"/>
            </a:effectRef>
            <a:fontRef idx="minor">
              <a:schemeClr val="dk1"/>
            </a:fontRef>
          </p:style>
          <p:txBody>
            <a:bodyPr wrap="square" lIns="36000" rIns="36000" rtlCol="0">
              <a:spAutoFit/>
            </a:bodyPr>
            <a:lstStyle>
              <a:defPPr>
                <a:defRPr lang="fr-FR"/>
              </a:defPPr>
              <a:lvl1pPr>
                <a:defRPr b="0"/>
              </a:lvl1pPr>
            </a:lstStyle>
            <a:p>
              <a:endParaRPr lang="fr-FR" dirty="0"/>
            </a:p>
          </p:txBody>
        </p:sp>
      </p:grpSp>
      <p:grpSp>
        <p:nvGrpSpPr>
          <p:cNvPr id="22" name="Groupe 37"/>
          <p:cNvGrpSpPr/>
          <p:nvPr/>
        </p:nvGrpSpPr>
        <p:grpSpPr>
          <a:xfrm>
            <a:off x="2596175" y="3904634"/>
            <a:ext cx="979696" cy="589806"/>
            <a:chOff x="2596175" y="3904634"/>
            <a:chExt cx="979696" cy="589806"/>
          </a:xfrm>
        </p:grpSpPr>
        <p:sp>
          <p:nvSpPr>
            <p:cNvPr id="26" name="ZoneTexte 25"/>
            <p:cNvSpPr txBox="1"/>
            <p:nvPr/>
          </p:nvSpPr>
          <p:spPr>
            <a:xfrm>
              <a:off x="2596175" y="3904634"/>
              <a:ext cx="979696" cy="589806"/>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fr-FR" b="0" dirty="0"/>
            </a:p>
          </p:txBody>
        </p:sp>
        <p:sp>
          <p:nvSpPr>
            <p:cNvPr id="21" name="ZoneTexte 20"/>
            <p:cNvSpPr txBox="1"/>
            <p:nvPr/>
          </p:nvSpPr>
          <p:spPr>
            <a:xfrm>
              <a:off x="2706994" y="3948176"/>
              <a:ext cx="429590" cy="1662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fr-FR" b="0" dirty="0"/>
            </a:p>
          </p:txBody>
        </p:sp>
        <p:sp>
          <p:nvSpPr>
            <p:cNvPr id="23" name="ZoneTexte 22"/>
            <p:cNvSpPr txBox="1"/>
            <p:nvPr/>
          </p:nvSpPr>
          <p:spPr>
            <a:xfrm>
              <a:off x="2859394" y="4100576"/>
              <a:ext cx="429590" cy="1662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fr-FR" b="0" dirty="0"/>
            </a:p>
          </p:txBody>
        </p:sp>
        <p:sp>
          <p:nvSpPr>
            <p:cNvPr id="25" name="ZoneTexte 24"/>
            <p:cNvSpPr txBox="1"/>
            <p:nvPr/>
          </p:nvSpPr>
          <p:spPr>
            <a:xfrm>
              <a:off x="3011794" y="4252976"/>
              <a:ext cx="429590" cy="1662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fr-FR" b="0" dirty="0"/>
            </a:p>
          </p:txBody>
        </p:sp>
      </p:grpSp>
      <p:sp>
        <p:nvSpPr>
          <p:cNvPr id="27" name="ZoneTexte 26"/>
          <p:cNvSpPr txBox="1"/>
          <p:nvPr/>
        </p:nvSpPr>
        <p:spPr>
          <a:xfrm>
            <a:off x="2581239" y="4813459"/>
            <a:ext cx="979696" cy="589806"/>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fr-FR" b="0" dirty="0"/>
          </a:p>
        </p:txBody>
      </p:sp>
      <p:grpSp>
        <p:nvGrpSpPr>
          <p:cNvPr id="24" name="Groupe 46"/>
          <p:cNvGrpSpPr/>
          <p:nvPr/>
        </p:nvGrpSpPr>
        <p:grpSpPr>
          <a:xfrm>
            <a:off x="2692058" y="4857001"/>
            <a:ext cx="734390" cy="471054"/>
            <a:chOff x="2692058" y="4857001"/>
            <a:chExt cx="734390" cy="471054"/>
          </a:xfrm>
        </p:grpSpPr>
        <p:sp>
          <p:nvSpPr>
            <p:cNvPr id="28" name="ZoneTexte 27"/>
            <p:cNvSpPr txBox="1"/>
            <p:nvPr/>
          </p:nvSpPr>
          <p:spPr>
            <a:xfrm>
              <a:off x="2692058" y="4857001"/>
              <a:ext cx="429590" cy="1662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fr-FR" b="0" dirty="0"/>
            </a:p>
          </p:txBody>
        </p:sp>
        <p:sp>
          <p:nvSpPr>
            <p:cNvPr id="29" name="ZoneTexte 28"/>
            <p:cNvSpPr txBox="1"/>
            <p:nvPr/>
          </p:nvSpPr>
          <p:spPr>
            <a:xfrm>
              <a:off x="2844458" y="5009401"/>
              <a:ext cx="429590" cy="1662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fr-FR" b="0" dirty="0"/>
            </a:p>
          </p:txBody>
        </p:sp>
        <p:sp>
          <p:nvSpPr>
            <p:cNvPr id="30" name="ZoneTexte 29"/>
            <p:cNvSpPr txBox="1"/>
            <p:nvPr/>
          </p:nvSpPr>
          <p:spPr>
            <a:xfrm>
              <a:off x="2996858" y="5161801"/>
              <a:ext cx="429590" cy="1662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fr-FR" b="0" dirty="0"/>
            </a:p>
          </p:txBody>
        </p:sp>
      </p:grpSp>
      <p:sp>
        <p:nvSpPr>
          <p:cNvPr id="31" name="Double flèche horizontale 30"/>
          <p:cNvSpPr/>
          <p:nvPr/>
        </p:nvSpPr>
        <p:spPr>
          <a:xfrm rot="20188407">
            <a:off x="3390823" y="4936170"/>
            <a:ext cx="645069" cy="304800"/>
          </a:xfrm>
          <a:prstGeom prst="lef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32" name="Double flèche horizontale 31"/>
          <p:cNvSpPr/>
          <p:nvPr/>
        </p:nvSpPr>
        <p:spPr>
          <a:xfrm rot="20188407">
            <a:off x="3448049" y="3962031"/>
            <a:ext cx="645069" cy="304800"/>
          </a:xfrm>
          <a:prstGeom prst="lef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grpSp>
        <p:nvGrpSpPr>
          <p:cNvPr id="34" name="Groupe 2"/>
          <p:cNvGrpSpPr/>
          <p:nvPr/>
        </p:nvGrpSpPr>
        <p:grpSpPr>
          <a:xfrm>
            <a:off x="2081044" y="2485493"/>
            <a:ext cx="979696" cy="589806"/>
            <a:chOff x="2294794" y="2485493"/>
            <a:chExt cx="979696" cy="589806"/>
          </a:xfrm>
        </p:grpSpPr>
        <p:sp>
          <p:nvSpPr>
            <p:cNvPr id="33" name="ZoneTexte 32"/>
            <p:cNvSpPr txBox="1"/>
            <p:nvPr/>
          </p:nvSpPr>
          <p:spPr>
            <a:xfrm>
              <a:off x="2294794" y="2485493"/>
              <a:ext cx="979696" cy="589806"/>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fr-FR" b="0" dirty="0"/>
            </a:p>
          </p:txBody>
        </p:sp>
        <p:pic>
          <p:nvPicPr>
            <p:cNvPr id="1030" name="Picture 6" descr="http://upload.wikimedia.org/wikipedia/commons/f/f3/Question_mark_alternate.png"/>
            <p:cNvPicPr>
              <a:picLocks noChangeAspect="1" noChangeArrowheads="1"/>
            </p:cNvPicPr>
            <p:nvPr/>
          </p:nvPicPr>
          <p:blipFill>
            <a:blip r:embed="rId3" cstate="screen">
              <a:extLst>
                <a:ext uri="{28A0092B-C50C-407E-A947-70E740481C1C}">
                  <a14:useLocalDpi xmlns="" xmlns:a14="http://schemas.microsoft.com/office/drawing/2010/main" val="0"/>
                </a:ext>
              </a:extLst>
            </a:blip>
            <a:srcRect/>
            <a:stretch>
              <a:fillRect/>
            </a:stretch>
          </p:blipFill>
          <p:spPr bwMode="auto">
            <a:xfrm>
              <a:off x="2663515" y="2606370"/>
              <a:ext cx="266886" cy="345436"/>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36" name="Groupe 5"/>
          <p:cNvGrpSpPr/>
          <p:nvPr/>
        </p:nvGrpSpPr>
        <p:grpSpPr>
          <a:xfrm>
            <a:off x="2066881" y="1690256"/>
            <a:ext cx="979696" cy="589806"/>
            <a:chOff x="2066881" y="1690256"/>
            <a:chExt cx="979696" cy="589806"/>
          </a:xfrm>
        </p:grpSpPr>
        <p:sp>
          <p:nvSpPr>
            <p:cNvPr id="40" name="ZoneTexte 39"/>
            <p:cNvSpPr txBox="1"/>
            <p:nvPr/>
          </p:nvSpPr>
          <p:spPr>
            <a:xfrm>
              <a:off x="2066881" y="1690256"/>
              <a:ext cx="979696" cy="589806"/>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fr-FR" b="0" dirty="0"/>
            </a:p>
          </p:txBody>
        </p:sp>
        <p:pic>
          <p:nvPicPr>
            <p:cNvPr id="41" name="Picture 6" descr="http://upload.wikimedia.org/wikipedia/commons/f/f3/Question_mark_alternate.png"/>
            <p:cNvPicPr>
              <a:picLocks noChangeAspect="1" noChangeArrowheads="1"/>
            </p:cNvPicPr>
            <p:nvPr/>
          </p:nvPicPr>
          <p:blipFill>
            <a:blip r:embed="rId3" cstate="screen">
              <a:extLst>
                <a:ext uri="{28A0092B-C50C-407E-A947-70E740481C1C}">
                  <a14:useLocalDpi xmlns="" xmlns:a14="http://schemas.microsoft.com/office/drawing/2010/main" val="0"/>
                </a:ext>
              </a:extLst>
            </a:blip>
            <a:srcRect/>
            <a:stretch>
              <a:fillRect/>
            </a:stretch>
          </p:blipFill>
          <p:spPr bwMode="auto">
            <a:xfrm>
              <a:off x="2435602" y="1811133"/>
              <a:ext cx="266886" cy="345436"/>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37" name="Bulle ronde 36"/>
          <p:cNvSpPr/>
          <p:nvPr/>
        </p:nvSpPr>
        <p:spPr>
          <a:xfrm>
            <a:off x="1056923" y="5357050"/>
            <a:ext cx="1488692" cy="1008124"/>
          </a:xfrm>
          <a:prstGeom prst="wedgeEllipseCallout">
            <a:avLst>
              <a:gd name="adj1" fmla="val 57365"/>
              <a:gd name="adj2" fmla="val -55025"/>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200" dirty="0" smtClean="0"/>
              <a:t>Outils regroupés en ensembles cohérents</a:t>
            </a:r>
            <a:endParaRPr lang="fr-FR" sz="1200" dirty="0"/>
          </a:p>
        </p:txBody>
      </p:sp>
      <p:sp>
        <p:nvSpPr>
          <p:cNvPr id="43" name="Bulle ronde 42"/>
          <p:cNvSpPr/>
          <p:nvPr/>
        </p:nvSpPr>
        <p:spPr>
          <a:xfrm>
            <a:off x="4603821" y="5357050"/>
            <a:ext cx="1488692" cy="1008124"/>
          </a:xfrm>
          <a:prstGeom prst="wedgeEllipseCallout">
            <a:avLst>
              <a:gd name="adj1" fmla="val -35169"/>
              <a:gd name="adj2" fmla="val -83296"/>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200" dirty="0" smtClean="0"/>
              <a:t>Points durs regroupés en ensembles cohérents</a:t>
            </a:r>
            <a:endParaRPr lang="fr-FR" sz="1200" dirty="0"/>
          </a:p>
        </p:txBody>
      </p:sp>
      <p:sp>
        <p:nvSpPr>
          <p:cNvPr id="44" name="Bulle ronde 43"/>
          <p:cNvSpPr/>
          <p:nvPr/>
        </p:nvSpPr>
        <p:spPr>
          <a:xfrm>
            <a:off x="261257" y="1287761"/>
            <a:ext cx="1619339" cy="1008124"/>
          </a:xfrm>
          <a:prstGeom prst="wedgeEllipseCallout">
            <a:avLst>
              <a:gd name="adj1" fmla="val 66140"/>
              <a:gd name="adj2" fmla="val 36857"/>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200" dirty="0" smtClean="0"/>
              <a:t>Outils non existants à construire avec les experts</a:t>
            </a:r>
            <a:endParaRPr lang="fr-FR" sz="1200" dirty="0"/>
          </a:p>
        </p:txBody>
      </p:sp>
      <p:sp>
        <p:nvSpPr>
          <p:cNvPr id="45" name="Bulle ronde 44"/>
          <p:cNvSpPr/>
          <p:nvPr/>
        </p:nvSpPr>
        <p:spPr>
          <a:xfrm>
            <a:off x="4635649" y="1148445"/>
            <a:ext cx="1488692" cy="1008124"/>
          </a:xfrm>
          <a:prstGeom prst="wedgeEllipseCallout">
            <a:avLst>
              <a:gd name="adj1" fmla="val -42348"/>
              <a:gd name="adj2" fmla="val 78086"/>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200" dirty="0" smtClean="0"/>
              <a:t>Points durs identifiés et collectés</a:t>
            </a:r>
            <a:endParaRPr lang="fr-FR" sz="1200" dirty="0"/>
          </a:p>
        </p:txBody>
      </p:sp>
      <p:sp>
        <p:nvSpPr>
          <p:cNvPr id="42" name="ZoneTexte 41"/>
          <p:cNvSpPr txBox="1"/>
          <p:nvPr/>
        </p:nvSpPr>
        <p:spPr>
          <a:xfrm>
            <a:off x="7991741" y="4150719"/>
            <a:ext cx="407484" cy="461665"/>
          </a:xfrm>
          <a:prstGeom prst="rect">
            <a:avLst/>
          </a:prstGeom>
          <a:noFill/>
        </p:spPr>
        <p:txBody>
          <a:bodyPr wrap="none" rtlCol="0">
            <a:spAutoFit/>
          </a:bodyPr>
          <a:lstStyle/>
          <a:p>
            <a:r>
              <a:rPr lang="fr-FR" sz="2400" dirty="0" smtClean="0"/>
              <a:t>H</a:t>
            </a:r>
            <a:endParaRPr lang="fr-FR" sz="2400" dirty="0"/>
          </a:p>
        </p:txBody>
      </p:sp>
      <p:sp>
        <p:nvSpPr>
          <p:cNvPr id="46" name="Bulle ronde 45"/>
          <p:cNvSpPr/>
          <p:nvPr/>
        </p:nvSpPr>
        <p:spPr>
          <a:xfrm>
            <a:off x="6163295" y="5333301"/>
            <a:ext cx="1836000" cy="1008124"/>
          </a:xfrm>
          <a:prstGeom prst="wedgeEllipseCallout">
            <a:avLst>
              <a:gd name="adj1" fmla="val 6311"/>
              <a:gd name="adj2" fmla="val -83296"/>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200" dirty="0" smtClean="0"/>
              <a:t>Produits diffusés et déployés par les ambassadeurs et la PF</a:t>
            </a:r>
            <a:endParaRPr lang="fr-FR" sz="1200" dirty="0"/>
          </a:p>
        </p:txBody>
      </p:sp>
    </p:spTree>
    <p:extLst>
      <p:ext uri="{BB962C8B-B14F-4D97-AF65-F5344CB8AC3E}">
        <p14:creationId xmlns="" xmlns:p14="http://schemas.microsoft.com/office/powerpoint/2010/main" val="4203103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7" grpId="0" animBg="1"/>
      <p:bldP spid="4" grpId="0" animBg="1"/>
      <p:bldP spid="5" grpId="0" animBg="1"/>
      <p:bldP spid="17" grpId="0" animBg="1"/>
      <p:bldP spid="27" grpId="0" animBg="1"/>
      <p:bldP spid="31" grpId="0" animBg="1"/>
      <p:bldP spid="32" grpId="0" animBg="1"/>
      <p:bldP spid="37" grpId="0" animBg="1"/>
      <p:bldP spid="43" grpId="0" animBg="1"/>
      <p:bldP spid="44" grpId="0" animBg="1"/>
      <p:bldP spid="45" grpId="0" animBg="1"/>
      <p:bldP spid="4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5912" y="634588"/>
            <a:ext cx="8730000" cy="447660"/>
          </a:xfrm>
        </p:spPr>
        <p:txBody>
          <a:bodyPr/>
          <a:lstStyle/>
          <a:p>
            <a:r>
              <a:rPr lang="fr-FR" dirty="0" smtClean="0"/>
              <a:t>Accompagnement ANAP : Une offre en 5 services</a:t>
            </a:r>
            <a:endParaRPr lang="fr-FR" dirty="0"/>
          </a:p>
        </p:txBody>
      </p:sp>
      <p:graphicFrame>
        <p:nvGraphicFramePr>
          <p:cNvPr id="6" name="Espace réservé du contenu 5"/>
          <p:cNvGraphicFramePr>
            <a:graphicFrameLocks noGrp="1"/>
          </p:cNvGraphicFramePr>
          <p:nvPr>
            <p:ph sz="quarter" idx="13"/>
            <p:extLst>
              <p:ext uri="{D42A27DB-BD31-4B8C-83A1-F6EECF244321}">
                <p14:modId xmlns="" xmlns:p14="http://schemas.microsoft.com/office/powerpoint/2010/main" val="3427386259"/>
              </p:ext>
            </p:extLst>
          </p:nvPr>
        </p:nvGraphicFramePr>
        <p:xfrm>
          <a:off x="227825" y="1752600"/>
          <a:ext cx="8729662"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ZoneTexte 3"/>
          <p:cNvSpPr txBox="1"/>
          <p:nvPr/>
        </p:nvSpPr>
        <p:spPr>
          <a:xfrm>
            <a:off x="5352544" y="2061439"/>
            <a:ext cx="2561920" cy="400110"/>
          </a:xfrm>
          <a:prstGeom prst="rect">
            <a:avLst/>
          </a:prstGeom>
          <a:noFill/>
        </p:spPr>
        <p:txBody>
          <a:bodyPr wrap="none" rtlCol="0">
            <a:spAutoFit/>
          </a:bodyPr>
          <a:lstStyle/>
          <a:p>
            <a:r>
              <a:rPr lang="fr-FR" dirty="0" smtClean="0">
                <a:solidFill>
                  <a:schemeClr val="accent2">
                    <a:lumMod val="75000"/>
                  </a:schemeClr>
                </a:solidFill>
              </a:rPr>
              <a:t>= Outil d’autodiagnostic en ligne</a:t>
            </a:r>
          </a:p>
          <a:p>
            <a:r>
              <a:rPr lang="fr-FR" b="0" i="1" dirty="0" smtClean="0">
                <a:solidFill>
                  <a:schemeClr val="accent2">
                    <a:lumMod val="75000"/>
                  </a:schemeClr>
                </a:solidFill>
              </a:rPr>
              <a:t>diffuse : outils, guides, bonnes pratiques…</a:t>
            </a:r>
            <a:endParaRPr lang="fr-FR" b="0" i="1" dirty="0">
              <a:solidFill>
                <a:schemeClr val="accent2">
                  <a:lumMod val="75000"/>
                </a:schemeClr>
              </a:solidFill>
            </a:endParaRPr>
          </a:p>
        </p:txBody>
      </p:sp>
      <p:sp>
        <p:nvSpPr>
          <p:cNvPr id="5" name="ZoneTexte 4"/>
          <p:cNvSpPr txBox="1"/>
          <p:nvPr/>
        </p:nvSpPr>
        <p:spPr>
          <a:xfrm>
            <a:off x="7268879" y="3408474"/>
            <a:ext cx="1875121" cy="707886"/>
          </a:xfrm>
          <a:prstGeom prst="rect">
            <a:avLst/>
          </a:prstGeom>
          <a:noFill/>
        </p:spPr>
        <p:txBody>
          <a:bodyPr wrap="square" rtlCol="0">
            <a:spAutoFit/>
          </a:bodyPr>
          <a:lstStyle/>
          <a:p>
            <a:r>
              <a:rPr lang="fr-FR" dirty="0" smtClean="0">
                <a:solidFill>
                  <a:schemeClr val="accent3">
                    <a:lumMod val="75000"/>
                  </a:schemeClr>
                </a:solidFill>
              </a:rPr>
              <a:t>= Forum - FAQ</a:t>
            </a:r>
          </a:p>
          <a:p>
            <a:r>
              <a:rPr lang="fr-FR" b="0" i="1" dirty="0" smtClean="0">
                <a:solidFill>
                  <a:schemeClr val="accent3">
                    <a:lumMod val="75000"/>
                  </a:schemeClr>
                </a:solidFill>
              </a:rPr>
              <a:t>permet à un ES de soumettre son cas et d’obtenir un conseil d’expert personnalisé</a:t>
            </a:r>
            <a:endParaRPr lang="fr-FR" b="0" i="1" dirty="0">
              <a:solidFill>
                <a:schemeClr val="accent3">
                  <a:lumMod val="75000"/>
                </a:schemeClr>
              </a:solidFill>
            </a:endParaRPr>
          </a:p>
        </p:txBody>
      </p:sp>
      <p:sp>
        <p:nvSpPr>
          <p:cNvPr id="7" name="ZoneTexte 6"/>
          <p:cNvSpPr txBox="1"/>
          <p:nvPr/>
        </p:nvSpPr>
        <p:spPr>
          <a:xfrm>
            <a:off x="6510530" y="5870544"/>
            <a:ext cx="2633469" cy="553998"/>
          </a:xfrm>
          <a:prstGeom prst="rect">
            <a:avLst/>
          </a:prstGeom>
          <a:noFill/>
        </p:spPr>
        <p:txBody>
          <a:bodyPr wrap="square" rtlCol="0">
            <a:spAutoFit/>
          </a:bodyPr>
          <a:lstStyle/>
          <a:p>
            <a:r>
              <a:rPr lang="fr-FR" dirty="0" smtClean="0">
                <a:solidFill>
                  <a:schemeClr val="accent4">
                    <a:lumMod val="75000"/>
                  </a:schemeClr>
                </a:solidFill>
              </a:rPr>
              <a:t>= Réseau de compétences en région</a:t>
            </a:r>
          </a:p>
          <a:p>
            <a:r>
              <a:rPr lang="fr-FR" b="0" i="1" dirty="0" smtClean="0">
                <a:solidFill>
                  <a:schemeClr val="accent4">
                    <a:lumMod val="75000"/>
                  </a:schemeClr>
                </a:solidFill>
              </a:rPr>
              <a:t>150 ambassadeurs en France</a:t>
            </a:r>
          </a:p>
          <a:p>
            <a:r>
              <a:rPr lang="fr-FR" b="0" i="1" dirty="0" smtClean="0">
                <a:solidFill>
                  <a:schemeClr val="accent4">
                    <a:lumMod val="75000"/>
                  </a:schemeClr>
                </a:solidFill>
              </a:rPr>
              <a:t>diffusent les outils auprès de leurs pairs</a:t>
            </a:r>
            <a:endParaRPr lang="fr-FR" b="0" i="1" dirty="0">
              <a:solidFill>
                <a:schemeClr val="accent4">
                  <a:lumMod val="75000"/>
                </a:schemeClr>
              </a:solidFill>
            </a:endParaRPr>
          </a:p>
        </p:txBody>
      </p:sp>
      <p:sp>
        <p:nvSpPr>
          <p:cNvPr id="8" name="ZoneTexte 7"/>
          <p:cNvSpPr txBox="1"/>
          <p:nvPr/>
        </p:nvSpPr>
        <p:spPr>
          <a:xfrm>
            <a:off x="871382" y="5961080"/>
            <a:ext cx="1865608" cy="553998"/>
          </a:xfrm>
          <a:prstGeom prst="rect">
            <a:avLst/>
          </a:prstGeom>
          <a:noFill/>
        </p:spPr>
        <p:txBody>
          <a:bodyPr wrap="square" rtlCol="0">
            <a:spAutoFit/>
          </a:bodyPr>
          <a:lstStyle/>
          <a:p>
            <a:r>
              <a:rPr lang="fr-FR" dirty="0" smtClean="0">
                <a:solidFill>
                  <a:schemeClr val="accent1">
                    <a:lumMod val="75000"/>
                  </a:schemeClr>
                </a:solidFill>
              </a:rPr>
              <a:t>= Aide ponctuelle sur site</a:t>
            </a:r>
          </a:p>
          <a:p>
            <a:r>
              <a:rPr lang="fr-FR" b="0" i="1" dirty="0" smtClean="0">
                <a:solidFill>
                  <a:schemeClr val="accent1">
                    <a:lumMod val="75000"/>
                  </a:schemeClr>
                </a:solidFill>
              </a:rPr>
              <a:t>1 visite ANAP</a:t>
            </a:r>
          </a:p>
          <a:p>
            <a:r>
              <a:rPr lang="fr-FR" b="0" i="1" dirty="0" smtClean="0">
                <a:solidFill>
                  <a:schemeClr val="accent1">
                    <a:lumMod val="75000"/>
                  </a:schemeClr>
                </a:solidFill>
              </a:rPr>
              <a:t>4 mois de suivi téléphonique</a:t>
            </a:r>
            <a:endParaRPr lang="fr-FR" b="0" i="1" dirty="0">
              <a:solidFill>
                <a:schemeClr val="accent1">
                  <a:lumMod val="75000"/>
                </a:schemeClr>
              </a:solidFill>
            </a:endParaRPr>
          </a:p>
        </p:txBody>
      </p:sp>
      <p:sp>
        <p:nvSpPr>
          <p:cNvPr id="9" name="ZoneTexte 8"/>
          <p:cNvSpPr txBox="1"/>
          <p:nvPr/>
        </p:nvSpPr>
        <p:spPr>
          <a:xfrm>
            <a:off x="404037" y="2859277"/>
            <a:ext cx="2227791" cy="1938992"/>
          </a:xfrm>
          <a:prstGeom prst="rect">
            <a:avLst/>
          </a:prstGeom>
          <a:noFill/>
        </p:spPr>
        <p:txBody>
          <a:bodyPr wrap="square" rtlCol="0">
            <a:spAutoFit/>
          </a:bodyPr>
          <a:lstStyle/>
          <a:p>
            <a:r>
              <a:rPr lang="fr-FR" dirty="0" smtClean="0">
                <a:solidFill>
                  <a:schemeClr val="accent6">
                    <a:lumMod val="75000"/>
                  </a:schemeClr>
                </a:solidFill>
              </a:rPr>
              <a:t>= Journées nationales ANAP</a:t>
            </a:r>
          </a:p>
          <a:p>
            <a:r>
              <a:rPr lang="fr-FR" b="0" i="1" dirty="0" smtClean="0">
                <a:solidFill>
                  <a:schemeClr val="accent6">
                    <a:lumMod val="75000"/>
                  </a:schemeClr>
                </a:solidFill>
              </a:rPr>
              <a:t>REX thématiques et opérationnels</a:t>
            </a:r>
          </a:p>
          <a:p>
            <a:endParaRPr lang="fr-FR" b="0" i="1" dirty="0" smtClean="0">
              <a:solidFill>
                <a:schemeClr val="accent6">
                  <a:lumMod val="75000"/>
                </a:schemeClr>
              </a:solidFill>
            </a:endParaRPr>
          </a:p>
          <a:p>
            <a:endParaRPr lang="fr-FR" b="0" i="1" dirty="0" smtClean="0">
              <a:solidFill>
                <a:schemeClr val="accent6">
                  <a:lumMod val="75000"/>
                </a:schemeClr>
              </a:solidFill>
            </a:endParaRPr>
          </a:p>
          <a:p>
            <a:endParaRPr lang="fr-FR" b="0" i="1" dirty="0" smtClean="0">
              <a:solidFill>
                <a:schemeClr val="accent6">
                  <a:lumMod val="75000"/>
                </a:schemeClr>
              </a:solidFill>
            </a:endParaRPr>
          </a:p>
          <a:p>
            <a:endParaRPr lang="fr-FR" b="0" i="1" dirty="0" smtClean="0">
              <a:solidFill>
                <a:schemeClr val="accent6">
                  <a:lumMod val="75000"/>
                </a:schemeClr>
              </a:solidFill>
            </a:endParaRPr>
          </a:p>
          <a:p>
            <a:endParaRPr lang="fr-FR" b="0" i="1" dirty="0" smtClean="0">
              <a:solidFill>
                <a:schemeClr val="accent6">
                  <a:lumMod val="75000"/>
                </a:schemeClr>
              </a:solidFill>
            </a:endParaRPr>
          </a:p>
          <a:p>
            <a:endParaRPr lang="fr-FR" b="0" i="1" dirty="0" smtClean="0">
              <a:solidFill>
                <a:schemeClr val="accent6">
                  <a:lumMod val="75000"/>
                </a:schemeClr>
              </a:solidFill>
            </a:endParaRPr>
          </a:p>
          <a:p>
            <a:endParaRPr lang="fr-FR" b="0" i="1" dirty="0" smtClean="0">
              <a:solidFill>
                <a:schemeClr val="accent6">
                  <a:lumMod val="75000"/>
                </a:schemeClr>
              </a:solidFill>
            </a:endParaRPr>
          </a:p>
          <a:p>
            <a:r>
              <a:rPr lang="fr-FR" dirty="0" smtClean="0">
                <a:solidFill>
                  <a:schemeClr val="accent6">
                    <a:lumMod val="75000"/>
                  </a:schemeClr>
                </a:solidFill>
              </a:rPr>
              <a:t>= Journées régionales</a:t>
            </a:r>
          </a:p>
          <a:p>
            <a:r>
              <a:rPr lang="fr-FR" b="0" i="1" dirty="0" smtClean="0">
                <a:solidFill>
                  <a:schemeClr val="accent6">
                    <a:lumMod val="75000"/>
                  </a:schemeClr>
                </a:solidFill>
              </a:rPr>
              <a:t>Intervention de </a:t>
            </a:r>
          </a:p>
          <a:p>
            <a:r>
              <a:rPr lang="fr-FR" b="0" i="1" dirty="0" smtClean="0">
                <a:solidFill>
                  <a:schemeClr val="accent6">
                    <a:lumMod val="75000"/>
                  </a:schemeClr>
                </a:solidFill>
              </a:rPr>
              <a:t>L’ANAP sur demande</a:t>
            </a:r>
            <a:endParaRPr lang="fr-FR" b="0" i="1" dirty="0">
              <a:solidFill>
                <a:schemeClr val="accent6">
                  <a:lumMod val="75000"/>
                </a:schemeClr>
              </a:solidFill>
            </a:endParaRPr>
          </a:p>
        </p:txBody>
      </p:sp>
      <p:sp>
        <p:nvSpPr>
          <p:cNvPr id="10" name="ZoneTexte 9"/>
          <p:cNvSpPr txBox="1"/>
          <p:nvPr/>
        </p:nvSpPr>
        <p:spPr>
          <a:xfrm>
            <a:off x="191386" y="1169603"/>
            <a:ext cx="7570382" cy="661720"/>
          </a:xfrm>
          <a:prstGeom prst="rect">
            <a:avLst/>
          </a:prstGeom>
          <a:noFill/>
        </p:spPr>
        <p:txBody>
          <a:bodyPr wrap="square" rtlCol="0">
            <a:spAutoFit/>
          </a:bodyPr>
          <a:lstStyle/>
          <a:p>
            <a:pPr marL="177800" indent="-177800" algn="ctr" defTabSz="457200" fontAlgn="auto">
              <a:spcBef>
                <a:spcPct val="20000"/>
              </a:spcBef>
              <a:spcAft>
                <a:spcPts val="0"/>
              </a:spcAft>
            </a:pPr>
            <a:r>
              <a:rPr lang="fr-FR" sz="1400" dirty="0" smtClean="0">
                <a:solidFill>
                  <a:srgbClr val="D1003B"/>
                </a:solidFill>
                <a:latin typeface="Arial" pitchFamily="34" charset="0"/>
                <a:cs typeface="Arial" pitchFamily="34" charset="0"/>
              </a:rPr>
              <a:t>Ambition : </a:t>
            </a:r>
            <a:r>
              <a:rPr lang="fr-FR" sz="1400" b="0" dirty="0" smtClean="0">
                <a:solidFill>
                  <a:prstClr val="black"/>
                </a:solidFill>
                <a:latin typeface="Arial" pitchFamily="34" charset="0"/>
                <a:cs typeface="Arial" pitchFamily="34" charset="0"/>
              </a:rPr>
              <a:t>s’appuyer sur l’expérience des établissements ayant réussit leur déploiement pour </a:t>
            </a:r>
            <a:r>
              <a:rPr lang="fr-FR" sz="1400" dirty="0" smtClean="0">
                <a:solidFill>
                  <a:prstClr val="black"/>
                </a:solidFill>
                <a:latin typeface="Arial" pitchFamily="34" charset="0"/>
                <a:cs typeface="Arial" pitchFamily="34" charset="0"/>
              </a:rPr>
              <a:t>diffuser les bonnes pratiques au plus grand nombre</a:t>
            </a:r>
          </a:p>
          <a:p>
            <a:endParaRPr lang="fr-FR" sz="9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graphicEl>
                                              <a:dgm id="{3E19B9E3-3388-4CA2-BE27-954A0D5E42BA}"/>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dgm id="{B0EAC22F-F1B7-4E5F-A0AD-F6D3010E6394}"/>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graphicEl>
                                              <a:dgm id="{6F4CE096-DC14-458A-95AD-94425F1DD1B7}"/>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graphicEl>
                                              <a:dgm id="{3601F317-9263-4857-B615-F5B962A7463B}"/>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graphicEl>
                                              <a:dgm id="{E492E2CF-E541-4F9E-A005-5508F5EC9B4C}"/>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graphicEl>
                                              <a:dgm id="{9B3F1C79-172D-41C3-BC11-6085F56E7129}"/>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graphicEl>
                                              <a:dgm id="{6717E131-D951-46E7-A862-1FB30DF9740A}"/>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graphicEl>
                                              <a:dgm id="{6CCAE26A-0EF2-4727-9F48-BA69EDBF10CC}"/>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graphicEl>
                                              <a:dgm id="{8376C10F-8D18-4EC0-B9C2-64774C53446F}"/>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graphicEl>
                                              <a:dgm id="{103A25A4-EB5E-45F1-886C-D87305B7443D}"/>
                                            </p:graphic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graphicEl>
                                              <a:dgm id="{DD5740A4-171A-49EC-8643-327BB6C895FB}"/>
                                            </p:graphic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lvlOne"/>
        </p:bldSub>
      </p:bldGraphic>
      <p:bldP spid="4" grpId="0"/>
      <p:bldP spid="5" grpId="0"/>
      <p:bldP spid="7"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p:txBody>
          <a:bodyPr/>
          <a:lstStyle/>
          <a:p>
            <a:r>
              <a:rPr lang="fr-FR" dirty="0" smtClean="0"/>
              <a:t>Un dispositif en articulation avec les ARS</a:t>
            </a:r>
            <a:endParaRPr lang="fr-FR" dirty="0"/>
          </a:p>
        </p:txBody>
      </p:sp>
      <p:sp>
        <p:nvSpPr>
          <p:cNvPr id="3" name="Espace réservé du contenu 2"/>
          <p:cNvSpPr>
            <a:spLocks noGrp="1"/>
          </p:cNvSpPr>
          <p:nvPr>
            <p:ph sz="quarter" idx="13"/>
          </p:nvPr>
        </p:nvSpPr>
        <p:spPr>
          <a:xfrm>
            <a:off x="5257919" y="1573618"/>
            <a:ext cx="3811650" cy="4676825"/>
          </a:xfrm>
        </p:spPr>
        <p:txBody>
          <a:bodyPr/>
          <a:lstStyle/>
          <a:p>
            <a:r>
              <a:rPr lang="fr-FR" dirty="0" smtClean="0">
                <a:solidFill>
                  <a:schemeClr val="accent2">
                    <a:lumMod val="75000"/>
                  </a:schemeClr>
                </a:solidFill>
              </a:rPr>
              <a:t>Plate-forme :</a:t>
            </a:r>
          </a:p>
          <a:p>
            <a:pPr lvl="1"/>
            <a:r>
              <a:rPr lang="fr-FR" dirty="0" smtClean="0"/>
              <a:t>accès privilégié aux ARS</a:t>
            </a:r>
          </a:p>
          <a:p>
            <a:pPr lvl="1"/>
            <a:r>
              <a:rPr lang="fr-FR" dirty="0" smtClean="0"/>
              <a:t>visibilité sur l’activité de sa région</a:t>
            </a:r>
          </a:p>
          <a:p>
            <a:pPr lvl="1"/>
            <a:r>
              <a:rPr lang="fr-FR" dirty="0" smtClean="0"/>
              <a:t>possibilité d’échange entre les CMSI</a:t>
            </a:r>
          </a:p>
          <a:p>
            <a:endParaRPr lang="fr-FR" dirty="0"/>
          </a:p>
          <a:p>
            <a:r>
              <a:rPr lang="fr-FR" dirty="0" smtClean="0">
                <a:solidFill>
                  <a:schemeClr val="accent4">
                    <a:lumMod val="75000"/>
                  </a:schemeClr>
                </a:solidFill>
              </a:rPr>
              <a:t>Ambassadeurs :</a:t>
            </a:r>
          </a:p>
          <a:p>
            <a:pPr lvl="1"/>
            <a:r>
              <a:rPr lang="fr-FR" dirty="0" smtClean="0"/>
              <a:t>réseau constitué et animé en région</a:t>
            </a:r>
          </a:p>
          <a:p>
            <a:pPr lvl="1"/>
            <a:r>
              <a:rPr lang="fr-FR" dirty="0" smtClean="0"/>
              <a:t>Suivi de l’activité par l’ARS</a:t>
            </a:r>
          </a:p>
          <a:p>
            <a:pPr lvl="1"/>
            <a:r>
              <a:rPr lang="fr-FR" dirty="0" smtClean="0"/>
              <a:t>support par l’ANAP via :</a:t>
            </a:r>
          </a:p>
          <a:p>
            <a:pPr lvl="2"/>
            <a:r>
              <a:rPr lang="fr-FR" dirty="0"/>
              <a:t> </a:t>
            </a:r>
            <a:r>
              <a:rPr lang="fr-FR" dirty="0" smtClean="0"/>
              <a:t>la plate-forme,</a:t>
            </a:r>
          </a:p>
          <a:p>
            <a:pPr lvl="2"/>
            <a:r>
              <a:rPr lang="fr-FR" dirty="0"/>
              <a:t> </a:t>
            </a:r>
            <a:r>
              <a:rPr lang="fr-FR" dirty="0" smtClean="0"/>
              <a:t>la montée en compétences,</a:t>
            </a:r>
          </a:p>
          <a:p>
            <a:pPr lvl="2"/>
            <a:r>
              <a:rPr lang="fr-FR" dirty="0" smtClean="0"/>
              <a:t> la prise en charge des frais.</a:t>
            </a:r>
          </a:p>
          <a:p>
            <a:endParaRPr lang="fr-FR" dirty="0" smtClean="0"/>
          </a:p>
          <a:p>
            <a:r>
              <a:rPr lang="fr-FR" dirty="0" smtClean="0">
                <a:solidFill>
                  <a:schemeClr val="accent5">
                    <a:lumMod val="75000"/>
                  </a:schemeClr>
                </a:solidFill>
              </a:rPr>
              <a:t>Appuis ponctuels :</a:t>
            </a:r>
          </a:p>
          <a:p>
            <a:pPr lvl="1"/>
            <a:r>
              <a:rPr lang="fr-FR" dirty="0" smtClean="0"/>
              <a:t>sur demande de l’ARS</a:t>
            </a:r>
          </a:p>
        </p:txBody>
      </p:sp>
      <p:pic>
        <p:nvPicPr>
          <p:cNvPr id="1026" name="Picture 2"/>
          <p:cNvPicPr>
            <a:picLocks noChangeAspect="1" noChangeArrowheads="1"/>
          </p:cNvPicPr>
          <p:nvPr/>
        </p:nvPicPr>
        <p:blipFill>
          <a:blip r:embed="rId2" cstate="print"/>
          <a:srcRect/>
          <a:stretch>
            <a:fillRect/>
          </a:stretch>
        </p:blipFill>
        <p:spPr bwMode="auto">
          <a:xfrm>
            <a:off x="-357580" y="1386956"/>
            <a:ext cx="6152216" cy="48649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re 31"/>
          <p:cNvSpPr>
            <a:spLocks noGrp="1"/>
          </p:cNvSpPr>
          <p:nvPr>
            <p:ph type="title"/>
          </p:nvPr>
        </p:nvSpPr>
        <p:spPr>
          <a:xfrm>
            <a:off x="259620" y="768393"/>
            <a:ext cx="8730000" cy="621020"/>
          </a:xfrm>
        </p:spPr>
        <p:txBody>
          <a:bodyPr>
            <a:normAutofit fontScale="90000"/>
          </a:bodyPr>
          <a:lstStyle/>
          <a:p>
            <a:r>
              <a:rPr lang="fr-FR" sz="2700" dirty="0" smtClean="0"/>
              <a:t>Enjeu : déployer les outils et méthodes à grande échelle</a:t>
            </a:r>
            <a:r>
              <a:rPr lang="fr-FR" dirty="0" smtClean="0"/>
              <a:t/>
            </a:r>
            <a:br>
              <a:rPr lang="fr-FR" dirty="0" smtClean="0"/>
            </a:br>
            <a:r>
              <a:rPr lang="fr-FR" sz="1600" b="0" i="1" dirty="0" smtClean="0"/>
              <a:t>Vers un déploiement à grande échelle des guides et outils répondant aux besoins des établissements</a:t>
            </a:r>
            <a:endParaRPr lang="fr-FR" b="0" i="1" dirty="0"/>
          </a:p>
        </p:txBody>
      </p:sp>
      <p:grpSp>
        <p:nvGrpSpPr>
          <p:cNvPr id="2" name="Groupe 53"/>
          <p:cNvGrpSpPr/>
          <p:nvPr/>
        </p:nvGrpSpPr>
        <p:grpSpPr>
          <a:xfrm>
            <a:off x="1016826" y="1757916"/>
            <a:ext cx="6459622" cy="4507454"/>
            <a:chOff x="1016826" y="1472916"/>
            <a:chExt cx="6459622" cy="4507454"/>
          </a:xfrm>
        </p:grpSpPr>
        <p:grpSp>
          <p:nvGrpSpPr>
            <p:cNvPr id="3" name="Groupe 33"/>
            <p:cNvGrpSpPr/>
            <p:nvPr/>
          </p:nvGrpSpPr>
          <p:grpSpPr>
            <a:xfrm>
              <a:off x="1016826" y="1472916"/>
              <a:ext cx="6459622" cy="4507454"/>
              <a:chOff x="1016826" y="1472916"/>
              <a:chExt cx="6459622" cy="4507454"/>
            </a:xfrm>
          </p:grpSpPr>
          <p:cxnSp>
            <p:nvCxnSpPr>
              <p:cNvPr id="28" name="Connecteur droit avec flèche 27"/>
              <p:cNvCxnSpPr>
                <a:stCxn id="137" idx="2"/>
                <a:endCxn id="20" idx="3"/>
              </p:cNvCxnSpPr>
              <p:nvPr/>
            </p:nvCxnSpPr>
            <p:spPr>
              <a:xfrm>
                <a:off x="3541504" y="3188828"/>
                <a:ext cx="671517" cy="943155"/>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grpSp>
            <p:nvGrpSpPr>
              <p:cNvPr id="4" name="Groupe 6"/>
              <p:cNvGrpSpPr/>
              <p:nvPr/>
            </p:nvGrpSpPr>
            <p:grpSpPr>
              <a:xfrm>
                <a:off x="1016826" y="2598260"/>
                <a:ext cx="1016626" cy="1449653"/>
                <a:chOff x="7839276" y="3491688"/>
                <a:chExt cx="688544" cy="1056987"/>
              </a:xfrm>
            </p:grpSpPr>
            <p:pic>
              <p:nvPicPr>
                <p:cNvPr id="8" name="Picture 24" descr="http://icons.iconarchive.com/icons/icons-land/vista-people/64/Groups-Meeting-Dark-icon.png"/>
                <p:cNvPicPr>
                  <a:picLocks noChangeAspect="1" noChangeArrowheads="1"/>
                </p:cNvPicPr>
                <p:nvPr/>
              </p:nvPicPr>
              <p:blipFill>
                <a:blip r:embed="rId3" cstate="screen">
                  <a:extLst>
                    <a:ext uri="{28A0092B-C50C-407E-A947-70E740481C1C}">
                      <a14:useLocalDpi xmlns:a14="http://schemas.microsoft.com/office/drawing/2010/main" xmlns="" val="0"/>
                    </a:ext>
                  </a:extLst>
                </a:blip>
                <a:srcRect/>
                <a:stretch>
                  <a:fillRect/>
                </a:stretch>
              </p:blipFill>
              <p:spPr bwMode="auto">
                <a:xfrm>
                  <a:off x="7853879" y="3491688"/>
                  <a:ext cx="609600" cy="609600"/>
                </a:xfrm>
                <a:prstGeom prst="rect">
                  <a:avLst/>
                </a:prstGeom>
                <a:extLst>
                  <a:ext uri="{909E8E84-426E-40DD-AFC4-6F175D3DCCD1}">
                    <a14:hiddenFill xmlns:a14="http://schemas.microsoft.com/office/drawing/2010/main" xmlns="">
                      <a:solidFill>
                        <a:srgbClr val="FFFFFF"/>
                      </a:solidFill>
                    </a14:hiddenFill>
                  </a:ext>
                </a:extLst>
              </p:spPr>
            </p:pic>
            <p:sp>
              <p:nvSpPr>
                <p:cNvPr id="9" name="ZoneTexte 8"/>
                <p:cNvSpPr txBox="1"/>
                <p:nvPr/>
              </p:nvSpPr>
              <p:spPr>
                <a:xfrm>
                  <a:off x="7839276" y="4122297"/>
                  <a:ext cx="688544" cy="426378"/>
                </a:xfrm>
                <a:prstGeom prst="rect">
                  <a:avLst/>
                </a:prstGeom>
                <a:noFill/>
              </p:spPr>
              <p:txBody>
                <a:bodyPr wrap="none" rtlCol="0">
                  <a:spAutoFit/>
                </a:bodyPr>
                <a:lstStyle/>
                <a:p>
                  <a:pPr algn="ctr"/>
                  <a:r>
                    <a:rPr lang="fr-FR" sz="1600" b="1" dirty="0" smtClean="0">
                      <a:solidFill>
                        <a:schemeClr val="accent3">
                          <a:lumMod val="75000"/>
                        </a:schemeClr>
                      </a:solidFill>
                    </a:rPr>
                    <a:t>Experts SI</a:t>
                  </a:r>
                </a:p>
                <a:p>
                  <a:pPr algn="ctr"/>
                  <a:r>
                    <a:rPr lang="fr-FR" sz="1600" b="1" dirty="0" smtClean="0">
                      <a:solidFill>
                        <a:schemeClr val="accent3">
                          <a:lumMod val="75000"/>
                        </a:schemeClr>
                      </a:solidFill>
                    </a:rPr>
                    <a:t>+ ANAP</a:t>
                  </a:r>
                  <a:endParaRPr lang="fr-FR" sz="1600" b="1" dirty="0">
                    <a:solidFill>
                      <a:schemeClr val="accent3">
                        <a:lumMod val="75000"/>
                      </a:schemeClr>
                    </a:solidFill>
                  </a:endParaRPr>
                </a:p>
              </p:txBody>
            </p:sp>
          </p:grpSp>
          <p:pic>
            <p:nvPicPr>
              <p:cNvPr id="13" name="Picture 2" descr="C:\Program Files\Microsoft Office\MEDIA\CAGCAT10\j0235319.wmf"/>
              <p:cNvPicPr>
                <a:picLocks noChangeAspect="1" noChangeArrowheads="1"/>
              </p:cNvPicPr>
              <p:nvPr/>
            </p:nvPicPr>
            <p:blipFill>
              <a:blip r:embed="rId4" cstate="screen">
                <a:duotone>
                  <a:prstClr val="black"/>
                  <a:schemeClr val="accent5">
                    <a:tint val="45000"/>
                    <a:satMod val="400000"/>
                  </a:schemeClr>
                </a:duotone>
              </a:blip>
              <a:srcRect/>
              <a:stretch>
                <a:fillRect/>
              </a:stretch>
            </p:blipFill>
            <p:spPr bwMode="auto">
              <a:xfrm>
                <a:off x="6663346" y="2881758"/>
                <a:ext cx="766591" cy="782692"/>
              </a:xfrm>
              <a:prstGeom prst="rect">
                <a:avLst/>
              </a:prstGeom>
              <a:noFill/>
            </p:spPr>
          </p:pic>
          <p:pic>
            <p:nvPicPr>
              <p:cNvPr id="14" name="Picture 2" descr="C:\Program Files\Microsoft Office\MEDIA\CAGCAT10\j0235319.wmf"/>
              <p:cNvPicPr>
                <a:picLocks noChangeAspect="1" noChangeArrowheads="1"/>
              </p:cNvPicPr>
              <p:nvPr/>
            </p:nvPicPr>
            <p:blipFill>
              <a:blip r:embed="rId4" cstate="screen">
                <a:duotone>
                  <a:prstClr val="black"/>
                  <a:schemeClr val="accent5">
                    <a:tint val="45000"/>
                    <a:satMod val="400000"/>
                  </a:schemeClr>
                </a:duotone>
              </a:blip>
              <a:srcRect/>
              <a:stretch>
                <a:fillRect/>
              </a:stretch>
            </p:blipFill>
            <p:spPr bwMode="auto">
              <a:xfrm>
                <a:off x="6663346" y="1585614"/>
                <a:ext cx="766591" cy="782692"/>
              </a:xfrm>
              <a:prstGeom prst="rect">
                <a:avLst/>
              </a:prstGeom>
              <a:noFill/>
            </p:spPr>
          </p:pic>
          <p:pic>
            <p:nvPicPr>
              <p:cNvPr id="15" name="Picture 2" descr="C:\Program Files\Microsoft Office\MEDIA\CAGCAT10\j0235319.wmf"/>
              <p:cNvPicPr>
                <a:picLocks noChangeAspect="1" noChangeArrowheads="1"/>
              </p:cNvPicPr>
              <p:nvPr/>
            </p:nvPicPr>
            <p:blipFill>
              <a:blip r:embed="rId4" cstate="screen">
                <a:duotone>
                  <a:prstClr val="black"/>
                  <a:schemeClr val="accent5">
                    <a:tint val="45000"/>
                    <a:satMod val="400000"/>
                  </a:schemeClr>
                </a:duotone>
              </a:blip>
              <a:srcRect/>
              <a:stretch>
                <a:fillRect/>
              </a:stretch>
            </p:blipFill>
            <p:spPr bwMode="auto">
              <a:xfrm>
                <a:off x="6709857" y="4479866"/>
                <a:ext cx="766591" cy="782692"/>
              </a:xfrm>
              <a:prstGeom prst="rect">
                <a:avLst/>
              </a:prstGeom>
              <a:noFill/>
            </p:spPr>
          </p:pic>
          <p:grpSp>
            <p:nvGrpSpPr>
              <p:cNvPr id="5" name="Groupe 16"/>
              <p:cNvGrpSpPr/>
              <p:nvPr/>
            </p:nvGrpSpPr>
            <p:grpSpPr>
              <a:xfrm flipH="1">
                <a:off x="3905562" y="3497981"/>
                <a:ext cx="2404119" cy="1809064"/>
                <a:chOff x="7534299" y="4873875"/>
                <a:chExt cx="1570735" cy="927249"/>
              </a:xfrm>
            </p:grpSpPr>
            <p:grpSp>
              <p:nvGrpSpPr>
                <p:cNvPr id="6" name="Groupe 45"/>
                <p:cNvGrpSpPr/>
                <p:nvPr/>
              </p:nvGrpSpPr>
              <p:grpSpPr>
                <a:xfrm flipH="1">
                  <a:off x="7870388" y="4873875"/>
                  <a:ext cx="1033767" cy="649205"/>
                  <a:chOff x="2261510" y="2152281"/>
                  <a:chExt cx="1033767" cy="649205"/>
                </a:xfrm>
              </p:grpSpPr>
              <p:pic>
                <p:nvPicPr>
                  <p:cNvPr id="20" name="Picture 28" descr="http://icons.iconarchive.com/icons/icons-land/vista-people/32/Office-Customer-Male-Light-icon.png"/>
                  <p:cNvPicPr>
                    <a:picLocks noChangeAspect="1" noChangeArrowheads="1"/>
                  </p:cNvPicPr>
                  <p:nvPr/>
                </p:nvPicPr>
                <p:blipFill>
                  <a:blip r:embed="rId5" cstate="screen">
                    <a:extLst>
                      <a:ext uri="{28A0092B-C50C-407E-A947-70E740481C1C}">
                        <a14:useLocalDpi xmlns:a14="http://schemas.microsoft.com/office/drawing/2010/main" xmlns="" val="0"/>
                      </a:ext>
                    </a:extLst>
                  </a:blip>
                  <a:srcRect/>
                  <a:stretch>
                    <a:fillRect/>
                  </a:stretch>
                </p:blipFill>
                <p:spPr bwMode="auto">
                  <a:xfrm flipH="1">
                    <a:off x="2261510" y="2305401"/>
                    <a:ext cx="343683" cy="343684"/>
                  </a:xfrm>
                  <a:prstGeom prst="rect">
                    <a:avLst/>
                  </a:prstGeom>
                  <a:extLst>
                    <a:ext uri="{909E8E84-426E-40DD-AFC4-6F175D3DCCD1}">
                      <a14:hiddenFill xmlns:a14="http://schemas.microsoft.com/office/drawing/2010/main" xmlns="">
                        <a:solidFill>
                          <a:srgbClr val="FFFFFF"/>
                        </a:solidFill>
                      </a14:hiddenFill>
                    </a:ext>
                  </a:extLst>
                </p:spPr>
              </p:pic>
              <p:pic>
                <p:nvPicPr>
                  <p:cNvPr id="21" name="Picture 30" descr="http://icons.iconarchive.com/icons/icons-land/vista-people/32/Office-Customer-Female-Light-icon.png"/>
                  <p:cNvPicPr>
                    <a:picLocks noChangeAspect="1" noChangeArrowheads="1"/>
                  </p:cNvPicPr>
                  <p:nvPr/>
                </p:nvPicPr>
                <p:blipFill>
                  <a:blip r:embed="rId6" cstate="screen">
                    <a:extLst>
                      <a:ext uri="{28A0092B-C50C-407E-A947-70E740481C1C}">
                        <a14:useLocalDpi xmlns:a14="http://schemas.microsoft.com/office/drawing/2010/main" xmlns="" val="0"/>
                      </a:ext>
                    </a:extLst>
                  </a:blip>
                  <a:srcRect/>
                  <a:stretch>
                    <a:fillRect/>
                  </a:stretch>
                </p:blipFill>
                <p:spPr bwMode="auto">
                  <a:xfrm flipH="1">
                    <a:off x="2605193" y="2219900"/>
                    <a:ext cx="305519" cy="305520"/>
                  </a:xfrm>
                  <a:prstGeom prst="rect">
                    <a:avLst/>
                  </a:prstGeom>
                  <a:extLst>
                    <a:ext uri="{909E8E84-426E-40DD-AFC4-6F175D3DCCD1}">
                      <a14:hiddenFill xmlns:a14="http://schemas.microsoft.com/office/drawing/2010/main" xmlns="">
                        <a:solidFill>
                          <a:srgbClr val="FFFFFF"/>
                        </a:solidFill>
                      </a14:hiddenFill>
                    </a:ext>
                  </a:extLst>
                </p:spPr>
              </p:pic>
              <p:pic>
                <p:nvPicPr>
                  <p:cNvPr id="22" name="Picture 34" descr="http://icons.iconarchive.com/icons/icons-land/vista-people/32/Office-Client-Female-Dark-icon.png"/>
                  <p:cNvPicPr>
                    <a:picLocks noChangeAspect="1" noChangeArrowheads="1"/>
                  </p:cNvPicPr>
                  <p:nvPr/>
                </p:nvPicPr>
                <p:blipFill>
                  <a:blip r:embed="rId7" cstate="screen">
                    <a:extLst>
                      <a:ext uri="{28A0092B-C50C-407E-A947-70E740481C1C}">
                        <a14:useLocalDpi xmlns:a14="http://schemas.microsoft.com/office/drawing/2010/main" xmlns="" val="0"/>
                      </a:ext>
                    </a:extLst>
                  </a:blip>
                  <a:srcRect/>
                  <a:stretch>
                    <a:fillRect/>
                  </a:stretch>
                </p:blipFill>
                <p:spPr bwMode="auto">
                  <a:xfrm flipH="1">
                    <a:off x="2805459" y="2367551"/>
                    <a:ext cx="304800" cy="304801"/>
                  </a:xfrm>
                  <a:prstGeom prst="rect">
                    <a:avLst/>
                  </a:prstGeom>
                  <a:extLst>
                    <a:ext uri="{909E8E84-426E-40DD-AFC4-6F175D3DCCD1}">
                      <a14:hiddenFill xmlns:a14="http://schemas.microsoft.com/office/drawing/2010/main" xmlns="">
                        <a:solidFill>
                          <a:srgbClr val="FFFFFF"/>
                        </a:solidFill>
                      </a14:hiddenFill>
                    </a:ext>
                  </a:extLst>
                </p:spPr>
              </p:pic>
              <p:pic>
                <p:nvPicPr>
                  <p:cNvPr id="23" name="Picture 28" descr="http://icons.iconarchive.com/icons/icons-land/vista-people/32/Office-Customer-Male-Light-icon.png"/>
                  <p:cNvPicPr>
                    <a:picLocks noChangeAspect="1" noChangeArrowheads="1"/>
                  </p:cNvPicPr>
                  <p:nvPr/>
                </p:nvPicPr>
                <p:blipFill>
                  <a:blip r:embed="rId5" cstate="screen">
                    <a:extLst>
                      <a:ext uri="{28A0092B-C50C-407E-A947-70E740481C1C}">
                        <a14:useLocalDpi xmlns:a14="http://schemas.microsoft.com/office/drawing/2010/main" xmlns="" val="0"/>
                      </a:ext>
                    </a:extLst>
                  </a:blip>
                  <a:srcRect/>
                  <a:stretch>
                    <a:fillRect/>
                  </a:stretch>
                </p:blipFill>
                <p:spPr bwMode="auto">
                  <a:xfrm flipH="1">
                    <a:off x="2413910" y="2457802"/>
                    <a:ext cx="343683" cy="343684"/>
                  </a:xfrm>
                  <a:prstGeom prst="rect">
                    <a:avLst/>
                  </a:prstGeom>
                  <a:extLst>
                    <a:ext uri="{909E8E84-426E-40DD-AFC4-6F175D3DCCD1}">
                      <a14:hiddenFill xmlns:a14="http://schemas.microsoft.com/office/drawing/2010/main" xmlns="">
                        <a:solidFill>
                          <a:srgbClr val="FFFFFF"/>
                        </a:solidFill>
                      </a14:hiddenFill>
                    </a:ext>
                  </a:extLst>
                </p:spPr>
              </p:pic>
              <p:pic>
                <p:nvPicPr>
                  <p:cNvPr id="24" name="Picture 30" descr="http://icons.iconarchive.com/icons/icons-land/vista-people/32/Office-Customer-Female-Light-icon.png"/>
                  <p:cNvPicPr>
                    <a:picLocks noChangeAspect="1" noChangeArrowheads="1"/>
                  </p:cNvPicPr>
                  <p:nvPr/>
                </p:nvPicPr>
                <p:blipFill>
                  <a:blip r:embed="rId6" cstate="screen">
                    <a:extLst>
                      <a:ext uri="{28A0092B-C50C-407E-A947-70E740481C1C}">
                        <a14:useLocalDpi xmlns:a14="http://schemas.microsoft.com/office/drawing/2010/main" xmlns="" val="0"/>
                      </a:ext>
                    </a:extLst>
                  </a:blip>
                  <a:srcRect/>
                  <a:stretch>
                    <a:fillRect/>
                  </a:stretch>
                </p:blipFill>
                <p:spPr bwMode="auto">
                  <a:xfrm flipH="1">
                    <a:off x="2989758" y="2152281"/>
                    <a:ext cx="305519" cy="305520"/>
                  </a:xfrm>
                  <a:prstGeom prst="rect">
                    <a:avLst/>
                  </a:prstGeom>
                  <a:extLst>
                    <a:ext uri="{909E8E84-426E-40DD-AFC4-6F175D3DCCD1}">
                      <a14:hiddenFill xmlns:a14="http://schemas.microsoft.com/office/drawing/2010/main" xmlns="">
                        <a:solidFill>
                          <a:srgbClr val="FFFFFF"/>
                        </a:solidFill>
                      </a14:hiddenFill>
                    </a:ext>
                  </a:extLst>
                </p:spPr>
              </p:pic>
            </p:grpSp>
            <p:sp>
              <p:nvSpPr>
                <p:cNvPr id="19" name="ZoneTexte 18"/>
                <p:cNvSpPr txBox="1"/>
                <p:nvPr/>
              </p:nvSpPr>
              <p:spPr>
                <a:xfrm>
                  <a:off x="7534299" y="5501393"/>
                  <a:ext cx="1570735" cy="299731"/>
                </a:xfrm>
                <a:prstGeom prst="rect">
                  <a:avLst/>
                </a:prstGeom>
                <a:noFill/>
              </p:spPr>
              <p:txBody>
                <a:bodyPr wrap="none" rtlCol="0">
                  <a:spAutoFit/>
                </a:bodyPr>
                <a:lstStyle/>
                <a:p>
                  <a:pPr algn="ctr"/>
                  <a:r>
                    <a:rPr lang="fr-FR" sz="1600" b="1" dirty="0" smtClean="0">
                      <a:solidFill>
                        <a:schemeClr val="accent4">
                          <a:lumMod val="75000"/>
                        </a:schemeClr>
                      </a:solidFill>
                    </a:rPr>
                    <a:t>Réseau des ambassadeurs</a:t>
                  </a:r>
                </a:p>
                <a:p>
                  <a:pPr algn="ctr"/>
                  <a:r>
                    <a:rPr lang="fr-FR" sz="1600" b="1" dirty="0" smtClean="0">
                      <a:solidFill>
                        <a:schemeClr val="accent4">
                          <a:lumMod val="75000"/>
                        </a:schemeClr>
                      </a:solidFill>
                    </a:rPr>
                    <a:t>en région</a:t>
                  </a:r>
                  <a:endParaRPr lang="fr-FR" sz="1600" b="1" dirty="0">
                    <a:solidFill>
                      <a:schemeClr val="accent4">
                        <a:lumMod val="75000"/>
                      </a:schemeClr>
                    </a:solidFill>
                  </a:endParaRPr>
                </a:p>
              </p:txBody>
            </p:sp>
          </p:grpSp>
          <p:cxnSp>
            <p:nvCxnSpPr>
              <p:cNvPr id="27" name="Connecteur droit avec flèche 26"/>
              <p:cNvCxnSpPr>
                <a:stCxn id="137" idx="2"/>
                <a:endCxn id="16" idx="3"/>
              </p:cNvCxnSpPr>
              <p:nvPr/>
            </p:nvCxnSpPr>
            <p:spPr>
              <a:xfrm flipV="1">
                <a:off x="3541504" y="2052930"/>
                <a:ext cx="897536" cy="113589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31" name="Connecteur droit avec flèche 30"/>
              <p:cNvCxnSpPr>
                <a:stCxn id="16" idx="1"/>
                <a:endCxn id="14" idx="1"/>
              </p:cNvCxnSpPr>
              <p:nvPr/>
            </p:nvCxnSpPr>
            <p:spPr>
              <a:xfrm flipV="1">
                <a:off x="5441899" y="1976960"/>
                <a:ext cx="1221447" cy="7597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0" name="Connecteur droit avec flèche 39"/>
              <p:cNvCxnSpPr>
                <a:stCxn id="22" idx="1"/>
                <a:endCxn id="15" idx="1"/>
              </p:cNvCxnSpPr>
              <p:nvPr/>
            </p:nvCxnSpPr>
            <p:spPr>
              <a:xfrm>
                <a:off x="5512091" y="4215308"/>
                <a:ext cx="1197766" cy="655904"/>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41" name="Connecteur droit avec flèche 40"/>
              <p:cNvCxnSpPr>
                <a:stCxn id="24" idx="1"/>
                <a:endCxn id="13" idx="1"/>
              </p:cNvCxnSpPr>
              <p:nvPr/>
            </p:nvCxnSpPr>
            <p:spPr>
              <a:xfrm flipV="1">
                <a:off x="5795273" y="3273104"/>
                <a:ext cx="868073" cy="522913"/>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49" name="Connecteur droit avec flèche 48"/>
              <p:cNvCxnSpPr>
                <a:stCxn id="8" idx="3"/>
                <a:endCxn id="138" idx="1"/>
              </p:cNvCxnSpPr>
              <p:nvPr/>
            </p:nvCxnSpPr>
            <p:spPr>
              <a:xfrm flipV="1">
                <a:off x="1938460" y="3014650"/>
                <a:ext cx="738949" cy="1644"/>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grpSp>
            <p:nvGrpSpPr>
              <p:cNvPr id="7" name="Groupe 132"/>
              <p:cNvGrpSpPr/>
              <p:nvPr/>
            </p:nvGrpSpPr>
            <p:grpSpPr>
              <a:xfrm>
                <a:off x="4149496" y="1472916"/>
                <a:ext cx="2126801" cy="1342684"/>
                <a:chOff x="5362576" y="1215634"/>
                <a:chExt cx="2126801" cy="1342684"/>
              </a:xfrm>
            </p:grpSpPr>
            <p:pic>
              <p:nvPicPr>
                <p:cNvPr id="16" name="Picture 2" descr="http://www.briefcreatif.fr/realisations/slides/Couleur_Systeme_site_WEB_608p.png"/>
                <p:cNvPicPr>
                  <a:picLocks noChangeAspect="1" noChangeArrowheads="1"/>
                </p:cNvPicPr>
                <p:nvPr/>
              </p:nvPicPr>
              <p:blipFill>
                <a:blip r:embed="rId8" cstate="screen">
                  <a:clrChange>
                    <a:clrFrom>
                      <a:srgbClr val="FFFFFF"/>
                    </a:clrFrom>
                    <a:clrTo>
                      <a:srgbClr val="FFFFFF">
                        <a:alpha val="0"/>
                      </a:srgbClr>
                    </a:clrTo>
                  </a:clrChange>
                </a:blip>
                <a:srcRect/>
                <a:stretch>
                  <a:fillRect/>
                </a:stretch>
              </p:blipFill>
              <p:spPr bwMode="auto">
                <a:xfrm flipH="1">
                  <a:off x="5652120" y="1215634"/>
                  <a:ext cx="1002859" cy="1160028"/>
                </a:xfrm>
                <a:prstGeom prst="rect">
                  <a:avLst/>
                </a:prstGeom>
                <a:noFill/>
              </p:spPr>
            </p:pic>
            <p:sp>
              <p:nvSpPr>
                <p:cNvPr id="132" name="ZoneTexte 131"/>
                <p:cNvSpPr txBox="1"/>
                <p:nvPr/>
              </p:nvSpPr>
              <p:spPr>
                <a:xfrm flipH="1">
                  <a:off x="5362576" y="2219764"/>
                  <a:ext cx="2126801" cy="338554"/>
                </a:xfrm>
                <a:prstGeom prst="rect">
                  <a:avLst/>
                </a:prstGeom>
                <a:noFill/>
              </p:spPr>
              <p:txBody>
                <a:bodyPr wrap="none" rtlCol="0">
                  <a:spAutoFit/>
                </a:bodyPr>
                <a:lstStyle/>
                <a:p>
                  <a:pPr algn="ctr"/>
                  <a:r>
                    <a:rPr lang="fr-FR" sz="1600" b="1" dirty="0" smtClean="0">
                      <a:solidFill>
                        <a:schemeClr val="accent2"/>
                      </a:solidFill>
                    </a:rPr>
                    <a:t>Plate forme interactive</a:t>
                  </a:r>
                  <a:endParaRPr lang="fr-FR" sz="1600" b="1" dirty="0">
                    <a:solidFill>
                      <a:schemeClr val="accent2"/>
                    </a:solidFill>
                  </a:endParaRPr>
                </a:p>
              </p:txBody>
            </p:sp>
          </p:grpSp>
          <p:grpSp>
            <p:nvGrpSpPr>
              <p:cNvPr id="10" name="Groupe 149"/>
              <p:cNvGrpSpPr/>
              <p:nvPr/>
            </p:nvGrpSpPr>
            <p:grpSpPr>
              <a:xfrm>
                <a:off x="2533393" y="2742278"/>
                <a:ext cx="1061894" cy="1224136"/>
                <a:chOff x="3851920" y="2204864"/>
                <a:chExt cx="1061894" cy="1224136"/>
              </a:xfrm>
            </p:grpSpPr>
            <p:grpSp>
              <p:nvGrpSpPr>
                <p:cNvPr id="11" name="Groupe 138"/>
                <p:cNvGrpSpPr/>
                <p:nvPr/>
              </p:nvGrpSpPr>
              <p:grpSpPr>
                <a:xfrm>
                  <a:off x="3995936" y="2204864"/>
                  <a:ext cx="864095" cy="749084"/>
                  <a:chOff x="2339752" y="4293096"/>
                  <a:chExt cx="864095" cy="749084"/>
                </a:xfrm>
              </p:grpSpPr>
              <p:pic>
                <p:nvPicPr>
                  <p:cNvPr id="138" name="Picture 20" descr="http://translation-blog.multilizer.com/wp-content/uploads/2012/07/document01.png"/>
                  <p:cNvPicPr>
                    <a:picLocks noChangeAspect="1" noChangeArrowheads="1"/>
                  </p:cNvPicPr>
                  <p:nvPr/>
                </p:nvPicPr>
                <p:blipFill>
                  <a:blip r:embed="rId9" cstate="screen"/>
                  <a:srcRect/>
                  <a:stretch>
                    <a:fillRect/>
                  </a:stretch>
                </p:blipFill>
                <p:spPr bwMode="auto">
                  <a:xfrm>
                    <a:off x="2339752" y="4293096"/>
                    <a:ext cx="615529" cy="544743"/>
                  </a:xfrm>
                  <a:prstGeom prst="rect">
                    <a:avLst/>
                  </a:prstGeom>
                  <a:noFill/>
                </p:spPr>
              </p:pic>
              <p:pic>
                <p:nvPicPr>
                  <p:cNvPr id="137" name="Picture 18" descr="http://static.freepik.com/photos-libre/clip-art-outils_412316.jpg"/>
                  <p:cNvPicPr>
                    <a:picLocks noChangeAspect="1" noChangeArrowheads="1"/>
                  </p:cNvPicPr>
                  <p:nvPr/>
                </p:nvPicPr>
                <p:blipFill>
                  <a:blip r:embed="rId10" cstate="screen">
                    <a:clrChange>
                      <a:clrFrom>
                        <a:srgbClr val="FFFFFF"/>
                      </a:clrFrom>
                      <a:clrTo>
                        <a:srgbClr val="FFFFFF">
                          <a:alpha val="0"/>
                        </a:srgbClr>
                      </a:clrTo>
                    </a:clrChange>
                  </a:blip>
                  <a:srcRect/>
                  <a:stretch>
                    <a:fillRect/>
                  </a:stretch>
                </p:blipFill>
                <p:spPr bwMode="auto">
                  <a:xfrm rot="16200000">
                    <a:off x="2602645" y="4440978"/>
                    <a:ext cx="605068" cy="597336"/>
                  </a:xfrm>
                  <a:prstGeom prst="rect">
                    <a:avLst/>
                  </a:prstGeom>
                  <a:noFill/>
                </p:spPr>
              </p:pic>
            </p:grpSp>
            <p:sp>
              <p:nvSpPr>
                <p:cNvPr id="143" name="ZoneTexte 142"/>
                <p:cNvSpPr txBox="1"/>
                <p:nvPr/>
              </p:nvSpPr>
              <p:spPr>
                <a:xfrm>
                  <a:off x="3851920" y="2905780"/>
                  <a:ext cx="1061894" cy="523220"/>
                </a:xfrm>
                <a:prstGeom prst="rect">
                  <a:avLst/>
                </a:prstGeom>
                <a:noFill/>
              </p:spPr>
              <p:txBody>
                <a:bodyPr wrap="none" rtlCol="0">
                  <a:spAutoFit/>
                </a:bodyPr>
                <a:lstStyle/>
                <a:p>
                  <a:pPr algn="ctr"/>
                  <a:r>
                    <a:rPr lang="fr-FR" sz="1400" b="1" i="1" dirty="0" smtClean="0">
                      <a:solidFill>
                        <a:schemeClr val="bg1">
                          <a:lumMod val="50000"/>
                        </a:schemeClr>
                      </a:solidFill>
                    </a:rPr>
                    <a:t>Outils,</a:t>
                  </a:r>
                </a:p>
                <a:p>
                  <a:pPr algn="ctr"/>
                  <a:r>
                    <a:rPr lang="fr-FR" sz="1400" b="1" i="1" dirty="0" smtClean="0">
                      <a:solidFill>
                        <a:schemeClr val="bg1">
                          <a:lumMod val="50000"/>
                        </a:schemeClr>
                      </a:solidFill>
                    </a:rPr>
                    <a:t>Méthodes…</a:t>
                  </a:r>
                  <a:endParaRPr lang="fr-FR" sz="1400" b="1" i="1" dirty="0">
                    <a:solidFill>
                      <a:schemeClr val="bg1">
                        <a:lumMod val="50000"/>
                      </a:schemeClr>
                    </a:solidFill>
                  </a:endParaRPr>
                </a:p>
              </p:txBody>
            </p:sp>
          </p:grpSp>
          <p:sp>
            <p:nvSpPr>
              <p:cNvPr id="144" name="ZoneTexte 143"/>
              <p:cNvSpPr txBox="1"/>
              <p:nvPr/>
            </p:nvSpPr>
            <p:spPr>
              <a:xfrm>
                <a:off x="3740920" y="5672593"/>
                <a:ext cx="2306722" cy="307777"/>
              </a:xfrm>
              <a:prstGeom prst="rect">
                <a:avLst/>
              </a:prstGeom>
              <a:noFill/>
            </p:spPr>
            <p:txBody>
              <a:bodyPr wrap="none" rtlCol="0">
                <a:spAutoFit/>
              </a:bodyPr>
              <a:lstStyle/>
              <a:p>
                <a:pPr algn="ctr"/>
                <a:r>
                  <a:rPr lang="fr-FR" sz="1400" b="1" i="1" dirty="0" smtClean="0">
                    <a:solidFill>
                      <a:schemeClr val="bg1">
                        <a:lumMod val="50000"/>
                      </a:schemeClr>
                    </a:solidFill>
                  </a:rPr>
                  <a:t>Difficultés de déploiement SI</a:t>
                </a:r>
                <a:endParaRPr lang="fr-FR" sz="1400" b="1" i="1" dirty="0">
                  <a:solidFill>
                    <a:schemeClr val="bg1">
                      <a:lumMod val="50000"/>
                    </a:schemeClr>
                  </a:solidFill>
                </a:endParaRPr>
              </a:p>
            </p:txBody>
          </p:sp>
        </p:grpSp>
        <p:cxnSp>
          <p:nvCxnSpPr>
            <p:cNvPr id="35" name="Connecteur droit avec flèche 34"/>
            <p:cNvCxnSpPr>
              <a:stCxn id="15" idx="3"/>
              <a:endCxn id="9" idx="2"/>
            </p:cNvCxnSpPr>
            <p:nvPr/>
          </p:nvCxnSpPr>
          <p:spPr>
            <a:xfrm flipH="1" flipV="1">
              <a:off x="1525139" y="4047913"/>
              <a:ext cx="5951309" cy="823299"/>
            </a:xfrm>
            <a:prstGeom prst="bentConnector4">
              <a:avLst>
                <a:gd name="adj1" fmla="val -13020"/>
                <a:gd name="adj2" fmla="val -135382"/>
              </a:avLst>
            </a:prstGeom>
            <a:ln>
              <a:tailEnd type="arrow"/>
            </a:ln>
          </p:spPr>
          <p:style>
            <a:lnRef idx="3">
              <a:schemeClr val="accent3"/>
            </a:lnRef>
            <a:fillRef idx="0">
              <a:schemeClr val="accent3"/>
            </a:fillRef>
            <a:effectRef idx="2">
              <a:schemeClr val="accent3"/>
            </a:effectRef>
            <a:fontRef idx="minor">
              <a:schemeClr val="tx1"/>
            </a:fontRef>
          </p:style>
        </p:cxnSp>
        <p:cxnSp>
          <p:nvCxnSpPr>
            <p:cNvPr id="38" name="Connecteur droit avec flèche 34"/>
            <p:cNvCxnSpPr>
              <a:stCxn id="13" idx="3"/>
              <a:endCxn id="9" idx="2"/>
            </p:cNvCxnSpPr>
            <p:nvPr/>
          </p:nvCxnSpPr>
          <p:spPr>
            <a:xfrm flipH="1">
              <a:off x="1525139" y="3273104"/>
              <a:ext cx="5904798" cy="774809"/>
            </a:xfrm>
            <a:prstGeom prst="bentConnector4">
              <a:avLst>
                <a:gd name="adj1" fmla="val -13927"/>
                <a:gd name="adj2" fmla="val 353275"/>
              </a:avLst>
            </a:prstGeom>
            <a:ln>
              <a:tailEnd type="arrow"/>
            </a:ln>
          </p:spPr>
          <p:style>
            <a:lnRef idx="3">
              <a:schemeClr val="accent3"/>
            </a:lnRef>
            <a:fillRef idx="0">
              <a:schemeClr val="accent3"/>
            </a:fillRef>
            <a:effectRef idx="2">
              <a:schemeClr val="accent3"/>
            </a:effectRef>
            <a:fontRef idx="minor">
              <a:schemeClr val="tx1"/>
            </a:fontRef>
          </p:style>
        </p:cxnSp>
        <p:cxnSp>
          <p:nvCxnSpPr>
            <p:cNvPr id="45" name="Connecteur droit avec flèche 34"/>
            <p:cNvCxnSpPr>
              <a:stCxn id="14" idx="3"/>
              <a:endCxn id="9" idx="2"/>
            </p:cNvCxnSpPr>
            <p:nvPr/>
          </p:nvCxnSpPr>
          <p:spPr>
            <a:xfrm flipH="1">
              <a:off x="1525139" y="1976960"/>
              <a:ext cx="5904798" cy="2070953"/>
            </a:xfrm>
            <a:prstGeom prst="bentConnector4">
              <a:avLst>
                <a:gd name="adj1" fmla="val -14128"/>
                <a:gd name="adj2" fmla="val 193612"/>
              </a:avLst>
            </a:prstGeom>
            <a:ln>
              <a:tailEnd type="arrow"/>
            </a:ln>
          </p:spPr>
          <p:style>
            <a:lnRef idx="3">
              <a:schemeClr val="accent3"/>
            </a:lnRef>
            <a:fillRef idx="0">
              <a:schemeClr val="accent3"/>
            </a:fillRef>
            <a:effectRef idx="2">
              <a:schemeClr val="accent3"/>
            </a:effectRef>
            <a:fontRef idx="minor">
              <a:schemeClr val="tx1"/>
            </a:fontRef>
          </p:style>
        </p:cxnSp>
      </p:gr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7819&quot;&gt;&lt;version val=&quot;17885&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m_eweekdayFirstOfWorkweek val=&quot;2&quot;/&gt;&lt;m_eweekdayFirstOfWeekend val=&quot;7&quot;/&gt;&lt;m_mapectfillschemeMRU&gt;&lt;key val=&quot;4&quot;/&gt;&lt;elem&gt;&lt;m_nPartnerID val=&quot;536&quot;/&gt;&lt;m_nIndex val=&quot;1&quot;/&gt;&lt;/elem&gt;&lt;/m_mapectfillschemeMRU&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 &lt;/m_chGroupingSymbol&gt;&lt;/m_precDefault&gt;&lt;/CDefaultPrec&gt;&lt;/root&gt;"/>
  <p:tag name="THINKCELLUNDODONOTDELETE" val="1576"/>
</p:tagLst>
</file>

<file path=ppt/theme/theme1.xml><?xml version="1.0" encoding="utf-8"?>
<a:theme xmlns:a="http://schemas.openxmlformats.org/drawingml/2006/main" name="101207_modèle présentation type Anap">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101207_modèle présentation type Anap</Template>
  <TotalTime>3419</TotalTime>
  <Words>3900</Words>
  <Application>Microsoft Office PowerPoint</Application>
  <PresentationFormat>Affichage à l'écran (4:3)</PresentationFormat>
  <Paragraphs>809</Paragraphs>
  <Slides>52</Slides>
  <Notes>43</Notes>
  <HiddenSlides>0</HiddenSlides>
  <MMClips>0</MMClips>
  <ScaleCrop>false</ScaleCrop>
  <HeadingPairs>
    <vt:vector size="4" baseType="variant">
      <vt:variant>
        <vt:lpstr>Thème</vt:lpstr>
      </vt:variant>
      <vt:variant>
        <vt:i4>1</vt:i4>
      </vt:variant>
      <vt:variant>
        <vt:lpstr>Titres des diapositives</vt:lpstr>
      </vt:variant>
      <vt:variant>
        <vt:i4>52</vt:i4>
      </vt:variant>
    </vt:vector>
  </HeadingPairs>
  <TitlesOfParts>
    <vt:vector size="53" baseType="lpstr">
      <vt:lpstr>101207_modèle présentation type Anap</vt:lpstr>
      <vt:lpstr>« hôpital numérique »   Accompagnement des établissements à l’atteinte des cibles d’usage</vt:lpstr>
      <vt:lpstr>Projets ANAP en lien avec HN</vt:lpstr>
      <vt:lpstr>Contexte du projet « Accompagnement Hôpital Numérique »</vt:lpstr>
      <vt:lpstr>La démarche envisagée</vt:lpstr>
      <vt:lpstr>Des principes d’action structurants</vt:lpstr>
      <vt:lpstr>Problématique : Rapprocher les besoins et les outils</vt:lpstr>
      <vt:lpstr>Accompagnement ANAP : Une offre en 5 services</vt:lpstr>
      <vt:lpstr>Un dispositif en articulation avec les ARS</vt:lpstr>
      <vt:lpstr>Enjeu : déployer les outils et méthodes à grande échelle Vers un déploiement à grande échelle des guides et outils répondant aux besoins des établissements</vt:lpstr>
      <vt:lpstr>Service de Diffusion de contenus via la Plate-Forme</vt:lpstr>
      <vt:lpstr>Service de diffusion du contenu via la plate-forme Un outil d’aide en ligne</vt:lpstr>
      <vt:lpstr>Service de diffusion du contenu via la plate-forme Une ouverture fin 2013</vt:lpstr>
      <vt:lpstr>Offre d’expertise via la Plate Forme et la création d’outils</vt:lpstr>
      <vt:lpstr>Service d’offre d’expertise via la plate-forme Un accès large à l’expertise et une identification directe des « points durs »</vt:lpstr>
      <vt:lpstr>Un parti pris : s’appuyer sur les besoins des établissements</vt:lpstr>
      <vt:lpstr>Diapositive 16</vt:lpstr>
      <vt:lpstr>Diapositive 17</vt:lpstr>
      <vt:lpstr>Diapositive 18</vt:lpstr>
      <vt:lpstr>Diapositive 19</vt:lpstr>
      <vt:lpstr>Diapositive 20</vt:lpstr>
      <vt:lpstr>Diapositive 21</vt:lpstr>
      <vt:lpstr>Diapositive 22</vt:lpstr>
      <vt:lpstr>Diapositive 23</vt:lpstr>
      <vt:lpstr>Diapositive 24</vt:lpstr>
      <vt:lpstr>Diapositive 25</vt:lpstr>
      <vt:lpstr>Diapositive 26</vt:lpstr>
      <vt:lpstr>Diapositive 27</vt:lpstr>
      <vt:lpstr>Appui métier par un réseau de professionnels en région</vt:lpstr>
      <vt:lpstr>Service d’appui métier par un réseau d’ambassadeurs Pourquoi un réseau de professionnels ?</vt:lpstr>
      <vt:lpstr>Service d’appui métier par un réseau d’ambassadeurs Pourquoi un réseau de professionnels ?</vt:lpstr>
      <vt:lpstr>Service d’appui métier par un réseau d’ambassadeurs Un réseau de professionnels de terrain</vt:lpstr>
      <vt:lpstr>Service d’appui métier par un réseau d’ambassadeurs Un dispositif innovant</vt:lpstr>
      <vt:lpstr>Service d’appui métier par un réseau d’ambassadeurs Un réseau de compétences en région</vt:lpstr>
      <vt:lpstr>Service d’appui métier par un réseau d’ambassadeurs Un pilotage national et une gestion régionale ou inter-régionale</vt:lpstr>
      <vt:lpstr>Service d’appui métier par un réseau d’ambassadeurs Un processus de travail clair</vt:lpstr>
      <vt:lpstr>Service d’appui métier par un réseau d’ambassadeurs Différents modes d’intervention adaptés aux besoins des établissements</vt:lpstr>
      <vt:lpstr>Service d’appui métier par un réseau d’ambassadeurs  Un partenariat gagnant-gagnant</vt:lpstr>
      <vt:lpstr>Service d’appui métier par un réseau d’ambassadeurs Pour devenir ambassadeur et le rester</vt:lpstr>
      <vt:lpstr>Service d’appui métier par un réseau d’ambassadeurs Un dispositif mis en œuvre progressivement</vt:lpstr>
      <vt:lpstr>Appui ponctuel réalisé par l’ANAP</vt:lpstr>
      <vt:lpstr>Service d’appui ponctuel par l’ANAP</vt:lpstr>
      <vt:lpstr>Journées nationales d’information Interventions en région</vt:lpstr>
      <vt:lpstr>Service d’information via les journées nationales et régionales</vt:lpstr>
      <vt:lpstr>Accompagnement ANAP : de Hôpital 2012 à Hôpital Numérique</vt:lpstr>
      <vt:lpstr>Le « système » : vue d’ensemble</vt:lpstr>
      <vt:lpstr>Diapositive 46</vt:lpstr>
      <vt:lpstr>Macro calendrier du projet</vt:lpstr>
      <vt:lpstr>Diapositive 48</vt:lpstr>
      <vt:lpstr>Instances du projet</vt:lpstr>
      <vt:lpstr>Articulation entre les différents prestataires Enjeu : une organisation claire pour une animation fluide du dispositif</vt:lpstr>
      <vt:lpstr>Articulation entre les différents prestataires Interdépendances</vt:lpstr>
      <vt:lpstr>Vos contacts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Accompagnement des ES et animation communautaire dans le cadre d’HN</dc:title>
  <dc:creator>Didier ALAIN</dc:creator>
  <cp:lastModifiedBy>Benjamin LEMOINE</cp:lastModifiedBy>
  <cp:revision>295</cp:revision>
  <cp:lastPrinted>2009-11-16T21:05:47Z</cp:lastPrinted>
  <dcterms:created xsi:type="dcterms:W3CDTF">2012-10-08T09:24:29Z</dcterms:created>
  <dcterms:modified xsi:type="dcterms:W3CDTF">2013-07-10T14:13:34Z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Diapositive 1</vt:lpwstr>
  </property>
  <property fmtid="{D5CDD505-2E9C-101B-9397-08002B2CF9AE}" pid="3" name="Final">
    <vt:bool>true</vt:bool>
  </property>
  <property fmtid="{D5CDD505-2E9C-101B-9397-08002B2CF9AE}" pid="4" name="Event">
    <vt:lpwstr/>
  </property>
  <property fmtid="{D5CDD505-2E9C-101B-9397-08002B2CF9AE}" pid="5" name="Delivery Date">
    <vt:lpwstr/>
  </property>
  <property fmtid="{D5CDD505-2E9C-101B-9397-08002B2CF9AE}" pid="6" name="docid">
    <vt:lpwstr/>
  </property>
</Properties>
</file>