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69E073-D2B9-4351-9060-5B26ABA4A892}">
  <a:tblStyle styleId="{F969E073-D2B9-4351-9060-5B26ABA4A8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s.portal.azure.com/#create/Microsoft.CognitiveServicesImmersiveReader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ortal.azure.com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ise.readthedocs.io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microsoft.com/en-gb/learn/modules/create-regression-model-azure-machine-learning-designer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microsoft.com/en-gb/learn/modules/create-regression-model-azure-machine-learning-designer/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 WADSIH was given free exam vouchers for Azure AI Fundamental by Microsoft.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Chris assisted me in gaining approval to do the study and exam as PD.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I was </a:t>
            </a:r>
            <a:r>
              <a:rPr lang="en-GB"/>
              <a:t>interested</a:t>
            </a:r>
            <a:r>
              <a:rPr lang="en-GB"/>
              <a:t> to see how No Code Data Science works and might fit into the business world: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as a tool for Project BA’s and administrators 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as a </a:t>
            </a:r>
            <a:r>
              <a:rPr lang="en-GB"/>
              <a:t>serious</a:t>
            </a:r>
            <a:r>
              <a:rPr lang="en-GB"/>
              <a:t> tool for Data Scientists and Engineers.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 will </a:t>
            </a:r>
            <a:r>
              <a:rPr lang="en-GB"/>
              <a:t>attempt</a:t>
            </a:r>
            <a:r>
              <a:rPr lang="en-GB"/>
              <a:t> to give some understanding of this very comprehensive environment in just a few minutes.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3a86158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3a86158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studio walks you thru 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AutoNum type="arabicPeriod"/>
            </a:pPr>
            <a:r>
              <a:rPr b="1" lang="en-GB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Selecting a dataset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from From Local files, A datastore, web files or Open datasets.MS datasets or upload your own.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After viewing and and configuring your data in a the very friendly Schema you create the dataset file with the click of a button.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AutoNum type="arabicPeriod"/>
            </a:pPr>
            <a:r>
              <a:rPr b="1" lang="en-GB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Configure run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AutoNum type="arabicPeriod"/>
            </a:pPr>
            <a:r>
              <a:rPr b="1" lang="en-GB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Select task and settings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Metrics, Permitted models, Exit Criteria (time and metric threshold), Feature Selection, Validation Type.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AutoNum type="arabicPeriod"/>
            </a:pPr>
            <a:r>
              <a:rPr b="1" lang="en-GB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Validate and test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Review Best model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extensive graphs and summary of model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Link in slide has some images on review Best model</a:t>
            </a:r>
            <a:endParaRPr>
              <a:solidFill>
                <a:srgbClr val="FF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3a86158a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3a86158a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rPr lang="en-GB"/>
              <a:t>Cognitive </a:t>
            </a:r>
            <a:r>
              <a:rPr lang="en-GB"/>
              <a:t>services</a:t>
            </a:r>
            <a:r>
              <a:rPr lang="en-GB"/>
              <a:t> expand the functionality of Machine Learning into the realm of </a:t>
            </a:r>
            <a:r>
              <a:rPr lang="en-GB"/>
              <a:t>Artificial</a:t>
            </a:r>
            <a:r>
              <a:rPr lang="en-GB"/>
              <a:t> </a:t>
            </a:r>
            <a:r>
              <a:rPr lang="en-GB"/>
              <a:t>Intelligence</a:t>
            </a:r>
            <a:r>
              <a:rPr lang="en-GB"/>
              <a:t>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1a325261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1a325261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171717"/>
              </a:buClr>
              <a:buSzPts val="1200"/>
              <a:buChar char="●"/>
            </a:pPr>
            <a:r>
              <a:rPr lang="en-GB" sz="1200">
                <a:solidFill>
                  <a:srgbClr val="171717"/>
                </a:solidFill>
                <a:highlight>
                  <a:srgbClr val="FFFFFF"/>
                </a:highlight>
              </a:rPr>
              <a:t>Vision - </a:t>
            </a:r>
            <a:r>
              <a:rPr lang="en-GB" sz="1000">
                <a:solidFill>
                  <a:srgbClr val="32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visual data processing to label content (from objects to concepts), extract printed and handwritten text, recognize familiar subjects like brands and landmarks, and moderate content.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1a325261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1a325261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200"/>
              <a:buChar char="●"/>
            </a:pPr>
            <a:r>
              <a:rPr lang="en-GB" sz="1200">
                <a:solidFill>
                  <a:srgbClr val="171717"/>
                </a:solidFill>
                <a:highlight>
                  <a:srgbClr val="FFFFFF"/>
                </a:highlight>
              </a:rPr>
              <a:t>Speech </a:t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32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Perform Real-time speech translations</a:t>
            </a:r>
            <a:endParaRPr sz="1000">
              <a:solidFill>
                <a:srgbClr val="32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32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Convert text to audio nearly in real time.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1a325261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1a325261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Language Services</a:t>
            </a:r>
            <a:r>
              <a:rPr lang="en-GB" sz="1400">
                <a:solidFill>
                  <a:schemeClr val="dk1"/>
                </a:solidFill>
              </a:rPr>
              <a:t> - </a:t>
            </a:r>
            <a:r>
              <a:rPr lang="en-GB" sz="1400">
                <a:solidFill>
                  <a:srgbClr val="32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sentiment analysis, key phrase extraction, pre-built question answering, etc</a:t>
            </a:r>
            <a:endParaRPr sz="1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Translator</a:t>
            </a:r>
            <a:r>
              <a:rPr lang="en-GB" sz="1400">
                <a:solidFill>
                  <a:schemeClr val="dk1"/>
                </a:solidFill>
              </a:rPr>
              <a:t> - </a:t>
            </a:r>
            <a:r>
              <a:rPr lang="en-GB" sz="1400">
                <a:solidFill>
                  <a:srgbClr val="32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multi-language support</a:t>
            </a:r>
            <a:endParaRPr sz="1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Language Understanding (LUIS)</a:t>
            </a:r>
            <a:r>
              <a:rPr lang="en-GB" sz="1400">
                <a:solidFill>
                  <a:schemeClr val="dk1"/>
                </a:solidFill>
              </a:rPr>
              <a:t> - </a:t>
            </a:r>
            <a:r>
              <a:rPr lang="en-GB" sz="1400">
                <a:solidFill>
                  <a:srgbClr val="32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understand human language for an end to end conversational flow</a:t>
            </a:r>
            <a:endParaRPr sz="1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QnA Maker</a:t>
            </a:r>
            <a:r>
              <a:rPr lang="en-GB" sz="1400">
                <a:solidFill>
                  <a:schemeClr val="dk1"/>
                </a:solidFill>
              </a:rPr>
              <a:t> - </a:t>
            </a:r>
            <a:r>
              <a:rPr lang="en-GB" sz="1400">
                <a:solidFill>
                  <a:srgbClr val="32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create a conversational question-and-answer layer over your existing FAQs, manuals, and documents etc.</a:t>
            </a:r>
            <a:endParaRPr sz="1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Immersive reader</a:t>
            </a:r>
            <a:r>
              <a:rPr lang="en-GB" sz="1400">
                <a:solidFill>
                  <a:srgbClr val="32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-GB" sz="1400">
                <a:solidFill>
                  <a:srgbClr val="32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reading aloud, translating languages, and focusing attention through highlighting and other design elements</a:t>
            </a:r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1a3252613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1a325261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130"/>
              </a:buClr>
              <a:buSzPts val="1000"/>
              <a:buFont typeface="Roboto"/>
              <a:buChar char="●"/>
            </a:pPr>
            <a:r>
              <a:rPr b="1" lang="en-GB" sz="1000">
                <a:solidFill>
                  <a:srgbClr val="32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Anomaly Detector</a:t>
            </a:r>
            <a:r>
              <a:rPr lang="en-GB" sz="1000">
                <a:solidFill>
                  <a:srgbClr val="32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ingests time-series data of all types and selects the best-fitting detection model for your data </a:t>
            </a:r>
            <a:endParaRPr sz="1000">
              <a:solidFill>
                <a:srgbClr val="32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130"/>
              </a:buClr>
              <a:buSzPts val="1000"/>
              <a:buFont typeface="Roboto"/>
              <a:buChar char="●"/>
            </a:pPr>
            <a:r>
              <a:rPr b="1" lang="en-GB" sz="1000">
                <a:solidFill>
                  <a:srgbClr val="32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Content moderation</a:t>
            </a:r>
            <a:r>
              <a:rPr lang="en-GB" sz="1000">
                <a:solidFill>
                  <a:srgbClr val="32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APIs and human review tool for images, text, and videos. Detect potentially offensive and wanted images, filter possible profanity and undesirable text, and moderate adult and racy content in videos. </a:t>
            </a:r>
            <a:endParaRPr sz="1000">
              <a:solidFill>
                <a:srgbClr val="32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130"/>
              </a:buClr>
              <a:buSzPts val="1000"/>
              <a:buFont typeface="Roboto"/>
              <a:buChar char="●"/>
            </a:pPr>
            <a:r>
              <a:rPr b="1" lang="en-GB" sz="1000">
                <a:solidFill>
                  <a:srgbClr val="32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Personalizer</a:t>
            </a:r>
            <a:r>
              <a:rPr lang="en-GB" sz="1000">
                <a:solidFill>
                  <a:srgbClr val="32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Prioritize relevant content and user experiences,</a:t>
            </a:r>
            <a:endParaRPr sz="1000">
              <a:solidFill>
                <a:srgbClr val="32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130"/>
              </a:buClr>
              <a:buSzPts val="1000"/>
              <a:buFont typeface="Roboto"/>
              <a:buChar char="●"/>
            </a:pPr>
            <a:r>
              <a:rPr b="1" lang="en-GB" sz="1000">
                <a:solidFill>
                  <a:srgbClr val="32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Metrics Advisor</a:t>
            </a:r>
            <a:r>
              <a:rPr lang="en-GB" sz="1000">
                <a:solidFill>
                  <a:srgbClr val="32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monitors the performance of a companies growth engines, from sales revenue to manufacturing operations. </a:t>
            </a:r>
            <a:endParaRPr sz="1000">
              <a:solidFill>
                <a:srgbClr val="32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130"/>
              </a:buClr>
              <a:buSzPts val="1000"/>
              <a:buFont typeface="Roboto"/>
              <a:buChar char="○"/>
            </a:pPr>
            <a:r>
              <a:rPr lang="en-GB" sz="1000">
                <a:solidFill>
                  <a:srgbClr val="32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quickly identify and fix problems through a combination of monitoring in near-real time, </a:t>
            </a:r>
            <a:endParaRPr sz="1000">
              <a:solidFill>
                <a:srgbClr val="32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130"/>
              </a:buClr>
              <a:buSzPts val="1000"/>
              <a:buFont typeface="Roboto"/>
              <a:buChar char="○"/>
            </a:pPr>
            <a:r>
              <a:rPr lang="en-GB" sz="1000">
                <a:solidFill>
                  <a:srgbClr val="32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adapting models to your scenario, </a:t>
            </a:r>
            <a:endParaRPr sz="1000">
              <a:solidFill>
                <a:srgbClr val="32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130"/>
              </a:buClr>
              <a:buSzPts val="1000"/>
              <a:buFont typeface="Roboto"/>
              <a:buChar char="○"/>
            </a:pPr>
            <a:r>
              <a:rPr lang="en-GB" sz="1000">
                <a:solidFill>
                  <a:srgbClr val="32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granular analysis with diagnostics, and alerting.</a:t>
            </a:r>
            <a:endParaRPr sz="1000">
              <a:solidFill>
                <a:srgbClr val="32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1474f58e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1474f58e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900">
                <a:solidFill>
                  <a:schemeClr val="dk1"/>
                </a:solidFill>
              </a:rPr>
              <a:t>Responsible AI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3a86158a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3a86158a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F"/>
                </a:solidFill>
                <a:highlight>
                  <a:srgbClr val="FFFFFF"/>
                </a:highlight>
              </a:rPr>
              <a:t>Bots further expand ML and AI to facilitate user interaction </a:t>
            </a:r>
            <a:r>
              <a:rPr b="1" lang="en-GB" sz="1200">
                <a:solidFill>
                  <a:srgbClr val="24292F"/>
                </a:solidFill>
                <a:highlight>
                  <a:srgbClr val="FFFFFF"/>
                </a:highlight>
              </a:rPr>
              <a:t>in a conversational way</a:t>
            </a:r>
            <a:r>
              <a:rPr lang="en-GB" sz="1200">
                <a:solidFill>
                  <a:srgbClr val="24292F"/>
                </a:solidFill>
                <a:highlight>
                  <a:srgbClr val="FFFFFF"/>
                </a:highlight>
              </a:rPr>
              <a:t>, using text, graphics or speech, </a:t>
            </a:r>
            <a:r>
              <a:rPr lang="en-GB" sz="1200">
                <a:solidFill>
                  <a:schemeClr val="dk1"/>
                </a:solidFill>
              </a:rPr>
              <a:t>and identify the actions a human wants to perform.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Integrate other backend services like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GB">
                <a:solidFill>
                  <a:schemeClr val="dk1"/>
                </a:solidFill>
              </a:rPr>
              <a:t>QnA maker</a:t>
            </a:r>
            <a:r>
              <a:rPr lang="en-GB">
                <a:solidFill>
                  <a:schemeClr val="dk1"/>
                </a:solidFill>
              </a:rPr>
              <a:t>, </a:t>
            </a:r>
            <a:r>
              <a:rPr b="1" lang="en-GB" sz="900">
                <a:solidFill>
                  <a:schemeClr val="dk1"/>
                </a:solidFill>
              </a:rPr>
              <a:t>Conversation AI with Natural Language Processing (</a:t>
            </a:r>
            <a:r>
              <a:rPr lang="en-GB" sz="900">
                <a:solidFill>
                  <a:schemeClr val="dk1"/>
                </a:solidFill>
              </a:rPr>
              <a:t>NLP) can find the most appropriate answers from the Qand A pairs. This provides the answer back to the human.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-GB">
                <a:solidFill>
                  <a:srgbClr val="FF0000"/>
                </a:solidFill>
              </a:rPr>
              <a:t>LUIS</a:t>
            </a:r>
            <a:r>
              <a:rPr lang="en-GB">
                <a:solidFill>
                  <a:schemeClr val="dk1"/>
                </a:solidFill>
              </a:rPr>
              <a:t> (Language Understanding Intelligent Service)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Connect across other channels - Web Chat, email, Microsoft Teams, etc.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</a:rPr>
              <a:t>Ai Agents</a:t>
            </a:r>
            <a:r>
              <a:rPr lang="en-GB" sz="900">
                <a:solidFill>
                  <a:schemeClr val="dk1"/>
                </a:solidFill>
              </a:rPr>
              <a:t> (Bots - Conversational AI)) engage in conversations with human users. Bots use natural language processing to make sense of human input and identify the actions a human wants to perform. It also identifies the object that the action is being performed on. Bots can perform. They can also prompt the human for information required to complete a transaction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Common uses include: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	Making Travel arrangements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	Responding to human questions with answers from a Knowledge base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1474f58e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1474f58e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3a86158a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3a86158a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1474f58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1474f58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 will go through them each, one at a time.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1474f58e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1474f58e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1474f58e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1474f58e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1474f58e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1474f58e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Azure ML Studio 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Once you </a:t>
            </a:r>
            <a:r>
              <a:rPr lang="en-GB" sz="1200">
                <a:solidFill>
                  <a:srgbClr val="171717"/>
                </a:solidFill>
                <a:highlight>
                  <a:srgbClr val="FFFFFF"/>
                </a:highlight>
              </a:rPr>
              <a:t>sign-in to the </a:t>
            </a:r>
            <a:r>
              <a:rPr lang="en-GB" sz="1200" u="sng">
                <a:solidFill>
                  <a:schemeClr val="hlink"/>
                </a:solidFill>
                <a:highlight>
                  <a:srgbClr val="FFFFFF"/>
                </a:highlight>
                <a:hlinkClick r:id="rId2"/>
              </a:rPr>
              <a:t>Azure portal</a:t>
            </a:r>
            <a:r>
              <a:rPr b="1" lang="en-GB" sz="1200">
                <a:solidFill>
                  <a:srgbClr val="171717"/>
                </a:solidFill>
                <a:highlight>
                  <a:srgbClr val="FFFFFF"/>
                </a:highlight>
              </a:rPr>
              <a:t> and create a Workspace and a computer resources, </a:t>
            </a:r>
            <a:r>
              <a:rPr lang="en-GB" sz="1200">
                <a:solidFill>
                  <a:srgbClr val="171717"/>
                </a:solidFill>
                <a:highlight>
                  <a:srgbClr val="FFFFFF"/>
                </a:highlight>
              </a:rPr>
              <a:t>in this case, a Machine Learning Resource, you then have the option to select:</a:t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200"/>
              <a:buChar char="●"/>
            </a:pPr>
            <a:r>
              <a:rPr lang="en-GB" sz="1200">
                <a:solidFill>
                  <a:srgbClr val="171717"/>
                </a:solidFill>
                <a:highlight>
                  <a:srgbClr val="FFFFFF"/>
                </a:highlight>
              </a:rPr>
              <a:t>NOTEBOOK</a:t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200"/>
              <a:buChar char="●"/>
            </a:pPr>
            <a:r>
              <a:rPr lang="en-GB" sz="1200">
                <a:solidFill>
                  <a:srgbClr val="171717"/>
                </a:solidFill>
                <a:highlight>
                  <a:srgbClr val="FFFFFF"/>
                </a:highlight>
              </a:rPr>
              <a:t>Automated ML or</a:t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200"/>
              <a:buChar char="●"/>
            </a:pPr>
            <a:r>
              <a:rPr lang="en-GB" sz="1200">
                <a:solidFill>
                  <a:srgbClr val="171717"/>
                </a:solidFill>
                <a:highlight>
                  <a:srgbClr val="FFFFFF"/>
                </a:highlight>
              </a:rPr>
              <a:t>Designer</a:t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71717"/>
                </a:solidFill>
                <a:highlight>
                  <a:srgbClr val="FFFFFF"/>
                </a:highlight>
              </a:rPr>
              <a:t>Let’s look at them one at a time…</a:t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3a86158a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3a86158a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If you select </a:t>
            </a:r>
            <a:r>
              <a:rPr b="1" lang="en-GB" sz="1200"/>
              <a:t>Notebook</a:t>
            </a:r>
            <a:r>
              <a:rPr lang="en-GB" sz="1200"/>
              <a:t> you are presented with a </a:t>
            </a:r>
            <a:r>
              <a:rPr i="1" lang="en-GB" sz="1200"/>
              <a:t>MS </a:t>
            </a:r>
            <a:r>
              <a:rPr i="1" lang="en-GB" sz="1200"/>
              <a:t>stylised</a:t>
            </a:r>
            <a:r>
              <a:rPr lang="en-GB" sz="1200"/>
              <a:t> Jupyter Notebook.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</a:rPr>
              <a:t>With all the usual Benefits of cloud based Notebooks plus: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-GB" sz="1200">
                <a:solidFill>
                  <a:srgbClr val="1717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pre-installed </a:t>
            </a:r>
            <a:r>
              <a:rPr lang="en-GB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2"/>
              </a:rPr>
              <a:t>RISE extension</a:t>
            </a:r>
            <a:r>
              <a:rPr lang="en-GB" sz="1200">
                <a:solidFill>
                  <a:srgbClr val="1717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which allows you to make presentations. </a:t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717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You can mark cells as separate slides, or as continuations to previous slide - and then in presentation mode it will look like animation.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3a86158a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3a86158a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</a:rPr>
              <a:t>Then there is</a:t>
            </a:r>
            <a:r>
              <a:rPr b="1" lang="en-GB" sz="1200">
                <a:solidFill>
                  <a:srgbClr val="202124"/>
                </a:solidFill>
                <a:highlight>
                  <a:srgbClr val="FFFFFF"/>
                </a:highlight>
              </a:rPr>
              <a:t> DESIGNER - which enables you to connect datasets and modules 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</a:rPr>
              <a:t>on an </a:t>
            </a:r>
            <a:r>
              <a:rPr b="1" lang="en-GB" sz="1200">
                <a:solidFill>
                  <a:srgbClr val="202124"/>
                </a:solidFill>
                <a:highlight>
                  <a:srgbClr val="FFFFFF"/>
                </a:highlight>
              </a:rPr>
              <a:t>interactive canvas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</a:rPr>
              <a:t>. You can create an end-to-end machine learning project in 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</a:rPr>
              <a:t>minutes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</a:rPr>
              <a:t> with  ‘drag and drop’ methods.  …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</a:rPr>
              <a:t>(</a:t>
            </a:r>
            <a:r>
              <a:rPr lang="en-GB" sz="10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2"/>
              </a:rPr>
              <a:t>Create a Regression Model with Azure Machine Learning designer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</a:rPr>
              <a:t>)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a86158a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3a86158a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has a pretty comprehensive range of modules for things like: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-GB">
                <a:solidFill>
                  <a:srgbClr val="595959"/>
                </a:solidFill>
              </a:rPr>
              <a:t>Data </a:t>
            </a:r>
            <a:r>
              <a:rPr lang="en-GB">
                <a:solidFill>
                  <a:srgbClr val="595959"/>
                </a:solidFill>
              </a:rPr>
              <a:t>Transformation,</a:t>
            </a:r>
            <a:endParaRPr>
              <a:solidFill>
                <a:srgbClr val="59595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-GB">
                <a:solidFill>
                  <a:srgbClr val="595959"/>
                </a:solidFill>
              </a:rPr>
              <a:t>Feature Selection, </a:t>
            </a:r>
            <a:endParaRPr>
              <a:solidFill>
                <a:srgbClr val="59595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-GB">
                <a:solidFill>
                  <a:srgbClr val="595959"/>
                </a:solidFill>
              </a:rPr>
              <a:t>Statistics, </a:t>
            </a:r>
            <a:endParaRPr>
              <a:solidFill>
                <a:srgbClr val="59595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-GB">
                <a:solidFill>
                  <a:srgbClr val="595959"/>
                </a:solidFill>
              </a:rPr>
              <a:t>Algorithms 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595959"/>
                </a:solidFill>
              </a:rPr>
              <a:t>As well the required steps like: </a:t>
            </a:r>
            <a:endParaRPr>
              <a:solidFill>
                <a:srgbClr val="59595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-GB">
                <a:solidFill>
                  <a:srgbClr val="595959"/>
                </a:solidFill>
              </a:rPr>
              <a:t>Training and </a:t>
            </a:r>
            <a:endParaRPr>
              <a:solidFill>
                <a:srgbClr val="59595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-GB">
                <a:solidFill>
                  <a:srgbClr val="595959"/>
                </a:solidFill>
              </a:rPr>
              <a:t>Score &amp; Evaluate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</a:rPr>
              <a:t>As an example, Data Transformations…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a86158a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3a86158a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…Includes a module to NORMALISE data.</a:t>
            </a:r>
            <a:br>
              <a:rPr lang="en-GB"/>
            </a:br>
            <a:r>
              <a:rPr lang="en-GB"/>
              <a:t>Each </a:t>
            </a:r>
            <a:r>
              <a:rPr lang="en-GB">
                <a:solidFill>
                  <a:schemeClr val="dk1"/>
                </a:solidFill>
              </a:rPr>
              <a:t>Module includes a description of the module which you can see before you commit to dragging it onto the canvas.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Once you drag it onto the canvas…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1474f58e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1474f58e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simply add connectors to ensure modules are executed in the desired order and on the desired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2"/>
              </a:rPr>
              <a:t>Create a Regression Model with Azure Machine Learning designer</a:t>
            </a:r>
            <a:r>
              <a:rPr lang="en-GB"/>
              <a:t>  (AutoPriceTraining)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1a3252613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1a3252613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microsoft.com/en-gb/learn/modules/use-automated-machine-learning/6-use-auto-ml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ms.portal.azure.com/#create/Microsoft.CognitiveServicesImmersiveReader" TargetMode="External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microsoft.com/en-us/dotnet/api/microsoft.ml.data.multiclassclassificationmetrics.microaccuracy#microsoft-ml-data-multiclassclassificationmetrics-microaccuracy" TargetMode="External"/><Relationship Id="rId10" Type="http://schemas.openxmlformats.org/officeDocument/2006/relationships/hyperlink" Target="https://en.wikipedia.org/wiki/Receiver_operating_characteristic" TargetMode="External"/><Relationship Id="rId13" Type="http://schemas.openxmlformats.org/officeDocument/2006/relationships/hyperlink" Target="https://docs.microsoft.com/en-us/dotnet/api/microsoft.ml.data.multiclassclassificationmetrics.loglossreduction#microsoft-ml-data-multiclassclassificationmetrics-loglossreduction" TargetMode="External"/><Relationship Id="rId12" Type="http://schemas.openxmlformats.org/officeDocument/2006/relationships/hyperlink" Target="https://docs.microsoft.com/en-us/dotnet/api/microsoft.ml.data.multiclassclassificationmetrics.macroaccuracy#microsoft-ml-data-multiclassclassificationmetrics-macroaccuracy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en.wikipedia.org/wiki/Mean_absolute_error" TargetMode="External"/><Relationship Id="rId4" Type="http://schemas.openxmlformats.org/officeDocument/2006/relationships/hyperlink" Target="https://en.wikipedia.org/wiki/Root-mean-square_deviation" TargetMode="External"/><Relationship Id="rId9" Type="http://schemas.openxmlformats.org/officeDocument/2006/relationships/hyperlink" Target="https://en.wikipedia.org/wiki/Accuracy_and_precision#In_binary_classification" TargetMode="External"/><Relationship Id="rId5" Type="http://schemas.openxmlformats.org/officeDocument/2006/relationships/hyperlink" Target="https://en.wikipedia.org/wiki/Mean_squared_error" TargetMode="External"/><Relationship Id="rId6" Type="http://schemas.openxmlformats.org/officeDocument/2006/relationships/hyperlink" Target="https://en.wikipedia.org/wiki/Coefficient_of_determination" TargetMode="External"/><Relationship Id="rId7" Type="http://schemas.openxmlformats.org/officeDocument/2006/relationships/hyperlink" Target="https://en.wikipedia.org/wiki/Mean_absolute_error" TargetMode="External"/><Relationship Id="rId8" Type="http://schemas.openxmlformats.org/officeDocument/2006/relationships/hyperlink" Target="https://en.wikipedia.org/wiki/F1_scor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50704" l="0" r="0" t="0"/>
          <a:stretch/>
        </p:blipFill>
        <p:spPr>
          <a:xfrm>
            <a:off x="3054125" y="1815425"/>
            <a:ext cx="2847975" cy="160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5163" y="493925"/>
            <a:ext cx="4400550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2867700" y="3337750"/>
            <a:ext cx="3220800" cy="12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b="1" lang="en-GB" sz="3400"/>
              <a:t>Azure AI Fundamentals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7373575" y="4378875"/>
            <a:ext cx="144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Gail Wittich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April 2022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0130" y="90450"/>
            <a:ext cx="943275" cy="9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2649900" y="445025"/>
            <a:ext cx="61824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Automatically train and tune a model using a target metric.</a:t>
            </a:r>
            <a:endParaRPr sz="1800"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076275"/>
            <a:ext cx="8520600" cy="3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(Supervised Learning only)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AutoNum type="arabicPeriod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Select dataset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AutoNum type="arabicPeriod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Configure run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AutoNum type="arabicPeriod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Select task and settings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AutoNum type="arabicPeriod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Validate and test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171717"/>
                </a:solidFill>
                <a:highlight>
                  <a:srgbClr val="FFFFFF"/>
                </a:highlight>
              </a:rPr>
              <a:t>No-code - </a:t>
            </a:r>
            <a:r>
              <a:rPr b="1" lang="en-GB">
                <a:solidFill>
                  <a:srgbClr val="202124"/>
                </a:solidFill>
                <a:highlight>
                  <a:srgbClr val="FFFFFF"/>
                </a:highlight>
              </a:rPr>
              <a:t>automated building of machine learning pipelines for classification, regression.  </a:t>
            </a:r>
            <a:endParaRPr b="1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182" lvl="0" marL="719999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Char char="●"/>
            </a:pP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</a:rPr>
              <a:t>Pre-process the input dataset,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182" lvl="0" marL="719999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Char char="●"/>
            </a:pP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</a:rPr>
              <a:t>Identifies which model to use, 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182" lvl="0" marL="719999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Char char="●"/>
            </a:pP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</a:rPr>
              <a:t>Hyper-tunes the parameters,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182" lvl="0" marL="719999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Char char="●"/>
            </a:pP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</a:rPr>
              <a:t>Provides metrics results,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182" lvl="0" marL="719999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Char char="●"/>
            </a:pP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</a:rPr>
              <a:t>Provides information on why it chose that model.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41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https://docs.microsoft.com/en-gb/learn/modules/use-automated-machine-learning/6-use-auto-ml</a:t>
            </a:r>
            <a:endParaRPr sz="1541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275" y="394775"/>
            <a:ext cx="264795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2037150" y="236675"/>
            <a:ext cx="6679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en-GB" sz="2000"/>
              <a:t>Cognitive Services -  </a:t>
            </a:r>
            <a:r>
              <a:rPr lang="en-GB" sz="2000"/>
              <a:t>What developers need to develop AI solutions</a:t>
            </a:r>
            <a:endParaRPr sz="2000"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69750" y="1816275"/>
            <a:ext cx="8404500" cy="27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180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GB" sz="2400">
                <a:solidFill>
                  <a:schemeClr val="dk1"/>
                </a:solidFill>
              </a:rPr>
              <a:t>Vision</a:t>
            </a:r>
            <a:endParaRPr b="1" sz="2400">
              <a:solidFill>
                <a:schemeClr val="dk1"/>
              </a:solidFill>
            </a:endParaRPr>
          </a:p>
          <a:p>
            <a:pPr indent="-381000" lvl="0" marL="180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GB" sz="2400">
                <a:solidFill>
                  <a:schemeClr val="dk1"/>
                </a:solidFill>
              </a:rPr>
              <a:t>Speech</a:t>
            </a:r>
            <a:endParaRPr b="1" sz="2400">
              <a:solidFill>
                <a:schemeClr val="dk1"/>
              </a:solidFill>
            </a:endParaRPr>
          </a:p>
          <a:p>
            <a:pPr indent="-381000" lvl="0" marL="180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GB" sz="2400">
                <a:solidFill>
                  <a:schemeClr val="dk1"/>
                </a:solidFill>
              </a:rPr>
              <a:t>Language Processing</a:t>
            </a:r>
            <a:endParaRPr b="1" sz="2400">
              <a:solidFill>
                <a:schemeClr val="dk1"/>
              </a:solidFill>
            </a:endParaRPr>
          </a:p>
          <a:p>
            <a:pPr indent="-381000" lvl="0" marL="180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GB" sz="2400">
                <a:solidFill>
                  <a:schemeClr val="dk1"/>
                </a:solidFill>
              </a:rPr>
              <a:t>Decision </a:t>
            </a:r>
            <a:r>
              <a:rPr b="1" lang="en-GB">
                <a:solidFill>
                  <a:schemeClr val="dk1"/>
                </a:solidFill>
              </a:rPr>
              <a:t>(</a:t>
            </a:r>
            <a:r>
              <a:rPr lang="en-GB">
                <a:solidFill>
                  <a:srgbClr val="171717"/>
                </a:solidFill>
                <a:highlight>
                  <a:srgbClr val="FFFFFF"/>
                </a:highlight>
              </a:rPr>
              <a:t>Content Moderator)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47" y="150422"/>
            <a:ext cx="1722949" cy="100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423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6633" lvl="0" marL="80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 sz="2350">
                <a:solidFill>
                  <a:schemeClr val="dk1"/>
                </a:solidFill>
              </a:rPr>
              <a:t>Vision</a:t>
            </a:r>
            <a:endParaRPr b="1" sz="2350">
              <a:solidFill>
                <a:schemeClr val="dk1"/>
              </a:solidFill>
            </a:endParaRPr>
          </a:p>
          <a:p>
            <a:pPr indent="-366633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-GB" sz="2350">
                <a:solidFill>
                  <a:schemeClr val="dk1"/>
                </a:solidFill>
              </a:rPr>
              <a:t>Computer Vision	</a:t>
            </a:r>
            <a:endParaRPr sz="2350">
              <a:solidFill>
                <a:schemeClr val="dk1"/>
              </a:solidFill>
            </a:endParaRPr>
          </a:p>
          <a:p>
            <a:pPr indent="-366633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350">
                <a:solidFill>
                  <a:schemeClr val="dk1"/>
                </a:solidFill>
              </a:rPr>
              <a:t>Image Analysis</a:t>
            </a:r>
            <a:endParaRPr sz="2350">
              <a:solidFill>
                <a:schemeClr val="dk1"/>
              </a:solidFill>
            </a:endParaRPr>
          </a:p>
          <a:p>
            <a:pPr indent="-366633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350">
                <a:solidFill>
                  <a:schemeClr val="dk1"/>
                </a:solidFill>
              </a:rPr>
              <a:t>OCR</a:t>
            </a:r>
            <a:endParaRPr sz="2350">
              <a:solidFill>
                <a:schemeClr val="dk1"/>
              </a:solidFill>
            </a:endParaRPr>
          </a:p>
          <a:p>
            <a:pPr indent="-366633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350">
                <a:solidFill>
                  <a:schemeClr val="dk1"/>
                </a:solidFill>
              </a:rPr>
              <a:t>Object Detection</a:t>
            </a:r>
            <a:endParaRPr sz="2350">
              <a:solidFill>
                <a:schemeClr val="dk1"/>
              </a:solidFill>
            </a:endParaRPr>
          </a:p>
          <a:p>
            <a:pPr indent="-366633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350">
                <a:solidFill>
                  <a:schemeClr val="dk1"/>
                </a:solidFill>
              </a:rPr>
              <a:t>Image Analysis</a:t>
            </a:r>
            <a:endParaRPr sz="2350">
              <a:solidFill>
                <a:schemeClr val="dk1"/>
              </a:solidFill>
            </a:endParaRPr>
          </a:p>
          <a:p>
            <a:pPr indent="-366633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-GB" sz="2350">
                <a:solidFill>
                  <a:schemeClr val="dk1"/>
                </a:solidFill>
              </a:rPr>
              <a:t>Custom Vision</a:t>
            </a:r>
            <a:endParaRPr sz="2350">
              <a:solidFill>
                <a:schemeClr val="dk1"/>
              </a:solidFill>
            </a:endParaRPr>
          </a:p>
          <a:p>
            <a:pPr indent="-366633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-GB" sz="2350">
                <a:solidFill>
                  <a:schemeClr val="dk1"/>
                </a:solidFill>
              </a:rPr>
              <a:t>Face</a:t>
            </a:r>
            <a:endParaRPr sz="2350">
              <a:solidFill>
                <a:schemeClr val="dk1"/>
              </a:solidFill>
            </a:endParaRPr>
          </a:p>
          <a:p>
            <a:pPr indent="-366633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-GB" sz="2350">
                <a:solidFill>
                  <a:schemeClr val="dk1"/>
                </a:solidFill>
              </a:rPr>
              <a:t>Forms</a:t>
            </a:r>
            <a:endParaRPr sz="2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 txBox="1"/>
          <p:nvPr>
            <p:ph type="title"/>
          </p:nvPr>
        </p:nvSpPr>
        <p:spPr>
          <a:xfrm>
            <a:off x="2037150" y="236675"/>
            <a:ext cx="6679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en-GB" sz="2000"/>
              <a:t>Cognitive Services -  </a:t>
            </a:r>
            <a:r>
              <a:rPr lang="en-GB" sz="2000"/>
              <a:t>What developers need to develop AI solutions</a:t>
            </a:r>
            <a:endParaRPr sz="2000"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47" y="150422"/>
            <a:ext cx="1722949" cy="100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486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7825" lvl="0" marL="809999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50"/>
              <a:buChar char="●"/>
            </a:pPr>
            <a:r>
              <a:rPr b="1" lang="en-GB" sz="2350">
                <a:solidFill>
                  <a:schemeClr val="dk1"/>
                </a:solidFill>
              </a:rPr>
              <a:t>Speech</a:t>
            </a:r>
            <a:endParaRPr b="1" sz="2350">
              <a:solidFill>
                <a:schemeClr val="dk1"/>
              </a:solidFill>
            </a:endParaRPr>
          </a:p>
          <a:p>
            <a:pPr indent="-377825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0"/>
              <a:buChar char="■"/>
            </a:pPr>
            <a:r>
              <a:rPr lang="en-GB" sz="2350">
                <a:solidFill>
                  <a:schemeClr val="dk1"/>
                </a:solidFill>
              </a:rPr>
              <a:t>Speech Services</a:t>
            </a:r>
            <a:endParaRPr/>
          </a:p>
        </p:txBody>
      </p:sp>
      <p:sp>
        <p:nvSpPr>
          <p:cNvPr id="155" name="Google Shape;155;p25"/>
          <p:cNvSpPr txBox="1"/>
          <p:nvPr>
            <p:ph type="title"/>
          </p:nvPr>
        </p:nvSpPr>
        <p:spPr>
          <a:xfrm>
            <a:off x="2037150" y="236675"/>
            <a:ext cx="6679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en-GB" sz="2000"/>
              <a:t>Cognitive Services -  </a:t>
            </a:r>
            <a:r>
              <a:rPr lang="en-GB" sz="2000"/>
              <a:t>What developers need to develop AI solutions</a:t>
            </a:r>
            <a:endParaRPr sz="2000"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47" y="150422"/>
            <a:ext cx="1722949" cy="100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444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80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GB" sz="2400">
                <a:solidFill>
                  <a:schemeClr val="dk1"/>
                </a:solidFill>
              </a:rPr>
              <a:t>Language Processing</a:t>
            </a:r>
            <a:endParaRPr b="1" sz="2400">
              <a:solidFill>
                <a:schemeClr val="dk1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-GB" sz="2400">
                <a:solidFill>
                  <a:schemeClr val="dk1"/>
                </a:solidFill>
              </a:rPr>
              <a:t>Language Services</a:t>
            </a:r>
            <a:endParaRPr sz="2400">
              <a:solidFill>
                <a:schemeClr val="dk1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-GB" sz="2400">
                <a:solidFill>
                  <a:schemeClr val="dk1"/>
                </a:solidFill>
              </a:rPr>
              <a:t>Translator</a:t>
            </a:r>
            <a:endParaRPr sz="2400">
              <a:solidFill>
                <a:schemeClr val="dk1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-GB" sz="2400">
                <a:solidFill>
                  <a:schemeClr val="dk1"/>
                </a:solidFill>
              </a:rPr>
              <a:t>Language Understanding (LUIS)</a:t>
            </a:r>
            <a:endParaRPr sz="2400">
              <a:solidFill>
                <a:schemeClr val="dk1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-GB" sz="2400">
                <a:solidFill>
                  <a:schemeClr val="dk1"/>
                </a:solidFill>
              </a:rPr>
              <a:t>QnA Maker</a:t>
            </a:r>
            <a:endParaRPr sz="2400">
              <a:solidFill>
                <a:schemeClr val="dk1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-GB" sz="24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Immersive reader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63" name="Google Shape;163;p26"/>
          <p:cNvSpPr txBox="1"/>
          <p:nvPr>
            <p:ph type="title"/>
          </p:nvPr>
        </p:nvSpPr>
        <p:spPr>
          <a:xfrm>
            <a:off x="2037150" y="236675"/>
            <a:ext cx="6679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en-GB" sz="2000"/>
              <a:t>Cognitive Services -  </a:t>
            </a:r>
            <a:r>
              <a:rPr lang="en-GB" sz="2000"/>
              <a:t>What developers need to develop AI solutions</a:t>
            </a:r>
            <a:endParaRPr sz="2000"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247" y="150422"/>
            <a:ext cx="1722949" cy="100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507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8255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GB" sz="2400">
                <a:solidFill>
                  <a:schemeClr val="dk1"/>
                </a:solidFill>
              </a:rPr>
              <a:t>Decision</a:t>
            </a:r>
            <a:endParaRPr b="1" sz="2400">
              <a:solidFill>
                <a:schemeClr val="dk1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-GB" sz="2400">
                <a:solidFill>
                  <a:schemeClr val="dk1"/>
                </a:solidFill>
              </a:rPr>
              <a:t>Anomaly Detection</a:t>
            </a:r>
            <a:endParaRPr sz="2400">
              <a:solidFill>
                <a:schemeClr val="dk1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-GB" sz="2400">
                <a:solidFill>
                  <a:schemeClr val="dk1"/>
                </a:solidFill>
              </a:rPr>
              <a:t>Content Moderator</a:t>
            </a:r>
            <a:endParaRPr sz="2400">
              <a:solidFill>
                <a:schemeClr val="dk1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-GB" sz="2400">
                <a:solidFill>
                  <a:schemeClr val="dk1"/>
                </a:solidFill>
              </a:rPr>
              <a:t>Metrics Advisor</a:t>
            </a:r>
            <a:endParaRPr sz="2400">
              <a:solidFill>
                <a:schemeClr val="dk1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-GB" sz="2400">
                <a:solidFill>
                  <a:schemeClr val="dk1"/>
                </a:solidFill>
              </a:rPr>
              <a:t>Personaliser</a:t>
            </a:r>
            <a:endParaRPr/>
          </a:p>
        </p:txBody>
      </p:sp>
      <p:sp>
        <p:nvSpPr>
          <p:cNvPr id="171" name="Google Shape;171;p27"/>
          <p:cNvSpPr txBox="1"/>
          <p:nvPr>
            <p:ph type="title"/>
          </p:nvPr>
        </p:nvSpPr>
        <p:spPr>
          <a:xfrm>
            <a:off x="2037150" y="236675"/>
            <a:ext cx="6679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en-GB" sz="2000"/>
              <a:t>Cognitive Services -  </a:t>
            </a:r>
            <a:r>
              <a:rPr lang="en-GB" sz="2000"/>
              <a:t>What developers need to develop AI solutions</a:t>
            </a:r>
            <a:endParaRPr sz="2000"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47" y="150422"/>
            <a:ext cx="1722949" cy="100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2511700" y="445025"/>
            <a:ext cx="393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3010"/>
              <a:t>Responsible AI</a:t>
            </a:r>
            <a:endParaRPr b="1" sz="3820"/>
          </a:p>
        </p:txBody>
      </p:sp>
      <p:sp>
        <p:nvSpPr>
          <p:cNvPr id="179" name="Google Shape;179;p28"/>
          <p:cNvSpPr txBox="1"/>
          <p:nvPr/>
        </p:nvSpPr>
        <p:spPr>
          <a:xfrm>
            <a:off x="388000" y="1383300"/>
            <a:ext cx="8487600" cy="3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Fairness</a:t>
            </a:r>
            <a:r>
              <a:rPr lang="en-GB" sz="1700">
                <a:solidFill>
                  <a:schemeClr val="dk1"/>
                </a:solidFill>
              </a:rPr>
              <a:t>				 	AI systems should treat all people fairly				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Reliability &amp; </a:t>
            </a:r>
            <a:r>
              <a:rPr b="1" lang="en-GB" sz="1700">
                <a:solidFill>
                  <a:schemeClr val="dk1"/>
                </a:solidFill>
              </a:rPr>
              <a:t>Safety</a:t>
            </a:r>
            <a:r>
              <a:rPr lang="en-GB" sz="1700">
                <a:solidFill>
                  <a:schemeClr val="dk1"/>
                </a:solidFill>
              </a:rPr>
              <a:t>		AI systems should perform reliably and safely			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Privacy &amp; Security		</a:t>
            </a:r>
            <a:r>
              <a:rPr lang="en-GB" sz="1700">
                <a:solidFill>
                  <a:schemeClr val="dk1"/>
                </a:solidFill>
              </a:rPr>
              <a:t>AI systems should be secure and respect privacy		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Inclusiveness</a:t>
            </a:r>
            <a:r>
              <a:rPr lang="en-GB" sz="1700">
                <a:solidFill>
                  <a:schemeClr val="dk1"/>
                </a:solidFill>
              </a:rPr>
              <a:t>			AI systems should empower everyone and engage people</a:t>
            </a:r>
            <a:endParaRPr sz="18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Transparency</a:t>
            </a:r>
            <a:r>
              <a:rPr lang="en-GB" sz="1700">
                <a:solidFill>
                  <a:schemeClr val="dk1"/>
                </a:solidFill>
              </a:rPr>
              <a:t>			AI systems should be understandable					</a:t>
            </a:r>
            <a:endParaRPr sz="1700">
              <a:solidFill>
                <a:schemeClr val="dk1"/>
              </a:solidFill>
            </a:endParaRPr>
          </a:p>
          <a:p>
            <a:pPr indent="17999" lvl="0" marL="457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 						</a:t>
            </a:r>
            <a:endParaRPr sz="18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Accountability</a:t>
            </a:r>
            <a:r>
              <a:rPr lang="en-GB" sz="1700">
                <a:solidFill>
                  <a:schemeClr val="dk1"/>
                </a:solidFill>
              </a:rPr>
              <a:t>			People should be accountable for AI systems</a:t>
            </a:r>
            <a:r>
              <a:rPr lang="en-GB" sz="1500">
                <a:solidFill>
                  <a:schemeClr val="dk1"/>
                </a:solidFill>
              </a:rPr>
              <a:t>		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377" y="47500"/>
            <a:ext cx="1450789" cy="125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1863525" y="179725"/>
            <a:ext cx="6054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Azure Bot Services </a:t>
            </a:r>
            <a:r>
              <a:rPr lang="en-GB" sz="2400"/>
              <a:t>- 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create, publish, manage and deploy Bots </a:t>
            </a:r>
            <a:endParaRPr sz="1800"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125" y="1273199"/>
            <a:ext cx="6614226" cy="36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674" y="179724"/>
            <a:ext cx="1408775" cy="12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025" y="655900"/>
            <a:ext cx="7626650" cy="424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-1"/>
            <a:ext cx="1408775" cy="12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MS Azure AI</a:t>
            </a:r>
            <a:r>
              <a:rPr lang="en-GB" sz="2100"/>
              <a:t> - The 3 components:</a:t>
            </a:r>
            <a:endParaRPr sz="3500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347088"/>
            <a:ext cx="8407499" cy="2211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6" name="Google Shape;66;p14"/>
          <p:cNvGraphicFramePr/>
          <p:nvPr/>
        </p:nvGraphicFramePr>
        <p:xfrm>
          <a:off x="311725" y="388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{F969E073-D2B9-4351-9060-5B26ABA4A892}</a:tableStyleId>
              </a:tblPr>
              <a:tblGrid>
                <a:gridCol w="3026500"/>
                <a:gridCol w="2863600"/>
                <a:gridCol w="2517400"/>
              </a:tblGrid>
              <a:tr h="871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solidFill>
                            <a:schemeClr val="dk1"/>
                          </a:solidFill>
                        </a:rPr>
                        <a:t>Azure Machine Learning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</a:rPr>
                        <a:t>Training, deploying, managing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solidFill>
                            <a:schemeClr val="dk1"/>
                          </a:solidFill>
                        </a:rPr>
                        <a:t>Cognitive Services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</a:rPr>
                        <a:t>Cognitive Services developers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lang="en-GB" sz="1300">
                          <a:solidFill>
                            <a:schemeClr val="dk1"/>
                          </a:solidFill>
                        </a:rPr>
                        <a:t>eed to develop AI solutions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solidFill>
                            <a:schemeClr val="dk1"/>
                          </a:solidFill>
                        </a:rPr>
                        <a:t>Azure Bot </a:t>
                      </a:r>
                      <a:r>
                        <a:rPr lang="en-GB" sz="1500">
                          <a:solidFill>
                            <a:schemeClr val="dk1"/>
                          </a:solidFill>
                        </a:rPr>
                        <a:t>Services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</a:rPr>
                        <a:t>Cloud based service to 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</a:rPr>
                        <a:t>develop and manage Bots 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50" y="332375"/>
            <a:ext cx="8605549" cy="452342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311700" y="445025"/>
            <a:ext cx="85206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GB" sz="1100"/>
              <a:t>Azure machine Learning Designer </a:t>
            </a:r>
            <a:r>
              <a:rPr lang="en-GB" sz="1100"/>
              <a:t>- Visual tool for creating Machine Learning Pipelines</a:t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311700" y="1047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Azure machine Learning Designer </a:t>
            </a:r>
            <a:r>
              <a:rPr lang="en-GB" sz="1100">
                <a:solidFill>
                  <a:schemeClr val="dk1"/>
                </a:solidFill>
              </a:rPr>
              <a:t>- Visual tool for creating Machine Learning Pipelines</a:t>
            </a:r>
            <a:endParaRPr sz="1100">
              <a:solidFill>
                <a:schemeClr val="dk1"/>
              </a:solidFill>
            </a:endParaRPr>
          </a:p>
          <a:p>
            <a:pPr indent="-270000" lvl="0" marL="45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Supervised</a:t>
            </a:r>
            <a:r>
              <a:rPr lang="en-GB" sz="1300">
                <a:solidFill>
                  <a:schemeClr val="dk1"/>
                </a:solidFill>
              </a:rPr>
              <a:t> (Labelled Data)</a:t>
            </a:r>
            <a:endParaRPr sz="1300">
              <a:solidFill>
                <a:schemeClr val="dk1"/>
              </a:solidFill>
            </a:endParaRPr>
          </a:p>
          <a:p>
            <a:pPr indent="-224631" lvl="0" marL="45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 sz="1100">
                <a:solidFill>
                  <a:schemeClr val="dk1"/>
                </a:solidFill>
              </a:rPr>
              <a:t>Regression</a:t>
            </a:r>
            <a:endParaRPr b="1" sz="1100">
              <a:solidFill>
                <a:schemeClr val="dk1"/>
              </a:solidFill>
            </a:endParaRPr>
          </a:p>
          <a:p>
            <a:pPr indent="-27225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Absolute-loss</a:t>
            </a:r>
            <a:r>
              <a:rPr lang="en-GB" sz="1100">
                <a:solidFill>
                  <a:schemeClr val="dk1"/>
                </a:solidFill>
              </a:rPr>
              <a:t> or Mean absolute error (</a:t>
            </a:r>
            <a:r>
              <a:rPr b="1" lang="en-GB" sz="1100">
                <a:solidFill>
                  <a:schemeClr val="dk1"/>
                </a:solidFill>
              </a:rPr>
              <a:t>MAE</a:t>
            </a:r>
            <a:r>
              <a:rPr lang="en-GB" sz="1100">
                <a:solidFill>
                  <a:schemeClr val="dk1"/>
                </a:solidFill>
              </a:rPr>
              <a:t>) - The closer to 0.00, the better </a:t>
            </a:r>
            <a:endParaRPr sz="1100">
              <a:solidFill>
                <a:schemeClr val="dk1"/>
              </a:solidFill>
            </a:endParaRPr>
          </a:p>
          <a:p>
            <a:pPr indent="-27225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11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RMS-loss</a:t>
            </a:r>
            <a:r>
              <a:rPr lang="en-GB" sz="1100">
                <a:solidFill>
                  <a:schemeClr val="dk1"/>
                </a:solidFill>
              </a:rPr>
              <a:t> or Root Mean Squared Error (</a:t>
            </a:r>
            <a:r>
              <a:rPr b="1" lang="en-GB" sz="1100">
                <a:solidFill>
                  <a:schemeClr val="dk1"/>
                </a:solidFill>
              </a:rPr>
              <a:t>RMSE</a:t>
            </a:r>
            <a:r>
              <a:rPr lang="en-GB" sz="1100">
                <a:solidFill>
                  <a:schemeClr val="dk1"/>
                </a:solidFill>
              </a:rPr>
              <a:t>) (also called Root Mean Square Deviation, RMSD) - The closer to 0.00, the better </a:t>
            </a:r>
            <a:endParaRPr sz="1100">
              <a:solidFill>
                <a:schemeClr val="dk1"/>
              </a:solidFill>
            </a:endParaRPr>
          </a:p>
          <a:p>
            <a:pPr indent="-26431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9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Squared-loss</a:t>
            </a:r>
            <a:r>
              <a:rPr lang="en-GB" sz="900">
                <a:solidFill>
                  <a:schemeClr val="dk1"/>
                </a:solidFill>
              </a:rPr>
              <a:t> or Mean Squared Error (MSE), also called Mean Squared Deviation (MSD) - The closer to 0.00, the better </a:t>
            </a:r>
            <a:endParaRPr sz="900">
              <a:solidFill>
                <a:schemeClr val="dk1"/>
              </a:solidFill>
            </a:endParaRPr>
          </a:p>
          <a:p>
            <a:pPr indent="-26431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9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R-squared (R2)</a:t>
            </a:r>
            <a:r>
              <a:rPr lang="en-GB" sz="900">
                <a:solidFill>
                  <a:schemeClr val="dk1"/>
                </a:solidFill>
              </a:rPr>
              <a:t> or Coefficient of determination  - The closer to 1.00, the better</a:t>
            </a:r>
            <a:endParaRPr sz="900">
              <a:solidFill>
                <a:schemeClr val="dk1"/>
              </a:solidFill>
            </a:endParaRPr>
          </a:p>
          <a:p>
            <a:pPr indent="-26431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900" u="sng">
                <a:solidFill>
                  <a:srgbClr val="1155CC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Absolute-loss</a:t>
            </a:r>
            <a:r>
              <a:rPr lang="en-GB" sz="900">
                <a:solidFill>
                  <a:schemeClr val="dk1"/>
                </a:solidFill>
              </a:rPr>
              <a:t> or Mean absolute error (MAE) - The closer to 0.00, the better </a:t>
            </a:r>
            <a:endParaRPr sz="9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 sz="1100">
                <a:solidFill>
                  <a:schemeClr val="dk1"/>
                </a:solidFill>
              </a:rPr>
              <a:t>Classification - Binary</a:t>
            </a:r>
            <a:endParaRPr b="1" sz="1100">
              <a:solidFill>
                <a:schemeClr val="dk1"/>
              </a:solidFill>
            </a:endParaRPr>
          </a:p>
          <a:p>
            <a:pPr indent="-27225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1100">
                <a:solidFill>
                  <a:schemeClr val="dk1"/>
                </a:solidFill>
              </a:rPr>
              <a:t>Recall - True Positive / True Positive + False Negative</a:t>
            </a:r>
            <a:endParaRPr sz="1100">
              <a:solidFill>
                <a:schemeClr val="dk1"/>
              </a:solidFill>
            </a:endParaRPr>
          </a:p>
          <a:p>
            <a:pPr indent="-27225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1100">
                <a:solidFill>
                  <a:schemeClr val="dk1"/>
                </a:solidFill>
              </a:rPr>
              <a:t>Precision - True Positive / True Positive + False Positive</a:t>
            </a:r>
            <a:endParaRPr sz="1100">
              <a:solidFill>
                <a:schemeClr val="dk1"/>
              </a:solidFill>
            </a:endParaRPr>
          </a:p>
          <a:p>
            <a:pPr indent="-27225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1100" u="sng">
                <a:solidFill>
                  <a:srgbClr val="1155CC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F1 score</a:t>
            </a:r>
            <a:r>
              <a:rPr lang="en-GB" sz="1100">
                <a:solidFill>
                  <a:schemeClr val="dk1"/>
                </a:solidFill>
              </a:rPr>
              <a:t> - The closer to 1.00, the better</a:t>
            </a:r>
            <a:endParaRPr sz="1100">
              <a:solidFill>
                <a:schemeClr val="dk1"/>
              </a:solidFill>
            </a:endParaRPr>
          </a:p>
          <a:p>
            <a:pPr indent="-26431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900" u="sng">
                <a:solidFill>
                  <a:srgbClr val="1155CC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Accuracy</a:t>
            </a:r>
            <a:r>
              <a:rPr lang="en-GB" sz="900">
                <a:solidFill>
                  <a:schemeClr val="dk1"/>
                </a:solidFill>
              </a:rPr>
              <a:t>  - The closer to 1.00, the better, but not = 1</a:t>
            </a:r>
            <a:endParaRPr sz="900">
              <a:solidFill>
                <a:schemeClr val="dk1"/>
              </a:solidFill>
            </a:endParaRPr>
          </a:p>
          <a:p>
            <a:pPr indent="-26431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900">
                <a:solidFill>
                  <a:schemeClr val="dk1"/>
                </a:solidFill>
              </a:rPr>
              <a:t>AUC / </a:t>
            </a:r>
            <a:r>
              <a:rPr lang="en-GB" sz="900" u="sng">
                <a:solidFill>
                  <a:srgbClr val="1155CC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aucROC</a:t>
            </a:r>
            <a:r>
              <a:rPr lang="en-GB" sz="900">
                <a:solidFill>
                  <a:schemeClr val="dk1"/>
                </a:solidFill>
              </a:rPr>
              <a:t> -  The closer to 1.00, the better</a:t>
            </a:r>
            <a:endParaRPr sz="900">
              <a:solidFill>
                <a:schemeClr val="dk1"/>
              </a:solidFill>
            </a:endParaRPr>
          </a:p>
          <a:p>
            <a:pPr indent="-26431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900">
                <a:solidFill>
                  <a:schemeClr val="dk1"/>
                </a:solidFill>
              </a:rPr>
              <a:t>AUCPRThe closer to 1.00, the better</a:t>
            </a:r>
            <a:endParaRPr sz="9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 sz="1100">
                <a:solidFill>
                  <a:schemeClr val="dk1"/>
                </a:solidFill>
              </a:rPr>
              <a:t>Classification - Multi Class</a:t>
            </a:r>
            <a:endParaRPr b="1" sz="1100">
              <a:solidFill>
                <a:schemeClr val="dk1"/>
              </a:solidFill>
            </a:endParaRPr>
          </a:p>
          <a:p>
            <a:pPr indent="-27225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1100" u="sng">
                <a:solidFill>
                  <a:srgbClr val="1155CC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Micro-average Accuracy</a:t>
            </a:r>
            <a:r>
              <a:rPr lang="en-GB" sz="1100">
                <a:solidFill>
                  <a:schemeClr val="dk1"/>
                </a:solidFill>
              </a:rPr>
              <a:t> </a:t>
            </a:r>
            <a:r>
              <a:rPr lang="en-GB" sz="1100">
                <a:solidFill>
                  <a:srgbClr val="171717"/>
                </a:solidFill>
              </a:rPr>
              <a:t> </a:t>
            </a:r>
            <a:r>
              <a:rPr lang="en-GB" sz="1100">
                <a:solidFill>
                  <a:schemeClr val="dk1"/>
                </a:solidFill>
              </a:rPr>
              <a:t> - </a:t>
            </a:r>
            <a:r>
              <a:rPr lang="en-GB" sz="1200">
                <a:solidFill>
                  <a:srgbClr val="171717"/>
                </a:solidFill>
              </a:rPr>
              <a:t>The closer to 1.00, the better</a:t>
            </a:r>
            <a:endParaRPr sz="1100">
              <a:solidFill>
                <a:schemeClr val="dk1"/>
              </a:solidFill>
            </a:endParaRPr>
          </a:p>
          <a:p>
            <a:pPr indent="-27225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1100" u="sng">
                <a:solidFill>
                  <a:srgbClr val="1155CC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Macro-average Accuracy</a:t>
            </a:r>
            <a:r>
              <a:rPr lang="en-GB" sz="1100">
                <a:solidFill>
                  <a:schemeClr val="dk1"/>
                </a:solidFill>
              </a:rPr>
              <a:t> -  </a:t>
            </a:r>
            <a:r>
              <a:rPr lang="en-GB" sz="1200">
                <a:solidFill>
                  <a:srgbClr val="171717"/>
                </a:solidFill>
              </a:rPr>
              <a:t>The closer to 1.00, the better</a:t>
            </a:r>
            <a:endParaRPr sz="1100">
              <a:solidFill>
                <a:schemeClr val="dk1"/>
              </a:solidFill>
            </a:endParaRPr>
          </a:p>
          <a:p>
            <a:pPr indent="-272256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-GB" sz="1100">
                <a:solidFill>
                  <a:schemeClr val="dk1"/>
                </a:solidFill>
              </a:rPr>
              <a:t>Log-loss - </a:t>
            </a:r>
            <a:r>
              <a:rPr lang="en-GB" sz="1200">
                <a:solidFill>
                  <a:srgbClr val="171717"/>
                </a:solidFill>
              </a:rPr>
              <a:t>The closer to 0.00, the better </a:t>
            </a:r>
            <a:endParaRPr b="1" sz="1100">
              <a:solidFill>
                <a:schemeClr val="dk1"/>
              </a:solidFill>
            </a:endParaRPr>
          </a:p>
          <a:p>
            <a:pPr indent="-272256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1100" u="sng">
                <a:solidFill>
                  <a:srgbClr val="1155CC"/>
                </a:solid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Logarithmic loss reduction</a:t>
            </a:r>
            <a:r>
              <a:rPr lang="en-GB" sz="1100">
                <a:solidFill>
                  <a:schemeClr val="dk1"/>
                </a:solidFill>
              </a:rPr>
              <a:t> - 0.20, = the probability of a correct prediction is 20% better than random guessing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70000" lvl="0" marL="45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270000" lvl="0" marL="45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Unsupervised</a:t>
            </a:r>
            <a:endParaRPr b="1" sz="1100">
              <a:solidFill>
                <a:schemeClr val="dk1"/>
              </a:solidFill>
            </a:endParaRPr>
          </a:p>
          <a:p>
            <a:pPr indent="-310356" lvl="0" marL="63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 sz="1100">
                <a:solidFill>
                  <a:schemeClr val="dk1"/>
                </a:solidFill>
              </a:rPr>
              <a:t>Clustering</a:t>
            </a:r>
            <a:endParaRPr b="1" sz="1100">
              <a:solidFill>
                <a:schemeClr val="dk1"/>
              </a:solidFill>
            </a:endParaRPr>
          </a:p>
          <a:p>
            <a:pPr indent="-27225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1100">
                <a:solidFill>
                  <a:schemeClr val="dk1"/>
                </a:solidFill>
              </a:rPr>
              <a:t>NONE - clustering analysis doesn’t have a solid evaluation metric, There is no right answer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Reinforcement Learning</a:t>
            </a:r>
            <a:r>
              <a:rPr lang="en-GB" sz="1300">
                <a:solidFill>
                  <a:schemeClr val="dk1"/>
                </a:solidFill>
              </a:rPr>
              <a:t> - Action / Reward / Strategy</a:t>
            </a:r>
            <a:endParaRPr/>
          </a:p>
        </p:txBody>
      </p:sp>
      <p:sp>
        <p:nvSpPr>
          <p:cNvPr id="218" name="Google Shape;21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rgbClr val="171717"/>
                </a:solidFill>
                <a:highlight>
                  <a:srgbClr val="FFFFFF"/>
                </a:highlight>
              </a:rPr>
              <a:t>Azure Machine Learning Studio</a:t>
            </a:r>
            <a:r>
              <a:rPr lang="en-GB" sz="2000">
                <a:solidFill>
                  <a:srgbClr val="171717"/>
                </a:solidFill>
                <a:highlight>
                  <a:srgbClr val="FFFFFF"/>
                </a:highlight>
              </a:rPr>
              <a:t> - ML as a Service</a:t>
            </a:r>
            <a:endParaRPr sz="3600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017725"/>
            <a:ext cx="80433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GB" sz="7200">
                <a:solidFill>
                  <a:schemeClr val="dk1"/>
                </a:solidFill>
              </a:rPr>
              <a:t>a cloud based machine learning platform</a:t>
            </a: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t/>
            </a:r>
            <a:endParaRPr b="1" sz="23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t/>
            </a:r>
            <a:endParaRPr b="1" sz="23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825" y="1491125"/>
            <a:ext cx="7616800" cy="26903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3330375" y="4200675"/>
            <a:ext cx="22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Supervised Learning Only</a:t>
            </a:r>
            <a:endParaRPr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Notebooks </a:t>
            </a:r>
            <a:r>
              <a:rPr lang="en-GB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-GB" sz="2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Code with Python SDK and run sample experiments.</a:t>
            </a:r>
            <a:endParaRPr sz="22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600" y="1442988"/>
            <a:ext cx="843915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2264225" y="398825"/>
            <a:ext cx="687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Drag-and-drop interface from prepping data to deploying models.</a:t>
            </a:r>
            <a:endParaRPr sz="180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400" y="997225"/>
            <a:ext cx="4628500" cy="364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50" y="321425"/>
            <a:ext cx="2191675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843975"/>
            <a:ext cx="2697600" cy="3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Designer </a:t>
            </a:r>
            <a:r>
              <a:rPr lang="en-GB" sz="1500"/>
              <a:t>provides a huge range of modules to drag and drop onto the canvas to build a pipeline, including: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Transformations,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Feature Selection,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Statistics,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Algorithms</a:t>
            </a:r>
            <a:r>
              <a:rPr lang="en-GB" sz="1500"/>
              <a:t>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As well the required steps like: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Training and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Score &amp; Evaluate</a:t>
            </a:r>
            <a:endParaRPr sz="1500"/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0" l="0" r="15483" t="0"/>
          <a:stretch/>
        </p:blipFill>
        <p:spPr>
          <a:xfrm>
            <a:off x="3394725" y="691588"/>
            <a:ext cx="5531275" cy="442587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type="title"/>
          </p:nvPr>
        </p:nvSpPr>
        <p:spPr>
          <a:xfrm>
            <a:off x="2264225" y="170225"/>
            <a:ext cx="687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Drag-and-drop interface from prepping data to deploying models.</a:t>
            </a:r>
            <a:endParaRPr sz="1800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50" y="92825"/>
            <a:ext cx="2191675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0" l="0" r="0" t="40094"/>
          <a:stretch/>
        </p:blipFill>
        <p:spPr>
          <a:xfrm>
            <a:off x="3124525" y="986300"/>
            <a:ext cx="5727650" cy="403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175100" y="1143000"/>
            <a:ext cx="2949300" cy="3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For example, from the</a:t>
            </a:r>
            <a:r>
              <a:rPr lang="en-GB" sz="2300"/>
              <a:t> </a:t>
            </a:r>
            <a:r>
              <a:rPr b="1" lang="en-GB" sz="2300"/>
              <a:t>DATA TRANSFORMATION</a:t>
            </a:r>
            <a:r>
              <a:rPr lang="en-GB" sz="2300"/>
              <a:t> </a:t>
            </a:r>
            <a:r>
              <a:rPr lang="en-GB" sz="1800"/>
              <a:t>assets</a:t>
            </a:r>
            <a:r>
              <a:rPr lang="en-GB" sz="1800"/>
              <a:t> menu - </a:t>
            </a:r>
            <a:r>
              <a:rPr b="1" lang="en-GB" sz="2300"/>
              <a:t>NORMALISE DATA. 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Modules</a:t>
            </a:r>
            <a:r>
              <a:rPr b="1" lang="en-GB" sz="2300"/>
              <a:t> </a:t>
            </a:r>
            <a:r>
              <a:rPr lang="en-GB" sz="1800"/>
              <a:t>p</a:t>
            </a:r>
            <a:r>
              <a:rPr lang="en-GB" sz="1800"/>
              <a:t>rovide a description of the module before you commit to dragging </a:t>
            </a:r>
            <a:r>
              <a:rPr lang="en-GB" sz="1800"/>
              <a:t>it</a:t>
            </a:r>
            <a:r>
              <a:rPr lang="en-GB" sz="1800"/>
              <a:t> onto the canvas.</a:t>
            </a:r>
            <a:endParaRPr sz="1800"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2264225" y="246425"/>
            <a:ext cx="687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Drag-and-drop interface from prepping data to deploying models.</a:t>
            </a:r>
            <a:endParaRPr sz="180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50" y="169025"/>
            <a:ext cx="2191675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25" y="152400"/>
            <a:ext cx="5487982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875" y="246775"/>
            <a:ext cx="2191675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450050" y="1074625"/>
            <a:ext cx="22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Building the Model</a:t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650" y="1096475"/>
            <a:ext cx="13482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Deploying the model</a:t>
            </a:r>
            <a:endParaRPr sz="1400"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800" y="192875"/>
            <a:ext cx="7578101" cy="471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875" y="246775"/>
            <a:ext cx="2191675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