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29999"/>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199" cy="1509599"/>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2" name="Shape 42"/>
          <p:cNvSpPr txBox="1"/>
          <p:nvPr>
            <p:ph idx="1" type="subTitle"/>
          </p:nvPr>
        </p:nvSpPr>
        <p:spPr>
          <a:xfrm>
            <a:off x="265500" y="2769000"/>
            <a:ext cx="4045199"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799"/>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599" cy="1917899"/>
          </a:xfrm>
          <a:prstGeom prst="rect">
            <a:avLst/>
          </a:prstGeom>
        </p:spPr>
        <p:txBody>
          <a:bodyPr anchorCtr="0" anchor="ctr" bIns="91425" lIns="91425" rIns="91425" tIns="91425"/>
          <a:lstStyle>
            <a:lvl1pPr lvl="0" rtl="0" algn="ctr">
              <a:spcBef>
                <a:spcPts val="0"/>
              </a:spcBef>
              <a:buSzPct val="100000"/>
              <a:defRPr b="1" sz="14000"/>
            </a:lvl1pPr>
            <a:lvl2pPr lvl="1" rtl="0" algn="ctr">
              <a:spcBef>
                <a:spcPts val="0"/>
              </a:spcBef>
              <a:buSzPct val="100000"/>
              <a:defRPr b="1" sz="14000"/>
            </a:lvl2pPr>
            <a:lvl3pPr lvl="2" rtl="0" algn="ctr">
              <a:spcBef>
                <a:spcPts val="0"/>
              </a:spcBef>
              <a:buSzPct val="100000"/>
              <a:defRPr b="1" sz="14000"/>
            </a:lvl3pPr>
            <a:lvl4pPr lvl="3" rtl="0" algn="ctr">
              <a:spcBef>
                <a:spcPts val="0"/>
              </a:spcBef>
              <a:buSzPct val="100000"/>
              <a:defRPr b="1" sz="14000"/>
            </a:lvl4pPr>
            <a:lvl5pPr lvl="4" rtl="0" algn="ctr">
              <a:spcBef>
                <a:spcPts val="0"/>
              </a:spcBef>
              <a:buSzPct val="100000"/>
              <a:defRPr b="1" sz="14000"/>
            </a:lvl5pPr>
            <a:lvl6pPr lvl="5" rtl="0" algn="ctr">
              <a:spcBef>
                <a:spcPts val="0"/>
              </a:spcBef>
              <a:buSzPct val="100000"/>
              <a:defRPr b="1" sz="14000"/>
            </a:lvl6pPr>
            <a:lvl7pPr lvl="6" rtl="0" algn="ctr">
              <a:spcBef>
                <a:spcPts val="0"/>
              </a:spcBef>
              <a:buSzPct val="100000"/>
              <a:defRPr b="1" sz="14000"/>
            </a:lvl7pPr>
            <a:lvl8pPr lvl="7" rtl="0" algn="ctr">
              <a:spcBef>
                <a:spcPts val="0"/>
              </a:spcBef>
              <a:buSzPct val="100000"/>
              <a:defRPr b="1" sz="14000"/>
            </a:lvl8pPr>
            <a:lvl9pPr lvl="8" rtl="0" algn="ctr">
              <a:spcBef>
                <a:spcPts val="0"/>
              </a:spcBef>
              <a:buSzPct val="100000"/>
              <a:defRPr b="1" sz="14000"/>
            </a:lvl9pPr>
          </a:lstStyle>
          <a:p/>
        </p:txBody>
      </p:sp>
      <p:sp>
        <p:nvSpPr>
          <p:cNvPr id="51" name="Shape 51"/>
          <p:cNvSpPr txBox="1"/>
          <p:nvPr>
            <p:ph idx="1" type="body"/>
          </p:nvPr>
        </p:nvSpPr>
        <p:spPr>
          <a:xfrm>
            <a:off x="311700" y="3071300"/>
            <a:ext cx="8520599" cy="901799"/>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ata.cityofchicago.org/" TargetMode="External"/><Relationship Id="rId4" Type="http://schemas.openxmlformats.org/officeDocument/2006/relationships/hyperlink" Target="http://www.zillow.com/howto/api/GetSearchResults.htm" TargetMode="External"/><Relationship Id="rId5" Type="http://schemas.openxmlformats.org/officeDocument/2006/relationships/hyperlink" Target="https://www.yelp.com/dataset_challenge/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en"/>
              <a:t>HOuseME</a:t>
            </a:r>
          </a:p>
        </p:txBody>
      </p:sp>
      <p:sp>
        <p:nvSpPr>
          <p:cNvPr id="60" name="Shape 60"/>
          <p:cNvSpPr txBox="1"/>
          <p:nvPr>
            <p:ph idx="1" type="subTitle"/>
          </p:nvPr>
        </p:nvSpPr>
        <p:spPr>
          <a:xfrm>
            <a:off x="510450" y="3182312"/>
            <a:ext cx="8123100" cy="629999"/>
          </a:xfrm>
          <a:prstGeom prst="rect">
            <a:avLst/>
          </a:prstGeom>
        </p:spPr>
        <p:txBody>
          <a:bodyPr anchorCtr="0" anchor="t" bIns="91425" lIns="91425" rIns="91425" tIns="91425">
            <a:noAutofit/>
          </a:bodyPr>
          <a:lstStyle/>
          <a:p>
            <a:pPr lvl="0" rtl="0">
              <a:spcBef>
                <a:spcPts val="0"/>
              </a:spcBef>
              <a:buNone/>
            </a:pPr>
            <a:r>
              <a:rPr lang="en"/>
              <a:t>Great Deals on Great Places by ABC</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490250" y="526350"/>
            <a:ext cx="5797500" cy="4090800"/>
          </a:xfrm>
          <a:prstGeom prst="rect">
            <a:avLst/>
          </a:prstGeom>
        </p:spPr>
        <p:txBody>
          <a:bodyPr anchorCtr="0" anchor="ctr" bIns="91425" lIns="91425" rIns="91425" tIns="91425">
            <a:noAutofit/>
          </a:bodyPr>
          <a:lstStyle/>
          <a:p>
            <a:pPr lvl="0" rtl="0">
              <a:spcBef>
                <a:spcPts val="0"/>
              </a:spcBef>
              <a:buNone/>
            </a:pPr>
            <a:r>
              <a:rPr lang="en">
                <a:solidFill>
                  <a:schemeClr val="dk1"/>
                </a:solidFill>
              </a:rPr>
              <a:t>Our mission is </a:t>
            </a:r>
            <a:r>
              <a:rPr lang="en"/>
              <a:t>to help people make better decisions on where to live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555600"/>
            <a:ext cx="2807999" cy="755699"/>
          </a:xfrm>
          <a:prstGeom prst="rect">
            <a:avLst/>
          </a:prstGeom>
        </p:spPr>
        <p:txBody>
          <a:bodyPr anchorCtr="0" anchor="b" bIns="91425" lIns="91425" rIns="91425" tIns="91425">
            <a:noAutofit/>
          </a:bodyPr>
          <a:lstStyle/>
          <a:p>
            <a:pPr lvl="0" rtl="0">
              <a:spcBef>
                <a:spcPts val="0"/>
              </a:spcBef>
              <a:buNone/>
            </a:pPr>
            <a:r>
              <a:rPr lang="en" sz="2800"/>
              <a:t>The problem</a:t>
            </a:r>
          </a:p>
        </p:txBody>
      </p:sp>
      <p:sp>
        <p:nvSpPr>
          <p:cNvPr id="71" name="Shape 71"/>
          <p:cNvSpPr txBox="1"/>
          <p:nvPr>
            <p:ph idx="1" type="body"/>
          </p:nvPr>
        </p:nvSpPr>
        <p:spPr>
          <a:xfrm>
            <a:off x="311700" y="1389600"/>
            <a:ext cx="8043299" cy="3179400"/>
          </a:xfrm>
          <a:prstGeom prst="rect">
            <a:avLst/>
          </a:prstGeom>
        </p:spPr>
        <p:txBody>
          <a:bodyPr anchorCtr="0" anchor="t" bIns="91425" lIns="91425" rIns="91425" tIns="91425">
            <a:noAutofit/>
          </a:bodyPr>
          <a:lstStyle/>
          <a:p>
            <a:pPr lvl="0" rtl="0">
              <a:spcBef>
                <a:spcPts val="0"/>
              </a:spcBef>
              <a:spcAft>
                <a:spcPts val="0"/>
              </a:spcAft>
              <a:buNone/>
            </a:pPr>
            <a:r>
              <a:rPr lang="en" sz="2400">
                <a:solidFill>
                  <a:srgbClr val="000000"/>
                </a:solidFill>
                <a:latin typeface="Arial"/>
                <a:ea typeface="Arial"/>
                <a:cs typeface="Arial"/>
                <a:sym typeface="Arial"/>
              </a:rPr>
              <a:t>When people are searching for new places to live, they are limited in the range of factors they can consider (Usually only rely on narrow scope of knowledge, including the house’s proximity to workplace/school and their basic perceptions on the neighborhood)</a:t>
            </a:r>
          </a:p>
          <a:p>
            <a:pPr lvl="0" rtl="0">
              <a:spcBef>
                <a:spcPts val="0"/>
              </a:spcBef>
              <a:spcAft>
                <a:spcPts val="0"/>
              </a:spcAft>
              <a:buNone/>
            </a:pPr>
            <a:r>
              <a:rPr lang="en" sz="2400">
                <a:solidFill>
                  <a:srgbClr val="000000"/>
                </a:solidFill>
                <a:latin typeface="Arial"/>
                <a:ea typeface="Arial"/>
                <a:cs typeface="Arial"/>
                <a:sym typeface="Arial"/>
              </a:rPr>
              <a:t>Some of these questions can be answered by visiting houses and exploring the neighborhood, but this will be time-consuming and costly.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265500" y="1205825"/>
            <a:ext cx="4045199" cy="1509599"/>
          </a:xfrm>
          <a:prstGeom prst="rect">
            <a:avLst/>
          </a:prstGeom>
        </p:spPr>
        <p:txBody>
          <a:bodyPr anchorCtr="0" anchor="b" bIns="91425" lIns="91425" rIns="91425" tIns="91425">
            <a:noAutofit/>
          </a:bodyPr>
          <a:lstStyle/>
          <a:p>
            <a:pPr lvl="0" rtl="0">
              <a:spcBef>
                <a:spcPts val="0"/>
              </a:spcBef>
              <a:buNone/>
            </a:pPr>
            <a:r>
              <a:rPr lang="en"/>
              <a:t>The solution</a:t>
            </a:r>
          </a:p>
        </p:txBody>
      </p:sp>
      <p:sp>
        <p:nvSpPr>
          <p:cNvPr id="77" name="Shape 77"/>
          <p:cNvSpPr txBox="1"/>
          <p:nvPr>
            <p:ph idx="2" type="body"/>
          </p:nvPr>
        </p:nvSpPr>
        <p:spPr>
          <a:xfrm>
            <a:off x="4964050" y="724200"/>
            <a:ext cx="3837000" cy="3695099"/>
          </a:xfrm>
          <a:prstGeom prst="rect">
            <a:avLst/>
          </a:prstGeom>
        </p:spPr>
        <p:txBody>
          <a:bodyPr anchorCtr="0" anchor="ctr" bIns="91425" lIns="91425" rIns="91425" tIns="91425">
            <a:noAutofit/>
          </a:bodyPr>
          <a:lstStyle/>
          <a:p>
            <a:pPr lvl="0" rtl="0">
              <a:spcBef>
                <a:spcPts val="0"/>
              </a:spcBef>
              <a:buNone/>
            </a:pPr>
            <a:r>
              <a:rPr lang="en" sz="2400"/>
              <a:t>Build a software that takes into account relevant data on the communities that they are considering moving in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Data Sources</a:t>
            </a:r>
          </a:p>
          <a:p>
            <a:pPr lvl="0" rtl="0">
              <a:spcBef>
                <a:spcPts val="0"/>
              </a:spcBef>
              <a:buNone/>
            </a:pPr>
            <a:r>
              <a:t/>
            </a:r>
            <a:endParaRPr/>
          </a:p>
        </p:txBody>
      </p:sp>
      <p:grpSp>
        <p:nvGrpSpPr>
          <p:cNvPr id="83" name="Shape 83"/>
          <p:cNvGrpSpPr/>
          <p:nvPr/>
        </p:nvGrpSpPr>
        <p:grpSpPr>
          <a:xfrm>
            <a:off x="431925" y="1304875"/>
            <a:ext cx="2628924" cy="3416400"/>
            <a:chOff x="431925" y="1304875"/>
            <a:chExt cx="2628924" cy="3416400"/>
          </a:xfrm>
        </p:grpSpPr>
        <p:sp>
          <p:nvSpPr>
            <p:cNvPr id="84" name="Shape 84"/>
            <p:cNvSpPr txBox="1"/>
            <p:nvPr/>
          </p:nvSpPr>
          <p:spPr>
            <a:xfrm>
              <a:off x="431925" y="1304875"/>
              <a:ext cx="2628899" cy="464099"/>
            </a:xfrm>
            <a:prstGeom prst="rect">
              <a:avLst/>
            </a:prstGeom>
            <a:solidFill>
              <a:schemeClr val="dk1"/>
            </a:solidFill>
            <a:ln>
              <a:noFill/>
            </a:ln>
          </p:spPr>
          <p:txBody>
            <a:bodyPr anchorCtr="0" anchor="ctr" bIns="91425" lIns="91425" rIns="91425" tIns="91425">
              <a:noAutofit/>
            </a:bodyPr>
            <a:lstStyle/>
            <a:p>
              <a:pPr lvl="0" rtl="0">
                <a:spcBef>
                  <a:spcPts val="0"/>
                </a:spcBef>
                <a:buNone/>
              </a:pPr>
              <a:r>
                <a:t/>
              </a:r>
              <a:endParaRPr/>
            </a:p>
          </p:txBody>
        </p:sp>
        <p:sp>
          <p:nvSpPr>
            <p:cNvPr id="85" name="Shape 85"/>
            <p:cNvSpPr/>
            <p:nvPr/>
          </p:nvSpPr>
          <p:spPr>
            <a:xfrm>
              <a:off x="4319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6" name="Shape 86"/>
          <p:cNvSpPr txBox="1"/>
          <p:nvPr>
            <p:ph idx="4294967295" type="body"/>
          </p:nvPr>
        </p:nvSpPr>
        <p:spPr>
          <a:xfrm>
            <a:off x="506425" y="1304875"/>
            <a:ext cx="2494499" cy="461399"/>
          </a:xfrm>
          <a:prstGeom prst="rect">
            <a:avLst/>
          </a:prstGeom>
        </p:spPr>
        <p:txBody>
          <a:bodyPr anchorCtr="0" anchor="t" bIns="91425" lIns="91425" rIns="91425" tIns="91425">
            <a:noAutofit/>
          </a:bodyPr>
          <a:lstStyle/>
          <a:p>
            <a:pPr lvl="0" rtl="0">
              <a:spcBef>
                <a:spcPts val="0"/>
              </a:spcBef>
              <a:spcAft>
                <a:spcPts val="0"/>
              </a:spcAft>
              <a:buNone/>
            </a:pPr>
            <a:r>
              <a:rPr lang="en" sz="1400">
                <a:solidFill>
                  <a:schemeClr val="lt1"/>
                </a:solidFill>
              </a:rPr>
              <a:t>City of Chicago Portal</a:t>
            </a:r>
          </a:p>
        </p:txBody>
      </p:sp>
      <p:sp>
        <p:nvSpPr>
          <p:cNvPr id="87" name="Shape 87"/>
          <p:cNvSpPr txBox="1"/>
          <p:nvPr>
            <p:ph idx="4294967295" type="body"/>
          </p:nvPr>
        </p:nvSpPr>
        <p:spPr>
          <a:xfrm>
            <a:off x="508325" y="1850300"/>
            <a:ext cx="2478600" cy="2794799"/>
          </a:xfrm>
          <a:prstGeom prst="rect">
            <a:avLst/>
          </a:prstGeom>
        </p:spPr>
        <p:txBody>
          <a:bodyPr anchorCtr="0" anchor="t" bIns="91425" lIns="91425" rIns="91425" tIns="91425">
            <a:noAutofit/>
          </a:bodyPr>
          <a:lstStyle/>
          <a:p>
            <a:pPr indent="-330200" lvl="0" marL="457200" rtl="0">
              <a:spcBef>
                <a:spcPts val="0"/>
              </a:spcBef>
              <a:spcAft>
                <a:spcPts val="0"/>
              </a:spcAft>
              <a:buSzPct val="145454"/>
            </a:pPr>
            <a:r>
              <a:rPr lang="en" sz="1100">
                <a:solidFill>
                  <a:srgbClr val="000000"/>
                </a:solidFill>
                <a:latin typeface="Arial"/>
                <a:ea typeface="Arial"/>
                <a:cs typeface="Arial"/>
                <a:sym typeface="Arial"/>
              </a:rPr>
              <a:t>(</a:t>
            </a:r>
            <a:r>
              <a:rPr lang="en" sz="1100" u="sng">
                <a:solidFill>
                  <a:srgbClr val="1155CC"/>
                </a:solidFill>
                <a:latin typeface="Arial"/>
                <a:ea typeface="Arial"/>
                <a:cs typeface="Arial"/>
                <a:sym typeface="Arial"/>
                <a:hlinkClick r:id="rId3"/>
              </a:rPr>
              <a:t>https://data.cityofchicago.org</a:t>
            </a:r>
            <a:r>
              <a:rPr lang="en" sz="1100">
                <a:solidFill>
                  <a:srgbClr val="000000"/>
                </a:solidFill>
                <a:latin typeface="Arial"/>
                <a:ea typeface="Arial"/>
                <a:cs typeface="Arial"/>
                <a:sym typeface="Arial"/>
              </a:rPr>
              <a:t>)</a:t>
            </a:r>
          </a:p>
          <a:p>
            <a:pPr indent="-330200" lvl="0" marL="457200" rtl="0">
              <a:spcBef>
                <a:spcPts val="0"/>
              </a:spcBef>
              <a:spcAft>
                <a:spcPts val="0"/>
              </a:spcAft>
              <a:buSzPct val="145454"/>
            </a:pPr>
            <a:r>
              <a:rPr lang="en" sz="1100">
                <a:solidFill>
                  <a:srgbClr val="000000"/>
                </a:solidFill>
                <a:latin typeface="Arial"/>
                <a:ea typeface="Arial"/>
                <a:cs typeface="Arial"/>
                <a:sym typeface="Arial"/>
              </a:rPr>
              <a:t>This would be our main source of public data on the various neighborhoods in Chicago.</a:t>
            </a:r>
          </a:p>
          <a:p>
            <a:pPr lvl="0" rtl="0">
              <a:spcBef>
                <a:spcPts val="0"/>
              </a:spcBef>
              <a:spcAft>
                <a:spcPts val="1600"/>
              </a:spcAft>
              <a:buNone/>
            </a:pPr>
            <a:r>
              <a:t/>
            </a:r>
            <a:endParaRPr sz="1600"/>
          </a:p>
        </p:txBody>
      </p:sp>
      <p:grpSp>
        <p:nvGrpSpPr>
          <p:cNvPr id="88" name="Shape 88"/>
          <p:cNvGrpSpPr/>
          <p:nvPr/>
        </p:nvGrpSpPr>
        <p:grpSpPr>
          <a:xfrm>
            <a:off x="3320450" y="1304875"/>
            <a:ext cx="2632499" cy="3416400"/>
            <a:chOff x="3320450" y="1304875"/>
            <a:chExt cx="2632499" cy="3416400"/>
          </a:xfrm>
        </p:grpSpPr>
        <p:sp>
          <p:nvSpPr>
            <p:cNvPr id="89" name="Shape 89"/>
            <p:cNvSpPr txBox="1"/>
            <p:nvPr/>
          </p:nvSpPr>
          <p:spPr>
            <a:xfrm>
              <a:off x="3324050" y="1304875"/>
              <a:ext cx="2628899" cy="464099"/>
            </a:xfrm>
            <a:prstGeom prst="rect">
              <a:avLst/>
            </a:prstGeom>
            <a:solidFill>
              <a:schemeClr val="dk1"/>
            </a:solidFill>
            <a:ln>
              <a:noFill/>
            </a:ln>
          </p:spPr>
          <p:txBody>
            <a:bodyPr anchorCtr="0" anchor="ctr" bIns="91425" lIns="91425" rIns="91425" tIns="91425">
              <a:noAutofit/>
            </a:bodyPr>
            <a:lstStyle/>
            <a:p>
              <a:pPr lvl="0" rtl="0">
                <a:spcBef>
                  <a:spcPts val="0"/>
                </a:spcBef>
                <a:buNone/>
              </a:pPr>
              <a:r>
                <a:t/>
              </a:r>
              <a:endParaRPr/>
            </a:p>
          </p:txBody>
        </p:sp>
        <p:sp>
          <p:nvSpPr>
            <p:cNvPr id="90" name="Shape 90"/>
            <p:cNvSpPr/>
            <p:nvPr/>
          </p:nvSpPr>
          <p:spPr>
            <a:xfrm>
              <a:off x="33204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1" name="Shape 91"/>
          <p:cNvSpPr txBox="1"/>
          <p:nvPr>
            <p:ph idx="4294967295" type="body"/>
          </p:nvPr>
        </p:nvSpPr>
        <p:spPr>
          <a:xfrm>
            <a:off x="3389450" y="1304875"/>
            <a:ext cx="2494499" cy="461399"/>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Zillow</a:t>
            </a:r>
          </a:p>
        </p:txBody>
      </p:sp>
      <p:sp>
        <p:nvSpPr>
          <p:cNvPr id="92" name="Shape 92"/>
          <p:cNvSpPr txBox="1"/>
          <p:nvPr>
            <p:ph idx="4294967295" type="body"/>
          </p:nvPr>
        </p:nvSpPr>
        <p:spPr>
          <a:xfrm>
            <a:off x="3396775" y="1850300"/>
            <a:ext cx="2478600" cy="2794799"/>
          </a:xfrm>
          <a:prstGeom prst="rect">
            <a:avLst/>
          </a:prstGeom>
        </p:spPr>
        <p:txBody>
          <a:bodyPr anchorCtr="0" anchor="t" bIns="91425" lIns="91425" rIns="91425" tIns="91425">
            <a:noAutofit/>
          </a:bodyPr>
          <a:lstStyle/>
          <a:p>
            <a:pPr indent="-330200" lvl="0" marL="457200" rtl="0">
              <a:spcBef>
                <a:spcPts val="0"/>
              </a:spcBef>
              <a:spcAft>
                <a:spcPts val="0"/>
              </a:spcAft>
              <a:buSzPct val="145454"/>
            </a:pPr>
            <a:r>
              <a:rPr lang="en" sz="1100">
                <a:solidFill>
                  <a:srgbClr val="000000"/>
                </a:solidFill>
                <a:latin typeface="Arial"/>
                <a:ea typeface="Arial"/>
                <a:cs typeface="Arial"/>
                <a:sym typeface="Arial"/>
              </a:rPr>
              <a:t>(</a:t>
            </a:r>
            <a:r>
              <a:rPr lang="en" sz="1100" u="sng">
                <a:solidFill>
                  <a:srgbClr val="1155CC"/>
                </a:solidFill>
                <a:latin typeface="Arial"/>
                <a:ea typeface="Arial"/>
                <a:cs typeface="Arial"/>
                <a:sym typeface="Arial"/>
                <a:hlinkClick r:id="rId4"/>
              </a:rPr>
              <a:t>http://www.zillow.com/howto/api/GetSearchResults.htm</a:t>
            </a:r>
            <a:r>
              <a:rPr lang="en" sz="1100">
                <a:solidFill>
                  <a:srgbClr val="000000"/>
                </a:solidFill>
                <a:latin typeface="Arial"/>
                <a:ea typeface="Arial"/>
                <a:cs typeface="Arial"/>
                <a:sym typeface="Arial"/>
              </a:rPr>
              <a:t>)</a:t>
            </a:r>
          </a:p>
          <a:p>
            <a:pPr indent="-330200" lvl="0" marL="457200" rtl="0">
              <a:spcBef>
                <a:spcPts val="0"/>
              </a:spcBef>
              <a:spcAft>
                <a:spcPts val="0"/>
              </a:spcAft>
              <a:buSzPct val="145454"/>
            </a:pPr>
            <a:r>
              <a:rPr lang="en" sz="1100">
                <a:solidFill>
                  <a:srgbClr val="000000"/>
                </a:solidFill>
                <a:latin typeface="Arial"/>
                <a:ea typeface="Arial"/>
                <a:cs typeface="Arial"/>
                <a:sym typeface="Arial"/>
              </a:rPr>
              <a:t>Zillow is an online real estate database company that provides open API for getting search results. By typing in address or state+city / zip code, the API would return estimates for rent or real estate and other relevant information in an xml format.</a:t>
            </a:r>
          </a:p>
          <a:p>
            <a:pPr lvl="0" rtl="0">
              <a:spcBef>
                <a:spcPts val="0"/>
              </a:spcBef>
              <a:spcAft>
                <a:spcPts val="1600"/>
              </a:spcAft>
              <a:buNone/>
            </a:pPr>
            <a:r>
              <a:t/>
            </a:r>
            <a:endParaRPr>
              <a:solidFill>
                <a:schemeClr val="dk1"/>
              </a:solidFill>
            </a:endParaRPr>
          </a:p>
        </p:txBody>
      </p:sp>
      <p:grpSp>
        <p:nvGrpSpPr>
          <p:cNvPr id="93" name="Shape 93"/>
          <p:cNvGrpSpPr/>
          <p:nvPr/>
        </p:nvGrpSpPr>
        <p:grpSpPr>
          <a:xfrm>
            <a:off x="6212550" y="1304875"/>
            <a:ext cx="2632499" cy="3416400"/>
            <a:chOff x="6212550" y="1304875"/>
            <a:chExt cx="2632499" cy="3416400"/>
          </a:xfrm>
        </p:grpSpPr>
        <p:sp>
          <p:nvSpPr>
            <p:cNvPr id="94" name="Shape 94"/>
            <p:cNvSpPr/>
            <p:nvPr/>
          </p:nvSpPr>
          <p:spPr>
            <a:xfrm>
              <a:off x="621540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txBox="1"/>
            <p:nvPr/>
          </p:nvSpPr>
          <p:spPr>
            <a:xfrm>
              <a:off x="6212550" y="1304875"/>
              <a:ext cx="2632499" cy="464099"/>
            </a:xfrm>
            <a:prstGeom prst="rect">
              <a:avLst/>
            </a:prstGeom>
            <a:solidFill>
              <a:schemeClr val="dk1"/>
            </a:solidFill>
            <a:ln>
              <a:noFill/>
            </a:ln>
          </p:spPr>
          <p:txBody>
            <a:bodyPr anchorCtr="0" anchor="ctr" bIns="91425" lIns="91425" rIns="91425" tIns="91425">
              <a:noAutofit/>
            </a:bodyPr>
            <a:lstStyle/>
            <a:p>
              <a:pPr lvl="0" rtl="0">
                <a:spcBef>
                  <a:spcPts val="0"/>
                </a:spcBef>
                <a:buNone/>
              </a:pPr>
              <a:r>
                <a:t/>
              </a:r>
              <a:endParaRPr/>
            </a:p>
          </p:txBody>
        </p:sp>
      </p:grpSp>
      <p:sp>
        <p:nvSpPr>
          <p:cNvPr id="96" name="Shape 96"/>
          <p:cNvSpPr txBox="1"/>
          <p:nvPr>
            <p:ph idx="4294967295" type="body"/>
          </p:nvPr>
        </p:nvSpPr>
        <p:spPr>
          <a:xfrm>
            <a:off x="6272475" y="1304875"/>
            <a:ext cx="2494499" cy="461399"/>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Yelp Dataset</a:t>
            </a:r>
          </a:p>
        </p:txBody>
      </p:sp>
      <p:sp>
        <p:nvSpPr>
          <p:cNvPr id="97" name="Shape 97"/>
          <p:cNvSpPr txBox="1"/>
          <p:nvPr>
            <p:ph idx="4294967295" type="body"/>
          </p:nvPr>
        </p:nvSpPr>
        <p:spPr>
          <a:xfrm>
            <a:off x="6286400" y="1850300"/>
            <a:ext cx="2478600" cy="2794799"/>
          </a:xfrm>
          <a:prstGeom prst="rect">
            <a:avLst/>
          </a:prstGeom>
        </p:spPr>
        <p:txBody>
          <a:bodyPr anchorCtr="0" anchor="t" bIns="91425" lIns="91425" rIns="91425" tIns="91425">
            <a:noAutofit/>
          </a:bodyPr>
          <a:lstStyle/>
          <a:p>
            <a:pPr indent="-330200" lvl="0" marL="457200" rtl="0">
              <a:spcBef>
                <a:spcPts val="0"/>
              </a:spcBef>
              <a:spcAft>
                <a:spcPts val="0"/>
              </a:spcAft>
              <a:buSzPct val="145454"/>
            </a:pPr>
            <a:r>
              <a:rPr lang="en" sz="1100">
                <a:solidFill>
                  <a:srgbClr val="000000"/>
                </a:solidFill>
                <a:latin typeface="Arial"/>
                <a:ea typeface="Arial"/>
                <a:cs typeface="Arial"/>
                <a:sym typeface="Arial"/>
              </a:rPr>
              <a:t>(</a:t>
            </a:r>
            <a:r>
              <a:rPr lang="en" sz="1100" u="sng">
                <a:solidFill>
                  <a:srgbClr val="1155CC"/>
                </a:solidFill>
                <a:latin typeface="Arial"/>
                <a:ea typeface="Arial"/>
                <a:cs typeface="Arial"/>
                <a:sym typeface="Arial"/>
                <a:hlinkClick r:id="rId5"/>
              </a:rPr>
              <a:t>https://www.yelp.com/dataset_challenge/dataset</a:t>
            </a:r>
            <a:r>
              <a:rPr lang="en" sz="1100">
                <a:solidFill>
                  <a:srgbClr val="000000"/>
                </a:solidFill>
                <a:latin typeface="Arial"/>
                <a:ea typeface="Arial"/>
                <a:cs typeface="Arial"/>
                <a:sym typeface="Arial"/>
              </a:rPr>
              <a:t>)</a:t>
            </a:r>
          </a:p>
          <a:p>
            <a:pPr indent="-330200" lvl="0" marL="457200" rtl="0">
              <a:spcBef>
                <a:spcPts val="0"/>
              </a:spcBef>
              <a:spcAft>
                <a:spcPts val="0"/>
              </a:spcAft>
              <a:buSzPct val="145454"/>
            </a:pPr>
            <a:r>
              <a:rPr lang="en" sz="1100">
                <a:solidFill>
                  <a:srgbClr val="000000"/>
                </a:solidFill>
                <a:latin typeface="Arial"/>
                <a:ea typeface="Arial"/>
                <a:cs typeface="Arial"/>
                <a:sym typeface="Arial"/>
              </a:rPr>
              <a:t>We will use the dataset provided by Yelp to show what types of restaurants and other businesses are present in each neighborhood.</a:t>
            </a:r>
          </a:p>
          <a:p>
            <a:pPr lvl="0" rtl="0">
              <a:spcBef>
                <a:spcPts val="0"/>
              </a:spcBef>
              <a:spcAft>
                <a:spcPts val="1600"/>
              </a:spcAft>
              <a:buNone/>
            </a:pPr>
            <a:r>
              <a:t/>
            </a:r>
            <a:endParaRPr>
              <a:solidFill>
                <a:schemeClr val="dk1"/>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grpSp>
        <p:nvGrpSpPr>
          <p:cNvPr id="102" name="Shape 102"/>
          <p:cNvGrpSpPr/>
          <p:nvPr/>
        </p:nvGrpSpPr>
        <p:grpSpPr>
          <a:xfrm>
            <a:off x="311703" y="1304875"/>
            <a:ext cx="2113918" cy="3416400"/>
            <a:chOff x="431925" y="1304875"/>
            <a:chExt cx="2628924" cy="3416400"/>
          </a:xfrm>
        </p:grpSpPr>
        <p:sp>
          <p:nvSpPr>
            <p:cNvPr id="103" name="Shape 103"/>
            <p:cNvSpPr txBox="1"/>
            <p:nvPr/>
          </p:nvSpPr>
          <p:spPr>
            <a:xfrm>
              <a:off x="431925" y="1304875"/>
              <a:ext cx="2628899" cy="464099"/>
            </a:xfrm>
            <a:prstGeom prst="rect">
              <a:avLst/>
            </a:prstGeom>
            <a:solidFill>
              <a:schemeClr val="dk1"/>
            </a:solidFill>
            <a:ln>
              <a:noFill/>
            </a:ln>
          </p:spPr>
          <p:txBody>
            <a:bodyPr anchorCtr="0" anchor="ctr" bIns="91425" lIns="91425" rIns="91425" tIns="91425">
              <a:noAutofit/>
            </a:bodyPr>
            <a:lstStyle/>
            <a:p>
              <a:pPr lvl="0" rtl="0">
                <a:spcBef>
                  <a:spcPts val="0"/>
                </a:spcBef>
                <a:buNone/>
              </a:pPr>
              <a:r>
                <a:t/>
              </a:r>
              <a:endParaRPr/>
            </a:p>
          </p:txBody>
        </p:sp>
        <p:sp>
          <p:nvSpPr>
            <p:cNvPr id="104" name="Shape 104"/>
            <p:cNvSpPr/>
            <p:nvPr/>
          </p:nvSpPr>
          <p:spPr>
            <a:xfrm>
              <a:off x="4319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05" name="Shape 105"/>
          <p:cNvSpPr txBox="1"/>
          <p:nvPr>
            <p:ph idx="4294967295" type="body"/>
          </p:nvPr>
        </p:nvSpPr>
        <p:spPr>
          <a:xfrm>
            <a:off x="313600" y="1850300"/>
            <a:ext cx="2113799" cy="2794799"/>
          </a:xfrm>
          <a:prstGeom prst="rect">
            <a:avLst/>
          </a:prstGeom>
        </p:spPr>
        <p:txBody>
          <a:bodyPr anchorCtr="0" anchor="t" bIns="91425" lIns="91425" rIns="91425" tIns="91425">
            <a:noAutofit/>
          </a:bodyPr>
          <a:lstStyle/>
          <a:p>
            <a:pPr lvl="0" rtl="0">
              <a:spcBef>
                <a:spcPts val="0"/>
              </a:spcBef>
              <a:spcAft>
                <a:spcPts val="0"/>
              </a:spcAft>
              <a:buNone/>
            </a:pPr>
            <a:r>
              <a:rPr lang="en" sz="1100">
                <a:solidFill>
                  <a:srgbClr val="000000"/>
                </a:solidFill>
                <a:latin typeface="Arial"/>
                <a:ea typeface="Arial"/>
                <a:cs typeface="Arial"/>
                <a:sym typeface="Arial"/>
              </a:rPr>
              <a:t>We will use a tool that will allow us to display the houses that meet the search conditions on the map as dots.</a:t>
            </a:r>
          </a:p>
          <a:p>
            <a:pPr lvl="0" rtl="0">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spcAft>
                <a:spcPts val="1600"/>
              </a:spcAft>
              <a:buNone/>
            </a:pPr>
            <a:r>
              <a:t/>
            </a:r>
            <a:endParaRPr sz="1600"/>
          </a:p>
        </p:txBody>
      </p:sp>
      <p:sp>
        <p:nvSpPr>
          <p:cNvPr id="106" name="Shape 10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New Tools to Use</a:t>
            </a:r>
          </a:p>
          <a:p>
            <a:pPr lvl="0" rtl="0">
              <a:spcBef>
                <a:spcPts val="0"/>
              </a:spcBef>
              <a:buNone/>
            </a:pPr>
            <a:r>
              <a:t/>
            </a:r>
            <a:endParaRPr/>
          </a:p>
        </p:txBody>
      </p:sp>
      <p:sp>
        <p:nvSpPr>
          <p:cNvPr id="107" name="Shape 107"/>
          <p:cNvSpPr txBox="1"/>
          <p:nvPr>
            <p:ph idx="4294967295" type="body"/>
          </p:nvPr>
        </p:nvSpPr>
        <p:spPr>
          <a:xfrm>
            <a:off x="386225" y="1304875"/>
            <a:ext cx="2039399" cy="461399"/>
          </a:xfrm>
          <a:prstGeom prst="rect">
            <a:avLst/>
          </a:prstGeom>
        </p:spPr>
        <p:txBody>
          <a:bodyPr anchorCtr="0" anchor="t" bIns="91425" lIns="91425" rIns="91425" tIns="91425">
            <a:noAutofit/>
          </a:bodyPr>
          <a:lstStyle/>
          <a:p>
            <a:pPr lvl="0" rtl="0">
              <a:spcBef>
                <a:spcPts val="0"/>
              </a:spcBef>
              <a:spcAft>
                <a:spcPts val="0"/>
              </a:spcAft>
              <a:buNone/>
            </a:pPr>
            <a:r>
              <a:rPr lang="en" sz="1400">
                <a:solidFill>
                  <a:schemeClr val="lt1"/>
                </a:solidFill>
              </a:rPr>
              <a:t>Display in map</a:t>
            </a:r>
          </a:p>
        </p:txBody>
      </p:sp>
      <p:sp>
        <p:nvSpPr>
          <p:cNvPr id="108" name="Shape 108"/>
          <p:cNvSpPr txBox="1"/>
          <p:nvPr>
            <p:ph idx="4294967295" type="body"/>
          </p:nvPr>
        </p:nvSpPr>
        <p:spPr>
          <a:xfrm>
            <a:off x="3389450" y="1304875"/>
            <a:ext cx="2494499" cy="461399"/>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lt1"/>
                </a:solidFill>
              </a:rPr>
              <a:t>Zillow</a:t>
            </a:r>
          </a:p>
        </p:txBody>
      </p:sp>
      <p:grpSp>
        <p:nvGrpSpPr>
          <p:cNvPr id="109" name="Shape 109"/>
          <p:cNvGrpSpPr/>
          <p:nvPr/>
        </p:nvGrpSpPr>
        <p:grpSpPr>
          <a:xfrm>
            <a:off x="2425628" y="1304875"/>
            <a:ext cx="2113918" cy="3416400"/>
            <a:chOff x="431925" y="1304875"/>
            <a:chExt cx="2628924" cy="3416400"/>
          </a:xfrm>
        </p:grpSpPr>
        <p:sp>
          <p:nvSpPr>
            <p:cNvPr id="110" name="Shape 110"/>
            <p:cNvSpPr txBox="1"/>
            <p:nvPr/>
          </p:nvSpPr>
          <p:spPr>
            <a:xfrm>
              <a:off x="431925" y="1304875"/>
              <a:ext cx="2628899" cy="464099"/>
            </a:xfrm>
            <a:prstGeom prst="rect">
              <a:avLst/>
            </a:prstGeom>
            <a:solidFill>
              <a:schemeClr val="dk1"/>
            </a:solidFill>
            <a:ln>
              <a:noFill/>
            </a:ln>
          </p:spPr>
          <p:txBody>
            <a:bodyPr anchorCtr="0" anchor="ctr" bIns="91425" lIns="91425" rIns="91425" tIns="91425">
              <a:noAutofit/>
            </a:bodyPr>
            <a:lstStyle/>
            <a:p>
              <a:pPr lvl="0" rtl="0">
                <a:spcBef>
                  <a:spcPts val="0"/>
                </a:spcBef>
                <a:buNone/>
              </a:pPr>
              <a:r>
                <a:t/>
              </a:r>
              <a:endParaRPr/>
            </a:p>
          </p:txBody>
        </p:sp>
        <p:sp>
          <p:nvSpPr>
            <p:cNvPr id="111" name="Shape 111"/>
            <p:cNvSpPr/>
            <p:nvPr/>
          </p:nvSpPr>
          <p:spPr>
            <a:xfrm>
              <a:off x="4319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2" name="Shape 112"/>
          <p:cNvSpPr txBox="1"/>
          <p:nvPr>
            <p:ph idx="4294967295" type="body"/>
          </p:nvPr>
        </p:nvSpPr>
        <p:spPr>
          <a:xfrm>
            <a:off x="2427525" y="1850300"/>
            <a:ext cx="2113799" cy="2794799"/>
          </a:xfrm>
          <a:prstGeom prst="rect">
            <a:avLst/>
          </a:prstGeom>
        </p:spPr>
        <p:txBody>
          <a:bodyPr anchorCtr="0" anchor="t" bIns="91425" lIns="91425" rIns="91425" tIns="91425">
            <a:noAutofit/>
          </a:bodyPr>
          <a:lstStyle/>
          <a:p>
            <a:pPr lvl="0" rtl="0">
              <a:spcBef>
                <a:spcPts val="0"/>
              </a:spcBef>
              <a:spcAft>
                <a:spcPts val="0"/>
              </a:spcAft>
              <a:buNone/>
            </a:pPr>
            <a:r>
              <a:rPr lang="en" sz="1100">
                <a:solidFill>
                  <a:srgbClr val="000000"/>
                </a:solidFill>
                <a:latin typeface="Arial"/>
                <a:ea typeface="Arial"/>
                <a:cs typeface="Arial"/>
                <a:sym typeface="Arial"/>
              </a:rPr>
              <a:t>In order to allow the users to use our software via web browsers, we will use Django to create a web interface.</a:t>
            </a:r>
          </a:p>
          <a:p>
            <a:pPr lvl="0" rtl="0">
              <a:spcBef>
                <a:spcPts val="0"/>
              </a:spcBef>
              <a:spcAft>
                <a:spcPts val="1600"/>
              </a:spcAft>
              <a:buNone/>
            </a:pPr>
            <a:r>
              <a:t/>
            </a:r>
            <a:endParaRPr sz="1600"/>
          </a:p>
        </p:txBody>
      </p:sp>
      <p:sp>
        <p:nvSpPr>
          <p:cNvPr id="113" name="Shape 113"/>
          <p:cNvSpPr txBox="1"/>
          <p:nvPr>
            <p:ph idx="4294967295" type="body"/>
          </p:nvPr>
        </p:nvSpPr>
        <p:spPr>
          <a:xfrm>
            <a:off x="2500150" y="1304875"/>
            <a:ext cx="2039399" cy="461399"/>
          </a:xfrm>
          <a:prstGeom prst="rect">
            <a:avLst/>
          </a:prstGeom>
        </p:spPr>
        <p:txBody>
          <a:bodyPr anchorCtr="0" anchor="t" bIns="91425" lIns="91425" rIns="91425" tIns="91425">
            <a:noAutofit/>
          </a:bodyPr>
          <a:lstStyle/>
          <a:p>
            <a:pPr lvl="0" rtl="0">
              <a:spcBef>
                <a:spcPts val="0"/>
              </a:spcBef>
              <a:spcAft>
                <a:spcPts val="0"/>
              </a:spcAft>
              <a:buNone/>
            </a:pPr>
            <a:r>
              <a:rPr lang="en" sz="1400">
                <a:solidFill>
                  <a:schemeClr val="lt1"/>
                </a:solidFill>
              </a:rPr>
              <a:t>Web Interface</a:t>
            </a:r>
          </a:p>
        </p:txBody>
      </p:sp>
      <p:grpSp>
        <p:nvGrpSpPr>
          <p:cNvPr id="114" name="Shape 114"/>
          <p:cNvGrpSpPr/>
          <p:nvPr/>
        </p:nvGrpSpPr>
        <p:grpSpPr>
          <a:xfrm>
            <a:off x="4539553" y="1304875"/>
            <a:ext cx="2113918" cy="3416400"/>
            <a:chOff x="431925" y="1304875"/>
            <a:chExt cx="2628924" cy="3416400"/>
          </a:xfrm>
        </p:grpSpPr>
        <p:sp>
          <p:nvSpPr>
            <p:cNvPr id="115" name="Shape 115"/>
            <p:cNvSpPr txBox="1"/>
            <p:nvPr/>
          </p:nvSpPr>
          <p:spPr>
            <a:xfrm>
              <a:off x="431925" y="1304875"/>
              <a:ext cx="2628899" cy="464099"/>
            </a:xfrm>
            <a:prstGeom prst="rect">
              <a:avLst/>
            </a:prstGeom>
            <a:solidFill>
              <a:schemeClr val="dk1"/>
            </a:solidFill>
            <a:ln>
              <a:noFill/>
            </a:ln>
          </p:spPr>
          <p:txBody>
            <a:bodyPr anchorCtr="0" anchor="ctr" bIns="91425" lIns="91425" rIns="91425" tIns="91425">
              <a:noAutofit/>
            </a:bodyPr>
            <a:lstStyle/>
            <a:p>
              <a:pPr lvl="0" rtl="0">
                <a:spcBef>
                  <a:spcPts val="0"/>
                </a:spcBef>
                <a:buNone/>
              </a:pPr>
              <a:r>
                <a:t/>
              </a:r>
              <a:endParaRPr/>
            </a:p>
          </p:txBody>
        </p:sp>
        <p:sp>
          <p:nvSpPr>
            <p:cNvPr id="116" name="Shape 116"/>
            <p:cNvSpPr/>
            <p:nvPr/>
          </p:nvSpPr>
          <p:spPr>
            <a:xfrm>
              <a:off x="4319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7" name="Shape 117"/>
          <p:cNvSpPr txBox="1"/>
          <p:nvPr>
            <p:ph idx="4294967295" type="body"/>
          </p:nvPr>
        </p:nvSpPr>
        <p:spPr>
          <a:xfrm>
            <a:off x="4541450" y="1850300"/>
            <a:ext cx="2113799" cy="2794799"/>
          </a:xfrm>
          <a:prstGeom prst="rect">
            <a:avLst/>
          </a:prstGeom>
        </p:spPr>
        <p:txBody>
          <a:bodyPr anchorCtr="0" anchor="t" bIns="91425" lIns="91425" rIns="91425" tIns="91425">
            <a:noAutofit/>
          </a:bodyPr>
          <a:lstStyle/>
          <a:p>
            <a:pPr lvl="0" rtl="0">
              <a:spcBef>
                <a:spcPts val="0"/>
              </a:spcBef>
              <a:spcAft>
                <a:spcPts val="0"/>
              </a:spcAft>
              <a:buNone/>
            </a:pPr>
            <a:r>
              <a:rPr lang="en" sz="1100">
                <a:solidFill>
                  <a:srgbClr val="000000"/>
                </a:solidFill>
                <a:latin typeface="Arial"/>
                <a:ea typeface="Arial"/>
                <a:cs typeface="Arial"/>
                <a:sym typeface="Arial"/>
              </a:rPr>
              <a:t>We want our software to weight the search conditions based on how a user sets the priority.</a:t>
            </a:r>
          </a:p>
        </p:txBody>
      </p:sp>
      <p:sp>
        <p:nvSpPr>
          <p:cNvPr id="118" name="Shape 118"/>
          <p:cNvSpPr txBox="1"/>
          <p:nvPr>
            <p:ph idx="4294967295" type="body"/>
          </p:nvPr>
        </p:nvSpPr>
        <p:spPr>
          <a:xfrm>
            <a:off x="4614075" y="1193525"/>
            <a:ext cx="2039399" cy="572699"/>
          </a:xfrm>
          <a:prstGeom prst="rect">
            <a:avLst/>
          </a:prstGeom>
        </p:spPr>
        <p:txBody>
          <a:bodyPr anchorCtr="0" anchor="t" bIns="91425" lIns="91425" rIns="91425" tIns="91425">
            <a:noAutofit/>
          </a:bodyPr>
          <a:lstStyle/>
          <a:p>
            <a:pPr lvl="0" rtl="0">
              <a:spcBef>
                <a:spcPts val="0"/>
              </a:spcBef>
              <a:spcAft>
                <a:spcPts val="0"/>
              </a:spcAft>
              <a:buNone/>
            </a:pPr>
            <a:r>
              <a:rPr lang="en" sz="1400">
                <a:solidFill>
                  <a:schemeClr val="lt1"/>
                </a:solidFill>
              </a:rPr>
              <a:t>Algorithm for weighting search conditions</a:t>
            </a:r>
          </a:p>
        </p:txBody>
      </p:sp>
      <p:grpSp>
        <p:nvGrpSpPr>
          <p:cNvPr id="119" name="Shape 119"/>
          <p:cNvGrpSpPr/>
          <p:nvPr/>
        </p:nvGrpSpPr>
        <p:grpSpPr>
          <a:xfrm>
            <a:off x="6653478" y="1304875"/>
            <a:ext cx="2113918" cy="3416400"/>
            <a:chOff x="431925" y="1304875"/>
            <a:chExt cx="2628924" cy="3416400"/>
          </a:xfrm>
        </p:grpSpPr>
        <p:sp>
          <p:nvSpPr>
            <p:cNvPr id="120" name="Shape 120"/>
            <p:cNvSpPr txBox="1"/>
            <p:nvPr/>
          </p:nvSpPr>
          <p:spPr>
            <a:xfrm>
              <a:off x="431925" y="1304875"/>
              <a:ext cx="2628899" cy="464099"/>
            </a:xfrm>
            <a:prstGeom prst="rect">
              <a:avLst/>
            </a:prstGeom>
            <a:solidFill>
              <a:schemeClr val="dk1"/>
            </a:solidFill>
            <a:ln>
              <a:noFill/>
            </a:ln>
          </p:spPr>
          <p:txBody>
            <a:bodyPr anchorCtr="0" anchor="ctr" bIns="91425" lIns="91425" rIns="91425" tIns="91425">
              <a:noAutofit/>
            </a:bodyPr>
            <a:lstStyle/>
            <a:p>
              <a:pPr lvl="0" rtl="0">
                <a:spcBef>
                  <a:spcPts val="0"/>
                </a:spcBef>
                <a:buNone/>
              </a:pPr>
              <a:r>
                <a:t/>
              </a:r>
              <a:endParaRPr/>
            </a:p>
          </p:txBody>
        </p:sp>
        <p:sp>
          <p:nvSpPr>
            <p:cNvPr id="121" name="Shape 121"/>
            <p:cNvSpPr/>
            <p:nvPr/>
          </p:nvSpPr>
          <p:spPr>
            <a:xfrm>
              <a:off x="4319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22" name="Shape 122"/>
          <p:cNvSpPr txBox="1"/>
          <p:nvPr>
            <p:ph idx="4294967295" type="body"/>
          </p:nvPr>
        </p:nvSpPr>
        <p:spPr>
          <a:xfrm>
            <a:off x="6655375" y="1850300"/>
            <a:ext cx="2113799" cy="2794799"/>
          </a:xfrm>
          <a:prstGeom prst="rect">
            <a:avLst/>
          </a:prstGeom>
        </p:spPr>
        <p:txBody>
          <a:bodyPr anchorCtr="0" anchor="t" bIns="91425" lIns="91425" rIns="91425" tIns="91425">
            <a:noAutofit/>
          </a:bodyPr>
          <a:lstStyle/>
          <a:p>
            <a:pPr lvl="0" rtl="0">
              <a:spcBef>
                <a:spcPts val="0"/>
              </a:spcBef>
              <a:spcAft>
                <a:spcPts val="0"/>
              </a:spcAft>
              <a:buNone/>
            </a:pPr>
            <a:r>
              <a:rPr lang="en" sz="1100">
                <a:solidFill>
                  <a:srgbClr val="000000"/>
                </a:solidFill>
                <a:latin typeface="Arial"/>
                <a:ea typeface="Arial"/>
                <a:cs typeface="Arial"/>
                <a:sym typeface="Arial"/>
              </a:rPr>
              <a:t>Data on neighborhoods, houses, amenities, etc. that are within a certain distance from a point specified by the search query.</a:t>
            </a:r>
          </a:p>
          <a:p>
            <a:pPr lvl="0" rtl="0">
              <a:spcBef>
                <a:spcPts val="0"/>
              </a:spcBef>
              <a:spcAft>
                <a:spcPts val="1600"/>
              </a:spcAft>
              <a:buNone/>
            </a:pPr>
            <a:r>
              <a:t/>
            </a:r>
            <a:endParaRPr sz="1600"/>
          </a:p>
        </p:txBody>
      </p:sp>
      <p:sp>
        <p:nvSpPr>
          <p:cNvPr id="123" name="Shape 123"/>
          <p:cNvSpPr txBox="1"/>
          <p:nvPr>
            <p:ph idx="4294967295" type="body"/>
          </p:nvPr>
        </p:nvSpPr>
        <p:spPr>
          <a:xfrm>
            <a:off x="6728000" y="1193700"/>
            <a:ext cx="2039399" cy="572699"/>
          </a:xfrm>
          <a:prstGeom prst="rect">
            <a:avLst/>
          </a:prstGeom>
        </p:spPr>
        <p:txBody>
          <a:bodyPr anchorCtr="0" anchor="t" bIns="91425" lIns="91425" rIns="91425" tIns="91425">
            <a:noAutofit/>
          </a:bodyPr>
          <a:lstStyle/>
          <a:p>
            <a:pPr lvl="0" rtl="0">
              <a:spcBef>
                <a:spcPts val="0"/>
              </a:spcBef>
              <a:spcAft>
                <a:spcPts val="0"/>
              </a:spcAft>
              <a:buNone/>
            </a:pPr>
            <a:r>
              <a:rPr lang="en" sz="1400">
                <a:solidFill>
                  <a:schemeClr val="lt1"/>
                </a:solidFill>
              </a:rPr>
              <a:t>Algorithm for extracting data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cxnSp>
        <p:nvCxnSpPr>
          <p:cNvPr id="128" name="Shape 128"/>
          <p:cNvCxnSpPr/>
          <p:nvPr/>
        </p:nvCxnSpPr>
        <p:spPr>
          <a:xfrm>
            <a:off x="420075" y="2790116"/>
            <a:ext cx="8336100" cy="0"/>
          </a:xfrm>
          <a:prstGeom prst="straightConnector1">
            <a:avLst/>
          </a:prstGeom>
          <a:noFill/>
          <a:ln cap="flat" cmpd="sng" w="19050">
            <a:solidFill>
              <a:schemeClr val="dk1"/>
            </a:solidFill>
            <a:prstDash val="dot"/>
            <a:round/>
            <a:headEnd len="lg" w="lg" type="none"/>
            <a:tailEnd len="lg" w="lg" type="none"/>
          </a:ln>
        </p:spPr>
      </p:cxnSp>
      <p:sp>
        <p:nvSpPr>
          <p:cNvPr id="129" name="Shape 129"/>
          <p:cNvSpPr txBox="1"/>
          <p:nvPr>
            <p:ph type="title"/>
          </p:nvPr>
        </p:nvSpPr>
        <p:spPr>
          <a:xfrm>
            <a:off x="311700" y="0"/>
            <a:ext cx="8520599" cy="572699"/>
          </a:xfrm>
          <a:prstGeom prst="rect">
            <a:avLst/>
          </a:prstGeom>
        </p:spPr>
        <p:txBody>
          <a:bodyPr anchorCtr="0" anchor="t" bIns="91425" lIns="91425" rIns="91425" tIns="91425">
            <a:noAutofit/>
          </a:bodyPr>
          <a:lstStyle/>
          <a:p>
            <a:pPr lvl="0">
              <a:spcBef>
                <a:spcPts val="0"/>
              </a:spcBef>
              <a:buNone/>
            </a:pPr>
            <a:r>
              <a:rPr lang="en"/>
              <a:t>Milestones</a:t>
            </a:r>
          </a:p>
        </p:txBody>
      </p:sp>
      <p:grpSp>
        <p:nvGrpSpPr>
          <p:cNvPr id="130" name="Shape 130"/>
          <p:cNvGrpSpPr/>
          <p:nvPr/>
        </p:nvGrpSpPr>
        <p:grpSpPr>
          <a:xfrm>
            <a:off x="648675" y="1581270"/>
            <a:ext cx="196199" cy="1306800"/>
            <a:chOff x="648675" y="1657470"/>
            <a:chExt cx="196199" cy="1306800"/>
          </a:xfrm>
        </p:grpSpPr>
        <p:sp>
          <p:nvSpPr>
            <p:cNvPr id="131" name="Shape 131"/>
            <p:cNvSpPr/>
            <p:nvPr/>
          </p:nvSpPr>
          <p:spPr>
            <a:xfrm>
              <a:off x="648675" y="2768370"/>
              <a:ext cx="196199" cy="195900"/>
            </a:xfrm>
            <a:prstGeom prst="ellipse">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cxnSp>
          <p:nvCxnSpPr>
            <p:cNvPr id="132" name="Shape 132"/>
            <p:cNvCxnSpPr>
              <a:stCxn id="131" idx="0"/>
            </p:cNvCxnSpPr>
            <p:nvPr/>
          </p:nvCxnSpPr>
          <p:spPr>
            <a:xfrm rot="10800000">
              <a:off x="746774" y="1657470"/>
              <a:ext cx="0" cy="1110900"/>
            </a:xfrm>
            <a:prstGeom prst="straightConnector1">
              <a:avLst/>
            </a:prstGeom>
            <a:noFill/>
            <a:ln cap="flat" cmpd="sng" w="19050">
              <a:solidFill>
                <a:schemeClr val="dk2"/>
              </a:solidFill>
              <a:prstDash val="solid"/>
              <a:round/>
              <a:headEnd len="lg" w="lg" type="none"/>
              <a:tailEnd len="lg" w="lg" type="oval"/>
            </a:ln>
          </p:spPr>
        </p:cxnSp>
      </p:grpSp>
      <p:sp>
        <p:nvSpPr>
          <p:cNvPr id="133" name="Shape 133"/>
          <p:cNvSpPr txBox="1"/>
          <p:nvPr>
            <p:ph idx="4294967295" type="body"/>
          </p:nvPr>
        </p:nvSpPr>
        <p:spPr>
          <a:xfrm>
            <a:off x="844875" y="467025"/>
            <a:ext cx="2662199" cy="14049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1"/>
                </a:solidFill>
              </a:rPr>
              <a:t>Week 4</a:t>
            </a:r>
          </a:p>
          <a:p>
            <a:pPr lvl="0" rtl="0">
              <a:spcBef>
                <a:spcPts val="0"/>
              </a:spcBef>
              <a:spcAft>
                <a:spcPts val="0"/>
              </a:spcAft>
              <a:buNone/>
            </a:pPr>
            <a:r>
              <a:rPr lang="en" sz="1400">
                <a:solidFill>
                  <a:schemeClr val="dk1"/>
                </a:solidFill>
              </a:rPr>
              <a:t>Jan 24th - Jan 30th</a:t>
            </a:r>
          </a:p>
          <a:p>
            <a:pPr lvl="0" rtl="0">
              <a:spcBef>
                <a:spcPts val="0"/>
              </a:spcBef>
              <a:spcAft>
                <a:spcPts val="0"/>
              </a:spcAft>
              <a:buNone/>
            </a:pPr>
            <a:r>
              <a:rPr lang="en" sz="1100">
                <a:solidFill>
                  <a:srgbClr val="000000"/>
                </a:solidFill>
                <a:latin typeface="Arial"/>
                <a:ea typeface="Arial"/>
                <a:cs typeface="Arial"/>
                <a:sym typeface="Arial"/>
              </a:rPr>
              <a:t>Scrape the data and understand how each dataset is structured.</a:t>
            </a:r>
          </a:p>
          <a:p>
            <a:pPr lvl="0" rtl="0">
              <a:spcBef>
                <a:spcPts val="0"/>
              </a:spcBef>
              <a:spcAft>
                <a:spcPts val="0"/>
              </a:spcAft>
              <a:buNone/>
            </a:pPr>
            <a:r>
              <a:rPr lang="en" sz="1100">
                <a:solidFill>
                  <a:srgbClr val="000000"/>
                </a:solidFill>
                <a:latin typeface="Arial"/>
                <a:ea typeface="Arial"/>
                <a:cs typeface="Arial"/>
                <a:sym typeface="Arial"/>
              </a:rPr>
              <a:t>Find additional useful data sources if available</a:t>
            </a:r>
          </a:p>
          <a:p>
            <a:pPr lvl="0" rtl="0">
              <a:spcBef>
                <a:spcPts val="0"/>
              </a:spcBef>
              <a:spcAft>
                <a:spcPts val="0"/>
              </a:spcAft>
              <a:buNone/>
            </a:pPr>
            <a:r>
              <a:rPr lang="en" sz="1100">
                <a:solidFill>
                  <a:srgbClr val="000000"/>
                </a:solidFill>
                <a:latin typeface="Arial"/>
                <a:ea typeface="Arial"/>
                <a:cs typeface="Arial"/>
                <a:sym typeface="Arial"/>
              </a:rPr>
              <a:t>If real-time data is needed (Zillow’s price estimate), determine how to update the existing data (api?)</a:t>
            </a:r>
          </a:p>
        </p:txBody>
      </p:sp>
      <p:grpSp>
        <p:nvGrpSpPr>
          <p:cNvPr id="134" name="Shape 134"/>
          <p:cNvGrpSpPr/>
          <p:nvPr/>
        </p:nvGrpSpPr>
        <p:grpSpPr>
          <a:xfrm>
            <a:off x="2512925" y="2692170"/>
            <a:ext cx="196199" cy="1404904"/>
            <a:chOff x="2512925" y="2768370"/>
            <a:chExt cx="196199" cy="1404904"/>
          </a:xfrm>
        </p:grpSpPr>
        <p:cxnSp>
          <p:nvCxnSpPr>
            <p:cNvPr id="135" name="Shape 135"/>
            <p:cNvCxnSpPr/>
            <p:nvPr/>
          </p:nvCxnSpPr>
          <p:spPr>
            <a:xfrm>
              <a:off x="2611025" y="2964275"/>
              <a:ext cx="0" cy="1208999"/>
            </a:xfrm>
            <a:prstGeom prst="straightConnector1">
              <a:avLst/>
            </a:prstGeom>
            <a:noFill/>
            <a:ln cap="flat" cmpd="sng" w="19050">
              <a:solidFill>
                <a:schemeClr val="dk2"/>
              </a:solidFill>
              <a:prstDash val="solid"/>
              <a:round/>
              <a:headEnd len="lg" w="lg" type="none"/>
              <a:tailEnd len="lg" w="lg" type="oval"/>
            </a:ln>
          </p:spPr>
        </p:cxnSp>
        <p:sp>
          <p:nvSpPr>
            <p:cNvPr id="136" name="Shape 136"/>
            <p:cNvSpPr/>
            <p:nvPr/>
          </p:nvSpPr>
          <p:spPr>
            <a:xfrm>
              <a:off x="2512925" y="2768370"/>
              <a:ext cx="196199" cy="195900"/>
            </a:xfrm>
            <a:prstGeom prst="ellipse">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grpSp>
      <p:sp>
        <p:nvSpPr>
          <p:cNvPr id="137" name="Shape 137"/>
          <p:cNvSpPr txBox="1"/>
          <p:nvPr>
            <p:ph idx="4294967295" type="body"/>
          </p:nvPr>
        </p:nvSpPr>
        <p:spPr>
          <a:xfrm>
            <a:off x="2709125" y="2888075"/>
            <a:ext cx="3010199" cy="16779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1"/>
                </a:solidFill>
              </a:rPr>
              <a:t>Week 5</a:t>
            </a:r>
          </a:p>
          <a:p>
            <a:pPr lvl="0" rtl="0">
              <a:spcBef>
                <a:spcPts val="0"/>
              </a:spcBef>
              <a:spcAft>
                <a:spcPts val="0"/>
              </a:spcAft>
              <a:buNone/>
            </a:pPr>
            <a:r>
              <a:rPr lang="en" sz="1400">
                <a:solidFill>
                  <a:schemeClr val="dk1"/>
                </a:solidFill>
              </a:rPr>
              <a:t>Jan 31st - Feb 6th</a:t>
            </a:r>
          </a:p>
          <a:p>
            <a:pPr lvl="0" rtl="0">
              <a:spcBef>
                <a:spcPts val="0"/>
              </a:spcBef>
              <a:spcAft>
                <a:spcPts val="0"/>
              </a:spcAft>
              <a:buNone/>
            </a:pPr>
            <a:r>
              <a:rPr lang="en" sz="1100">
                <a:solidFill>
                  <a:srgbClr val="000000"/>
                </a:solidFill>
                <a:latin typeface="Arial"/>
                <a:ea typeface="Arial"/>
                <a:cs typeface="Arial"/>
                <a:sym typeface="Arial"/>
              </a:rPr>
              <a:t>Format so that each dataset can be linked (some via geographical information)</a:t>
            </a:r>
          </a:p>
          <a:p>
            <a:pPr lvl="0" rtl="0">
              <a:spcBef>
                <a:spcPts val="0"/>
              </a:spcBef>
              <a:spcAft>
                <a:spcPts val="0"/>
              </a:spcAft>
              <a:buNone/>
            </a:pPr>
            <a:r>
              <a:rPr lang="en" sz="1100">
                <a:solidFill>
                  <a:srgbClr val="000000"/>
                </a:solidFill>
                <a:latin typeface="Arial"/>
                <a:ea typeface="Arial"/>
                <a:cs typeface="Arial"/>
                <a:sym typeface="Arial"/>
              </a:rPr>
              <a:t>Determine where to store the processed data and what data structures to use</a:t>
            </a:r>
          </a:p>
          <a:p>
            <a:pPr lvl="0" rtl="0">
              <a:spcBef>
                <a:spcPts val="0"/>
              </a:spcBef>
              <a:spcAft>
                <a:spcPts val="0"/>
              </a:spcAft>
              <a:buNone/>
            </a:pPr>
            <a:r>
              <a:rPr lang="en" sz="1100">
                <a:solidFill>
                  <a:srgbClr val="000000"/>
                </a:solidFill>
                <a:latin typeface="Arial"/>
                <a:ea typeface="Arial"/>
                <a:cs typeface="Arial"/>
                <a:sym typeface="Arial"/>
              </a:rPr>
              <a:t>Determine what search conditions the users can use and what information would be provided as an output.</a:t>
            </a:r>
          </a:p>
          <a:p>
            <a:pPr lvl="0" rtl="0">
              <a:spcBef>
                <a:spcPts val="0"/>
              </a:spcBef>
              <a:buNone/>
            </a:pPr>
            <a:r>
              <a:t/>
            </a:r>
            <a:endParaRPr sz="1400"/>
          </a:p>
        </p:txBody>
      </p:sp>
      <p:grpSp>
        <p:nvGrpSpPr>
          <p:cNvPr id="138" name="Shape 138"/>
          <p:cNvGrpSpPr/>
          <p:nvPr/>
        </p:nvGrpSpPr>
        <p:grpSpPr>
          <a:xfrm>
            <a:off x="4279200" y="1483170"/>
            <a:ext cx="196199" cy="1404900"/>
            <a:chOff x="4279200" y="1559370"/>
            <a:chExt cx="196199" cy="1404900"/>
          </a:xfrm>
        </p:grpSpPr>
        <p:cxnSp>
          <p:nvCxnSpPr>
            <p:cNvPr id="139" name="Shape 139"/>
            <p:cNvCxnSpPr>
              <a:stCxn id="140" idx="0"/>
            </p:cNvCxnSpPr>
            <p:nvPr/>
          </p:nvCxnSpPr>
          <p:spPr>
            <a:xfrm rot="10800000">
              <a:off x="4377299" y="1559370"/>
              <a:ext cx="0" cy="1209000"/>
            </a:xfrm>
            <a:prstGeom prst="straightConnector1">
              <a:avLst/>
            </a:prstGeom>
            <a:noFill/>
            <a:ln cap="flat" cmpd="sng" w="19050">
              <a:solidFill>
                <a:schemeClr val="dk2"/>
              </a:solidFill>
              <a:prstDash val="solid"/>
              <a:round/>
              <a:headEnd len="lg" w="lg" type="none"/>
              <a:tailEnd len="lg" w="lg" type="oval"/>
            </a:ln>
          </p:spPr>
        </p:cxnSp>
        <p:sp>
          <p:nvSpPr>
            <p:cNvPr id="140" name="Shape 140"/>
            <p:cNvSpPr/>
            <p:nvPr/>
          </p:nvSpPr>
          <p:spPr>
            <a:xfrm>
              <a:off x="4279200" y="2768370"/>
              <a:ext cx="196199" cy="195900"/>
            </a:xfrm>
            <a:prstGeom prst="ellipse">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grpSp>
      <p:sp>
        <p:nvSpPr>
          <p:cNvPr id="141" name="Shape 141"/>
          <p:cNvSpPr txBox="1"/>
          <p:nvPr>
            <p:ph idx="4294967295" type="body"/>
          </p:nvPr>
        </p:nvSpPr>
        <p:spPr>
          <a:xfrm>
            <a:off x="4475398" y="467025"/>
            <a:ext cx="2662199" cy="9717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1"/>
                </a:solidFill>
              </a:rPr>
              <a:t>Week 6</a:t>
            </a:r>
          </a:p>
          <a:p>
            <a:pPr lvl="0" rtl="0">
              <a:spcBef>
                <a:spcPts val="0"/>
              </a:spcBef>
              <a:spcAft>
                <a:spcPts val="0"/>
              </a:spcAft>
              <a:buNone/>
            </a:pPr>
            <a:r>
              <a:rPr lang="en" sz="1400">
                <a:solidFill>
                  <a:schemeClr val="dk1"/>
                </a:solidFill>
              </a:rPr>
              <a:t>Feb 7th - Feb 13th</a:t>
            </a:r>
          </a:p>
          <a:p>
            <a:pPr lvl="0" rtl="0">
              <a:spcBef>
                <a:spcPts val="0"/>
              </a:spcBef>
              <a:spcAft>
                <a:spcPts val="0"/>
              </a:spcAft>
              <a:buNone/>
            </a:pPr>
            <a:r>
              <a:rPr lang="en" sz="1100">
                <a:solidFill>
                  <a:srgbClr val="000000"/>
                </a:solidFill>
                <a:latin typeface="Arial"/>
                <a:ea typeface="Arial"/>
                <a:cs typeface="Arial"/>
                <a:sym typeface="Arial"/>
              </a:rPr>
              <a:t>Work on algorithm for weighting the search conditions and ranking/filtering housing options.  </a:t>
            </a:r>
          </a:p>
          <a:p>
            <a:pPr lvl="0" rtl="0">
              <a:spcBef>
                <a:spcPts val="0"/>
              </a:spcBef>
              <a:spcAft>
                <a:spcPts val="0"/>
              </a:spcAft>
              <a:buNone/>
            </a:pPr>
            <a:r>
              <a:rPr lang="en" sz="1100">
                <a:solidFill>
                  <a:srgbClr val="000000"/>
                </a:solidFill>
                <a:latin typeface="Arial"/>
                <a:ea typeface="Arial"/>
                <a:cs typeface="Arial"/>
                <a:sym typeface="Arial"/>
              </a:rPr>
              <a:t>Extract only data on neighborhoods, houses, amenities, etc. that are within a certain distance from a point specified by the search query. (To avoid unnecessary tasks)</a:t>
            </a:r>
          </a:p>
          <a:p>
            <a:pPr lvl="0" rtl="0">
              <a:spcBef>
                <a:spcPts val="0"/>
              </a:spcBef>
              <a:buNone/>
            </a:pPr>
            <a:r>
              <a:t/>
            </a:r>
            <a:endParaRPr sz="1400"/>
          </a:p>
        </p:txBody>
      </p:sp>
      <p:grpSp>
        <p:nvGrpSpPr>
          <p:cNvPr id="142" name="Shape 142"/>
          <p:cNvGrpSpPr/>
          <p:nvPr/>
        </p:nvGrpSpPr>
        <p:grpSpPr>
          <a:xfrm>
            <a:off x="6045475" y="2692170"/>
            <a:ext cx="196199" cy="1404904"/>
            <a:chOff x="6045475" y="2768370"/>
            <a:chExt cx="196199" cy="1404904"/>
          </a:xfrm>
        </p:grpSpPr>
        <p:cxnSp>
          <p:nvCxnSpPr>
            <p:cNvPr id="143" name="Shape 143"/>
            <p:cNvCxnSpPr/>
            <p:nvPr/>
          </p:nvCxnSpPr>
          <p:spPr>
            <a:xfrm>
              <a:off x="6143575" y="2964275"/>
              <a:ext cx="0" cy="1208999"/>
            </a:xfrm>
            <a:prstGeom prst="straightConnector1">
              <a:avLst/>
            </a:prstGeom>
            <a:noFill/>
            <a:ln cap="flat" cmpd="sng" w="19050">
              <a:solidFill>
                <a:schemeClr val="dk2"/>
              </a:solidFill>
              <a:prstDash val="solid"/>
              <a:round/>
              <a:headEnd len="lg" w="lg" type="none"/>
              <a:tailEnd len="lg" w="lg" type="oval"/>
            </a:ln>
          </p:spPr>
        </p:cxnSp>
        <p:sp>
          <p:nvSpPr>
            <p:cNvPr id="144" name="Shape 144"/>
            <p:cNvSpPr/>
            <p:nvPr/>
          </p:nvSpPr>
          <p:spPr>
            <a:xfrm>
              <a:off x="6045475" y="2768370"/>
              <a:ext cx="196199" cy="195900"/>
            </a:xfrm>
            <a:prstGeom prst="ellipse">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grpSp>
      <p:sp>
        <p:nvSpPr>
          <p:cNvPr id="145" name="Shape 145"/>
          <p:cNvSpPr txBox="1"/>
          <p:nvPr>
            <p:ph idx="4294967295" type="body"/>
          </p:nvPr>
        </p:nvSpPr>
        <p:spPr>
          <a:xfrm>
            <a:off x="6170094" y="2888075"/>
            <a:ext cx="2662199" cy="9717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1"/>
                </a:solidFill>
              </a:rPr>
              <a:t>Week 7</a:t>
            </a:r>
          </a:p>
          <a:p>
            <a:pPr lvl="0" rtl="0">
              <a:spcBef>
                <a:spcPts val="0"/>
              </a:spcBef>
              <a:spcAft>
                <a:spcPts val="0"/>
              </a:spcAft>
              <a:buNone/>
            </a:pPr>
            <a:r>
              <a:rPr lang="en" sz="1400">
                <a:solidFill>
                  <a:schemeClr val="dk1"/>
                </a:solidFill>
              </a:rPr>
              <a:t>Feb 14th - Feb 20th</a:t>
            </a:r>
          </a:p>
          <a:p>
            <a:pPr lvl="0" rtl="0">
              <a:spcBef>
                <a:spcPts val="0"/>
              </a:spcBef>
              <a:spcAft>
                <a:spcPts val="0"/>
              </a:spcAft>
              <a:buNone/>
            </a:pPr>
            <a:r>
              <a:rPr lang="en" sz="1100">
                <a:solidFill>
                  <a:srgbClr val="000000"/>
                </a:solidFill>
                <a:latin typeface="Arial"/>
                <a:ea typeface="Arial"/>
                <a:cs typeface="Arial"/>
                <a:sym typeface="Arial"/>
              </a:rPr>
              <a:t>Find other ways to improve the processing speed.</a:t>
            </a:r>
          </a:p>
          <a:p>
            <a:pPr lvl="0" rtl="0">
              <a:spcBef>
                <a:spcPts val="0"/>
              </a:spcBef>
              <a:spcAft>
                <a:spcPts val="0"/>
              </a:spcAft>
              <a:buNone/>
            </a:pPr>
            <a:r>
              <a:rPr lang="en" sz="1100">
                <a:solidFill>
                  <a:srgbClr val="000000"/>
                </a:solidFill>
                <a:latin typeface="Arial"/>
                <a:ea typeface="Arial"/>
                <a:cs typeface="Arial"/>
                <a:sym typeface="Arial"/>
              </a:rPr>
              <a:t>Put finishing touches on a web interface (Django)</a:t>
            </a:r>
          </a:p>
          <a:p>
            <a:pPr lvl="0" rtl="0">
              <a:spcBef>
                <a:spcPts val="0"/>
              </a:spcBef>
              <a:buNone/>
            </a:pPr>
            <a:r>
              <a:t/>
            </a:r>
            <a:endParaRPr sz="1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cxnSp>
        <p:nvCxnSpPr>
          <p:cNvPr id="150" name="Shape 150"/>
          <p:cNvCxnSpPr/>
          <p:nvPr/>
        </p:nvCxnSpPr>
        <p:spPr>
          <a:xfrm>
            <a:off x="420075" y="2790116"/>
            <a:ext cx="8336100" cy="0"/>
          </a:xfrm>
          <a:prstGeom prst="straightConnector1">
            <a:avLst/>
          </a:prstGeom>
          <a:noFill/>
          <a:ln cap="flat" cmpd="sng" w="19050">
            <a:solidFill>
              <a:schemeClr val="dk1"/>
            </a:solidFill>
            <a:prstDash val="dot"/>
            <a:round/>
            <a:headEnd len="lg" w="lg" type="none"/>
            <a:tailEnd len="lg" w="lg" type="none"/>
          </a:ln>
        </p:spPr>
      </p:cxnSp>
      <p:sp>
        <p:nvSpPr>
          <p:cNvPr id="151" name="Shape 151"/>
          <p:cNvSpPr txBox="1"/>
          <p:nvPr>
            <p:ph type="title"/>
          </p:nvPr>
        </p:nvSpPr>
        <p:spPr>
          <a:xfrm>
            <a:off x="311700" y="0"/>
            <a:ext cx="8520599" cy="572699"/>
          </a:xfrm>
          <a:prstGeom prst="rect">
            <a:avLst/>
          </a:prstGeom>
        </p:spPr>
        <p:txBody>
          <a:bodyPr anchorCtr="0" anchor="t" bIns="91425" lIns="91425" rIns="91425" tIns="91425">
            <a:noAutofit/>
          </a:bodyPr>
          <a:lstStyle/>
          <a:p>
            <a:pPr lvl="0" rtl="0">
              <a:spcBef>
                <a:spcPts val="0"/>
              </a:spcBef>
              <a:buNone/>
            </a:pPr>
            <a:r>
              <a:rPr lang="en"/>
              <a:t>Milestones</a:t>
            </a:r>
          </a:p>
        </p:txBody>
      </p:sp>
      <p:grpSp>
        <p:nvGrpSpPr>
          <p:cNvPr id="152" name="Shape 152"/>
          <p:cNvGrpSpPr/>
          <p:nvPr/>
        </p:nvGrpSpPr>
        <p:grpSpPr>
          <a:xfrm>
            <a:off x="648675" y="1581270"/>
            <a:ext cx="196199" cy="1306800"/>
            <a:chOff x="648675" y="1657470"/>
            <a:chExt cx="196199" cy="1306800"/>
          </a:xfrm>
        </p:grpSpPr>
        <p:sp>
          <p:nvSpPr>
            <p:cNvPr id="153" name="Shape 153"/>
            <p:cNvSpPr/>
            <p:nvPr/>
          </p:nvSpPr>
          <p:spPr>
            <a:xfrm>
              <a:off x="648675" y="2768370"/>
              <a:ext cx="196199" cy="195900"/>
            </a:xfrm>
            <a:prstGeom prst="ellipse">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cxnSp>
          <p:nvCxnSpPr>
            <p:cNvPr id="154" name="Shape 154"/>
            <p:cNvCxnSpPr>
              <a:stCxn id="153" idx="0"/>
            </p:cNvCxnSpPr>
            <p:nvPr/>
          </p:nvCxnSpPr>
          <p:spPr>
            <a:xfrm rot="10800000">
              <a:off x="746774" y="1657470"/>
              <a:ext cx="0" cy="1110900"/>
            </a:xfrm>
            <a:prstGeom prst="straightConnector1">
              <a:avLst/>
            </a:prstGeom>
            <a:noFill/>
            <a:ln cap="flat" cmpd="sng" w="19050">
              <a:solidFill>
                <a:schemeClr val="dk2"/>
              </a:solidFill>
              <a:prstDash val="solid"/>
              <a:round/>
              <a:headEnd len="lg" w="lg" type="none"/>
              <a:tailEnd len="lg" w="lg" type="oval"/>
            </a:ln>
          </p:spPr>
        </p:cxnSp>
      </p:grpSp>
      <p:sp>
        <p:nvSpPr>
          <p:cNvPr id="155" name="Shape 155"/>
          <p:cNvSpPr txBox="1"/>
          <p:nvPr>
            <p:ph idx="4294967295" type="body"/>
          </p:nvPr>
        </p:nvSpPr>
        <p:spPr>
          <a:xfrm>
            <a:off x="844875" y="560525"/>
            <a:ext cx="2662199" cy="14049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1"/>
                </a:solidFill>
              </a:rPr>
              <a:t>Week 8</a:t>
            </a:r>
          </a:p>
          <a:p>
            <a:pPr lvl="0" rtl="0">
              <a:spcBef>
                <a:spcPts val="0"/>
              </a:spcBef>
              <a:spcAft>
                <a:spcPts val="0"/>
              </a:spcAft>
              <a:buNone/>
            </a:pPr>
            <a:r>
              <a:rPr lang="en" sz="1400">
                <a:solidFill>
                  <a:schemeClr val="dk1"/>
                </a:solidFill>
              </a:rPr>
              <a:t>Feb 21st - Feb 27th</a:t>
            </a:r>
          </a:p>
          <a:p>
            <a:pPr lvl="0" rtl="0">
              <a:spcBef>
                <a:spcPts val="0"/>
              </a:spcBef>
              <a:spcAft>
                <a:spcPts val="0"/>
              </a:spcAft>
              <a:buNone/>
            </a:pPr>
            <a:r>
              <a:rPr lang="en" sz="1100">
                <a:solidFill>
                  <a:srgbClr val="000000"/>
                </a:solidFill>
                <a:latin typeface="Arial"/>
                <a:ea typeface="Arial"/>
                <a:cs typeface="Arial"/>
                <a:sym typeface="Arial"/>
              </a:rPr>
              <a:t>Work on displaying the ranked/filtered results in a map.</a:t>
            </a:r>
          </a:p>
          <a:p>
            <a:pPr lvl="0" rtl="0">
              <a:spcBef>
                <a:spcPts val="0"/>
              </a:spcBef>
              <a:spcAft>
                <a:spcPts val="0"/>
              </a:spcAft>
              <a:buNone/>
            </a:pPr>
            <a:r>
              <a:t/>
            </a:r>
            <a:endParaRPr sz="1100">
              <a:solidFill>
                <a:srgbClr val="000000"/>
              </a:solidFill>
              <a:latin typeface="Arial"/>
              <a:ea typeface="Arial"/>
              <a:cs typeface="Arial"/>
              <a:sym typeface="Arial"/>
            </a:endParaRPr>
          </a:p>
        </p:txBody>
      </p:sp>
      <p:grpSp>
        <p:nvGrpSpPr>
          <p:cNvPr id="156" name="Shape 156"/>
          <p:cNvGrpSpPr/>
          <p:nvPr/>
        </p:nvGrpSpPr>
        <p:grpSpPr>
          <a:xfrm>
            <a:off x="3289800" y="2656320"/>
            <a:ext cx="196199" cy="1404904"/>
            <a:chOff x="2512925" y="2768370"/>
            <a:chExt cx="196199" cy="1404904"/>
          </a:xfrm>
        </p:grpSpPr>
        <p:cxnSp>
          <p:nvCxnSpPr>
            <p:cNvPr id="157" name="Shape 157"/>
            <p:cNvCxnSpPr/>
            <p:nvPr/>
          </p:nvCxnSpPr>
          <p:spPr>
            <a:xfrm>
              <a:off x="2611025" y="2964275"/>
              <a:ext cx="0" cy="1208999"/>
            </a:xfrm>
            <a:prstGeom prst="straightConnector1">
              <a:avLst/>
            </a:prstGeom>
            <a:noFill/>
            <a:ln cap="flat" cmpd="sng" w="19050">
              <a:solidFill>
                <a:schemeClr val="dk2"/>
              </a:solidFill>
              <a:prstDash val="solid"/>
              <a:round/>
              <a:headEnd len="lg" w="lg" type="none"/>
              <a:tailEnd len="lg" w="lg" type="oval"/>
            </a:ln>
          </p:spPr>
        </p:cxnSp>
        <p:sp>
          <p:nvSpPr>
            <p:cNvPr id="158" name="Shape 158"/>
            <p:cNvSpPr/>
            <p:nvPr/>
          </p:nvSpPr>
          <p:spPr>
            <a:xfrm>
              <a:off x="2512925" y="2768370"/>
              <a:ext cx="196199" cy="195900"/>
            </a:xfrm>
            <a:prstGeom prst="ellipse">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grpSp>
      <p:sp>
        <p:nvSpPr>
          <p:cNvPr id="159" name="Shape 159"/>
          <p:cNvSpPr txBox="1"/>
          <p:nvPr>
            <p:ph idx="4294967295" type="body"/>
          </p:nvPr>
        </p:nvSpPr>
        <p:spPr>
          <a:xfrm>
            <a:off x="3401275" y="2888075"/>
            <a:ext cx="2662199" cy="16779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1"/>
                </a:solidFill>
              </a:rPr>
              <a:t>Week 9</a:t>
            </a:r>
          </a:p>
          <a:p>
            <a:pPr lvl="0" rtl="0">
              <a:spcBef>
                <a:spcPts val="0"/>
              </a:spcBef>
              <a:spcAft>
                <a:spcPts val="0"/>
              </a:spcAft>
              <a:buNone/>
            </a:pPr>
            <a:r>
              <a:rPr lang="en" sz="1400">
                <a:solidFill>
                  <a:schemeClr val="dk1"/>
                </a:solidFill>
              </a:rPr>
              <a:t>Feb 28th - Mar 5th</a:t>
            </a:r>
          </a:p>
          <a:p>
            <a:pPr lvl="0" rtl="0">
              <a:spcBef>
                <a:spcPts val="0"/>
              </a:spcBef>
              <a:spcAft>
                <a:spcPts val="0"/>
              </a:spcAft>
              <a:buNone/>
            </a:pPr>
            <a:r>
              <a:rPr lang="en" sz="1100">
                <a:solidFill>
                  <a:srgbClr val="000000"/>
                </a:solidFill>
                <a:latin typeface="Arial"/>
                <a:ea typeface="Arial"/>
                <a:cs typeface="Arial"/>
                <a:sym typeface="Arial"/>
              </a:rPr>
              <a:t>Check if the search results make sense and fix bugs.</a:t>
            </a:r>
          </a:p>
          <a:p>
            <a:pPr lvl="0" rtl="0">
              <a:spcBef>
                <a:spcPts val="0"/>
              </a:spcBef>
              <a:spcAft>
                <a:spcPts val="0"/>
              </a:spcAft>
              <a:buNone/>
            </a:pPr>
            <a:r>
              <a:rPr lang="en" sz="1100">
                <a:solidFill>
                  <a:srgbClr val="000000"/>
                </a:solidFill>
                <a:latin typeface="Arial"/>
                <a:ea typeface="Arial"/>
                <a:cs typeface="Arial"/>
                <a:sym typeface="Arial"/>
              </a:rPr>
              <a:t>Add any additional features</a:t>
            </a:r>
          </a:p>
          <a:p>
            <a:pPr lvl="0" rtl="0">
              <a:spcBef>
                <a:spcPts val="0"/>
              </a:spcBef>
              <a:buNone/>
            </a:pPr>
            <a:r>
              <a:t/>
            </a:r>
            <a:endParaRPr sz="1400"/>
          </a:p>
        </p:txBody>
      </p:sp>
      <p:grpSp>
        <p:nvGrpSpPr>
          <p:cNvPr id="160" name="Shape 160"/>
          <p:cNvGrpSpPr/>
          <p:nvPr/>
        </p:nvGrpSpPr>
        <p:grpSpPr>
          <a:xfrm>
            <a:off x="6375925" y="1532220"/>
            <a:ext cx="196199" cy="1404900"/>
            <a:chOff x="4279200" y="1559370"/>
            <a:chExt cx="196199" cy="1404900"/>
          </a:xfrm>
        </p:grpSpPr>
        <p:cxnSp>
          <p:nvCxnSpPr>
            <p:cNvPr id="161" name="Shape 161"/>
            <p:cNvCxnSpPr>
              <a:stCxn id="162" idx="0"/>
            </p:cNvCxnSpPr>
            <p:nvPr/>
          </p:nvCxnSpPr>
          <p:spPr>
            <a:xfrm rot="10800000">
              <a:off x="4377299" y="1559370"/>
              <a:ext cx="0" cy="1209000"/>
            </a:xfrm>
            <a:prstGeom prst="straightConnector1">
              <a:avLst/>
            </a:prstGeom>
            <a:noFill/>
            <a:ln cap="flat" cmpd="sng" w="19050">
              <a:solidFill>
                <a:schemeClr val="dk2"/>
              </a:solidFill>
              <a:prstDash val="solid"/>
              <a:round/>
              <a:headEnd len="lg" w="lg" type="none"/>
              <a:tailEnd len="lg" w="lg" type="oval"/>
            </a:ln>
          </p:spPr>
        </p:cxnSp>
        <p:sp>
          <p:nvSpPr>
            <p:cNvPr id="162" name="Shape 162"/>
            <p:cNvSpPr/>
            <p:nvPr/>
          </p:nvSpPr>
          <p:spPr>
            <a:xfrm>
              <a:off x="4279200" y="2768370"/>
              <a:ext cx="196199" cy="195900"/>
            </a:xfrm>
            <a:prstGeom prst="ellipse">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grpSp>
      <p:sp>
        <p:nvSpPr>
          <p:cNvPr id="163" name="Shape 163"/>
          <p:cNvSpPr txBox="1"/>
          <p:nvPr>
            <p:ph idx="4294967295" type="body"/>
          </p:nvPr>
        </p:nvSpPr>
        <p:spPr>
          <a:xfrm>
            <a:off x="6572123" y="560525"/>
            <a:ext cx="2662199" cy="971700"/>
          </a:xfrm>
          <a:prstGeom prst="rect">
            <a:avLst/>
          </a:prstGeom>
        </p:spPr>
        <p:txBody>
          <a:bodyPr anchorCtr="0" anchor="t" bIns="91425" lIns="91425" rIns="91425" tIns="91425">
            <a:noAutofit/>
          </a:bodyPr>
          <a:lstStyle/>
          <a:p>
            <a:pPr lvl="0" rtl="0">
              <a:spcBef>
                <a:spcPts val="0"/>
              </a:spcBef>
              <a:spcAft>
                <a:spcPts val="0"/>
              </a:spcAft>
              <a:buNone/>
            </a:pPr>
            <a:r>
              <a:rPr lang="en">
                <a:solidFill>
                  <a:schemeClr val="dk1"/>
                </a:solidFill>
              </a:rPr>
              <a:t>Week 10</a:t>
            </a:r>
          </a:p>
          <a:p>
            <a:pPr lvl="0" rtl="0">
              <a:spcBef>
                <a:spcPts val="0"/>
              </a:spcBef>
              <a:spcAft>
                <a:spcPts val="0"/>
              </a:spcAft>
              <a:buNone/>
            </a:pPr>
            <a:r>
              <a:rPr lang="en" sz="1400">
                <a:solidFill>
                  <a:schemeClr val="dk1"/>
                </a:solidFill>
              </a:rPr>
              <a:t>Mar 6th - Mar 12th</a:t>
            </a:r>
          </a:p>
          <a:p>
            <a:pPr lvl="0" rtl="0">
              <a:spcBef>
                <a:spcPts val="0"/>
              </a:spcBef>
              <a:spcAft>
                <a:spcPts val="0"/>
              </a:spcAft>
              <a:buNone/>
            </a:pPr>
            <a:r>
              <a:rPr lang="en" sz="1100">
                <a:solidFill>
                  <a:srgbClr val="000000"/>
                </a:solidFill>
                <a:latin typeface="Arial"/>
                <a:ea typeface="Arial"/>
                <a:cs typeface="Arial"/>
                <a:sym typeface="Arial"/>
              </a:rPr>
              <a:t>Finalize the project and prepare for the final presentation.</a:t>
            </a:r>
          </a:p>
          <a:p>
            <a:pPr lvl="0" rtl="0">
              <a:spcBef>
                <a:spcPts val="0"/>
              </a:spcBef>
              <a:buNone/>
            </a:pPr>
            <a:r>
              <a:t/>
            </a:r>
            <a:endParaRPr sz="1400"/>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