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61" r:id="rId4"/>
    <p:sldId id="263" r:id="rId5"/>
    <p:sldId id="262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9" r:id="rId21"/>
    <p:sldId id="280" r:id="rId22"/>
    <p:sldId id="281" r:id="rId23"/>
    <p:sldId id="287" r:id="rId24"/>
    <p:sldId id="291" r:id="rId25"/>
    <p:sldId id="292" r:id="rId26"/>
    <p:sldId id="293" r:id="rId27"/>
    <p:sldId id="294" r:id="rId28"/>
    <p:sldId id="295" r:id="rId29"/>
    <p:sldId id="260" r:id="rId30"/>
    <p:sldId id="273" r:id="rId31"/>
    <p:sldId id="259" r:id="rId32"/>
    <p:sldId id="279" r:id="rId33"/>
    <p:sldId id="25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1CF842-5BA0-4DA6-85D7-B16E1FD2EE1D}">
          <p14:sldIdLst>
            <p14:sldId id="256"/>
          </p14:sldIdLst>
        </p14:section>
        <p14:section name="Summary Section" id="{EBD0FF6C-CFCB-43D6-99C4-8D8EFF935BF6}">
          <p14:sldIdLst/>
        </p14:section>
        <p14:section name="Agenda" id="{22146582-4E91-4E45-96E4-0B155C3D8EBC}">
          <p14:sldIdLst>
            <p14:sldId id="290"/>
          </p14:sldIdLst>
        </p14:section>
        <p14:section name="Shell families and history" id="{EA2DA679-1A71-4075-A725-4CB939F11193}">
          <p14:sldIdLst>
            <p14:sldId id="261"/>
          </p14:sldIdLst>
        </p14:section>
        <p14:section name="Bash command flow" id="{1629B703-B9CB-4896-A254-FE366A906B7D}">
          <p14:sldIdLst>
            <p14:sldId id="263"/>
          </p14:sldIdLst>
        </p14:section>
        <p14:section name="Shell expansion" id="{E51CD988-E8F8-46C5-B9DA-161661A241E2}">
          <p14:sldIdLst>
            <p14:sldId id="262"/>
          </p14:sldIdLst>
        </p14:section>
        <p14:section name=" Braces expansion" id="{81D9A7F0-F060-4377-B4D1-DA969356A036}">
          <p14:sldIdLst>
            <p14:sldId id="272"/>
          </p14:sldIdLst>
        </p14:section>
        <p14:section name=" Tilde Expansion" id="{B7D82C62-5FF7-4081-B304-4E27302FCEB6}">
          <p14:sldIdLst>
            <p14:sldId id="264"/>
          </p14:sldIdLst>
        </p14:section>
        <p14:section name="Variable substition" id="{0F5DE418-F658-4ABC-8577-620839C87B8A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89"/>
            <p14:sldId id="280"/>
            <p14:sldId id="281"/>
            <p14:sldId id="287"/>
            <p14:sldId id="291"/>
            <p14:sldId id="292"/>
            <p14:sldId id="293"/>
            <p14:sldId id="294"/>
            <p14:sldId id="295"/>
            <p14:sldId id="260"/>
            <p14:sldId id="273"/>
            <p14:sldId id="259"/>
            <p14:sldId id="279"/>
            <p14:sldId id="25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Li" initials="VL" lastIdx="2" clrIdx="0">
    <p:extLst>
      <p:ext uri="{19B8F6BF-5375-455C-9EA6-DF929625EA0E}">
        <p15:presenceInfo xmlns:p15="http://schemas.microsoft.com/office/powerpoint/2012/main" userId="S::vili@nvidia.com::693a6a8d-cd2d-4a94-82aa-f141d7ba5e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F1"/>
    <a:srgbClr val="D6F4FF"/>
    <a:srgbClr val="FF0100"/>
    <a:srgbClr val="92CF52"/>
    <a:srgbClr val="81A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322" y="1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0:56:36.646" idx="2">
    <p:pos x="10" y="10"/>
    <p:text>this page seems unnessary due to it is covered by previous one.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2T10:56:01.451" idx="1">
    <p:pos x="10" y="10"/>
    <p:text>split and add more samples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6393-7C0A-4B4A-9232-B01890B8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BF97F-C387-49E4-B258-FF90349FA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B81B-DED0-4939-A79A-385A1AF0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7F6A-05D2-45E4-84B3-2C96B1D6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9BA5-4BF4-4B4B-A3F7-83E364A1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8AB5-B638-4257-8AA5-ACD2E173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E78B-73F2-44CC-8941-BEDE04E0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FDFE-6643-4EA9-9802-B0CDE285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A4B66-0A17-47BC-8713-B9911706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6E4B-008F-4DE3-B002-5667A2AB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095C3-78FE-4C4A-A224-EDD5592D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273AA-1868-4AC7-AA06-345E58B6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00A8-902C-42F4-B3FF-9EAD49CA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5DFB-2C52-4C22-AC66-4A4A1D5E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9006-2F36-490D-A680-97B0834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3A70-CF38-4BAE-B91E-4CD956EB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7F5A-7EC1-41B6-B79A-348BBFD7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172A-8ED2-4FB4-AFC4-10543525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0294F-A6A6-4704-9164-E8739B23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13E1-C334-4B76-B2CB-B715F4DA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47F5-2694-4C12-AE84-89BF1875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8F4B-14DF-40C7-8B87-BA1084F5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E1D0-69B8-4CE9-B7BC-E5280CEA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DBB0-AE1C-4C98-B5DA-91C05551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37ED-D485-4FA8-A72C-CEB80113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6DE-6157-4D20-BAEE-84AAFAA0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730D-43E4-474C-8F0F-752DA365C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E5CB-AD6E-4661-99D1-B90F18C6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E337-1D70-4C56-BBF6-54BBB62E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447D-819B-479B-8E1D-3D3CAF9B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7D2AA-7C62-4DEE-8A64-0F0FD78F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79E9-B189-4693-9D3E-48F53D19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8264-1EB2-43F6-A3AB-E3823CB9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0AEC6-4336-418C-A726-E5AF229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60865-9A27-4AD1-97F0-EAD956B56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0CEF1-9202-4E11-9A76-63561436D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CF7E0-B711-47D4-97A1-1B1850B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307C5-49D2-495F-93BD-53A38D60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EE2FD-1C37-4EA7-9C00-9C68F4BA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9E7-004C-41FA-BA81-F2F57255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627AD-CD8B-4DDE-A6D1-BBC918C0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35AC1-A75E-430E-913F-B3BD6AE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BA2F-E9C8-49A2-80FC-43418F1C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AF890-FE6C-4E8A-9519-14CB9BA3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E52AF-D547-4DB9-B611-32EB0DF4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B4ADB-6126-485F-9122-BE8735BB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FF2D-C904-4E3E-90EB-9B2EA5AE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79F-E221-400D-8660-49C95094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A4A6-872D-48A5-912F-BD141127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04EC1-3D54-4475-81B6-959DF6E1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EDB97-E1A4-432F-B6B8-1828C25D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9D97-D32F-4BE1-BEEE-017D9A1C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2892-A442-458A-A734-D7A4BBE2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4986F-BC45-4CFD-AF83-B5FA195B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7436E-A2D3-4AA5-B611-13AEDC97F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01E7-93C0-4289-9E47-2E3FE5E4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E6F53-AF11-4707-9643-E286D25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4F44-9812-4A3F-97DB-90B5B63C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7261F-4278-4EF3-BADB-225CD8C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988B-DFAD-40C2-AD0A-C55796880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E045-7B5C-4DAC-8745-61305C53D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22B8-D9F5-433E-9BBB-1F820855814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9002-D001-4B80-879C-6C83D79DC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BCCE-F16E-41D3-BDD2-94F9F376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F0F9-118F-4028-A9FE-9A41E978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u-bash-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File_descriptor#citenotebach3" TargetMode="External"/><Relationship Id="rId2" Type="http://schemas.openxmlformats.org/officeDocument/2006/relationships/hyperlink" Target="https://www.wikiwand.com/en/Dup_(system_call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wikiwand.com/en/Hard_lin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362F-EB30-4FF6-BB59-420D9AA3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Effective Shell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27B4D-3B2A-48FD-879A-8A96CB0AD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Li</a:t>
            </a:r>
          </a:p>
        </p:txBody>
      </p:sp>
    </p:spTree>
    <p:extLst>
      <p:ext uri="{BB962C8B-B14F-4D97-AF65-F5344CB8AC3E}">
        <p14:creationId xmlns:p14="http://schemas.microsoft.com/office/powerpoint/2010/main" val="373470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78" y="1647948"/>
            <a:ext cx="10659209" cy="1102213"/>
          </a:xfrm>
        </p:spPr>
        <p:txBody>
          <a:bodyPr>
            <a:normAutofit/>
          </a:bodyPr>
          <a:lstStyle/>
          <a:p>
            <a:r>
              <a:rPr lang="en-US" dirty="0"/>
              <a:t>Command substitution allows the output of a command to replace the command itself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895DCC-216B-4378-B80B-6AB5A9464E95}"/>
              </a:ext>
            </a:extLst>
          </p:cNvPr>
          <p:cNvSpPr txBox="1">
            <a:spLocks/>
          </p:cNvSpPr>
          <p:nvPr/>
        </p:nvSpPr>
        <p:spPr>
          <a:xfrm>
            <a:off x="3622430" y="3436135"/>
            <a:ext cx="7312270" cy="32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bash~$ </a:t>
            </a:r>
            <a:r>
              <a:rPr lang="en-US" dirty="0">
                <a:solidFill>
                  <a:srgbClr val="00B0F0"/>
                </a:solidFill>
              </a:rPr>
              <a:t>date</a:t>
            </a:r>
            <a:r>
              <a:rPr lang="en-US" dirty="0"/>
              <a:t> +%</a:t>
            </a:r>
            <a:r>
              <a:rPr lang="en-US" dirty="0" err="1"/>
              <a:t>Y%m%d%H%M%S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20190330203926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bash~$ </a:t>
            </a:r>
            <a:r>
              <a:rPr lang="en-US" dirty="0" err="1">
                <a:solidFill>
                  <a:srgbClr val="00B0F0"/>
                </a:solidFill>
              </a:rPr>
              <a:t>mkdir</a:t>
            </a:r>
            <a:r>
              <a:rPr lang="en-US" dirty="0"/>
              <a:t> log_$(</a:t>
            </a:r>
            <a:r>
              <a:rPr lang="en-US" dirty="0">
                <a:solidFill>
                  <a:srgbClr val="00B0F0"/>
                </a:solidFill>
              </a:rPr>
              <a:t>date</a:t>
            </a:r>
            <a:r>
              <a:rPr lang="en-US" dirty="0"/>
              <a:t> +%</a:t>
            </a:r>
            <a:r>
              <a:rPr lang="en-US" dirty="0" err="1"/>
              <a:t>Y%m%d%H%M%S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bash~$ </a:t>
            </a:r>
            <a:r>
              <a:rPr lang="en-US" dirty="0">
                <a:solidFill>
                  <a:srgbClr val="00B0F0"/>
                </a:solidFill>
              </a:rPr>
              <a:t>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log_20190330204008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bash~$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B5D81-EC92-4CDA-93BA-48E3BE8CF52E}"/>
              </a:ext>
            </a:extLst>
          </p:cNvPr>
          <p:cNvSpPr/>
          <p:nvPr/>
        </p:nvSpPr>
        <p:spPr>
          <a:xfrm>
            <a:off x="786913" y="25797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create log  directory with </a:t>
            </a:r>
            <a:r>
              <a:rPr lang="en-US" dirty="0" err="1"/>
              <a:t>time_stamp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log_20190330204008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199259-C50D-412C-9490-A13AE06729EA}"/>
              </a:ext>
            </a:extLst>
          </p:cNvPr>
          <p:cNvSpPr txBox="1">
            <a:spLocks/>
          </p:cNvSpPr>
          <p:nvPr/>
        </p:nvSpPr>
        <p:spPr>
          <a:xfrm>
            <a:off x="3622430" y="2049272"/>
            <a:ext cx="5380891" cy="63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$(command) </a:t>
            </a:r>
            <a:r>
              <a:rPr lang="en-US" dirty="0"/>
              <a:t>or </a:t>
            </a:r>
            <a:r>
              <a:rPr lang="en-US" dirty="0">
                <a:solidFill>
                  <a:srgbClr val="00B0F0"/>
                </a:solidFill>
              </a:rPr>
              <a:t>`command`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8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16035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Process substitution allows a process’s input or output to be referred to using a filename.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00B0F0"/>
                </a:solidFill>
              </a:rPr>
              <a:t>&lt;(list)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B0F0"/>
                </a:solidFill>
              </a:rPr>
              <a:t>&gt;(list)</a:t>
            </a:r>
          </a:p>
          <a:p>
            <a:r>
              <a:rPr lang="en-US" sz="2400" i="1" dirty="0"/>
              <a:t>Example </a:t>
            </a:r>
          </a:p>
          <a:p>
            <a:pPr marL="0" indent="0">
              <a:buNone/>
            </a:pPr>
            <a:r>
              <a:rPr lang="en-US" sz="2400" i="1" dirty="0"/>
              <a:t>  diff the two directory layout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 &lt;(ls $</a:t>
            </a:r>
            <a:r>
              <a:rPr lang="en-US" dirty="0" err="1"/>
              <a:t>first_directory</a:t>
            </a:r>
            <a:r>
              <a:rPr lang="en-US" dirty="0"/>
              <a:t> | sort) &lt;(ls $</a:t>
            </a:r>
            <a:r>
              <a:rPr lang="en-US" dirty="0" err="1"/>
              <a:t>second_directory</a:t>
            </a:r>
            <a:r>
              <a:rPr lang="en-US" dirty="0"/>
              <a:t> | sort)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3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expansion allows the evaluation of an arithmetic expression and the substitution of the result.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$(( expression ))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$((  1+2 ))</a:t>
            </a:r>
          </a:p>
          <a:p>
            <a:r>
              <a:rPr lang="en-US" dirty="0"/>
              <a:t>Not support Float </a:t>
            </a:r>
          </a:p>
        </p:txBody>
      </p:sp>
    </p:spTree>
    <p:extLst>
      <p:ext uri="{BB962C8B-B14F-4D97-AF65-F5344CB8AC3E}">
        <p14:creationId xmlns:p14="http://schemas.microsoft.com/office/powerpoint/2010/main" val="38541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results of expansion are split into separate arguments</a:t>
            </a:r>
          </a:p>
          <a:p>
            <a:r>
              <a:rPr lang="en-US" dirty="0"/>
              <a:t>The shell scans the results of parameter expansion, command substitution, and arithmetic expansion that did not occur within double quotes for word splitting</a:t>
            </a:r>
          </a:p>
          <a:p>
            <a:r>
              <a:rPr lang="en-US" dirty="0"/>
              <a:t>$IFS</a:t>
            </a:r>
          </a:p>
          <a:p>
            <a:r>
              <a:rPr lang="en-US" dirty="0"/>
              <a:t>&lt;space&gt;&lt;tab&gt;&lt;newline&gt;</a:t>
            </a:r>
          </a:p>
        </p:txBody>
      </p:sp>
    </p:spTree>
    <p:extLst>
      <p:ext uri="{BB962C8B-B14F-4D97-AF65-F5344CB8AC3E}">
        <p14:creationId xmlns:p14="http://schemas.microsoft.com/office/powerpoint/2010/main" val="340734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4199164" cy="41424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* 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** recursive match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? 0,1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[...] charter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?(pattern-list)  0,1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*(pattern-list)  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+(pattern-list)  1+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@(pattern-list)  only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!(pattern-list)  not match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E92D5-6638-4B99-9281-35BC183B8475}"/>
              </a:ext>
            </a:extLst>
          </p:cNvPr>
          <p:cNvSpPr/>
          <p:nvPr/>
        </p:nvSpPr>
        <p:spPr>
          <a:xfrm>
            <a:off x="5037364" y="1581785"/>
            <a:ext cx="543259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ls</a:t>
            </a:r>
          </a:p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ls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pam.d</a:t>
            </a:r>
            <a:r>
              <a:rPr lang="en-US" dirty="0"/>
              <a:t>/</a:t>
            </a:r>
          </a:p>
          <a:p>
            <a:r>
              <a:rPr lang="en-US" sz="1000" dirty="0" err="1"/>
              <a:t>atd</a:t>
            </a:r>
            <a:r>
              <a:rPr lang="en-US" sz="1000" dirty="0"/>
              <a:t>                  </a:t>
            </a:r>
            <a:r>
              <a:rPr lang="en-US" sz="1000" dirty="0" err="1"/>
              <a:t>gdm</a:t>
            </a:r>
            <a:r>
              <a:rPr lang="en-US" sz="1000" dirty="0"/>
              <a:t>-autologin           login             </a:t>
            </a:r>
            <a:r>
              <a:rPr lang="en-US" sz="1000" dirty="0" err="1"/>
              <a:t>postlogin</a:t>
            </a:r>
            <a:r>
              <a:rPr lang="en-US" sz="1000" dirty="0"/>
              <a:t>-ac       smtp              system-auth</a:t>
            </a:r>
          </a:p>
          <a:p>
            <a:r>
              <a:rPr lang="en-US" sz="1000" dirty="0" err="1"/>
              <a:t>chfn</a:t>
            </a:r>
            <a:r>
              <a:rPr lang="en-US" sz="1000" dirty="0"/>
              <a:t>                 </a:t>
            </a:r>
            <a:r>
              <a:rPr lang="en-US" sz="1000" dirty="0" err="1"/>
              <a:t>gdm</a:t>
            </a:r>
            <a:r>
              <a:rPr lang="en-US" sz="1000" dirty="0"/>
              <a:t>-fingerprint         other             </a:t>
            </a:r>
            <a:r>
              <a:rPr lang="en-US" sz="1000" dirty="0" err="1"/>
              <a:t>ppp</a:t>
            </a:r>
            <a:r>
              <a:rPr lang="en-US" sz="1000" dirty="0"/>
              <a:t>                </a:t>
            </a:r>
            <a:r>
              <a:rPr lang="en-US" sz="1000" dirty="0" err="1"/>
              <a:t>smtp.postfix</a:t>
            </a:r>
            <a:r>
              <a:rPr lang="en-US" sz="1000" dirty="0"/>
              <a:t>      system-auth-ac</a:t>
            </a:r>
          </a:p>
          <a:p>
            <a:r>
              <a:rPr lang="en-US" sz="1000" dirty="0" err="1"/>
              <a:t>chsh</a:t>
            </a:r>
            <a:r>
              <a:rPr lang="en-US" sz="1000" dirty="0"/>
              <a:t>                 </a:t>
            </a:r>
            <a:r>
              <a:rPr lang="en-US" sz="1000" dirty="0" err="1"/>
              <a:t>gdm</a:t>
            </a:r>
            <a:r>
              <a:rPr lang="en-US" sz="1000" dirty="0"/>
              <a:t>-launch-environment  passwd            remote             </a:t>
            </a:r>
            <a:r>
              <a:rPr lang="en-US" sz="1000" dirty="0" err="1"/>
              <a:t>sshd</a:t>
            </a:r>
            <a:r>
              <a:rPr lang="en-US" sz="1000" dirty="0"/>
              <a:t>              </a:t>
            </a:r>
            <a:r>
              <a:rPr lang="en-US" sz="1000" dirty="0" err="1"/>
              <a:t>systemd</a:t>
            </a:r>
            <a:r>
              <a:rPr lang="en-US" sz="1000" dirty="0"/>
              <a:t>-user</a:t>
            </a:r>
          </a:p>
          <a:p>
            <a:r>
              <a:rPr lang="en-US" sz="1000" dirty="0"/>
              <a:t>config-</a:t>
            </a:r>
            <a:r>
              <a:rPr lang="en-US" sz="1000" dirty="0" err="1"/>
              <a:t>util</a:t>
            </a:r>
            <a:r>
              <a:rPr lang="en-US" sz="1000" dirty="0"/>
              <a:t>          </a:t>
            </a:r>
            <a:r>
              <a:rPr lang="en-US" sz="1000" dirty="0" err="1"/>
              <a:t>gdm</a:t>
            </a:r>
            <a:r>
              <a:rPr lang="en-US" sz="1000" dirty="0"/>
              <a:t>-password            password-auth     </a:t>
            </a:r>
            <a:r>
              <a:rPr lang="en-US" sz="1000" dirty="0" err="1"/>
              <a:t>runuser</a:t>
            </a:r>
            <a:r>
              <a:rPr lang="en-US" sz="1000" dirty="0"/>
              <a:t>            </a:t>
            </a:r>
            <a:r>
              <a:rPr lang="en-US" sz="1000" dirty="0" err="1"/>
              <a:t>sssd-shadowutils</a:t>
            </a:r>
            <a:r>
              <a:rPr lang="en-US" sz="1000" dirty="0"/>
              <a:t>  </a:t>
            </a:r>
            <a:r>
              <a:rPr lang="en-US" sz="1000" dirty="0" err="1"/>
              <a:t>vlock</a:t>
            </a:r>
            <a:endParaRPr lang="en-US" sz="1000" dirty="0"/>
          </a:p>
          <a:p>
            <a:r>
              <a:rPr lang="en-US" sz="1000" dirty="0" err="1"/>
              <a:t>crond</a:t>
            </a:r>
            <a:r>
              <a:rPr lang="en-US" sz="1000" dirty="0"/>
              <a:t>                </a:t>
            </a:r>
            <a:r>
              <a:rPr lang="en-US" sz="1000" dirty="0" err="1"/>
              <a:t>gdm</a:t>
            </a:r>
            <a:r>
              <a:rPr lang="en-US" sz="1000" dirty="0"/>
              <a:t>-pin                 password-auth-ac  </a:t>
            </a:r>
            <a:r>
              <a:rPr lang="en-US" sz="1000" dirty="0" err="1"/>
              <a:t>runuser</a:t>
            </a:r>
            <a:r>
              <a:rPr lang="en-US" sz="1000" dirty="0"/>
              <a:t>-l          </a:t>
            </a:r>
            <a:r>
              <a:rPr lang="en-US" sz="1000" dirty="0" err="1"/>
              <a:t>su</a:t>
            </a:r>
            <a:r>
              <a:rPr lang="en-US" sz="1000" dirty="0"/>
              <a:t>                </a:t>
            </a:r>
            <a:r>
              <a:rPr lang="en-US" sz="1000" dirty="0" err="1"/>
              <a:t>vmtoolsd</a:t>
            </a:r>
            <a:endParaRPr lang="en-US" sz="1000" dirty="0"/>
          </a:p>
          <a:p>
            <a:r>
              <a:rPr lang="en-US" sz="1000" dirty="0"/>
              <a:t>cups                 </a:t>
            </a:r>
            <a:r>
              <a:rPr lang="en-US" sz="1000" dirty="0" err="1"/>
              <a:t>gdm</a:t>
            </a:r>
            <a:r>
              <a:rPr lang="en-US" sz="1000" dirty="0"/>
              <a:t>-smartcard           </a:t>
            </a:r>
            <a:r>
              <a:rPr lang="en-US" sz="1000" dirty="0" err="1"/>
              <a:t>pluto</a:t>
            </a:r>
            <a:r>
              <a:rPr lang="en-US" sz="1000" dirty="0"/>
              <a:t>             setup              </a:t>
            </a:r>
            <a:r>
              <a:rPr lang="en-US" sz="1000" dirty="0" err="1"/>
              <a:t>sudo</a:t>
            </a:r>
            <a:r>
              <a:rPr lang="en-US" sz="1000" dirty="0"/>
              <a:t>              </a:t>
            </a:r>
            <a:r>
              <a:rPr lang="en-US" sz="1000" dirty="0" err="1"/>
              <a:t>xserver</a:t>
            </a:r>
            <a:endParaRPr lang="en-US" sz="1000" dirty="0"/>
          </a:p>
          <a:p>
            <a:r>
              <a:rPr lang="en-US" sz="1000" dirty="0"/>
              <a:t>fingerprint-auth     </a:t>
            </a:r>
            <a:r>
              <a:rPr lang="en-US" sz="1000" dirty="0" err="1"/>
              <a:t>ksu</a:t>
            </a:r>
            <a:r>
              <a:rPr lang="en-US" sz="1000" dirty="0"/>
              <a:t>                     polkit-1          smartcard-auth     </a:t>
            </a:r>
            <a:r>
              <a:rPr lang="en-US" sz="1000" dirty="0" err="1"/>
              <a:t>sudo-i</a:t>
            </a:r>
            <a:endParaRPr lang="en-US" sz="1000" dirty="0"/>
          </a:p>
          <a:p>
            <a:r>
              <a:rPr lang="en-US" sz="1000" dirty="0"/>
              <a:t>fingerprint-auth-ac  </a:t>
            </a:r>
            <a:r>
              <a:rPr lang="en-US" sz="1000" dirty="0" err="1"/>
              <a:t>liveinst</a:t>
            </a:r>
            <a:r>
              <a:rPr lang="en-US" sz="1000" dirty="0"/>
              <a:t>                </a:t>
            </a:r>
            <a:r>
              <a:rPr lang="en-US" sz="1000" dirty="0" err="1"/>
              <a:t>postlogin</a:t>
            </a:r>
            <a:r>
              <a:rPr lang="en-US" sz="1000" dirty="0"/>
              <a:t>         smartcard-auth-ac  </a:t>
            </a:r>
            <a:r>
              <a:rPr lang="en-US" sz="1000" dirty="0" err="1"/>
              <a:t>su</a:t>
            </a:r>
            <a:r>
              <a:rPr lang="en-US" sz="1000" dirty="0"/>
              <a:t>-l</a:t>
            </a:r>
          </a:p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cp /</a:t>
            </a:r>
            <a:r>
              <a:rPr lang="en-US" dirty="0" err="1">
                <a:solidFill>
                  <a:srgbClr val="00B0F0"/>
                </a:solidFill>
              </a:rPr>
              <a:t>etc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pam.d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gdm</a:t>
            </a:r>
            <a:r>
              <a:rPr lang="en-US" dirty="0">
                <a:solidFill>
                  <a:srgbClr val="00B0F0"/>
                </a:solidFill>
              </a:rPr>
              <a:t>-+(</a:t>
            </a:r>
            <a:r>
              <a:rPr lang="en-US" dirty="0" err="1">
                <a:solidFill>
                  <a:srgbClr val="00B0F0"/>
                </a:solidFill>
              </a:rPr>
              <a:t>auto|pass</a:t>
            </a:r>
            <a:r>
              <a:rPr lang="en-US" dirty="0">
                <a:solidFill>
                  <a:srgbClr val="00B0F0"/>
                </a:solidFill>
              </a:rPr>
              <a:t>)* .</a:t>
            </a:r>
          </a:p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ls</a:t>
            </a:r>
          </a:p>
          <a:p>
            <a:r>
              <a:rPr lang="en-US" dirty="0" err="1"/>
              <a:t>gdm</a:t>
            </a:r>
            <a:r>
              <a:rPr lang="en-US" dirty="0"/>
              <a:t>-autologin  </a:t>
            </a:r>
            <a:r>
              <a:rPr lang="en-US" dirty="0" err="1"/>
              <a:t>gdm</a:t>
            </a:r>
            <a:r>
              <a:rPr lang="en-US" dirty="0"/>
              <a:t>-password</a:t>
            </a:r>
          </a:p>
          <a:p>
            <a:r>
              <a:rPr lang="en-US" dirty="0"/>
              <a:t>bash$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9B01A-D2E8-40FE-B5CF-3F169CE5FEE2}"/>
              </a:ext>
            </a:extLst>
          </p:cNvPr>
          <p:cNvSpPr/>
          <p:nvPr/>
        </p:nvSpPr>
        <p:spPr>
          <a:xfrm>
            <a:off x="5037364" y="48841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vim /</a:t>
            </a:r>
            <a:r>
              <a:rPr lang="en-US" dirty="0" err="1">
                <a:solidFill>
                  <a:srgbClr val="00B0F0"/>
                </a:solidFill>
              </a:rPr>
              <a:t>etc</a:t>
            </a:r>
            <a:r>
              <a:rPr lang="en-US" dirty="0">
                <a:solidFill>
                  <a:srgbClr val="00B0F0"/>
                </a:solidFill>
              </a:rPr>
              <a:t>/pa*ac</a:t>
            </a:r>
          </a:p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vim **/*READ*  </a:t>
            </a:r>
            <a:r>
              <a:rPr lang="en-US" dirty="0"/>
              <a:t>#open the README at any subfolder</a:t>
            </a:r>
          </a:p>
        </p:txBody>
      </p:sp>
    </p:spTree>
    <p:extLst>
      <p:ext uri="{BB962C8B-B14F-4D97-AF65-F5344CB8AC3E}">
        <p14:creationId xmlns:p14="http://schemas.microsoft.com/office/powerpoint/2010/main" val="3332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099B-B943-42AC-919D-391F1AF2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Command	</a:t>
            </a:r>
          </a:p>
          <a:p>
            <a:pPr lvl="1"/>
            <a:r>
              <a:rPr lang="en-US" altLang="zh-CN" dirty="0"/>
              <a:t>Command list</a:t>
            </a:r>
          </a:p>
          <a:p>
            <a:pPr lvl="1"/>
            <a:r>
              <a:rPr lang="en-US" altLang="zh-CN" dirty="0"/>
              <a:t>Compound command</a:t>
            </a:r>
          </a:p>
          <a:p>
            <a:pPr lvl="1"/>
            <a:r>
              <a:rPr lang="en-US" altLang="zh-CN" dirty="0"/>
              <a:t>Grouping command</a:t>
            </a:r>
          </a:p>
          <a:p>
            <a:r>
              <a:rPr lang="en-US" altLang="zh-CN" sz="2400" dirty="0"/>
              <a:t>Pipeline</a:t>
            </a:r>
          </a:p>
          <a:p>
            <a:r>
              <a:rPr lang="en-US" altLang="zh-CN" sz="2400" dirty="0"/>
              <a:t>IO redirection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85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099B-B943-42AC-919D-391F1AF2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94805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Command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3F0AE-EEF1-4BCA-AA80-2DCB3DA18352}"/>
              </a:ext>
            </a:extLst>
          </p:cNvPr>
          <p:cNvSpPr/>
          <p:nvPr/>
        </p:nvSpPr>
        <p:spPr>
          <a:xfrm>
            <a:off x="5318760" y="21656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62C29-1C30-4D4E-BD76-6060834ECF2C}"/>
              </a:ext>
            </a:extLst>
          </p:cNvPr>
          <p:cNvSpPr txBox="1">
            <a:spLocks/>
          </p:cNvSpPr>
          <p:nvPr/>
        </p:nvSpPr>
        <p:spPr>
          <a:xfrm>
            <a:off x="838200" y="2875001"/>
            <a:ext cx="4686300" cy="2007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command1;comand2</a:t>
            </a:r>
          </a:p>
          <a:p>
            <a:r>
              <a:rPr lang="en-US" sz="2400" dirty="0"/>
              <a:t>command1 &amp;&amp; command2</a:t>
            </a:r>
          </a:p>
          <a:p>
            <a:r>
              <a:rPr lang="en-US" sz="2400" dirty="0"/>
              <a:t>command1 || command2</a:t>
            </a:r>
          </a:p>
          <a:p>
            <a:endParaRPr lang="en-US" altLang="zh-CN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CF3902-83F3-41DD-85E4-8B5D50DC0C69}"/>
              </a:ext>
            </a:extLst>
          </p:cNvPr>
          <p:cNvSpPr txBox="1">
            <a:spLocks/>
          </p:cNvSpPr>
          <p:nvPr/>
        </p:nvSpPr>
        <p:spPr>
          <a:xfrm>
            <a:off x="4320540" y="2431672"/>
            <a:ext cx="7642860" cy="68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bash$ apt update &amp;&amp; apt install python-pip </a:t>
            </a:r>
            <a:r>
              <a:rPr lang="en-US" altLang="zh-CN" sz="2400" dirty="0" err="1"/>
              <a:t>buildessential</a:t>
            </a:r>
            <a:r>
              <a:rPr lang="en-US" altLang="zh-CN" sz="2400" dirty="0"/>
              <a:t> 	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7287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 command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5424A-39A2-47DB-A435-E8C0FC33EF35}"/>
              </a:ext>
            </a:extLst>
          </p:cNvPr>
          <p:cNvSpPr txBox="1">
            <a:spLocks/>
          </p:cNvSpPr>
          <p:nvPr/>
        </p:nvSpPr>
        <p:spPr>
          <a:xfrm>
            <a:off x="975360" y="1690688"/>
            <a:ext cx="4191000" cy="12909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Looping : </a:t>
            </a:r>
            <a:r>
              <a:rPr lang="en-US" altLang="zh-CN" sz="1800" dirty="0" err="1"/>
              <a:t>for,while,until</a:t>
            </a:r>
            <a:endParaRPr lang="en-US" altLang="zh-CN" sz="1800" dirty="0"/>
          </a:p>
          <a:p>
            <a:r>
              <a:rPr lang="en-US" altLang="zh-CN" sz="2400" dirty="0"/>
              <a:t>Conditional: </a:t>
            </a:r>
            <a:r>
              <a:rPr lang="en-US" altLang="zh-CN" sz="1800" dirty="0" err="1"/>
              <a:t>If,case</a:t>
            </a:r>
            <a:endParaRPr lang="en-US" altLang="zh-CN" sz="1800" dirty="0"/>
          </a:p>
          <a:p>
            <a:r>
              <a:rPr lang="en-US" altLang="zh-CN" sz="2400" dirty="0"/>
              <a:t>Command Grouping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DD47B-FCE1-4F03-9A8B-DF618F4B4945}"/>
              </a:ext>
            </a:extLst>
          </p:cNvPr>
          <p:cNvSpPr/>
          <p:nvPr/>
        </p:nvSpPr>
        <p:spPr>
          <a:xfrm>
            <a:off x="1337310" y="2979171"/>
            <a:ext cx="346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 list ) #/executed in a subshell</a:t>
            </a:r>
          </a:p>
          <a:p>
            <a:r>
              <a:rPr lang="en-US" dirty="0"/>
              <a:t>{ list; } #at current shell 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A1996-C6D3-4059-87CA-CD56B70110A4}"/>
              </a:ext>
            </a:extLst>
          </p:cNvPr>
          <p:cNvSpPr/>
          <p:nvPr/>
        </p:nvSpPr>
        <p:spPr>
          <a:xfrm>
            <a:off x="5120640" y="136334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bash$ cat test.sh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10.19.189.{1..255};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(ping -c 1 $</a:t>
            </a:r>
            <a:r>
              <a:rPr lang="en-US" dirty="0" err="1"/>
              <a:t>i</a:t>
            </a:r>
            <a:r>
              <a:rPr lang="en-US" dirty="0"/>
              <a:t> &amp;)</a:t>
            </a:r>
          </a:p>
          <a:p>
            <a:r>
              <a:rPr lang="en-US" dirty="0"/>
              <a:t>done 2&gt;&amp;1 | grep "</a:t>
            </a:r>
            <a:r>
              <a:rPr lang="en-US" dirty="0" err="1"/>
              <a:t>ttl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64 bytes from 10.19.189.1: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=249 time=99.9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10.19.189.2: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=249 time=107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10.19.189.3: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=248 time=102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10.19.189.59: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=57 time=92.2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10.19.189.69: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=121 time=86.8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10.19.189.74: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=56 time=86.6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10.19.189.177: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=56 time=99.5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10.19.189.179: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=57 time=95.5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10.19.189.207: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=56 time=188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64 bytes from 10.19.239.1: </a:t>
            </a:r>
            <a:r>
              <a:rPr lang="en-US" dirty="0" err="1"/>
              <a:t>icmp_seq</a:t>
            </a:r>
            <a:r>
              <a:rPr lang="en-US" dirty="0"/>
              <a:t>=1 </a:t>
            </a:r>
            <a:r>
              <a:rPr lang="en-US" dirty="0" err="1"/>
              <a:t>ttl</a:t>
            </a:r>
            <a:r>
              <a:rPr lang="en-US" dirty="0"/>
              <a:t>=249 time=94.5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CDC93-B51B-493E-A5E1-084D5AAE19E6}"/>
              </a:ext>
            </a:extLst>
          </p:cNvPr>
          <p:cNvSpPr/>
          <p:nvPr/>
        </p:nvSpPr>
        <p:spPr>
          <a:xfrm>
            <a:off x="975360" y="3990655"/>
            <a:ext cx="393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Quick found how many machine is live of our lab. </a:t>
            </a:r>
          </a:p>
        </p:txBody>
      </p:sp>
    </p:spTree>
    <p:extLst>
      <p:ext uri="{BB962C8B-B14F-4D97-AF65-F5344CB8AC3E}">
        <p14:creationId xmlns:p14="http://schemas.microsoft.com/office/powerpoint/2010/main" val="361062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099B-B943-42AC-919D-391F1AF2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7849"/>
            <a:ext cx="4968240" cy="820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Command1 | command2</a:t>
            </a:r>
          </a:p>
          <a:p>
            <a:pPr marL="0" indent="0">
              <a:buNone/>
            </a:pPr>
            <a:r>
              <a:rPr lang="en-US" altLang="zh-CN" sz="2400" dirty="0"/>
              <a:t>Command2 |&amp; command2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40794-F267-4EDB-B113-94760F2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343859"/>
            <a:ext cx="9525000" cy="2209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2363CE-62F1-4EB5-8880-988D95B7F450}"/>
              </a:ext>
            </a:extLst>
          </p:cNvPr>
          <p:cNvSpPr/>
          <p:nvPr/>
        </p:nvSpPr>
        <p:spPr>
          <a:xfrm>
            <a:off x="6149340" y="4582875"/>
            <a:ext cx="424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ef</a:t>
            </a:r>
            <a:r>
              <a:rPr lang="en-US" dirty="0"/>
              <a:t> | grep “</a:t>
            </a:r>
            <a:r>
              <a:rPr lang="en-US" dirty="0" err="1"/>
              <a:t>perl</a:t>
            </a:r>
            <a:r>
              <a:rPr lang="en-US" dirty="0"/>
              <a:t>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9EB00-BA40-4003-A537-21D0C8C7E4AC}"/>
              </a:ext>
            </a:extLst>
          </p:cNvPr>
          <p:cNvSpPr/>
          <p:nvPr/>
        </p:nvSpPr>
        <p:spPr>
          <a:xfrm>
            <a:off x="6149340" y="4163061"/>
            <a:ext cx="424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-</a:t>
            </a:r>
            <a:r>
              <a:rPr lang="en-US" dirty="0" err="1"/>
              <a:t>iname</a:t>
            </a:r>
            <a:r>
              <a:rPr lang="en-US" dirty="0"/>
              <a:t> ".c"| </a:t>
            </a:r>
            <a:r>
              <a:rPr lang="en-US" dirty="0" err="1"/>
              <a:t>xargs</a:t>
            </a:r>
            <a:r>
              <a:rPr lang="en-US" dirty="0"/>
              <a:t> grep "open"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797B7-775E-44E1-8EFE-731362590E52}"/>
              </a:ext>
            </a:extLst>
          </p:cNvPr>
          <p:cNvSpPr/>
          <p:nvPr/>
        </p:nvSpPr>
        <p:spPr>
          <a:xfrm>
            <a:off x="6096000" y="5013285"/>
            <a:ext cx="424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make|&amp; grep –</a:t>
            </a:r>
            <a:r>
              <a:rPr lang="en-US" dirty="0" err="1"/>
              <a:t>ie</a:t>
            </a:r>
            <a:r>
              <a:rPr lang="en-US" dirty="0"/>
              <a:t>  “error\|fail"</a:t>
            </a:r>
          </a:p>
        </p:txBody>
      </p:sp>
    </p:spTree>
    <p:extLst>
      <p:ext uri="{BB962C8B-B14F-4D97-AF65-F5344CB8AC3E}">
        <p14:creationId xmlns:p14="http://schemas.microsoft.com/office/powerpoint/2010/main" val="14836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054D20-0659-4406-8D10-9E61B53A8C2E}"/>
              </a:ext>
            </a:extLst>
          </p:cNvPr>
          <p:cNvGrpSpPr/>
          <p:nvPr/>
        </p:nvGrpSpPr>
        <p:grpSpPr>
          <a:xfrm>
            <a:off x="5220994" y="1488168"/>
            <a:ext cx="6406037" cy="4267149"/>
            <a:chOff x="5046823" y="1825625"/>
            <a:chExt cx="6406037" cy="426714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4949B6-1EDA-45C1-8406-018096C99C93}"/>
                </a:ext>
              </a:extLst>
            </p:cNvPr>
            <p:cNvSpPr/>
            <p:nvPr/>
          </p:nvSpPr>
          <p:spPr>
            <a:xfrm>
              <a:off x="7145178" y="1825625"/>
              <a:ext cx="2227422" cy="1325563"/>
            </a:xfrm>
            <a:prstGeom prst="roundRect">
              <a:avLst/>
            </a:prstGeom>
            <a:solidFill>
              <a:srgbClr val="81A1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647BFA86-946F-41C1-B425-E527E1F20CA8}"/>
                </a:ext>
              </a:extLst>
            </p:cNvPr>
            <p:cNvSpPr/>
            <p:nvPr/>
          </p:nvSpPr>
          <p:spPr>
            <a:xfrm>
              <a:off x="9372600" y="1853883"/>
              <a:ext cx="2080260" cy="468630"/>
            </a:xfrm>
            <a:prstGeom prst="rightArrow">
              <a:avLst/>
            </a:prstGeom>
            <a:solidFill>
              <a:srgbClr val="92CF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Stdout</a:t>
              </a:r>
              <a:r>
                <a:rPr lang="en-US" dirty="0"/>
                <a:t>(1)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7560602-8CE4-400E-B334-107FBD8023F9}"/>
                </a:ext>
              </a:extLst>
            </p:cNvPr>
            <p:cNvSpPr/>
            <p:nvPr/>
          </p:nvSpPr>
          <p:spPr>
            <a:xfrm>
              <a:off x="9372600" y="2525713"/>
              <a:ext cx="2045970" cy="468630"/>
            </a:xfrm>
            <a:prstGeom prst="rightArrow">
              <a:avLst/>
            </a:prstGeom>
            <a:solidFill>
              <a:srgbClr val="FF01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Stderr(2)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16AC5AB-C3A7-4D11-A0E7-3D70043C939A}"/>
                </a:ext>
              </a:extLst>
            </p:cNvPr>
            <p:cNvSpPr/>
            <p:nvPr/>
          </p:nvSpPr>
          <p:spPr>
            <a:xfrm>
              <a:off x="5046823" y="2488406"/>
              <a:ext cx="2045970" cy="468630"/>
            </a:xfrm>
            <a:prstGeom prst="rightArrow">
              <a:avLst/>
            </a:prstGeom>
            <a:solidFill>
              <a:srgbClr val="01AF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args</a:t>
              </a:r>
              <a:endParaRPr lang="en-US" dirty="0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3DD3D28-A6BD-4A39-AF2F-B695FB361A7E}"/>
                </a:ext>
              </a:extLst>
            </p:cNvPr>
            <p:cNvSpPr/>
            <p:nvPr/>
          </p:nvSpPr>
          <p:spPr>
            <a:xfrm>
              <a:off x="5046823" y="1853883"/>
              <a:ext cx="2045970" cy="468630"/>
            </a:xfrm>
            <a:prstGeom prst="rightArrow">
              <a:avLst/>
            </a:prstGeom>
            <a:solidFill>
              <a:srgbClr val="92CF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Stdin(0)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17A050E-F52F-4204-8E49-63E0D904E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6640" y="4865848"/>
              <a:ext cx="4618120" cy="1226926"/>
            </a:xfrm>
            <a:prstGeom prst="rect">
              <a:avLst/>
            </a:prstGeom>
          </p:spPr>
        </p:pic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09F773C0-EE62-4C5A-AA15-1356332BB2BD}"/>
                </a:ext>
              </a:extLst>
            </p:cNvPr>
            <p:cNvSpPr/>
            <p:nvPr/>
          </p:nvSpPr>
          <p:spPr>
            <a:xfrm>
              <a:off x="7685315" y="3286125"/>
              <a:ext cx="990599" cy="1651635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I/O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E97DBB-D05C-4A53-8A9E-2BA162E56320}"/>
              </a:ext>
            </a:extLst>
          </p:cNvPr>
          <p:cNvSpPr/>
          <p:nvPr/>
        </p:nvSpPr>
        <p:spPr>
          <a:xfrm>
            <a:off x="474482" y="2338997"/>
            <a:ext cx="6102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1&gt;filename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1&gt;&gt;filename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2&gt;filename</a:t>
            </a:r>
          </a:p>
          <a:p>
            <a:r>
              <a:rPr lang="en-US" dirty="0"/>
              <a:t>      # Redirect stderr to file "filename."</a:t>
            </a:r>
          </a:p>
          <a:p>
            <a:r>
              <a:rPr lang="en-US" dirty="0"/>
              <a:t>   2&gt;&gt;filename</a:t>
            </a:r>
          </a:p>
          <a:p>
            <a:r>
              <a:rPr lang="en-US" dirty="0"/>
              <a:t>      # Redirect and append stderr to file "filename."</a:t>
            </a:r>
          </a:p>
          <a:p>
            <a:r>
              <a:rPr lang="en-US" dirty="0"/>
              <a:t>   &amp;&gt;filename</a:t>
            </a:r>
          </a:p>
          <a:p>
            <a:r>
              <a:rPr lang="en-US" dirty="0"/>
              <a:t>      # Redirect both </a:t>
            </a:r>
            <a:r>
              <a:rPr lang="en-US" dirty="0" err="1"/>
              <a:t>stdout</a:t>
            </a:r>
            <a:r>
              <a:rPr lang="en-US" dirty="0"/>
              <a:t> and stderr to file "filename."</a:t>
            </a:r>
          </a:p>
          <a:p>
            <a:r>
              <a:rPr lang="en-US" dirty="0"/>
              <a:t>      # This operator is now functional, as of Bash 4, final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12A5-41E2-4657-8F5B-EEC06668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Agenda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A0D9AD-5C72-422D-95FA-6206ABCF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Shell history</a:t>
            </a:r>
          </a:p>
          <a:p>
            <a:r>
              <a:rPr lang="en-US" sz="1800" dirty="0">
                <a:solidFill>
                  <a:srgbClr val="000000"/>
                </a:solidFill>
              </a:rPr>
              <a:t>Bash feature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Shell expansion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Command execution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Command line editing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Auto-complete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Editing mode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Command history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troubleshoot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Text process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Regular expression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Tools collections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5F78-756D-46E4-B609-1D9E4D55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8447" y="1816833"/>
            <a:ext cx="6555353" cy="2760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4049D-EFBC-41CC-9AAA-84E5FEB878BD}"/>
              </a:ext>
            </a:extLst>
          </p:cNvPr>
          <p:cNvSpPr txBox="1"/>
          <p:nvPr/>
        </p:nvSpPr>
        <p:spPr>
          <a:xfrm>
            <a:off x="6248401" y="4683969"/>
            <a:ext cx="510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u-bash-logo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4340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BA9C-15B3-4882-9987-63F13007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D9CDB-EA7D-4973-8A07-22D1166A5238}"/>
              </a:ext>
            </a:extLst>
          </p:cNvPr>
          <p:cNvSpPr/>
          <p:nvPr/>
        </p:nvSpPr>
        <p:spPr>
          <a:xfrm>
            <a:off x="633047" y="18295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4E52"/>
                </a:solidFill>
                <a:latin typeface="Lora"/>
              </a:rPr>
              <a:t>M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ultiple file descriptors can refer to the same file table entry (e.g., as a result of the </a:t>
            </a:r>
            <a:r>
              <a:rPr lang="en-US" b="0" i="0" u="none" strike="noStrike" dirty="0">
                <a:solidFill>
                  <a:srgbClr val="1559B5"/>
                </a:solidFill>
                <a:effectLst/>
                <a:latin typeface="Lora"/>
                <a:hlinkClick r:id="rId2" tooltip="Dup (system call)"/>
              </a:rPr>
              <a:t>dup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 system call</a:t>
            </a:r>
            <a:r>
              <a:rPr lang="en-US" b="0" i="0" u="none" strike="noStrike" baseline="30000" dirty="0">
                <a:solidFill>
                  <a:srgbClr val="1559B5"/>
                </a:solidFill>
                <a:effectLst/>
                <a:latin typeface="Lora"/>
                <a:hlinkClick r:id="rId3"/>
              </a:rPr>
              <a:t>[3]</a:t>
            </a:r>
            <a:r>
              <a:rPr lang="en-US" b="0" i="0" baseline="30000" dirty="0">
                <a:solidFill>
                  <a:srgbClr val="544E52"/>
                </a:solidFill>
                <a:effectLst/>
                <a:latin typeface="Lora"/>
              </a:rPr>
              <a:t>:104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4E52"/>
                </a:solidFill>
                <a:latin typeface="Lora"/>
              </a:rPr>
              <a:t>M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ultiple file table entries can in turn refer to the same </a:t>
            </a:r>
            <a:r>
              <a:rPr lang="en-US" b="0" i="0" dirty="0" err="1">
                <a:solidFill>
                  <a:srgbClr val="544E52"/>
                </a:solidFill>
                <a:effectLst/>
                <a:latin typeface="Lora"/>
              </a:rPr>
              <a:t>inode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 (if it has been opened multiple times)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the </a:t>
            </a:r>
            <a:r>
              <a:rPr lang="en-US" b="0" i="0" dirty="0" err="1">
                <a:solidFill>
                  <a:srgbClr val="544E52"/>
                </a:solidFill>
                <a:effectLst/>
                <a:latin typeface="Lora"/>
              </a:rPr>
              <a:t>inode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 table is still simplified because it represents </a:t>
            </a:r>
            <a:r>
              <a:rPr lang="en-US" b="0" i="0" dirty="0" err="1">
                <a:solidFill>
                  <a:srgbClr val="544E52"/>
                </a:solidFill>
                <a:effectLst/>
                <a:latin typeface="Lora"/>
              </a:rPr>
              <a:t>inodes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 by file names, even though an </a:t>
            </a:r>
            <a:r>
              <a:rPr lang="en-US" b="0" i="0" dirty="0" err="1">
                <a:solidFill>
                  <a:srgbClr val="544E52"/>
                </a:solidFill>
                <a:effectLst/>
                <a:latin typeface="Lora"/>
              </a:rPr>
              <a:t>inode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 can have </a:t>
            </a:r>
            <a:r>
              <a:rPr lang="en-US" b="0" i="0" u="none" strike="noStrike" dirty="0">
                <a:solidFill>
                  <a:srgbClr val="1559B5"/>
                </a:solidFill>
                <a:effectLst/>
                <a:latin typeface="Lora"/>
                <a:hlinkClick r:id="rId4"/>
              </a:rPr>
              <a:t>multiple names</a:t>
            </a:r>
            <a:r>
              <a:rPr lang="en-US" b="0" i="0" dirty="0">
                <a:solidFill>
                  <a:srgbClr val="544E52"/>
                </a:solidFill>
                <a:effectLst/>
                <a:latin typeface="Lora"/>
              </a:rPr>
              <a:t>. </a:t>
            </a:r>
            <a:endParaRPr lang="en-US" dirty="0"/>
          </a:p>
        </p:txBody>
      </p:sp>
      <p:pic>
        <p:nvPicPr>
          <p:cNvPr id="1026" name="Picture 2" descr="File descriptor diagram">
            <a:extLst>
              <a:ext uri="{FF2B5EF4-FFF2-40B4-BE49-F238E27FC236}">
                <a16:creationId xmlns:a16="http://schemas.microsoft.com/office/drawing/2014/main" id="{E976C5BE-4EF2-493E-9C44-27D473FC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5" y="4132384"/>
            <a:ext cx="5238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C7148C-CA69-4934-A919-82F8FCF75A77}"/>
              </a:ext>
            </a:extLst>
          </p:cNvPr>
          <p:cNvSpPr/>
          <p:nvPr/>
        </p:nvSpPr>
        <p:spPr>
          <a:xfrm>
            <a:off x="6082812" y="122185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[j]&lt;&gt;filename</a:t>
            </a:r>
          </a:p>
          <a:p>
            <a:r>
              <a:rPr lang="en-US" dirty="0"/>
              <a:t>  #  Open file "filename" for reading and writing,</a:t>
            </a:r>
          </a:p>
          <a:p>
            <a:r>
              <a:rPr lang="en-US" dirty="0"/>
              <a:t>  #+ and assign file descriptor "j" to it.</a:t>
            </a:r>
          </a:p>
          <a:p>
            <a:r>
              <a:rPr lang="en-US" dirty="0"/>
              <a:t>  #  If "filename" does not exist, create it.</a:t>
            </a:r>
          </a:p>
          <a:p>
            <a:r>
              <a:rPr lang="en-US" dirty="0"/>
              <a:t>  #  If file descriptor "j" is not specified, default to </a:t>
            </a:r>
            <a:r>
              <a:rPr lang="en-US" dirty="0" err="1"/>
              <a:t>fd</a:t>
            </a:r>
            <a:r>
              <a:rPr lang="en-US" dirty="0"/>
              <a:t> 0, stdin.</a:t>
            </a:r>
          </a:p>
          <a:p>
            <a:r>
              <a:rPr lang="en-US" dirty="0"/>
              <a:t>  #</a:t>
            </a:r>
          </a:p>
          <a:p>
            <a:r>
              <a:rPr lang="en-US" dirty="0"/>
              <a:t>  #  An application of this is writing at a specified place in a file.</a:t>
            </a:r>
          </a:p>
          <a:p>
            <a:r>
              <a:rPr lang="en-US" dirty="0"/>
              <a:t>  echo 1234567890 &gt; File    # Write string to "File".</a:t>
            </a:r>
          </a:p>
          <a:p>
            <a:r>
              <a:rPr lang="en-US" dirty="0"/>
              <a:t>  exec 3&lt;&gt; File                        # Open "File" and assign </a:t>
            </a:r>
            <a:r>
              <a:rPr lang="en-US" dirty="0" err="1"/>
              <a:t>fd</a:t>
            </a:r>
            <a:r>
              <a:rPr lang="en-US" dirty="0"/>
              <a:t> 3 to it.</a:t>
            </a:r>
          </a:p>
          <a:p>
            <a:r>
              <a:rPr lang="en-US" dirty="0"/>
              <a:t>  read -n 4 &lt;&amp;3                      # Read only 4 characters.</a:t>
            </a:r>
          </a:p>
          <a:p>
            <a:r>
              <a:rPr lang="en-US" dirty="0"/>
              <a:t>  echo -n . &gt;&amp;3                       # Write a decimal point there.</a:t>
            </a:r>
          </a:p>
          <a:p>
            <a:r>
              <a:rPr lang="en-US" dirty="0"/>
              <a:t>  exec 3&gt;&amp;-                             # Close </a:t>
            </a:r>
            <a:r>
              <a:rPr lang="en-US" dirty="0" err="1"/>
              <a:t>fd</a:t>
            </a:r>
            <a:r>
              <a:rPr lang="en-US" dirty="0"/>
              <a:t> 3.</a:t>
            </a:r>
          </a:p>
          <a:p>
            <a:r>
              <a:rPr lang="en-US" dirty="0"/>
              <a:t>  cat File                                  # ==&gt; 1234.67890</a:t>
            </a:r>
          </a:p>
        </p:txBody>
      </p:sp>
    </p:spTree>
    <p:extLst>
      <p:ext uri="{BB962C8B-B14F-4D97-AF65-F5344CB8AC3E}">
        <p14:creationId xmlns:p14="http://schemas.microsoft.com/office/powerpoint/2010/main" val="145482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execution</a:t>
            </a:r>
          </a:p>
        </p:txBody>
      </p:sp>
      <p:graphicFrame>
        <p:nvGraphicFramePr>
          <p:cNvPr id="4" name="Content Placeholder 34">
            <a:extLst>
              <a:ext uri="{FF2B5EF4-FFF2-40B4-BE49-F238E27FC236}">
                <a16:creationId xmlns:a16="http://schemas.microsoft.com/office/drawing/2014/main" id="{DCABFCEC-316E-4253-A08D-80037F3DD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748608"/>
              </p:ext>
            </p:extLst>
          </p:nvPr>
        </p:nvGraphicFramePr>
        <p:xfrm>
          <a:off x="1082373" y="2166353"/>
          <a:ext cx="3527426" cy="260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713">
                  <a:extLst>
                    <a:ext uri="{9D8B030D-6E8A-4147-A177-3AD203B41FA5}">
                      <a16:colId xmlns:a16="http://schemas.microsoft.com/office/drawing/2014/main" val="673041306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1060260748"/>
                    </a:ext>
                  </a:extLst>
                </a:gridCol>
              </a:tblGrid>
              <a:tr h="37164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83581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M&gt;filename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14944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33294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94465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Here doc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9356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r>
                        <a:rPr lang="en-US" dirty="0"/>
                        <a:t>&lt;&lt;&lt;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62258"/>
                  </a:ext>
                </a:extLst>
              </a:tr>
              <a:tr h="371642">
                <a:tc>
                  <a:txBody>
                    <a:bodyPr/>
                    <a:lstStyle/>
                    <a:p>
                      <a:r>
                        <a:rPr lang="en-US" dirty="0"/>
                        <a:t>&amp;[n]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descriptor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524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6579B2-26E9-44AF-8009-8F38E8746A9A}"/>
              </a:ext>
            </a:extLst>
          </p:cNvPr>
          <p:cNvSpPr/>
          <p:nvPr/>
        </p:nvSpPr>
        <p:spPr>
          <a:xfrm>
            <a:off x="5709855" y="1638163"/>
            <a:ext cx="266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Read 3 lines from a file</a:t>
            </a:r>
          </a:p>
          <a:p>
            <a:r>
              <a:rPr lang="en-US" dirty="0"/>
              <a:t>{ read line1</a:t>
            </a:r>
          </a:p>
          <a:p>
            <a:r>
              <a:rPr lang="en-US" dirty="0"/>
              <a:t>  read line2</a:t>
            </a:r>
          </a:p>
          <a:p>
            <a:r>
              <a:rPr lang="en-US" dirty="0"/>
              <a:t>  read line3</a:t>
            </a:r>
          </a:p>
          <a:p>
            <a:r>
              <a:rPr lang="en-US" dirty="0"/>
              <a:t>} &lt;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B246F-8221-402F-AE6B-37D10177CCD2}"/>
              </a:ext>
            </a:extLst>
          </p:cNvPr>
          <p:cNvSpPr/>
          <p:nvPr/>
        </p:nvSpPr>
        <p:spPr>
          <a:xfrm>
            <a:off x="5709855" y="3426306"/>
            <a:ext cx="2725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ftp  &lt;&lt; EOF</a:t>
            </a:r>
          </a:p>
          <a:p>
            <a:r>
              <a:rPr lang="en-US" dirty="0"/>
              <a:t>ftp </a:t>
            </a:r>
            <a:r>
              <a:rPr lang="en-US" dirty="0" err="1"/>
              <a:t>cmd</a:t>
            </a:r>
            <a:r>
              <a:rPr lang="en-US" dirty="0"/>
              <a:t> list</a:t>
            </a:r>
          </a:p>
          <a:p>
            <a:r>
              <a:rPr lang="en-US" dirty="0"/>
              <a:t>EOF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16813-F06F-43F9-A133-98FCD10FA575}"/>
              </a:ext>
            </a:extLst>
          </p:cNvPr>
          <p:cNvSpPr/>
          <p:nvPr/>
        </p:nvSpPr>
        <p:spPr>
          <a:xfrm>
            <a:off x="5709855" y="4763735"/>
            <a:ext cx="7052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Counting network interfaces</a:t>
            </a:r>
          </a:p>
          <a:p>
            <a:r>
              <a:rPr lang="en-US" dirty="0" err="1"/>
              <a:t>wc</a:t>
            </a:r>
            <a:r>
              <a:rPr lang="en-US" dirty="0"/>
              <a:t> -w &lt;&lt;&lt;$(netstat -</a:t>
            </a:r>
            <a:r>
              <a:rPr lang="en-US" dirty="0" err="1"/>
              <a:t>i</a:t>
            </a:r>
            <a:r>
              <a:rPr lang="en-US" dirty="0"/>
              <a:t> | cut -d" " -f1 | </a:t>
            </a:r>
            <a:r>
              <a:rPr lang="en-US" dirty="0" err="1"/>
              <a:t>egrep</a:t>
            </a:r>
            <a:r>
              <a:rPr lang="en-US" dirty="0"/>
              <a:t> -v "^</a:t>
            </a:r>
            <a:r>
              <a:rPr lang="en-US" dirty="0" err="1"/>
              <a:t>Kernel|Iface|lo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4673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A7CBA-9CF3-4819-95F7-01A385C1CC77}"/>
              </a:ext>
            </a:extLst>
          </p:cNvPr>
          <p:cNvSpPr/>
          <p:nvPr/>
        </p:nvSpPr>
        <p:spPr>
          <a:xfrm>
            <a:off x="5168462" y="1736229"/>
            <a:ext cx="629569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 /</a:t>
            </a:r>
            <a:r>
              <a:rPr lang="en-US" sz="1400" dirty="0"/>
              <a:t>lib/</a:t>
            </a:r>
            <a:r>
              <a:rPr lang="en-US" sz="1400" dirty="0" err="1"/>
              <a:t>udev</a:t>
            </a:r>
            <a:r>
              <a:rPr lang="en-US" sz="1400" dirty="0"/>
              <a:t>/</a:t>
            </a:r>
            <a:r>
              <a:rPr lang="en-US" sz="1400" dirty="0" err="1"/>
              <a:t>write_net_rules</a:t>
            </a:r>
            <a:endParaRPr lang="en-US" sz="1400" dirty="0"/>
          </a:p>
          <a:p>
            <a:r>
              <a:rPr lang="en-US" sz="1400" dirty="0" err="1"/>
              <a:t>write_rule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local match="$1"</a:t>
            </a:r>
          </a:p>
          <a:p>
            <a:r>
              <a:rPr lang="en-US" sz="1400" dirty="0"/>
              <a:t>        local name="$2"</a:t>
            </a:r>
          </a:p>
          <a:p>
            <a:r>
              <a:rPr lang="en-US" sz="1400" dirty="0"/>
              <a:t>        local comment="$3"</a:t>
            </a:r>
          </a:p>
          <a:p>
            <a:endParaRPr lang="en-US" sz="1400" dirty="0"/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if [ "$PRINT_HEADER" ]; then</a:t>
            </a:r>
          </a:p>
          <a:p>
            <a:r>
              <a:rPr lang="en-US" sz="1400" dirty="0"/>
              <a:t>                PRINT_HEADER=</a:t>
            </a:r>
          </a:p>
          <a:p>
            <a:r>
              <a:rPr lang="en-US" sz="1400" dirty="0"/>
              <a:t>                echo "# This file was automatically generated by the $0"</a:t>
            </a:r>
          </a:p>
          <a:p>
            <a:r>
              <a:rPr lang="en-US" sz="1400" dirty="0"/>
              <a:t>                echo "# program, run by the persistent-net-</a:t>
            </a:r>
            <a:r>
              <a:rPr lang="en-US" sz="1400" dirty="0" err="1"/>
              <a:t>generator.rules</a:t>
            </a:r>
            <a:r>
              <a:rPr lang="en-US" sz="1400" dirty="0"/>
              <a:t> rules file."</a:t>
            </a:r>
          </a:p>
          <a:p>
            <a:r>
              <a:rPr lang="en-US" sz="1400" dirty="0"/>
              <a:t>                echo "#"</a:t>
            </a:r>
          </a:p>
          <a:p>
            <a:r>
              <a:rPr lang="en-US" sz="1400" dirty="0"/>
              <a:t>                echo "# You can modify it, as long as you keep each rule on a single"</a:t>
            </a:r>
          </a:p>
          <a:p>
            <a:r>
              <a:rPr lang="en-US" sz="1400" dirty="0"/>
              <a:t>                echo "# line, and change only the value of the NAME= key."</a:t>
            </a:r>
          </a:p>
          <a:p>
            <a:r>
              <a:rPr lang="en-US" sz="1400" dirty="0"/>
              <a:t>        fi</a:t>
            </a:r>
          </a:p>
          <a:p>
            <a:endParaRPr lang="en-US" sz="1400" dirty="0"/>
          </a:p>
          <a:p>
            <a:r>
              <a:rPr lang="en-US" sz="1400" dirty="0"/>
              <a:t>        echo ""</a:t>
            </a:r>
          </a:p>
          <a:p>
            <a:r>
              <a:rPr lang="en-US" sz="1400" dirty="0"/>
              <a:t>        [ "$comment" ] &amp;&amp; echo "# $comment"</a:t>
            </a:r>
          </a:p>
          <a:p>
            <a:r>
              <a:rPr lang="en-US" sz="1400" dirty="0"/>
              <a:t>        echo "SUBSYSTEM==\"net\", ACTION==\"add\"$match, NAME=\"$name\""</a:t>
            </a:r>
          </a:p>
          <a:p>
            <a:r>
              <a:rPr lang="en-US" sz="1400" dirty="0"/>
              <a:t>        } </a:t>
            </a:r>
            <a:r>
              <a:rPr lang="en-US" sz="1400" dirty="0">
                <a:solidFill>
                  <a:srgbClr val="01AFF1"/>
                </a:solidFill>
              </a:rPr>
              <a:t>&gt;&gt; $RULES_FILE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FFFEB-BA4D-4DB0-A3EF-6BC20E4CF741}"/>
              </a:ext>
            </a:extLst>
          </p:cNvPr>
          <p:cNvSpPr/>
          <p:nvPr/>
        </p:nvSpPr>
        <p:spPr>
          <a:xfrm>
            <a:off x="838200" y="2036483"/>
            <a:ext cx="4330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{ code-block} &gt;&gt; output.log</a:t>
            </a:r>
          </a:p>
          <a:p>
            <a:endParaRPr lang="en-US" altLang="zh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970FF-11C0-44C8-81CB-8261649271BE}"/>
              </a:ext>
            </a:extLst>
          </p:cNvPr>
          <p:cNvSpPr/>
          <p:nvPr/>
        </p:nvSpPr>
        <p:spPr>
          <a:xfrm>
            <a:off x="838200" y="3429000"/>
            <a:ext cx="433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Examples:  the scripts to generate </a:t>
            </a:r>
          </a:p>
          <a:p>
            <a:r>
              <a:rPr lang="en-US" altLang="zh-CN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udev</a:t>
            </a:r>
            <a:r>
              <a:rPr lang="en-US" dirty="0"/>
              <a:t>/</a:t>
            </a:r>
            <a:r>
              <a:rPr lang="en-US" dirty="0" err="1"/>
              <a:t>rules.d</a:t>
            </a:r>
            <a:r>
              <a:rPr lang="en-US" dirty="0"/>
              <a:t>/70-persistent-net.rules 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Editing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099B-B943-42AC-919D-391F1AF2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854"/>
            <a:ext cx="4358054" cy="14011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Auto-complete</a:t>
            </a:r>
          </a:p>
          <a:p>
            <a:pPr lvl="1"/>
            <a:r>
              <a:rPr lang="en-US" altLang="zh-CN" sz="2000" dirty="0"/>
              <a:t>Path complete</a:t>
            </a:r>
          </a:p>
          <a:p>
            <a:pPr lvl="1"/>
            <a:r>
              <a:rPr lang="en-US" altLang="zh-CN" sz="2000" dirty="0"/>
              <a:t>Command complete</a:t>
            </a:r>
          </a:p>
          <a:p>
            <a:pPr lvl="1"/>
            <a:r>
              <a:rPr lang="en-US" altLang="zh-CN" sz="2000" dirty="0"/>
              <a:t>Parameter complete</a:t>
            </a:r>
          </a:p>
          <a:p>
            <a:pPr lvl="1"/>
            <a:r>
              <a:rPr lang="en-US" altLang="zh-CN" sz="2000" dirty="0"/>
              <a:t>Spell-autocorrect</a:t>
            </a:r>
          </a:p>
          <a:p>
            <a:pPr lvl="1"/>
            <a:endParaRPr lang="en-US" altLang="zh-CN" sz="2000" dirty="0"/>
          </a:p>
        </p:txBody>
      </p:sp>
      <p:pic>
        <p:nvPicPr>
          <p:cNvPr id="16386" name="Picture 2" descr="../_images/auto-complete.gif">
            <a:extLst>
              <a:ext uri="{FF2B5EF4-FFF2-40B4-BE49-F238E27FC236}">
                <a16:creationId xmlns:a16="http://schemas.microsoft.com/office/drawing/2014/main" id="{8058237F-1D0A-4B7A-9D06-7F76BF349F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54" y="1614854"/>
            <a:ext cx="466358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5824A6-4C40-431E-8C3C-99C8CB40DC78}"/>
              </a:ext>
            </a:extLst>
          </p:cNvPr>
          <p:cNvSpPr txBox="1">
            <a:spLocks/>
          </p:cNvSpPr>
          <p:nvPr/>
        </p:nvSpPr>
        <p:spPr>
          <a:xfrm>
            <a:off x="838200" y="3841994"/>
            <a:ext cx="4358054" cy="140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Editing mode  vi/emacs</a:t>
            </a:r>
          </a:p>
          <a:p>
            <a:pPr lvl="1"/>
            <a:r>
              <a:rPr lang="en-US" altLang="zh-CN" sz="2000" dirty="0"/>
              <a:t>set –o vi</a:t>
            </a:r>
          </a:p>
          <a:p>
            <a:pPr lvl="1"/>
            <a:endParaRPr lang="en-US" altLang="zh-C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4D090-1F19-4CDC-A314-C8C9160D5336}"/>
              </a:ext>
            </a:extLst>
          </p:cNvPr>
          <p:cNvSpPr/>
          <p:nvPr/>
        </p:nvSpPr>
        <p:spPr>
          <a:xfrm>
            <a:off x="5101297" y="3841994"/>
            <a:ext cx="6743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History search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AFF1"/>
                </a:solidFill>
              </a:rPr>
              <a:t>!n </a:t>
            </a:r>
            <a:r>
              <a:rPr lang="en-US" dirty="0"/>
              <a:t>Refer to command line 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AFF1"/>
                </a:solidFill>
              </a:rPr>
              <a:t>!-n </a:t>
            </a:r>
            <a:r>
              <a:rPr lang="en-US" dirty="0"/>
              <a:t>Refer to the command n lines back.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AFF1"/>
                </a:solidFill>
              </a:rPr>
              <a:t>!!</a:t>
            </a:r>
            <a:r>
              <a:rPr lang="en-US" dirty="0"/>
              <a:t> Refer to the previous command. This is a synonym for `!-1'.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AFF1"/>
                </a:solidFill>
              </a:rPr>
              <a:t>!string </a:t>
            </a:r>
            <a:r>
              <a:rPr lang="en-US" dirty="0"/>
              <a:t>Refer to the most recent command starting with string.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AFF1"/>
                </a:solidFill>
              </a:rPr>
              <a:t>!!:s/string1/string2/. </a:t>
            </a:r>
            <a:r>
              <a:rPr lang="en-US" dirty="0"/>
              <a:t>Quick Substitution. Repeat the last command, replacing string1 with string2.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AFF1"/>
                </a:solidFill>
              </a:rPr>
              <a:t>!:n  </a:t>
            </a:r>
            <a:r>
              <a:rPr lang="en-US" altLang="zh-CN" dirty="0"/>
              <a:t>the nth parameter of the previous command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AFF1"/>
                </a:solidFill>
              </a:rPr>
              <a:t>!:$</a:t>
            </a:r>
            <a:r>
              <a:rPr lang="en-US" dirty="0"/>
              <a:t> the last parameter of the previous command</a:t>
            </a:r>
          </a:p>
        </p:txBody>
      </p:sp>
    </p:spTree>
    <p:extLst>
      <p:ext uri="{BB962C8B-B14F-4D97-AF65-F5344CB8AC3E}">
        <p14:creationId xmlns:p14="http://schemas.microsoft.com/office/powerpoint/2010/main" val="87305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9B52-92AF-4651-BE62-8BA8D566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404040"/>
                </a:solidFill>
                <a:latin typeface="Arial" panose="020B0604020202020204" pitchFamily="34" charset="0"/>
                <a:ea typeface="Roboto Slab"/>
              </a:rPr>
              <a:t>troubleshoot debug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CAE34D-B9C9-4C73-945A-4028C37EC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4838"/>
            <a:ext cx="8930054" cy="451948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set –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eux</a:t>
            </a:r>
            <a:endParaRPr lang="en-US" altLang="en-US" sz="2400" b="1" dirty="0">
              <a:solidFill>
                <a:srgbClr val="404040"/>
              </a:solidFill>
              <a:ea typeface="Lato"/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-e cmd1 &amp;&amp; cmd2 &amp;&amp; cm3 = set -e ;cmd1;cmd2;cmd3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set -u The shell prints a message to stderr when it tries to expand a variable that’s is not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set.Also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 it immediately exits.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set -x print each command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sript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 to stderr before running it.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set -o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pipefail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 Pipelines failed on the first command which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failes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 instead of dying later on down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pipepline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404040"/>
                </a:solidFill>
                <a:ea typeface="Lato"/>
              </a:rPr>
              <a:t>Most has command has verbose or debug options</a:t>
            </a:r>
          </a:p>
          <a:p>
            <a:pPr>
              <a:lnSpc>
                <a:spcPct val="100000"/>
              </a:lnSpc>
            </a:pPr>
            <a:r>
              <a:rPr lang="en-US" altLang="en-US" sz="2400" b="1" dirty="0" err="1"/>
              <a:t>strace</a:t>
            </a:r>
            <a:endParaRPr lang="en-US" altLang="en-US" sz="2400" b="1" dirty="0"/>
          </a:p>
          <a:p>
            <a:pPr lvl="1">
              <a:lnSpc>
                <a:spcPct val="100000"/>
              </a:lnSpc>
            </a:pPr>
            <a:r>
              <a:rPr lang="en-US" altLang="en-US" sz="2000" b="1" dirty="0" err="1"/>
              <a:t>strace</a:t>
            </a:r>
            <a:r>
              <a:rPr lang="en-US" altLang="en-US" sz="2000" b="1" dirty="0"/>
              <a:t> -o cmd.log </a:t>
            </a:r>
            <a:r>
              <a:rPr lang="en-US" altLang="en-US" sz="2000" b="1" dirty="0" err="1"/>
              <a:t>cmd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args</a:t>
            </a: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1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2CF-F20A-4CED-8950-CDECDE19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4AD3-5719-47C0-81D1-96162931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29F74-1D37-4107-AFAD-9CA7865C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3" y="2065331"/>
            <a:ext cx="7589309" cy="43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2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74AF-0F9A-4017-ACF8-03B49C9E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Text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96776C-F997-400C-9898-F91EB0103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616629"/>
              </p:ext>
            </p:extLst>
          </p:nvPr>
        </p:nvGraphicFramePr>
        <p:xfrm>
          <a:off x="2037871" y="1825625"/>
          <a:ext cx="8116258" cy="4351343"/>
        </p:xfrm>
        <a:graphic>
          <a:graphicData uri="http://schemas.openxmlformats.org/drawingml/2006/table">
            <a:tbl>
              <a:tblPr/>
              <a:tblGrid>
                <a:gridCol w="2346366">
                  <a:extLst>
                    <a:ext uri="{9D8B030D-6E8A-4147-A177-3AD203B41FA5}">
                      <a16:colId xmlns:a16="http://schemas.microsoft.com/office/drawing/2014/main" val="1103739306"/>
                    </a:ext>
                  </a:extLst>
                </a:gridCol>
                <a:gridCol w="5769892">
                  <a:extLst>
                    <a:ext uri="{9D8B030D-6E8A-4147-A177-3AD203B41FA5}">
                      <a16:colId xmlns:a16="http://schemas.microsoft.com/office/drawing/2014/main" val="1089186001"/>
                    </a:ext>
                  </a:extLst>
                </a:gridCol>
              </a:tblGrid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Meta character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291866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Period matches any single character except a line break.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8143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[ ]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Character class. Matches any character contained between the square brackets.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07805"/>
                  </a:ext>
                </a:extLst>
              </a:tr>
              <a:tr h="46531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[^ ]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Negated character class. Matches any character that is not contained between the square brackets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52959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Matches 0 or more repetitions of the preceding symbol.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20717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Matches 1 or more repetitions of the preceding symbol.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214742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Makes the preceding symbol optional.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90211"/>
                  </a:ext>
                </a:extLst>
              </a:tr>
              <a:tr h="46531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{n,m}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Braces. Matches at least "n" but not more than "m" repetitions of the preceding symbol.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029486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(xyz)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Character group. Matches the characters xyz in that exact order.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591771"/>
                  </a:ext>
                </a:extLst>
              </a:tr>
              <a:tr h="46531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|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Alternation. Matches either the characters before or the characters after the symbol.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596159"/>
                  </a:ext>
                </a:extLst>
              </a:tr>
              <a:tr h="46531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\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Escapes the next character. This allows you to match reserved characters [ ] ( ) { } . * + ? ^ $ \ |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98747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^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Matches the beginning of the input.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730185"/>
                  </a:ext>
                </a:extLst>
              </a:tr>
              <a:tr h="276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$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Matches the end of the input.</a:t>
                      </a:r>
                    </a:p>
                  </a:txBody>
                  <a:tcPr marL="68121" marR="68121" marT="31440" marB="3144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32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2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2286-224F-42FD-BCC8-9B602E49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F0B8-B386-491A-A1FB-D1086C78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3423" cy="25793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Tools collections</a:t>
            </a:r>
          </a:p>
          <a:p>
            <a:pPr lvl="1"/>
            <a:r>
              <a:rPr lang="en-US" dirty="0" err="1"/>
              <a:t>diff,sort</a:t>
            </a:r>
            <a:r>
              <a:rPr lang="en-US" dirty="0"/>
              <a:t>/</a:t>
            </a:r>
            <a:r>
              <a:rPr lang="en-US" dirty="0" err="1"/>
              <a:t>tsort,uniq,join,paste,join,wc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expand,cut,head,tail,look,sed,awk,tr,grep</a:t>
            </a:r>
            <a:endParaRPr lang="en-US" dirty="0"/>
          </a:p>
          <a:p>
            <a:pPr lvl="1"/>
            <a:r>
              <a:rPr lang="en-US" dirty="0" err="1"/>
              <a:t>fold,fmt,col,column,nl,pr</a:t>
            </a:r>
            <a:endParaRPr lang="en-US" dirty="0"/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A U B     cat</a:t>
            </a:r>
          </a:p>
          <a:p>
            <a:pPr lvl="1"/>
            <a:r>
              <a:rPr lang="en-US" dirty="0"/>
              <a:t>A + B      cat |sort </a:t>
            </a:r>
            <a:r>
              <a:rPr lang="en-US" altLang="zh-CN" dirty="0"/>
              <a:t>|</a:t>
            </a:r>
            <a:r>
              <a:rPr lang="en-US" altLang="zh-CN" dirty="0" err="1"/>
              <a:t>uniq</a:t>
            </a:r>
            <a:r>
              <a:rPr lang="en-US" altLang="zh-CN" dirty="0"/>
              <a:t> -c |grep -e “^2”</a:t>
            </a:r>
            <a:endParaRPr lang="en-US" dirty="0"/>
          </a:p>
          <a:p>
            <a:pPr lvl="1"/>
            <a:r>
              <a:rPr lang="en-US" dirty="0"/>
              <a:t>A-B or B-A   diff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FADBE-A19B-4EB1-867C-25D983C1D7E5}"/>
              </a:ext>
            </a:extLst>
          </p:cNvPr>
          <p:cNvSpPr/>
          <p:nvPr/>
        </p:nvSpPr>
        <p:spPr>
          <a:xfrm>
            <a:off x="7384026" y="13434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cat  employee.txt</a:t>
            </a:r>
          </a:p>
          <a:p>
            <a:r>
              <a:rPr lang="en-US" dirty="0"/>
              <a:t>manager  5000</a:t>
            </a:r>
          </a:p>
          <a:p>
            <a:r>
              <a:rPr lang="en-US" dirty="0"/>
              <a:t>clerk    4000</a:t>
            </a:r>
          </a:p>
          <a:p>
            <a:r>
              <a:rPr lang="en-US" dirty="0"/>
              <a:t>employee  6000</a:t>
            </a:r>
          </a:p>
          <a:p>
            <a:r>
              <a:rPr lang="en-US" dirty="0"/>
              <a:t>peon     4500</a:t>
            </a:r>
          </a:p>
          <a:p>
            <a:r>
              <a:rPr lang="en-US" dirty="0"/>
              <a:t>director 9000</a:t>
            </a:r>
          </a:p>
          <a:p>
            <a:r>
              <a:rPr lang="en-US" dirty="0"/>
              <a:t>guard     3000</a:t>
            </a:r>
          </a:p>
          <a:p>
            <a:endParaRPr lang="en-US" dirty="0"/>
          </a:p>
          <a:p>
            <a:r>
              <a:rPr lang="en-US" dirty="0"/>
              <a:t>$ sort -k 2n employee.txt</a:t>
            </a:r>
          </a:p>
          <a:p>
            <a:r>
              <a:rPr lang="en-US" dirty="0"/>
              <a:t>guard    3000</a:t>
            </a:r>
          </a:p>
          <a:p>
            <a:r>
              <a:rPr lang="en-US" dirty="0"/>
              <a:t>clerk    4000</a:t>
            </a:r>
          </a:p>
          <a:p>
            <a:r>
              <a:rPr lang="en-US" dirty="0"/>
              <a:t>peon     4500</a:t>
            </a:r>
          </a:p>
          <a:p>
            <a:r>
              <a:rPr lang="en-US" dirty="0"/>
              <a:t>manager  5000</a:t>
            </a:r>
          </a:p>
          <a:p>
            <a:r>
              <a:rPr lang="en-US" dirty="0"/>
              <a:t>employee 6000</a:t>
            </a:r>
          </a:p>
          <a:p>
            <a:r>
              <a:rPr lang="en-US" dirty="0"/>
              <a:t>director 9000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9D149B-EFC6-44DB-973C-48CD3858FEB3}"/>
              </a:ext>
            </a:extLst>
          </p:cNvPr>
          <p:cNvGrpSpPr/>
          <p:nvPr/>
        </p:nvGrpSpPr>
        <p:grpSpPr>
          <a:xfrm>
            <a:off x="1494693" y="4967655"/>
            <a:ext cx="2482362" cy="748099"/>
            <a:chOff x="931985" y="4923693"/>
            <a:chExt cx="2482362" cy="7480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DD77D0-34C8-4759-BD94-EDC61560AC2F}"/>
                </a:ext>
              </a:extLst>
            </p:cNvPr>
            <p:cNvSpPr/>
            <p:nvPr/>
          </p:nvSpPr>
          <p:spPr>
            <a:xfrm>
              <a:off x="931985" y="4923693"/>
              <a:ext cx="1582616" cy="7385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D80C7-B9E4-4615-B6C2-2F54D80205EF}"/>
                </a:ext>
              </a:extLst>
            </p:cNvPr>
            <p:cNvSpPr/>
            <p:nvPr/>
          </p:nvSpPr>
          <p:spPr>
            <a:xfrm>
              <a:off x="1614855" y="4933238"/>
              <a:ext cx="1799492" cy="7385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AUB        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271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7F4E-7B74-4C84-A3B6-AB07F952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85530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0664-6583-45DA-BC38-35F2A28A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>
                <a:solidFill>
                  <a:schemeClr val="accent1"/>
                </a:solidFill>
              </a:rPr>
              <a:t>Command execution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E9F4-1055-4862-892B-CDA30DBC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Command	</a:t>
            </a:r>
          </a:p>
          <a:p>
            <a:pPr lvl="1"/>
            <a:r>
              <a:rPr lang="en-US" altLang="zh-CN" dirty="0"/>
              <a:t>Command list</a:t>
            </a:r>
          </a:p>
          <a:p>
            <a:pPr lvl="1"/>
            <a:r>
              <a:rPr lang="en-US" altLang="zh-CN" dirty="0"/>
              <a:t>Compound command</a:t>
            </a:r>
          </a:p>
          <a:p>
            <a:pPr lvl="1"/>
            <a:r>
              <a:rPr lang="en-US" altLang="zh-CN" dirty="0"/>
              <a:t>Grouping command</a:t>
            </a:r>
          </a:p>
          <a:p>
            <a:r>
              <a:rPr lang="en-US" altLang="zh-CN" sz="2400" dirty="0"/>
              <a:t>Pipeline</a:t>
            </a:r>
          </a:p>
          <a:p>
            <a:r>
              <a:rPr lang="en-US" altLang="zh-CN" sz="2400" dirty="0"/>
              <a:t>IO redirection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96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68F2-97F4-41A8-BA27-C4C566E5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Shell families and </a:t>
            </a:r>
            <a:r>
              <a:rPr lang="en-US" altLang="zh-CN" dirty="0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015A-C9FD-436C-8ED3-34DE3447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393" y="2046341"/>
            <a:ext cx="3534103" cy="3082707"/>
          </a:xfrm>
        </p:spPr>
        <p:txBody>
          <a:bodyPr>
            <a:normAutofit fontScale="32500" lnSpcReduction="20000"/>
          </a:bodyPr>
          <a:lstStyle/>
          <a:p>
            <a:pPr marL="285750" indent="-285750"/>
            <a:r>
              <a:rPr lang="en-US" sz="8600" dirty="0"/>
              <a:t>Csh  1978</a:t>
            </a:r>
          </a:p>
          <a:p>
            <a:pPr marL="0" indent="0">
              <a:buNone/>
            </a:pPr>
            <a:endParaRPr lang="en-US" sz="8600" dirty="0"/>
          </a:p>
          <a:p>
            <a:pPr marL="285750" indent="-285750"/>
            <a:r>
              <a:rPr lang="en-US" sz="8600" dirty="0"/>
              <a:t>Ksh  1983</a:t>
            </a:r>
          </a:p>
          <a:p>
            <a:pPr marL="285750" indent="-285750"/>
            <a:endParaRPr lang="en-US" sz="8600" dirty="0"/>
          </a:p>
          <a:p>
            <a:pPr marL="285750" indent="-285750"/>
            <a:r>
              <a:rPr lang="en-US" sz="8600" dirty="0"/>
              <a:t>Bash 1988</a:t>
            </a:r>
          </a:p>
          <a:p>
            <a:pPr marL="285750" indent="-285750"/>
            <a:endParaRPr lang="en-US" sz="8600" dirty="0"/>
          </a:p>
          <a:p>
            <a:pPr marL="285750" indent="-285750"/>
            <a:r>
              <a:rPr lang="en-US" sz="8600" dirty="0"/>
              <a:t>Zsh  1990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1F6F4-8B35-4E9F-BC84-E8FB850C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1482"/>
            <a:ext cx="3802710" cy="36198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7A1E5D-C698-474F-AAF2-5CFE272F484D}"/>
              </a:ext>
            </a:extLst>
          </p:cNvPr>
          <p:cNvCxnSpPr/>
          <p:nvPr/>
        </p:nvCxnSpPr>
        <p:spPr>
          <a:xfrm>
            <a:off x="1692165" y="1438440"/>
            <a:ext cx="0" cy="446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26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0664-6583-45DA-BC38-35F2A28A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>
                <a:solidFill>
                  <a:schemeClr val="accent1"/>
                </a:solidFill>
              </a:rPr>
              <a:t>Command execution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E9F4-1055-4862-892B-CDA30DBC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/>
              <a:t>Command	</a:t>
            </a:r>
          </a:p>
          <a:p>
            <a:pPr lvl="1"/>
            <a:r>
              <a:rPr lang="en-US" altLang="zh-CN" dirty="0"/>
              <a:t>Command list</a:t>
            </a:r>
          </a:p>
          <a:p>
            <a:pPr lvl="1"/>
            <a:r>
              <a:rPr lang="en-US" altLang="zh-CN" dirty="0"/>
              <a:t>Compound command</a:t>
            </a:r>
          </a:p>
          <a:p>
            <a:pPr lvl="1"/>
            <a:r>
              <a:rPr lang="en-US" altLang="zh-CN" dirty="0"/>
              <a:t>Grouping command</a:t>
            </a:r>
          </a:p>
          <a:p>
            <a:r>
              <a:rPr lang="en-US" altLang="zh-CN" sz="2400"/>
              <a:t>Pipeline</a:t>
            </a:r>
          </a:p>
          <a:p>
            <a:r>
              <a:rPr lang="en-US" altLang="zh-CN" sz="2400"/>
              <a:t>IO redirection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7359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38C1-4888-4A61-80AD-E3E03297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Shell expansion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84AA3-2AEF-4A4D-AF25-5D7BD37F47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Braces expansion</a:t>
            </a:r>
          </a:p>
          <a:p>
            <a:pPr lvl="1"/>
            <a:r>
              <a:rPr lang="en-US" altLang="zh-CN" dirty="0"/>
              <a:t>Tilde expansion</a:t>
            </a:r>
          </a:p>
          <a:p>
            <a:pPr lvl="1"/>
            <a:r>
              <a:rPr lang="en-US" altLang="zh-CN" dirty="0"/>
              <a:t>Variable expansion </a:t>
            </a:r>
          </a:p>
          <a:p>
            <a:pPr lvl="1"/>
            <a:r>
              <a:rPr lang="en-US" altLang="zh-CN" dirty="0"/>
              <a:t>parameter expansion</a:t>
            </a:r>
          </a:p>
          <a:p>
            <a:pPr lvl="1"/>
            <a:r>
              <a:rPr lang="en-US" altLang="zh-CN" dirty="0"/>
              <a:t>Command Substitution</a:t>
            </a:r>
          </a:p>
          <a:p>
            <a:pPr lvl="1"/>
            <a:r>
              <a:rPr lang="en-US" altLang="zh-CN" dirty="0"/>
              <a:t>Process Substitution</a:t>
            </a:r>
          </a:p>
          <a:p>
            <a:pPr lvl="1"/>
            <a:r>
              <a:rPr lang="en-US" altLang="zh-CN" dirty="0"/>
              <a:t>Arithmetic Substitution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48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8EB3-DAB1-4D15-B756-55E41A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099B-B943-42AC-919D-391F1AF2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48" y="1690689"/>
            <a:ext cx="8068952" cy="3224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echo 1234567890 &gt; File    # Write string to "File".</a:t>
            </a:r>
          </a:p>
          <a:p>
            <a:pPr marL="0" indent="0">
              <a:buNone/>
            </a:pPr>
            <a:r>
              <a:rPr lang="en-US" altLang="zh-CN" sz="2400" dirty="0"/>
              <a:t>  exec 3&lt;&gt; File                        # Open "File" and assign 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3 to it.</a:t>
            </a:r>
          </a:p>
          <a:p>
            <a:pPr marL="0" indent="0">
              <a:buNone/>
            </a:pPr>
            <a:r>
              <a:rPr lang="en-US" altLang="zh-CN" sz="2400" dirty="0"/>
              <a:t>  read -n 4 &lt;&amp;3                      # Read only 4 characters.</a:t>
            </a:r>
          </a:p>
          <a:p>
            <a:pPr marL="0" indent="0">
              <a:buNone/>
            </a:pPr>
            <a:r>
              <a:rPr lang="en-US" altLang="zh-CN" sz="2400" dirty="0"/>
              <a:t>  echo -n . &gt;&amp;3                       # Write a decimal point there.</a:t>
            </a:r>
          </a:p>
          <a:p>
            <a:pPr marL="0" indent="0">
              <a:buNone/>
            </a:pPr>
            <a:r>
              <a:rPr lang="en-US" altLang="zh-CN" sz="2400" dirty="0"/>
              <a:t>  exec 3&gt;&amp;-                             # Close 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 3.</a:t>
            </a:r>
          </a:p>
          <a:p>
            <a:pPr marL="0" indent="0">
              <a:buNone/>
            </a:pPr>
            <a:r>
              <a:rPr lang="en-US" altLang="zh-CN" sz="2400" dirty="0"/>
              <a:t>  cat File                                  # ==&gt; 1234.67890</a:t>
            </a:r>
          </a:p>
          <a:p>
            <a:pPr marL="0" indent="0">
              <a:buNone/>
            </a:pPr>
            <a:r>
              <a:rPr lang="en-US" altLang="zh-CN" sz="2400" dirty="0"/>
              <a:t>  #  Random access, by golly.</a:t>
            </a:r>
          </a:p>
        </p:txBody>
      </p:sp>
    </p:spTree>
    <p:extLst>
      <p:ext uri="{BB962C8B-B14F-4D97-AF65-F5344CB8AC3E}">
        <p14:creationId xmlns:p14="http://schemas.microsoft.com/office/powerpoint/2010/main" val="371568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E26-CBBA-4596-96D5-F5194AD7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Agenda</a:t>
            </a: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77509C-1CB9-47B6-91D2-B17CD943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692856"/>
            <a:ext cx="3661831" cy="15484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551-1D80-42C9-A318-F033AC57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2421698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What’s Shell and Shell history</a:t>
            </a:r>
          </a:p>
          <a:p>
            <a:r>
              <a:rPr lang="en-US" sz="1400" dirty="0">
                <a:solidFill>
                  <a:srgbClr val="000000"/>
                </a:solidFill>
              </a:rPr>
              <a:t>Bash feature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</a:rPr>
              <a:t>Shell expansion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Command execution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Command line editing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Auto-complete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Editing mode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Command history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troubleshoot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Text process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Regular expression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Tools collections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18060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9B32-8AED-435F-9370-DC7ECCCF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command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4B87CC-64D6-403E-BADF-18C2A982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108" y="883895"/>
            <a:ext cx="6485529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CAC460-3C28-49A3-8FE8-203713255010}"/>
              </a:ext>
            </a:extLst>
          </p:cNvPr>
          <p:cNvSpPr/>
          <p:nvPr/>
        </p:nvSpPr>
        <p:spPr>
          <a:xfrm>
            <a:off x="838199" y="3264092"/>
            <a:ext cx="1797269" cy="7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CF908-F70F-4B49-A217-E7705768BE4B}"/>
              </a:ext>
            </a:extLst>
          </p:cNvPr>
          <p:cNvSpPr/>
          <p:nvPr/>
        </p:nvSpPr>
        <p:spPr>
          <a:xfrm>
            <a:off x="3116640" y="3232560"/>
            <a:ext cx="1345324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and Parsing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3A950-2528-4B3C-8B36-ACCBCE3BEB82}"/>
              </a:ext>
            </a:extLst>
          </p:cNvPr>
          <p:cNvSpPr/>
          <p:nvPr/>
        </p:nvSpPr>
        <p:spPr>
          <a:xfrm>
            <a:off x="5265684" y="3264092"/>
            <a:ext cx="1223039" cy="93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4F6495-49DA-4297-933E-C46F49017D62}"/>
              </a:ext>
            </a:extLst>
          </p:cNvPr>
          <p:cNvSpPr/>
          <p:nvPr/>
        </p:nvSpPr>
        <p:spPr>
          <a:xfrm>
            <a:off x="7628845" y="2867791"/>
            <a:ext cx="1534896" cy="105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10016-B76A-48D7-A4A7-97305C6D0BA6}"/>
              </a:ext>
            </a:extLst>
          </p:cNvPr>
          <p:cNvSpPr/>
          <p:nvPr/>
        </p:nvSpPr>
        <p:spPr>
          <a:xfrm>
            <a:off x="4742794" y="4966531"/>
            <a:ext cx="2886051" cy="136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and Parameter Expansion,</a:t>
            </a:r>
          </a:p>
          <a:p>
            <a:pPr algn="ctr"/>
            <a:r>
              <a:rPr lang="en-US" dirty="0"/>
              <a:t>Command substitution</a:t>
            </a:r>
          </a:p>
          <a:p>
            <a:pPr algn="ctr"/>
            <a:r>
              <a:rPr lang="en-US" dirty="0"/>
              <a:t>Process substitution</a:t>
            </a:r>
          </a:p>
          <a:p>
            <a:pPr algn="ctr"/>
            <a:r>
              <a:rPr lang="en-US" dirty="0"/>
              <a:t>Arithmetic substitution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54BF6-19E2-43AD-8591-17B62730CFCF}"/>
              </a:ext>
            </a:extLst>
          </p:cNvPr>
          <p:cNvSpPr/>
          <p:nvPr/>
        </p:nvSpPr>
        <p:spPr>
          <a:xfrm>
            <a:off x="7818417" y="5119335"/>
            <a:ext cx="1345324" cy="105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</a:t>
            </a:r>
            <a:r>
              <a:rPr lang="en-US" dirty="0" err="1"/>
              <a:t>Spiliting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3B290-CE46-4A8A-A54A-AFD778F42F9B}"/>
              </a:ext>
            </a:extLst>
          </p:cNvPr>
          <p:cNvSpPr/>
          <p:nvPr/>
        </p:nvSpPr>
        <p:spPr>
          <a:xfrm>
            <a:off x="9707975" y="5159650"/>
            <a:ext cx="1345324" cy="105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Filenames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0F9ED-3CAE-402F-AA6E-6185E460907D}"/>
              </a:ext>
            </a:extLst>
          </p:cNvPr>
          <p:cNvSpPr/>
          <p:nvPr/>
        </p:nvSpPr>
        <p:spPr>
          <a:xfrm>
            <a:off x="3028259" y="5252818"/>
            <a:ext cx="1345324" cy="105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Tilde Expansion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83A65-F0DC-42A1-99A0-3AF617CDA55C}"/>
              </a:ext>
            </a:extLst>
          </p:cNvPr>
          <p:cNvSpPr/>
          <p:nvPr/>
        </p:nvSpPr>
        <p:spPr>
          <a:xfrm>
            <a:off x="838199" y="5235233"/>
            <a:ext cx="1345324" cy="105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Braces Expansion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8F7C5-1790-4F19-B897-0E616DBEDB33}"/>
              </a:ext>
            </a:extLst>
          </p:cNvPr>
          <p:cNvSpPr/>
          <p:nvPr/>
        </p:nvSpPr>
        <p:spPr>
          <a:xfrm>
            <a:off x="8003569" y="4134189"/>
            <a:ext cx="785448" cy="62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Status</a:t>
            </a:r>
          </a:p>
        </p:txBody>
      </p:sp>
    </p:spTree>
    <p:extLst>
      <p:ext uri="{BB962C8B-B14F-4D97-AF65-F5344CB8AC3E}">
        <p14:creationId xmlns:p14="http://schemas.microsoft.com/office/powerpoint/2010/main" val="184080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9B32-8AED-435F-9370-DC7ECCCF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6"/>
            <a:ext cx="10515600" cy="1325563"/>
          </a:xfrm>
        </p:spPr>
        <p:txBody>
          <a:bodyPr/>
          <a:lstStyle/>
          <a:p>
            <a:r>
              <a:rPr lang="en-US" dirty="0"/>
              <a:t>Bash command flow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ECDCE78-37F0-491F-9F4F-8D8AF26B94CA}"/>
              </a:ext>
            </a:extLst>
          </p:cNvPr>
          <p:cNvGrpSpPr/>
          <p:nvPr/>
        </p:nvGrpSpPr>
        <p:grpSpPr>
          <a:xfrm>
            <a:off x="1115876" y="2316281"/>
            <a:ext cx="10089674" cy="3195350"/>
            <a:chOff x="685570" y="2952775"/>
            <a:chExt cx="10089674" cy="319535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CAC460-3C28-49A3-8FE8-203713255010}"/>
                </a:ext>
              </a:extLst>
            </p:cNvPr>
            <p:cNvSpPr/>
            <p:nvPr/>
          </p:nvSpPr>
          <p:spPr>
            <a:xfrm>
              <a:off x="685570" y="3093380"/>
              <a:ext cx="822838" cy="7567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CF908-F70F-4B49-A217-E7705768BE4B}"/>
                </a:ext>
              </a:extLst>
            </p:cNvPr>
            <p:cNvSpPr/>
            <p:nvPr/>
          </p:nvSpPr>
          <p:spPr>
            <a:xfrm>
              <a:off x="2397659" y="2986963"/>
              <a:ext cx="1345324" cy="969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Lexical Analysis and Parsing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63A950-2528-4B3C-8B36-ACCBCE3BEB82}"/>
                </a:ext>
              </a:extLst>
            </p:cNvPr>
            <p:cNvSpPr/>
            <p:nvPr/>
          </p:nvSpPr>
          <p:spPr>
            <a:xfrm>
              <a:off x="5101066" y="3013292"/>
              <a:ext cx="1223039" cy="938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Expansion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F6495-49DA-4297-933E-C46F49017D62}"/>
                </a:ext>
              </a:extLst>
            </p:cNvPr>
            <p:cNvSpPr/>
            <p:nvPr/>
          </p:nvSpPr>
          <p:spPr>
            <a:xfrm>
              <a:off x="7594018" y="2952775"/>
              <a:ext cx="1534896" cy="1059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Command Execution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F10016-B76A-48D7-A4A7-97305C6D0BA6}"/>
                </a:ext>
              </a:extLst>
            </p:cNvPr>
            <p:cNvSpPr/>
            <p:nvPr/>
          </p:nvSpPr>
          <p:spPr>
            <a:xfrm>
              <a:off x="4724209" y="4786343"/>
              <a:ext cx="2458968" cy="1361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and Parameter Expansion,</a:t>
              </a:r>
            </a:p>
            <a:p>
              <a:pPr algn="ctr"/>
              <a:r>
                <a:rPr lang="en-US" dirty="0"/>
                <a:t>Command substitution</a:t>
              </a:r>
            </a:p>
            <a:p>
              <a:pPr algn="ctr"/>
              <a:r>
                <a:rPr lang="en-US" dirty="0"/>
                <a:t>Process substitution</a:t>
              </a:r>
            </a:p>
            <a:p>
              <a:pPr algn="ctr"/>
              <a:r>
                <a:rPr lang="en-US" dirty="0"/>
                <a:t>Arithmetic substitution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454BF6-19E2-43AD-8591-17B62730CFCF}"/>
                </a:ext>
              </a:extLst>
            </p:cNvPr>
            <p:cNvSpPr/>
            <p:nvPr/>
          </p:nvSpPr>
          <p:spPr>
            <a:xfrm>
              <a:off x="7581272" y="5200174"/>
              <a:ext cx="986895" cy="5341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Word Splitting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D3B290-CE46-4A8A-A54A-AFD778F42F9B}"/>
                </a:ext>
              </a:extLst>
            </p:cNvPr>
            <p:cNvSpPr/>
            <p:nvPr/>
          </p:nvSpPr>
          <p:spPr>
            <a:xfrm>
              <a:off x="9040592" y="5222671"/>
              <a:ext cx="1341558" cy="493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Filenames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80F9ED-3CAE-402F-AA6E-6185E460907D}"/>
                </a:ext>
              </a:extLst>
            </p:cNvPr>
            <p:cNvSpPr/>
            <p:nvPr/>
          </p:nvSpPr>
          <p:spPr>
            <a:xfrm>
              <a:off x="3242305" y="5222671"/>
              <a:ext cx="1131278" cy="514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Tilde Expansion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E83A65-F0DC-42A1-99A0-3AF617CDA55C}"/>
                </a:ext>
              </a:extLst>
            </p:cNvPr>
            <p:cNvSpPr/>
            <p:nvPr/>
          </p:nvSpPr>
          <p:spPr>
            <a:xfrm>
              <a:off x="1650490" y="5225932"/>
              <a:ext cx="1131278" cy="514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Braces Expansion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8F7C5-1790-4F19-B897-0E616DBEDB33}"/>
                </a:ext>
              </a:extLst>
            </p:cNvPr>
            <p:cNvSpPr/>
            <p:nvPr/>
          </p:nvSpPr>
          <p:spPr>
            <a:xfrm>
              <a:off x="9989796" y="3169803"/>
              <a:ext cx="785448" cy="625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 Status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55AD5E-73C0-4C68-85D7-70950BE21CC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508408" y="3471753"/>
              <a:ext cx="8892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907310-81AF-4AC9-A920-9C92B2FCFF5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742983" y="3471753"/>
              <a:ext cx="1358083" cy="1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5FBA91F-F730-47D8-83AE-4C8484A6441A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324105" y="3482316"/>
              <a:ext cx="12699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F16052-08E8-4A98-AF73-D481954ABA67}"/>
                </a:ext>
              </a:extLst>
            </p:cNvPr>
            <p:cNvCxnSpPr>
              <a:stCxn id="8" idx="3"/>
              <a:endCxn id="18" idx="1"/>
            </p:cNvCxnSpPr>
            <p:nvPr/>
          </p:nvCxnSpPr>
          <p:spPr>
            <a:xfrm>
              <a:off x="9128914" y="3482316"/>
              <a:ext cx="860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2DBAAB-4810-404B-85D7-4491AE0B67F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2216129" y="3951340"/>
              <a:ext cx="2884937" cy="127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63320-560E-4E85-AFCD-7B6BED8361E0}"/>
                </a:ext>
              </a:extLst>
            </p:cNvPr>
            <p:cNvCxnSpPr>
              <a:stCxn id="17" idx="3"/>
              <a:endCxn id="16" idx="1"/>
            </p:cNvCxnSpPr>
            <p:nvPr/>
          </p:nvCxnSpPr>
          <p:spPr>
            <a:xfrm flipV="1">
              <a:off x="2781768" y="5480139"/>
              <a:ext cx="460537" cy="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EE0AD72-1251-4B0C-A79F-4D9DB72FC5C2}"/>
                </a:ext>
              </a:extLst>
            </p:cNvPr>
            <p:cNvCxnSpPr>
              <a:stCxn id="16" idx="3"/>
              <a:endCxn id="9" idx="1"/>
            </p:cNvCxnSpPr>
            <p:nvPr/>
          </p:nvCxnSpPr>
          <p:spPr>
            <a:xfrm flipV="1">
              <a:off x="4373583" y="5467234"/>
              <a:ext cx="350626" cy="129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2286135-31D6-47C6-882D-06AA876096A4}"/>
                </a:ext>
              </a:extLst>
            </p:cNvPr>
            <p:cNvCxnSpPr>
              <a:stCxn id="9" idx="3"/>
              <a:endCxn id="13" idx="1"/>
            </p:cNvCxnSpPr>
            <p:nvPr/>
          </p:nvCxnSpPr>
          <p:spPr>
            <a:xfrm>
              <a:off x="7183177" y="5467234"/>
              <a:ext cx="398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8F5596-24ED-4CDC-899B-D80DEBB3BA31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8568167" y="5467234"/>
              <a:ext cx="472425" cy="23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11FEA8-D1F6-493C-B9A3-69CBA709F7D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6324105" y="3969119"/>
              <a:ext cx="3387266" cy="12535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880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Shell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Braces expansion</a:t>
            </a:r>
          </a:p>
          <a:p>
            <a:r>
              <a:rPr lang="en-US" dirty="0"/>
              <a:t>Tilde expansion</a:t>
            </a:r>
          </a:p>
          <a:p>
            <a:r>
              <a:rPr lang="en-US" dirty="0"/>
              <a:t>Variable expansion </a:t>
            </a:r>
          </a:p>
          <a:p>
            <a:r>
              <a:rPr lang="en-US" dirty="0"/>
              <a:t>parameter expansion</a:t>
            </a:r>
          </a:p>
          <a:p>
            <a:r>
              <a:rPr lang="en-US" dirty="0"/>
              <a:t>Command Substitution</a:t>
            </a:r>
          </a:p>
          <a:p>
            <a:r>
              <a:rPr lang="en-US" dirty="0"/>
              <a:t>Process Substitution</a:t>
            </a:r>
          </a:p>
          <a:p>
            <a:r>
              <a:rPr lang="en-US" dirty="0"/>
              <a:t>Arithmetic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Braces expansion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47" y="2282825"/>
            <a:ext cx="4791635" cy="28718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>
                <a:solidFill>
                  <a:srgbClr val="00B0F0"/>
                </a:solidFill>
              </a:rPr>
              <a:t>echo</a:t>
            </a:r>
            <a:r>
              <a:rPr lang="en-US" dirty="0"/>
              <a:t> {1..10}</a:t>
            </a:r>
          </a:p>
          <a:p>
            <a:pPr marL="0" indent="0">
              <a:buNone/>
            </a:pPr>
            <a:r>
              <a:rPr lang="en-US" dirty="0"/>
              <a:t>1 2 3 4 5 6 7 8 9 10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>
                <a:solidFill>
                  <a:srgbClr val="00B0F0"/>
                </a:solidFill>
              </a:rPr>
              <a:t>echo</a:t>
            </a:r>
            <a:r>
              <a:rPr lang="en-US" dirty="0"/>
              <a:t> {a..e}</a:t>
            </a:r>
          </a:p>
          <a:p>
            <a:pPr marL="0" indent="0">
              <a:buNone/>
            </a:pPr>
            <a:r>
              <a:rPr lang="en-US" dirty="0"/>
              <a:t>a b c d 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>
                <a:solidFill>
                  <a:srgbClr val="00B0F0"/>
                </a:solidFill>
              </a:rPr>
              <a:t>echo</a:t>
            </a:r>
            <a:r>
              <a:rPr lang="en-US" dirty="0"/>
              <a:t> {1..10..3}</a:t>
            </a:r>
          </a:p>
          <a:p>
            <a:pPr marL="0" indent="0">
              <a:buNone/>
            </a:pPr>
            <a:r>
              <a:rPr lang="en-US" dirty="0"/>
              <a:t>1 4 7 10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>
                <a:solidFill>
                  <a:srgbClr val="00B0F0"/>
                </a:solidFill>
              </a:rPr>
              <a:t>echo</a:t>
            </a:r>
            <a:r>
              <a:rPr lang="en-US" dirty="0"/>
              <a:t> {a..j..3}</a:t>
            </a:r>
          </a:p>
          <a:p>
            <a:pPr marL="0" indent="0">
              <a:buNone/>
            </a:pPr>
            <a:r>
              <a:rPr lang="en-US" dirty="0"/>
              <a:t>a d g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69DCBC-88AD-4B61-BED0-0B99AC0B46F1}"/>
                  </a:ext>
                </a:extLst>
              </p:cNvPr>
              <p:cNvSpPr txBox="1"/>
              <p:nvPr/>
            </p:nvSpPr>
            <p:spPr>
              <a:xfrm>
                <a:off x="927847" y="1690688"/>
                <a:ext cx="407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(</m:t>
                    </m:r>
                    <m:r>
                      <m:rPr>
                        <m:nor/>
                      </m:rPr>
                      <a:rPr lang="en-US" smtClean="0"/>
                      <m:t>a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b</m:t>
                    </m:r>
                    <m:r>
                      <m:rPr>
                        <m:nor/>
                      </m:rPr>
                      <a:rPr lang="en-US" smtClean="0"/>
                      <m:t>)∗(</m:t>
                    </m:r>
                    <m:r>
                      <m:rPr>
                        <m:nor/>
                      </m:rPr>
                      <a:rPr lang="en-US" smtClean="0"/>
                      <m:t>x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y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z</m:t>
                    </m:r>
                    <m:r>
                      <m:rPr>
                        <m:nor/>
                      </m:rPr>
                      <a:rPr lang="en-US" smtClean="0"/>
                      <m:t>)=&gt;(</m:t>
                    </m:r>
                    <m:r>
                      <m:rPr>
                        <m:nor/>
                      </m:rPr>
                      <a:rPr lang="en-US" smtClean="0"/>
                      <m:t>a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x</m:t>
                    </m:r>
                    <m:r>
                      <m:rPr>
                        <m:nor/>
                      </m:rPr>
                      <a:rPr lang="en-US" smtClean="0"/>
                      <m:t>),(</m:t>
                    </m:r>
                    <m:r>
                      <m:rPr>
                        <m:nor/>
                      </m:rPr>
                      <a:rPr lang="en-US" smtClean="0"/>
                      <m:t>a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y</m:t>
                    </m:r>
                    <m:r>
                      <m:rPr>
                        <m:nor/>
                      </m:rPr>
                      <a:rPr lang="en-US" smtClean="0"/>
                      <m:t>),(</m:t>
                    </m:r>
                    <m:r>
                      <m:rPr>
                        <m:nor/>
                      </m:rPr>
                      <a:rPr lang="en-US" smtClean="0"/>
                      <m:t>a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z</m:t>
                    </m:r>
                    <m:r>
                      <m:rPr>
                        <m:nor/>
                      </m:rPr>
                      <a:rPr lang="en-US" smtClean="0"/>
                      <m:t>),(</m:t>
                    </m:r>
                    <m:r>
                      <m:rPr>
                        <m:nor/>
                      </m:rPr>
                      <a:rPr lang="en-US" smtClean="0"/>
                      <m:t>b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x</m:t>
                    </m:r>
                    <m:r>
                      <m:rPr>
                        <m:nor/>
                      </m:rPr>
                      <a:rPr lang="en-US" smtClean="0"/>
                      <m:t>),(</m:t>
                    </m:r>
                    <m:r>
                      <m:rPr>
                        <m:nor/>
                      </m:rPr>
                      <a:rPr lang="en-US" smtClean="0"/>
                      <m:t>b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y</m:t>
                    </m:r>
                    <m:r>
                      <m:rPr>
                        <m:nor/>
                      </m:rPr>
                      <a:rPr lang="en-US" smtClean="0"/>
                      <m:t>),(</m:t>
                    </m:r>
                    <m:r>
                      <m:rPr>
                        <m:nor/>
                      </m:rPr>
                      <a:rPr lang="en-US" smtClean="0"/>
                      <m:t>b</m:t>
                    </m:r>
                    <m:r>
                      <m:rPr>
                        <m:nor/>
                      </m:rPr>
                      <a:rPr lang="en-US" smtClean="0"/>
                      <m:t>,</m:t>
                    </m:r>
                    <m:r>
                      <m:rPr>
                        <m:nor/>
                      </m:rPr>
                      <a:rPr lang="en-US" smtClean="0"/>
                      <m:t>z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69DCBC-88AD-4B61-BED0-0B99AC0B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7" y="1690688"/>
                <a:ext cx="4076437" cy="276999"/>
              </a:xfrm>
              <a:prstGeom prst="rect">
                <a:avLst/>
              </a:prstGeom>
              <a:blipFill>
                <a:blip r:embed="rId2"/>
                <a:stretch>
                  <a:fillRect l="-2541" t="-28261" r="-313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FF6B63B-CFD3-4BA0-B99E-6E4191A28549}"/>
              </a:ext>
            </a:extLst>
          </p:cNvPr>
          <p:cNvSpPr/>
          <p:nvPr/>
        </p:nvSpPr>
        <p:spPr>
          <a:xfrm>
            <a:off x="4302369" y="2282825"/>
            <a:ext cx="35872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$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mkdir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-p Top/{a,b}/{i,k}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$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Top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Top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Top/a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Top/a/i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Top/a/k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Top/b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Top/b/i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Top/b/k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F93787-D31A-46E5-8CDF-0DFC51003882}"/>
              </a:ext>
            </a:extLst>
          </p:cNvPr>
          <p:cNvSpPr/>
          <p:nvPr/>
        </p:nvSpPr>
        <p:spPr>
          <a:xfrm>
            <a:off x="1241594" y="5377511"/>
            <a:ext cx="367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scp</a:t>
            </a:r>
            <a:r>
              <a:rPr lang="en-US" dirty="0"/>
              <a:t> -p  xxx/{a,c,d,e}  user@host:dest/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E0853D-DC8D-43CA-BA04-E6985A19AF27}"/>
              </a:ext>
            </a:extLst>
          </p:cNvPr>
          <p:cNvSpPr/>
          <p:nvPr/>
        </p:nvSpPr>
        <p:spPr>
          <a:xfrm>
            <a:off x="7889631" y="2333771"/>
            <a:ext cx="2780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cp</a:t>
            </a:r>
            <a:r>
              <a:rPr lang="en-US" dirty="0"/>
              <a:t> filename{,.bak}</a:t>
            </a:r>
          </a:p>
          <a:p>
            <a:endParaRPr lang="en-US" dirty="0"/>
          </a:p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ls</a:t>
            </a:r>
          </a:p>
          <a:p>
            <a:r>
              <a:rPr lang="en-US" dirty="0"/>
              <a:t>grub.cfg</a:t>
            </a:r>
          </a:p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cp</a:t>
            </a:r>
            <a:r>
              <a:rPr lang="en-US" dirty="0"/>
              <a:t> grub.cfg{,.bak}</a:t>
            </a:r>
          </a:p>
          <a:p>
            <a:r>
              <a:rPr lang="en-US" dirty="0"/>
              <a:t>bash$ </a:t>
            </a:r>
            <a:r>
              <a:rPr lang="en-US" dirty="0">
                <a:solidFill>
                  <a:srgbClr val="00B0F0"/>
                </a:solidFill>
              </a:rPr>
              <a:t>ls</a:t>
            </a:r>
          </a:p>
          <a:p>
            <a:r>
              <a:rPr lang="en-US" dirty="0"/>
              <a:t>grub.cfg  grub.cfg.bak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650869-FD64-45E0-8406-268B6A45117B}"/>
              </a:ext>
            </a:extLst>
          </p:cNvPr>
          <p:cNvSpPr/>
          <p:nvPr/>
        </p:nvSpPr>
        <p:spPr>
          <a:xfrm>
            <a:off x="5999801" y="5285178"/>
            <a:ext cx="3587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ls</a:t>
            </a:r>
            <a:r>
              <a:rPr lang="en-US" dirty="0"/>
              <a:t> *.{jpg,jpeg,png}    # expands to *.jpg *.jpeg *.png</a:t>
            </a:r>
          </a:p>
        </p:txBody>
      </p:sp>
    </p:spTree>
    <p:extLst>
      <p:ext uri="{BB962C8B-B14F-4D97-AF65-F5344CB8AC3E}">
        <p14:creationId xmlns:p14="http://schemas.microsoft.com/office/powerpoint/2010/main" val="9625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Tilde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~</a:t>
            </a:r>
            <a:r>
              <a:rPr lang="en-US" dirty="0"/>
              <a:t> The value of $HOME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~</a:t>
            </a:r>
            <a:r>
              <a:rPr lang="en-US" dirty="0"/>
              <a:t>/foo #$HOME/foo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~fred</a:t>
            </a:r>
            <a:r>
              <a:rPr lang="en-US" dirty="0"/>
              <a:t>/foo  #The subdirectory foo of the home directory of the user fred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~+</a:t>
            </a:r>
            <a:r>
              <a:rPr lang="en-US" dirty="0"/>
              <a:t>/foo $PWD/foo</a:t>
            </a:r>
          </a:p>
        </p:txBody>
      </p:sp>
    </p:spTree>
    <p:extLst>
      <p:ext uri="{BB962C8B-B14F-4D97-AF65-F5344CB8AC3E}">
        <p14:creationId xmlns:p14="http://schemas.microsoft.com/office/powerpoint/2010/main" val="255255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substituion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No blank space before and after =</a:t>
            </a:r>
          </a:p>
          <a:p>
            <a:pPr lvl="1"/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 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Lato"/>
              </a:rPr>
              <a:t>varname</a:t>
            </a:r>
            <a:r>
              <a:rPr lang="en-US" b="1" i="1" dirty="0">
                <a:solidFill>
                  <a:srgbClr val="404040"/>
                </a:solidFill>
                <a:effectLst/>
                <a:latin typeface="Lato"/>
              </a:rPr>
              <a:t>=”value”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 </a:t>
            </a:r>
          </a:p>
          <a:p>
            <a:r>
              <a:rPr lang="en-US" dirty="0">
                <a:solidFill>
                  <a:srgbClr val="404040"/>
                </a:solidFill>
                <a:latin typeface="Lato"/>
              </a:rPr>
              <a:t>Variable substitution </a:t>
            </a:r>
          </a:p>
          <a:p>
            <a:pPr lvl="1"/>
            <a:r>
              <a:rPr lang="en-US" b="1" i="1" dirty="0">
                <a:solidFill>
                  <a:srgbClr val="404040"/>
                </a:solidFill>
                <a:effectLst/>
                <a:latin typeface="Lato"/>
              </a:rPr>
              <a:t>$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Lato"/>
              </a:rPr>
              <a:t>varname</a:t>
            </a:r>
            <a:endParaRPr lang="en-US" b="1" i="1" dirty="0">
              <a:solidFill>
                <a:srgbClr val="404040"/>
              </a:solidFill>
              <a:effectLst/>
              <a:latin typeface="Lato"/>
            </a:endParaRPr>
          </a:p>
          <a:p>
            <a:pPr lvl="1"/>
            <a:r>
              <a:rPr lang="en-US" b="1" i="1" dirty="0">
                <a:solidFill>
                  <a:srgbClr val="404040"/>
                </a:solidFill>
                <a:effectLst/>
                <a:latin typeface="Lato"/>
              </a:rPr>
              <a:t> ${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Lato"/>
              </a:rPr>
              <a:t>varname</a:t>
            </a:r>
            <a:r>
              <a:rPr lang="en-US" b="1" i="1" dirty="0">
                <a:solidFill>
                  <a:srgbClr val="404040"/>
                </a:solidFill>
                <a:effectLst/>
                <a:latin typeface="Lato"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  <a:latin typeface="Lato"/>
              </a:rPr>
              <a:t>Save you long 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filepath</a:t>
            </a:r>
            <a:r>
              <a:rPr lang="en-US" dirty="0">
                <a:solidFill>
                  <a:srgbClr val="404040"/>
                </a:solidFill>
                <a:latin typeface="Lato"/>
              </a:rPr>
              <a:t> to variable</a:t>
            </a:r>
          </a:p>
          <a:p>
            <a:r>
              <a:rPr lang="en-US" dirty="0">
                <a:solidFill>
                  <a:srgbClr val="404040"/>
                </a:solidFill>
                <a:latin typeface="Lato"/>
              </a:rPr>
              <a:t>Save you common command in variable</a:t>
            </a:r>
          </a:p>
        </p:txBody>
      </p:sp>
      <p:pic>
        <p:nvPicPr>
          <p:cNvPr id="3076" name="Picture 4" descr="../_images/variable_expand.gif">
            <a:extLst>
              <a:ext uri="{FF2B5EF4-FFF2-40B4-BE49-F238E27FC236}">
                <a16:creationId xmlns:a16="http://schemas.microsoft.com/office/drawing/2014/main" id="{BB1BE095-9686-4D69-80DC-E8CCE18C01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21755"/>
            <a:ext cx="6096000" cy="149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45010541-1C44-487D-BC4A-6D752ECE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15189"/>
            <a:ext cx="36136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60D5"/>
                </a:solidFill>
                <a:effectLst/>
                <a:latin typeface="Arial Unicode MS"/>
                <a:ea typeface="SFMono-Regular"/>
              </a:rPr>
              <a:t>$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BB60D5"/>
                </a:solidFill>
                <a:effectLst/>
                <a:latin typeface="Arial Unicode MS"/>
                <a:ea typeface="SFMono-Regular"/>
              </a:rPr>
              <a:t>mydu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SFMono-Regular"/>
              </a:rPr>
              <a:t>"du 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SFMono-Regular"/>
              </a:rPr>
              <a:t>csh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SFMono-Regular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4070A0"/>
                </a:solidFill>
                <a:latin typeface="Arial Unicode MS"/>
              </a:rPr>
              <a:t>$ $</a:t>
            </a:r>
            <a:r>
              <a:rPr lang="en-US" altLang="en-US" sz="2800" dirty="0" err="1">
                <a:solidFill>
                  <a:srgbClr val="4070A0"/>
                </a:solidFill>
                <a:latin typeface="Arial Unicode MS"/>
              </a:rPr>
              <a:t>mydu</a:t>
            </a:r>
            <a:r>
              <a:rPr lang="en-US" altLang="en-US" sz="2800" dirty="0">
                <a:solidFill>
                  <a:srgbClr val="4070A0"/>
                </a:solidFill>
                <a:latin typeface="Arial Unicode MS"/>
              </a:rPr>
              <a:t>  .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7CA9-3B20-486B-9762-62E7F6DA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7850-C89A-4885-BF6E-899D8142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43"/>
            <a:ext cx="3434862" cy="1912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Default value</a:t>
            </a:r>
          </a:p>
          <a:p>
            <a:pPr marL="0" indent="0">
              <a:buNone/>
            </a:pPr>
            <a:r>
              <a:rPr lang="en-US" sz="2400" dirty="0"/>
              <a:t>${parameter:=word}</a:t>
            </a:r>
          </a:p>
          <a:p>
            <a:pPr marL="0" indent="0">
              <a:buNone/>
            </a:pPr>
            <a:r>
              <a:rPr lang="en-US" sz="2400" dirty="0"/>
              <a:t># Length</a:t>
            </a:r>
          </a:p>
          <a:p>
            <a:pPr marL="0" indent="0">
              <a:buNone/>
            </a:pPr>
            <a:r>
              <a:rPr lang="en-US" sz="2400" dirty="0"/>
              <a:t>${#parameter}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0B688-C8CF-4CC0-8366-3598212898B8}"/>
              </a:ext>
            </a:extLst>
          </p:cNvPr>
          <p:cNvSpPr/>
          <p:nvPr/>
        </p:nvSpPr>
        <p:spPr>
          <a:xfrm>
            <a:off x="6096000" y="1690688"/>
            <a:ext cx="42701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String slice</a:t>
            </a:r>
          </a:p>
          <a:p>
            <a:r>
              <a:rPr lang="en-US" sz="2400" dirty="0"/>
              <a:t>${</a:t>
            </a:r>
            <a:r>
              <a:rPr lang="en-US" sz="2400" dirty="0" err="1"/>
              <a:t>parameter:offset</a:t>
            </a:r>
            <a:r>
              <a:rPr lang="en-US" sz="2400" dirty="0"/>
              <a:t>}</a:t>
            </a:r>
          </a:p>
          <a:p>
            <a:r>
              <a:rPr lang="en-US" sz="2400" dirty="0"/>
              <a:t>${</a:t>
            </a:r>
            <a:r>
              <a:rPr lang="en-US" sz="2400" dirty="0" err="1"/>
              <a:t>parameter:offset:length</a:t>
            </a:r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330A6-54AE-42BC-95F4-066DBC6FB943}"/>
              </a:ext>
            </a:extLst>
          </p:cNvPr>
          <p:cNvSpPr/>
          <p:nvPr/>
        </p:nvSpPr>
        <p:spPr>
          <a:xfrm>
            <a:off x="838200" y="3831651"/>
            <a:ext cx="3434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Delete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left</a:t>
            </a:r>
            <a:endParaRPr lang="zh-CN" altLang="en-US" sz="2400" dirty="0"/>
          </a:p>
          <a:p>
            <a:r>
              <a:rPr lang="en-US" altLang="zh-CN" sz="2400" dirty="0"/>
              <a:t>${</a:t>
            </a:r>
            <a:r>
              <a:rPr lang="en-US" sz="2400" dirty="0" err="1"/>
              <a:t>parameter#word</a:t>
            </a:r>
            <a:r>
              <a:rPr lang="en-US" sz="2400" dirty="0"/>
              <a:t>}</a:t>
            </a:r>
          </a:p>
          <a:p>
            <a:r>
              <a:rPr lang="en-US" sz="2400" dirty="0"/>
              <a:t>${parameter##word}</a:t>
            </a:r>
          </a:p>
          <a:p>
            <a:r>
              <a:rPr lang="en-US" sz="2400" dirty="0"/>
              <a:t># delete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right</a:t>
            </a:r>
            <a:endParaRPr lang="zh-CN" altLang="en-US" sz="2400" dirty="0"/>
          </a:p>
          <a:p>
            <a:r>
              <a:rPr lang="en-US" altLang="zh-CN" sz="2400" dirty="0"/>
              <a:t>${</a:t>
            </a:r>
            <a:r>
              <a:rPr lang="en-US" sz="2400" dirty="0" err="1"/>
              <a:t>parameter%word</a:t>
            </a:r>
            <a:r>
              <a:rPr lang="en-US" sz="2400" dirty="0"/>
              <a:t>}</a:t>
            </a:r>
          </a:p>
          <a:p>
            <a:r>
              <a:rPr lang="en-US" sz="2400" dirty="0"/>
              <a:t>${parameter%%word}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ABEF46-8218-44C9-9CE7-23342F41E9CF}"/>
              </a:ext>
            </a:extLst>
          </p:cNvPr>
          <p:cNvSpPr/>
          <p:nvPr/>
        </p:nvSpPr>
        <p:spPr>
          <a:xfrm>
            <a:off x="6096000" y="3584429"/>
            <a:ext cx="39087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Replace</a:t>
            </a:r>
            <a:endParaRPr lang="zh-CN" altLang="en-US" sz="2400" dirty="0"/>
          </a:p>
          <a:p>
            <a:r>
              <a:rPr lang="en-US" altLang="zh-CN" sz="2400" dirty="0"/>
              <a:t>${</a:t>
            </a:r>
            <a:r>
              <a:rPr lang="en-US" sz="2400" dirty="0"/>
              <a:t>parameter/pattern/string}</a:t>
            </a:r>
          </a:p>
          <a:p>
            <a:r>
              <a:rPr lang="en-US" sz="2400" dirty="0"/>
              <a:t># </a:t>
            </a:r>
            <a:r>
              <a:rPr lang="en-US" sz="2400" dirty="0" err="1"/>
              <a:t>loweracase</a:t>
            </a:r>
            <a:endParaRPr lang="zh-CN" altLang="en-US" sz="2400" dirty="0"/>
          </a:p>
          <a:p>
            <a:r>
              <a:rPr lang="en-US" altLang="zh-CN" sz="2400" dirty="0"/>
              <a:t>${</a:t>
            </a:r>
            <a:r>
              <a:rPr lang="en-US" sz="2400" dirty="0" err="1"/>
              <a:t>parameter^pattern</a:t>
            </a:r>
            <a:r>
              <a:rPr lang="en-US" sz="2400" dirty="0"/>
              <a:t>}</a:t>
            </a:r>
          </a:p>
          <a:p>
            <a:r>
              <a:rPr lang="en-US" sz="2400" dirty="0"/>
              <a:t>${</a:t>
            </a:r>
            <a:r>
              <a:rPr lang="en-US" sz="2400" dirty="0" err="1"/>
              <a:t>parameter,pattern</a:t>
            </a:r>
            <a:r>
              <a:rPr lang="en-US" sz="2400" dirty="0"/>
              <a:t>}</a:t>
            </a:r>
          </a:p>
          <a:p>
            <a:r>
              <a:rPr lang="en-US" sz="2400" dirty="0"/>
              <a:t>#uppercase</a:t>
            </a:r>
            <a:endParaRPr lang="zh-CN" altLang="en-US" sz="2400" dirty="0"/>
          </a:p>
          <a:p>
            <a:r>
              <a:rPr lang="en-US" altLang="zh-CN" sz="2400" dirty="0"/>
              <a:t>${</a:t>
            </a:r>
            <a:r>
              <a:rPr lang="en-US" sz="2400" dirty="0"/>
              <a:t>parameter^^pattern}</a:t>
            </a:r>
          </a:p>
          <a:p>
            <a:r>
              <a:rPr lang="en-US" sz="2400" dirty="0"/>
              <a:t>${</a:t>
            </a:r>
            <a:r>
              <a:rPr lang="en-US" sz="2400" dirty="0" err="1"/>
              <a:t>parameter,,pattern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41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2220</Words>
  <Application>Microsoft Office PowerPoint</Application>
  <PresentationFormat>Widescreen</PresentationFormat>
  <Paragraphs>438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Lato</vt:lpstr>
      <vt:lpstr>Lora</vt:lpstr>
      <vt:lpstr>Arial</vt:lpstr>
      <vt:lpstr>Calibri</vt:lpstr>
      <vt:lpstr>Calibri Light</vt:lpstr>
      <vt:lpstr>Consolas</vt:lpstr>
      <vt:lpstr>Wingdings</vt:lpstr>
      <vt:lpstr>Office Theme</vt:lpstr>
      <vt:lpstr>Linux Effective Shell Skills</vt:lpstr>
      <vt:lpstr>Agenda</vt:lpstr>
      <vt:lpstr>Shell families and history</vt:lpstr>
      <vt:lpstr>Bash command flow</vt:lpstr>
      <vt:lpstr>Shell expansion</vt:lpstr>
      <vt:lpstr> Braces expansion</vt:lpstr>
      <vt:lpstr> Tilde Expansion</vt:lpstr>
      <vt:lpstr>Variable substituion</vt:lpstr>
      <vt:lpstr>Parameter Expansion</vt:lpstr>
      <vt:lpstr>Command Substitution</vt:lpstr>
      <vt:lpstr>Process Substitution</vt:lpstr>
      <vt:lpstr>Arithmetic Expansion</vt:lpstr>
      <vt:lpstr> Word Splitting</vt:lpstr>
      <vt:lpstr>Filename Expansion</vt:lpstr>
      <vt:lpstr>Command execution</vt:lpstr>
      <vt:lpstr>Command</vt:lpstr>
      <vt:lpstr>Compound command</vt:lpstr>
      <vt:lpstr>Pipeline</vt:lpstr>
      <vt:lpstr>IO Redirection</vt:lpstr>
      <vt:lpstr>IO Redirection</vt:lpstr>
      <vt:lpstr>Command execution</vt:lpstr>
      <vt:lpstr>IO redirection</vt:lpstr>
      <vt:lpstr>Command Editing </vt:lpstr>
      <vt:lpstr>troubleshoot debug</vt:lpstr>
      <vt:lpstr>Text Process</vt:lpstr>
      <vt:lpstr>Text Process</vt:lpstr>
      <vt:lpstr>Text Process</vt:lpstr>
      <vt:lpstr>END</vt:lpstr>
      <vt:lpstr>Command execution</vt:lpstr>
      <vt:lpstr>Command execution</vt:lpstr>
      <vt:lpstr>Shell expansion</vt:lpstr>
      <vt:lpstr>IO Redirection</vt:lpstr>
      <vt:lpstr>Agenda</vt:lpstr>
      <vt:lpstr>Bash command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Effective Shell Skills</dc:title>
  <dc:creator>Victor Li</dc:creator>
  <cp:lastModifiedBy>Victor Li</cp:lastModifiedBy>
  <cp:revision>9</cp:revision>
  <dcterms:created xsi:type="dcterms:W3CDTF">2019-03-31T16:25:52Z</dcterms:created>
  <dcterms:modified xsi:type="dcterms:W3CDTF">2019-04-02T02:57:55Z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vili@nvidia.com</vt:lpwstr>
  </property>
  <property fmtid="{D5CDD505-2E9C-101B-9397-08002B2CF9AE}" pid="5" name="MSIP_Label_6b558183-044c-4105-8d9c-cea02a2a3d86_SetDate">
    <vt:lpwstr>2019-03-31T16:33:02.1924861Z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