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charts/chart1.xml" ContentType="application/vnd.openxmlformats-officedocument.drawingml.char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8" r:id="rId1"/>
  </p:sldMasterIdLst>
  <p:notesMasterIdLst>
    <p:notesMasterId r:id="rId35"/>
  </p:notesMasterIdLst>
  <p:handoutMasterIdLst>
    <p:handoutMasterId r:id="rId36"/>
  </p:handoutMasterIdLst>
  <p:sldIdLst>
    <p:sldId id="256" r:id="rId2"/>
    <p:sldId id="267" r:id="rId3"/>
    <p:sldId id="268" r:id="rId4"/>
    <p:sldId id="272" r:id="rId5"/>
    <p:sldId id="274" r:id="rId6"/>
    <p:sldId id="269" r:id="rId7"/>
    <p:sldId id="281" r:id="rId8"/>
    <p:sldId id="275" r:id="rId9"/>
    <p:sldId id="280" r:id="rId10"/>
    <p:sldId id="290" r:id="rId11"/>
    <p:sldId id="279" r:id="rId12"/>
    <p:sldId id="276" r:id="rId13"/>
    <p:sldId id="277" r:id="rId14"/>
    <p:sldId id="270" r:id="rId15"/>
    <p:sldId id="282" r:id="rId16"/>
    <p:sldId id="296" r:id="rId17"/>
    <p:sldId id="297" r:id="rId18"/>
    <p:sldId id="283" r:id="rId19"/>
    <p:sldId id="285" r:id="rId20"/>
    <p:sldId id="286" r:id="rId21"/>
    <p:sldId id="287" r:id="rId22"/>
    <p:sldId id="288" r:id="rId23"/>
    <p:sldId id="289" r:id="rId24"/>
    <p:sldId id="292" r:id="rId25"/>
    <p:sldId id="293" r:id="rId26"/>
    <p:sldId id="300" r:id="rId27"/>
    <p:sldId id="271" r:id="rId28"/>
    <p:sldId id="284" r:id="rId29"/>
    <p:sldId id="294" r:id="rId30"/>
    <p:sldId id="295" r:id="rId31"/>
    <p:sldId id="298" r:id="rId32"/>
    <p:sldId id="299" r:id="rId33"/>
    <p:sldId id="266" r:id="rId34"/>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33"/>
    <a:srgbClr val="3E3A39"/>
    <a:srgbClr val="C00000"/>
    <a:srgbClr val="C13133"/>
    <a:srgbClr val="A6A6A6"/>
    <a:srgbClr val="DC2424"/>
    <a:srgbClr val="333333"/>
    <a:srgbClr val="FF505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9042" autoAdjust="0"/>
  </p:normalViewPr>
  <p:slideViewPr>
    <p:cSldViewPr>
      <p:cViewPr varScale="1">
        <p:scale>
          <a:sx n="151" d="100"/>
          <a:sy n="151" d="100"/>
        </p:scale>
        <p:origin x="804" y="138"/>
      </p:cViewPr>
      <p:guideLst>
        <p:guide orient="horz" pos="162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54" d="100"/>
          <a:sy n="54" d="100"/>
        </p:scale>
        <p:origin x="-2928"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0"/>
    <c:plotArea>
      <c:layout/>
      <c:barChart>
        <c:barDir val="col"/>
        <c:grouping val="clustered"/>
        <c:varyColors val="0"/>
        <c:ser>
          <c:idx val="0"/>
          <c:order val="0"/>
          <c:tx>
            <c:strRef>
              <c:f>Sheet1!$B$1</c:f>
              <c:strCache>
                <c:ptCount val="1"/>
                <c:pt idx="0">
                  <c:v>系列 1</c:v>
                </c:pt>
              </c:strCache>
            </c:strRef>
          </c:tx>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622-4D15-9D25-E6F97150208D}"/>
            </c:ext>
          </c:extLst>
        </c:ser>
        <c:ser>
          <c:idx val="1"/>
          <c:order val="1"/>
          <c:tx>
            <c:strRef>
              <c:f>Sheet1!$C$1</c:f>
              <c:strCache>
                <c:ptCount val="1"/>
                <c:pt idx="0">
                  <c:v>系列 2</c:v>
                </c:pt>
              </c:strCache>
            </c:strRef>
          </c:tx>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622-4D15-9D25-E6F97150208D}"/>
            </c:ext>
          </c:extLst>
        </c:ser>
        <c:ser>
          <c:idx val="2"/>
          <c:order val="2"/>
          <c:tx>
            <c:strRef>
              <c:f>Sheet1!$D$1</c:f>
              <c:strCache>
                <c:ptCount val="1"/>
                <c:pt idx="0">
                  <c:v>系列 3</c:v>
                </c:pt>
              </c:strCache>
            </c:strRef>
          </c:tx>
          <c:invertIfNegative val="0"/>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622-4D15-9D25-E6F97150208D}"/>
            </c:ext>
          </c:extLst>
        </c:ser>
        <c:dLbls>
          <c:showLegendKey val="0"/>
          <c:showVal val="0"/>
          <c:showCatName val="0"/>
          <c:showSerName val="0"/>
          <c:showPercent val="0"/>
          <c:showBubbleSize val="0"/>
        </c:dLbls>
        <c:gapWidth val="150"/>
        <c:axId val="78444544"/>
        <c:axId val="77725696"/>
      </c:barChart>
      <c:catAx>
        <c:axId val="78444544"/>
        <c:scaling>
          <c:orientation val="minMax"/>
        </c:scaling>
        <c:delete val="0"/>
        <c:axPos val="b"/>
        <c:numFmt formatCode="General" sourceLinked="0"/>
        <c:majorTickMark val="out"/>
        <c:minorTickMark val="none"/>
        <c:tickLblPos val="nextTo"/>
        <c:crossAx val="77725696"/>
        <c:crosses val="autoZero"/>
        <c:auto val="1"/>
        <c:lblAlgn val="ctr"/>
        <c:lblOffset val="100"/>
        <c:noMultiLvlLbl val="0"/>
      </c:catAx>
      <c:valAx>
        <c:axId val="77725696"/>
        <c:scaling>
          <c:orientation val="minMax"/>
        </c:scaling>
        <c:delete val="0"/>
        <c:axPos val="l"/>
        <c:majorGridlines/>
        <c:numFmt formatCode="General" sourceLinked="1"/>
        <c:majorTickMark val="out"/>
        <c:minorTickMark val="none"/>
        <c:tickLblPos val="nextTo"/>
        <c:crossAx val="78444544"/>
        <c:crosses val="autoZero"/>
        <c:crossBetween val="between"/>
      </c:valAx>
    </c:plotArea>
    <c:legend>
      <c:legendPos val="r"/>
      <c:overlay val="0"/>
    </c:legend>
    <c:plotVisOnly val="1"/>
    <c:dispBlanksAs val="gap"/>
    <c:showDLblsOverMax val="0"/>
  </c:chart>
  <c:txPr>
    <a:bodyPr/>
    <a:lstStyle/>
    <a:p>
      <a:pPr>
        <a:defRPr sz="1800"/>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EF395C3-F9F2-4147-9BBA-2A9AE60BCC37}" type="datetimeFigureOut">
              <a:rPr lang="zh-CN" altLang="en-US" smtClean="0"/>
              <a:pPr/>
              <a:t>2022/4/11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6061D1BE-3B4B-4F58-9CCB-F51A359C8CF9}" type="slidenum">
              <a:rPr lang="zh-CN" altLang="en-US" smtClean="0"/>
              <a:pPr/>
              <a:t>‹#›</a:t>
            </a:fld>
            <a:endParaRPr lang="zh-CN" altLang="en-US"/>
          </a:p>
        </p:txBody>
      </p:sp>
    </p:spTree>
    <p:extLst>
      <p:ext uri="{BB962C8B-B14F-4D97-AF65-F5344CB8AC3E}">
        <p14:creationId xmlns:p14="http://schemas.microsoft.com/office/powerpoint/2010/main" val="411280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F06593-D589-479E-9955-2BD4332FFF71}" type="datetimeFigureOut">
              <a:rPr lang="zh-CN" altLang="en-US" smtClean="0"/>
              <a:pPr/>
              <a:t>2022/4/11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A0C349-B5A0-4C17-827D-B7267FFCB8B1}" type="slidenum">
              <a:rPr lang="zh-CN" altLang="en-US" smtClean="0"/>
              <a:pPr/>
              <a:t>‹#›</a:t>
            </a:fld>
            <a:endParaRPr lang="zh-CN" altLang="en-US"/>
          </a:p>
        </p:txBody>
      </p:sp>
    </p:spTree>
    <p:extLst>
      <p:ext uri="{BB962C8B-B14F-4D97-AF65-F5344CB8AC3E}">
        <p14:creationId xmlns:p14="http://schemas.microsoft.com/office/powerpoint/2010/main" val="3924365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A0C349-B5A0-4C17-827D-B7267FFCB8B1}" type="slidenum">
              <a:rPr lang="zh-CN" altLang="en-US" smtClean="0"/>
              <a:pPr/>
              <a:t>0</a:t>
            </a:fld>
            <a:endParaRPr lang="zh-CN" altLang="en-US"/>
          </a:p>
        </p:txBody>
      </p:sp>
    </p:spTree>
    <p:extLst>
      <p:ext uri="{BB962C8B-B14F-4D97-AF65-F5344CB8AC3E}">
        <p14:creationId xmlns:p14="http://schemas.microsoft.com/office/powerpoint/2010/main" val="955216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_无图版">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3491880" y="2578170"/>
            <a:ext cx="4280520" cy="317617"/>
          </a:xfrm>
        </p:spPr>
        <p:txBody>
          <a:bodyPr>
            <a:normAutofit/>
          </a:bodyPr>
          <a:lstStyle>
            <a:lvl1pPr marL="0" indent="0" algn="ctr">
              <a:buNone/>
              <a:defRPr sz="2000" baseline="0">
                <a:solidFill>
                  <a:schemeClr val="tx1">
                    <a:tint val="7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 </a:t>
            </a:r>
            <a:r>
              <a:rPr lang="zh-CN" altLang="en-US" dirty="0"/>
              <a:t>单击此处编辑副标题</a:t>
            </a:r>
          </a:p>
        </p:txBody>
      </p:sp>
      <p:sp>
        <p:nvSpPr>
          <p:cNvPr id="7"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8"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4F7BEAAF-85EB-42B9-B134-E7358E6308B9}" type="datetimeFigureOut">
              <a:rPr lang="zh-CN" altLang="en-US" smtClean="0"/>
              <a:pPr/>
              <a:t>2022/4/11</a:t>
            </a:fld>
            <a:endParaRPr lang="zh-CN" altLang="en-US" dirty="0"/>
          </a:p>
        </p:txBody>
      </p:sp>
      <p:sp>
        <p:nvSpPr>
          <p:cNvPr id="9"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首页_带图片">
    <p:spTree>
      <p:nvGrpSpPr>
        <p:cNvPr id="1" name=""/>
        <p:cNvGrpSpPr/>
        <p:nvPr/>
      </p:nvGrpSpPr>
      <p:grpSpPr>
        <a:xfrm>
          <a:off x="0" y="0"/>
          <a:ext cx="0" cy="0"/>
          <a:chOff x="0" y="0"/>
          <a:chExt cx="0" cy="0"/>
        </a:xfrm>
      </p:grpSpPr>
      <p:pic>
        <p:nvPicPr>
          <p:cNvPr id="15" name="Picture 2" descr="E:\产品工作\天软VI\公司新VI库\素材\ppt.jp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706" y="655764"/>
            <a:ext cx="9150109" cy="3860203"/>
          </a:xfrm>
          <a:prstGeom prst="rect">
            <a:avLst/>
          </a:prstGeom>
          <a:noFill/>
          <a:extLst>
            <a:ext uri="{909E8E84-426E-40DD-AFC4-6F175D3DCCD1}">
              <a14:hiddenFill xmlns:a14="http://schemas.microsoft.com/office/drawing/2010/main">
                <a:solidFill>
                  <a:srgbClr val="FFFFFF"/>
                </a:solidFill>
              </a14:hiddenFill>
            </a:ext>
          </a:extLst>
        </p:spPr>
      </p:pic>
      <p:sp>
        <p:nvSpPr>
          <p:cNvPr id="17" name="副标题 2"/>
          <p:cNvSpPr>
            <a:spLocks noGrp="1"/>
          </p:cNvSpPr>
          <p:nvPr>
            <p:ph type="subTitle" idx="1" hasCustomPrompt="1"/>
          </p:nvPr>
        </p:nvSpPr>
        <p:spPr>
          <a:xfrm>
            <a:off x="4860883" y="2585307"/>
            <a:ext cx="4280520" cy="317617"/>
          </a:xfrm>
        </p:spPr>
        <p:txBody>
          <a:bodyPr>
            <a:normAutofit/>
          </a:bodyPr>
          <a:lstStyle>
            <a:lvl1pPr marL="0" indent="0" algn="ctr">
              <a:buNone/>
              <a:defRPr sz="2000" baseline="0">
                <a:solidFill>
                  <a:schemeClr val="bg1">
                    <a:lumMod val="85000"/>
                  </a:schemeClr>
                </a:solidFill>
                <a:latin typeface="微软雅黑" panose="020B0503020204020204" pitchFamily="34" charset="-122"/>
                <a:ea typeface="微软雅黑" panose="020B0503020204020204" pitchFamily="34"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 </a:t>
            </a:r>
            <a:r>
              <a:rPr lang="zh-CN" altLang="en-US" dirty="0"/>
              <a:t>单击此处编辑副标题</a:t>
            </a:r>
          </a:p>
        </p:txBody>
      </p:sp>
      <p:sp>
        <p:nvSpPr>
          <p:cNvPr id="18" name="文本占位符 28"/>
          <p:cNvSpPr>
            <a:spLocks noGrp="1"/>
          </p:cNvSpPr>
          <p:nvPr>
            <p:ph type="body" sz="quarter" idx="10" hasCustomPrompt="1"/>
          </p:nvPr>
        </p:nvSpPr>
        <p:spPr>
          <a:xfrm>
            <a:off x="3563889" y="1815666"/>
            <a:ext cx="5586221" cy="594122"/>
          </a:xfrm>
        </p:spPr>
        <p:txBody>
          <a:bodyPr>
            <a:noAutofit/>
          </a:bodyPr>
          <a:lstStyle>
            <a:lvl1pPr marL="0" indent="0" algn="ctr">
              <a:buNone/>
              <a:defRPr sz="3200">
                <a:solidFill>
                  <a:schemeClr val="bg1"/>
                </a:solidFill>
                <a:latin typeface="微软雅黑" panose="020B0503020204020204" pitchFamily="34" charset="-122"/>
                <a:ea typeface="微软雅黑" panose="020B0503020204020204" pitchFamily="34" charset="-122"/>
              </a:defRPr>
            </a:lvl1pPr>
          </a:lstStyle>
          <a:p>
            <a:pPr lvl="0"/>
            <a:r>
              <a:rPr lang="zh-CN" altLang="en-US" dirty="0"/>
              <a:t>点击此处编辑幻灯片标题</a:t>
            </a:r>
          </a:p>
        </p:txBody>
      </p:sp>
      <p:grpSp>
        <p:nvGrpSpPr>
          <p:cNvPr id="4" name="组合 3"/>
          <p:cNvGrpSpPr/>
          <p:nvPr userDrawn="1"/>
        </p:nvGrpSpPr>
        <p:grpSpPr>
          <a:xfrm>
            <a:off x="-8706" y="612092"/>
            <a:ext cx="2459806" cy="87343"/>
            <a:chOff x="-8706" y="836100"/>
            <a:chExt cx="2459806" cy="116457"/>
          </a:xfrm>
        </p:grpSpPr>
        <p:sp>
          <p:nvSpPr>
            <p:cNvPr id="20" name="矩形 19"/>
            <p:cNvSpPr/>
            <p:nvPr userDrawn="1"/>
          </p:nvSpPr>
          <p:spPr>
            <a:xfrm>
              <a:off x="-8706" y="836100"/>
              <a:ext cx="2348458" cy="116457"/>
            </a:xfrm>
            <a:prstGeom prst="rect">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直角三角形 22"/>
            <p:cNvSpPr/>
            <p:nvPr userDrawn="1"/>
          </p:nvSpPr>
          <p:spPr>
            <a:xfrm>
              <a:off x="2339753" y="836100"/>
              <a:ext cx="111347" cy="116457"/>
            </a:xfrm>
            <a:prstGeom prst="rtTriangle">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3" name="组合 32"/>
          <p:cNvGrpSpPr/>
          <p:nvPr userDrawn="1"/>
        </p:nvGrpSpPr>
        <p:grpSpPr>
          <a:xfrm rot="10800000">
            <a:off x="6684228" y="4472295"/>
            <a:ext cx="2459806" cy="87343"/>
            <a:chOff x="-8706" y="836100"/>
            <a:chExt cx="2459806" cy="116457"/>
          </a:xfrm>
        </p:grpSpPr>
        <p:sp>
          <p:nvSpPr>
            <p:cNvPr id="37" name="矩形 36"/>
            <p:cNvSpPr/>
            <p:nvPr userDrawn="1"/>
          </p:nvSpPr>
          <p:spPr>
            <a:xfrm>
              <a:off x="-8706" y="836100"/>
              <a:ext cx="2348458" cy="116457"/>
            </a:xfrm>
            <a:prstGeom prst="rect">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直角三角形 37"/>
            <p:cNvSpPr/>
            <p:nvPr userDrawn="1"/>
          </p:nvSpPr>
          <p:spPr>
            <a:xfrm>
              <a:off x="2339753" y="836100"/>
              <a:ext cx="111347" cy="116457"/>
            </a:xfrm>
            <a:prstGeom prst="rtTriangle">
              <a:avLst/>
            </a:prstGeom>
            <a:solidFill>
              <a:srgbClr val="CC333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13"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E29A535C-3D6C-4B7F-8524-BEF799E1F278}" type="datetime1">
              <a:rPr lang="zh-CN" altLang="en-US" smtClean="0"/>
              <a:pPr/>
              <a:t>2022/4/11</a:t>
            </a:fld>
            <a:endParaRPr lang="zh-CN" altLang="en-US" dirty="0"/>
          </a:p>
        </p:txBody>
      </p:sp>
      <p:sp>
        <p:nvSpPr>
          <p:cNvPr id="14"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3575871846"/>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cxnSp>
        <p:nvCxnSpPr>
          <p:cNvPr id="6" name="直接连接符 5"/>
          <p:cNvCxnSpPr/>
          <p:nvPr userDrawn="1"/>
        </p:nvCxnSpPr>
        <p:spPr>
          <a:xfrm flipV="1">
            <a:off x="6557758" y="5139463"/>
            <a:ext cx="2586242" cy="155"/>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grpSp>
        <p:nvGrpSpPr>
          <p:cNvPr id="21" name="组合 20"/>
          <p:cNvGrpSpPr/>
          <p:nvPr userDrawn="1"/>
        </p:nvGrpSpPr>
        <p:grpSpPr>
          <a:xfrm>
            <a:off x="1" y="16499"/>
            <a:ext cx="1080119" cy="567811"/>
            <a:chOff x="3374727" y="247953"/>
            <a:chExt cx="693216" cy="757082"/>
          </a:xfrm>
          <a:effectLst>
            <a:outerShdw blurRad="50800" dist="38100" dir="5400000" algn="t" rotWithShape="0">
              <a:prstClr val="black">
                <a:alpha val="30000"/>
              </a:prstClr>
            </a:outerShdw>
          </a:effectLst>
        </p:grpSpPr>
        <p:sp>
          <p:nvSpPr>
            <p:cNvPr id="22" name="燕尾形 21"/>
            <p:cNvSpPr/>
            <p:nvPr/>
          </p:nvSpPr>
          <p:spPr>
            <a:xfrm flipH="1">
              <a:off x="3605798" y="342588"/>
              <a:ext cx="462145" cy="56781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3" name="矩形 22"/>
            <p:cNvSpPr/>
            <p:nvPr/>
          </p:nvSpPr>
          <p:spPr>
            <a:xfrm>
              <a:off x="3374727" y="247953"/>
              <a:ext cx="475162"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tIns="144000" bIns="144000" rtlCol="0" anchor="ctr">
              <a:spAutoFit/>
            </a:bodyPr>
            <a:lstStyle/>
            <a:p>
              <a:pPr algn="ctr"/>
              <a:r>
                <a:rPr lang="zh-CN" altLang="en-US" b="1" dirty="0">
                  <a:effectLst>
                    <a:outerShdw blurRad="63500" sx="102000" sy="102000" algn="ctr" rotWithShape="0">
                      <a:prstClr val="black">
                        <a:alpha val="40000"/>
                      </a:prstClr>
                    </a:outerShdw>
                  </a:effectLst>
                  <a:latin typeface="+mj-ea"/>
                  <a:ea typeface="+mj-ea"/>
                </a:rPr>
                <a:t>目录</a:t>
              </a:r>
            </a:p>
          </p:txBody>
        </p:sp>
      </p:grpSp>
      <p:sp>
        <p:nvSpPr>
          <p:cNvPr id="8"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9"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CFAB8377-70BB-4E47-877B-E222D1481B4C}" type="datetime1">
              <a:rPr lang="zh-CN" altLang="en-US" smtClean="0"/>
              <a:pPr/>
              <a:t>2022/4/11</a:t>
            </a:fld>
            <a:endParaRPr lang="zh-CN" altLang="en-US" dirty="0"/>
          </a:p>
        </p:txBody>
      </p:sp>
      <p:sp>
        <p:nvSpPr>
          <p:cNvPr id="10"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8983096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4" name="内容占位符 3"/>
          <p:cNvSpPr>
            <a:spLocks noGrp="1"/>
          </p:cNvSpPr>
          <p:nvPr>
            <p:ph sz="quarter" idx="10" hasCustomPrompt="1"/>
          </p:nvPr>
        </p:nvSpPr>
        <p:spPr>
          <a:xfrm>
            <a:off x="683568" y="195263"/>
            <a:ext cx="8136904" cy="323850"/>
          </a:xfrm>
        </p:spPr>
        <p:txBody>
          <a:bodyPr>
            <a:noAutofit/>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stStyle>
          <a:p>
            <a:pPr lvl="0"/>
            <a:r>
              <a:rPr lang="zh-CN" altLang="en-US" dirty="0"/>
              <a:t>单击此处编辑主题</a:t>
            </a:r>
          </a:p>
        </p:txBody>
      </p:sp>
      <p:sp>
        <p:nvSpPr>
          <p:cNvPr id="5" name="文本占位符 4"/>
          <p:cNvSpPr>
            <a:spLocks noGrp="1"/>
          </p:cNvSpPr>
          <p:nvPr>
            <p:ph type="body" sz="quarter" idx="14" hasCustomPrompt="1"/>
          </p:nvPr>
        </p:nvSpPr>
        <p:spPr>
          <a:xfrm>
            <a:off x="567358" y="735807"/>
            <a:ext cx="8036892" cy="3888581"/>
          </a:xfrm>
        </p:spPr>
        <p:txBody>
          <a:bodyPr/>
          <a:lstStyle>
            <a:lvl1pPr marL="0" indent="0">
              <a:buNone/>
              <a:defRPr sz="2400">
                <a:solidFill>
                  <a:srgbClr val="3E3A39"/>
                </a:solidFill>
                <a:latin typeface="微软雅黑" panose="020B0503020204020204" pitchFamily="34" charset="-122"/>
                <a:ea typeface="微软雅黑" panose="020B0503020204020204" pitchFamily="34" charset="-122"/>
              </a:defRPr>
            </a:lvl1pPr>
            <a:lvl2pPr marL="457200" indent="0">
              <a:buNone/>
              <a:defRPr sz="2000">
                <a:solidFill>
                  <a:srgbClr val="3E3A39"/>
                </a:solidFill>
                <a:latin typeface="微软雅黑" panose="020B0503020204020204" pitchFamily="34" charset="-122"/>
                <a:ea typeface="微软雅黑" panose="020B0503020204020204" pitchFamily="34" charset="-122"/>
              </a:defRPr>
            </a:lvl2pPr>
            <a:lvl3pPr marL="914400" indent="0">
              <a:buNone/>
              <a:defRPr sz="1800">
                <a:solidFill>
                  <a:srgbClr val="3E3A39"/>
                </a:solidFill>
                <a:latin typeface="微软雅黑" panose="020B0503020204020204" pitchFamily="34" charset="-122"/>
                <a:ea typeface="微软雅黑" panose="020B0503020204020204" pitchFamily="34" charset="-122"/>
              </a:defRPr>
            </a:lvl3pPr>
            <a:lvl4pPr marL="1371600" indent="0">
              <a:buNone/>
              <a:defRPr sz="1600">
                <a:solidFill>
                  <a:srgbClr val="3E3A39"/>
                </a:solidFill>
                <a:latin typeface="微软雅黑" panose="020B0503020204020204" pitchFamily="34" charset="-122"/>
                <a:ea typeface="微软雅黑" panose="020B0503020204020204" pitchFamily="34" charset="-122"/>
              </a:defRPr>
            </a:lvl4pPr>
            <a:lvl5pPr marL="1828800" indent="0">
              <a:buNone/>
              <a:defRPr sz="1400">
                <a:solidFill>
                  <a:srgbClr val="3E3A39"/>
                </a:solidFill>
                <a:latin typeface="微软雅黑" panose="020B0503020204020204" pitchFamily="34" charset="-122"/>
                <a:ea typeface="微软雅黑" panose="020B0503020204020204" pitchFamily="34" charset="-122"/>
              </a:defRPr>
            </a:lvl5pPr>
          </a:lstStyle>
          <a:p>
            <a:pPr lvl="0"/>
            <a:r>
              <a:rPr lang="zh-CN" altLang="en-US" dirty="0"/>
              <a:t>单击此处编辑文本样式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7"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A772CA83-2EED-4D09-887E-C845568B1C99}" type="datetime1">
              <a:rPr lang="zh-CN" altLang="en-US" smtClean="0"/>
              <a:pPr/>
              <a:t>2022/4/11</a:t>
            </a:fld>
            <a:endParaRPr lang="zh-CN" altLang="en-US" dirty="0"/>
          </a:p>
        </p:txBody>
      </p:sp>
      <p:sp>
        <p:nvSpPr>
          <p:cNvPr id="8"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895066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无图片">
    <p:spTree>
      <p:nvGrpSpPr>
        <p:cNvPr id="1" name=""/>
        <p:cNvGrpSpPr/>
        <p:nvPr/>
      </p:nvGrpSpPr>
      <p:grpSpPr>
        <a:xfrm>
          <a:off x="0" y="0"/>
          <a:ext cx="0" cy="0"/>
          <a:chOff x="0" y="0"/>
          <a:chExt cx="0" cy="0"/>
        </a:xfrm>
      </p:grpSpPr>
      <p:sp>
        <p:nvSpPr>
          <p:cNvPr id="2"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3"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7BF91EEF-A417-4545-8F2D-5F39478CBF93}" type="datetime1">
              <a:rPr lang="zh-CN" altLang="en-US" smtClean="0"/>
              <a:pPr/>
              <a:t>2022/4/11</a:t>
            </a:fld>
            <a:endParaRPr lang="zh-CN" altLang="en-US" dirty="0"/>
          </a:p>
        </p:txBody>
      </p:sp>
      <p:sp>
        <p:nvSpPr>
          <p:cNvPr id="4"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31834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页脚占位符 2"/>
          <p:cNvSpPr>
            <a:spLocks noGrp="1"/>
          </p:cNvSpPr>
          <p:nvPr>
            <p:ph type="ftr" sz="quarter" idx="10"/>
          </p:nvPr>
        </p:nvSpPr>
        <p:spPr/>
        <p:txBody>
          <a:bodyPr/>
          <a:lstStyle/>
          <a:p>
            <a:r>
              <a:rPr lang="zh-CN" altLang="en-US"/>
              <a:t>成都天软信息技术有限公司</a:t>
            </a:r>
            <a:endParaRPr lang="zh-CN" altLang="en-US" dirty="0"/>
          </a:p>
        </p:txBody>
      </p:sp>
      <p:sp>
        <p:nvSpPr>
          <p:cNvPr id="4" name="日期占位符 3"/>
          <p:cNvSpPr>
            <a:spLocks noGrp="1"/>
          </p:cNvSpPr>
          <p:nvPr>
            <p:ph type="dt" sz="half" idx="11"/>
          </p:nvPr>
        </p:nvSpPr>
        <p:spPr/>
        <p:txBody>
          <a:bodyPr/>
          <a:lstStyle/>
          <a:p>
            <a:fld id="{833BAB34-A66A-46AD-A4BD-4E0BC19386D3}" type="datetime1">
              <a:rPr lang="zh-CN" altLang="en-US" smtClean="0"/>
              <a:pPr/>
              <a:t>2022/4/11</a:t>
            </a:fld>
            <a:endParaRPr lang="zh-CN" altLang="en-US" dirty="0"/>
          </a:p>
        </p:txBody>
      </p:sp>
      <p:sp>
        <p:nvSpPr>
          <p:cNvPr id="5" name="灯片编号占位符 4"/>
          <p:cNvSpPr>
            <a:spLocks noGrp="1"/>
          </p:cNvSpPr>
          <p:nvPr>
            <p:ph type="sldNum" sz="quarter" idx="12"/>
          </p:nvPr>
        </p:nvSpPr>
        <p:spPr/>
        <p:txBody>
          <a:bodyPr/>
          <a:lstStyle/>
          <a:p>
            <a:fld id="{4A60B1E3-9BA7-4BB6-B4B8-4148C81833D5}" type="slidenum">
              <a:rPr lang="zh-CN" altLang="en-US" smtClean="0"/>
              <a:pPr/>
              <a:t>‹#›</a:t>
            </a:fld>
            <a:endParaRPr lang="zh-CN" altLang="en-US"/>
          </a:p>
        </p:txBody>
      </p:sp>
      <p:graphicFrame>
        <p:nvGraphicFramePr>
          <p:cNvPr id="6" name="图表 5"/>
          <p:cNvGraphicFramePr/>
          <p:nvPr userDrawn="1">
            <p:extLst>
              <p:ext uri="{D42A27DB-BD31-4B8C-83A1-F6EECF244321}">
                <p14:modId xmlns:p14="http://schemas.microsoft.com/office/powerpoint/2010/main" val="3849740182"/>
              </p:ext>
            </p:extLst>
          </p:nvPr>
        </p:nvGraphicFramePr>
        <p:xfrm>
          <a:off x="611560" y="627534"/>
          <a:ext cx="8064896" cy="4032448"/>
        </p:xfrm>
        <a:graphic>
          <a:graphicData uri="http://schemas.openxmlformats.org/drawingml/2006/chart">
            <c:chart xmlns:c="http://schemas.openxmlformats.org/drawingml/2006/chart" xmlns:r="http://schemas.openxmlformats.org/officeDocument/2006/relationships" r:id="rId2"/>
          </a:graphicData>
        </a:graphic>
      </p:graphicFrame>
      <p:grpSp>
        <p:nvGrpSpPr>
          <p:cNvPr id="8" name="组合 7"/>
          <p:cNvGrpSpPr/>
          <p:nvPr userDrawn="1"/>
        </p:nvGrpSpPr>
        <p:grpSpPr>
          <a:xfrm>
            <a:off x="0" y="16499"/>
            <a:ext cx="1619672" cy="567811"/>
            <a:chOff x="3374727" y="247953"/>
            <a:chExt cx="693216" cy="757082"/>
          </a:xfrm>
          <a:effectLst>
            <a:outerShdw blurRad="50800" dist="38100" dir="5400000" algn="t" rotWithShape="0">
              <a:prstClr val="black">
                <a:alpha val="30000"/>
              </a:prstClr>
            </a:outerShdw>
          </a:effectLst>
        </p:grpSpPr>
        <p:sp>
          <p:nvSpPr>
            <p:cNvPr id="9" name="燕尾形 8"/>
            <p:cNvSpPr/>
            <p:nvPr/>
          </p:nvSpPr>
          <p:spPr>
            <a:xfrm flipH="1">
              <a:off x="3605798" y="342588"/>
              <a:ext cx="462145" cy="56781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3374727" y="247953"/>
              <a:ext cx="562386"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a:effectLst>
                    <a:outerShdw blurRad="63500" sx="102000" sy="102000" algn="ctr" rotWithShape="0">
                      <a:prstClr val="black">
                        <a:alpha val="40000"/>
                      </a:prstClr>
                    </a:outerShdw>
                  </a:effectLst>
                  <a:latin typeface="+mj-ea"/>
                  <a:ea typeface="+mj-ea"/>
                </a:rPr>
                <a:t>图表样式</a:t>
              </a:r>
            </a:p>
          </p:txBody>
        </p:sp>
      </p:grpSp>
    </p:spTree>
    <p:extLst>
      <p:ext uri="{BB962C8B-B14F-4D97-AF65-F5344CB8AC3E}">
        <p14:creationId xmlns:p14="http://schemas.microsoft.com/office/powerpoint/2010/main" val="1844153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尾页 带图片">
    <p:spTree>
      <p:nvGrpSpPr>
        <p:cNvPr id="1" name=""/>
        <p:cNvGrpSpPr/>
        <p:nvPr/>
      </p:nvGrpSpPr>
      <p:grpSpPr>
        <a:xfrm>
          <a:off x="0" y="0"/>
          <a:ext cx="0" cy="0"/>
          <a:chOff x="0" y="0"/>
          <a:chExt cx="0" cy="0"/>
        </a:xfrm>
      </p:grpSpPr>
      <p:sp>
        <p:nvSpPr>
          <p:cNvPr id="24" name="矩形 23"/>
          <p:cNvSpPr/>
          <p:nvPr userDrawn="1"/>
        </p:nvSpPr>
        <p:spPr>
          <a:xfrm>
            <a:off x="3095284" y="249493"/>
            <a:ext cx="355443" cy="2665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占位符 7"/>
          <p:cNvSpPr>
            <a:spLocks noGrp="1"/>
          </p:cNvSpPr>
          <p:nvPr>
            <p:ph type="body" sz="quarter" idx="10" hasCustomPrompt="1"/>
          </p:nvPr>
        </p:nvSpPr>
        <p:spPr>
          <a:xfrm>
            <a:off x="4425315" y="2064579"/>
            <a:ext cx="4241954" cy="540060"/>
          </a:xfrm>
        </p:spPr>
        <p:txBody>
          <a:bodyPr>
            <a:normAutofit/>
          </a:bodyPr>
          <a:lstStyle>
            <a:lvl1pPr marL="0" indent="0">
              <a:buNone/>
              <a:defRPr sz="3400" b="1" baseline="0">
                <a:solidFill>
                  <a:srgbClr val="3E3A39"/>
                </a:solidFill>
                <a:latin typeface="+mj-ea"/>
                <a:ea typeface="+mj-ea"/>
                <a:cs typeface="Arial" panose="020B0604020202020204" pitchFamily="34" charset="0"/>
              </a:defRPr>
            </a:lvl1pPr>
          </a:lstStyle>
          <a:p>
            <a:pPr lvl="0"/>
            <a:r>
              <a:rPr lang="en-US" altLang="zh-CN" dirty="0"/>
              <a:t>THANK YOU !</a:t>
            </a:r>
          </a:p>
        </p:txBody>
      </p:sp>
      <p:sp>
        <p:nvSpPr>
          <p:cNvPr id="2" name="矩形 1"/>
          <p:cNvSpPr/>
          <p:nvPr userDrawn="1"/>
        </p:nvSpPr>
        <p:spPr>
          <a:xfrm>
            <a:off x="683568" y="1186658"/>
            <a:ext cx="648072" cy="48605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userDrawn="1"/>
        </p:nvSpPr>
        <p:spPr>
          <a:xfrm>
            <a:off x="1186843" y="851149"/>
            <a:ext cx="289594" cy="21719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683568" y="2762631"/>
            <a:ext cx="504056" cy="378042"/>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userDrawn="1"/>
        </p:nvSpPr>
        <p:spPr>
          <a:xfrm>
            <a:off x="1331640" y="3275686"/>
            <a:ext cx="648072" cy="48605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userDrawn="1"/>
        </p:nvSpPr>
        <p:spPr>
          <a:xfrm>
            <a:off x="3268774" y="1412481"/>
            <a:ext cx="576064" cy="432048"/>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userDrawn="1"/>
        </p:nvSpPr>
        <p:spPr>
          <a:xfrm>
            <a:off x="3690798" y="2492601"/>
            <a:ext cx="288032" cy="216024"/>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userDrawn="1"/>
        </p:nvSpPr>
        <p:spPr>
          <a:xfrm>
            <a:off x="2453639" y="2821227"/>
            <a:ext cx="929981" cy="697486"/>
          </a:xfrm>
          <a:prstGeom prst="rect">
            <a:avLst/>
          </a:prstGeom>
          <a:solidFill>
            <a:srgbClr val="3E3A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7" name="Picture 3"/>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48152" y="1572033"/>
            <a:ext cx="2308853" cy="1488887"/>
          </a:xfrm>
          <a:prstGeom prst="rect">
            <a:avLst/>
          </a:prstGeom>
          <a:noFill/>
          <a:ln>
            <a:noFill/>
          </a:ln>
          <a:effectLst>
            <a:outerShdw blurRad="508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368538" y="419411"/>
            <a:ext cx="1316379" cy="647057"/>
          </a:xfrm>
          <a:prstGeom prst="rect">
            <a:avLst/>
          </a:prstGeom>
          <a:noFill/>
          <a:ln>
            <a:noFill/>
          </a:ln>
          <a:effectLst>
            <a:outerShdw blurRad="508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2820359" y="3756862"/>
            <a:ext cx="1224136" cy="814118"/>
          </a:xfrm>
          <a:prstGeom prst="rect">
            <a:avLst/>
          </a:prstGeom>
          <a:noFill/>
          <a:ln>
            <a:noFill/>
          </a:ln>
          <a:effectLst>
            <a:outerShdw blurRad="25400" dist="35921" dir="2700000" algn="ctr" rotWithShape="0">
              <a:schemeClr val="tx1">
                <a:alpha val="30000"/>
              </a:scheme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文本占位符 7"/>
          <p:cNvSpPr>
            <a:spLocks noGrp="1"/>
          </p:cNvSpPr>
          <p:nvPr>
            <p:ph type="body" sz="quarter" idx="11" hasCustomPrompt="1"/>
          </p:nvPr>
        </p:nvSpPr>
        <p:spPr>
          <a:xfrm>
            <a:off x="4434502" y="2496627"/>
            <a:ext cx="4241954" cy="540060"/>
          </a:xfrm>
        </p:spPr>
        <p:txBody>
          <a:bodyPr>
            <a:normAutofit/>
          </a:bodyPr>
          <a:lstStyle>
            <a:lvl1pPr marL="0" indent="0">
              <a:buNone/>
              <a:defRPr sz="2400" b="0" i="0" baseline="0">
                <a:solidFill>
                  <a:srgbClr val="3E3A39"/>
                </a:solidFill>
                <a:latin typeface="+mj-ea"/>
                <a:ea typeface="+mj-ea"/>
                <a:cs typeface="Arial" panose="020B0604020202020204" pitchFamily="34" charset="0"/>
              </a:defRPr>
            </a:lvl1pPr>
          </a:lstStyle>
          <a:p>
            <a:pPr lvl="0"/>
            <a:r>
              <a:rPr lang="zh-CN" altLang="en-US" dirty="0"/>
              <a:t>感谢聆听</a:t>
            </a:r>
            <a:endParaRPr lang="en-US" altLang="zh-CN" dirty="0"/>
          </a:p>
        </p:txBody>
      </p:sp>
      <p:sp>
        <p:nvSpPr>
          <p:cNvPr id="19"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21"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856E3B50-BD4C-41EE-AFCB-8C17ACBC0768}" type="datetime1">
              <a:rPr lang="zh-CN" altLang="en-US" smtClean="0"/>
              <a:pPr/>
              <a:t>2022/4/11</a:t>
            </a:fld>
            <a:endParaRPr lang="zh-CN" altLang="en-US" dirty="0"/>
          </a:p>
        </p:txBody>
      </p:sp>
      <p:sp>
        <p:nvSpPr>
          <p:cNvPr id="23"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extLst>
      <p:ext uri="{BB962C8B-B14F-4D97-AF65-F5344CB8AC3E}">
        <p14:creationId xmlns:p14="http://schemas.microsoft.com/office/powerpoint/2010/main" val="2058685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9">
            <a:lum/>
          </a:blip>
          <a:srcRect/>
          <a:stretch>
            <a:fillRect l="-17000" r="-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627534"/>
            <a:ext cx="8229600" cy="85725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457200" y="1653649"/>
            <a:ext cx="8229600" cy="2940974"/>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页脚占位符 4"/>
          <p:cNvSpPr>
            <a:spLocks noGrp="1"/>
          </p:cNvSpPr>
          <p:nvPr>
            <p:ph type="ftr" sz="quarter" idx="3"/>
          </p:nvPr>
        </p:nvSpPr>
        <p:spPr>
          <a:xfrm>
            <a:off x="-756592" y="4869657"/>
            <a:ext cx="3320008" cy="273844"/>
          </a:xfrm>
          <a:prstGeom prst="rect">
            <a:avLst/>
          </a:prstGeom>
        </p:spPr>
        <p:txBody>
          <a:bodyPr vert="horz" lIns="91440" tIns="45720" rIns="91440" bIns="45720" rtlCol="0" anchor="ctr"/>
          <a:lstStyle>
            <a:lvl1pPr algn="ctr">
              <a:defRPr lang="zh-CN" altLang="en-US" sz="1000" dirty="0">
                <a:solidFill>
                  <a:srgbClr val="3E3A39"/>
                </a:solidFill>
              </a:defRPr>
            </a:lvl1pPr>
          </a:lstStyle>
          <a:p>
            <a:r>
              <a:rPr lang="zh-CN" altLang="en-US" dirty="0"/>
              <a:t>成都天软信息技术有限公司</a:t>
            </a:r>
          </a:p>
        </p:txBody>
      </p:sp>
      <p:sp>
        <p:nvSpPr>
          <p:cNvPr id="4" name="日期占位符 3"/>
          <p:cNvSpPr>
            <a:spLocks noGrp="1"/>
          </p:cNvSpPr>
          <p:nvPr>
            <p:ph type="dt" sz="half" idx="2"/>
          </p:nvPr>
        </p:nvSpPr>
        <p:spPr>
          <a:xfrm>
            <a:off x="1763688" y="4869657"/>
            <a:ext cx="2133600" cy="273844"/>
          </a:xfrm>
          <a:prstGeom prst="rect">
            <a:avLst/>
          </a:prstGeom>
        </p:spPr>
        <p:txBody>
          <a:bodyPr vert="horz" lIns="91440" tIns="45720" rIns="91440" bIns="45720" rtlCol="0" anchor="ctr"/>
          <a:lstStyle>
            <a:lvl1pPr algn="l">
              <a:defRPr sz="1000">
                <a:solidFill>
                  <a:schemeClr val="tx1">
                    <a:tint val="75000"/>
                  </a:schemeClr>
                </a:solidFill>
              </a:defRPr>
            </a:lvl1pPr>
          </a:lstStyle>
          <a:p>
            <a:fld id="{833BAB34-A66A-46AD-A4BD-4E0BC19386D3}" type="datetime1">
              <a:rPr lang="zh-CN" altLang="en-US" smtClean="0"/>
              <a:pPr/>
              <a:t>2022/4/11</a:t>
            </a:fld>
            <a:endParaRPr lang="zh-CN" altLang="en-US" dirty="0"/>
          </a:p>
        </p:txBody>
      </p:sp>
      <p:cxnSp>
        <p:nvCxnSpPr>
          <p:cNvPr id="9" name="直接连接符 8"/>
          <p:cNvCxnSpPr/>
          <p:nvPr userDrawn="1"/>
        </p:nvCxnSpPr>
        <p:spPr>
          <a:xfrm>
            <a:off x="0" y="4840002"/>
            <a:ext cx="9144000" cy="0"/>
          </a:xfrm>
          <a:prstGeom prst="line">
            <a:avLst/>
          </a:prstGeom>
          <a:ln>
            <a:solidFill>
              <a:srgbClr val="C13133"/>
            </a:solidFill>
          </a:ln>
        </p:spPr>
        <p:style>
          <a:lnRef idx="1">
            <a:schemeClr val="accent1"/>
          </a:lnRef>
          <a:fillRef idx="0">
            <a:schemeClr val="accent1"/>
          </a:fillRef>
          <a:effectRef idx="0">
            <a:schemeClr val="accent1"/>
          </a:effectRef>
          <a:fontRef idx="minor">
            <a:schemeClr val="tx1"/>
          </a:fontRef>
        </p:style>
      </p:cxnSp>
      <p:pic>
        <p:nvPicPr>
          <p:cNvPr id="11" name="Picture 3" descr="E:\产品工作\天软VI\最终版\天软－logo图形英文.png"/>
          <p:cNvPicPr>
            <a:picLocks noChangeAspect="1" noChangeArrowheads="1"/>
          </p:cNvPicPr>
          <p:nvPr userDrawn="1"/>
        </p:nvPicPr>
        <p:blipFill>
          <a:blip r:embed="rId10" cstate="print">
            <a:extLst>
              <a:ext uri="{28A0092B-C50C-407E-A947-70E740481C1C}">
                <a14:useLocalDpi xmlns:a14="http://schemas.microsoft.com/office/drawing/2010/main" val="0"/>
              </a:ext>
            </a:extLst>
          </a:blip>
          <a:srcRect/>
          <a:stretch>
            <a:fillRect/>
          </a:stretch>
        </p:blipFill>
        <p:spPr bwMode="auto">
          <a:xfrm>
            <a:off x="7884368" y="4883481"/>
            <a:ext cx="1296144" cy="226552"/>
          </a:xfrm>
          <a:prstGeom prst="rect">
            <a:avLst/>
          </a:prstGeom>
          <a:noFill/>
          <a:extLst>
            <a:ext uri="{909E8E84-426E-40DD-AFC4-6F175D3DCCD1}">
              <a14:hiddenFill xmlns:a14="http://schemas.microsoft.com/office/drawing/2010/main">
                <a:solidFill>
                  <a:srgbClr val="FFFFFF"/>
                </a:solidFill>
              </a14:hiddenFill>
            </a:ext>
          </a:extLst>
        </p:spPr>
      </p:pic>
      <p:sp>
        <p:nvSpPr>
          <p:cNvPr id="12" name="灯片编号占位符 11"/>
          <p:cNvSpPr>
            <a:spLocks noGrp="1"/>
          </p:cNvSpPr>
          <p:nvPr>
            <p:ph type="sldNum" sz="quarter" idx="4"/>
          </p:nvPr>
        </p:nvSpPr>
        <p:spPr>
          <a:xfrm>
            <a:off x="3059832" y="4872649"/>
            <a:ext cx="2133600" cy="273844"/>
          </a:xfrm>
          <a:prstGeom prst="rect">
            <a:avLst/>
          </a:prstGeom>
        </p:spPr>
        <p:txBody>
          <a:bodyPr vert="horz" lIns="91440" tIns="45720" rIns="91440" bIns="45720" rtlCol="0" anchor="ctr"/>
          <a:lstStyle>
            <a:lvl1pPr algn="r">
              <a:defRPr sz="1000">
                <a:solidFill>
                  <a:schemeClr val="tx1">
                    <a:tint val="75000"/>
                  </a:schemeClr>
                </a:solidFill>
              </a:defRPr>
            </a:lvl1pPr>
          </a:lstStyle>
          <a:p>
            <a:fld id="{4A60B1E3-9BA7-4BB6-B4B8-4148C81833D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4" r:id="rId2"/>
    <p:sldLayoutId id="2147483662" r:id="rId3"/>
    <p:sldLayoutId id="2147483660" r:id="rId4"/>
    <p:sldLayoutId id="2147483661" r:id="rId5"/>
    <p:sldLayoutId id="2147483666" r:id="rId6"/>
    <p:sldLayoutId id="2147483665" r:id="rId7"/>
  </p:sldLayoutIdLst>
  <p:hf hdr="0"/>
  <p:txStyles>
    <p:titleStyle>
      <a:lvl1pPr algn="ctr" defTabSz="914400" rtl="0" eaLnBrk="1" latinLnBrk="0" hangingPunct="1">
        <a:spcBef>
          <a:spcPct val="0"/>
        </a:spcBef>
        <a:buNone/>
        <a:defRPr sz="4400" kern="1200">
          <a:solidFill>
            <a:srgbClr val="3E3A39"/>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hyperlink" Target="https://technical.openmobilealliance.org/"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1"/>
          <p:cNvSpPr>
            <a:spLocks noGrp="1"/>
          </p:cNvSpPr>
          <p:nvPr>
            <p:ph type="subTitle" idx="1"/>
          </p:nvPr>
        </p:nvSpPr>
        <p:spPr>
          <a:xfrm>
            <a:off x="4860884" y="2585307"/>
            <a:ext cx="3383525" cy="317617"/>
          </a:xfrm>
        </p:spPr>
        <p:txBody>
          <a:bodyPr>
            <a:normAutofit fontScale="85000" lnSpcReduction="20000"/>
          </a:bodyPr>
          <a:lstStyle/>
          <a:p>
            <a:pPr algn="r"/>
            <a:r>
              <a:rPr lang="en-US" altLang="zh-CN" dirty="0">
                <a:solidFill>
                  <a:schemeClr val="bg1">
                    <a:lumMod val="95000"/>
                  </a:schemeClr>
                </a:solidFill>
              </a:rPr>
              <a:t>5G&amp;LTE</a:t>
            </a:r>
            <a:r>
              <a:rPr lang="zh-CN" altLang="en-US" dirty="0">
                <a:solidFill>
                  <a:schemeClr val="bg1">
                    <a:lumMod val="95000"/>
                  </a:schemeClr>
                </a:solidFill>
              </a:rPr>
              <a:t>：高卫明（</a:t>
            </a:r>
            <a:r>
              <a:rPr lang="en-US" altLang="zh-CN" dirty="0" err="1">
                <a:solidFill>
                  <a:schemeClr val="bg1">
                    <a:lumMod val="95000"/>
                  </a:schemeClr>
                </a:solidFill>
              </a:rPr>
              <a:t>jason</a:t>
            </a:r>
            <a:r>
              <a:rPr lang="zh-CN" altLang="en-US" dirty="0">
                <a:solidFill>
                  <a:schemeClr val="bg1">
                    <a:lumMod val="95000"/>
                  </a:schemeClr>
                </a:solidFill>
              </a:rPr>
              <a:t>）</a:t>
            </a:r>
          </a:p>
        </p:txBody>
      </p:sp>
      <p:sp>
        <p:nvSpPr>
          <p:cNvPr id="3" name="文本占位符 2"/>
          <p:cNvSpPr>
            <a:spLocks noGrp="1"/>
          </p:cNvSpPr>
          <p:nvPr>
            <p:ph type="body" sz="quarter" idx="10"/>
          </p:nvPr>
        </p:nvSpPr>
        <p:spPr/>
        <p:txBody>
          <a:bodyPr/>
          <a:lstStyle/>
          <a:p>
            <a:r>
              <a:rPr lang="en-US" altLang="zh-CN" dirty="0" smtClean="0"/>
              <a:t>OMA DM</a:t>
            </a:r>
            <a:r>
              <a:rPr lang="zh-CN" altLang="en-US" dirty="0" smtClean="0"/>
              <a:t>协议简介</a:t>
            </a:r>
            <a:endParaRPr lang="zh-CN" altLang="en-US" dirty="0"/>
          </a:p>
        </p:txBody>
      </p:sp>
      <p:sp>
        <p:nvSpPr>
          <p:cNvPr id="4" name="日期占位符 3"/>
          <p:cNvSpPr>
            <a:spLocks noGrp="1"/>
          </p:cNvSpPr>
          <p:nvPr>
            <p:ph type="dt" sz="half" idx="2"/>
          </p:nvPr>
        </p:nvSpPr>
        <p:spPr/>
        <p:txBody>
          <a:bodyPr/>
          <a:lstStyle/>
          <a:p>
            <a:fld id="{F6EF0E9E-29AC-4248-96B9-42C3A6FE6495}" type="datetime1">
              <a:rPr lang="zh-CN" altLang="en-US" smtClean="0"/>
              <a:pPr/>
              <a:t>2022/4/11</a:t>
            </a:fld>
            <a:endParaRPr lang="zh-CN" altLang="en-US" dirty="0"/>
          </a:p>
        </p:txBody>
      </p:sp>
      <p:sp>
        <p:nvSpPr>
          <p:cNvPr id="5" name="页脚占位符 4"/>
          <p:cNvSpPr>
            <a:spLocks noGrp="1"/>
          </p:cNvSpPr>
          <p:nvPr>
            <p:ph type="ftr" sz="quarter" idx="3"/>
          </p:nvPr>
        </p:nvSpPr>
        <p:spPr/>
        <p:txBody>
          <a:bodyPr/>
          <a:lstStyle/>
          <a:p>
            <a:r>
              <a:rPr lang="zh-CN" altLang="en-US" dirty="0"/>
              <a:t>成都天软信息技术有限公司</a:t>
            </a:r>
          </a:p>
        </p:txBody>
      </p:sp>
      <p:sp>
        <p:nvSpPr>
          <p:cNvPr id="6" name="灯片编号占位符 5"/>
          <p:cNvSpPr>
            <a:spLocks noGrp="1"/>
          </p:cNvSpPr>
          <p:nvPr>
            <p:ph type="sldNum" sz="quarter" idx="4"/>
          </p:nvPr>
        </p:nvSpPr>
        <p:spPr/>
        <p:txBody>
          <a:bodyPr/>
          <a:lstStyle/>
          <a:p>
            <a:fld id="{4A60B1E3-9BA7-4BB6-B4B8-4148C81833D5}" type="slidenum">
              <a:rPr lang="zh-CN" altLang="en-US" smtClean="0"/>
              <a:pPr/>
              <a:t>0</a:t>
            </a:fld>
            <a:endParaRPr lang="zh-CN" altLang="en-US" dirty="0"/>
          </a:p>
        </p:txBody>
      </p:sp>
      <p:sp>
        <p:nvSpPr>
          <p:cNvPr id="8" name="副标题 1"/>
          <p:cNvSpPr txBox="1">
            <a:spLocks/>
          </p:cNvSpPr>
          <p:nvPr/>
        </p:nvSpPr>
        <p:spPr>
          <a:xfrm>
            <a:off x="4716017" y="3033063"/>
            <a:ext cx="3383525" cy="317617"/>
          </a:xfrm>
          <a:prstGeom prst="rect">
            <a:avLst/>
          </a:prstGeom>
        </p:spPr>
        <p:txBody>
          <a:bodyPr vert="horz" lIns="91440" tIns="45720" rIns="91440" bIns="45720" rtlCol="0">
            <a:normAutofit fontScale="85000" lnSpcReduction="20000"/>
          </a:bodyPr>
          <a:lstStyle>
            <a:lvl1pPr marL="0" indent="0" algn="ctr" defTabSz="914400" rtl="0" eaLnBrk="1" latinLnBrk="0" hangingPunct="1">
              <a:spcBef>
                <a:spcPct val="20000"/>
              </a:spcBef>
              <a:buFont typeface="Arial" pitchFamily="34" charset="0"/>
              <a:buNone/>
              <a:defRPr sz="2000" kern="1200" baseline="0">
                <a:solidFill>
                  <a:schemeClr val="bg1">
                    <a:lumMod val="85000"/>
                  </a:schemeClr>
                </a:solidFill>
                <a:latin typeface="微软雅黑" panose="020B0503020204020204" pitchFamily="34" charset="-122"/>
                <a:ea typeface="微软雅黑" panose="020B0503020204020204" pitchFamily="34" charset="-122"/>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r"/>
            <a:r>
              <a:rPr lang="en-US" altLang="zh-CN" dirty="0" smtClean="0">
                <a:solidFill>
                  <a:schemeClr val="bg1">
                    <a:lumMod val="95000"/>
                  </a:schemeClr>
                </a:solidFill>
              </a:rPr>
              <a:t>2022.4</a:t>
            </a:r>
            <a:endParaRPr lang="zh-CN" altLang="en-US" dirty="0">
              <a:solidFill>
                <a:schemeClr val="bg1">
                  <a:lumMod val="95000"/>
                </a:schemeClr>
              </a:solidFill>
            </a:endParaRPr>
          </a:p>
        </p:txBody>
      </p:sp>
    </p:spTree>
    <p:extLst>
      <p:ext uri="{BB962C8B-B14F-4D97-AF65-F5344CB8AC3E}">
        <p14:creationId xmlns:p14="http://schemas.microsoft.com/office/powerpoint/2010/main" val="91723412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p:txBody>
          <a:bodyPr>
            <a:normAutofit/>
          </a:bodyPr>
          <a:lstStyle/>
          <a:p>
            <a:r>
              <a:rPr lang="en-US" altLang="zh-CN" sz="1600" dirty="0"/>
              <a:t>TLS</a:t>
            </a:r>
            <a:r>
              <a:rPr lang="zh-CN" altLang="en-US" sz="1600" dirty="0"/>
              <a:t>支持使用多种身份验证机制，以允许客户端对服务器进行身份验证，反之亦然   </a:t>
            </a:r>
          </a:p>
          <a:p>
            <a:r>
              <a:rPr lang="en-US" altLang="zh-CN" sz="1600" dirty="0"/>
              <a:t>DM </a:t>
            </a:r>
            <a:r>
              <a:rPr lang="zh-CN" altLang="en-US" sz="1600" dirty="0"/>
              <a:t>服务器必须支持</a:t>
            </a:r>
            <a:r>
              <a:rPr lang="en-US" altLang="zh-CN" sz="1600" dirty="0"/>
              <a:t>Basic Authentication</a:t>
            </a:r>
            <a:r>
              <a:rPr lang="zh-CN" altLang="en-US" sz="1600" dirty="0"/>
              <a:t>、</a:t>
            </a:r>
            <a:r>
              <a:rPr lang="en-US" altLang="zh-CN" sz="1600" dirty="0"/>
              <a:t>Digest Authentication</a:t>
            </a:r>
            <a:r>
              <a:rPr lang="zh-CN" altLang="en-US" sz="1600" dirty="0"/>
              <a:t>、</a:t>
            </a:r>
            <a:r>
              <a:rPr lang="en-US" altLang="zh-CN" sz="1600" dirty="0"/>
              <a:t>X.509 certificate   </a:t>
            </a:r>
          </a:p>
          <a:p>
            <a:r>
              <a:rPr lang="en-US" altLang="zh-CN" sz="1600" dirty="0"/>
              <a:t>DM </a:t>
            </a:r>
            <a:r>
              <a:rPr lang="zh-CN" altLang="en-US" sz="1600" dirty="0"/>
              <a:t>客户端必须支持</a:t>
            </a:r>
            <a:r>
              <a:rPr lang="en-US" altLang="zh-CN" sz="1600" dirty="0"/>
              <a:t>Basic Authentication</a:t>
            </a:r>
            <a:r>
              <a:rPr lang="zh-CN" altLang="en-US" sz="1600" dirty="0"/>
              <a:t>、</a:t>
            </a:r>
            <a:r>
              <a:rPr lang="en-US" altLang="zh-CN" sz="1600" dirty="0"/>
              <a:t>X.509 certificate</a:t>
            </a:r>
            <a:r>
              <a:rPr lang="zh-CN" altLang="en-US" sz="1600" dirty="0"/>
              <a:t>，可选支持</a:t>
            </a:r>
            <a:r>
              <a:rPr lang="en-US" altLang="zh-CN" sz="1600" dirty="0"/>
              <a:t>Digest Authentication   </a:t>
            </a:r>
          </a:p>
          <a:p>
            <a:endParaRPr lang="en-US" altLang="zh-CN" sz="1600" dirty="0" smtClean="0"/>
          </a:p>
          <a:p>
            <a:r>
              <a:rPr lang="zh-CN" altLang="en-US" sz="1600" dirty="0" smtClean="0"/>
              <a:t>存在</a:t>
            </a:r>
            <a:r>
              <a:rPr lang="zh-CN" altLang="en-US" sz="1600" dirty="0"/>
              <a:t>两种主要的加密类型：对称密钥（也称为共享密钥）和非对称密钥（也称为公钥或公私密钥）</a:t>
            </a:r>
            <a:r>
              <a:rPr lang="zh-CN" altLang="en-US" sz="1600" dirty="0" smtClean="0"/>
              <a:t>。</a:t>
            </a:r>
            <a:endParaRPr lang="en-US" altLang="zh-CN" sz="1600" dirty="0" smtClean="0"/>
          </a:p>
          <a:p>
            <a:r>
              <a:rPr lang="zh-CN" altLang="en-US" sz="1600" dirty="0"/>
              <a:t>如果</a:t>
            </a:r>
            <a:r>
              <a:rPr lang="en-US" altLang="zh-CN" sz="1600" dirty="0"/>
              <a:t>X509</a:t>
            </a:r>
            <a:r>
              <a:rPr lang="zh-CN" altLang="en-US" sz="1600" dirty="0"/>
              <a:t>证书模式不被支持，则应支持</a:t>
            </a:r>
            <a:r>
              <a:rPr lang="en-US" altLang="zh-CN" sz="1600" dirty="0"/>
              <a:t>Pre-Shared Keys mode (PSK-TLS) </a:t>
            </a:r>
            <a:r>
              <a:rPr lang="zh-CN" altLang="en-US" sz="1600" dirty="0" smtClean="0"/>
              <a:t>。</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认证</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9</a:t>
            </a:fld>
            <a:endParaRPr lang="zh-CN" altLang="en-US"/>
          </a:p>
        </p:txBody>
      </p:sp>
    </p:spTree>
    <p:extLst>
      <p:ext uri="{BB962C8B-B14F-4D97-AF65-F5344CB8AC3E}">
        <p14:creationId xmlns:p14="http://schemas.microsoft.com/office/powerpoint/2010/main" val="256485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4572000" y="713979"/>
            <a:ext cx="4536504" cy="3910409"/>
          </a:xfrm>
        </p:spPr>
        <p:txBody>
          <a:bodyPr>
            <a:normAutofit/>
          </a:bodyPr>
          <a:lstStyle/>
          <a:p>
            <a:r>
              <a:rPr lang="en-US" altLang="zh-CN" sz="1600" dirty="0"/>
              <a:t>1. DM</a:t>
            </a:r>
            <a:r>
              <a:rPr lang="zh-CN" altLang="en-US" sz="1600" dirty="0"/>
              <a:t>客户端由内部事件触发，如定时定时器</a:t>
            </a:r>
          </a:p>
          <a:p>
            <a:r>
              <a:rPr lang="en-US" altLang="zh-CN" sz="1600" dirty="0" smtClean="0"/>
              <a:t>2</a:t>
            </a:r>
            <a:r>
              <a:rPr lang="en-US" altLang="zh-CN" sz="1600" dirty="0"/>
              <a:t>. DM</a:t>
            </a:r>
            <a:r>
              <a:rPr lang="zh-CN" altLang="en-US" sz="1600" dirty="0"/>
              <a:t>客户端向</a:t>
            </a:r>
            <a:r>
              <a:rPr lang="en-US" altLang="zh-CN" sz="1600" dirty="0"/>
              <a:t>DM</a:t>
            </a:r>
            <a:r>
              <a:rPr lang="zh-CN" altLang="en-US" sz="1600" dirty="0"/>
              <a:t>服务器发送启动客户端启动会话的请求</a:t>
            </a:r>
          </a:p>
          <a:p>
            <a:r>
              <a:rPr lang="en-US" altLang="zh-CN" sz="1600" dirty="0" smtClean="0"/>
              <a:t>3</a:t>
            </a:r>
            <a:r>
              <a:rPr lang="en-US" altLang="zh-CN" sz="1600" dirty="0"/>
              <a:t>. DM</a:t>
            </a:r>
            <a:r>
              <a:rPr lang="zh-CN" altLang="en-US" sz="1600" dirty="0"/>
              <a:t>服务器识别并验证设备</a:t>
            </a:r>
          </a:p>
          <a:p>
            <a:r>
              <a:rPr lang="en-US" altLang="zh-CN" sz="1600" dirty="0" smtClean="0"/>
              <a:t>4</a:t>
            </a:r>
            <a:r>
              <a:rPr lang="en-US" altLang="zh-CN" sz="1600" dirty="0"/>
              <a:t>. DM</a:t>
            </a:r>
            <a:r>
              <a:rPr lang="zh-CN" altLang="en-US" sz="1600" dirty="0"/>
              <a:t>服务器向设备发送</a:t>
            </a:r>
            <a:r>
              <a:rPr lang="en-US" altLang="zh-CN" sz="1600" dirty="0"/>
              <a:t>DM</a:t>
            </a:r>
            <a:r>
              <a:rPr lang="zh-CN" altLang="en-US" sz="1600" dirty="0"/>
              <a:t>命令</a:t>
            </a:r>
          </a:p>
          <a:p>
            <a:r>
              <a:rPr lang="en-US" altLang="zh-CN" sz="1600" dirty="0" smtClean="0"/>
              <a:t>5</a:t>
            </a:r>
            <a:r>
              <a:rPr lang="en-US" altLang="zh-CN" sz="1600" dirty="0"/>
              <a:t>. DM</a:t>
            </a:r>
            <a:r>
              <a:rPr lang="zh-CN" altLang="en-US" sz="1600" dirty="0"/>
              <a:t>客户端执行指定的</a:t>
            </a:r>
            <a:r>
              <a:rPr lang="en-US" altLang="zh-CN" sz="1600" dirty="0"/>
              <a:t>DM</a:t>
            </a:r>
            <a:r>
              <a:rPr lang="zh-CN" altLang="en-US" sz="1600" dirty="0"/>
              <a:t>命令</a:t>
            </a:r>
          </a:p>
          <a:p>
            <a:r>
              <a:rPr lang="en-US" altLang="zh-CN" sz="1600" dirty="0" smtClean="0"/>
              <a:t>6</a:t>
            </a:r>
            <a:r>
              <a:rPr lang="en-US" altLang="zh-CN" sz="1600" dirty="0"/>
              <a:t>. DM</a:t>
            </a:r>
            <a:r>
              <a:rPr lang="zh-CN" altLang="en-US" sz="1600" dirty="0"/>
              <a:t>客户端报告</a:t>
            </a:r>
            <a:r>
              <a:rPr lang="en-US" altLang="zh-CN" sz="1600" dirty="0"/>
              <a:t>DM</a:t>
            </a:r>
            <a:r>
              <a:rPr lang="zh-CN" altLang="en-US" sz="1600" dirty="0"/>
              <a:t>命令操作的结果</a:t>
            </a:r>
          </a:p>
          <a:p>
            <a:r>
              <a:rPr lang="en-US" altLang="zh-CN" sz="1600" dirty="0" smtClean="0"/>
              <a:t>7</a:t>
            </a:r>
            <a:r>
              <a:rPr lang="en-US" altLang="zh-CN" sz="1600" dirty="0"/>
              <a:t>. DM</a:t>
            </a:r>
            <a:r>
              <a:rPr lang="zh-CN" altLang="en-US" sz="1600" dirty="0"/>
              <a:t>服务器向设备返回</a:t>
            </a:r>
            <a:r>
              <a:rPr lang="en-US" altLang="zh-CN" sz="1600" dirty="0"/>
              <a:t>DM</a:t>
            </a:r>
            <a:r>
              <a:rPr lang="zh-CN" altLang="en-US" sz="1600" dirty="0"/>
              <a:t>命令以终止管理会话</a:t>
            </a:r>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a:latin typeface="+mj-ea"/>
                  <a:ea typeface="+mj-ea"/>
                </a:rPr>
                <a:t>客户端启动会话</a:t>
              </a: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10</a:t>
            </a:fld>
            <a:endParaRPr lang="zh-CN" altLang="en-US"/>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303" y="713979"/>
            <a:ext cx="4360689" cy="3983734"/>
          </a:xfrm>
          <a:prstGeom prst="rect">
            <a:avLst/>
          </a:prstGeom>
        </p:spPr>
      </p:pic>
    </p:spTree>
    <p:extLst>
      <p:ext uri="{BB962C8B-B14F-4D97-AF65-F5344CB8AC3E}">
        <p14:creationId xmlns:p14="http://schemas.microsoft.com/office/powerpoint/2010/main" val="298021958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4355976" y="735807"/>
            <a:ext cx="4248274" cy="3888581"/>
          </a:xfrm>
        </p:spPr>
        <p:txBody>
          <a:bodyPr>
            <a:normAutofit/>
          </a:bodyPr>
          <a:lstStyle/>
          <a:p>
            <a:r>
              <a:rPr lang="en-US" altLang="zh-CN" sz="1600" dirty="0"/>
              <a:t>1. DM</a:t>
            </a:r>
            <a:r>
              <a:rPr lang="zh-CN" altLang="en-US" sz="1600" dirty="0"/>
              <a:t>服务器向</a:t>
            </a:r>
            <a:r>
              <a:rPr lang="en-US" altLang="zh-CN" sz="1600" dirty="0"/>
              <a:t>DM</a:t>
            </a:r>
            <a:r>
              <a:rPr lang="zh-CN" altLang="en-US" sz="1600" dirty="0"/>
              <a:t>客户端发送通知消息</a:t>
            </a:r>
          </a:p>
          <a:p>
            <a:r>
              <a:rPr lang="en-US" altLang="zh-CN" sz="1600" dirty="0" smtClean="0"/>
              <a:t>2</a:t>
            </a:r>
            <a:r>
              <a:rPr lang="en-US" altLang="zh-CN" sz="1600" dirty="0"/>
              <a:t>. DM</a:t>
            </a:r>
            <a:r>
              <a:rPr lang="zh-CN" altLang="en-US" sz="1600" dirty="0"/>
              <a:t>客户端启动服务器启动的会话</a:t>
            </a:r>
          </a:p>
          <a:p>
            <a:r>
              <a:rPr lang="en-US" altLang="zh-CN" sz="1600" dirty="0" smtClean="0"/>
              <a:t>3</a:t>
            </a:r>
            <a:r>
              <a:rPr lang="en-US" altLang="zh-CN" sz="1600" dirty="0"/>
              <a:t>. DM</a:t>
            </a:r>
            <a:r>
              <a:rPr lang="zh-CN" altLang="en-US" sz="1600" dirty="0"/>
              <a:t>服务器识别并验证设备</a:t>
            </a:r>
          </a:p>
          <a:p>
            <a:r>
              <a:rPr lang="en-US" altLang="zh-CN" sz="1600" dirty="0" smtClean="0"/>
              <a:t>4</a:t>
            </a:r>
            <a:r>
              <a:rPr lang="en-US" altLang="zh-CN" sz="1600" dirty="0"/>
              <a:t>. DM</a:t>
            </a:r>
            <a:r>
              <a:rPr lang="zh-CN" altLang="en-US" sz="1600" dirty="0"/>
              <a:t>服务器向设备发送</a:t>
            </a:r>
            <a:r>
              <a:rPr lang="en-US" altLang="zh-CN" sz="1600" dirty="0"/>
              <a:t>DM</a:t>
            </a:r>
            <a:r>
              <a:rPr lang="zh-CN" altLang="en-US" sz="1600" dirty="0"/>
              <a:t>命令</a:t>
            </a:r>
          </a:p>
          <a:p>
            <a:r>
              <a:rPr lang="en-US" altLang="zh-CN" sz="1600" dirty="0" smtClean="0"/>
              <a:t>5</a:t>
            </a:r>
            <a:r>
              <a:rPr lang="en-US" altLang="zh-CN" sz="1600" dirty="0"/>
              <a:t>. DM</a:t>
            </a:r>
            <a:r>
              <a:rPr lang="zh-CN" altLang="en-US" sz="1600" dirty="0"/>
              <a:t>客户端执行指定的</a:t>
            </a:r>
            <a:r>
              <a:rPr lang="en-US" altLang="zh-CN" sz="1600" dirty="0"/>
              <a:t>DM</a:t>
            </a:r>
            <a:r>
              <a:rPr lang="zh-CN" altLang="en-US" sz="1600" dirty="0"/>
              <a:t>命令</a:t>
            </a:r>
          </a:p>
          <a:p>
            <a:r>
              <a:rPr lang="en-US" altLang="zh-CN" sz="1600" dirty="0" smtClean="0"/>
              <a:t>6</a:t>
            </a:r>
            <a:r>
              <a:rPr lang="en-US" altLang="zh-CN" sz="1600" dirty="0"/>
              <a:t>. DM</a:t>
            </a:r>
            <a:r>
              <a:rPr lang="zh-CN" altLang="en-US" sz="1600" dirty="0"/>
              <a:t>客户端报告</a:t>
            </a:r>
            <a:r>
              <a:rPr lang="en-US" altLang="zh-CN" sz="1600" dirty="0"/>
              <a:t>DM</a:t>
            </a:r>
            <a:r>
              <a:rPr lang="zh-CN" altLang="en-US" sz="1600" dirty="0"/>
              <a:t>命令操作的结果</a:t>
            </a:r>
          </a:p>
          <a:p>
            <a:r>
              <a:rPr lang="en-US" altLang="zh-CN" sz="1600" dirty="0" smtClean="0"/>
              <a:t>7</a:t>
            </a:r>
            <a:r>
              <a:rPr lang="en-US" altLang="zh-CN" sz="1600" dirty="0"/>
              <a:t>. DM</a:t>
            </a:r>
            <a:r>
              <a:rPr lang="zh-CN" altLang="en-US" sz="1600" dirty="0"/>
              <a:t>服务器返回</a:t>
            </a:r>
            <a:r>
              <a:rPr lang="en-US" altLang="zh-CN" sz="1600" dirty="0"/>
              <a:t>DM</a:t>
            </a:r>
            <a:r>
              <a:rPr lang="zh-CN" altLang="en-US" sz="1600" dirty="0"/>
              <a:t>命令以终止管理会话</a:t>
            </a:r>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a:latin typeface="+mj-ea"/>
                  <a:ea typeface="+mj-ea"/>
                </a:rPr>
                <a:t>服务器启动会话</a:t>
              </a: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11</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679" y="725911"/>
            <a:ext cx="4127289" cy="3878764"/>
          </a:xfrm>
          <a:prstGeom prst="rect">
            <a:avLst/>
          </a:prstGeom>
        </p:spPr>
      </p:pic>
    </p:spTree>
    <p:extLst>
      <p:ext uri="{BB962C8B-B14F-4D97-AF65-F5344CB8AC3E}">
        <p14:creationId xmlns:p14="http://schemas.microsoft.com/office/powerpoint/2010/main" val="408359707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3203848" y="735807"/>
            <a:ext cx="5400402" cy="3888581"/>
          </a:xfrm>
        </p:spPr>
        <p:txBody>
          <a:bodyPr>
            <a:normAutofit fontScale="55000" lnSpcReduction="20000"/>
          </a:bodyPr>
          <a:lstStyle/>
          <a:p>
            <a:r>
              <a:rPr lang="en-US" altLang="zh-CN" dirty="0" smtClean="0"/>
              <a:t>   1</a:t>
            </a:r>
            <a:r>
              <a:rPr lang="en-US" altLang="zh-CN" dirty="0"/>
              <a:t>.</a:t>
            </a:r>
            <a:r>
              <a:rPr lang="zh-CN" altLang="en-US" dirty="0"/>
              <a:t> </a:t>
            </a:r>
            <a:r>
              <a:rPr lang="en-US" altLang="zh-CN" dirty="0"/>
              <a:t>DM</a:t>
            </a:r>
            <a:r>
              <a:rPr lang="zh-CN" altLang="en-US" dirty="0"/>
              <a:t>客户端向</a:t>
            </a:r>
            <a:r>
              <a:rPr lang="en-US" altLang="zh-CN" dirty="0"/>
              <a:t>DM</a:t>
            </a:r>
            <a:r>
              <a:rPr lang="zh-CN" altLang="en-US" dirty="0"/>
              <a:t>服务器发送启动管理会话的请求</a:t>
            </a:r>
          </a:p>
          <a:p>
            <a:r>
              <a:rPr lang="zh-CN" altLang="en-US" dirty="0"/>
              <a:t>   </a:t>
            </a:r>
            <a:r>
              <a:rPr lang="en-US" altLang="zh-CN" dirty="0"/>
              <a:t>2.</a:t>
            </a:r>
            <a:r>
              <a:rPr lang="zh-CN" altLang="en-US" dirty="0"/>
              <a:t> </a:t>
            </a:r>
            <a:r>
              <a:rPr lang="en-US" altLang="zh-CN" dirty="0"/>
              <a:t>DM</a:t>
            </a:r>
            <a:r>
              <a:rPr lang="zh-CN" altLang="en-US" dirty="0"/>
              <a:t>服务器在内部生成</a:t>
            </a:r>
            <a:r>
              <a:rPr lang="en-US" altLang="zh-CN" dirty="0"/>
              <a:t>DM</a:t>
            </a:r>
            <a:r>
              <a:rPr lang="zh-CN" altLang="en-US" dirty="0"/>
              <a:t>命令</a:t>
            </a:r>
          </a:p>
          <a:p>
            <a:r>
              <a:rPr lang="zh-CN" altLang="en-US" dirty="0"/>
              <a:t>   </a:t>
            </a:r>
            <a:r>
              <a:rPr lang="en-US" altLang="zh-CN" dirty="0"/>
              <a:t>3.</a:t>
            </a:r>
            <a:r>
              <a:rPr lang="zh-CN" altLang="en-US" dirty="0"/>
              <a:t> </a:t>
            </a:r>
            <a:r>
              <a:rPr lang="en-US" altLang="zh-CN" dirty="0"/>
              <a:t>DM</a:t>
            </a:r>
            <a:r>
              <a:rPr lang="zh-CN" altLang="en-US" dirty="0"/>
              <a:t>服务器发送要在设备上执行的</a:t>
            </a:r>
            <a:r>
              <a:rPr lang="en-US" altLang="zh-CN" dirty="0"/>
              <a:t>DM</a:t>
            </a:r>
            <a:r>
              <a:rPr lang="zh-CN" altLang="en-US" dirty="0"/>
              <a:t>命令</a:t>
            </a:r>
          </a:p>
          <a:p>
            <a:r>
              <a:rPr lang="zh-CN" altLang="en-US" dirty="0"/>
              <a:t>   </a:t>
            </a:r>
            <a:r>
              <a:rPr lang="en-US" altLang="zh-CN" dirty="0"/>
              <a:t>4.</a:t>
            </a:r>
            <a:r>
              <a:rPr lang="zh-CN" altLang="en-US" dirty="0"/>
              <a:t> </a:t>
            </a:r>
            <a:r>
              <a:rPr lang="en-US" altLang="zh-CN" dirty="0"/>
              <a:t>DM</a:t>
            </a:r>
            <a:r>
              <a:rPr lang="zh-CN" altLang="en-US" dirty="0"/>
              <a:t>客户端触发</a:t>
            </a:r>
            <a:r>
              <a:rPr lang="en-US" altLang="zh-CN" dirty="0"/>
              <a:t>Web</a:t>
            </a:r>
            <a:r>
              <a:rPr lang="zh-CN" altLang="en-US" dirty="0"/>
              <a:t>浏览器在内部访问</a:t>
            </a:r>
            <a:r>
              <a:rPr lang="en-US" altLang="zh-CN" dirty="0"/>
              <a:t>DM</a:t>
            </a:r>
            <a:r>
              <a:rPr lang="zh-CN" altLang="en-US" dirty="0"/>
              <a:t>服务器</a:t>
            </a:r>
          </a:p>
          <a:p>
            <a:r>
              <a:rPr lang="zh-CN" altLang="en-US" dirty="0"/>
              <a:t>   </a:t>
            </a:r>
            <a:r>
              <a:rPr lang="en-US" altLang="zh-CN" dirty="0"/>
              <a:t>5.</a:t>
            </a:r>
            <a:r>
              <a:rPr lang="zh-CN" altLang="en-US" dirty="0"/>
              <a:t> </a:t>
            </a:r>
            <a:r>
              <a:rPr lang="en-US" altLang="zh-CN" dirty="0"/>
              <a:t>Web</a:t>
            </a:r>
            <a:r>
              <a:rPr lang="zh-CN" altLang="en-US" dirty="0"/>
              <a:t>浏览器请求获取用于</a:t>
            </a:r>
            <a:r>
              <a:rPr lang="en-US" altLang="zh-CN" dirty="0"/>
              <a:t>UI</a:t>
            </a:r>
            <a:r>
              <a:rPr lang="zh-CN" altLang="en-US" dirty="0"/>
              <a:t>交互的</a:t>
            </a:r>
            <a:r>
              <a:rPr lang="en-US" altLang="zh-CN" dirty="0"/>
              <a:t>HTML</a:t>
            </a:r>
            <a:r>
              <a:rPr lang="zh-CN" altLang="en-US" dirty="0"/>
              <a:t>表单文档</a:t>
            </a:r>
          </a:p>
          <a:p>
            <a:r>
              <a:rPr lang="zh-CN" altLang="en-US" dirty="0"/>
              <a:t>   </a:t>
            </a:r>
            <a:r>
              <a:rPr lang="en-US" altLang="zh-CN" dirty="0"/>
              <a:t>6.</a:t>
            </a:r>
            <a:r>
              <a:rPr lang="zh-CN" altLang="en-US" dirty="0"/>
              <a:t> </a:t>
            </a:r>
            <a:r>
              <a:rPr lang="en-US" altLang="zh-CN" dirty="0"/>
              <a:t>DM</a:t>
            </a:r>
            <a:r>
              <a:rPr lang="zh-CN" altLang="en-US" dirty="0"/>
              <a:t>服务器向</a:t>
            </a:r>
            <a:r>
              <a:rPr lang="en-US" altLang="zh-CN" dirty="0"/>
              <a:t>Web</a:t>
            </a:r>
            <a:r>
              <a:rPr lang="zh-CN" altLang="en-US" dirty="0"/>
              <a:t>浏览器发送</a:t>
            </a:r>
            <a:r>
              <a:rPr lang="en-US" altLang="zh-CN" dirty="0"/>
              <a:t>HTML</a:t>
            </a:r>
            <a:r>
              <a:rPr lang="zh-CN" altLang="en-US" dirty="0"/>
              <a:t>表单文档</a:t>
            </a:r>
          </a:p>
          <a:p>
            <a:r>
              <a:rPr lang="zh-CN" altLang="en-US" dirty="0"/>
              <a:t>   </a:t>
            </a:r>
            <a:r>
              <a:rPr lang="en-US" altLang="zh-CN" dirty="0"/>
              <a:t>7.</a:t>
            </a:r>
            <a:r>
              <a:rPr lang="zh-CN" altLang="en-US" dirty="0"/>
              <a:t> </a:t>
            </a:r>
            <a:r>
              <a:rPr lang="en-US" altLang="zh-CN" dirty="0"/>
              <a:t>Web</a:t>
            </a:r>
            <a:r>
              <a:rPr lang="zh-CN" altLang="en-US" dirty="0"/>
              <a:t>浏览器在内部与用户进行</a:t>
            </a:r>
            <a:r>
              <a:rPr lang="en-US" altLang="zh-CN" dirty="0"/>
              <a:t>UI</a:t>
            </a:r>
            <a:r>
              <a:rPr lang="zh-CN" altLang="en-US" dirty="0"/>
              <a:t>交互</a:t>
            </a:r>
          </a:p>
          <a:p>
            <a:r>
              <a:rPr lang="zh-CN" altLang="en-US" dirty="0"/>
              <a:t>   </a:t>
            </a:r>
            <a:r>
              <a:rPr lang="en-US" altLang="zh-CN" dirty="0"/>
              <a:t>8.</a:t>
            </a:r>
            <a:r>
              <a:rPr lang="zh-CN" altLang="en-US" dirty="0"/>
              <a:t> </a:t>
            </a:r>
            <a:r>
              <a:rPr lang="en-US" altLang="zh-CN" dirty="0"/>
              <a:t>Web</a:t>
            </a:r>
            <a:r>
              <a:rPr lang="zh-CN" altLang="en-US" dirty="0"/>
              <a:t>浏览器将表单数据发送到</a:t>
            </a:r>
            <a:r>
              <a:rPr lang="en-US" altLang="zh-CN" dirty="0"/>
              <a:t>DM</a:t>
            </a:r>
            <a:r>
              <a:rPr lang="zh-CN" altLang="en-US" dirty="0"/>
              <a:t>服务器</a:t>
            </a:r>
          </a:p>
          <a:p>
            <a:r>
              <a:rPr lang="zh-CN" altLang="en-US" dirty="0"/>
              <a:t>   </a:t>
            </a:r>
            <a:r>
              <a:rPr lang="en-US" altLang="zh-CN" dirty="0"/>
              <a:t>9.</a:t>
            </a:r>
            <a:r>
              <a:rPr lang="zh-CN" altLang="en-US" dirty="0"/>
              <a:t> </a:t>
            </a:r>
            <a:r>
              <a:rPr lang="en-US" altLang="zh-CN" dirty="0"/>
              <a:t>DM</a:t>
            </a:r>
            <a:r>
              <a:rPr lang="zh-CN" altLang="en-US" dirty="0"/>
              <a:t>服务器处理已发布的表单数据，并决定结束</a:t>
            </a:r>
            <a:r>
              <a:rPr lang="en-US" altLang="zh-CN" dirty="0"/>
              <a:t>UI</a:t>
            </a:r>
            <a:r>
              <a:rPr lang="zh-CN" altLang="en-US" dirty="0"/>
              <a:t>交互</a:t>
            </a:r>
          </a:p>
          <a:p>
            <a:r>
              <a:rPr lang="zh-CN" altLang="en-US" dirty="0"/>
              <a:t>   </a:t>
            </a:r>
            <a:r>
              <a:rPr lang="en-US" altLang="zh-CN" dirty="0"/>
              <a:t>10.</a:t>
            </a:r>
            <a:r>
              <a:rPr lang="zh-CN" altLang="en-US" dirty="0"/>
              <a:t> </a:t>
            </a:r>
            <a:r>
              <a:rPr lang="en-US" altLang="zh-CN" dirty="0"/>
              <a:t>DM</a:t>
            </a:r>
            <a:r>
              <a:rPr lang="zh-CN" altLang="en-US" dirty="0"/>
              <a:t>服务器触发</a:t>
            </a:r>
            <a:r>
              <a:rPr lang="en-US" altLang="zh-CN" dirty="0"/>
              <a:t>Web</a:t>
            </a:r>
            <a:r>
              <a:rPr lang="zh-CN" altLang="en-US" dirty="0"/>
              <a:t>浏览器以通知</a:t>
            </a:r>
            <a:r>
              <a:rPr lang="en-US" altLang="zh-CN" dirty="0"/>
              <a:t>UI</a:t>
            </a:r>
            <a:r>
              <a:rPr lang="zh-CN" altLang="en-US" dirty="0"/>
              <a:t>交互事件</a:t>
            </a:r>
          </a:p>
          <a:p>
            <a:r>
              <a:rPr lang="zh-CN" altLang="en-US" dirty="0"/>
              <a:t>   </a:t>
            </a:r>
            <a:r>
              <a:rPr lang="en-US" altLang="zh-CN" dirty="0"/>
              <a:t>11.</a:t>
            </a:r>
            <a:r>
              <a:rPr lang="zh-CN" altLang="en-US" dirty="0"/>
              <a:t> </a:t>
            </a:r>
            <a:r>
              <a:rPr lang="en-US" altLang="zh-CN" dirty="0"/>
              <a:t>Web</a:t>
            </a:r>
            <a:r>
              <a:rPr lang="zh-CN" altLang="en-US" dirty="0"/>
              <a:t>浏览器将</a:t>
            </a:r>
            <a:r>
              <a:rPr lang="en-US" altLang="zh-CN" dirty="0"/>
              <a:t>UI</a:t>
            </a:r>
            <a:r>
              <a:rPr lang="zh-CN" altLang="en-US" dirty="0"/>
              <a:t>交互事件通知给</a:t>
            </a:r>
            <a:r>
              <a:rPr lang="en-US" altLang="zh-CN" dirty="0"/>
              <a:t>DM</a:t>
            </a:r>
            <a:r>
              <a:rPr lang="zh-CN" altLang="en-US" dirty="0"/>
              <a:t>客户端</a:t>
            </a:r>
          </a:p>
          <a:p>
            <a:r>
              <a:rPr lang="zh-CN" altLang="en-US" dirty="0"/>
              <a:t>   </a:t>
            </a:r>
            <a:r>
              <a:rPr lang="en-US" altLang="zh-CN" dirty="0"/>
              <a:t>12.</a:t>
            </a:r>
            <a:r>
              <a:rPr lang="zh-CN" altLang="en-US" dirty="0"/>
              <a:t> </a:t>
            </a:r>
            <a:r>
              <a:rPr lang="en-US" altLang="zh-CN" dirty="0"/>
              <a:t>DM</a:t>
            </a:r>
            <a:r>
              <a:rPr lang="zh-CN" altLang="en-US" dirty="0"/>
              <a:t>客户端请求恢复管理会话</a:t>
            </a:r>
          </a:p>
          <a:p>
            <a:r>
              <a:rPr lang="zh-CN" altLang="en-US" dirty="0"/>
              <a:t>   </a:t>
            </a:r>
            <a:r>
              <a:rPr lang="en-US" altLang="zh-CN" dirty="0"/>
              <a:t>13.</a:t>
            </a:r>
            <a:r>
              <a:rPr lang="zh-CN" altLang="en-US" dirty="0"/>
              <a:t> </a:t>
            </a:r>
            <a:r>
              <a:rPr lang="en-US" altLang="zh-CN" dirty="0"/>
              <a:t>DM</a:t>
            </a:r>
            <a:r>
              <a:rPr lang="zh-CN" altLang="en-US" dirty="0"/>
              <a:t>服务器在内部生成</a:t>
            </a:r>
            <a:r>
              <a:rPr lang="en-US" altLang="zh-CN" dirty="0"/>
              <a:t>DM</a:t>
            </a:r>
            <a:r>
              <a:rPr lang="zh-CN" altLang="en-US" dirty="0"/>
              <a:t>命令</a:t>
            </a:r>
          </a:p>
          <a:p>
            <a:r>
              <a:rPr lang="zh-CN" altLang="en-US" dirty="0"/>
              <a:t>   </a:t>
            </a:r>
            <a:r>
              <a:rPr lang="en-US" altLang="zh-CN" dirty="0"/>
              <a:t>14.</a:t>
            </a:r>
            <a:r>
              <a:rPr lang="zh-CN" altLang="en-US" dirty="0"/>
              <a:t> </a:t>
            </a:r>
            <a:r>
              <a:rPr lang="en-US" altLang="zh-CN" dirty="0"/>
              <a:t>DM</a:t>
            </a:r>
            <a:r>
              <a:rPr lang="zh-CN" altLang="en-US" dirty="0"/>
              <a:t>服务器发送要在设备上执行的</a:t>
            </a:r>
            <a:r>
              <a:rPr lang="en-US" altLang="zh-CN" dirty="0"/>
              <a:t>DM</a:t>
            </a:r>
            <a:r>
              <a:rPr lang="zh-CN" altLang="en-US" dirty="0"/>
              <a:t>命令</a:t>
            </a:r>
          </a:p>
          <a:p>
            <a:r>
              <a:rPr lang="zh-CN" altLang="en-US" dirty="0"/>
              <a:t>   </a:t>
            </a:r>
            <a:r>
              <a:rPr lang="en-US" altLang="zh-CN" dirty="0"/>
              <a:t>15.</a:t>
            </a:r>
            <a:r>
              <a:rPr lang="zh-CN" altLang="en-US" dirty="0"/>
              <a:t> </a:t>
            </a:r>
            <a:r>
              <a:rPr lang="en-US" altLang="zh-CN" dirty="0"/>
              <a:t>DM</a:t>
            </a:r>
            <a:r>
              <a:rPr lang="zh-CN" altLang="en-US" dirty="0"/>
              <a:t>客户端执行指定的</a:t>
            </a:r>
            <a:r>
              <a:rPr lang="en-US" altLang="zh-CN" dirty="0"/>
              <a:t>DM</a:t>
            </a:r>
            <a:r>
              <a:rPr lang="zh-CN" altLang="en-US" dirty="0"/>
              <a:t>命令操作</a:t>
            </a:r>
          </a:p>
          <a:p>
            <a:r>
              <a:rPr lang="zh-CN" altLang="en-US" dirty="0"/>
              <a:t>   </a:t>
            </a:r>
            <a:r>
              <a:rPr lang="en-US" altLang="zh-CN" dirty="0"/>
              <a:t>16.</a:t>
            </a:r>
            <a:r>
              <a:rPr lang="zh-CN" altLang="en-US" dirty="0"/>
              <a:t> </a:t>
            </a:r>
            <a:r>
              <a:rPr lang="en-US" altLang="zh-CN" dirty="0"/>
              <a:t>DM</a:t>
            </a:r>
            <a:r>
              <a:rPr lang="zh-CN" altLang="en-US" dirty="0"/>
              <a:t>客户端报告</a:t>
            </a:r>
            <a:r>
              <a:rPr lang="en-US" altLang="zh-CN" dirty="0"/>
              <a:t>DM</a:t>
            </a:r>
            <a:r>
              <a:rPr lang="zh-CN" altLang="en-US" dirty="0"/>
              <a:t>命令操作的结果</a:t>
            </a:r>
          </a:p>
          <a:p>
            <a:r>
              <a:rPr lang="zh-CN" altLang="en-US" dirty="0"/>
              <a:t>   </a:t>
            </a:r>
            <a:r>
              <a:rPr lang="en-US" altLang="zh-CN" dirty="0"/>
              <a:t>17.</a:t>
            </a:r>
            <a:r>
              <a:rPr lang="zh-CN" altLang="en-US" dirty="0"/>
              <a:t> </a:t>
            </a:r>
            <a:r>
              <a:rPr lang="en-US" altLang="zh-CN" dirty="0"/>
              <a:t>DM</a:t>
            </a:r>
            <a:r>
              <a:rPr lang="zh-CN" altLang="en-US" dirty="0"/>
              <a:t>服务器在内部生成</a:t>
            </a:r>
            <a:r>
              <a:rPr lang="en-US" altLang="zh-CN" dirty="0"/>
              <a:t>DM</a:t>
            </a:r>
            <a:r>
              <a:rPr lang="zh-CN" altLang="en-US" dirty="0"/>
              <a:t>命令</a:t>
            </a:r>
          </a:p>
          <a:p>
            <a:r>
              <a:rPr lang="zh-CN" altLang="en-US" dirty="0"/>
              <a:t>   </a:t>
            </a:r>
            <a:r>
              <a:rPr lang="en-US" altLang="zh-CN" dirty="0"/>
              <a:t>18.</a:t>
            </a:r>
            <a:r>
              <a:rPr lang="zh-CN" altLang="en-US" dirty="0"/>
              <a:t> </a:t>
            </a:r>
            <a:r>
              <a:rPr lang="en-US" altLang="zh-CN" dirty="0"/>
              <a:t>DM</a:t>
            </a:r>
            <a:r>
              <a:rPr lang="zh-CN" altLang="en-US" dirty="0"/>
              <a:t>服务器向设备发送</a:t>
            </a:r>
            <a:r>
              <a:rPr lang="en-US" altLang="zh-CN" dirty="0"/>
              <a:t>DM</a:t>
            </a:r>
            <a:r>
              <a:rPr lang="zh-CN" altLang="en-US" dirty="0"/>
              <a:t>命令以完成管理会话</a:t>
            </a:r>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a:latin typeface="+mj-ea"/>
                  <a:ea typeface="+mj-ea"/>
                </a:rPr>
                <a:t>UI-Web</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12</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146" y="735807"/>
            <a:ext cx="2967686" cy="3894797"/>
          </a:xfrm>
          <a:prstGeom prst="rect">
            <a:avLst/>
          </a:prstGeom>
        </p:spPr>
      </p:pic>
    </p:spTree>
    <p:extLst>
      <p:ext uri="{BB962C8B-B14F-4D97-AF65-F5344CB8AC3E}">
        <p14:creationId xmlns:p14="http://schemas.microsoft.com/office/powerpoint/2010/main" val="13667307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3"/>
          </p:nvPr>
        </p:nvSpPr>
        <p:spPr/>
        <p:txBody>
          <a:bodyPr/>
          <a:lstStyle/>
          <a:p>
            <a:r>
              <a:rPr lang="zh-CN" altLang="en-US"/>
              <a:t>成都天软信息技术有限公司</a:t>
            </a:r>
            <a:endParaRPr lang="zh-CN" altLang="en-US" dirty="0"/>
          </a:p>
        </p:txBody>
      </p:sp>
      <p:sp>
        <p:nvSpPr>
          <p:cNvPr id="13" name="平行四边形 12">
            <a:extLst>
              <a:ext uri="{FF2B5EF4-FFF2-40B4-BE49-F238E27FC236}">
                <a16:creationId xmlns:a16="http://schemas.microsoft.com/office/drawing/2014/main" id="{E63C0444-EDFF-4CAB-BA09-122C511922CC}"/>
              </a:ext>
            </a:extLst>
          </p:cNvPr>
          <p:cNvSpPr/>
          <p:nvPr/>
        </p:nvSpPr>
        <p:spPr>
          <a:xfrm>
            <a:off x="1785290" y="1671650"/>
            <a:ext cx="5573420" cy="1800200"/>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dirty="0">
                <a:solidFill>
                  <a:schemeClr val="tx1">
                    <a:lumMod val="65000"/>
                    <a:lumOff val="35000"/>
                  </a:schemeClr>
                </a:solidFill>
              </a:rPr>
              <a:t>             Chapter </a:t>
            </a:r>
            <a:r>
              <a:rPr lang="en-US" altLang="zh-CN" sz="2800" dirty="0" smtClean="0">
                <a:solidFill>
                  <a:schemeClr val="tx1">
                    <a:lumMod val="65000"/>
                    <a:lumOff val="35000"/>
                  </a:schemeClr>
                </a:solidFill>
              </a:rPr>
              <a:t>3</a:t>
            </a:r>
            <a:endParaRPr lang="en-US" altLang="zh-CN" sz="2800" dirty="0">
              <a:solidFill>
                <a:schemeClr val="tx1">
                  <a:lumMod val="65000"/>
                  <a:lumOff val="35000"/>
                </a:schemeClr>
              </a:solidFill>
            </a:endParaRPr>
          </a:p>
          <a:p>
            <a:endParaRPr lang="en-US" altLang="zh-CN" sz="2800" dirty="0">
              <a:solidFill>
                <a:schemeClr val="tx1">
                  <a:lumMod val="65000"/>
                  <a:lumOff val="35000"/>
                </a:schemeClr>
              </a:solidFill>
            </a:endParaRPr>
          </a:p>
          <a:p>
            <a:r>
              <a:rPr lang="en-US" altLang="zh-CN" dirty="0">
                <a:solidFill>
                  <a:schemeClr val="tx1">
                    <a:lumMod val="65000"/>
                    <a:lumOff val="35000"/>
                  </a:schemeClr>
                </a:solidFill>
              </a:rPr>
              <a:t>                   </a:t>
            </a:r>
            <a:r>
              <a:rPr lang="en-US" altLang="zh-CN" dirty="0" smtClean="0">
                <a:solidFill>
                  <a:schemeClr val="tx1">
                    <a:lumMod val="65000"/>
                    <a:lumOff val="35000"/>
                  </a:schemeClr>
                </a:solidFill>
              </a:rPr>
              <a:t>       </a:t>
            </a:r>
            <a:r>
              <a:rPr lang="zh-CN" altLang="en-US" sz="2000" dirty="0" smtClean="0">
                <a:solidFill>
                  <a:schemeClr val="tx1">
                    <a:lumMod val="65000"/>
                    <a:lumOff val="35000"/>
                  </a:schemeClr>
                </a:solidFill>
              </a:rPr>
              <a:t>数据包</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31224528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251520" y="735807"/>
            <a:ext cx="8352730" cy="3888581"/>
          </a:xfrm>
        </p:spPr>
        <p:txBody>
          <a:bodyPr>
            <a:normAutofit/>
          </a:bodyPr>
          <a:lstStyle/>
          <a:p>
            <a:r>
              <a:rPr lang="en-US" altLang="zh-CN" sz="1600" dirty="0" smtClean="0"/>
              <a:t>OMA </a:t>
            </a:r>
            <a:r>
              <a:rPr lang="en-US" altLang="zh-CN" sz="1600" dirty="0"/>
              <a:t>DM 2.0 Protocol </a:t>
            </a:r>
            <a:r>
              <a:rPr lang="zh-CN" altLang="en-US" sz="1600" dirty="0"/>
              <a:t>协议实现在一个个</a:t>
            </a:r>
            <a:r>
              <a:rPr lang="en-US" altLang="zh-CN" sz="1600" dirty="0"/>
              <a:t>DM</a:t>
            </a:r>
            <a:r>
              <a:rPr lang="zh-CN" altLang="en-US" sz="1600" dirty="0"/>
              <a:t>会话中。   </a:t>
            </a:r>
          </a:p>
          <a:p>
            <a:r>
              <a:rPr lang="en-US" altLang="zh-CN" sz="1600" dirty="0"/>
              <a:t>DM</a:t>
            </a:r>
            <a:r>
              <a:rPr lang="zh-CN" altLang="en-US" sz="1600" dirty="0"/>
              <a:t>会话总是由</a:t>
            </a:r>
            <a:r>
              <a:rPr lang="en-US" altLang="zh-CN" sz="1600" dirty="0"/>
              <a:t>DM</a:t>
            </a:r>
            <a:r>
              <a:rPr lang="zh-CN" altLang="en-US" sz="1600" dirty="0"/>
              <a:t>客户端发起建立。当然，</a:t>
            </a:r>
            <a:r>
              <a:rPr lang="en-US" altLang="zh-CN" sz="1600" dirty="0"/>
              <a:t>DM</a:t>
            </a:r>
            <a:r>
              <a:rPr lang="zh-CN" altLang="en-US" sz="1600" dirty="0"/>
              <a:t>服务器能够通过向</a:t>
            </a:r>
            <a:r>
              <a:rPr lang="en-US" altLang="zh-CN" sz="1600" dirty="0"/>
              <a:t>DM</a:t>
            </a:r>
            <a:r>
              <a:rPr lang="zh-CN" altLang="en-US" sz="1600" dirty="0"/>
              <a:t>客户端发送</a:t>
            </a:r>
            <a:r>
              <a:rPr lang="en-US" altLang="zh-CN" sz="1600" dirty="0"/>
              <a:t>DM Notification</a:t>
            </a:r>
            <a:r>
              <a:rPr lang="zh-CN" altLang="en-US" sz="1600" dirty="0"/>
              <a:t>消息以此触发让</a:t>
            </a:r>
            <a:r>
              <a:rPr lang="en-US" altLang="zh-CN" sz="1600" dirty="0"/>
              <a:t>DM </a:t>
            </a:r>
            <a:r>
              <a:rPr lang="zh-CN" altLang="en-US" sz="1600" dirty="0"/>
              <a:t>客户端发起建立</a:t>
            </a:r>
            <a:r>
              <a:rPr lang="en-US" altLang="zh-CN" sz="1600" dirty="0"/>
              <a:t>DM </a:t>
            </a:r>
            <a:r>
              <a:rPr lang="zh-CN" altLang="en-US" sz="1600" dirty="0"/>
              <a:t>会话。   </a:t>
            </a:r>
          </a:p>
          <a:p>
            <a:r>
              <a:rPr lang="zh-CN" altLang="en-US" sz="1600" dirty="0"/>
              <a:t>当一个</a:t>
            </a:r>
            <a:r>
              <a:rPr lang="en-US" altLang="zh-CN" sz="1600" dirty="0"/>
              <a:t>DM</a:t>
            </a:r>
            <a:r>
              <a:rPr lang="zh-CN" altLang="en-US" sz="1600" dirty="0"/>
              <a:t>会话成功建立之后，</a:t>
            </a:r>
            <a:r>
              <a:rPr lang="en-US" altLang="zh-CN" sz="1600" dirty="0"/>
              <a:t>DM </a:t>
            </a:r>
            <a:r>
              <a:rPr lang="zh-CN" altLang="en-US" sz="1600" dirty="0"/>
              <a:t>服务器发送</a:t>
            </a:r>
            <a:r>
              <a:rPr lang="en-US" altLang="zh-CN" sz="1600" dirty="0"/>
              <a:t>DM Commands</a:t>
            </a:r>
            <a:r>
              <a:rPr lang="zh-CN" altLang="en-US" sz="1600" dirty="0"/>
              <a:t>消息到</a:t>
            </a:r>
            <a:r>
              <a:rPr lang="en-US" altLang="zh-CN" sz="1600" dirty="0"/>
              <a:t>DM</a:t>
            </a:r>
            <a:r>
              <a:rPr lang="zh-CN" altLang="en-US" sz="1600" dirty="0"/>
              <a:t>客户端，然后可以收到</a:t>
            </a:r>
            <a:r>
              <a:rPr lang="en-US" altLang="zh-CN" sz="1600" dirty="0"/>
              <a:t>DM </a:t>
            </a:r>
            <a:r>
              <a:rPr lang="zh-CN" altLang="en-US" sz="1600" dirty="0"/>
              <a:t>客户端的响应消息。   </a:t>
            </a:r>
          </a:p>
          <a:p>
            <a:r>
              <a:rPr lang="zh-CN" altLang="en-US" sz="1600" dirty="0"/>
              <a:t>当</a:t>
            </a:r>
            <a:r>
              <a:rPr lang="en-US" altLang="zh-CN" sz="1600" dirty="0"/>
              <a:t>DM </a:t>
            </a:r>
            <a:r>
              <a:rPr lang="zh-CN" altLang="en-US" sz="1600" dirty="0"/>
              <a:t>客户端触发了某种事件或警报之后，就会向</a:t>
            </a:r>
            <a:r>
              <a:rPr lang="en-US" altLang="zh-CN" sz="1600" dirty="0"/>
              <a:t>DM </a:t>
            </a:r>
            <a:r>
              <a:rPr lang="zh-CN" altLang="en-US" sz="1600" dirty="0"/>
              <a:t>服务器通知此事。   </a:t>
            </a:r>
          </a:p>
          <a:p>
            <a:r>
              <a:rPr lang="zh-CN" altLang="en-US" sz="1600" dirty="0"/>
              <a:t>只能由</a:t>
            </a:r>
            <a:r>
              <a:rPr lang="en-US" altLang="zh-CN" sz="1600" dirty="0"/>
              <a:t>DM </a:t>
            </a:r>
            <a:r>
              <a:rPr lang="zh-CN" altLang="en-US" sz="1600" dirty="0"/>
              <a:t>服务器向</a:t>
            </a:r>
            <a:r>
              <a:rPr lang="en-US" altLang="zh-CN" sz="1600" dirty="0"/>
              <a:t>DM </a:t>
            </a:r>
            <a:r>
              <a:rPr lang="zh-CN" altLang="en-US" sz="1600" dirty="0"/>
              <a:t>客户端发送</a:t>
            </a:r>
            <a:r>
              <a:rPr lang="en-US" altLang="zh-CN" sz="1600" dirty="0"/>
              <a:t>DM Commands</a:t>
            </a:r>
            <a:r>
              <a:rPr lang="zh-CN" altLang="en-US" sz="1600" dirty="0"/>
              <a:t>消息，不能由</a:t>
            </a:r>
            <a:r>
              <a:rPr lang="en-US" altLang="zh-CN" sz="1600" dirty="0"/>
              <a:t>DM </a:t>
            </a:r>
            <a:r>
              <a:rPr lang="zh-CN" altLang="en-US" sz="1600" dirty="0"/>
              <a:t>客户端向</a:t>
            </a:r>
            <a:r>
              <a:rPr lang="en-US" altLang="zh-CN" sz="1600" dirty="0"/>
              <a:t>DM </a:t>
            </a:r>
            <a:r>
              <a:rPr lang="zh-CN" altLang="en-US" sz="1600" dirty="0"/>
              <a:t>服务器发送</a:t>
            </a:r>
            <a:r>
              <a:rPr lang="en-US" altLang="zh-CN" sz="1600" dirty="0"/>
              <a:t>DM Commands</a:t>
            </a:r>
            <a:r>
              <a:rPr lang="zh-CN" altLang="en-US" sz="1600" dirty="0"/>
              <a:t>消息。   </a:t>
            </a:r>
          </a:p>
          <a:p>
            <a:r>
              <a:rPr lang="zh-CN" altLang="en-US" sz="1600" dirty="0"/>
              <a:t>当</a:t>
            </a:r>
            <a:r>
              <a:rPr lang="en-US" altLang="zh-CN" sz="1600" dirty="0"/>
              <a:t>DM </a:t>
            </a:r>
            <a:r>
              <a:rPr lang="zh-CN" altLang="en-US" sz="1600" dirty="0"/>
              <a:t>服务器向</a:t>
            </a:r>
            <a:r>
              <a:rPr lang="en-US" altLang="zh-CN" sz="1600" dirty="0"/>
              <a:t>DM </a:t>
            </a:r>
            <a:r>
              <a:rPr lang="zh-CN" altLang="en-US" sz="1600" dirty="0"/>
              <a:t>客户端发送结束会话的消息之后，</a:t>
            </a:r>
            <a:r>
              <a:rPr lang="en-US" altLang="zh-CN" sz="1600" dirty="0"/>
              <a:t>DM </a:t>
            </a:r>
            <a:r>
              <a:rPr lang="zh-CN" altLang="en-US" sz="1600" dirty="0"/>
              <a:t>服务器结束该次会话。   </a:t>
            </a:r>
          </a:p>
          <a:p>
            <a:endParaRPr lang="zh-CN" altLang="en-US" sz="1600" dirty="0"/>
          </a:p>
          <a:p>
            <a:r>
              <a:rPr lang="en-US" altLang="zh-CN" sz="1600" dirty="0"/>
              <a:t>OMA DM 2.0</a:t>
            </a:r>
            <a:r>
              <a:rPr lang="zh-CN" altLang="en-US" sz="1600" dirty="0"/>
              <a:t>支持</a:t>
            </a:r>
            <a:r>
              <a:rPr lang="en-US" altLang="zh-CN" sz="1600" dirty="0"/>
              <a:t>DM </a:t>
            </a:r>
            <a:r>
              <a:rPr lang="zh-CN" altLang="en-US" sz="1600" dirty="0"/>
              <a:t>包。   </a:t>
            </a:r>
          </a:p>
          <a:p>
            <a:r>
              <a:rPr lang="en-US" altLang="zh-CN" sz="1600" dirty="0"/>
              <a:t>DM </a:t>
            </a:r>
            <a:r>
              <a:rPr lang="zh-CN" altLang="en-US" sz="1600" dirty="0"/>
              <a:t>包发送者应等待接收者的响应后再发送另一个</a:t>
            </a:r>
            <a:r>
              <a:rPr lang="en-US" altLang="zh-CN" sz="1600" dirty="0"/>
              <a:t>DM </a:t>
            </a:r>
            <a:r>
              <a:rPr lang="zh-CN" altLang="en-US" sz="1600" dirty="0"/>
              <a:t>包，因为程序处理</a:t>
            </a:r>
            <a:r>
              <a:rPr lang="en-US" altLang="zh-CN" sz="1600" dirty="0"/>
              <a:t>DM</a:t>
            </a:r>
            <a:r>
              <a:rPr lang="zh-CN" altLang="en-US" sz="1600" dirty="0"/>
              <a:t>包消耗的时间不可预料，所以该协议规定不同</a:t>
            </a:r>
            <a:r>
              <a:rPr lang="en-US" altLang="zh-CN" sz="1600" dirty="0"/>
              <a:t>DM </a:t>
            </a:r>
            <a:r>
              <a:rPr lang="zh-CN" altLang="en-US" sz="1600" dirty="0"/>
              <a:t>包发送之间没有超时处理</a:t>
            </a:r>
            <a:r>
              <a:rPr lang="zh-CN" altLang="en-US" sz="1600" dirty="0" smtClean="0"/>
              <a:t>。</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交互模型</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14</a:t>
            </a:fld>
            <a:endParaRPr lang="zh-CN" altLang="en-US"/>
          </a:p>
        </p:txBody>
      </p:sp>
    </p:spTree>
    <p:extLst>
      <p:ext uri="{BB962C8B-B14F-4D97-AF65-F5344CB8AC3E}">
        <p14:creationId xmlns:p14="http://schemas.microsoft.com/office/powerpoint/2010/main" val="41696719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107504" y="699542"/>
            <a:ext cx="8036892" cy="251767"/>
          </a:xfrm>
        </p:spPr>
        <p:txBody>
          <a:bodyPr>
            <a:normAutofit fontScale="92500" lnSpcReduction="10000"/>
          </a:bodyPr>
          <a:lstStyle/>
          <a:p>
            <a:r>
              <a:rPr lang="zh-CN" altLang="en-US" sz="1200" dirty="0" smtClean="0"/>
              <a:t>协议定义的</a:t>
            </a:r>
            <a:r>
              <a:rPr lang="en-US" altLang="zh-CN" sz="1200" dirty="0" smtClean="0"/>
              <a:t>DM Command</a:t>
            </a:r>
            <a:r>
              <a:rPr lang="zh-CN" altLang="en-US" sz="1200" dirty="0" smtClean="0"/>
              <a:t>如下：</a:t>
            </a:r>
            <a:endParaRPr lang="zh-CN" altLang="en-US" sz="1200" dirty="0"/>
          </a:p>
        </p:txBody>
      </p:sp>
      <p:grpSp>
        <p:nvGrpSpPr>
          <p:cNvPr id="5" name="组合 4"/>
          <p:cNvGrpSpPr/>
          <p:nvPr/>
        </p:nvGrpSpPr>
        <p:grpSpPr>
          <a:xfrm>
            <a:off x="-2" y="16499"/>
            <a:ext cx="2586314" cy="567811"/>
            <a:chOff x="2520086" y="247953"/>
            <a:chExt cx="1659887" cy="757082"/>
          </a:xfrm>
          <a:effectLst>
            <a:outerShdw blurRad="50800" dist="38100" dir="5400000" algn="t" rotWithShape="0">
              <a:prstClr val="black">
                <a:alpha val="30000"/>
              </a:prstClr>
            </a:outerShdw>
          </a:effectLst>
        </p:grpSpPr>
        <p:sp>
          <p:nvSpPr>
            <p:cNvPr id="6" name="燕尾形 5"/>
            <p:cNvSpPr/>
            <p:nvPr/>
          </p:nvSpPr>
          <p:spPr>
            <a:xfrm flipH="1">
              <a:off x="3717828" y="247955"/>
              <a:ext cx="462145" cy="757080"/>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455431"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DM Command</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15</a:t>
            </a:fld>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4157433261"/>
              </p:ext>
            </p:extLst>
          </p:nvPr>
        </p:nvGraphicFramePr>
        <p:xfrm>
          <a:off x="251520" y="951050"/>
          <a:ext cx="7056784" cy="3243087"/>
        </p:xfrm>
        <a:graphic>
          <a:graphicData uri="http://schemas.openxmlformats.org/drawingml/2006/table">
            <a:tbl>
              <a:tblPr firstRow="1" bandRow="1">
                <a:tableStyleId>{5C22544A-7EE6-4342-B048-85BDC9FD1C3A}</a:tableStyleId>
              </a:tblPr>
              <a:tblGrid>
                <a:gridCol w="1764196">
                  <a:extLst>
                    <a:ext uri="{9D8B030D-6E8A-4147-A177-3AD203B41FA5}">
                      <a16:colId xmlns:a16="http://schemas.microsoft.com/office/drawing/2014/main" val="4014165737"/>
                    </a:ext>
                  </a:extLst>
                </a:gridCol>
                <a:gridCol w="2412268">
                  <a:extLst>
                    <a:ext uri="{9D8B030D-6E8A-4147-A177-3AD203B41FA5}">
                      <a16:colId xmlns:a16="http://schemas.microsoft.com/office/drawing/2014/main" val="2861487618"/>
                    </a:ext>
                  </a:extLst>
                </a:gridCol>
                <a:gridCol w="1512168">
                  <a:extLst>
                    <a:ext uri="{9D8B030D-6E8A-4147-A177-3AD203B41FA5}">
                      <a16:colId xmlns:a16="http://schemas.microsoft.com/office/drawing/2014/main" val="2675896159"/>
                    </a:ext>
                  </a:extLst>
                </a:gridCol>
                <a:gridCol w="1368152">
                  <a:extLst>
                    <a:ext uri="{9D8B030D-6E8A-4147-A177-3AD203B41FA5}">
                      <a16:colId xmlns:a16="http://schemas.microsoft.com/office/drawing/2014/main" val="3130296570"/>
                    </a:ext>
                  </a:extLst>
                </a:gridCol>
              </a:tblGrid>
              <a:tr h="317007">
                <a:tc>
                  <a:txBody>
                    <a:bodyPr/>
                    <a:lstStyle/>
                    <a:p>
                      <a:r>
                        <a:rPr lang="en-US" altLang="zh-CN" sz="1000" dirty="0" smtClean="0"/>
                        <a:t>Command</a:t>
                      </a:r>
                      <a:endParaRPr lang="zh-CN" altLang="en-US" sz="1000" dirty="0"/>
                    </a:p>
                  </a:txBody>
                  <a:tcPr/>
                </a:tc>
                <a:tc>
                  <a:txBody>
                    <a:bodyPr/>
                    <a:lstStyle/>
                    <a:p>
                      <a:r>
                        <a:rPr lang="en-US" altLang="zh-CN" sz="1000" dirty="0" smtClean="0"/>
                        <a:t>Description</a:t>
                      </a:r>
                      <a:endParaRPr lang="zh-CN" altLang="en-US" sz="1000" dirty="0"/>
                    </a:p>
                  </a:txBody>
                  <a:tcPr/>
                </a:tc>
                <a:tc>
                  <a:txBody>
                    <a:bodyPr/>
                    <a:lstStyle/>
                    <a:p>
                      <a:r>
                        <a:rPr lang="en-US" altLang="zh-CN" sz="1000" dirty="0" smtClean="0"/>
                        <a:t>DM Server support</a:t>
                      </a:r>
                      <a:endParaRPr lang="zh-CN" altLang="en-US" sz="1000" dirty="0"/>
                    </a:p>
                  </a:txBody>
                  <a:tcPr/>
                </a:tc>
                <a:tc>
                  <a:txBody>
                    <a:bodyPr/>
                    <a:lstStyle/>
                    <a:p>
                      <a:r>
                        <a:rPr lang="en-US" altLang="zh-CN" sz="1000" dirty="0" smtClean="0"/>
                        <a:t>DM Client support</a:t>
                      </a:r>
                      <a:endParaRPr lang="zh-CN" altLang="en-US" sz="1000" dirty="0"/>
                    </a:p>
                  </a:txBody>
                  <a:tcPr/>
                </a:tc>
                <a:extLst>
                  <a:ext uri="{0D108BD9-81ED-4DB2-BD59-A6C34878D82A}">
                    <a16:rowId xmlns:a16="http://schemas.microsoft.com/office/drawing/2014/main" val="1935507862"/>
                  </a:ext>
                </a:extLst>
              </a:tr>
              <a:tr h="317007">
                <a:tc>
                  <a:txBody>
                    <a:bodyPr/>
                    <a:lstStyle/>
                    <a:p>
                      <a:r>
                        <a:rPr lang="en-US" altLang="zh-CN" sz="1000" dirty="0" smtClean="0"/>
                        <a:t>HGET</a:t>
                      </a:r>
                      <a:endParaRPr lang="zh-CN" altLang="en-US" sz="1000" dirty="0"/>
                    </a:p>
                  </a:txBody>
                  <a:tcPr/>
                </a:tc>
                <a:tc>
                  <a:txBody>
                    <a:bodyPr/>
                    <a:lstStyle/>
                    <a:p>
                      <a:r>
                        <a:rPr lang="en-US" altLang="zh-CN" sz="1000" dirty="0" smtClean="0"/>
                        <a:t>DM</a:t>
                      </a:r>
                      <a:r>
                        <a:rPr lang="zh-CN" altLang="en-US" sz="1000" dirty="0" smtClean="0"/>
                        <a:t>服务器使用此命令请求</a:t>
                      </a:r>
                      <a:r>
                        <a:rPr lang="en-US" altLang="zh-CN" sz="1000" dirty="0" smtClean="0"/>
                        <a:t>DM</a:t>
                      </a:r>
                      <a:r>
                        <a:rPr lang="zh-CN" altLang="en-US" sz="1000" dirty="0" smtClean="0"/>
                        <a:t>客户端使用</a:t>
                      </a:r>
                      <a:r>
                        <a:rPr lang="en-US" altLang="zh-CN" sz="1000" dirty="0" smtClean="0"/>
                        <a:t>HTTP GET</a:t>
                      </a:r>
                      <a:r>
                        <a:rPr lang="zh-CN" altLang="en-US" sz="1000" dirty="0" smtClean="0"/>
                        <a:t>从数据存储库检索数据，并将接收到的数据添加或替换到</a:t>
                      </a:r>
                      <a:r>
                        <a:rPr lang="en-US" altLang="zh-CN" sz="1000" dirty="0" smtClean="0"/>
                        <a:t>DM</a:t>
                      </a:r>
                      <a:r>
                        <a:rPr lang="zh-CN" altLang="en-US" sz="1000" dirty="0" smtClean="0"/>
                        <a:t>树中</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4114991632"/>
                  </a:ext>
                </a:extLst>
              </a:tr>
              <a:tr h="317007">
                <a:tc>
                  <a:txBody>
                    <a:bodyPr/>
                    <a:lstStyle/>
                    <a:p>
                      <a:r>
                        <a:rPr lang="en-US" altLang="zh-CN" sz="1000" dirty="0" smtClean="0"/>
                        <a:t>HPUT</a:t>
                      </a:r>
                      <a:endParaRPr lang="zh-CN" altLang="en-US" sz="1000" dirty="0"/>
                    </a:p>
                  </a:txBody>
                  <a:tcPr/>
                </a:tc>
                <a:tc>
                  <a:txBody>
                    <a:bodyPr/>
                    <a:lstStyle/>
                    <a:p>
                      <a:r>
                        <a:rPr lang="en-US" altLang="zh-CN" sz="1000" dirty="0" smtClean="0"/>
                        <a:t>DM</a:t>
                      </a:r>
                      <a:r>
                        <a:rPr lang="zh-CN" altLang="en-US" sz="1000" dirty="0" smtClean="0"/>
                        <a:t>服务器使用此命令请求</a:t>
                      </a:r>
                      <a:r>
                        <a:rPr lang="en-US" altLang="zh-CN" sz="1000" dirty="0" smtClean="0"/>
                        <a:t>DM</a:t>
                      </a:r>
                      <a:r>
                        <a:rPr lang="zh-CN" altLang="en-US" sz="1000" dirty="0" smtClean="0"/>
                        <a:t>客户端使用</a:t>
                      </a:r>
                      <a:r>
                        <a:rPr lang="en-US" altLang="zh-CN" sz="1000" dirty="0" smtClean="0"/>
                        <a:t>HTTP PUT</a:t>
                      </a:r>
                      <a:r>
                        <a:rPr lang="zh-CN" altLang="en-US" sz="1000" dirty="0" smtClean="0"/>
                        <a:t>将数据发送到数据存储库</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1645512764"/>
                  </a:ext>
                </a:extLst>
              </a:tr>
              <a:tr h="317007">
                <a:tc>
                  <a:txBody>
                    <a:bodyPr/>
                    <a:lstStyle/>
                    <a:p>
                      <a:r>
                        <a:rPr lang="en-US" altLang="zh-CN" sz="1000" dirty="0" smtClean="0"/>
                        <a:t>HPOST</a:t>
                      </a:r>
                      <a:endParaRPr lang="zh-CN" altLang="en-US" sz="1000" dirty="0"/>
                    </a:p>
                  </a:txBody>
                  <a:tcPr/>
                </a:tc>
                <a:tc>
                  <a:txBody>
                    <a:bodyPr/>
                    <a:lstStyle/>
                    <a:p>
                      <a:r>
                        <a:rPr lang="en-US" altLang="zh-CN" sz="1000" dirty="0" smtClean="0"/>
                        <a:t>DM</a:t>
                      </a:r>
                      <a:r>
                        <a:rPr lang="zh-CN" altLang="en-US" sz="1000" dirty="0" smtClean="0"/>
                        <a:t>服务器使用此命令请求</a:t>
                      </a:r>
                      <a:r>
                        <a:rPr lang="en-US" altLang="zh-CN" sz="1000" dirty="0" smtClean="0"/>
                        <a:t>DM</a:t>
                      </a:r>
                      <a:r>
                        <a:rPr lang="zh-CN" altLang="en-US" sz="1000" dirty="0" smtClean="0"/>
                        <a:t>客户端使用</a:t>
                      </a:r>
                      <a:r>
                        <a:rPr lang="en-US" altLang="zh-CN" sz="1000" dirty="0" smtClean="0"/>
                        <a:t>HTTP POST</a:t>
                      </a:r>
                      <a:r>
                        <a:rPr lang="zh-CN" altLang="en-US" sz="1000" dirty="0" smtClean="0"/>
                        <a:t>将数据发送到数据存储库</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2341725166"/>
                  </a:ext>
                </a:extLst>
              </a:tr>
              <a:tr h="317007">
                <a:tc>
                  <a:txBody>
                    <a:bodyPr/>
                    <a:lstStyle/>
                    <a:p>
                      <a:r>
                        <a:rPr lang="en-US" altLang="zh-CN" sz="1000" dirty="0" smtClean="0"/>
                        <a:t>DELETE</a:t>
                      </a:r>
                      <a:endParaRPr lang="zh-CN" altLang="en-US" sz="1000" dirty="0"/>
                    </a:p>
                  </a:txBody>
                  <a:tcPr/>
                </a:tc>
                <a:tc>
                  <a:txBody>
                    <a:bodyPr/>
                    <a:lstStyle/>
                    <a:p>
                      <a:r>
                        <a:rPr lang="en-US" altLang="zh-CN" sz="1000" dirty="0" smtClean="0"/>
                        <a:t>DM</a:t>
                      </a:r>
                      <a:r>
                        <a:rPr lang="zh-CN" altLang="en-US" sz="1000" dirty="0" smtClean="0"/>
                        <a:t>服务器使用此命令删除</a:t>
                      </a:r>
                      <a:r>
                        <a:rPr lang="en-US" altLang="zh-CN" sz="1000" dirty="0" smtClean="0"/>
                        <a:t>DM</a:t>
                      </a:r>
                      <a:r>
                        <a:rPr lang="zh-CN" altLang="en-US" sz="1000" dirty="0" smtClean="0"/>
                        <a:t>树中的数据</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4013050819"/>
                  </a:ext>
                </a:extLst>
              </a:tr>
              <a:tr h="317007">
                <a:tc>
                  <a:txBody>
                    <a:bodyPr/>
                    <a:lstStyle/>
                    <a:p>
                      <a:r>
                        <a:rPr lang="en-US" altLang="zh-CN" sz="1000" dirty="0" smtClean="0"/>
                        <a:t>EXEC</a:t>
                      </a:r>
                      <a:endParaRPr lang="zh-CN" altLang="en-US" sz="1000" dirty="0"/>
                    </a:p>
                  </a:txBody>
                  <a:tcPr/>
                </a:tc>
                <a:tc>
                  <a:txBody>
                    <a:bodyPr/>
                    <a:lstStyle/>
                    <a:p>
                      <a:r>
                        <a:rPr lang="en-US" altLang="zh-CN" sz="1000" dirty="0" smtClean="0"/>
                        <a:t>DM</a:t>
                      </a:r>
                      <a:r>
                        <a:rPr lang="zh-CN" altLang="en-US" sz="1000" dirty="0" smtClean="0"/>
                        <a:t>服务器使用此命令执行</a:t>
                      </a:r>
                      <a:r>
                        <a:rPr lang="en-US" altLang="zh-CN" sz="1000" dirty="0" smtClean="0"/>
                        <a:t>DM</a:t>
                      </a:r>
                      <a:r>
                        <a:rPr lang="zh-CN" altLang="en-US" sz="1000" dirty="0" smtClean="0"/>
                        <a:t>树中的可执行节点</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2832487180"/>
                  </a:ext>
                </a:extLst>
              </a:tr>
              <a:tr h="317007">
                <a:tc>
                  <a:txBody>
                    <a:bodyPr/>
                    <a:lstStyle/>
                    <a:p>
                      <a:r>
                        <a:rPr lang="en-US" altLang="zh-CN" sz="1000" dirty="0" smtClean="0"/>
                        <a:t>GET</a:t>
                      </a:r>
                      <a:endParaRPr lang="zh-CN" altLang="en-US" sz="1000" dirty="0"/>
                    </a:p>
                  </a:txBody>
                  <a:tcPr/>
                </a:tc>
                <a:tc>
                  <a:txBody>
                    <a:bodyPr/>
                    <a:lstStyle/>
                    <a:p>
                      <a:r>
                        <a:rPr lang="en-US" altLang="zh-CN" sz="1000" dirty="0" smtClean="0"/>
                        <a:t>DM</a:t>
                      </a:r>
                      <a:r>
                        <a:rPr lang="zh-CN" altLang="en-US" sz="1000" dirty="0" smtClean="0"/>
                        <a:t>服务器使用此命令从</a:t>
                      </a:r>
                      <a:r>
                        <a:rPr lang="en-US" altLang="zh-CN" sz="1000" dirty="0" smtClean="0"/>
                        <a:t>DM</a:t>
                      </a:r>
                      <a:r>
                        <a:rPr lang="zh-CN" altLang="en-US" sz="1000" dirty="0" smtClean="0"/>
                        <a:t>树中检索数据</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SHOULD</a:t>
                      </a:r>
                      <a:endParaRPr lang="zh-CN" altLang="en-US" sz="1000" dirty="0"/>
                    </a:p>
                  </a:txBody>
                  <a:tcPr/>
                </a:tc>
                <a:extLst>
                  <a:ext uri="{0D108BD9-81ED-4DB2-BD59-A6C34878D82A}">
                    <a16:rowId xmlns:a16="http://schemas.microsoft.com/office/drawing/2014/main" val="734603087"/>
                  </a:ext>
                </a:extLst>
              </a:tr>
              <a:tr h="317007">
                <a:tc>
                  <a:txBody>
                    <a:bodyPr/>
                    <a:lstStyle/>
                    <a:p>
                      <a:r>
                        <a:rPr lang="en-US" altLang="zh-CN" sz="1000" dirty="0" smtClean="0"/>
                        <a:t>SHOW</a:t>
                      </a:r>
                      <a:endParaRPr lang="zh-CN" altLang="en-US" sz="1000" dirty="0"/>
                    </a:p>
                  </a:txBody>
                  <a:tcPr/>
                </a:tc>
                <a:tc>
                  <a:txBody>
                    <a:bodyPr/>
                    <a:lstStyle/>
                    <a:p>
                      <a:r>
                        <a:rPr lang="en-US" altLang="zh-CN" sz="1000" dirty="0" smtClean="0"/>
                        <a:t>DM</a:t>
                      </a:r>
                      <a:r>
                        <a:rPr lang="zh-CN" altLang="en-US" sz="1000" dirty="0" smtClean="0"/>
                        <a:t>服务器使用此命令在</a:t>
                      </a:r>
                      <a:r>
                        <a:rPr lang="en-US" altLang="zh-CN" sz="1000" dirty="0" smtClean="0"/>
                        <a:t>Web</a:t>
                      </a:r>
                      <a:r>
                        <a:rPr lang="zh-CN" altLang="en-US" sz="1000" dirty="0" smtClean="0"/>
                        <a:t>浏览器组件和</a:t>
                      </a:r>
                      <a:r>
                        <a:rPr lang="en-US" altLang="zh-CN" sz="1000" dirty="0" smtClean="0"/>
                        <a:t>Web</a:t>
                      </a:r>
                      <a:r>
                        <a:rPr lang="zh-CN" altLang="en-US" sz="1000" dirty="0" smtClean="0"/>
                        <a:t>服务器组件之间启动</a:t>
                      </a:r>
                      <a:r>
                        <a:rPr lang="en-US" altLang="zh-CN" sz="1000" dirty="0" smtClean="0"/>
                        <a:t>UI</a:t>
                      </a:r>
                      <a:r>
                        <a:rPr lang="zh-CN" altLang="en-US" sz="1000" dirty="0" smtClean="0"/>
                        <a:t>会话</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SHOULD</a:t>
                      </a:r>
                      <a:endParaRPr lang="zh-CN" altLang="en-US" sz="1000" dirty="0"/>
                    </a:p>
                  </a:txBody>
                  <a:tcPr/>
                </a:tc>
                <a:extLst>
                  <a:ext uri="{0D108BD9-81ED-4DB2-BD59-A6C34878D82A}">
                    <a16:rowId xmlns:a16="http://schemas.microsoft.com/office/drawing/2014/main" val="3518759100"/>
                  </a:ext>
                </a:extLst>
              </a:tr>
            </a:tbl>
          </a:graphicData>
        </a:graphic>
      </p:graphicFrame>
    </p:spTree>
    <p:extLst>
      <p:ext uri="{BB962C8B-B14F-4D97-AF65-F5344CB8AC3E}">
        <p14:creationId xmlns:p14="http://schemas.microsoft.com/office/powerpoint/2010/main" val="341939373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107504" y="699542"/>
            <a:ext cx="8036892" cy="251767"/>
          </a:xfrm>
        </p:spPr>
        <p:txBody>
          <a:bodyPr>
            <a:normAutofit fontScale="92500" lnSpcReduction="10000"/>
          </a:bodyPr>
          <a:lstStyle/>
          <a:p>
            <a:r>
              <a:rPr lang="zh-CN" altLang="en-US" sz="1200" dirty="0"/>
              <a:t>续</a:t>
            </a:r>
            <a:r>
              <a:rPr lang="zh-CN" altLang="en-US" sz="1200" dirty="0" smtClean="0"/>
              <a:t>接上表：</a:t>
            </a:r>
            <a:endParaRPr lang="zh-CN" altLang="en-US" sz="1200" dirty="0"/>
          </a:p>
        </p:txBody>
      </p:sp>
      <p:grpSp>
        <p:nvGrpSpPr>
          <p:cNvPr id="5" name="组合 4"/>
          <p:cNvGrpSpPr/>
          <p:nvPr/>
        </p:nvGrpSpPr>
        <p:grpSpPr>
          <a:xfrm>
            <a:off x="-2" y="16499"/>
            <a:ext cx="2586314" cy="567811"/>
            <a:chOff x="2520086" y="247953"/>
            <a:chExt cx="1659887" cy="757082"/>
          </a:xfrm>
          <a:effectLst>
            <a:outerShdw blurRad="50800" dist="38100" dir="5400000" algn="t" rotWithShape="0">
              <a:prstClr val="black">
                <a:alpha val="30000"/>
              </a:prstClr>
            </a:outerShdw>
          </a:effectLst>
        </p:grpSpPr>
        <p:sp>
          <p:nvSpPr>
            <p:cNvPr id="6" name="燕尾形 5"/>
            <p:cNvSpPr/>
            <p:nvPr/>
          </p:nvSpPr>
          <p:spPr>
            <a:xfrm flipH="1">
              <a:off x="3717828" y="247955"/>
              <a:ext cx="462145" cy="757080"/>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455431"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DM Command</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16</a:t>
            </a:fld>
            <a:endParaRPr lang="zh-CN" altLang="en-US"/>
          </a:p>
        </p:txBody>
      </p:sp>
      <p:graphicFrame>
        <p:nvGraphicFramePr>
          <p:cNvPr id="12" name="表格 11"/>
          <p:cNvGraphicFramePr>
            <a:graphicFrameLocks noGrp="1"/>
          </p:cNvGraphicFramePr>
          <p:nvPr>
            <p:extLst>
              <p:ext uri="{D42A27DB-BD31-4B8C-83A1-F6EECF244321}">
                <p14:modId xmlns:p14="http://schemas.microsoft.com/office/powerpoint/2010/main" val="3077368476"/>
              </p:ext>
            </p:extLst>
          </p:nvPr>
        </p:nvGraphicFramePr>
        <p:xfrm>
          <a:off x="251520" y="951050"/>
          <a:ext cx="6408712" cy="2676174"/>
        </p:xfrm>
        <a:graphic>
          <a:graphicData uri="http://schemas.openxmlformats.org/drawingml/2006/table">
            <a:tbl>
              <a:tblPr firstRow="1" bandRow="1">
                <a:tableStyleId>{5C22544A-7EE6-4342-B048-85BDC9FD1C3A}</a:tableStyleId>
              </a:tblPr>
              <a:tblGrid>
                <a:gridCol w="1602178">
                  <a:extLst>
                    <a:ext uri="{9D8B030D-6E8A-4147-A177-3AD203B41FA5}">
                      <a16:colId xmlns:a16="http://schemas.microsoft.com/office/drawing/2014/main" val="4014165737"/>
                    </a:ext>
                  </a:extLst>
                </a:gridCol>
                <a:gridCol w="2349659">
                  <a:extLst>
                    <a:ext uri="{9D8B030D-6E8A-4147-A177-3AD203B41FA5}">
                      <a16:colId xmlns:a16="http://schemas.microsoft.com/office/drawing/2014/main" val="2861487618"/>
                    </a:ext>
                  </a:extLst>
                </a:gridCol>
                <a:gridCol w="1291947">
                  <a:extLst>
                    <a:ext uri="{9D8B030D-6E8A-4147-A177-3AD203B41FA5}">
                      <a16:colId xmlns:a16="http://schemas.microsoft.com/office/drawing/2014/main" val="2675896159"/>
                    </a:ext>
                  </a:extLst>
                </a:gridCol>
                <a:gridCol w="1164928">
                  <a:extLst>
                    <a:ext uri="{9D8B030D-6E8A-4147-A177-3AD203B41FA5}">
                      <a16:colId xmlns:a16="http://schemas.microsoft.com/office/drawing/2014/main" val="3130296570"/>
                    </a:ext>
                  </a:extLst>
                </a:gridCol>
              </a:tblGrid>
              <a:tr h="317007">
                <a:tc>
                  <a:txBody>
                    <a:bodyPr/>
                    <a:lstStyle/>
                    <a:p>
                      <a:r>
                        <a:rPr lang="en-US" altLang="zh-CN" sz="1000" dirty="0" smtClean="0"/>
                        <a:t>Command</a:t>
                      </a:r>
                      <a:endParaRPr lang="zh-CN" altLang="en-US" sz="1000" dirty="0"/>
                    </a:p>
                  </a:txBody>
                  <a:tcPr/>
                </a:tc>
                <a:tc>
                  <a:txBody>
                    <a:bodyPr/>
                    <a:lstStyle/>
                    <a:p>
                      <a:r>
                        <a:rPr lang="en-US" altLang="zh-CN" sz="1000" dirty="0" smtClean="0"/>
                        <a:t>Description</a:t>
                      </a:r>
                      <a:endParaRPr lang="zh-CN" altLang="en-US" sz="1000" dirty="0"/>
                    </a:p>
                  </a:txBody>
                  <a:tcPr/>
                </a:tc>
                <a:tc>
                  <a:txBody>
                    <a:bodyPr/>
                    <a:lstStyle/>
                    <a:p>
                      <a:r>
                        <a:rPr lang="en-US" altLang="zh-CN" sz="1000" dirty="0" smtClean="0"/>
                        <a:t>DM Server support</a:t>
                      </a:r>
                      <a:endParaRPr lang="zh-CN" altLang="en-US" sz="1000" dirty="0"/>
                    </a:p>
                  </a:txBody>
                  <a:tcPr/>
                </a:tc>
                <a:tc>
                  <a:txBody>
                    <a:bodyPr/>
                    <a:lstStyle/>
                    <a:p>
                      <a:r>
                        <a:rPr lang="en-US" altLang="zh-CN" sz="1000" dirty="0" smtClean="0"/>
                        <a:t>DM Client support</a:t>
                      </a:r>
                      <a:endParaRPr lang="zh-CN" altLang="en-US" sz="1000" dirty="0"/>
                    </a:p>
                  </a:txBody>
                  <a:tcPr/>
                </a:tc>
                <a:extLst>
                  <a:ext uri="{0D108BD9-81ED-4DB2-BD59-A6C34878D82A}">
                    <a16:rowId xmlns:a16="http://schemas.microsoft.com/office/drawing/2014/main" val="1935507862"/>
                  </a:ext>
                </a:extLst>
              </a:tr>
              <a:tr h="317007">
                <a:tc>
                  <a:txBody>
                    <a:bodyPr/>
                    <a:lstStyle/>
                    <a:p>
                      <a:r>
                        <a:rPr lang="en-US" altLang="zh-CN" sz="1000" dirty="0" smtClean="0"/>
                        <a:t>CONT</a:t>
                      </a:r>
                      <a:endParaRPr lang="zh-CN" altLang="en-US" sz="1000" dirty="0"/>
                    </a:p>
                  </a:txBody>
                  <a:tcPr/>
                </a:tc>
                <a:tc>
                  <a:txBody>
                    <a:bodyPr/>
                    <a:lstStyle/>
                    <a:p>
                      <a:r>
                        <a:rPr lang="en-US" altLang="zh-CN" sz="1000" dirty="0" smtClean="0"/>
                        <a:t>DM</a:t>
                      </a:r>
                      <a:r>
                        <a:rPr lang="zh-CN" altLang="en-US" sz="1000" dirty="0" smtClean="0"/>
                        <a:t>服务器使用此命令让</a:t>
                      </a:r>
                      <a:r>
                        <a:rPr lang="en-US" altLang="zh-CN" sz="1000" dirty="0" smtClean="0"/>
                        <a:t>DM</a:t>
                      </a:r>
                      <a:r>
                        <a:rPr lang="zh-CN" altLang="en-US" sz="1000" dirty="0" smtClean="0"/>
                        <a:t>客户端使用指定的</a:t>
                      </a:r>
                      <a:r>
                        <a:rPr lang="en-US" altLang="zh-CN" sz="1000" dirty="0" smtClean="0"/>
                        <a:t>DM</a:t>
                      </a:r>
                      <a:r>
                        <a:rPr lang="zh-CN" altLang="en-US" sz="1000" dirty="0" smtClean="0"/>
                        <a:t>服务器</a:t>
                      </a:r>
                      <a:r>
                        <a:rPr lang="en-US" altLang="zh-CN" sz="1000" dirty="0" smtClean="0"/>
                        <a:t>URI</a:t>
                      </a:r>
                      <a:r>
                        <a:rPr lang="zh-CN" altLang="en-US" sz="1000" dirty="0" smtClean="0"/>
                        <a:t>继续</a:t>
                      </a:r>
                      <a:r>
                        <a:rPr lang="en-US" altLang="zh-CN" sz="1000" dirty="0" smtClean="0"/>
                        <a:t>DM</a:t>
                      </a:r>
                      <a:r>
                        <a:rPr lang="zh-CN" altLang="en-US" sz="1000" dirty="0" smtClean="0"/>
                        <a:t>会话</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4114991632"/>
                  </a:ext>
                </a:extLst>
              </a:tr>
              <a:tr h="317007">
                <a:tc>
                  <a:txBody>
                    <a:bodyPr/>
                    <a:lstStyle/>
                    <a:p>
                      <a:r>
                        <a:rPr lang="en-US" altLang="zh-CN" sz="1000" dirty="0" smtClean="0"/>
                        <a:t>END</a:t>
                      </a:r>
                      <a:endParaRPr lang="zh-CN" altLang="en-US" sz="1000" dirty="0"/>
                    </a:p>
                  </a:txBody>
                  <a:tcPr/>
                </a:tc>
                <a:tc>
                  <a:txBody>
                    <a:bodyPr/>
                    <a:lstStyle/>
                    <a:p>
                      <a:r>
                        <a:rPr lang="en-US" altLang="zh-CN" sz="1000" dirty="0" smtClean="0"/>
                        <a:t>DM</a:t>
                      </a:r>
                      <a:r>
                        <a:rPr lang="zh-CN" altLang="en-US" sz="1000" dirty="0" smtClean="0"/>
                        <a:t>服务器使用此命令终止</a:t>
                      </a:r>
                      <a:r>
                        <a:rPr lang="en-US" altLang="zh-CN" sz="1000" dirty="0" smtClean="0"/>
                        <a:t>DM</a:t>
                      </a:r>
                      <a:r>
                        <a:rPr lang="zh-CN" altLang="en-US" sz="1000" dirty="0" smtClean="0"/>
                        <a:t>会话</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MUST</a:t>
                      </a:r>
                      <a:endParaRPr lang="zh-CN" altLang="en-US" sz="1000" dirty="0"/>
                    </a:p>
                  </a:txBody>
                  <a:tcPr/>
                </a:tc>
                <a:extLst>
                  <a:ext uri="{0D108BD9-81ED-4DB2-BD59-A6C34878D82A}">
                    <a16:rowId xmlns:a16="http://schemas.microsoft.com/office/drawing/2014/main" val="1645512764"/>
                  </a:ext>
                </a:extLst>
              </a:tr>
              <a:tr h="317007">
                <a:tc>
                  <a:txBody>
                    <a:bodyPr/>
                    <a:lstStyle/>
                    <a:p>
                      <a:r>
                        <a:rPr lang="en-US" altLang="zh-CN" sz="1000" dirty="0" smtClean="0"/>
                        <a:t>DEFAULT</a:t>
                      </a:r>
                      <a:endParaRPr lang="zh-CN" altLang="en-US" sz="1000" dirty="0"/>
                    </a:p>
                  </a:txBody>
                  <a:tcPr/>
                </a:tc>
                <a:tc>
                  <a:txBody>
                    <a:bodyPr/>
                    <a:lstStyle/>
                    <a:p>
                      <a:r>
                        <a:rPr lang="zh-CN" altLang="en-US" sz="1000" dirty="0" smtClean="0"/>
                        <a:t>如果设备中缺少特定</a:t>
                      </a:r>
                      <a:r>
                        <a:rPr lang="en-US" altLang="zh-CN" sz="1000" dirty="0" smtClean="0"/>
                        <a:t>MOID</a:t>
                      </a:r>
                      <a:r>
                        <a:rPr lang="zh-CN" altLang="en-US" sz="1000" dirty="0" smtClean="0"/>
                        <a:t>的配置，请将</a:t>
                      </a:r>
                      <a:r>
                        <a:rPr lang="en-US" altLang="zh-CN" sz="1000" dirty="0" smtClean="0"/>
                        <a:t>DM</a:t>
                      </a:r>
                      <a:r>
                        <a:rPr lang="zh-CN" altLang="en-US" sz="1000" dirty="0" smtClean="0"/>
                        <a:t>客户端配置为使用特定地址来捕获配置</a:t>
                      </a:r>
                      <a:endParaRPr lang="zh-CN" altLang="en-US" sz="1000" dirty="0"/>
                    </a:p>
                  </a:txBody>
                  <a:tcPr/>
                </a:tc>
                <a:tc>
                  <a:txBody>
                    <a:bodyPr/>
                    <a:lstStyle/>
                    <a:p>
                      <a:r>
                        <a:rPr lang="en-US" altLang="zh-CN" sz="1000" dirty="0" smtClean="0"/>
                        <a:t>MUST</a:t>
                      </a:r>
                      <a:endParaRPr lang="zh-CN" altLang="en-US" sz="1000" dirty="0"/>
                    </a:p>
                  </a:txBody>
                  <a:tcPr/>
                </a:tc>
                <a:tc>
                  <a:txBody>
                    <a:bodyPr/>
                    <a:lstStyle/>
                    <a:p>
                      <a:r>
                        <a:rPr lang="en-US" altLang="zh-CN" sz="1000" dirty="0" smtClean="0"/>
                        <a:t>SHOULD</a:t>
                      </a:r>
                      <a:endParaRPr lang="zh-CN" altLang="en-US" sz="1000" dirty="0"/>
                    </a:p>
                  </a:txBody>
                  <a:tcPr/>
                </a:tc>
                <a:extLst>
                  <a:ext uri="{0D108BD9-81ED-4DB2-BD59-A6C34878D82A}">
                    <a16:rowId xmlns:a16="http://schemas.microsoft.com/office/drawing/2014/main" val="2341725166"/>
                  </a:ext>
                </a:extLst>
              </a:tr>
              <a:tr h="317007">
                <a:tc>
                  <a:txBody>
                    <a:bodyPr/>
                    <a:lstStyle/>
                    <a:p>
                      <a:r>
                        <a:rPr lang="en-US" altLang="zh-CN" sz="1000" dirty="0" smtClean="0"/>
                        <a:t>SUB</a:t>
                      </a:r>
                      <a:endParaRPr lang="zh-CN" altLang="en-US" sz="1000" dirty="0"/>
                    </a:p>
                  </a:txBody>
                  <a:tcPr/>
                </a:tc>
                <a:tc>
                  <a:txBody>
                    <a:bodyPr/>
                    <a:lstStyle/>
                    <a:p>
                      <a:r>
                        <a:rPr lang="en-US" altLang="zh-CN" sz="1000" dirty="0" smtClean="0"/>
                        <a:t>DM</a:t>
                      </a:r>
                      <a:r>
                        <a:rPr lang="zh-CN" altLang="en-US" sz="1000" dirty="0" smtClean="0"/>
                        <a:t>服务器使用此命令请求</a:t>
                      </a:r>
                      <a:r>
                        <a:rPr lang="en-US" altLang="zh-CN" sz="1000" dirty="0" smtClean="0"/>
                        <a:t>DM</a:t>
                      </a:r>
                      <a:r>
                        <a:rPr lang="zh-CN" altLang="en-US" sz="1000" dirty="0" smtClean="0"/>
                        <a:t>客户端报告（订阅）由提供的</a:t>
                      </a:r>
                      <a:r>
                        <a:rPr lang="en-US" altLang="zh-CN" sz="1000" dirty="0" err="1" smtClean="0"/>
                        <a:t>ClientURI</a:t>
                      </a:r>
                      <a:r>
                        <a:rPr lang="zh-CN" altLang="en-US" sz="1000" dirty="0" smtClean="0"/>
                        <a:t>标识的</a:t>
                      </a:r>
                      <a:r>
                        <a:rPr lang="en-US" altLang="zh-CN" sz="1000" dirty="0" smtClean="0"/>
                        <a:t>DM</a:t>
                      </a:r>
                      <a:r>
                        <a:rPr lang="zh-CN" altLang="en-US" sz="1000" dirty="0" smtClean="0"/>
                        <a:t>树部分中的更改</a:t>
                      </a:r>
                      <a:endParaRPr lang="zh-CN" altLang="en-US" sz="1000" dirty="0"/>
                    </a:p>
                  </a:txBody>
                  <a:tcPr/>
                </a:tc>
                <a:tc>
                  <a:txBody>
                    <a:bodyPr/>
                    <a:lstStyle/>
                    <a:p>
                      <a:r>
                        <a:rPr lang="en-US" altLang="zh-CN" sz="1000" dirty="0" smtClean="0"/>
                        <a:t>SHOULD</a:t>
                      </a:r>
                      <a:endParaRPr lang="zh-CN" altLang="en-US" sz="1000" dirty="0"/>
                    </a:p>
                  </a:txBody>
                  <a:tcPr/>
                </a:tc>
                <a:tc>
                  <a:txBody>
                    <a:bodyPr/>
                    <a:lstStyle/>
                    <a:p>
                      <a:r>
                        <a:rPr lang="en-US" altLang="zh-CN" sz="1000" dirty="0" smtClean="0"/>
                        <a:t>SHOULD</a:t>
                      </a:r>
                      <a:endParaRPr lang="zh-CN" altLang="en-US" sz="1000" dirty="0"/>
                    </a:p>
                  </a:txBody>
                  <a:tcPr/>
                </a:tc>
                <a:extLst>
                  <a:ext uri="{0D108BD9-81ED-4DB2-BD59-A6C34878D82A}">
                    <a16:rowId xmlns:a16="http://schemas.microsoft.com/office/drawing/2014/main" val="4013050819"/>
                  </a:ext>
                </a:extLst>
              </a:tr>
              <a:tr h="317007">
                <a:tc>
                  <a:txBody>
                    <a:bodyPr/>
                    <a:lstStyle/>
                    <a:p>
                      <a:r>
                        <a:rPr lang="en-US" altLang="zh-CN" sz="1000" dirty="0" smtClean="0"/>
                        <a:t>UNSUB</a:t>
                      </a:r>
                      <a:endParaRPr lang="zh-CN" altLang="en-US" sz="1000" dirty="0"/>
                    </a:p>
                  </a:txBody>
                  <a:tcPr/>
                </a:tc>
                <a:tc>
                  <a:txBody>
                    <a:bodyPr/>
                    <a:lstStyle/>
                    <a:p>
                      <a:r>
                        <a:rPr lang="en-US" altLang="zh-CN" sz="1000" dirty="0" smtClean="0"/>
                        <a:t>DM</a:t>
                      </a:r>
                      <a:r>
                        <a:rPr lang="zh-CN" altLang="en-US" sz="1000" dirty="0" smtClean="0"/>
                        <a:t>服务器使用此命令向</a:t>
                      </a:r>
                      <a:r>
                        <a:rPr lang="en-US" altLang="zh-CN" sz="1000" dirty="0" smtClean="0"/>
                        <a:t>DM</a:t>
                      </a:r>
                      <a:r>
                        <a:rPr lang="zh-CN" altLang="en-US" sz="1000" dirty="0" smtClean="0"/>
                        <a:t>客户端请求撤销之前的订阅，以通知由提供的</a:t>
                      </a:r>
                      <a:r>
                        <a:rPr lang="en-US" altLang="zh-CN" sz="1000" dirty="0" err="1" smtClean="0"/>
                        <a:t>ClientURI</a:t>
                      </a:r>
                      <a:r>
                        <a:rPr lang="zh-CN" altLang="en-US" sz="1000" dirty="0" smtClean="0"/>
                        <a:t>标识的</a:t>
                      </a:r>
                      <a:r>
                        <a:rPr lang="en-US" altLang="zh-CN" sz="1000" dirty="0" smtClean="0"/>
                        <a:t>DM</a:t>
                      </a:r>
                      <a:r>
                        <a:rPr lang="zh-CN" altLang="en-US" sz="1000" dirty="0" smtClean="0"/>
                        <a:t>树部分中的更改</a:t>
                      </a:r>
                      <a:endParaRPr lang="zh-CN" altLang="en-US" sz="1000" dirty="0"/>
                    </a:p>
                  </a:txBody>
                  <a:tcPr/>
                </a:tc>
                <a:tc>
                  <a:txBody>
                    <a:bodyPr/>
                    <a:lstStyle/>
                    <a:p>
                      <a:r>
                        <a:rPr lang="en-US" altLang="zh-CN" sz="1000" dirty="0" smtClean="0"/>
                        <a:t>SHOULD</a:t>
                      </a:r>
                      <a:endParaRPr lang="zh-CN" altLang="en-US" sz="1000" dirty="0"/>
                    </a:p>
                  </a:txBody>
                  <a:tcPr/>
                </a:tc>
                <a:tc>
                  <a:txBody>
                    <a:bodyPr/>
                    <a:lstStyle/>
                    <a:p>
                      <a:r>
                        <a:rPr lang="en-US" altLang="zh-CN" sz="1000" dirty="0" smtClean="0"/>
                        <a:t>SHOULD</a:t>
                      </a:r>
                      <a:endParaRPr lang="zh-CN" altLang="en-US" sz="1000" dirty="0"/>
                    </a:p>
                  </a:txBody>
                  <a:tcPr/>
                </a:tc>
                <a:extLst>
                  <a:ext uri="{0D108BD9-81ED-4DB2-BD59-A6C34878D82A}">
                    <a16:rowId xmlns:a16="http://schemas.microsoft.com/office/drawing/2014/main" val="2832487180"/>
                  </a:ext>
                </a:extLst>
              </a:tr>
            </a:tbl>
          </a:graphicData>
        </a:graphic>
      </p:graphicFrame>
    </p:spTree>
    <p:extLst>
      <p:ext uri="{BB962C8B-B14F-4D97-AF65-F5344CB8AC3E}">
        <p14:creationId xmlns:p14="http://schemas.microsoft.com/office/powerpoint/2010/main" val="2383501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5004048" y="735807"/>
            <a:ext cx="4139952" cy="3888581"/>
          </a:xfrm>
        </p:spPr>
        <p:txBody>
          <a:bodyPr>
            <a:normAutofit/>
          </a:bodyPr>
          <a:lstStyle/>
          <a:p>
            <a:r>
              <a:rPr lang="en-US" altLang="zh-CN" sz="1600" dirty="0"/>
              <a:t>0. DM </a:t>
            </a:r>
            <a:r>
              <a:rPr lang="zh-CN" altLang="en-US" sz="1600" dirty="0"/>
              <a:t>服务器向</a:t>
            </a:r>
            <a:r>
              <a:rPr lang="en-US" altLang="zh-CN" sz="1600" dirty="0"/>
              <a:t>DM </a:t>
            </a:r>
            <a:r>
              <a:rPr lang="zh-CN" altLang="en-US" sz="1600" dirty="0"/>
              <a:t>客户端发送</a:t>
            </a:r>
            <a:r>
              <a:rPr lang="en-US" altLang="zh-CN" sz="1600" dirty="0"/>
              <a:t>DM Notification</a:t>
            </a:r>
            <a:r>
              <a:rPr lang="zh-CN" altLang="en-US" sz="1600" dirty="0"/>
              <a:t>消息请求</a:t>
            </a:r>
            <a:r>
              <a:rPr lang="en-US" altLang="zh-CN" sz="1600" dirty="0"/>
              <a:t>DM </a:t>
            </a:r>
            <a:r>
              <a:rPr lang="zh-CN" altLang="en-US" sz="1600" dirty="0"/>
              <a:t>客户端发起建立一次</a:t>
            </a:r>
            <a:r>
              <a:rPr lang="en-US" altLang="zh-CN" sz="1600" dirty="0"/>
              <a:t>DM </a:t>
            </a:r>
            <a:r>
              <a:rPr lang="zh-CN" altLang="en-US" sz="1600" dirty="0"/>
              <a:t>会话。如果是</a:t>
            </a:r>
            <a:r>
              <a:rPr lang="en-US" altLang="zh-CN" sz="1600" dirty="0"/>
              <a:t>DM </a:t>
            </a:r>
            <a:r>
              <a:rPr lang="zh-CN" altLang="en-US" sz="1600" dirty="0"/>
              <a:t>客户端自发发起建立</a:t>
            </a:r>
            <a:r>
              <a:rPr lang="en-US" altLang="zh-CN" sz="1600" dirty="0"/>
              <a:t>DM </a:t>
            </a:r>
            <a:r>
              <a:rPr lang="zh-CN" altLang="en-US" sz="1600" dirty="0"/>
              <a:t>会话，此</a:t>
            </a:r>
            <a:r>
              <a:rPr lang="en-US" altLang="zh-CN" sz="1600" dirty="0"/>
              <a:t>DM Notification</a:t>
            </a:r>
            <a:r>
              <a:rPr lang="zh-CN" altLang="en-US" sz="1600" dirty="0"/>
              <a:t>是非必须的。</a:t>
            </a:r>
          </a:p>
          <a:p>
            <a:r>
              <a:rPr lang="en-US" altLang="zh-CN" sz="1600" dirty="0"/>
              <a:t>1. DM </a:t>
            </a:r>
            <a:r>
              <a:rPr lang="zh-CN" altLang="en-US" sz="1600" dirty="0"/>
              <a:t>客户端发起建立</a:t>
            </a:r>
            <a:r>
              <a:rPr lang="en-US" altLang="zh-CN" sz="1600" dirty="0"/>
              <a:t>DM </a:t>
            </a:r>
            <a:r>
              <a:rPr lang="zh-CN" altLang="en-US" sz="1600" dirty="0"/>
              <a:t>会话，此包包含了</a:t>
            </a:r>
            <a:r>
              <a:rPr lang="en-US" altLang="zh-CN" sz="1600" dirty="0"/>
              <a:t>DM </a:t>
            </a:r>
            <a:r>
              <a:rPr lang="zh-CN" altLang="en-US" sz="1600" dirty="0"/>
              <a:t>客户端支持的管理项目的信息，这些信息用于</a:t>
            </a:r>
            <a:r>
              <a:rPr lang="en-US" altLang="zh-CN" sz="1600" dirty="0"/>
              <a:t>DM </a:t>
            </a:r>
            <a:r>
              <a:rPr lang="zh-CN" altLang="en-US" sz="1600" dirty="0"/>
              <a:t>服务器进行管理操作。</a:t>
            </a:r>
          </a:p>
          <a:p>
            <a:r>
              <a:rPr lang="en-US" altLang="zh-CN" sz="1600" dirty="0"/>
              <a:t>2. DM </a:t>
            </a:r>
            <a:r>
              <a:rPr lang="zh-CN" altLang="en-US" sz="1600" dirty="0"/>
              <a:t>服务器向</a:t>
            </a:r>
            <a:r>
              <a:rPr lang="en-US" altLang="zh-CN" sz="1600" dirty="0"/>
              <a:t>DM </a:t>
            </a:r>
            <a:r>
              <a:rPr lang="zh-CN" altLang="en-US" sz="1600" dirty="0"/>
              <a:t>客户端发送管理命令。</a:t>
            </a:r>
          </a:p>
          <a:p>
            <a:r>
              <a:rPr lang="en-US" altLang="zh-CN" sz="1600" dirty="0"/>
              <a:t>3. DM </a:t>
            </a:r>
            <a:r>
              <a:rPr lang="zh-CN" altLang="en-US" sz="1600" dirty="0"/>
              <a:t>客户端根据接收到的管理命令进行相关处理，其中可能会与其他模块进行交互。</a:t>
            </a:r>
          </a:p>
          <a:p>
            <a:r>
              <a:rPr lang="en-US" altLang="zh-CN" sz="1600" dirty="0"/>
              <a:t>4. </a:t>
            </a:r>
            <a:r>
              <a:rPr lang="zh-CN" altLang="en-US" sz="1600" dirty="0"/>
              <a:t>如果</a:t>
            </a:r>
            <a:r>
              <a:rPr lang="en-US" altLang="zh-CN" sz="1600" dirty="0"/>
              <a:t>DM </a:t>
            </a:r>
            <a:r>
              <a:rPr lang="zh-CN" altLang="en-US" sz="1600" dirty="0"/>
              <a:t>服务器发送的管理命令没有结束命令，那么</a:t>
            </a:r>
            <a:r>
              <a:rPr lang="en-US" altLang="zh-CN" sz="1600" dirty="0"/>
              <a:t>DM </a:t>
            </a:r>
            <a:r>
              <a:rPr lang="zh-CN" altLang="en-US" sz="1600" dirty="0"/>
              <a:t>会话将持续进行，</a:t>
            </a:r>
            <a:r>
              <a:rPr lang="en-US" altLang="zh-CN" sz="1600" dirty="0"/>
              <a:t>DM </a:t>
            </a:r>
            <a:r>
              <a:rPr lang="zh-CN" altLang="en-US" sz="1600" dirty="0"/>
              <a:t>客户端向</a:t>
            </a:r>
            <a:r>
              <a:rPr lang="en-US" altLang="zh-CN" sz="1600" dirty="0"/>
              <a:t>DM </a:t>
            </a:r>
            <a:r>
              <a:rPr lang="zh-CN" altLang="en-US" sz="1600" dirty="0"/>
              <a:t>服务器发送执行命令的结果或警报。</a:t>
            </a:r>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数据包流向</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17</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5895" y="732815"/>
            <a:ext cx="4735041" cy="3482598"/>
          </a:xfrm>
          <a:prstGeom prst="rect">
            <a:avLst/>
          </a:prstGeom>
        </p:spPr>
      </p:pic>
    </p:spTree>
    <p:extLst>
      <p:ext uri="{BB962C8B-B14F-4D97-AF65-F5344CB8AC3E}">
        <p14:creationId xmlns:p14="http://schemas.microsoft.com/office/powerpoint/2010/main" val="14002314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179512" y="801768"/>
            <a:ext cx="8036892" cy="3888581"/>
          </a:xfrm>
        </p:spPr>
        <p:txBody>
          <a:bodyPr>
            <a:normAutofit/>
          </a:bodyPr>
          <a:lstStyle/>
          <a:p>
            <a:r>
              <a:rPr lang="zh-CN" altLang="en-US" sz="1400" dirty="0"/>
              <a:t>许多设备不能持续性监听来自管理服务器的连接，而其他设备因为安全问题不希望打开一个端口。然而大多数设备能够接收不请自来的消息，被称为</a:t>
            </a:r>
            <a:r>
              <a:rPr lang="en-US" altLang="zh-CN" sz="1400" dirty="0"/>
              <a:t>Notifications</a:t>
            </a:r>
            <a:r>
              <a:rPr lang="zh-CN" altLang="en-US" sz="1400" dirty="0" smtClean="0"/>
              <a:t>。</a:t>
            </a:r>
            <a:endParaRPr lang="en-US" altLang="zh-CN" sz="1400" dirty="0" smtClean="0"/>
          </a:p>
          <a:p>
            <a:endParaRPr lang="en-US" altLang="zh-CN" sz="1400" dirty="0"/>
          </a:p>
          <a:p>
            <a:r>
              <a:rPr lang="zh-CN" altLang="en-US" sz="1400" dirty="0" smtClean="0"/>
              <a:t>一些</a:t>
            </a:r>
            <a:r>
              <a:rPr lang="zh-CN" altLang="en-US" sz="1400" dirty="0"/>
              <a:t>手持设备，举例来说能够接收</a:t>
            </a:r>
            <a:r>
              <a:rPr lang="en-US" altLang="zh-CN" sz="1400" dirty="0"/>
              <a:t>SMS</a:t>
            </a:r>
            <a:r>
              <a:rPr lang="zh-CN" altLang="en-US" sz="1400" dirty="0"/>
              <a:t>消息，其他设备能够接收其他简单的数据消息。</a:t>
            </a:r>
            <a:r>
              <a:rPr lang="en-US" altLang="zh-CN" sz="1400" dirty="0"/>
              <a:t>DM </a:t>
            </a:r>
            <a:r>
              <a:rPr lang="zh-CN" altLang="en-US" sz="1400" dirty="0"/>
              <a:t>服务器能够使用这种</a:t>
            </a:r>
            <a:r>
              <a:rPr lang="en-US" altLang="zh-CN" sz="1400" dirty="0"/>
              <a:t>Notification</a:t>
            </a:r>
            <a:r>
              <a:rPr lang="zh-CN" altLang="en-US" sz="1400" dirty="0"/>
              <a:t>消息去请求</a:t>
            </a:r>
            <a:r>
              <a:rPr lang="en-US" altLang="zh-CN" sz="1400" dirty="0"/>
              <a:t>DM </a:t>
            </a:r>
            <a:r>
              <a:rPr lang="zh-CN" altLang="en-US" sz="1400" dirty="0"/>
              <a:t>客户端发起建立一个</a:t>
            </a:r>
            <a:r>
              <a:rPr lang="en-US" altLang="zh-CN" sz="1400" dirty="0"/>
              <a:t>DM </a:t>
            </a:r>
            <a:r>
              <a:rPr lang="zh-CN" altLang="en-US" sz="1400" dirty="0"/>
              <a:t>会话。   </a:t>
            </a:r>
          </a:p>
          <a:p>
            <a:endParaRPr lang="en-US" altLang="zh-CN" sz="1400" dirty="0" smtClean="0"/>
          </a:p>
          <a:p>
            <a:r>
              <a:rPr lang="en-US" altLang="zh-CN" sz="1400" dirty="0" smtClean="0"/>
              <a:t>DM </a:t>
            </a:r>
            <a:r>
              <a:rPr lang="en-US" altLang="zh-CN" sz="1400" dirty="0"/>
              <a:t>Notifications </a:t>
            </a:r>
            <a:r>
              <a:rPr lang="zh-CN" altLang="en-US" sz="1400" dirty="0"/>
              <a:t>消息包含了一些必须的参数，称为</a:t>
            </a:r>
            <a:r>
              <a:rPr lang="en-US" altLang="zh-CN" sz="1400" dirty="0"/>
              <a:t>Headers</a:t>
            </a:r>
            <a:r>
              <a:rPr lang="zh-CN" altLang="en-US" sz="1400" dirty="0"/>
              <a:t>，以及一些可选</a:t>
            </a:r>
            <a:r>
              <a:rPr lang="zh-CN" altLang="en-US" sz="1400" dirty="0" smtClean="0"/>
              <a:t>参数。</a:t>
            </a:r>
          </a:p>
          <a:p>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a:latin typeface="+mj-ea"/>
                  <a:ea typeface="+mj-ea"/>
                </a:rPr>
                <a:t>Package#0</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18</a:t>
            </a:fld>
            <a:endParaRPr lang="zh-CN" altLang="en-US"/>
          </a:p>
        </p:txBody>
      </p:sp>
    </p:spTree>
    <p:extLst>
      <p:ext uri="{BB962C8B-B14F-4D97-AF65-F5344CB8AC3E}">
        <p14:creationId xmlns:p14="http://schemas.microsoft.com/office/powerpoint/2010/main" val="99484843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边形 14"/>
          <p:cNvSpPr/>
          <p:nvPr/>
        </p:nvSpPr>
        <p:spPr>
          <a:xfrm>
            <a:off x="2238940" y="1036660"/>
            <a:ext cx="5573420" cy="272039"/>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smtClean="0">
                <a:solidFill>
                  <a:schemeClr val="tx1">
                    <a:lumMod val="65000"/>
                    <a:lumOff val="35000"/>
                  </a:schemeClr>
                </a:solidFill>
              </a:rPr>
              <a:t>OMA DM </a:t>
            </a:r>
            <a:r>
              <a:rPr lang="zh-CN" altLang="en-US" dirty="0" smtClean="0">
                <a:solidFill>
                  <a:schemeClr val="tx1">
                    <a:lumMod val="65000"/>
                    <a:lumOff val="35000"/>
                  </a:schemeClr>
                </a:solidFill>
              </a:rPr>
              <a:t>协议概述</a:t>
            </a:r>
            <a:endParaRPr lang="zh-CN" altLang="en-US" dirty="0">
              <a:solidFill>
                <a:schemeClr val="tx1">
                  <a:lumMod val="65000"/>
                  <a:lumOff val="35000"/>
                </a:schemeClr>
              </a:solidFill>
            </a:endParaRPr>
          </a:p>
        </p:txBody>
      </p:sp>
      <p:sp>
        <p:nvSpPr>
          <p:cNvPr id="2" name="日期占位符 1"/>
          <p:cNvSpPr>
            <a:spLocks noGrp="1"/>
          </p:cNvSpPr>
          <p:nvPr>
            <p:ph type="dt" sz="half" idx="2"/>
          </p:nvPr>
        </p:nvSpPr>
        <p:spPr/>
        <p:txBody>
          <a:bodyPr/>
          <a:lstStyle/>
          <a:p>
            <a:fld id="{666E9389-633F-427A-8DD6-7F4C6D920904}" type="datetime1">
              <a:rPr lang="zh-CN" altLang="en-US" smtClean="0"/>
              <a:pPr/>
              <a:t>2022/4/11</a:t>
            </a:fld>
            <a:endParaRPr lang="zh-CN" altLang="en-US" dirty="0"/>
          </a:p>
        </p:txBody>
      </p:sp>
      <p:sp>
        <p:nvSpPr>
          <p:cNvPr id="3" name="页脚占位符 2"/>
          <p:cNvSpPr>
            <a:spLocks noGrp="1"/>
          </p:cNvSpPr>
          <p:nvPr>
            <p:ph type="ftr" sz="quarter" idx="3"/>
          </p:nvPr>
        </p:nvSpPr>
        <p:spPr/>
        <p:txBody>
          <a:bodyPr/>
          <a:lstStyle/>
          <a:p>
            <a:r>
              <a:rPr lang="zh-CN" altLang="en-US" dirty="0"/>
              <a:t>成都天软信息技术有限公司</a:t>
            </a:r>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a:t>
            </a:fld>
            <a:endParaRPr lang="zh-CN" altLang="en-US"/>
          </a:p>
        </p:txBody>
      </p:sp>
      <p:sp>
        <p:nvSpPr>
          <p:cNvPr id="12" name="平行四边形 11"/>
          <p:cNvSpPr/>
          <p:nvPr/>
        </p:nvSpPr>
        <p:spPr>
          <a:xfrm>
            <a:off x="1662877" y="1032366"/>
            <a:ext cx="576064" cy="272039"/>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占位符 4"/>
          <p:cNvSpPr txBox="1">
            <a:spLocks/>
          </p:cNvSpPr>
          <p:nvPr/>
        </p:nvSpPr>
        <p:spPr>
          <a:xfrm>
            <a:off x="1691682" y="1005576"/>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dirty="0">
                <a:solidFill>
                  <a:schemeClr val="bg1"/>
                </a:solidFill>
                <a:latin typeface="+mn-ea"/>
              </a:rPr>
              <a:t>01</a:t>
            </a:r>
          </a:p>
        </p:txBody>
      </p:sp>
      <p:sp>
        <p:nvSpPr>
          <p:cNvPr id="19" name="平行四边形 18"/>
          <p:cNvSpPr/>
          <p:nvPr/>
        </p:nvSpPr>
        <p:spPr>
          <a:xfrm>
            <a:off x="2238940" y="1576720"/>
            <a:ext cx="5573420" cy="272039"/>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altLang="zh-CN" dirty="0">
                <a:solidFill>
                  <a:schemeClr val="tx1">
                    <a:lumMod val="65000"/>
                    <a:lumOff val="35000"/>
                  </a:schemeClr>
                </a:solidFill>
              </a:rPr>
              <a:t>OMA DM </a:t>
            </a:r>
            <a:r>
              <a:rPr lang="zh-CN" altLang="en-US" dirty="0" smtClean="0">
                <a:solidFill>
                  <a:schemeClr val="tx1">
                    <a:lumMod val="65000"/>
                    <a:lumOff val="35000"/>
                  </a:schemeClr>
                </a:solidFill>
              </a:rPr>
              <a:t>协议架构</a:t>
            </a:r>
            <a:endParaRPr lang="zh-CN" altLang="en-US" dirty="0">
              <a:solidFill>
                <a:schemeClr val="tx1">
                  <a:lumMod val="65000"/>
                  <a:lumOff val="35000"/>
                </a:schemeClr>
              </a:solidFill>
            </a:endParaRPr>
          </a:p>
        </p:txBody>
      </p:sp>
      <p:sp>
        <p:nvSpPr>
          <p:cNvPr id="20" name="平行四边形 19"/>
          <p:cNvSpPr/>
          <p:nvPr/>
        </p:nvSpPr>
        <p:spPr>
          <a:xfrm>
            <a:off x="1662877" y="1572426"/>
            <a:ext cx="576064" cy="272039"/>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占位符 4"/>
          <p:cNvSpPr txBox="1">
            <a:spLocks/>
          </p:cNvSpPr>
          <p:nvPr/>
        </p:nvSpPr>
        <p:spPr>
          <a:xfrm>
            <a:off x="1691682" y="1546585"/>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dirty="0">
                <a:solidFill>
                  <a:schemeClr val="bg1"/>
                </a:solidFill>
                <a:latin typeface="+mn-ea"/>
              </a:rPr>
              <a:t>02</a:t>
            </a:r>
          </a:p>
        </p:txBody>
      </p:sp>
      <p:sp>
        <p:nvSpPr>
          <p:cNvPr id="22" name="平行四边形 21"/>
          <p:cNvSpPr/>
          <p:nvPr/>
        </p:nvSpPr>
        <p:spPr>
          <a:xfrm>
            <a:off x="2238940" y="2116463"/>
            <a:ext cx="5573420" cy="272039"/>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数据包</a:t>
            </a:r>
            <a:endParaRPr lang="zh-CN" altLang="en-US" dirty="0">
              <a:solidFill>
                <a:schemeClr val="tx1">
                  <a:lumMod val="65000"/>
                  <a:lumOff val="35000"/>
                </a:schemeClr>
              </a:solidFill>
            </a:endParaRPr>
          </a:p>
        </p:txBody>
      </p:sp>
      <p:sp>
        <p:nvSpPr>
          <p:cNvPr id="23" name="平行四边形 22"/>
          <p:cNvSpPr/>
          <p:nvPr/>
        </p:nvSpPr>
        <p:spPr>
          <a:xfrm>
            <a:off x="1662877" y="2112169"/>
            <a:ext cx="576064" cy="272039"/>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占位符 4"/>
          <p:cNvSpPr txBox="1">
            <a:spLocks/>
          </p:cNvSpPr>
          <p:nvPr/>
        </p:nvSpPr>
        <p:spPr>
          <a:xfrm>
            <a:off x="1691682" y="2086329"/>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dirty="0">
                <a:solidFill>
                  <a:schemeClr val="bg1"/>
                </a:solidFill>
                <a:latin typeface="+mn-ea"/>
              </a:rPr>
              <a:t>03</a:t>
            </a:r>
          </a:p>
        </p:txBody>
      </p:sp>
      <p:sp>
        <p:nvSpPr>
          <p:cNvPr id="25" name="平行四边形 24"/>
          <p:cNvSpPr/>
          <p:nvPr/>
        </p:nvSpPr>
        <p:spPr>
          <a:xfrm>
            <a:off x="2238940" y="2656523"/>
            <a:ext cx="5573420" cy="272039"/>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zh-CN" altLang="en-US" dirty="0" smtClean="0">
                <a:solidFill>
                  <a:schemeClr val="tx1">
                    <a:lumMod val="65000"/>
                    <a:lumOff val="35000"/>
                  </a:schemeClr>
                </a:solidFill>
              </a:rPr>
              <a:t>实例</a:t>
            </a:r>
            <a:endParaRPr lang="zh-CN" altLang="en-US" dirty="0">
              <a:solidFill>
                <a:schemeClr val="tx1">
                  <a:lumMod val="65000"/>
                  <a:lumOff val="35000"/>
                </a:schemeClr>
              </a:solidFill>
            </a:endParaRPr>
          </a:p>
        </p:txBody>
      </p:sp>
      <p:sp>
        <p:nvSpPr>
          <p:cNvPr id="26" name="平行四边形 25"/>
          <p:cNvSpPr/>
          <p:nvPr/>
        </p:nvSpPr>
        <p:spPr>
          <a:xfrm>
            <a:off x="1662877" y="2652229"/>
            <a:ext cx="576064" cy="272039"/>
          </a:xfrm>
          <a:prstGeom prst="parallelogram">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占位符 4"/>
          <p:cNvSpPr txBox="1">
            <a:spLocks/>
          </p:cNvSpPr>
          <p:nvPr/>
        </p:nvSpPr>
        <p:spPr>
          <a:xfrm>
            <a:off x="1691682" y="2626389"/>
            <a:ext cx="792087" cy="32372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rgbClr val="3E3A39"/>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rgbClr val="3E3A39"/>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rgbClr val="3E3A39"/>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rgbClr val="3E3A39"/>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altLang="zh-CN" sz="2000" dirty="0">
                <a:solidFill>
                  <a:schemeClr val="bg1"/>
                </a:solidFill>
                <a:latin typeface="+mn-ea"/>
              </a:rPr>
              <a:t>04</a:t>
            </a:r>
          </a:p>
        </p:txBody>
      </p:sp>
    </p:spTree>
    <p:extLst>
      <p:ext uri="{BB962C8B-B14F-4D97-AF65-F5344CB8AC3E}">
        <p14:creationId xmlns:p14="http://schemas.microsoft.com/office/powerpoint/2010/main" val="186748336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107504" y="2262574"/>
            <a:ext cx="8496746" cy="2361814"/>
          </a:xfrm>
        </p:spPr>
        <p:txBody>
          <a:bodyPr>
            <a:normAutofit/>
          </a:bodyPr>
          <a:lstStyle/>
          <a:p>
            <a:r>
              <a:rPr lang="en-US" altLang="zh-CN" sz="1600" dirty="0"/>
              <a:t>DM Notification </a:t>
            </a:r>
            <a:r>
              <a:rPr lang="zh-CN" altLang="en-US" sz="1600" dirty="0"/>
              <a:t>包头由固定两个字节</a:t>
            </a:r>
            <a:r>
              <a:rPr lang="zh-CN" altLang="en-US" sz="1600" smtClean="0"/>
              <a:t>组成</a:t>
            </a:r>
            <a:r>
              <a:rPr lang="zh-CN" altLang="en-US" sz="1600" smtClean="0"/>
              <a:t>。必须</a:t>
            </a:r>
            <a:r>
              <a:rPr lang="zh-CN" altLang="en-US" sz="1600" dirty="0"/>
              <a:t>是以大端字节序组成即网络字节</a:t>
            </a:r>
            <a:r>
              <a:rPr lang="zh-CN" altLang="en-US" sz="1600" dirty="0" smtClean="0"/>
              <a:t>序，包头定义如下：</a:t>
            </a:r>
            <a:endParaRPr lang="zh-CN" altLang="en-US" sz="1600" dirty="0"/>
          </a:p>
        </p:txBody>
      </p:sp>
      <p:grpSp>
        <p:nvGrpSpPr>
          <p:cNvPr id="5" name="组合 4"/>
          <p:cNvGrpSpPr/>
          <p:nvPr/>
        </p:nvGrpSpPr>
        <p:grpSpPr>
          <a:xfrm>
            <a:off x="-2" y="16499"/>
            <a:ext cx="2483773" cy="567811"/>
            <a:chOff x="2520085" y="247953"/>
            <a:chExt cx="1594076" cy="757082"/>
          </a:xfrm>
          <a:effectLst>
            <a:outerShdw blurRad="50800" dist="38100" dir="5400000" algn="t" rotWithShape="0">
              <a:prstClr val="black">
                <a:alpha val="30000"/>
              </a:prstClr>
            </a:outerShdw>
          </a:effectLst>
        </p:grpSpPr>
        <p:sp>
          <p:nvSpPr>
            <p:cNvPr id="6" name="燕尾形 5"/>
            <p:cNvSpPr/>
            <p:nvPr/>
          </p:nvSpPr>
          <p:spPr>
            <a:xfrm flipH="1">
              <a:off x="3652016" y="247955"/>
              <a:ext cx="462145" cy="757080"/>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5" y="247953"/>
              <a:ext cx="1363001"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Package#0 </a:t>
              </a:r>
              <a:r>
                <a:rPr lang="zh-CN" altLang="en-US" b="1" dirty="0" smtClean="0">
                  <a:latin typeface="+mj-ea"/>
                  <a:ea typeface="+mj-ea"/>
                </a:rPr>
                <a:t>包头</a:t>
              </a:r>
              <a:endParaRPr lang="en-US" altLang="zh-CN"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19</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699542"/>
            <a:ext cx="7172325" cy="1447800"/>
          </a:xfrm>
          <a:prstGeom prst="rect">
            <a:avLst/>
          </a:prstGeom>
        </p:spPr>
      </p:pic>
      <p:graphicFrame>
        <p:nvGraphicFramePr>
          <p:cNvPr id="8" name="表格 7"/>
          <p:cNvGraphicFramePr>
            <a:graphicFrameLocks noGrp="1"/>
          </p:cNvGraphicFramePr>
          <p:nvPr>
            <p:extLst>
              <p:ext uri="{D42A27DB-BD31-4B8C-83A1-F6EECF244321}">
                <p14:modId xmlns:p14="http://schemas.microsoft.com/office/powerpoint/2010/main" val="2464980727"/>
              </p:ext>
            </p:extLst>
          </p:nvPr>
        </p:nvGraphicFramePr>
        <p:xfrm>
          <a:off x="179512" y="2919957"/>
          <a:ext cx="7416823" cy="148336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615761254"/>
                    </a:ext>
                  </a:extLst>
                </a:gridCol>
                <a:gridCol w="1368152">
                  <a:extLst>
                    <a:ext uri="{9D8B030D-6E8A-4147-A177-3AD203B41FA5}">
                      <a16:colId xmlns:a16="http://schemas.microsoft.com/office/drawing/2014/main" val="1969468736"/>
                    </a:ext>
                  </a:extLst>
                </a:gridCol>
                <a:gridCol w="4392487">
                  <a:extLst>
                    <a:ext uri="{9D8B030D-6E8A-4147-A177-3AD203B41FA5}">
                      <a16:colId xmlns:a16="http://schemas.microsoft.com/office/drawing/2014/main" val="2160604770"/>
                    </a:ext>
                  </a:extLst>
                </a:gridCol>
              </a:tblGrid>
              <a:tr h="370840">
                <a:tc>
                  <a:txBody>
                    <a:bodyPr/>
                    <a:lstStyle/>
                    <a:p>
                      <a:r>
                        <a:rPr lang="en-US" altLang="zh-CN" dirty="0" smtClean="0"/>
                        <a:t>Header Fields</a:t>
                      </a:r>
                      <a:endParaRPr lang="zh-CN" altLang="en-US" dirty="0"/>
                    </a:p>
                  </a:txBody>
                  <a:tcPr/>
                </a:tc>
                <a:tc>
                  <a:txBody>
                    <a:bodyPr/>
                    <a:lstStyle/>
                    <a:p>
                      <a:r>
                        <a:rPr lang="en-US" altLang="zh-CN" dirty="0" smtClean="0"/>
                        <a:t>Bit Length</a:t>
                      </a:r>
                      <a:endParaRPr lang="zh-CN" altLang="en-US" dirty="0"/>
                    </a:p>
                  </a:txBody>
                  <a:tcPr/>
                </a:tc>
                <a:tc>
                  <a:txBody>
                    <a:bodyPr/>
                    <a:lstStyle/>
                    <a:p>
                      <a:r>
                        <a:rPr lang="en-US" altLang="zh-CN" dirty="0" smtClean="0"/>
                        <a:t>Descriptions</a:t>
                      </a:r>
                      <a:endParaRPr lang="zh-CN" altLang="en-US" dirty="0"/>
                    </a:p>
                  </a:txBody>
                  <a:tcPr/>
                </a:tc>
                <a:extLst>
                  <a:ext uri="{0D108BD9-81ED-4DB2-BD59-A6C34878D82A}">
                    <a16:rowId xmlns:a16="http://schemas.microsoft.com/office/drawing/2014/main" val="2820437946"/>
                  </a:ext>
                </a:extLst>
              </a:tr>
              <a:tr h="370840">
                <a:tc>
                  <a:txBody>
                    <a:bodyPr/>
                    <a:lstStyle/>
                    <a:p>
                      <a:r>
                        <a:rPr lang="en-US" altLang="zh-CN" dirty="0" smtClean="0"/>
                        <a:t>VER</a:t>
                      </a:r>
                      <a:endParaRPr lang="zh-CN" altLang="en-US" dirty="0"/>
                    </a:p>
                  </a:txBody>
                  <a:tcPr/>
                </a:tc>
                <a:tc>
                  <a:txBody>
                    <a:bodyPr/>
                    <a:lstStyle/>
                    <a:p>
                      <a:r>
                        <a:rPr lang="en-US" altLang="zh-CN" dirty="0" smtClean="0"/>
                        <a:t>4</a:t>
                      </a:r>
                      <a:endParaRPr lang="zh-CN" altLang="en-US" dirty="0"/>
                    </a:p>
                  </a:txBody>
                  <a:tcPr/>
                </a:tc>
                <a:tc>
                  <a:txBody>
                    <a:bodyPr/>
                    <a:lstStyle/>
                    <a:p>
                      <a:r>
                        <a:rPr lang="en-US" altLang="zh-CN" dirty="0" smtClean="0"/>
                        <a:t>DM Notification </a:t>
                      </a:r>
                      <a:r>
                        <a:rPr lang="zh-CN" altLang="en-US" dirty="0" smtClean="0"/>
                        <a:t>包的版本</a:t>
                      </a:r>
                      <a:endParaRPr lang="zh-CN" altLang="en-US" dirty="0"/>
                    </a:p>
                  </a:txBody>
                  <a:tcPr/>
                </a:tc>
                <a:extLst>
                  <a:ext uri="{0D108BD9-81ED-4DB2-BD59-A6C34878D82A}">
                    <a16:rowId xmlns:a16="http://schemas.microsoft.com/office/drawing/2014/main" val="2111037576"/>
                  </a:ext>
                </a:extLst>
              </a:tr>
              <a:tr h="370840">
                <a:tc>
                  <a:txBody>
                    <a:bodyPr/>
                    <a:lstStyle/>
                    <a:p>
                      <a:r>
                        <a:rPr lang="en-US" altLang="zh-CN" dirty="0" smtClean="0"/>
                        <a:t>OC</a:t>
                      </a:r>
                      <a:endParaRPr lang="zh-CN" altLang="en-US" dirty="0"/>
                    </a:p>
                  </a:txBody>
                  <a:tcPr/>
                </a:tc>
                <a:tc>
                  <a:txBody>
                    <a:bodyPr/>
                    <a:lstStyle/>
                    <a:p>
                      <a:r>
                        <a:rPr lang="en-US" altLang="zh-CN" dirty="0" smtClean="0"/>
                        <a:t>5</a:t>
                      </a:r>
                      <a:endParaRPr lang="zh-CN" altLang="en-US" dirty="0"/>
                    </a:p>
                  </a:txBody>
                  <a:tcPr/>
                </a:tc>
                <a:tc>
                  <a:txBody>
                    <a:bodyPr/>
                    <a:lstStyle/>
                    <a:p>
                      <a:r>
                        <a:rPr lang="en-US" altLang="zh-CN" dirty="0" smtClean="0"/>
                        <a:t>DM Notification </a:t>
                      </a:r>
                      <a:r>
                        <a:rPr lang="zh-CN" altLang="en-US" dirty="0" smtClean="0"/>
                        <a:t>包中的可选项数量</a:t>
                      </a:r>
                      <a:endParaRPr lang="zh-CN" altLang="en-US" dirty="0"/>
                    </a:p>
                  </a:txBody>
                  <a:tcPr/>
                </a:tc>
                <a:extLst>
                  <a:ext uri="{0D108BD9-81ED-4DB2-BD59-A6C34878D82A}">
                    <a16:rowId xmlns:a16="http://schemas.microsoft.com/office/drawing/2014/main" val="571461249"/>
                  </a:ext>
                </a:extLst>
              </a:tr>
              <a:tr h="370840">
                <a:tc>
                  <a:txBody>
                    <a:bodyPr/>
                    <a:lstStyle/>
                    <a:p>
                      <a:r>
                        <a:rPr lang="en-US" altLang="zh-CN" dirty="0" smtClean="0"/>
                        <a:t>RESERVED</a:t>
                      </a:r>
                      <a:endParaRPr lang="zh-CN" altLang="en-US" dirty="0"/>
                    </a:p>
                  </a:txBody>
                  <a:tcPr/>
                </a:tc>
                <a:tc>
                  <a:txBody>
                    <a:bodyPr/>
                    <a:lstStyle/>
                    <a:p>
                      <a:r>
                        <a:rPr lang="en-US" altLang="zh-CN" dirty="0" smtClean="0"/>
                        <a:t>7</a:t>
                      </a:r>
                      <a:endParaRPr lang="zh-CN" altLang="en-US" dirty="0"/>
                    </a:p>
                  </a:txBody>
                  <a:tcPr/>
                </a:tc>
                <a:tc>
                  <a:txBody>
                    <a:bodyPr/>
                    <a:lstStyle/>
                    <a:p>
                      <a:r>
                        <a:rPr lang="zh-CN" altLang="en-US" dirty="0" smtClean="0"/>
                        <a:t>标题保留字段</a:t>
                      </a:r>
                      <a:endParaRPr lang="zh-CN" altLang="en-US" dirty="0"/>
                    </a:p>
                  </a:txBody>
                  <a:tcPr/>
                </a:tc>
                <a:extLst>
                  <a:ext uri="{0D108BD9-81ED-4DB2-BD59-A6C34878D82A}">
                    <a16:rowId xmlns:a16="http://schemas.microsoft.com/office/drawing/2014/main" val="1284750653"/>
                  </a:ext>
                </a:extLst>
              </a:tr>
            </a:tbl>
          </a:graphicData>
        </a:graphic>
      </p:graphicFrame>
    </p:spTree>
    <p:extLst>
      <p:ext uri="{BB962C8B-B14F-4D97-AF65-F5344CB8AC3E}">
        <p14:creationId xmlns:p14="http://schemas.microsoft.com/office/powerpoint/2010/main" val="2149340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251520" y="735807"/>
            <a:ext cx="8352730" cy="608815"/>
          </a:xfrm>
        </p:spPr>
        <p:txBody>
          <a:bodyPr>
            <a:normAutofit/>
          </a:bodyPr>
          <a:lstStyle/>
          <a:p>
            <a:r>
              <a:rPr lang="zh-CN" altLang="en-US" sz="1600" dirty="0" smtClean="0"/>
              <a:t>在</a:t>
            </a:r>
            <a:r>
              <a:rPr lang="en-US" altLang="zh-CN" sz="1600" dirty="0" smtClean="0"/>
              <a:t>DM</a:t>
            </a:r>
            <a:r>
              <a:rPr lang="zh-CN" altLang="en-US" sz="1600" dirty="0" smtClean="0"/>
              <a:t>通知包中，</a:t>
            </a:r>
            <a:r>
              <a:rPr lang="en-US" altLang="zh-CN" sz="1600" dirty="0" smtClean="0"/>
              <a:t>DM</a:t>
            </a:r>
            <a:r>
              <a:rPr lang="zh-CN" altLang="en-US" sz="1600" dirty="0" smtClean="0"/>
              <a:t>服务器必须按选项号的递增顺序指定选项。每个选项由选项增量、选项长度和选项值指定。</a:t>
            </a:r>
            <a:endParaRPr lang="zh-CN" altLang="en-US" sz="1600" dirty="0"/>
          </a:p>
        </p:txBody>
      </p:sp>
      <p:grpSp>
        <p:nvGrpSpPr>
          <p:cNvPr id="5" name="组合 4"/>
          <p:cNvGrpSpPr/>
          <p:nvPr/>
        </p:nvGrpSpPr>
        <p:grpSpPr>
          <a:xfrm>
            <a:off x="16420" y="16499"/>
            <a:ext cx="2814068" cy="567811"/>
            <a:chOff x="2530626" y="247953"/>
            <a:chExt cx="1806059" cy="757082"/>
          </a:xfrm>
          <a:effectLst>
            <a:outerShdw blurRad="50800" dist="38100" dir="5400000" algn="t" rotWithShape="0">
              <a:prstClr val="black">
                <a:alpha val="30000"/>
              </a:prstClr>
            </a:outerShdw>
          </a:effectLst>
        </p:grpSpPr>
        <p:sp>
          <p:nvSpPr>
            <p:cNvPr id="6" name="燕尾形 5"/>
            <p:cNvSpPr/>
            <p:nvPr/>
          </p:nvSpPr>
          <p:spPr>
            <a:xfrm flipH="1">
              <a:off x="3874540" y="247955"/>
              <a:ext cx="462145" cy="757080"/>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30626" y="247953"/>
              <a:ext cx="1583535"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Package#0 </a:t>
              </a:r>
              <a:r>
                <a:rPr lang="zh-CN" altLang="en-US" b="1" dirty="0" smtClean="0">
                  <a:latin typeface="+mj-ea"/>
                  <a:ea typeface="+mj-ea"/>
                </a:rPr>
                <a:t>包可选项</a:t>
              </a:r>
              <a:endParaRPr lang="en-US" altLang="zh-CN"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20</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650" y="1347614"/>
            <a:ext cx="7153275" cy="1247775"/>
          </a:xfrm>
          <a:prstGeom prst="rect">
            <a:avLst/>
          </a:prstGeom>
        </p:spPr>
      </p:pic>
      <p:sp>
        <p:nvSpPr>
          <p:cNvPr id="13" name="文本占位符 8"/>
          <p:cNvSpPr txBox="1">
            <a:spLocks/>
          </p:cNvSpPr>
          <p:nvPr/>
        </p:nvSpPr>
        <p:spPr>
          <a:xfrm>
            <a:off x="240854" y="2785063"/>
            <a:ext cx="8352730" cy="1874919"/>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t>1. Option Delta</a:t>
            </a:r>
          </a:p>
          <a:p>
            <a:r>
              <a:rPr lang="en-US" altLang="zh-CN" sz="1600" dirty="0"/>
              <a:t>   </a:t>
            </a:r>
            <a:r>
              <a:rPr lang="zh-CN" altLang="en-US" sz="1600" dirty="0"/>
              <a:t>该项指明了该可选项与上一个可选项的标识数的区别，使用</a:t>
            </a:r>
            <a:r>
              <a:rPr lang="en-US" altLang="zh-CN" sz="1600" dirty="0"/>
              <a:t>4bit</a:t>
            </a:r>
          </a:p>
          <a:p>
            <a:r>
              <a:rPr lang="en-US" altLang="zh-CN" sz="1600" dirty="0"/>
              <a:t>2. Option Length</a:t>
            </a:r>
          </a:p>
          <a:p>
            <a:r>
              <a:rPr lang="en-US" altLang="zh-CN" sz="1600" dirty="0"/>
              <a:t>   </a:t>
            </a:r>
            <a:r>
              <a:rPr lang="zh-CN" altLang="en-US" sz="1600" dirty="0"/>
              <a:t>该项指明了该可选项值的长度</a:t>
            </a:r>
          </a:p>
          <a:p>
            <a:r>
              <a:rPr lang="en-US" altLang="zh-CN" sz="1600" dirty="0"/>
              <a:t>3. Option Value</a:t>
            </a:r>
          </a:p>
          <a:p>
            <a:r>
              <a:rPr lang="en-US" altLang="zh-CN" sz="1600" dirty="0"/>
              <a:t>   </a:t>
            </a:r>
            <a:r>
              <a:rPr lang="zh-CN" altLang="en-US" sz="1600" dirty="0"/>
              <a:t>该项保存该可选项的值</a:t>
            </a:r>
          </a:p>
        </p:txBody>
      </p:sp>
    </p:spTree>
    <p:extLst>
      <p:ext uri="{BB962C8B-B14F-4D97-AF65-F5344CB8AC3E}">
        <p14:creationId xmlns:p14="http://schemas.microsoft.com/office/powerpoint/2010/main" val="33825960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3933" y="32289"/>
            <a:ext cx="2923460" cy="580884"/>
            <a:chOff x="2520085" y="247953"/>
            <a:chExt cx="1876266" cy="774512"/>
          </a:xfrm>
          <a:effectLst>
            <a:outerShdw blurRad="50800" dist="38100" dir="5400000" algn="t" rotWithShape="0">
              <a:prstClr val="black">
                <a:alpha val="30000"/>
              </a:prstClr>
            </a:outerShdw>
          </a:effectLst>
        </p:grpSpPr>
        <p:sp>
          <p:nvSpPr>
            <p:cNvPr id="6" name="燕尾形 5"/>
            <p:cNvSpPr/>
            <p:nvPr/>
          </p:nvSpPr>
          <p:spPr>
            <a:xfrm flipH="1">
              <a:off x="3934206" y="265385"/>
              <a:ext cx="462145" cy="757080"/>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5" y="247953"/>
              <a:ext cx="1732719"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a:latin typeface="+mj-ea"/>
                </a:rPr>
                <a:t>Package#0 </a:t>
              </a:r>
              <a:r>
                <a:rPr lang="zh-CN" altLang="en-US" b="1" dirty="0">
                  <a:latin typeface="+mj-ea"/>
                </a:rPr>
                <a:t>包可选项</a:t>
              </a:r>
              <a:endParaRPr lang="en-US" altLang="zh-CN" b="1" dirty="0">
                <a:latin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21</a:t>
            </a:fld>
            <a:endParaRPr lang="zh-CN" altLang="en-US"/>
          </a:p>
        </p:txBody>
      </p:sp>
      <p:sp>
        <p:nvSpPr>
          <p:cNvPr id="11" name="文本占位符 8"/>
          <p:cNvSpPr txBox="1">
            <a:spLocks/>
          </p:cNvSpPr>
          <p:nvPr/>
        </p:nvSpPr>
        <p:spPr>
          <a:xfrm>
            <a:off x="51921" y="843558"/>
            <a:ext cx="8352730" cy="608815"/>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600" dirty="0"/>
              <a:t>以下为包的可选项</a:t>
            </a:r>
            <a:r>
              <a:rPr lang="zh-CN" altLang="en-US" sz="1600" dirty="0" smtClean="0"/>
              <a:t>：</a:t>
            </a:r>
            <a:endParaRPr lang="en-US" altLang="zh-CN" sz="1600" dirty="0"/>
          </a:p>
        </p:txBody>
      </p:sp>
      <p:graphicFrame>
        <p:nvGraphicFramePr>
          <p:cNvPr id="12" name="表格 11"/>
          <p:cNvGraphicFramePr>
            <a:graphicFrameLocks noGrp="1"/>
          </p:cNvGraphicFramePr>
          <p:nvPr>
            <p:extLst>
              <p:ext uri="{D42A27DB-BD31-4B8C-83A1-F6EECF244321}">
                <p14:modId xmlns:p14="http://schemas.microsoft.com/office/powerpoint/2010/main" val="183075444"/>
              </p:ext>
            </p:extLst>
          </p:nvPr>
        </p:nvGraphicFramePr>
        <p:xfrm>
          <a:off x="395536" y="1324514"/>
          <a:ext cx="7272810" cy="2524896"/>
        </p:xfrm>
        <a:graphic>
          <a:graphicData uri="http://schemas.openxmlformats.org/drawingml/2006/table">
            <a:tbl>
              <a:tblPr firstRow="1" bandRow="1">
                <a:tableStyleId>{5C22544A-7EE6-4342-B048-85BDC9FD1C3A}</a:tableStyleId>
              </a:tblPr>
              <a:tblGrid>
                <a:gridCol w="432051">
                  <a:extLst>
                    <a:ext uri="{9D8B030D-6E8A-4147-A177-3AD203B41FA5}">
                      <a16:colId xmlns:a16="http://schemas.microsoft.com/office/drawing/2014/main" val="1698656569"/>
                    </a:ext>
                  </a:extLst>
                </a:gridCol>
                <a:gridCol w="1944216">
                  <a:extLst>
                    <a:ext uri="{9D8B030D-6E8A-4147-A177-3AD203B41FA5}">
                      <a16:colId xmlns:a16="http://schemas.microsoft.com/office/drawing/2014/main" val="494383533"/>
                    </a:ext>
                  </a:extLst>
                </a:gridCol>
                <a:gridCol w="1080120">
                  <a:extLst>
                    <a:ext uri="{9D8B030D-6E8A-4147-A177-3AD203B41FA5}">
                      <a16:colId xmlns:a16="http://schemas.microsoft.com/office/drawing/2014/main" val="970135964"/>
                    </a:ext>
                  </a:extLst>
                </a:gridCol>
                <a:gridCol w="1872208">
                  <a:extLst>
                    <a:ext uri="{9D8B030D-6E8A-4147-A177-3AD203B41FA5}">
                      <a16:colId xmlns:a16="http://schemas.microsoft.com/office/drawing/2014/main" val="3040645753"/>
                    </a:ext>
                  </a:extLst>
                </a:gridCol>
                <a:gridCol w="1944215">
                  <a:extLst>
                    <a:ext uri="{9D8B030D-6E8A-4147-A177-3AD203B41FA5}">
                      <a16:colId xmlns:a16="http://schemas.microsoft.com/office/drawing/2014/main" val="2521834774"/>
                    </a:ext>
                  </a:extLst>
                </a:gridCol>
              </a:tblGrid>
              <a:tr h="570138">
                <a:tc>
                  <a:txBody>
                    <a:bodyPr/>
                    <a:lstStyle/>
                    <a:p>
                      <a:r>
                        <a:rPr lang="en-US" altLang="zh-CN" sz="1400" dirty="0" smtClean="0"/>
                        <a:t>No</a:t>
                      </a:r>
                      <a:endParaRPr lang="zh-CN" altLang="en-US" sz="1400" dirty="0"/>
                    </a:p>
                  </a:txBody>
                  <a:tcPr/>
                </a:tc>
                <a:tc>
                  <a:txBody>
                    <a:bodyPr/>
                    <a:lstStyle/>
                    <a:p>
                      <a:r>
                        <a:rPr lang="en-US" altLang="zh-CN" sz="1400" dirty="0" smtClean="0"/>
                        <a:t>Name</a:t>
                      </a:r>
                      <a:endParaRPr lang="zh-CN" altLang="en-US" sz="1400" dirty="0"/>
                    </a:p>
                  </a:txBody>
                  <a:tcPr/>
                </a:tc>
                <a:tc>
                  <a:txBody>
                    <a:bodyPr/>
                    <a:lstStyle/>
                    <a:p>
                      <a:r>
                        <a:rPr lang="en-US" altLang="zh-CN" sz="1400" dirty="0" smtClean="0"/>
                        <a:t>Format</a:t>
                      </a:r>
                      <a:endParaRPr lang="zh-CN" altLang="en-US" sz="1400" dirty="0"/>
                    </a:p>
                  </a:txBody>
                  <a:tcPr/>
                </a:tc>
                <a:tc>
                  <a:txBody>
                    <a:bodyPr/>
                    <a:lstStyle/>
                    <a:p>
                      <a:r>
                        <a:rPr lang="en-US" altLang="zh-CN" sz="1400" dirty="0" smtClean="0"/>
                        <a:t>DM Client Support</a:t>
                      </a:r>
                      <a:endParaRPr lang="zh-CN" altLang="en-US" sz="1400" dirty="0"/>
                    </a:p>
                  </a:txBody>
                  <a:tcPr/>
                </a:tc>
                <a:tc>
                  <a:txBody>
                    <a:bodyPr/>
                    <a:lstStyle/>
                    <a:p>
                      <a:r>
                        <a:rPr lang="en-US" altLang="zh-CN" sz="1400" dirty="0" smtClean="0"/>
                        <a:t>DM Server Support</a:t>
                      </a:r>
                      <a:endParaRPr lang="zh-CN" altLang="en-US" sz="1400" dirty="0"/>
                    </a:p>
                  </a:txBody>
                  <a:tcPr/>
                </a:tc>
                <a:extLst>
                  <a:ext uri="{0D108BD9-81ED-4DB2-BD59-A6C34878D82A}">
                    <a16:rowId xmlns:a16="http://schemas.microsoft.com/office/drawing/2014/main" val="3946588516"/>
                  </a:ext>
                </a:extLst>
              </a:tr>
              <a:tr h="325793">
                <a:tc>
                  <a:txBody>
                    <a:bodyPr/>
                    <a:lstStyle/>
                    <a:p>
                      <a:r>
                        <a:rPr lang="en-US" altLang="zh-CN" sz="1400" dirty="0" smtClean="0"/>
                        <a:t>1</a:t>
                      </a:r>
                      <a:endParaRPr lang="zh-CN" altLang="en-US" sz="1400" dirty="0"/>
                    </a:p>
                  </a:txBody>
                  <a:tcPr/>
                </a:tc>
                <a:tc>
                  <a:txBody>
                    <a:bodyPr/>
                    <a:lstStyle/>
                    <a:p>
                      <a:r>
                        <a:rPr lang="en-US" altLang="zh-CN" sz="1400" dirty="0" smtClean="0"/>
                        <a:t>SERVER-ID</a:t>
                      </a:r>
                      <a:endParaRPr lang="zh-CN" altLang="en-US" sz="1400" dirty="0"/>
                    </a:p>
                  </a:txBody>
                  <a:tcPr/>
                </a:tc>
                <a:tc>
                  <a:txBody>
                    <a:bodyPr/>
                    <a:lstStyle/>
                    <a:p>
                      <a:r>
                        <a:rPr lang="en-US" altLang="zh-CN" sz="1400" dirty="0" smtClean="0"/>
                        <a:t>String</a:t>
                      </a:r>
                      <a:endParaRPr lang="zh-CN" altLang="en-US" sz="1400" dirty="0"/>
                    </a:p>
                  </a:txBody>
                  <a:tcPr/>
                </a:tc>
                <a:tc>
                  <a:txBody>
                    <a:bodyPr/>
                    <a:lstStyle/>
                    <a:p>
                      <a:r>
                        <a:rPr lang="en-US" altLang="zh-CN" sz="1400" dirty="0" smtClean="0"/>
                        <a:t>Mandatory</a:t>
                      </a:r>
                      <a:endParaRPr lang="zh-CN" altLang="en-US" sz="1400" dirty="0"/>
                    </a:p>
                  </a:txBody>
                  <a:tcPr/>
                </a:tc>
                <a:tc>
                  <a:txBody>
                    <a:bodyPr/>
                    <a:lstStyle/>
                    <a:p>
                      <a:r>
                        <a:rPr lang="en-US" altLang="zh-CN" sz="1400" dirty="0" smtClean="0"/>
                        <a:t>Mandatory</a:t>
                      </a:r>
                    </a:p>
                  </a:txBody>
                  <a:tcPr/>
                </a:tc>
                <a:extLst>
                  <a:ext uri="{0D108BD9-81ED-4DB2-BD59-A6C34878D82A}">
                    <a16:rowId xmlns:a16="http://schemas.microsoft.com/office/drawing/2014/main" val="1855101719"/>
                  </a:ext>
                </a:extLst>
              </a:tr>
              <a:tr h="325793">
                <a:tc>
                  <a:txBody>
                    <a:bodyPr/>
                    <a:lstStyle/>
                    <a:p>
                      <a:r>
                        <a:rPr lang="en-US" altLang="zh-CN" sz="1400" dirty="0" smtClean="0"/>
                        <a:t>2</a:t>
                      </a:r>
                      <a:endParaRPr lang="zh-CN" altLang="en-US" sz="1400" dirty="0"/>
                    </a:p>
                  </a:txBody>
                  <a:tcPr/>
                </a:tc>
                <a:tc>
                  <a:txBody>
                    <a:bodyPr/>
                    <a:lstStyle/>
                    <a:p>
                      <a:r>
                        <a:rPr lang="en-US" altLang="zh-CN" sz="1400" dirty="0" smtClean="0"/>
                        <a:t>PREFERRED-CON-TYPE</a:t>
                      </a:r>
                      <a:endParaRPr lang="zh-CN" altLang="en-US" sz="1400" dirty="0"/>
                    </a:p>
                  </a:txBody>
                  <a:tcPr/>
                </a:tc>
                <a:tc>
                  <a:txBody>
                    <a:bodyPr/>
                    <a:lstStyle/>
                    <a:p>
                      <a:r>
                        <a:rPr lang="en-US" altLang="zh-CN" sz="1400" dirty="0" smtClean="0"/>
                        <a:t>Opaque</a:t>
                      </a:r>
                      <a:endParaRPr lang="zh-CN" altLang="en-US" sz="1400" dirty="0"/>
                    </a:p>
                  </a:txBody>
                  <a:tcPr/>
                </a:tc>
                <a:tc>
                  <a:txBody>
                    <a:bodyPr/>
                    <a:lstStyle/>
                    <a:p>
                      <a:r>
                        <a:rPr lang="en-US" altLang="zh-CN" sz="1400" dirty="0" smtClean="0"/>
                        <a:t>Mandatory</a:t>
                      </a:r>
                      <a:endParaRPr lang="zh-CN" altLang="en-US" sz="1400" dirty="0"/>
                    </a:p>
                  </a:txBody>
                  <a:tcPr/>
                </a:tc>
                <a:tc>
                  <a:txBody>
                    <a:bodyPr/>
                    <a:lstStyle/>
                    <a:p>
                      <a:r>
                        <a:rPr lang="en-US" altLang="zh-CN" sz="1400" dirty="0" smtClean="0"/>
                        <a:t>Mandatory</a:t>
                      </a:r>
                    </a:p>
                  </a:txBody>
                  <a:tcPr/>
                </a:tc>
                <a:extLst>
                  <a:ext uri="{0D108BD9-81ED-4DB2-BD59-A6C34878D82A}">
                    <a16:rowId xmlns:a16="http://schemas.microsoft.com/office/drawing/2014/main" val="721490984"/>
                  </a:ext>
                </a:extLst>
              </a:tr>
              <a:tr h="325793">
                <a:tc>
                  <a:txBody>
                    <a:bodyPr/>
                    <a:lstStyle/>
                    <a:p>
                      <a:r>
                        <a:rPr lang="en-US" altLang="zh-CN" sz="1400" dirty="0" smtClean="0"/>
                        <a:t>3</a:t>
                      </a:r>
                      <a:endParaRPr lang="zh-CN" altLang="en-US" sz="1400" dirty="0"/>
                    </a:p>
                  </a:txBody>
                  <a:tcPr/>
                </a:tc>
                <a:tc>
                  <a:txBody>
                    <a:bodyPr/>
                    <a:lstStyle/>
                    <a:p>
                      <a:r>
                        <a:rPr lang="en-US" altLang="zh-CN" sz="1400" dirty="0" smtClean="0"/>
                        <a:t>NOTIFICATION-ID</a:t>
                      </a:r>
                      <a:endParaRPr lang="zh-CN" altLang="en-US" sz="1400" dirty="0"/>
                    </a:p>
                  </a:txBody>
                  <a:tcPr/>
                </a:tc>
                <a:tc>
                  <a:txBody>
                    <a:bodyPr/>
                    <a:lstStyle/>
                    <a:p>
                      <a:r>
                        <a:rPr lang="en-US" altLang="zh-CN" sz="1400" dirty="0" err="1" smtClean="0"/>
                        <a:t>Uint</a:t>
                      </a:r>
                      <a:endParaRPr lang="zh-CN" altLang="en-US" sz="1400" dirty="0"/>
                    </a:p>
                  </a:txBody>
                  <a:tcPr/>
                </a:tc>
                <a:tc>
                  <a:txBody>
                    <a:bodyPr/>
                    <a:lstStyle/>
                    <a:p>
                      <a:r>
                        <a:rPr lang="en-US" altLang="zh-CN" sz="1400" dirty="0" smtClean="0"/>
                        <a:t>Optional</a:t>
                      </a:r>
                      <a:endParaRPr lang="zh-CN" altLang="en-US" sz="1400" dirty="0"/>
                    </a:p>
                  </a:txBody>
                  <a:tcPr/>
                </a:tc>
                <a:tc>
                  <a:txBody>
                    <a:bodyPr/>
                    <a:lstStyle/>
                    <a:p>
                      <a:r>
                        <a:rPr lang="en-US" altLang="zh-CN" sz="1400" dirty="0" smtClean="0"/>
                        <a:t>Mandatory</a:t>
                      </a:r>
                      <a:endParaRPr lang="zh-CN" altLang="en-US" sz="1400" dirty="0"/>
                    </a:p>
                  </a:txBody>
                  <a:tcPr/>
                </a:tc>
                <a:extLst>
                  <a:ext uri="{0D108BD9-81ED-4DB2-BD59-A6C34878D82A}">
                    <a16:rowId xmlns:a16="http://schemas.microsoft.com/office/drawing/2014/main" val="2698326979"/>
                  </a:ext>
                </a:extLst>
              </a:tr>
              <a:tr h="325793">
                <a:tc>
                  <a:txBody>
                    <a:bodyPr/>
                    <a:lstStyle/>
                    <a:p>
                      <a:r>
                        <a:rPr lang="en-US" altLang="zh-CN" sz="1400" dirty="0" smtClean="0"/>
                        <a:t>4</a:t>
                      </a:r>
                      <a:endParaRPr lang="zh-CN" altLang="en-US" sz="1400" dirty="0"/>
                    </a:p>
                  </a:txBody>
                  <a:tcPr/>
                </a:tc>
                <a:tc>
                  <a:txBody>
                    <a:bodyPr/>
                    <a:lstStyle/>
                    <a:p>
                      <a:r>
                        <a:rPr lang="en-US" altLang="zh-CN" sz="1400" dirty="0" smtClean="0"/>
                        <a:t>SHA256-DIGEST</a:t>
                      </a:r>
                      <a:endParaRPr lang="zh-CN" altLang="en-US" sz="1400" dirty="0"/>
                    </a:p>
                  </a:txBody>
                  <a:tcPr/>
                </a:tc>
                <a:tc>
                  <a:txBody>
                    <a:bodyPr/>
                    <a:lstStyle/>
                    <a:p>
                      <a:r>
                        <a:rPr lang="en-US" altLang="zh-CN" sz="1400" dirty="0" smtClean="0"/>
                        <a:t>Opaque</a:t>
                      </a:r>
                      <a:endParaRPr lang="zh-CN" altLang="en-US" sz="1400" dirty="0"/>
                    </a:p>
                  </a:txBody>
                  <a:tcPr/>
                </a:tc>
                <a:tc>
                  <a:txBody>
                    <a:bodyPr/>
                    <a:lstStyle/>
                    <a:p>
                      <a:r>
                        <a:rPr lang="en-US" altLang="zh-CN" sz="1400" dirty="0" smtClean="0"/>
                        <a:t>Optional</a:t>
                      </a:r>
                      <a:endParaRPr lang="zh-CN" altLang="en-US" sz="1400" dirty="0"/>
                    </a:p>
                  </a:txBody>
                  <a:tcPr/>
                </a:tc>
                <a:tc>
                  <a:txBody>
                    <a:bodyPr/>
                    <a:lstStyle/>
                    <a:p>
                      <a:r>
                        <a:rPr lang="en-US" altLang="zh-CN" sz="1400" dirty="0" smtClean="0"/>
                        <a:t>Mandatory</a:t>
                      </a:r>
                      <a:endParaRPr lang="zh-CN" altLang="en-US" sz="1400" dirty="0"/>
                    </a:p>
                  </a:txBody>
                  <a:tcPr/>
                </a:tc>
                <a:extLst>
                  <a:ext uri="{0D108BD9-81ED-4DB2-BD59-A6C34878D82A}">
                    <a16:rowId xmlns:a16="http://schemas.microsoft.com/office/drawing/2014/main" val="3438923526"/>
                  </a:ext>
                </a:extLst>
              </a:tr>
              <a:tr h="325793">
                <a:tc>
                  <a:txBody>
                    <a:bodyPr/>
                    <a:lstStyle/>
                    <a:p>
                      <a:r>
                        <a:rPr lang="en-US" altLang="zh-CN" sz="1400" dirty="0" smtClean="0"/>
                        <a:t>5</a:t>
                      </a:r>
                      <a:endParaRPr lang="zh-CN" altLang="en-US" sz="1400" dirty="0"/>
                    </a:p>
                  </a:txBody>
                  <a:tcPr/>
                </a:tc>
                <a:tc>
                  <a:txBody>
                    <a:bodyPr/>
                    <a:lstStyle/>
                    <a:p>
                      <a:r>
                        <a:rPr lang="en-US" altLang="zh-CN" sz="1400" dirty="0" smtClean="0"/>
                        <a:t>TIMESTAMP</a:t>
                      </a:r>
                      <a:endParaRPr lang="zh-CN" altLang="en-US" sz="1400" dirty="0"/>
                    </a:p>
                  </a:txBody>
                  <a:tcPr/>
                </a:tc>
                <a:tc>
                  <a:txBody>
                    <a:bodyPr/>
                    <a:lstStyle/>
                    <a:p>
                      <a:r>
                        <a:rPr lang="en-US" altLang="zh-CN" sz="1400" dirty="0" smtClean="0"/>
                        <a:t>Opaque</a:t>
                      </a:r>
                      <a:endParaRPr lang="zh-CN" altLang="en-US" sz="1400" dirty="0"/>
                    </a:p>
                  </a:txBody>
                  <a:tcPr/>
                </a:tc>
                <a:tc>
                  <a:txBody>
                    <a:bodyPr/>
                    <a:lstStyle/>
                    <a:p>
                      <a:r>
                        <a:rPr lang="en-US" altLang="zh-CN" sz="1400" dirty="0" smtClean="0"/>
                        <a:t>Optional</a:t>
                      </a:r>
                      <a:endParaRPr lang="zh-CN" altLang="en-US" sz="1400" dirty="0"/>
                    </a:p>
                  </a:txBody>
                  <a:tcPr/>
                </a:tc>
                <a:tc>
                  <a:txBody>
                    <a:bodyPr/>
                    <a:lstStyle/>
                    <a:p>
                      <a:r>
                        <a:rPr lang="en-US" altLang="zh-CN" sz="1400" dirty="0" smtClean="0"/>
                        <a:t>Mandatory</a:t>
                      </a:r>
                      <a:endParaRPr lang="zh-CN" altLang="en-US" sz="1400" dirty="0"/>
                    </a:p>
                  </a:txBody>
                  <a:tcPr/>
                </a:tc>
                <a:extLst>
                  <a:ext uri="{0D108BD9-81ED-4DB2-BD59-A6C34878D82A}">
                    <a16:rowId xmlns:a16="http://schemas.microsoft.com/office/drawing/2014/main" val="2443224772"/>
                  </a:ext>
                </a:extLst>
              </a:tr>
              <a:tr h="325793">
                <a:tc>
                  <a:txBody>
                    <a:bodyPr/>
                    <a:lstStyle/>
                    <a:p>
                      <a:r>
                        <a:rPr lang="en-US" altLang="zh-CN" sz="1400" dirty="0" smtClean="0"/>
                        <a:t>6</a:t>
                      </a:r>
                      <a:endParaRPr lang="zh-CN" altLang="en-US" sz="1400" dirty="0"/>
                    </a:p>
                  </a:txBody>
                  <a:tcPr/>
                </a:tc>
                <a:tc>
                  <a:txBody>
                    <a:bodyPr/>
                    <a:lstStyle/>
                    <a:p>
                      <a:r>
                        <a:rPr lang="en-US" altLang="zh-CN" sz="1400" dirty="0" smtClean="0"/>
                        <a:t>REQ-MOS</a:t>
                      </a:r>
                      <a:endParaRPr lang="zh-CN" altLang="en-US" sz="1400" dirty="0"/>
                    </a:p>
                  </a:txBody>
                  <a:tcPr/>
                </a:tc>
                <a:tc>
                  <a:txBody>
                    <a:bodyPr/>
                    <a:lstStyle/>
                    <a:p>
                      <a:r>
                        <a:rPr lang="en-US" altLang="zh-CN" sz="1400" dirty="0" smtClean="0"/>
                        <a:t>Null</a:t>
                      </a:r>
                      <a:endParaRPr lang="zh-CN" altLang="en-US" sz="1400" dirty="0"/>
                    </a:p>
                  </a:txBody>
                  <a:tcPr/>
                </a:tc>
                <a:tc>
                  <a:txBody>
                    <a:bodyPr/>
                    <a:lstStyle/>
                    <a:p>
                      <a:r>
                        <a:rPr lang="en-US" altLang="zh-CN" sz="1400" dirty="0" smtClean="0"/>
                        <a:t>Mandatory</a:t>
                      </a:r>
                      <a:endParaRPr lang="zh-CN" altLang="en-US" sz="1400" dirty="0"/>
                    </a:p>
                  </a:txBody>
                  <a:tcPr/>
                </a:tc>
                <a:tc>
                  <a:txBody>
                    <a:bodyPr/>
                    <a:lstStyle/>
                    <a:p>
                      <a:r>
                        <a:rPr lang="en-US" altLang="zh-CN" sz="1400" dirty="0" smtClean="0"/>
                        <a:t>Mandatory</a:t>
                      </a:r>
                      <a:endParaRPr lang="zh-CN" altLang="en-US" sz="1400" dirty="0"/>
                    </a:p>
                  </a:txBody>
                  <a:tcPr/>
                </a:tc>
                <a:extLst>
                  <a:ext uri="{0D108BD9-81ED-4DB2-BD59-A6C34878D82A}">
                    <a16:rowId xmlns:a16="http://schemas.microsoft.com/office/drawing/2014/main" val="3729177390"/>
                  </a:ext>
                </a:extLst>
              </a:tr>
            </a:tbl>
          </a:graphicData>
        </a:graphic>
      </p:graphicFrame>
    </p:spTree>
    <p:extLst>
      <p:ext uri="{BB962C8B-B14F-4D97-AF65-F5344CB8AC3E}">
        <p14:creationId xmlns:p14="http://schemas.microsoft.com/office/powerpoint/2010/main" val="290323151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179512" y="1203598"/>
            <a:ext cx="3600400" cy="3528392"/>
          </a:xfrm>
        </p:spPr>
        <p:txBody>
          <a:bodyPr>
            <a:normAutofit fontScale="40000" lnSpcReduction="20000"/>
          </a:bodyPr>
          <a:lstStyle/>
          <a:p>
            <a:r>
              <a:rPr lang="en-US" altLang="zh-CN" sz="1600" dirty="0"/>
              <a:t>{</a:t>
            </a:r>
          </a:p>
          <a:p>
            <a:r>
              <a:rPr lang="en-US" altLang="zh-CN" sz="1600" dirty="0"/>
              <a:t>    "$schema": "http://json-schema.org/draft-04/schema#", </a:t>
            </a:r>
          </a:p>
          <a:p>
            <a:r>
              <a:rPr lang="en-US" altLang="zh-CN" sz="1600" dirty="0"/>
              <a:t>    "title": "OMA DM Package#1 JSON Schema", </a:t>
            </a:r>
          </a:p>
          <a:p>
            <a:r>
              <a:rPr lang="en-US" altLang="zh-CN" sz="1600" dirty="0"/>
              <a:t>    "type": "object", </a:t>
            </a:r>
          </a:p>
          <a:p>
            <a:r>
              <a:rPr lang="en-US" altLang="zh-CN" sz="1600" dirty="0"/>
              <a:t>    "properties": {</a:t>
            </a:r>
          </a:p>
          <a:p>
            <a:r>
              <a:rPr lang="en-US" altLang="zh-CN" sz="1600" dirty="0"/>
              <a:t>        "MOS": {</a:t>
            </a:r>
          </a:p>
          <a:p>
            <a:r>
              <a:rPr lang="en-US" altLang="zh-CN" sz="1600" dirty="0"/>
              <a:t>            "type": "array", </a:t>
            </a:r>
          </a:p>
          <a:p>
            <a:r>
              <a:rPr lang="en-US" altLang="zh-CN" sz="1600" dirty="0"/>
              <a:t>            "items": {</a:t>
            </a:r>
          </a:p>
          <a:p>
            <a:r>
              <a:rPr lang="en-US" altLang="zh-CN" sz="1600" dirty="0"/>
              <a:t>                "type": "object", </a:t>
            </a:r>
          </a:p>
          <a:p>
            <a:r>
              <a:rPr lang="en-US" altLang="zh-CN" sz="1600" dirty="0"/>
              <a:t>                "properties": {</a:t>
            </a:r>
          </a:p>
          <a:p>
            <a:r>
              <a:rPr lang="en-US" altLang="zh-CN" sz="1600" dirty="0" smtClean="0"/>
              <a:t>                    "DDF": {</a:t>
            </a:r>
          </a:p>
          <a:p>
            <a:r>
              <a:rPr lang="en-US" altLang="zh-CN" sz="1600" dirty="0" smtClean="0"/>
              <a:t>                        </a:t>
            </a:r>
            <a:r>
              <a:rPr lang="en-US" altLang="zh-CN" sz="1600" dirty="0"/>
              <a:t>"type": "string"</a:t>
            </a:r>
          </a:p>
          <a:p>
            <a:r>
              <a:rPr lang="en-US" altLang="zh-CN" sz="1600" dirty="0"/>
              <a:t>                    }, </a:t>
            </a:r>
          </a:p>
          <a:p>
            <a:r>
              <a:rPr lang="en-US" altLang="zh-CN" sz="1600" dirty="0"/>
              <a:t>                    "MOID": {</a:t>
            </a:r>
          </a:p>
          <a:p>
            <a:r>
              <a:rPr lang="en-US" altLang="zh-CN" sz="1600" dirty="0"/>
              <a:t>                        "type": "string"</a:t>
            </a:r>
          </a:p>
          <a:p>
            <a:r>
              <a:rPr lang="en-US" altLang="zh-CN" sz="1600" dirty="0"/>
              <a:t>                    }, </a:t>
            </a:r>
          </a:p>
          <a:p>
            <a:r>
              <a:rPr lang="en-US" altLang="zh-CN" sz="1600" dirty="0"/>
              <a:t>                    "MIID": {</a:t>
            </a:r>
          </a:p>
          <a:p>
            <a:r>
              <a:rPr lang="en-US" altLang="zh-CN" sz="1600" dirty="0"/>
              <a:t>                        "type": "array", </a:t>
            </a:r>
          </a:p>
          <a:p>
            <a:r>
              <a:rPr lang="en-US" altLang="zh-CN" sz="1600" dirty="0"/>
              <a:t>                        "items": {</a:t>
            </a:r>
          </a:p>
          <a:p>
            <a:r>
              <a:rPr lang="en-US" altLang="zh-CN" sz="1600" dirty="0"/>
              <a:t>                            "type": "string"</a:t>
            </a:r>
          </a:p>
          <a:p>
            <a:r>
              <a:rPr lang="en-US" altLang="zh-CN" sz="1600" dirty="0"/>
              <a:t>                        }</a:t>
            </a:r>
          </a:p>
          <a:p>
            <a:r>
              <a:rPr lang="en-US" altLang="zh-CN" sz="1600" dirty="0"/>
              <a:t>                    }</a:t>
            </a:r>
          </a:p>
          <a:p>
            <a:r>
              <a:rPr lang="en-US" altLang="zh-CN" sz="1600" dirty="0"/>
              <a:t>                }, </a:t>
            </a:r>
          </a:p>
          <a:p>
            <a:r>
              <a:rPr lang="en-US" altLang="zh-CN" sz="1600" dirty="0"/>
              <a:t>                "required": [</a:t>
            </a:r>
          </a:p>
          <a:p>
            <a:r>
              <a:rPr lang="en-US" altLang="zh-CN" sz="1600" dirty="0"/>
              <a:t>                    "MIID"</a:t>
            </a:r>
          </a:p>
          <a:p>
            <a:r>
              <a:rPr lang="en-US" altLang="zh-CN" sz="1600" dirty="0"/>
              <a:t>                ]</a:t>
            </a:r>
          </a:p>
          <a:p>
            <a:r>
              <a:rPr lang="en-US" altLang="zh-CN" sz="1600" dirty="0"/>
              <a:t>            }</a:t>
            </a:r>
          </a:p>
          <a:p>
            <a:r>
              <a:rPr lang="en-US" altLang="zh-CN" sz="1600" dirty="0"/>
              <a:t>        }, </a:t>
            </a:r>
          </a:p>
          <a:p>
            <a:r>
              <a:rPr lang="en-US" altLang="zh-CN" sz="1600" dirty="0"/>
              <a:t>        "Alert": {</a:t>
            </a:r>
          </a:p>
          <a:p>
            <a:r>
              <a:rPr lang="en-US" altLang="zh-CN" sz="1600" dirty="0"/>
              <a:t>            "$ref": "#</a:t>
            </a:r>
            <a:r>
              <a:rPr lang="en-US" altLang="zh-CN" sz="1600" dirty="0" err="1"/>
              <a:t>alert_json_schema</a:t>
            </a:r>
            <a:r>
              <a:rPr lang="en-US" altLang="zh-CN" sz="1600" dirty="0"/>
              <a:t>"</a:t>
            </a:r>
          </a:p>
          <a:p>
            <a:r>
              <a:rPr lang="en-US" altLang="zh-CN" sz="1600" dirty="0"/>
              <a:t>        }</a:t>
            </a:r>
          </a:p>
          <a:p>
            <a:r>
              <a:rPr lang="en-US" altLang="zh-CN" sz="1600" dirty="0"/>
              <a:t>    }</a:t>
            </a:r>
          </a:p>
          <a:p>
            <a:r>
              <a:rPr lang="en-US" altLang="zh-CN" sz="1600" dirty="0"/>
              <a:t>}</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Package#1</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22</a:t>
            </a:fld>
            <a:endParaRPr lang="zh-CN" altLang="en-US"/>
          </a:p>
        </p:txBody>
      </p:sp>
      <p:sp>
        <p:nvSpPr>
          <p:cNvPr id="11" name="文本占位符 8"/>
          <p:cNvSpPr txBox="1">
            <a:spLocks/>
          </p:cNvSpPr>
          <p:nvPr/>
        </p:nvSpPr>
        <p:spPr>
          <a:xfrm>
            <a:off x="3897288" y="1203598"/>
            <a:ext cx="3627040" cy="3528392"/>
          </a:xfrm>
          <a:prstGeom prst="rect">
            <a:avLst/>
          </a:prstGeom>
        </p:spPr>
        <p:txBody>
          <a:bodyPr vert="horz" lIns="91440" tIns="45720" rIns="91440" bIns="45720" rtlCol="0">
            <a:normAutofit fontScale="40000" lnSpcReduction="20000"/>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t>POST /</a:t>
            </a:r>
            <a:r>
              <a:rPr lang="en-US" altLang="zh-CN" sz="1600" dirty="0" err="1"/>
              <a:t>dmclient</a:t>
            </a:r>
            <a:r>
              <a:rPr lang="en-US" altLang="zh-CN" sz="1600" dirty="0"/>
              <a:t>/dm20 HTTP/1.1</a:t>
            </a:r>
          </a:p>
          <a:p>
            <a:r>
              <a:rPr lang="en-US" altLang="zh-CN" sz="1600" dirty="0"/>
              <a:t>Content-Type: application/</a:t>
            </a:r>
            <a:r>
              <a:rPr lang="en-US" altLang="zh-CN" sz="1600" dirty="0" err="1"/>
              <a:t>vnd.oma.dm.initiation+json</a:t>
            </a:r>
            <a:endParaRPr lang="en-US" altLang="zh-CN" sz="1600" dirty="0"/>
          </a:p>
          <a:p>
            <a:r>
              <a:rPr lang="en-US" altLang="zh-CN" sz="1600" dirty="0"/>
              <a:t>Accept: application/</a:t>
            </a:r>
            <a:r>
              <a:rPr lang="en-US" altLang="zh-CN" sz="1600" dirty="0" err="1"/>
              <a:t>vnd.oma.dm.request+json</a:t>
            </a:r>
            <a:endParaRPr lang="en-US" altLang="zh-CN" sz="1600" dirty="0"/>
          </a:p>
          <a:p>
            <a:r>
              <a:rPr lang="en-US" altLang="zh-CN" sz="1600" dirty="0"/>
              <a:t>OMADM-</a:t>
            </a:r>
            <a:r>
              <a:rPr lang="en-US" altLang="zh-CN" sz="1600" dirty="0" err="1"/>
              <a:t>DevID</a:t>
            </a:r>
            <a:r>
              <a:rPr lang="en-US" altLang="zh-CN" sz="1600" dirty="0"/>
              <a:t>: IMEI:493005100592800</a:t>
            </a:r>
          </a:p>
          <a:p>
            <a:r>
              <a:rPr lang="en-US" altLang="zh-CN" sz="1600" dirty="0"/>
              <a:t>Host: www.devicemgmt.org</a:t>
            </a:r>
          </a:p>
          <a:p>
            <a:r>
              <a:rPr lang="en-US" altLang="zh-CN" sz="1600" dirty="0"/>
              <a:t>{</a:t>
            </a:r>
          </a:p>
          <a:p>
            <a:r>
              <a:rPr lang="en-US" altLang="zh-CN" sz="1600" dirty="0"/>
              <a:t>    "MOS": [</a:t>
            </a:r>
          </a:p>
          <a:p>
            <a:r>
              <a:rPr lang="en-US" altLang="zh-CN" sz="1600" dirty="0"/>
              <a:t>        {</a:t>
            </a:r>
          </a:p>
          <a:p>
            <a:r>
              <a:rPr lang="en-US" altLang="zh-CN" sz="1600" dirty="0"/>
              <a:t>            "DDF": "http://www.vendor.com/DDF/devinfo1.0.ddf", </a:t>
            </a:r>
          </a:p>
          <a:p>
            <a:r>
              <a:rPr lang="en-US" altLang="zh-CN" sz="1600" dirty="0"/>
              <a:t>            "MOID": "urn:oma:mo:oma-dm-devinfo:1.0", </a:t>
            </a:r>
          </a:p>
          <a:p>
            <a:r>
              <a:rPr lang="en-US" altLang="zh-CN" sz="1600" dirty="0"/>
              <a:t>            "MIID": [</a:t>
            </a:r>
          </a:p>
          <a:p>
            <a:r>
              <a:rPr lang="en-US" altLang="zh-CN" sz="1600" dirty="0"/>
              <a:t>                "miid1"</a:t>
            </a:r>
          </a:p>
          <a:p>
            <a:r>
              <a:rPr lang="en-US" altLang="zh-CN" sz="1600" dirty="0"/>
              <a:t>            ]</a:t>
            </a:r>
          </a:p>
          <a:p>
            <a:r>
              <a:rPr lang="en-US" altLang="zh-CN" sz="1600" dirty="0"/>
              <a:t>        }, </a:t>
            </a:r>
          </a:p>
          <a:p>
            <a:r>
              <a:rPr lang="en-US" altLang="zh-CN" sz="1600" dirty="0"/>
              <a:t>        {</a:t>
            </a:r>
          </a:p>
          <a:p>
            <a:r>
              <a:rPr lang="en-US" altLang="zh-CN" sz="1600" dirty="0"/>
              <a:t>            "DDF": "http://www.vendor.com/DDF/oma-sessioninfomo1.0.ddf", </a:t>
            </a:r>
          </a:p>
          <a:p>
            <a:r>
              <a:rPr lang="en-US" altLang="zh-CN" sz="1600" dirty="0"/>
              <a:t>            "MOID": "urn:oma:mo:oma-sessioninfomo:1.0", </a:t>
            </a:r>
          </a:p>
          <a:p>
            <a:r>
              <a:rPr lang="en-US" altLang="zh-CN" sz="1600" dirty="0"/>
              <a:t>            "MIID": [</a:t>
            </a:r>
          </a:p>
          <a:p>
            <a:r>
              <a:rPr lang="en-US" altLang="zh-CN" sz="1600" dirty="0"/>
              <a:t>                "miid1"</a:t>
            </a:r>
          </a:p>
          <a:p>
            <a:r>
              <a:rPr lang="en-US" altLang="zh-CN" sz="1600" dirty="0"/>
              <a:t>            ]</a:t>
            </a:r>
          </a:p>
          <a:p>
            <a:r>
              <a:rPr lang="en-US" altLang="zh-CN" sz="1600" dirty="0"/>
              <a:t>        }</a:t>
            </a:r>
          </a:p>
          <a:p>
            <a:r>
              <a:rPr lang="en-US" altLang="zh-CN" sz="1600" dirty="0"/>
              <a:t>    ], </a:t>
            </a:r>
          </a:p>
          <a:p>
            <a:r>
              <a:rPr lang="en-US" altLang="zh-CN" sz="1600" dirty="0"/>
              <a:t>    "Alert": [</a:t>
            </a:r>
          </a:p>
          <a:p>
            <a:r>
              <a:rPr lang="en-US" altLang="zh-CN" sz="1600" dirty="0"/>
              <a:t>        {</a:t>
            </a:r>
          </a:p>
          <a:p>
            <a:r>
              <a:rPr lang="en-US" altLang="zh-CN" sz="1600" dirty="0"/>
              <a:t>            "</a:t>
            </a:r>
            <a:r>
              <a:rPr lang="en-US" altLang="zh-CN" sz="1600" dirty="0" err="1"/>
              <a:t>AlertType</a:t>
            </a:r>
            <a:r>
              <a:rPr lang="en-US" altLang="zh-CN" sz="1600" dirty="0"/>
              <a:t>": "urn:oma:at:scomo:1.0:OperationComplete", </a:t>
            </a:r>
          </a:p>
          <a:p>
            <a:r>
              <a:rPr lang="en-US" altLang="zh-CN" sz="1600" dirty="0"/>
              <a:t>            "</a:t>
            </a:r>
            <a:r>
              <a:rPr lang="en-US" altLang="zh-CN" sz="1600" dirty="0" err="1"/>
              <a:t>SourceURI</a:t>
            </a:r>
            <a:r>
              <a:rPr lang="en-US" altLang="zh-CN" sz="1600" dirty="0"/>
              <a:t>": "urn:oma:mo:oma-scomo:1.0/SCOMO1/Download/Package1/Operations/</a:t>
            </a:r>
            <a:r>
              <a:rPr lang="en-US" altLang="zh-CN" sz="1600" dirty="0" err="1"/>
              <a:t>DownloadInstall</a:t>
            </a:r>
            <a:r>
              <a:rPr lang="en-US" altLang="zh-CN" sz="1600" dirty="0"/>
              <a:t>", </a:t>
            </a:r>
          </a:p>
          <a:p>
            <a:r>
              <a:rPr lang="en-US" altLang="zh-CN" sz="1600" dirty="0"/>
              <a:t>            "</a:t>
            </a:r>
            <a:r>
              <a:rPr lang="en-US" altLang="zh-CN" sz="1600" dirty="0" err="1"/>
              <a:t>TargetURI</a:t>
            </a:r>
            <a:r>
              <a:rPr lang="en-US" altLang="zh-CN" sz="1600" dirty="0"/>
              <a:t>": "urn:oma:mo:oma-scomo:1.0/SCOMO1/Inventory/Deployed/Component1", </a:t>
            </a:r>
          </a:p>
          <a:p>
            <a:r>
              <a:rPr lang="en-US" altLang="zh-CN" sz="1600" dirty="0"/>
              <a:t>            "Mark": "warning", </a:t>
            </a:r>
          </a:p>
          <a:p>
            <a:r>
              <a:rPr lang="en-US" altLang="zh-CN" sz="1600" dirty="0"/>
              <a:t>            "</a:t>
            </a:r>
            <a:r>
              <a:rPr lang="en-US" altLang="zh-CN" sz="1600" dirty="0" err="1"/>
              <a:t>DataType</a:t>
            </a:r>
            <a:r>
              <a:rPr lang="en-US" altLang="zh-CN" sz="1600" dirty="0"/>
              <a:t>": "text/xml", </a:t>
            </a:r>
          </a:p>
          <a:p>
            <a:r>
              <a:rPr lang="en-US" altLang="zh-CN" sz="1600" dirty="0"/>
              <a:t>            "Data": {</a:t>
            </a:r>
          </a:p>
          <a:p>
            <a:r>
              <a:rPr lang="en-US" altLang="zh-CN" sz="1600" dirty="0"/>
              <a:t>                "DM1x": "&lt;</a:t>
            </a:r>
            <a:r>
              <a:rPr lang="en-US" altLang="zh-CN" sz="1600" dirty="0" err="1"/>
              <a:t>ResultCode</a:t>
            </a:r>
            <a:r>
              <a:rPr lang="en-US" altLang="zh-CN" sz="1600" dirty="0"/>
              <a:t>&gt;1200&lt;/</a:t>
            </a:r>
            <a:r>
              <a:rPr lang="en-US" altLang="zh-CN" sz="1600" dirty="0" err="1"/>
              <a:t>ResultCode</a:t>
            </a:r>
            <a:r>
              <a:rPr lang="en-US" altLang="zh-CN" sz="1600" dirty="0"/>
              <a:t>&gt; &lt;!-- SCOMO Result Code --&gt;&lt;Identifier&gt;Component1ID&lt;/Identifier&gt;"</a:t>
            </a:r>
          </a:p>
          <a:p>
            <a:r>
              <a:rPr lang="en-US" altLang="zh-CN" sz="1600" dirty="0"/>
              <a:t>            }</a:t>
            </a:r>
          </a:p>
          <a:p>
            <a:r>
              <a:rPr lang="en-US" altLang="zh-CN" sz="1600" dirty="0"/>
              <a:t>        }, </a:t>
            </a:r>
          </a:p>
          <a:p>
            <a:r>
              <a:rPr lang="en-US" altLang="zh-CN" sz="1600" dirty="0" smtClean="0"/>
              <a:t>]</a:t>
            </a:r>
            <a:endParaRPr lang="en-US" altLang="zh-CN" sz="1600" dirty="0"/>
          </a:p>
          <a:p>
            <a:r>
              <a:rPr lang="en-US" altLang="zh-CN" sz="1600" dirty="0"/>
              <a:t>}</a:t>
            </a:r>
            <a:endParaRPr lang="zh-CN" altLang="en-US" sz="1600" dirty="0"/>
          </a:p>
        </p:txBody>
      </p:sp>
      <p:sp>
        <p:nvSpPr>
          <p:cNvPr id="13" name="文本占位符 8"/>
          <p:cNvSpPr txBox="1">
            <a:spLocks/>
          </p:cNvSpPr>
          <p:nvPr/>
        </p:nvSpPr>
        <p:spPr>
          <a:xfrm>
            <a:off x="179512" y="735807"/>
            <a:ext cx="2132434" cy="75283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400" dirty="0" smtClean="0"/>
              <a:t>Package#1 </a:t>
            </a:r>
            <a:r>
              <a:rPr lang="zh-CN" altLang="en-US" sz="1400" dirty="0" smtClean="0"/>
              <a:t>格式定义如下：</a:t>
            </a:r>
            <a:endParaRPr lang="zh-CN" altLang="en-US" sz="1400" dirty="0"/>
          </a:p>
        </p:txBody>
      </p:sp>
      <p:sp>
        <p:nvSpPr>
          <p:cNvPr id="14" name="文本占位符 8"/>
          <p:cNvSpPr txBox="1">
            <a:spLocks/>
          </p:cNvSpPr>
          <p:nvPr/>
        </p:nvSpPr>
        <p:spPr>
          <a:xfrm>
            <a:off x="3808214" y="735806"/>
            <a:ext cx="2132434" cy="75283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400" dirty="0" smtClean="0"/>
              <a:t>Package#1 </a:t>
            </a:r>
            <a:r>
              <a:rPr lang="zh-CN" altLang="en-US" sz="1400" dirty="0" smtClean="0"/>
              <a:t>实例如下：</a:t>
            </a:r>
            <a:endParaRPr lang="zh-CN" altLang="en-US" sz="1400" dirty="0"/>
          </a:p>
        </p:txBody>
      </p:sp>
    </p:spTree>
    <p:extLst>
      <p:ext uri="{BB962C8B-B14F-4D97-AF65-F5344CB8AC3E}">
        <p14:creationId xmlns:p14="http://schemas.microsoft.com/office/powerpoint/2010/main" val="420349282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Package#2</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23</a:t>
            </a:fld>
            <a:endParaRPr lang="zh-CN" altLang="en-US"/>
          </a:p>
        </p:txBody>
      </p:sp>
      <p:sp>
        <p:nvSpPr>
          <p:cNvPr id="11" name="文本占位符 8"/>
          <p:cNvSpPr>
            <a:spLocks noGrp="1"/>
          </p:cNvSpPr>
          <p:nvPr>
            <p:ph type="body" sz="quarter" idx="14"/>
          </p:nvPr>
        </p:nvSpPr>
        <p:spPr>
          <a:xfrm>
            <a:off x="223218" y="1275606"/>
            <a:ext cx="3068538" cy="3132758"/>
          </a:xfrm>
        </p:spPr>
        <p:txBody>
          <a:bodyPr>
            <a:normAutofit fontScale="55000" lnSpcReduction="20000"/>
          </a:bodyPr>
          <a:lstStyle/>
          <a:p>
            <a:r>
              <a:rPr lang="en-US" altLang="zh-CN" sz="1600" dirty="0"/>
              <a:t>{</a:t>
            </a:r>
          </a:p>
          <a:p>
            <a:r>
              <a:rPr lang="en-US" altLang="zh-CN" sz="1600" dirty="0"/>
              <a:t>    "$schema": "http://json-schema.org/draft-04/schema#", </a:t>
            </a:r>
          </a:p>
          <a:p>
            <a:r>
              <a:rPr lang="en-US" altLang="zh-CN" sz="1600" dirty="0"/>
              <a:t>    "title": "OMA DM Package#2 JSON Schema", </a:t>
            </a:r>
          </a:p>
          <a:p>
            <a:r>
              <a:rPr lang="en-US" altLang="zh-CN" sz="1600" dirty="0"/>
              <a:t>    "type": "object", </a:t>
            </a:r>
          </a:p>
          <a:p>
            <a:r>
              <a:rPr lang="en-US" altLang="zh-CN" sz="1600" dirty="0"/>
              <a:t>    "properties": {</a:t>
            </a:r>
          </a:p>
          <a:p>
            <a:r>
              <a:rPr lang="en-US" altLang="zh-CN" sz="1600" dirty="0"/>
              <a:t>        "CMD": {</a:t>
            </a:r>
          </a:p>
          <a:p>
            <a:r>
              <a:rPr lang="en-US" altLang="zh-CN" sz="1600" dirty="0"/>
              <a:t>            "type": "array", </a:t>
            </a:r>
          </a:p>
          <a:p>
            <a:r>
              <a:rPr lang="en-US" altLang="zh-CN" sz="1600" dirty="0"/>
              <a:t>            "items": {</a:t>
            </a:r>
          </a:p>
          <a:p>
            <a:r>
              <a:rPr lang="en-US" altLang="zh-CN" sz="1600" dirty="0"/>
              <a:t>                "type": "array", </a:t>
            </a:r>
          </a:p>
          <a:p>
            <a:r>
              <a:rPr lang="en-US" altLang="zh-CN" sz="1600" dirty="0"/>
              <a:t>                "items": {</a:t>
            </a:r>
          </a:p>
          <a:p>
            <a:r>
              <a:rPr lang="en-US" altLang="zh-CN" sz="1600" dirty="0"/>
              <a:t>                    "description": "DM CMD, parameters in order", </a:t>
            </a:r>
          </a:p>
          <a:p>
            <a:r>
              <a:rPr lang="en-US" altLang="zh-CN" sz="1600" dirty="0"/>
              <a:t>                    "type": "string"</a:t>
            </a:r>
          </a:p>
          <a:p>
            <a:r>
              <a:rPr lang="en-US" altLang="zh-CN" sz="1600" dirty="0"/>
              <a:t>                }</a:t>
            </a:r>
          </a:p>
          <a:p>
            <a:r>
              <a:rPr lang="en-US" altLang="zh-CN" sz="1600" dirty="0"/>
              <a:t>            }</a:t>
            </a:r>
          </a:p>
          <a:p>
            <a:r>
              <a:rPr lang="en-US" altLang="zh-CN" sz="1600" dirty="0"/>
              <a:t>        }</a:t>
            </a:r>
          </a:p>
          <a:p>
            <a:r>
              <a:rPr lang="en-US" altLang="zh-CN" sz="1600" dirty="0"/>
              <a:t>    }, </a:t>
            </a:r>
          </a:p>
          <a:p>
            <a:r>
              <a:rPr lang="en-US" altLang="zh-CN" sz="1600" dirty="0"/>
              <a:t>    "required": [</a:t>
            </a:r>
          </a:p>
          <a:p>
            <a:r>
              <a:rPr lang="en-US" altLang="zh-CN" sz="1600" dirty="0"/>
              <a:t>        "CMD"</a:t>
            </a:r>
          </a:p>
          <a:p>
            <a:r>
              <a:rPr lang="en-US" altLang="zh-CN" sz="1600" dirty="0"/>
              <a:t>    ]</a:t>
            </a:r>
          </a:p>
          <a:p>
            <a:r>
              <a:rPr lang="en-US" altLang="zh-CN" sz="1600" dirty="0"/>
              <a:t>}</a:t>
            </a:r>
            <a:endParaRPr lang="zh-CN" altLang="en-US" sz="1600" dirty="0"/>
          </a:p>
        </p:txBody>
      </p:sp>
      <p:sp>
        <p:nvSpPr>
          <p:cNvPr id="12" name="文本占位符 8"/>
          <p:cNvSpPr txBox="1">
            <a:spLocks/>
          </p:cNvSpPr>
          <p:nvPr/>
        </p:nvSpPr>
        <p:spPr>
          <a:xfrm>
            <a:off x="3897288" y="1275606"/>
            <a:ext cx="3068538" cy="3132758"/>
          </a:xfrm>
          <a:prstGeom prst="rect">
            <a:avLst/>
          </a:prstGeom>
        </p:spPr>
        <p:txBody>
          <a:bodyPr vert="horz" lIns="91440" tIns="45720" rIns="91440" bIns="45720" rtlCol="0">
            <a:normAutofit fontScale="47500" lnSpcReduction="20000"/>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t>HTTP/1.1 200 OK</a:t>
            </a:r>
          </a:p>
          <a:p>
            <a:r>
              <a:rPr lang="en-US" altLang="zh-CN" sz="1600" dirty="0"/>
              <a:t>Content-Type: application/</a:t>
            </a:r>
            <a:r>
              <a:rPr lang="en-US" altLang="zh-CN" sz="1600" dirty="0" err="1"/>
              <a:t>vnd.oma.dm.request+json</a:t>
            </a:r>
            <a:endParaRPr lang="en-US" altLang="zh-CN" sz="1600" dirty="0"/>
          </a:p>
          <a:p>
            <a:r>
              <a:rPr lang="en-US" altLang="zh-CN" sz="1600" dirty="0"/>
              <a:t>{</a:t>
            </a:r>
          </a:p>
          <a:p>
            <a:r>
              <a:rPr lang="en-US" altLang="zh-CN" sz="1600" dirty="0"/>
              <a:t>    "CMD": [</a:t>
            </a:r>
          </a:p>
          <a:p>
            <a:r>
              <a:rPr lang="en-US" altLang="zh-CN" sz="1600" dirty="0"/>
              <a:t>        [</a:t>
            </a:r>
          </a:p>
          <a:p>
            <a:r>
              <a:rPr lang="en-US" altLang="zh-CN" sz="1600" dirty="0"/>
              <a:t>            "HPOST", </a:t>
            </a:r>
          </a:p>
          <a:p>
            <a:r>
              <a:rPr lang="en-US" altLang="zh-CN" sz="1600" dirty="0"/>
              <a:t>            "https://DMcontent.DMserver.operator.com/[</a:t>
            </a:r>
            <a:r>
              <a:rPr lang="en-US" altLang="zh-CN" sz="1600" dirty="0" err="1"/>
              <a:t>DevID</a:t>
            </a:r>
            <a:r>
              <a:rPr lang="en-US" altLang="zh-CN" sz="1600" dirty="0"/>
              <a:t>]", </a:t>
            </a:r>
          </a:p>
          <a:p>
            <a:r>
              <a:rPr lang="en-US" altLang="zh-CN" sz="1600" dirty="0"/>
              <a:t>            "urn:oma:mo:oma-dm-devinfo:1.0//", </a:t>
            </a:r>
          </a:p>
          <a:p>
            <a:r>
              <a:rPr lang="en-US" altLang="zh-CN" sz="1600" dirty="0"/>
              <a:t>            "urn:oma:mo:oma-sessioninfomo:1.0//"</a:t>
            </a:r>
          </a:p>
          <a:p>
            <a:r>
              <a:rPr lang="en-US" altLang="zh-CN" sz="1600" dirty="0"/>
              <a:t>        ], </a:t>
            </a:r>
          </a:p>
          <a:p>
            <a:r>
              <a:rPr lang="en-US" altLang="zh-CN" sz="1600" dirty="0"/>
              <a:t>        [</a:t>
            </a:r>
          </a:p>
          <a:p>
            <a:r>
              <a:rPr lang="en-US" altLang="zh-CN" sz="1600" dirty="0"/>
              <a:t>            "HGET", </a:t>
            </a:r>
          </a:p>
          <a:p>
            <a:r>
              <a:rPr lang="en-US" altLang="zh-CN" sz="1600" dirty="0"/>
              <a:t>            "https://DMcontent.DMserver.operator.com/</a:t>
            </a:r>
            <a:r>
              <a:rPr lang="en-US" altLang="zh-CN" sz="1600" dirty="0" err="1"/>
              <a:t>new_mo</a:t>
            </a:r>
            <a:r>
              <a:rPr lang="en-US" altLang="zh-CN" sz="1600" dirty="0"/>
              <a:t>"</a:t>
            </a:r>
          </a:p>
          <a:p>
            <a:r>
              <a:rPr lang="en-US" altLang="zh-CN" sz="1600" dirty="0"/>
              <a:t>        ], </a:t>
            </a:r>
          </a:p>
          <a:p>
            <a:r>
              <a:rPr lang="en-US" altLang="zh-CN" sz="1600" dirty="0"/>
              <a:t>        [</a:t>
            </a:r>
          </a:p>
          <a:p>
            <a:r>
              <a:rPr lang="en-US" altLang="zh-CN" sz="1600" dirty="0"/>
              <a:t>            "GET", </a:t>
            </a:r>
          </a:p>
          <a:p>
            <a:r>
              <a:rPr lang="en-US" altLang="zh-CN" sz="1600" dirty="0"/>
              <a:t>            "urn:oma:mo:oma-sessioninfomo:1.0//CBT"</a:t>
            </a:r>
          </a:p>
          <a:p>
            <a:r>
              <a:rPr lang="en-US" altLang="zh-CN" sz="1600" dirty="0"/>
              <a:t>        ]</a:t>
            </a:r>
          </a:p>
          <a:p>
            <a:r>
              <a:rPr lang="en-US" altLang="zh-CN" sz="1600" dirty="0"/>
              <a:t>    ]</a:t>
            </a:r>
          </a:p>
          <a:p>
            <a:r>
              <a:rPr lang="en-US" altLang="zh-CN" sz="1600" dirty="0"/>
              <a:t>}</a:t>
            </a:r>
            <a:endParaRPr lang="zh-CN" altLang="en-US" sz="1600" dirty="0"/>
          </a:p>
        </p:txBody>
      </p:sp>
      <p:sp>
        <p:nvSpPr>
          <p:cNvPr id="13" name="文本占位符 8"/>
          <p:cNvSpPr txBox="1">
            <a:spLocks/>
          </p:cNvSpPr>
          <p:nvPr/>
        </p:nvSpPr>
        <p:spPr>
          <a:xfrm>
            <a:off x="179512" y="735807"/>
            <a:ext cx="2132434" cy="75283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400" dirty="0" smtClean="0"/>
              <a:t>Package#2 </a:t>
            </a:r>
            <a:r>
              <a:rPr lang="zh-CN" altLang="en-US" sz="1400" dirty="0" smtClean="0"/>
              <a:t>格式定义如下：</a:t>
            </a:r>
            <a:endParaRPr lang="zh-CN" altLang="en-US" sz="1400" dirty="0"/>
          </a:p>
        </p:txBody>
      </p:sp>
      <p:sp>
        <p:nvSpPr>
          <p:cNvPr id="14" name="文本占位符 8"/>
          <p:cNvSpPr txBox="1">
            <a:spLocks/>
          </p:cNvSpPr>
          <p:nvPr/>
        </p:nvSpPr>
        <p:spPr>
          <a:xfrm>
            <a:off x="3775050" y="735807"/>
            <a:ext cx="2132434" cy="75283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400" dirty="0" smtClean="0"/>
              <a:t>Package#2 </a:t>
            </a:r>
            <a:r>
              <a:rPr lang="zh-CN" altLang="en-US" sz="1400" dirty="0" smtClean="0"/>
              <a:t>实例如下：</a:t>
            </a:r>
            <a:endParaRPr lang="zh-CN" altLang="en-US" sz="1400" dirty="0"/>
          </a:p>
        </p:txBody>
      </p:sp>
    </p:spTree>
    <p:extLst>
      <p:ext uri="{BB962C8B-B14F-4D97-AF65-F5344CB8AC3E}">
        <p14:creationId xmlns:p14="http://schemas.microsoft.com/office/powerpoint/2010/main" val="23215698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en-US" altLang="zh-CN" b="1" dirty="0" smtClean="0">
                  <a:latin typeface="+mj-ea"/>
                  <a:ea typeface="+mj-ea"/>
                </a:rPr>
                <a:t>Package#3</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24</a:t>
            </a:fld>
            <a:endParaRPr lang="zh-CN" altLang="en-US"/>
          </a:p>
        </p:txBody>
      </p:sp>
      <p:sp>
        <p:nvSpPr>
          <p:cNvPr id="11" name="文本占位符 8"/>
          <p:cNvSpPr>
            <a:spLocks noGrp="1"/>
          </p:cNvSpPr>
          <p:nvPr>
            <p:ph type="body" sz="quarter" idx="14"/>
          </p:nvPr>
        </p:nvSpPr>
        <p:spPr>
          <a:xfrm>
            <a:off x="229416" y="1275606"/>
            <a:ext cx="3262463" cy="3384376"/>
          </a:xfrm>
        </p:spPr>
        <p:txBody>
          <a:bodyPr>
            <a:normAutofit fontScale="40000" lnSpcReduction="20000"/>
          </a:bodyPr>
          <a:lstStyle/>
          <a:p>
            <a:r>
              <a:rPr lang="en-US" altLang="zh-CN" sz="1600" dirty="0"/>
              <a:t>{</a:t>
            </a:r>
          </a:p>
          <a:p>
            <a:r>
              <a:rPr lang="en-US" altLang="zh-CN" sz="1600" dirty="0"/>
              <a:t>    "$schema": "http://json-schema.org/draft-04/schema#", </a:t>
            </a:r>
          </a:p>
          <a:p>
            <a:r>
              <a:rPr lang="en-US" altLang="zh-CN" sz="1600" dirty="0"/>
              <a:t>    "title": "OMA DM Package#3 JSON Schema", </a:t>
            </a:r>
          </a:p>
          <a:p>
            <a:r>
              <a:rPr lang="en-US" altLang="zh-CN" sz="1600" dirty="0"/>
              <a:t>    "type": "object", </a:t>
            </a:r>
          </a:p>
          <a:p>
            <a:r>
              <a:rPr lang="en-US" altLang="zh-CN" sz="1600" dirty="0"/>
              <a:t>    "properties": {</a:t>
            </a:r>
          </a:p>
          <a:p>
            <a:r>
              <a:rPr lang="en-US" altLang="zh-CN" sz="1600" dirty="0"/>
              <a:t>        "Status": {</a:t>
            </a:r>
          </a:p>
          <a:p>
            <a:r>
              <a:rPr lang="en-US" altLang="zh-CN" sz="1600" dirty="0"/>
              <a:t>            "type": "array", </a:t>
            </a:r>
          </a:p>
          <a:p>
            <a:r>
              <a:rPr lang="en-US" altLang="zh-CN" sz="1600" dirty="0"/>
              <a:t>            "items": {</a:t>
            </a:r>
          </a:p>
          <a:p>
            <a:r>
              <a:rPr lang="en-US" altLang="zh-CN" sz="1600" dirty="0"/>
              <a:t>                "description": "status codes are ordered in the same sequence with the DM commands in the Package#2", </a:t>
            </a:r>
          </a:p>
          <a:p>
            <a:r>
              <a:rPr lang="en-US" altLang="zh-CN" sz="1600" dirty="0"/>
              <a:t>                "type": "object", </a:t>
            </a:r>
          </a:p>
          <a:p>
            <a:r>
              <a:rPr lang="en-US" altLang="zh-CN" sz="1600" dirty="0"/>
              <a:t>                "properties": {</a:t>
            </a:r>
          </a:p>
          <a:p>
            <a:r>
              <a:rPr lang="en-US" altLang="zh-CN" sz="1600" dirty="0"/>
              <a:t>                    "</a:t>
            </a:r>
            <a:r>
              <a:rPr lang="en-US" altLang="zh-CN" sz="1600" dirty="0" err="1"/>
              <a:t>sc</a:t>
            </a:r>
            <a:r>
              <a:rPr lang="en-US" altLang="zh-CN" sz="1600" dirty="0"/>
              <a:t>": {</a:t>
            </a:r>
          </a:p>
          <a:p>
            <a:r>
              <a:rPr lang="en-US" altLang="zh-CN" sz="1600" dirty="0"/>
              <a:t>                        "type": "number"</a:t>
            </a:r>
          </a:p>
          <a:p>
            <a:r>
              <a:rPr lang="en-US" altLang="zh-CN" sz="1600" dirty="0"/>
              <a:t>                    }, </a:t>
            </a:r>
          </a:p>
          <a:p>
            <a:r>
              <a:rPr lang="en-US" altLang="zh-CN" sz="1600" dirty="0"/>
              <a:t>                    "URI": {</a:t>
            </a:r>
          </a:p>
          <a:p>
            <a:r>
              <a:rPr lang="en-US" altLang="zh-CN" sz="1600" dirty="0"/>
              <a:t>                        "type": "array", </a:t>
            </a:r>
          </a:p>
          <a:p>
            <a:r>
              <a:rPr lang="en-US" altLang="zh-CN" sz="1600" dirty="0"/>
              <a:t>                        "items": {</a:t>
            </a:r>
          </a:p>
          <a:p>
            <a:r>
              <a:rPr lang="en-US" altLang="zh-CN" sz="1600" dirty="0"/>
              <a:t>                            "type": "string"</a:t>
            </a:r>
          </a:p>
          <a:p>
            <a:r>
              <a:rPr lang="en-US" altLang="zh-CN" sz="1600" dirty="0"/>
              <a:t>                        }</a:t>
            </a:r>
          </a:p>
          <a:p>
            <a:r>
              <a:rPr lang="en-US" altLang="zh-CN" sz="1600" dirty="0"/>
              <a:t>                    }</a:t>
            </a:r>
          </a:p>
          <a:p>
            <a:r>
              <a:rPr lang="en-US" altLang="zh-CN" sz="1600" dirty="0"/>
              <a:t>                }, </a:t>
            </a:r>
          </a:p>
          <a:p>
            <a:r>
              <a:rPr lang="en-US" altLang="zh-CN" sz="1600" dirty="0"/>
              <a:t>                "required": [</a:t>
            </a:r>
          </a:p>
          <a:p>
            <a:r>
              <a:rPr lang="en-US" altLang="zh-CN" sz="1600" dirty="0"/>
              <a:t>                    "</a:t>
            </a:r>
            <a:r>
              <a:rPr lang="en-US" altLang="zh-CN" sz="1600" dirty="0" err="1"/>
              <a:t>sc</a:t>
            </a:r>
            <a:r>
              <a:rPr lang="en-US" altLang="zh-CN" sz="1600" dirty="0"/>
              <a:t>"</a:t>
            </a:r>
          </a:p>
          <a:p>
            <a:r>
              <a:rPr lang="en-US" altLang="zh-CN" sz="1600" dirty="0"/>
              <a:t>                ]</a:t>
            </a:r>
          </a:p>
          <a:p>
            <a:r>
              <a:rPr lang="en-US" altLang="zh-CN" sz="1600" dirty="0"/>
              <a:t>            }</a:t>
            </a:r>
          </a:p>
          <a:p>
            <a:r>
              <a:rPr lang="en-US" altLang="zh-CN" sz="1600" dirty="0"/>
              <a:t>        }, </a:t>
            </a:r>
          </a:p>
          <a:p>
            <a:r>
              <a:rPr lang="en-US" altLang="zh-CN" sz="1600" dirty="0"/>
              <a:t>        "Alert": {</a:t>
            </a:r>
          </a:p>
          <a:p>
            <a:r>
              <a:rPr lang="en-US" altLang="zh-CN" sz="1600" dirty="0"/>
              <a:t>            "$ref": "#</a:t>
            </a:r>
            <a:r>
              <a:rPr lang="en-US" altLang="zh-CN" sz="1600" dirty="0" err="1"/>
              <a:t>alert_json_schema</a:t>
            </a:r>
            <a:r>
              <a:rPr lang="en-US" altLang="zh-CN" sz="1600" dirty="0"/>
              <a:t>"</a:t>
            </a:r>
          </a:p>
          <a:p>
            <a:r>
              <a:rPr lang="en-US" altLang="zh-CN" sz="1600" dirty="0"/>
              <a:t>        }</a:t>
            </a:r>
          </a:p>
          <a:p>
            <a:r>
              <a:rPr lang="en-US" altLang="zh-CN" sz="1600" dirty="0"/>
              <a:t>    }, </a:t>
            </a:r>
          </a:p>
          <a:p>
            <a:r>
              <a:rPr lang="en-US" altLang="zh-CN" sz="1600" dirty="0"/>
              <a:t>    "required": [</a:t>
            </a:r>
          </a:p>
          <a:p>
            <a:r>
              <a:rPr lang="en-US" altLang="zh-CN" sz="1600" dirty="0"/>
              <a:t>        "Status"</a:t>
            </a:r>
          </a:p>
          <a:p>
            <a:r>
              <a:rPr lang="en-US" altLang="zh-CN" sz="1600" dirty="0"/>
              <a:t>    ]</a:t>
            </a:r>
          </a:p>
          <a:p>
            <a:r>
              <a:rPr lang="en-US" altLang="zh-CN" sz="1600" dirty="0"/>
              <a:t>}</a:t>
            </a:r>
            <a:endParaRPr lang="zh-CN" altLang="en-US" sz="1600" dirty="0"/>
          </a:p>
        </p:txBody>
      </p:sp>
      <p:sp>
        <p:nvSpPr>
          <p:cNvPr id="12" name="文本占位符 8"/>
          <p:cNvSpPr txBox="1">
            <a:spLocks/>
          </p:cNvSpPr>
          <p:nvPr/>
        </p:nvSpPr>
        <p:spPr>
          <a:xfrm>
            <a:off x="3815060" y="1112220"/>
            <a:ext cx="3709268" cy="3547761"/>
          </a:xfrm>
          <a:prstGeom prst="rect">
            <a:avLst/>
          </a:prstGeom>
        </p:spPr>
        <p:txBody>
          <a:bodyPr vert="horz" lIns="91440" tIns="45720" rIns="91440" bIns="45720" rtlCol="0">
            <a:normAutofit fontScale="40000" lnSpcReduction="20000"/>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a:t>POST /</a:t>
            </a:r>
            <a:r>
              <a:rPr lang="en-US" altLang="zh-CN" sz="1600" dirty="0" err="1"/>
              <a:t>dmclient</a:t>
            </a:r>
            <a:r>
              <a:rPr lang="en-US" altLang="zh-CN" sz="1600" dirty="0"/>
              <a:t>/dm20 HTTP/1.1</a:t>
            </a:r>
          </a:p>
          <a:p>
            <a:r>
              <a:rPr lang="en-US" altLang="zh-CN" sz="1600" dirty="0"/>
              <a:t>Content-Type: application/</a:t>
            </a:r>
            <a:r>
              <a:rPr lang="en-US" altLang="zh-CN" sz="1600" dirty="0" err="1"/>
              <a:t>vnd.oma.dm.response+json</a:t>
            </a:r>
            <a:endParaRPr lang="en-US" altLang="zh-CN" sz="1600" dirty="0"/>
          </a:p>
          <a:p>
            <a:r>
              <a:rPr lang="en-US" altLang="zh-CN" sz="1600" dirty="0"/>
              <a:t>Accept: application/</a:t>
            </a:r>
            <a:r>
              <a:rPr lang="en-US" altLang="zh-CN" sz="1600" dirty="0" err="1"/>
              <a:t>vnd.oma.dm.request+json</a:t>
            </a:r>
            <a:endParaRPr lang="en-US" altLang="zh-CN" sz="1600" dirty="0"/>
          </a:p>
          <a:p>
            <a:r>
              <a:rPr lang="en-US" altLang="zh-CN" sz="1600" dirty="0"/>
              <a:t>OMADM-</a:t>
            </a:r>
            <a:r>
              <a:rPr lang="en-US" altLang="zh-CN" sz="1600" dirty="0" err="1"/>
              <a:t>DevID</a:t>
            </a:r>
            <a:r>
              <a:rPr lang="en-US" altLang="zh-CN" sz="1600" dirty="0"/>
              <a:t>: IMEI:493005100592800</a:t>
            </a:r>
          </a:p>
          <a:p>
            <a:r>
              <a:rPr lang="en-US" altLang="zh-CN" sz="1600" dirty="0"/>
              <a:t>Host: www.devicemgmt.org</a:t>
            </a:r>
          </a:p>
          <a:p>
            <a:r>
              <a:rPr lang="en-US" altLang="zh-CN" sz="1600" dirty="0"/>
              <a:t>{</a:t>
            </a:r>
          </a:p>
          <a:p>
            <a:r>
              <a:rPr lang="en-US" altLang="zh-CN" sz="1600" dirty="0"/>
              <a:t>    "Status": [</a:t>
            </a:r>
          </a:p>
          <a:p>
            <a:r>
              <a:rPr lang="en-US" altLang="zh-CN" sz="1600" dirty="0"/>
              <a:t>        {</a:t>
            </a:r>
          </a:p>
          <a:p>
            <a:r>
              <a:rPr lang="en-US" altLang="zh-CN" sz="1600" dirty="0"/>
              <a:t>            "</a:t>
            </a:r>
            <a:r>
              <a:rPr lang="en-US" altLang="zh-CN" sz="1600" dirty="0" err="1"/>
              <a:t>sc</a:t>
            </a:r>
            <a:r>
              <a:rPr lang="en-US" altLang="zh-CN" sz="1600" dirty="0"/>
              <a:t>": 200</a:t>
            </a:r>
          </a:p>
          <a:p>
            <a:r>
              <a:rPr lang="en-US" altLang="zh-CN" sz="1600" dirty="0"/>
              <a:t>        }, </a:t>
            </a:r>
          </a:p>
          <a:p>
            <a:r>
              <a:rPr lang="en-US" altLang="zh-CN" sz="1600" dirty="0"/>
              <a:t>        {</a:t>
            </a:r>
          </a:p>
          <a:p>
            <a:r>
              <a:rPr lang="en-US" altLang="zh-CN" sz="1600" dirty="0"/>
              <a:t>            "</a:t>
            </a:r>
            <a:r>
              <a:rPr lang="en-US" altLang="zh-CN" sz="1600" dirty="0" err="1"/>
              <a:t>sc</a:t>
            </a:r>
            <a:r>
              <a:rPr lang="en-US" altLang="zh-CN" sz="1600" dirty="0"/>
              <a:t>": 200, </a:t>
            </a:r>
          </a:p>
          <a:p>
            <a:r>
              <a:rPr lang="en-US" altLang="zh-CN" sz="1600" dirty="0"/>
              <a:t>            "URI": [</a:t>
            </a:r>
          </a:p>
          <a:p>
            <a:r>
              <a:rPr lang="en-US" altLang="zh-CN" sz="1600" dirty="0"/>
              <a:t>                "urn:oma:mo:oma-mo:1.0/miid1/", </a:t>
            </a:r>
          </a:p>
          <a:p>
            <a:r>
              <a:rPr lang="en-US" altLang="zh-CN" sz="1600" dirty="0"/>
              <a:t>                "urn:oma:mo:oma-mo:1.0/miid2/"</a:t>
            </a:r>
          </a:p>
          <a:p>
            <a:r>
              <a:rPr lang="en-US" altLang="zh-CN" sz="1600" dirty="0"/>
              <a:t>            ]</a:t>
            </a:r>
          </a:p>
          <a:p>
            <a:r>
              <a:rPr lang="en-US" altLang="zh-CN" sz="1600" dirty="0"/>
              <a:t>        }, </a:t>
            </a:r>
          </a:p>
          <a:p>
            <a:r>
              <a:rPr lang="en-US" altLang="zh-CN" sz="1600" dirty="0"/>
              <a:t>        {</a:t>
            </a:r>
          </a:p>
          <a:p>
            <a:r>
              <a:rPr lang="en-US" altLang="zh-CN" sz="1600" dirty="0"/>
              <a:t>            "</a:t>
            </a:r>
            <a:r>
              <a:rPr lang="en-US" altLang="zh-CN" sz="1600" dirty="0" err="1"/>
              <a:t>sc</a:t>
            </a:r>
            <a:r>
              <a:rPr lang="en-US" altLang="zh-CN" sz="1600" dirty="0"/>
              <a:t>": 200</a:t>
            </a:r>
          </a:p>
          <a:p>
            <a:r>
              <a:rPr lang="en-US" altLang="zh-CN" sz="1600" dirty="0"/>
              <a:t>        }</a:t>
            </a:r>
          </a:p>
          <a:p>
            <a:r>
              <a:rPr lang="en-US" altLang="zh-CN" sz="1600" dirty="0"/>
              <a:t>    ], </a:t>
            </a:r>
          </a:p>
          <a:p>
            <a:r>
              <a:rPr lang="en-US" altLang="zh-CN" sz="1600" dirty="0"/>
              <a:t>    "Alert": [</a:t>
            </a:r>
          </a:p>
          <a:p>
            <a:r>
              <a:rPr lang="en-US" altLang="zh-CN" sz="1600" dirty="0"/>
              <a:t>        {</a:t>
            </a:r>
          </a:p>
          <a:p>
            <a:r>
              <a:rPr lang="en-US" altLang="zh-CN" sz="1600" dirty="0"/>
              <a:t>            "</a:t>
            </a:r>
            <a:r>
              <a:rPr lang="en-US" altLang="zh-CN" sz="1600" dirty="0" err="1"/>
              <a:t>AlertType</a:t>
            </a:r>
            <a:r>
              <a:rPr lang="en-US" altLang="zh-CN" sz="1600" dirty="0"/>
              <a:t>": "urn:oma:at:dcmo:1.0:OperationComplete", </a:t>
            </a:r>
          </a:p>
          <a:p>
            <a:r>
              <a:rPr lang="en-US" altLang="zh-CN" sz="1600" dirty="0"/>
              <a:t>            "</a:t>
            </a:r>
            <a:r>
              <a:rPr lang="en-US" altLang="zh-CN" sz="1600" dirty="0" err="1"/>
              <a:t>SourceURI</a:t>
            </a:r>
            <a:r>
              <a:rPr lang="en-US" altLang="zh-CN" sz="1600" dirty="0"/>
              <a:t>": "urn:oma:mo:oma-dcmo:1.0/Capability123/Operations/Enable", </a:t>
            </a:r>
          </a:p>
          <a:p>
            <a:r>
              <a:rPr lang="en-US" altLang="zh-CN" sz="1600" dirty="0"/>
              <a:t>            "Mark": "warning", </a:t>
            </a:r>
          </a:p>
          <a:p>
            <a:r>
              <a:rPr lang="en-US" altLang="zh-CN" sz="1600" dirty="0"/>
              <a:t>            "</a:t>
            </a:r>
            <a:r>
              <a:rPr lang="en-US" altLang="zh-CN" sz="1600" dirty="0" err="1"/>
              <a:t>DataType</a:t>
            </a:r>
            <a:r>
              <a:rPr lang="en-US" altLang="zh-CN" sz="1600" dirty="0"/>
              <a:t>": "</a:t>
            </a:r>
            <a:r>
              <a:rPr lang="en-US" altLang="zh-CN" sz="1600" dirty="0" err="1"/>
              <a:t>int</a:t>
            </a:r>
            <a:r>
              <a:rPr lang="en-US" altLang="zh-CN" sz="1600" dirty="0"/>
              <a:t>", </a:t>
            </a:r>
          </a:p>
          <a:p>
            <a:r>
              <a:rPr lang="en-US" altLang="zh-CN" sz="1600" dirty="0"/>
              <a:t>            "Data": {</a:t>
            </a:r>
          </a:p>
          <a:p>
            <a:r>
              <a:rPr lang="en-US" altLang="zh-CN" sz="1600" dirty="0"/>
              <a:t>                "DM1x": 1404</a:t>
            </a:r>
          </a:p>
          <a:p>
            <a:r>
              <a:rPr lang="en-US" altLang="zh-CN" sz="1600" dirty="0"/>
              <a:t>            }</a:t>
            </a:r>
          </a:p>
          <a:p>
            <a:r>
              <a:rPr lang="en-US" altLang="zh-CN" sz="1600" dirty="0"/>
              <a:t>        }</a:t>
            </a:r>
          </a:p>
          <a:p>
            <a:r>
              <a:rPr lang="en-US" altLang="zh-CN" sz="1600" dirty="0"/>
              <a:t>    ]</a:t>
            </a:r>
          </a:p>
          <a:p>
            <a:r>
              <a:rPr lang="en-US" altLang="zh-CN" sz="1600" dirty="0"/>
              <a:t>}</a:t>
            </a:r>
            <a:endParaRPr lang="zh-CN" altLang="en-US" sz="1600" dirty="0"/>
          </a:p>
        </p:txBody>
      </p:sp>
      <p:sp>
        <p:nvSpPr>
          <p:cNvPr id="13" name="文本占位符 8"/>
          <p:cNvSpPr txBox="1">
            <a:spLocks/>
          </p:cNvSpPr>
          <p:nvPr/>
        </p:nvSpPr>
        <p:spPr>
          <a:xfrm>
            <a:off x="179512" y="735807"/>
            <a:ext cx="2132434" cy="75283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400" dirty="0" smtClean="0"/>
              <a:t>Package#3 </a:t>
            </a:r>
            <a:r>
              <a:rPr lang="zh-CN" altLang="en-US" sz="1400" dirty="0" smtClean="0"/>
              <a:t>格式定义如下：</a:t>
            </a:r>
            <a:endParaRPr lang="zh-CN" altLang="en-US" sz="1400" dirty="0"/>
          </a:p>
        </p:txBody>
      </p:sp>
      <p:sp>
        <p:nvSpPr>
          <p:cNvPr id="14" name="文本占位符 8"/>
          <p:cNvSpPr txBox="1">
            <a:spLocks/>
          </p:cNvSpPr>
          <p:nvPr/>
        </p:nvSpPr>
        <p:spPr>
          <a:xfrm>
            <a:off x="3808214" y="735806"/>
            <a:ext cx="2132434" cy="75283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400" dirty="0" smtClean="0"/>
              <a:t>Package#2 </a:t>
            </a:r>
            <a:r>
              <a:rPr lang="zh-CN" altLang="en-US" sz="1400" dirty="0" smtClean="0"/>
              <a:t>实例如下：</a:t>
            </a:r>
            <a:endParaRPr lang="zh-CN" altLang="en-US" sz="1400" dirty="0"/>
          </a:p>
        </p:txBody>
      </p:sp>
    </p:spTree>
    <p:extLst>
      <p:ext uri="{BB962C8B-B14F-4D97-AF65-F5344CB8AC3E}">
        <p14:creationId xmlns:p14="http://schemas.microsoft.com/office/powerpoint/2010/main" val="676846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4932040" y="667929"/>
            <a:ext cx="3756198" cy="392791"/>
          </a:xfrm>
        </p:spPr>
        <p:txBody>
          <a:bodyPr>
            <a:normAutofit/>
          </a:bodyPr>
          <a:lstStyle/>
          <a:p>
            <a:r>
              <a:rPr lang="en-US" altLang="zh-CN" sz="1600" dirty="0" err="1" smtClean="0"/>
              <a:t>DevInfo</a:t>
            </a:r>
            <a:r>
              <a:rPr lang="en-US" altLang="zh-CN" sz="1600" dirty="0" smtClean="0"/>
              <a:t> </a:t>
            </a:r>
            <a:r>
              <a:rPr lang="zh-CN" altLang="en-US" sz="1600" dirty="0" smtClean="0"/>
              <a:t>节点举例</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节点示例</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25</a:t>
            </a:fld>
            <a:endParaRPr lang="zh-CN" altLang="en-US"/>
          </a:p>
        </p:txBody>
      </p:sp>
      <p:sp>
        <p:nvSpPr>
          <p:cNvPr id="11" name="文本占位符 8"/>
          <p:cNvSpPr txBox="1">
            <a:spLocks/>
          </p:cNvSpPr>
          <p:nvPr/>
        </p:nvSpPr>
        <p:spPr>
          <a:xfrm>
            <a:off x="467544" y="667930"/>
            <a:ext cx="3168352" cy="39279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zh-CN" altLang="en-US" sz="1600" dirty="0" smtClean="0"/>
              <a:t>节点可视化基本结构如下：</a:t>
            </a:r>
            <a:endParaRPr lang="zh-CN" altLang="en-US" sz="1600" dirty="0"/>
          </a:p>
        </p:txBody>
      </p:sp>
      <p:pic>
        <p:nvPicPr>
          <p:cNvPr id="12" name="图片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1271894"/>
            <a:ext cx="4320480" cy="2307968"/>
          </a:xfrm>
          <a:prstGeom prst="rect">
            <a:avLst/>
          </a:prstGeom>
        </p:spPr>
      </p:pic>
      <p:pic>
        <p:nvPicPr>
          <p:cNvPr id="13" name="图片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6056" y="1271894"/>
            <a:ext cx="2992568" cy="2307968"/>
          </a:xfrm>
          <a:prstGeom prst="rect">
            <a:avLst/>
          </a:prstGeom>
        </p:spPr>
      </p:pic>
    </p:spTree>
    <p:extLst>
      <p:ext uri="{BB962C8B-B14F-4D97-AF65-F5344CB8AC3E}">
        <p14:creationId xmlns:p14="http://schemas.microsoft.com/office/powerpoint/2010/main" val="207893305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3"/>
          </p:nvPr>
        </p:nvSpPr>
        <p:spPr/>
        <p:txBody>
          <a:bodyPr/>
          <a:lstStyle/>
          <a:p>
            <a:r>
              <a:rPr lang="zh-CN" altLang="en-US"/>
              <a:t>成都天软信息技术有限公司</a:t>
            </a:r>
            <a:endParaRPr lang="zh-CN" altLang="en-US" dirty="0"/>
          </a:p>
        </p:txBody>
      </p:sp>
      <p:sp>
        <p:nvSpPr>
          <p:cNvPr id="13" name="平行四边形 12">
            <a:extLst>
              <a:ext uri="{FF2B5EF4-FFF2-40B4-BE49-F238E27FC236}">
                <a16:creationId xmlns:a16="http://schemas.microsoft.com/office/drawing/2014/main" id="{E63C0444-EDFF-4CAB-BA09-122C511922CC}"/>
              </a:ext>
            </a:extLst>
          </p:cNvPr>
          <p:cNvSpPr/>
          <p:nvPr/>
        </p:nvSpPr>
        <p:spPr>
          <a:xfrm>
            <a:off x="1785290" y="1671650"/>
            <a:ext cx="5573420" cy="1800200"/>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dirty="0">
                <a:solidFill>
                  <a:schemeClr val="tx1">
                    <a:lumMod val="65000"/>
                    <a:lumOff val="35000"/>
                  </a:schemeClr>
                </a:solidFill>
              </a:rPr>
              <a:t>             Chapter </a:t>
            </a:r>
            <a:r>
              <a:rPr lang="en-US" altLang="zh-CN" sz="2800" dirty="0" smtClean="0">
                <a:solidFill>
                  <a:schemeClr val="tx1">
                    <a:lumMod val="65000"/>
                    <a:lumOff val="35000"/>
                  </a:schemeClr>
                </a:solidFill>
              </a:rPr>
              <a:t>4</a:t>
            </a:r>
            <a:endParaRPr lang="en-US" altLang="zh-CN" sz="2800" dirty="0">
              <a:solidFill>
                <a:schemeClr val="tx1">
                  <a:lumMod val="65000"/>
                  <a:lumOff val="35000"/>
                </a:schemeClr>
              </a:solidFill>
            </a:endParaRPr>
          </a:p>
          <a:p>
            <a:endParaRPr lang="en-US" altLang="zh-CN" sz="2800" dirty="0">
              <a:solidFill>
                <a:schemeClr val="tx1">
                  <a:lumMod val="65000"/>
                  <a:lumOff val="35000"/>
                </a:schemeClr>
              </a:solidFill>
            </a:endParaRPr>
          </a:p>
          <a:p>
            <a:r>
              <a:rPr lang="en-US" altLang="zh-CN" dirty="0">
                <a:solidFill>
                  <a:schemeClr val="tx1">
                    <a:lumMod val="65000"/>
                    <a:lumOff val="35000"/>
                  </a:schemeClr>
                </a:solidFill>
              </a:rPr>
              <a:t>                   </a:t>
            </a:r>
            <a:r>
              <a:rPr lang="en-US" altLang="zh-CN" dirty="0" smtClean="0">
                <a:solidFill>
                  <a:schemeClr val="tx1">
                    <a:lumMod val="65000"/>
                    <a:lumOff val="35000"/>
                  </a:schemeClr>
                </a:solidFill>
              </a:rPr>
              <a:t>           </a:t>
            </a:r>
            <a:r>
              <a:rPr lang="zh-CN" altLang="en-US" dirty="0" smtClean="0">
                <a:solidFill>
                  <a:schemeClr val="tx1">
                    <a:lumMod val="65000"/>
                    <a:lumOff val="35000"/>
                  </a:schemeClr>
                </a:solidFill>
              </a:rPr>
              <a:t>实例</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271136013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455762" y="2747770"/>
            <a:ext cx="8036892" cy="392791"/>
          </a:xfrm>
        </p:spPr>
        <p:txBody>
          <a:bodyPr>
            <a:normAutofit fontScale="92500"/>
          </a:bodyPr>
          <a:lstStyle/>
          <a:p>
            <a:r>
              <a:rPr lang="en-US" altLang="zh-CN" sz="1600" dirty="0" smtClean="0"/>
              <a:t>2. DM </a:t>
            </a:r>
            <a:r>
              <a:rPr lang="zh-CN" altLang="en-US" sz="1600" dirty="0" smtClean="0"/>
              <a:t>服务器发送获取</a:t>
            </a:r>
            <a:r>
              <a:rPr lang="en-US" altLang="zh-CN" sz="1600" dirty="0" err="1" smtClean="0"/>
              <a:t>DevInfo</a:t>
            </a:r>
            <a:r>
              <a:rPr lang="zh-CN" altLang="en-US" sz="1600" dirty="0" smtClean="0"/>
              <a:t>和部署软件组件标识符的请求到</a:t>
            </a:r>
            <a:r>
              <a:rPr lang="en-US" altLang="zh-CN" sz="1600" dirty="0" smtClean="0"/>
              <a:t>DM</a:t>
            </a:r>
            <a:r>
              <a:rPr lang="zh-CN" altLang="en-US" sz="1600" dirty="0" smtClean="0"/>
              <a:t>服务器的</a:t>
            </a:r>
            <a:r>
              <a:rPr lang="en-US" altLang="zh-CN" sz="1600" dirty="0" smtClean="0"/>
              <a:t>Package#2</a:t>
            </a:r>
            <a:r>
              <a:rPr lang="zh-CN" altLang="en-US" sz="1600" smtClean="0"/>
              <a:t>。</a:t>
            </a:r>
            <a:endParaRPr lang="en-US" altLang="zh-CN" sz="1600" dirty="0" smtClean="0"/>
          </a:p>
          <a:p>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实例</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27</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131590"/>
            <a:ext cx="7124700" cy="1371600"/>
          </a:xfrm>
          <a:prstGeom prst="rect">
            <a:avLst/>
          </a:prstGeom>
        </p:spPr>
      </p:pic>
      <p:sp>
        <p:nvSpPr>
          <p:cNvPr id="11" name="文本占位符 8"/>
          <p:cNvSpPr txBox="1">
            <a:spLocks/>
          </p:cNvSpPr>
          <p:nvPr/>
        </p:nvSpPr>
        <p:spPr>
          <a:xfrm>
            <a:off x="467544" y="667930"/>
            <a:ext cx="8036892" cy="392791"/>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smtClean="0"/>
              <a:t>1. DM </a:t>
            </a:r>
            <a:r>
              <a:rPr lang="zh-CN" altLang="en-US" sz="1600" dirty="0" smtClean="0"/>
              <a:t>客户端发送</a:t>
            </a:r>
            <a:r>
              <a:rPr lang="en-US" altLang="zh-CN" sz="1600" dirty="0" smtClean="0"/>
              <a:t>Package#1</a:t>
            </a:r>
            <a:r>
              <a:rPr lang="zh-CN" altLang="en-US" sz="1600" dirty="0" smtClean="0"/>
              <a:t>到</a:t>
            </a:r>
            <a:r>
              <a:rPr lang="en-US" altLang="zh-CN" sz="1600" dirty="0" smtClean="0"/>
              <a:t>DM</a:t>
            </a:r>
            <a:r>
              <a:rPr lang="zh-CN" altLang="en-US" sz="1600" dirty="0" smtClean="0"/>
              <a:t>服务器。</a:t>
            </a:r>
            <a:endParaRPr lang="en-US" altLang="zh-CN" sz="1600" dirty="0" smtClean="0"/>
          </a:p>
          <a:p>
            <a:endParaRPr lang="zh-CN" altLang="en-US" sz="16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3568" y="3140561"/>
            <a:ext cx="7124700" cy="1562100"/>
          </a:xfrm>
          <a:prstGeom prst="rect">
            <a:avLst/>
          </a:prstGeom>
        </p:spPr>
      </p:pic>
    </p:spTree>
    <p:extLst>
      <p:ext uri="{BB962C8B-B14F-4D97-AF65-F5344CB8AC3E}">
        <p14:creationId xmlns:p14="http://schemas.microsoft.com/office/powerpoint/2010/main" val="15321046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108186" y="642674"/>
            <a:ext cx="8036892" cy="395783"/>
          </a:xfrm>
        </p:spPr>
        <p:txBody>
          <a:bodyPr>
            <a:normAutofit/>
          </a:bodyPr>
          <a:lstStyle/>
          <a:p>
            <a:r>
              <a:rPr lang="en-US" altLang="zh-CN" sz="1600" dirty="0" smtClean="0"/>
              <a:t>3. DM </a:t>
            </a:r>
            <a:r>
              <a:rPr lang="zh-CN" altLang="en-US" sz="1600" dirty="0" smtClean="0"/>
              <a:t>客户端发送响应的</a:t>
            </a:r>
            <a:r>
              <a:rPr lang="en-US" altLang="zh-CN" sz="1600" dirty="0" smtClean="0"/>
              <a:t>Package#3</a:t>
            </a:r>
            <a:r>
              <a:rPr lang="zh-CN" altLang="en-US" sz="1600" dirty="0" smtClean="0"/>
              <a:t>。</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实例</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28</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987574"/>
            <a:ext cx="4392488" cy="3744416"/>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20635" y="843558"/>
            <a:ext cx="4258488" cy="3888432"/>
          </a:xfrm>
          <a:prstGeom prst="rect">
            <a:avLst/>
          </a:prstGeom>
        </p:spPr>
      </p:pic>
    </p:spTree>
    <p:extLst>
      <p:ext uri="{BB962C8B-B14F-4D97-AF65-F5344CB8AC3E}">
        <p14:creationId xmlns:p14="http://schemas.microsoft.com/office/powerpoint/2010/main" val="7434949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3"/>
          </p:nvPr>
        </p:nvSpPr>
        <p:spPr/>
        <p:txBody>
          <a:bodyPr/>
          <a:lstStyle/>
          <a:p>
            <a:r>
              <a:rPr lang="zh-CN" altLang="en-US"/>
              <a:t>成都天软信息技术有限公司</a:t>
            </a:r>
            <a:endParaRPr lang="zh-CN" altLang="en-US" dirty="0"/>
          </a:p>
        </p:txBody>
      </p:sp>
      <p:sp>
        <p:nvSpPr>
          <p:cNvPr id="13" name="平行四边形 12">
            <a:extLst>
              <a:ext uri="{FF2B5EF4-FFF2-40B4-BE49-F238E27FC236}">
                <a16:creationId xmlns:a16="http://schemas.microsoft.com/office/drawing/2014/main" id="{E63C0444-EDFF-4CAB-BA09-122C511922CC}"/>
              </a:ext>
            </a:extLst>
          </p:cNvPr>
          <p:cNvSpPr/>
          <p:nvPr/>
        </p:nvSpPr>
        <p:spPr>
          <a:xfrm>
            <a:off x="1785290" y="1671650"/>
            <a:ext cx="5573420" cy="1800200"/>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dirty="0">
                <a:solidFill>
                  <a:schemeClr val="tx1">
                    <a:lumMod val="65000"/>
                    <a:lumOff val="35000"/>
                  </a:schemeClr>
                </a:solidFill>
              </a:rPr>
              <a:t>             Chapter 1</a:t>
            </a:r>
          </a:p>
          <a:p>
            <a:endParaRPr lang="en-US" altLang="zh-CN" sz="2800" dirty="0">
              <a:solidFill>
                <a:schemeClr val="tx1">
                  <a:lumMod val="65000"/>
                  <a:lumOff val="35000"/>
                </a:schemeClr>
              </a:solidFill>
            </a:endParaRPr>
          </a:p>
          <a:p>
            <a:r>
              <a:rPr lang="en-US" altLang="zh-CN" dirty="0">
                <a:solidFill>
                  <a:schemeClr val="tx1">
                    <a:lumMod val="65000"/>
                    <a:lumOff val="35000"/>
                  </a:schemeClr>
                </a:solidFill>
              </a:rPr>
              <a:t>                   </a:t>
            </a:r>
            <a:r>
              <a:rPr lang="en-US" altLang="zh-CN" sz="2000" dirty="0" smtClean="0">
                <a:solidFill>
                  <a:schemeClr val="tx1">
                    <a:lumMod val="65000"/>
                    <a:lumOff val="35000"/>
                  </a:schemeClr>
                </a:solidFill>
              </a:rPr>
              <a:t>OMA DM </a:t>
            </a:r>
            <a:r>
              <a:rPr lang="zh-CN" altLang="en-US" sz="2000" dirty="0" smtClean="0">
                <a:solidFill>
                  <a:schemeClr val="tx1">
                    <a:lumMod val="65000"/>
                    <a:lumOff val="35000"/>
                  </a:schemeClr>
                </a:solidFill>
              </a:rPr>
              <a:t>协议概述</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5608912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p:txBody>
          <a:bodyPr>
            <a:normAutofit/>
          </a:bodyPr>
          <a:lstStyle/>
          <a:p>
            <a:r>
              <a:rPr lang="en-US" altLang="zh-CN" sz="1600" dirty="0" smtClean="0"/>
              <a:t>4. DM</a:t>
            </a:r>
            <a:r>
              <a:rPr lang="zh-CN" altLang="en-US" sz="1600" dirty="0"/>
              <a:t>服务器</a:t>
            </a:r>
            <a:r>
              <a:rPr lang="zh-CN" altLang="en-US" sz="1600" dirty="0" smtClean="0"/>
              <a:t>发送</a:t>
            </a:r>
            <a:r>
              <a:rPr lang="en-US" altLang="zh-CN" sz="1600" dirty="0" smtClean="0"/>
              <a:t>Package#2 </a:t>
            </a:r>
            <a:r>
              <a:rPr lang="zh-CN" altLang="en-US" sz="1600" dirty="0" smtClean="0"/>
              <a:t>以此将设备的摄像状态数据同步到数据存储库，并且结束这次</a:t>
            </a:r>
            <a:r>
              <a:rPr lang="en-US" altLang="zh-CN" sz="1600" dirty="0" smtClean="0"/>
              <a:t>DM </a:t>
            </a:r>
            <a:r>
              <a:rPr lang="zh-CN" altLang="en-US" sz="1600" dirty="0" smtClean="0"/>
              <a:t>会话。</a:t>
            </a:r>
            <a:endParaRPr lang="en-US" altLang="zh-CN" sz="1600" dirty="0" smtClean="0"/>
          </a:p>
          <a:p>
            <a:r>
              <a:rPr lang="en-US" altLang="zh-CN" sz="1600" dirty="0" smtClean="0"/>
              <a:t> </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实例</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29</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358" y="1491630"/>
            <a:ext cx="7124700" cy="1724025"/>
          </a:xfrm>
          <a:prstGeom prst="rect">
            <a:avLst/>
          </a:prstGeom>
        </p:spPr>
      </p:pic>
    </p:spTree>
    <p:extLst>
      <p:ext uri="{BB962C8B-B14F-4D97-AF65-F5344CB8AC3E}">
        <p14:creationId xmlns:p14="http://schemas.microsoft.com/office/powerpoint/2010/main" val="428463556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567358" y="735807"/>
            <a:ext cx="8036892" cy="611807"/>
          </a:xfrm>
        </p:spPr>
        <p:txBody>
          <a:bodyPr>
            <a:normAutofit/>
          </a:bodyPr>
          <a:lstStyle/>
          <a:p>
            <a:r>
              <a:rPr lang="en-US" altLang="zh-CN" sz="1600" dirty="0" smtClean="0"/>
              <a:t>5. </a:t>
            </a:r>
            <a:r>
              <a:rPr lang="zh-CN" altLang="en-US" sz="1600" dirty="0" smtClean="0"/>
              <a:t>因为收到了</a:t>
            </a:r>
            <a:r>
              <a:rPr lang="en-US" altLang="zh-CN" sz="1600" dirty="0" smtClean="0"/>
              <a:t>END</a:t>
            </a:r>
            <a:r>
              <a:rPr lang="zh-CN" altLang="en-US" sz="1600" dirty="0" smtClean="0"/>
              <a:t>这个</a:t>
            </a:r>
            <a:r>
              <a:rPr lang="en-US" altLang="zh-CN" sz="1600" dirty="0" smtClean="0"/>
              <a:t>DM Command</a:t>
            </a:r>
            <a:r>
              <a:rPr lang="zh-CN" altLang="en-US" sz="1600" dirty="0" smtClean="0"/>
              <a:t>，</a:t>
            </a:r>
            <a:r>
              <a:rPr lang="en-US" altLang="zh-CN" sz="1600" dirty="0" smtClean="0"/>
              <a:t>DM</a:t>
            </a:r>
            <a:r>
              <a:rPr lang="zh-CN" altLang="en-US" sz="1600" dirty="0" smtClean="0"/>
              <a:t>客户端不对</a:t>
            </a:r>
            <a:r>
              <a:rPr lang="en-US" altLang="zh-CN" sz="1600" dirty="0" smtClean="0"/>
              <a:t>DM</a:t>
            </a:r>
            <a:r>
              <a:rPr lang="zh-CN" altLang="en-US" sz="1600" dirty="0" smtClean="0"/>
              <a:t>服务器进行响应而结束了</a:t>
            </a:r>
            <a:r>
              <a:rPr lang="en-US" altLang="zh-CN" sz="1600" dirty="0" smtClean="0"/>
              <a:t>DM</a:t>
            </a:r>
            <a:r>
              <a:rPr lang="zh-CN" altLang="en-US" sz="1600" dirty="0" smtClean="0"/>
              <a:t>会话。此外，</a:t>
            </a:r>
            <a:r>
              <a:rPr lang="en-US" altLang="zh-CN" sz="1600" dirty="0" smtClean="0"/>
              <a:t>DM</a:t>
            </a:r>
            <a:r>
              <a:rPr lang="zh-CN" altLang="en-US" sz="1600" dirty="0" smtClean="0"/>
              <a:t>客户端将设备摄像状态数据同步到数据存储库。</a:t>
            </a:r>
            <a:endParaRPr lang="en-US" altLang="zh-CN" sz="1600" dirty="0" smtClean="0"/>
          </a:p>
          <a:p>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实例</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30</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68" y="1499111"/>
            <a:ext cx="7153275" cy="914400"/>
          </a:xfrm>
          <a:prstGeom prst="rect">
            <a:avLst/>
          </a:prstGeom>
        </p:spPr>
      </p:pic>
      <p:sp>
        <p:nvSpPr>
          <p:cNvPr id="11" name="文本占位符 8"/>
          <p:cNvSpPr txBox="1">
            <a:spLocks/>
          </p:cNvSpPr>
          <p:nvPr/>
        </p:nvSpPr>
        <p:spPr>
          <a:xfrm>
            <a:off x="580331" y="2752119"/>
            <a:ext cx="8036892" cy="61180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600" dirty="0" smtClean="0"/>
              <a:t>6. </a:t>
            </a:r>
            <a:r>
              <a:rPr lang="zh-CN" altLang="en-US" sz="1600" dirty="0" smtClean="0"/>
              <a:t>数据存储库响应</a:t>
            </a:r>
            <a:r>
              <a:rPr lang="en-US" altLang="zh-CN" sz="1600" dirty="0" smtClean="0"/>
              <a:t>DM</a:t>
            </a:r>
            <a:r>
              <a:rPr lang="zh-CN" altLang="en-US" sz="1600" dirty="0" smtClean="0"/>
              <a:t>客户端。</a:t>
            </a:r>
            <a:endParaRPr lang="en-US" altLang="zh-CN" sz="1600" dirty="0" smtClean="0"/>
          </a:p>
          <a:p>
            <a:endParaRPr lang="zh-CN" altLang="en-US" sz="1600" dirty="0"/>
          </a:p>
        </p:txBody>
      </p:sp>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093" y="3238592"/>
            <a:ext cx="7143750" cy="438150"/>
          </a:xfrm>
          <a:prstGeom prst="rect">
            <a:avLst/>
          </a:prstGeom>
        </p:spPr>
      </p:pic>
    </p:spTree>
    <p:extLst>
      <p:ext uri="{BB962C8B-B14F-4D97-AF65-F5344CB8AC3E}">
        <p14:creationId xmlns:p14="http://schemas.microsoft.com/office/powerpoint/2010/main" val="34939299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567358" y="735807"/>
            <a:ext cx="8036892" cy="1619919"/>
          </a:xfrm>
        </p:spPr>
        <p:txBody>
          <a:bodyPr>
            <a:normAutofit fontScale="92500" lnSpcReduction="10000"/>
          </a:bodyPr>
          <a:lstStyle/>
          <a:p>
            <a:r>
              <a:rPr lang="en-US" altLang="zh-CN" sz="1600" dirty="0">
                <a:hlinkClick r:id="rId2"/>
              </a:rPr>
              <a:t>https://technical.openmobilealliance.org</a:t>
            </a:r>
            <a:r>
              <a:rPr lang="en-US" altLang="zh-CN" sz="1600" dirty="0" smtClean="0">
                <a:hlinkClick r:id="rId2"/>
              </a:rPr>
              <a:t>/</a:t>
            </a:r>
            <a:endParaRPr lang="en-US" altLang="zh-CN" sz="1600" dirty="0" smtClean="0"/>
          </a:p>
          <a:p>
            <a:r>
              <a:rPr lang="en-US" altLang="zh-CN" sz="1600" dirty="0" smtClean="0"/>
              <a:t>OMA-TS-DM_Protocol-V2_0-20160209-A.pdf</a:t>
            </a:r>
          </a:p>
          <a:p>
            <a:r>
              <a:rPr lang="en-US" altLang="zh-CN" sz="1600" dirty="0" smtClean="0"/>
              <a:t>OMA-RD-DM-V2_0-20160209-A.pdf</a:t>
            </a:r>
          </a:p>
          <a:p>
            <a:endParaRPr lang="en-US" altLang="zh-CN" sz="1600" dirty="0"/>
          </a:p>
          <a:p>
            <a:endParaRPr lang="en-US" altLang="zh-CN" sz="1600" dirty="0" smtClean="0"/>
          </a:p>
          <a:p>
            <a:r>
              <a:rPr lang="en-US" altLang="zh-CN" sz="1600" dirty="0"/>
              <a:t>https://blog.csdn.net/mawming/article/details/51819097</a:t>
            </a:r>
          </a:p>
          <a:p>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31</a:t>
            </a:fld>
            <a:endParaRPr lang="zh-CN" altLang="en-US"/>
          </a:p>
        </p:txBody>
      </p:sp>
      <p:sp>
        <p:nvSpPr>
          <p:cNvPr id="11" name="文本占位符 8"/>
          <p:cNvSpPr txBox="1">
            <a:spLocks/>
          </p:cNvSpPr>
          <p:nvPr/>
        </p:nvSpPr>
        <p:spPr>
          <a:xfrm>
            <a:off x="580331" y="2752119"/>
            <a:ext cx="8036892" cy="611807"/>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CN" altLang="en-US" sz="1600" dirty="0"/>
          </a:p>
        </p:txBody>
      </p:sp>
    </p:spTree>
    <p:extLst>
      <p:ext uri="{BB962C8B-B14F-4D97-AF65-F5344CB8AC3E}">
        <p14:creationId xmlns:p14="http://schemas.microsoft.com/office/powerpoint/2010/main" val="318387564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7"/>
          <p:cNvSpPr>
            <a:spLocks noGrp="1"/>
          </p:cNvSpPr>
          <p:nvPr>
            <p:ph type="body" sz="quarter" idx="10"/>
          </p:nvPr>
        </p:nvSpPr>
        <p:spPr>
          <a:xfrm>
            <a:off x="4569331" y="2247714"/>
            <a:ext cx="4241954" cy="540060"/>
          </a:xfrm>
        </p:spPr>
        <p:txBody>
          <a:bodyPr>
            <a:normAutofit fontScale="92500" lnSpcReduction="10000"/>
          </a:bodyPr>
          <a:lstStyle>
            <a:lvl1pPr marL="0" indent="0">
              <a:buNone/>
              <a:defRPr sz="3400" b="1" baseline="0">
                <a:solidFill>
                  <a:srgbClr val="3E3A39"/>
                </a:solidFill>
                <a:latin typeface="+mj-ea"/>
                <a:ea typeface="+mj-ea"/>
                <a:cs typeface="Arial" panose="020B0604020202020204" pitchFamily="34" charset="0"/>
              </a:defRPr>
            </a:lvl1pPr>
          </a:lstStyle>
          <a:p>
            <a:pPr lvl="0"/>
            <a:r>
              <a:rPr lang="en-US" altLang="zh-CN" dirty="0">
                <a:latin typeface="+mn-ea"/>
                <a:ea typeface="+mn-ea"/>
              </a:rPr>
              <a:t>THANK YOU !</a:t>
            </a:r>
          </a:p>
        </p:txBody>
      </p:sp>
      <p:sp>
        <p:nvSpPr>
          <p:cNvPr id="5" name="文本占位符 7"/>
          <p:cNvSpPr>
            <a:spLocks noGrp="1"/>
          </p:cNvSpPr>
          <p:nvPr>
            <p:ph type="body" sz="quarter" idx="11"/>
          </p:nvPr>
        </p:nvSpPr>
        <p:spPr>
          <a:xfrm>
            <a:off x="4578518" y="2679762"/>
            <a:ext cx="4241954" cy="540060"/>
          </a:xfrm>
        </p:spPr>
        <p:txBody>
          <a:bodyPr>
            <a:normAutofit/>
          </a:bodyPr>
          <a:lstStyle>
            <a:lvl1pPr marL="0" indent="0">
              <a:buNone/>
              <a:defRPr sz="2400" b="0" i="0" baseline="0">
                <a:solidFill>
                  <a:srgbClr val="3E3A39"/>
                </a:solidFill>
                <a:latin typeface="+mj-ea"/>
                <a:ea typeface="+mj-ea"/>
                <a:cs typeface="Arial" panose="020B0604020202020204" pitchFamily="34" charset="0"/>
              </a:defRPr>
            </a:lvl1pPr>
          </a:lstStyle>
          <a:p>
            <a:pPr lvl="0"/>
            <a:r>
              <a:rPr lang="zh-CN" altLang="en-US" dirty="0"/>
              <a:t>感谢聆听</a:t>
            </a:r>
            <a:endParaRPr lang="en-US" altLang="zh-CN" dirty="0"/>
          </a:p>
        </p:txBody>
      </p:sp>
      <p:sp>
        <p:nvSpPr>
          <p:cNvPr id="3" name="日期占位符 2"/>
          <p:cNvSpPr>
            <a:spLocks noGrp="1"/>
          </p:cNvSpPr>
          <p:nvPr>
            <p:ph type="dt" sz="half" idx="2"/>
          </p:nvPr>
        </p:nvSpPr>
        <p:spPr/>
        <p:txBody>
          <a:bodyPr/>
          <a:lstStyle/>
          <a:p>
            <a:fld id="{5AE0B3BF-4A47-41C4-A7D0-D68FF2BBA75D}" type="datetime1">
              <a:rPr lang="zh-CN" altLang="en-US" smtClean="0"/>
              <a:pPr/>
              <a:t>2022/4/11</a:t>
            </a:fld>
            <a:endParaRPr lang="zh-CN" altLang="en-US" dirty="0"/>
          </a:p>
        </p:txBody>
      </p:sp>
      <p:sp>
        <p:nvSpPr>
          <p:cNvPr id="6" name="页脚占位符 5"/>
          <p:cNvSpPr>
            <a:spLocks noGrp="1"/>
          </p:cNvSpPr>
          <p:nvPr>
            <p:ph type="ftr" sz="quarter" idx="3"/>
          </p:nvPr>
        </p:nvSpPr>
        <p:spPr/>
        <p:txBody>
          <a:bodyPr/>
          <a:lstStyle/>
          <a:p>
            <a:r>
              <a:rPr lang="zh-CN" altLang="en-US"/>
              <a:t>成都天软信息技术有限公司</a:t>
            </a:r>
            <a:endParaRPr lang="zh-CN" altLang="en-US" dirty="0"/>
          </a:p>
        </p:txBody>
      </p:sp>
      <p:sp>
        <p:nvSpPr>
          <p:cNvPr id="7" name="灯片编号占位符 6"/>
          <p:cNvSpPr>
            <a:spLocks noGrp="1"/>
          </p:cNvSpPr>
          <p:nvPr>
            <p:ph type="sldNum" sz="quarter" idx="4"/>
          </p:nvPr>
        </p:nvSpPr>
        <p:spPr/>
        <p:txBody>
          <a:bodyPr/>
          <a:lstStyle/>
          <a:p>
            <a:fld id="{4A60B1E3-9BA7-4BB6-B4B8-4148C81833D5}" type="slidenum">
              <a:rPr lang="zh-CN" altLang="en-US" smtClean="0"/>
              <a:pPr/>
              <a:t>32</a:t>
            </a:fld>
            <a:endParaRPr lang="zh-CN" altLang="en-US"/>
          </a:p>
        </p:txBody>
      </p:sp>
    </p:spTree>
    <p:extLst>
      <p:ext uri="{BB962C8B-B14F-4D97-AF65-F5344CB8AC3E}">
        <p14:creationId xmlns:p14="http://schemas.microsoft.com/office/powerpoint/2010/main" val="29203284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p:txBody>
          <a:bodyPr>
            <a:normAutofit/>
          </a:bodyPr>
          <a:lstStyle/>
          <a:p>
            <a:r>
              <a:rPr lang="en-US" altLang="zh-CN" sz="1600" dirty="0" smtClean="0"/>
              <a:t>OMA </a:t>
            </a:r>
            <a:r>
              <a:rPr lang="zh-CN" altLang="en-US" sz="1600" dirty="0" smtClean="0"/>
              <a:t>（</a:t>
            </a:r>
            <a:r>
              <a:rPr lang="en-US" altLang="zh-CN" sz="1600" dirty="0" smtClean="0"/>
              <a:t>Open Mobile Alliance</a:t>
            </a:r>
            <a:r>
              <a:rPr lang="zh-CN" altLang="en-US" sz="1600" dirty="0" smtClean="0"/>
              <a:t>）开放移动联盟，是一个标准化组织，为移动设备开发自由标准。开放移动联盟成立于</a:t>
            </a:r>
            <a:r>
              <a:rPr lang="en-US" altLang="zh-CN" sz="1600" dirty="0" smtClean="0"/>
              <a:t>2002</a:t>
            </a:r>
            <a:r>
              <a:rPr lang="zh-CN" altLang="en-US" sz="1600" dirty="0" smtClean="0"/>
              <a:t>年</a:t>
            </a:r>
            <a:r>
              <a:rPr lang="en-US" altLang="zh-CN" sz="1600" dirty="0" smtClean="0"/>
              <a:t>6</a:t>
            </a:r>
            <a:r>
              <a:rPr lang="zh-CN" altLang="en-US" sz="1600" dirty="0" smtClean="0"/>
              <a:t>月，成员包括设备手机系统制造商、移动运营商、软件制造商。</a:t>
            </a:r>
            <a:endParaRPr lang="en-US" altLang="zh-CN" sz="1600" dirty="0" smtClean="0"/>
          </a:p>
          <a:p>
            <a:r>
              <a:rPr lang="en-US" altLang="zh-CN" sz="1600" dirty="0"/>
              <a:t>OMA</a:t>
            </a:r>
            <a:r>
              <a:rPr lang="zh-CN" altLang="en-US" sz="1600" dirty="0"/>
              <a:t>对移动终端的浏览器（</a:t>
            </a:r>
            <a:r>
              <a:rPr lang="en-US" altLang="zh-CN" sz="1600" dirty="0"/>
              <a:t>Browser</a:t>
            </a:r>
            <a:r>
              <a:rPr lang="zh-CN" altLang="en-US" sz="1600" dirty="0"/>
              <a:t>）、终端管理</a:t>
            </a:r>
            <a:r>
              <a:rPr lang="en-US" altLang="zh-CN" sz="1600" dirty="0"/>
              <a:t>(Device Management)</a:t>
            </a:r>
            <a:r>
              <a:rPr lang="zh-CN" altLang="en-US" sz="1600" dirty="0"/>
              <a:t>、数据同步</a:t>
            </a:r>
            <a:r>
              <a:rPr lang="en-US" altLang="zh-CN" sz="1600" dirty="0"/>
              <a:t>(Data Synchronization)</a:t>
            </a:r>
            <a:r>
              <a:rPr lang="zh-CN" altLang="en-US" sz="1600" dirty="0"/>
              <a:t>、终端下载</a:t>
            </a:r>
            <a:r>
              <a:rPr lang="en-US" altLang="zh-CN" sz="1600" dirty="0"/>
              <a:t>(OMA Download over the Air)</a:t>
            </a:r>
            <a:r>
              <a:rPr lang="zh-CN" altLang="en-US" sz="1600" dirty="0"/>
              <a:t>、数字版权管理</a:t>
            </a:r>
            <a:r>
              <a:rPr lang="en-US" altLang="zh-CN" sz="1600" dirty="0"/>
              <a:t>(OMA Digital Rights Management)</a:t>
            </a:r>
            <a:r>
              <a:rPr lang="zh-CN" altLang="en-US" sz="1600" dirty="0"/>
              <a:t>等都定义了相应的规范，用以保证设备应用的互通性。</a:t>
            </a:r>
            <a:r>
              <a:rPr lang="en-US" altLang="zh-CN" sz="1600" dirty="0"/>
              <a:t>OMA</a:t>
            </a:r>
            <a:r>
              <a:rPr lang="zh-CN" altLang="en-US" sz="1600" dirty="0"/>
              <a:t>定义的业务范围基本涵盖了当前移动终端业务的所有方面</a:t>
            </a:r>
            <a:r>
              <a:rPr lang="zh-CN" altLang="en-US" sz="1600" dirty="0" smtClean="0"/>
              <a:t>。</a:t>
            </a:r>
            <a:endParaRPr lang="en-US" altLang="zh-CN" sz="1600" dirty="0" smtClean="0"/>
          </a:p>
          <a:p>
            <a:endParaRPr lang="en-US" altLang="zh-CN" sz="1600" dirty="0"/>
          </a:p>
          <a:p>
            <a:r>
              <a:rPr lang="en-US" altLang="zh-CN" sz="1600" dirty="0"/>
              <a:t>OMA</a:t>
            </a:r>
            <a:r>
              <a:rPr lang="zh-CN" altLang="en-US" sz="1600" dirty="0"/>
              <a:t> </a:t>
            </a:r>
            <a:r>
              <a:rPr lang="en-US" altLang="zh-CN" sz="1600" dirty="0"/>
              <a:t>DM </a:t>
            </a:r>
            <a:r>
              <a:rPr lang="zh-CN" altLang="en-US" sz="1600" dirty="0"/>
              <a:t>即终端管理</a:t>
            </a:r>
            <a:r>
              <a:rPr lang="en-US" altLang="zh-CN" sz="1600" dirty="0"/>
              <a:t>(Device Management)</a:t>
            </a:r>
            <a:r>
              <a:rPr lang="zh-CN" altLang="en-US" sz="1600" dirty="0"/>
              <a:t>，是一种通过远程服务器对网络内终端进行管理的协议</a:t>
            </a:r>
            <a:r>
              <a:rPr lang="zh-CN" altLang="en-US" sz="1600" dirty="0" smtClean="0"/>
              <a:t>。</a:t>
            </a:r>
            <a:r>
              <a:rPr lang="zh-CN" altLang="en-US" sz="1600" dirty="0"/>
              <a:t>功能上类似于</a:t>
            </a:r>
            <a:r>
              <a:rPr lang="en-US" altLang="zh-CN" sz="1600" dirty="0"/>
              <a:t>tr069</a:t>
            </a:r>
            <a:r>
              <a:rPr lang="zh-CN" altLang="en-US" sz="1600" dirty="0" smtClean="0"/>
              <a:t>，通过</a:t>
            </a:r>
            <a:r>
              <a:rPr lang="en-US" altLang="zh-CN" sz="1600" dirty="0"/>
              <a:t>OMA DM</a:t>
            </a:r>
            <a:r>
              <a:rPr lang="zh-CN" altLang="en-US" sz="1600" dirty="0"/>
              <a:t>，服务器可以对终端设备进行固件更新、参数配置、数据采集等各种管理功能</a:t>
            </a:r>
            <a:r>
              <a:rPr lang="zh-CN" altLang="en-US" sz="1600" dirty="0" smtClean="0"/>
              <a:t>。</a:t>
            </a:r>
            <a:endParaRPr lang="en-US" altLang="zh-CN" sz="1600" dirty="0" smtClean="0"/>
          </a:p>
          <a:p>
            <a:endParaRPr lang="en-US" altLang="zh-CN" sz="1600" dirty="0"/>
          </a:p>
          <a:p>
            <a:r>
              <a:rPr lang="en-US" altLang="zh-CN" sz="1600" dirty="0" smtClean="0"/>
              <a:t>OMA DM </a:t>
            </a:r>
            <a:r>
              <a:rPr lang="zh-CN" altLang="en-US" sz="1600" dirty="0" smtClean="0"/>
              <a:t>主要业务如下：</a:t>
            </a:r>
            <a:endParaRPr lang="en-US" altLang="zh-CN"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协议概述</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3</a:t>
            </a:fld>
            <a:endParaRPr lang="zh-CN" altLang="en-US"/>
          </a:p>
        </p:txBody>
      </p:sp>
    </p:spTree>
    <p:extLst>
      <p:ext uri="{BB962C8B-B14F-4D97-AF65-F5344CB8AC3E}">
        <p14:creationId xmlns:p14="http://schemas.microsoft.com/office/powerpoint/2010/main" val="4197314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上箭头 20"/>
          <p:cNvSpPr/>
          <p:nvPr/>
        </p:nvSpPr>
        <p:spPr>
          <a:xfrm rot="5400000">
            <a:off x="3051363" y="2245078"/>
            <a:ext cx="756084" cy="3581333"/>
          </a:xfrm>
          <a:prstGeom prst="upArrow">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上箭头 11"/>
          <p:cNvSpPr/>
          <p:nvPr/>
        </p:nvSpPr>
        <p:spPr>
          <a:xfrm rot="2555946">
            <a:off x="1649800" y="2239005"/>
            <a:ext cx="1008112" cy="1188132"/>
          </a:xfrm>
          <a:prstGeom prst="upArrow">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4</a:t>
            </a:fld>
            <a:endParaRPr lang="zh-CN" altLang="en-US"/>
          </a:p>
        </p:txBody>
      </p:sp>
      <p:sp>
        <p:nvSpPr>
          <p:cNvPr id="7" name="椭圆 6"/>
          <p:cNvSpPr/>
          <p:nvPr/>
        </p:nvSpPr>
        <p:spPr>
          <a:xfrm>
            <a:off x="251520" y="3003798"/>
            <a:ext cx="1800200" cy="165618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OMA DM </a:t>
            </a:r>
            <a:r>
              <a:rPr lang="zh-CN" altLang="en-US" dirty="0" smtClean="0"/>
              <a:t>主要业务</a:t>
            </a:r>
            <a:endParaRPr lang="zh-CN" altLang="en-US" dirty="0"/>
          </a:p>
        </p:txBody>
      </p:sp>
      <p:sp>
        <p:nvSpPr>
          <p:cNvPr id="8" name="上箭头 7"/>
          <p:cNvSpPr/>
          <p:nvPr/>
        </p:nvSpPr>
        <p:spPr>
          <a:xfrm>
            <a:off x="648680" y="1887014"/>
            <a:ext cx="1008112" cy="1188132"/>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79512" y="681540"/>
            <a:ext cx="1584176" cy="369332"/>
          </a:xfrm>
          <a:prstGeom prst="rect">
            <a:avLst/>
          </a:prstGeom>
          <a:noFill/>
        </p:spPr>
        <p:txBody>
          <a:bodyPr wrap="square" rtlCol="0">
            <a:spAutoFit/>
          </a:bodyPr>
          <a:lstStyle/>
          <a:p>
            <a:r>
              <a:rPr lang="zh-CN" altLang="en-US" dirty="0" smtClean="0">
                <a:solidFill>
                  <a:srgbClr val="3E3A39"/>
                </a:solidFill>
              </a:rPr>
              <a:t>终端参数配置</a:t>
            </a:r>
            <a:endParaRPr lang="zh-CN" altLang="en-US" dirty="0">
              <a:solidFill>
                <a:srgbClr val="3E3A39"/>
              </a:solidFill>
            </a:endParaRPr>
          </a:p>
        </p:txBody>
      </p:sp>
      <p:sp>
        <p:nvSpPr>
          <p:cNvPr id="15" name="TextBox 14"/>
          <p:cNvSpPr txBox="1"/>
          <p:nvPr/>
        </p:nvSpPr>
        <p:spPr>
          <a:xfrm>
            <a:off x="179512" y="946408"/>
            <a:ext cx="4248472" cy="523220"/>
          </a:xfrm>
          <a:prstGeom prst="rect">
            <a:avLst/>
          </a:prstGeom>
          <a:noFill/>
        </p:spPr>
        <p:txBody>
          <a:bodyPr wrap="square" rtlCol="0">
            <a:spAutoFit/>
          </a:bodyPr>
          <a:lstStyle/>
          <a:p>
            <a:r>
              <a:rPr lang="zh-CN" altLang="en-US" sz="1400" dirty="0">
                <a:solidFill>
                  <a:schemeClr val="tx1">
                    <a:lumMod val="65000"/>
                    <a:lumOff val="35000"/>
                  </a:schemeClr>
                </a:solidFill>
              </a:rPr>
              <a:t>运营</a:t>
            </a:r>
            <a:r>
              <a:rPr lang="zh-CN" altLang="en-US" sz="1400" dirty="0" smtClean="0">
                <a:solidFill>
                  <a:schemeClr val="tx1">
                    <a:lumMod val="65000"/>
                    <a:lumOff val="35000"/>
                  </a:schemeClr>
                </a:solidFill>
              </a:rPr>
              <a:t>商可以通过</a:t>
            </a:r>
            <a:r>
              <a:rPr lang="en-US" altLang="zh-CN" sz="1400" dirty="0">
                <a:solidFill>
                  <a:schemeClr val="tx1">
                    <a:lumMod val="65000"/>
                    <a:lumOff val="35000"/>
                  </a:schemeClr>
                </a:solidFill>
              </a:rPr>
              <a:t>DM</a:t>
            </a:r>
            <a:r>
              <a:rPr lang="zh-CN" altLang="en-US" sz="1400" dirty="0">
                <a:solidFill>
                  <a:schemeClr val="tx1">
                    <a:lumMod val="65000"/>
                    <a:lumOff val="35000"/>
                  </a:schemeClr>
                </a:solidFill>
              </a:rPr>
              <a:t>服务器主动</a:t>
            </a:r>
            <a:r>
              <a:rPr lang="zh-CN" altLang="en-US" sz="1400" dirty="0" smtClean="0">
                <a:solidFill>
                  <a:schemeClr val="tx1">
                    <a:lumMod val="65000"/>
                    <a:lumOff val="35000"/>
                  </a:schemeClr>
                </a:solidFill>
              </a:rPr>
              <a:t>检查终端</a:t>
            </a:r>
            <a:r>
              <a:rPr lang="zh-CN" altLang="en-US" sz="1400" dirty="0">
                <a:solidFill>
                  <a:schemeClr val="tx1">
                    <a:lumMod val="65000"/>
                    <a:lumOff val="35000"/>
                  </a:schemeClr>
                </a:solidFill>
              </a:rPr>
              <a:t>上的各个设置参数，并</a:t>
            </a:r>
            <a:r>
              <a:rPr lang="zh-CN" altLang="en-US" sz="1400" dirty="0" smtClean="0">
                <a:solidFill>
                  <a:schemeClr val="tx1">
                    <a:lumMod val="65000"/>
                    <a:lumOff val="35000"/>
                  </a:schemeClr>
                </a:solidFill>
              </a:rPr>
              <a:t>主动将其设置</a:t>
            </a:r>
            <a:r>
              <a:rPr lang="zh-CN" altLang="en-US" sz="1400" dirty="0">
                <a:solidFill>
                  <a:schemeClr val="tx1">
                    <a:lumMod val="65000"/>
                    <a:lumOff val="35000"/>
                  </a:schemeClr>
                </a:solidFill>
              </a:rPr>
              <a:t>好</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p:txBody>
      </p:sp>
      <p:sp>
        <p:nvSpPr>
          <p:cNvPr id="16" name="TextBox 15"/>
          <p:cNvSpPr txBox="1"/>
          <p:nvPr/>
        </p:nvSpPr>
        <p:spPr>
          <a:xfrm>
            <a:off x="2411760" y="1419622"/>
            <a:ext cx="1584176" cy="369332"/>
          </a:xfrm>
          <a:prstGeom prst="rect">
            <a:avLst/>
          </a:prstGeom>
          <a:noFill/>
        </p:spPr>
        <p:txBody>
          <a:bodyPr wrap="square" rtlCol="0">
            <a:spAutoFit/>
          </a:bodyPr>
          <a:lstStyle/>
          <a:p>
            <a:r>
              <a:rPr lang="zh-CN" altLang="en-US" dirty="0" smtClean="0">
                <a:solidFill>
                  <a:srgbClr val="3E3A39"/>
                </a:solidFill>
              </a:rPr>
              <a:t>参数采集</a:t>
            </a:r>
            <a:endParaRPr lang="zh-CN" altLang="en-US" dirty="0">
              <a:solidFill>
                <a:srgbClr val="3E3A39"/>
              </a:solidFill>
            </a:endParaRPr>
          </a:p>
        </p:txBody>
      </p:sp>
      <p:sp>
        <p:nvSpPr>
          <p:cNvPr id="17" name="TextBox 16"/>
          <p:cNvSpPr txBox="1"/>
          <p:nvPr/>
        </p:nvSpPr>
        <p:spPr>
          <a:xfrm>
            <a:off x="2411760" y="1684490"/>
            <a:ext cx="4824536" cy="954107"/>
          </a:xfrm>
          <a:prstGeom prst="rect">
            <a:avLst/>
          </a:prstGeom>
          <a:noFill/>
        </p:spPr>
        <p:txBody>
          <a:bodyPr wrap="square" rtlCol="0">
            <a:spAutoFit/>
          </a:bodyPr>
          <a:lstStyle/>
          <a:p>
            <a:r>
              <a:rPr lang="zh-CN" altLang="en-US" sz="1400" dirty="0">
                <a:solidFill>
                  <a:schemeClr val="tx1">
                    <a:lumMod val="65000"/>
                    <a:lumOff val="35000"/>
                  </a:schemeClr>
                </a:solidFill>
              </a:rPr>
              <a:t>通过参数采集，</a:t>
            </a:r>
            <a:r>
              <a:rPr lang="en-US" altLang="zh-CN" sz="1400" dirty="0">
                <a:solidFill>
                  <a:schemeClr val="tx1">
                    <a:lumMod val="65000"/>
                    <a:lumOff val="35000"/>
                  </a:schemeClr>
                </a:solidFill>
              </a:rPr>
              <a:t>DM</a:t>
            </a:r>
            <a:r>
              <a:rPr lang="zh-CN" altLang="en-US" sz="1400" dirty="0">
                <a:solidFill>
                  <a:schemeClr val="tx1">
                    <a:lumMod val="65000"/>
                    <a:lumOff val="35000"/>
                  </a:schemeClr>
                </a:solidFill>
              </a:rPr>
              <a:t>服务器可以轻松地将某地区某时段各个手机的信号信息反映给运营商，相当于用户在不知不觉中为运营商充当了信号检测员的工作（当然在此过程中，不会对用户产生任何影响</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p:txBody>
      </p:sp>
      <p:sp>
        <p:nvSpPr>
          <p:cNvPr id="18" name="上箭头 17"/>
          <p:cNvSpPr/>
          <p:nvPr/>
        </p:nvSpPr>
        <p:spPr>
          <a:xfrm rot="4354568">
            <a:off x="2936290" y="1756055"/>
            <a:ext cx="756084" cy="3036400"/>
          </a:xfrm>
          <a:prstGeom prst="up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TextBox 18"/>
          <p:cNvSpPr txBox="1"/>
          <p:nvPr/>
        </p:nvSpPr>
        <p:spPr>
          <a:xfrm>
            <a:off x="5076056" y="2463738"/>
            <a:ext cx="1584176" cy="369332"/>
          </a:xfrm>
          <a:prstGeom prst="rect">
            <a:avLst/>
          </a:prstGeom>
          <a:noFill/>
        </p:spPr>
        <p:txBody>
          <a:bodyPr wrap="square" rtlCol="0">
            <a:spAutoFit/>
          </a:bodyPr>
          <a:lstStyle/>
          <a:p>
            <a:r>
              <a:rPr lang="zh-CN" altLang="en-US" dirty="0" smtClean="0">
                <a:solidFill>
                  <a:srgbClr val="3E3A39"/>
                </a:solidFill>
              </a:rPr>
              <a:t>固件更新</a:t>
            </a:r>
            <a:endParaRPr lang="zh-CN" altLang="en-US" dirty="0">
              <a:solidFill>
                <a:srgbClr val="3E3A39"/>
              </a:solidFill>
            </a:endParaRPr>
          </a:p>
        </p:txBody>
      </p:sp>
      <p:sp>
        <p:nvSpPr>
          <p:cNvPr id="20" name="TextBox 19"/>
          <p:cNvSpPr txBox="1"/>
          <p:nvPr/>
        </p:nvSpPr>
        <p:spPr>
          <a:xfrm>
            <a:off x="5076056" y="2728606"/>
            <a:ext cx="3672408" cy="738664"/>
          </a:xfrm>
          <a:prstGeom prst="rect">
            <a:avLst/>
          </a:prstGeom>
          <a:noFill/>
        </p:spPr>
        <p:txBody>
          <a:bodyPr wrap="square" rtlCol="0">
            <a:spAutoFit/>
          </a:bodyPr>
          <a:lstStyle/>
          <a:p>
            <a:r>
              <a:rPr lang="zh-CN" altLang="en-US" sz="1400" dirty="0">
                <a:solidFill>
                  <a:schemeClr val="tx1">
                    <a:lumMod val="65000"/>
                    <a:lumOff val="35000"/>
                  </a:schemeClr>
                </a:solidFill>
              </a:rPr>
              <a:t>通过</a:t>
            </a:r>
            <a:r>
              <a:rPr lang="en-US" altLang="zh-CN" sz="1400" dirty="0">
                <a:solidFill>
                  <a:schemeClr val="tx1">
                    <a:lumMod val="65000"/>
                    <a:lumOff val="35000"/>
                  </a:schemeClr>
                </a:solidFill>
              </a:rPr>
              <a:t>DM</a:t>
            </a:r>
            <a:r>
              <a:rPr lang="zh-CN" altLang="en-US" sz="1400" dirty="0">
                <a:solidFill>
                  <a:schemeClr val="tx1">
                    <a:lumMod val="65000"/>
                    <a:lumOff val="35000"/>
                  </a:schemeClr>
                </a:solidFill>
              </a:rPr>
              <a:t>，用户可以实现通过</a:t>
            </a:r>
            <a:r>
              <a:rPr lang="en-US" altLang="zh-CN" sz="1400" dirty="0">
                <a:solidFill>
                  <a:schemeClr val="tx1">
                    <a:lumMod val="65000"/>
                    <a:lumOff val="35000"/>
                  </a:schemeClr>
                </a:solidFill>
              </a:rPr>
              <a:t>OTA (over the Air)</a:t>
            </a:r>
            <a:r>
              <a:rPr lang="zh-CN" altLang="en-US" sz="1400" dirty="0">
                <a:solidFill>
                  <a:schemeClr val="tx1">
                    <a:lumMod val="65000"/>
                    <a:lumOff val="35000"/>
                  </a:schemeClr>
                </a:solidFill>
              </a:rPr>
              <a:t>方式，</a:t>
            </a:r>
            <a:r>
              <a:rPr lang="zh-CN" altLang="en-US" sz="1400" dirty="0" smtClean="0">
                <a:solidFill>
                  <a:schemeClr val="tx1">
                    <a:lumMod val="65000"/>
                    <a:lumOff val="35000"/>
                  </a:schemeClr>
                </a:solidFill>
              </a:rPr>
              <a:t>利用无线网络</a:t>
            </a:r>
            <a:r>
              <a:rPr lang="zh-CN" altLang="en-US" sz="1400" dirty="0">
                <a:solidFill>
                  <a:schemeClr val="tx1">
                    <a:lumMod val="65000"/>
                    <a:lumOff val="35000"/>
                  </a:schemeClr>
                </a:solidFill>
              </a:rPr>
              <a:t>进行固件更新，这无疑大大降低了运营商和厂商的服务成本</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p:txBody>
      </p:sp>
      <p:sp>
        <p:nvSpPr>
          <p:cNvPr id="22" name="TextBox 21"/>
          <p:cNvSpPr txBox="1"/>
          <p:nvPr/>
        </p:nvSpPr>
        <p:spPr>
          <a:xfrm>
            <a:off x="5436096" y="3651870"/>
            <a:ext cx="1584176" cy="369332"/>
          </a:xfrm>
          <a:prstGeom prst="rect">
            <a:avLst/>
          </a:prstGeom>
          <a:noFill/>
        </p:spPr>
        <p:txBody>
          <a:bodyPr wrap="square" rtlCol="0">
            <a:spAutoFit/>
          </a:bodyPr>
          <a:lstStyle/>
          <a:p>
            <a:r>
              <a:rPr lang="zh-CN" altLang="en-US" dirty="0" smtClean="0">
                <a:solidFill>
                  <a:srgbClr val="3E3A39"/>
                </a:solidFill>
              </a:rPr>
              <a:t>故障诊断</a:t>
            </a:r>
            <a:endParaRPr lang="zh-CN" altLang="en-US" dirty="0">
              <a:solidFill>
                <a:srgbClr val="3E3A39"/>
              </a:solidFill>
            </a:endParaRPr>
          </a:p>
        </p:txBody>
      </p:sp>
      <p:sp>
        <p:nvSpPr>
          <p:cNvPr id="23" name="TextBox 22"/>
          <p:cNvSpPr txBox="1"/>
          <p:nvPr/>
        </p:nvSpPr>
        <p:spPr>
          <a:xfrm>
            <a:off x="5436096" y="3916738"/>
            <a:ext cx="3600400" cy="738664"/>
          </a:xfrm>
          <a:prstGeom prst="rect">
            <a:avLst/>
          </a:prstGeom>
          <a:noFill/>
        </p:spPr>
        <p:txBody>
          <a:bodyPr wrap="square" rtlCol="0">
            <a:spAutoFit/>
          </a:bodyPr>
          <a:lstStyle/>
          <a:p>
            <a:r>
              <a:rPr lang="zh-CN" altLang="en-US" sz="1400" dirty="0">
                <a:solidFill>
                  <a:schemeClr val="tx1">
                    <a:lumMod val="65000"/>
                    <a:lumOff val="35000"/>
                  </a:schemeClr>
                </a:solidFill>
              </a:rPr>
              <a:t>通过</a:t>
            </a:r>
            <a:r>
              <a:rPr lang="en-US" altLang="zh-CN" sz="1400" dirty="0">
                <a:solidFill>
                  <a:schemeClr val="tx1">
                    <a:lumMod val="65000"/>
                    <a:lumOff val="35000"/>
                  </a:schemeClr>
                </a:solidFill>
              </a:rPr>
              <a:t>DM</a:t>
            </a:r>
            <a:r>
              <a:rPr lang="zh-CN" altLang="en-US" sz="1400" dirty="0">
                <a:solidFill>
                  <a:schemeClr val="tx1">
                    <a:lumMod val="65000"/>
                    <a:lumOff val="35000"/>
                  </a:schemeClr>
                </a:solidFill>
              </a:rPr>
              <a:t>，运营商或终端厂商可以得到终端的实际运行状态，并通过采集一些状态数据对终端进行诊断</a:t>
            </a:r>
            <a:r>
              <a:rPr lang="zh-CN" altLang="en-US" sz="1400" dirty="0" smtClean="0">
                <a:solidFill>
                  <a:schemeClr val="tx1">
                    <a:lumMod val="65000"/>
                    <a:lumOff val="35000"/>
                  </a:schemeClr>
                </a:solidFill>
              </a:rPr>
              <a:t>。</a:t>
            </a:r>
            <a:endParaRPr lang="zh-CN" altLang="en-US" sz="1400" dirty="0">
              <a:solidFill>
                <a:schemeClr val="tx1">
                  <a:lumMod val="65000"/>
                  <a:lumOff val="35000"/>
                </a:schemeClr>
              </a:solidFill>
            </a:endParaRPr>
          </a:p>
        </p:txBody>
      </p:sp>
      <p:grpSp>
        <p:nvGrpSpPr>
          <p:cNvPr id="24" name="组合 23"/>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25" name="燕尾形 24"/>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6" name="矩形 25"/>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协议概述</a:t>
              </a:r>
              <a:endParaRPr lang="zh-CN" altLang="en-US" b="1" dirty="0">
                <a:latin typeface="+mj-ea"/>
                <a:ea typeface="+mj-ea"/>
              </a:endParaRPr>
            </a:p>
          </p:txBody>
        </p:sp>
      </p:grpSp>
    </p:spTree>
    <p:extLst>
      <p:ext uri="{BB962C8B-B14F-4D97-AF65-F5344CB8AC3E}">
        <p14:creationId xmlns:p14="http://schemas.microsoft.com/office/powerpoint/2010/main" val="14022440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4"/>
          <p:cNvSpPr>
            <a:spLocks noGrp="1"/>
          </p:cNvSpPr>
          <p:nvPr>
            <p:ph type="ftr" sz="quarter" idx="3"/>
          </p:nvPr>
        </p:nvSpPr>
        <p:spPr/>
        <p:txBody>
          <a:bodyPr/>
          <a:lstStyle/>
          <a:p>
            <a:r>
              <a:rPr lang="zh-CN" altLang="en-US"/>
              <a:t>成都天软信息技术有限公司</a:t>
            </a:r>
            <a:endParaRPr lang="zh-CN" altLang="en-US" dirty="0"/>
          </a:p>
        </p:txBody>
      </p:sp>
      <p:sp>
        <p:nvSpPr>
          <p:cNvPr id="13" name="平行四边形 12">
            <a:extLst>
              <a:ext uri="{FF2B5EF4-FFF2-40B4-BE49-F238E27FC236}">
                <a16:creationId xmlns:a16="http://schemas.microsoft.com/office/drawing/2014/main" id="{E63C0444-EDFF-4CAB-BA09-122C511922CC}"/>
              </a:ext>
            </a:extLst>
          </p:cNvPr>
          <p:cNvSpPr/>
          <p:nvPr/>
        </p:nvSpPr>
        <p:spPr>
          <a:xfrm>
            <a:off x="1785290" y="1671650"/>
            <a:ext cx="5573420" cy="1800200"/>
          </a:xfrm>
          <a:prstGeom prst="parallelogram">
            <a:avLst/>
          </a:prstGeom>
          <a:solidFill>
            <a:schemeClr val="bg1">
              <a:alpha val="70000"/>
            </a:schemeClr>
          </a:solidFill>
          <a:ln>
            <a:solidFill>
              <a:srgbClr val="C13133"/>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altLang="zh-CN" sz="2800" dirty="0">
                <a:solidFill>
                  <a:schemeClr val="tx1">
                    <a:lumMod val="65000"/>
                    <a:lumOff val="35000"/>
                  </a:schemeClr>
                </a:solidFill>
              </a:rPr>
              <a:t>             Chapter </a:t>
            </a:r>
            <a:r>
              <a:rPr lang="en-US" altLang="zh-CN" sz="2800" dirty="0" smtClean="0">
                <a:solidFill>
                  <a:schemeClr val="tx1">
                    <a:lumMod val="65000"/>
                    <a:lumOff val="35000"/>
                  </a:schemeClr>
                </a:solidFill>
              </a:rPr>
              <a:t>2</a:t>
            </a:r>
            <a:endParaRPr lang="en-US" altLang="zh-CN" sz="2800" dirty="0">
              <a:solidFill>
                <a:schemeClr val="tx1">
                  <a:lumMod val="65000"/>
                  <a:lumOff val="35000"/>
                </a:schemeClr>
              </a:solidFill>
            </a:endParaRPr>
          </a:p>
          <a:p>
            <a:endParaRPr lang="en-US" altLang="zh-CN" sz="2800" dirty="0">
              <a:solidFill>
                <a:schemeClr val="tx1">
                  <a:lumMod val="65000"/>
                  <a:lumOff val="35000"/>
                </a:schemeClr>
              </a:solidFill>
            </a:endParaRPr>
          </a:p>
          <a:p>
            <a:r>
              <a:rPr lang="en-US" altLang="zh-CN" dirty="0">
                <a:solidFill>
                  <a:schemeClr val="tx1">
                    <a:lumMod val="65000"/>
                    <a:lumOff val="35000"/>
                  </a:schemeClr>
                </a:solidFill>
              </a:rPr>
              <a:t>                   </a:t>
            </a:r>
            <a:r>
              <a:rPr lang="en-US" altLang="zh-CN" sz="2000" dirty="0" smtClean="0">
                <a:solidFill>
                  <a:schemeClr val="tx1">
                    <a:lumMod val="65000"/>
                    <a:lumOff val="35000"/>
                  </a:schemeClr>
                </a:solidFill>
              </a:rPr>
              <a:t>OMA DM </a:t>
            </a:r>
            <a:r>
              <a:rPr lang="zh-CN" altLang="en-US" sz="2000" dirty="0" smtClean="0">
                <a:solidFill>
                  <a:schemeClr val="tx1">
                    <a:lumMod val="65000"/>
                    <a:lumOff val="35000"/>
                  </a:schemeClr>
                </a:solidFill>
              </a:rPr>
              <a:t>协议架构</a:t>
            </a:r>
            <a:endParaRPr lang="zh-CN" altLang="en-US" sz="2000" dirty="0">
              <a:solidFill>
                <a:schemeClr val="tx1">
                  <a:lumMod val="65000"/>
                  <a:lumOff val="35000"/>
                </a:schemeClr>
              </a:solidFill>
            </a:endParaRPr>
          </a:p>
        </p:txBody>
      </p:sp>
    </p:spTree>
    <p:extLst>
      <p:ext uri="{BB962C8B-B14F-4D97-AF65-F5344CB8AC3E}">
        <p14:creationId xmlns:p14="http://schemas.microsoft.com/office/powerpoint/2010/main" val="3941995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467544" y="2957217"/>
            <a:ext cx="8036892" cy="1980630"/>
          </a:xfrm>
        </p:spPr>
        <p:txBody>
          <a:bodyPr>
            <a:normAutofit/>
          </a:bodyPr>
          <a:lstStyle/>
          <a:p>
            <a:r>
              <a:rPr lang="en-US" altLang="zh-CN" sz="1600" dirty="0"/>
              <a:t>DM</a:t>
            </a:r>
            <a:r>
              <a:rPr lang="zh-CN" altLang="en-US" sz="1600" dirty="0"/>
              <a:t>全称</a:t>
            </a:r>
            <a:r>
              <a:rPr lang="en-US" altLang="zh-CN" sz="1600" dirty="0"/>
              <a:t>Device Management</a:t>
            </a:r>
            <a:r>
              <a:rPr lang="zh-CN" altLang="en-US" sz="1600" dirty="0"/>
              <a:t>，即终端管理，它本身是一套协议，基于</a:t>
            </a:r>
            <a:r>
              <a:rPr lang="en-US" altLang="zh-CN" sz="1600" dirty="0"/>
              <a:t>OMA </a:t>
            </a:r>
            <a:r>
              <a:rPr lang="en-US" altLang="zh-CN" sz="1600" dirty="0" err="1"/>
              <a:t>SyncML</a:t>
            </a:r>
            <a:r>
              <a:rPr lang="zh-CN" altLang="en-US" sz="1600" dirty="0"/>
              <a:t>协议衍生出的专门用于终端管理的协议。它定义了一套服务器和终端之间进行信息交互的标准。该协议中，</a:t>
            </a:r>
            <a:r>
              <a:rPr lang="en-US" altLang="zh-CN" sz="1600" dirty="0"/>
              <a:t>DM</a:t>
            </a:r>
            <a:r>
              <a:rPr lang="zh-CN" altLang="en-US" sz="1600" dirty="0"/>
              <a:t>服务器是控制方，</a:t>
            </a:r>
            <a:r>
              <a:rPr lang="en-US" altLang="zh-CN" sz="1600" dirty="0"/>
              <a:t>DM</a:t>
            </a:r>
            <a:r>
              <a:rPr lang="zh-CN" altLang="en-US" sz="1600" dirty="0"/>
              <a:t>客户端是被控制方，服务器和客户端之间采用</a:t>
            </a:r>
            <a:r>
              <a:rPr lang="en-US" altLang="zh-CN" sz="1600" dirty="0"/>
              <a:t>C/S</a:t>
            </a:r>
            <a:r>
              <a:rPr lang="zh-CN" altLang="en-US" sz="1600" dirty="0"/>
              <a:t>结构，以</a:t>
            </a:r>
            <a:r>
              <a:rPr lang="en-US" altLang="zh-CN" sz="1600" dirty="0"/>
              <a:t>message</a:t>
            </a:r>
            <a:r>
              <a:rPr lang="zh-CN" altLang="en-US" sz="1600" dirty="0"/>
              <a:t>为单位进行交互。</a:t>
            </a:r>
          </a:p>
          <a:p>
            <a:endParaRPr lang="zh-CN" altLang="en-US" sz="1600" dirty="0"/>
          </a:p>
          <a:p>
            <a:r>
              <a:rPr lang="zh-CN" altLang="en-US" sz="1600" dirty="0"/>
              <a:t>通过</a:t>
            </a:r>
            <a:r>
              <a:rPr lang="en-US" altLang="zh-CN" sz="1600" dirty="0"/>
              <a:t>DM</a:t>
            </a:r>
            <a:r>
              <a:rPr lang="zh-CN" altLang="en-US" sz="1600" dirty="0"/>
              <a:t>对终端进行管理的核心是</a:t>
            </a:r>
            <a:r>
              <a:rPr lang="en-US" altLang="zh-CN" sz="1600" dirty="0"/>
              <a:t>DM</a:t>
            </a:r>
            <a:r>
              <a:rPr lang="zh-CN" altLang="en-US" sz="1600" dirty="0"/>
              <a:t>设备管理树，设备管理树中保存着终端的基本参数及所有需要管理的信息</a:t>
            </a:r>
            <a:r>
              <a:rPr lang="zh-CN" altLang="en-US" sz="1600" dirty="0" smtClean="0"/>
              <a:t>。</a:t>
            </a:r>
            <a:endParaRPr lang="zh-CN" altLang="en-US" sz="1600" dirty="0"/>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协议架构</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6</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382" y="670626"/>
            <a:ext cx="7048500" cy="2200275"/>
          </a:xfrm>
          <a:prstGeom prst="rect">
            <a:avLst/>
          </a:prstGeom>
        </p:spPr>
      </p:pic>
    </p:spTree>
    <p:extLst>
      <p:ext uri="{BB962C8B-B14F-4D97-AF65-F5344CB8AC3E}">
        <p14:creationId xmlns:p14="http://schemas.microsoft.com/office/powerpoint/2010/main" val="1669131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占位符 8"/>
          <p:cNvSpPr>
            <a:spLocks noGrp="1"/>
          </p:cNvSpPr>
          <p:nvPr>
            <p:ph type="body" sz="quarter" idx="14"/>
          </p:nvPr>
        </p:nvSpPr>
        <p:spPr>
          <a:xfrm>
            <a:off x="251520" y="3206797"/>
            <a:ext cx="5785016" cy="1417591"/>
          </a:xfrm>
        </p:spPr>
        <p:txBody>
          <a:bodyPr>
            <a:normAutofit fontScale="77500" lnSpcReduction="20000"/>
          </a:bodyPr>
          <a:lstStyle/>
          <a:p>
            <a:r>
              <a:rPr lang="en-US" altLang="zh-CN" sz="1600" dirty="0"/>
              <a:t>4. Web Browser Component   </a:t>
            </a:r>
          </a:p>
          <a:p>
            <a:r>
              <a:rPr lang="en-US" altLang="zh-CN" sz="1600" dirty="0"/>
              <a:t>   Web</a:t>
            </a:r>
            <a:r>
              <a:rPr lang="zh-CN" altLang="en-US" sz="1600" dirty="0"/>
              <a:t>浏览器组件是一个可选的逻辑组件，负责为</a:t>
            </a:r>
            <a:r>
              <a:rPr lang="en-US" altLang="zh-CN" sz="1600" dirty="0"/>
              <a:t>DM</a:t>
            </a:r>
            <a:r>
              <a:rPr lang="zh-CN" altLang="en-US" sz="1600" dirty="0"/>
              <a:t>客户端提供</a:t>
            </a:r>
            <a:r>
              <a:rPr lang="en-US" altLang="zh-CN" sz="1600" dirty="0"/>
              <a:t>UI</a:t>
            </a:r>
            <a:r>
              <a:rPr lang="zh-CN" altLang="en-US" sz="1600" dirty="0"/>
              <a:t>交互功能。</a:t>
            </a:r>
            <a:r>
              <a:rPr lang="en-US" altLang="zh-CN" sz="1600" dirty="0"/>
              <a:t>DM Client</a:t>
            </a:r>
            <a:r>
              <a:rPr lang="zh-CN" altLang="en-US" sz="1600" dirty="0"/>
              <a:t>可能会触发</a:t>
            </a:r>
            <a:r>
              <a:rPr lang="en-US" altLang="zh-CN" sz="1600" dirty="0"/>
              <a:t>Web</a:t>
            </a:r>
            <a:r>
              <a:rPr lang="zh-CN" altLang="en-US" sz="1600" dirty="0"/>
              <a:t>浏览器来处理</a:t>
            </a:r>
            <a:r>
              <a:rPr lang="en-US" altLang="zh-CN" sz="1600" dirty="0"/>
              <a:t>Web</a:t>
            </a:r>
            <a:r>
              <a:rPr lang="zh-CN" altLang="en-US" sz="1600" dirty="0"/>
              <a:t>服务器组件提供的</a:t>
            </a:r>
            <a:r>
              <a:rPr lang="en-US" altLang="zh-CN" sz="1600" dirty="0"/>
              <a:t>Web</a:t>
            </a:r>
            <a:r>
              <a:rPr lang="zh-CN" altLang="en-US" sz="1600" dirty="0"/>
              <a:t>内容。该组件可选。</a:t>
            </a:r>
          </a:p>
          <a:p>
            <a:r>
              <a:rPr lang="zh-CN" altLang="en-US" sz="1600" dirty="0"/>
              <a:t>   说明：此组件可以使用独立的</a:t>
            </a:r>
            <a:r>
              <a:rPr lang="en-US" altLang="zh-CN" sz="1600" dirty="0"/>
              <a:t>web</a:t>
            </a:r>
            <a:r>
              <a:rPr lang="zh-CN" altLang="en-US" sz="1600" dirty="0"/>
              <a:t>浏览器应用程序实现，或者浏览器窗口可以作为</a:t>
            </a:r>
            <a:r>
              <a:rPr lang="en-US" altLang="zh-CN" sz="1600" dirty="0"/>
              <a:t>web</a:t>
            </a:r>
            <a:r>
              <a:rPr lang="zh-CN" altLang="en-US" sz="1600" dirty="0"/>
              <a:t>浏览器组件实现，作为</a:t>
            </a:r>
            <a:r>
              <a:rPr lang="en-US" altLang="zh-CN" sz="1600" dirty="0"/>
              <a:t>DM</a:t>
            </a:r>
            <a:r>
              <a:rPr lang="zh-CN" altLang="en-US" sz="1600" dirty="0"/>
              <a:t>客户端应用程序的一部分。</a:t>
            </a:r>
          </a:p>
          <a:p>
            <a:r>
              <a:rPr lang="en-US" altLang="zh-CN" sz="1600" dirty="0"/>
              <a:t>5. Data Repository   </a:t>
            </a:r>
          </a:p>
          <a:p>
            <a:r>
              <a:rPr lang="en-US" altLang="zh-CN" sz="1600" dirty="0"/>
              <a:t>   </a:t>
            </a:r>
            <a:r>
              <a:rPr lang="zh-CN" altLang="en-US" sz="1600" dirty="0"/>
              <a:t>数据存储库是一个逻辑服务器，</a:t>
            </a:r>
            <a:r>
              <a:rPr lang="en-US" altLang="zh-CN" sz="1600" dirty="0"/>
              <a:t>DM</a:t>
            </a:r>
            <a:r>
              <a:rPr lang="zh-CN" altLang="en-US" sz="1600" dirty="0"/>
              <a:t>客户端可以通过使用</a:t>
            </a:r>
            <a:r>
              <a:rPr lang="en-US" altLang="zh-CN" sz="1600" dirty="0"/>
              <a:t>HTTP</a:t>
            </a:r>
            <a:r>
              <a:rPr lang="zh-CN" altLang="en-US" sz="1600" dirty="0"/>
              <a:t>方法或其他传输协议来检索和发送管理数据。</a:t>
            </a:r>
            <a:r>
              <a:rPr lang="en-US" altLang="zh-CN" sz="1600" dirty="0"/>
              <a:t>DM</a:t>
            </a:r>
            <a:r>
              <a:rPr lang="zh-CN" altLang="en-US" sz="1600" dirty="0"/>
              <a:t>服务器可以与该实体交换管理数据</a:t>
            </a:r>
          </a:p>
        </p:txBody>
      </p:sp>
      <p:grpSp>
        <p:nvGrpSpPr>
          <p:cNvPr id="5" name="组合 4"/>
          <p:cNvGrpSpPr/>
          <p:nvPr/>
        </p:nvGrpSpPr>
        <p:grpSpPr>
          <a:xfrm>
            <a:off x="-2" y="16499"/>
            <a:ext cx="2123728" cy="567811"/>
            <a:chOff x="2520086" y="247953"/>
            <a:chExt cx="1363001" cy="757082"/>
          </a:xfrm>
          <a:effectLst>
            <a:outerShdw blurRad="50800" dist="38100" dir="5400000" algn="t" rotWithShape="0">
              <a:prstClr val="black">
                <a:alpha val="30000"/>
              </a:prstClr>
            </a:outerShdw>
          </a:effectLst>
        </p:grpSpPr>
        <p:sp>
          <p:nvSpPr>
            <p:cNvPr id="6" name="燕尾形 5"/>
            <p:cNvSpPr/>
            <p:nvPr/>
          </p:nvSpPr>
          <p:spPr>
            <a:xfrm flipH="1">
              <a:off x="342094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1178144"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协议架构</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7</a:t>
            </a:fld>
            <a:endParaRPr lang="zh-CN" altLang="en-US"/>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1520" y="699542"/>
            <a:ext cx="5785016" cy="2392023"/>
          </a:xfrm>
          <a:prstGeom prst="rect">
            <a:avLst/>
          </a:prstGeom>
        </p:spPr>
      </p:pic>
      <p:sp>
        <p:nvSpPr>
          <p:cNvPr id="11" name="文本占位符 8"/>
          <p:cNvSpPr txBox="1">
            <a:spLocks/>
          </p:cNvSpPr>
          <p:nvPr/>
        </p:nvSpPr>
        <p:spPr>
          <a:xfrm>
            <a:off x="6156176" y="699543"/>
            <a:ext cx="2880320" cy="4077246"/>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400" kern="1200">
                <a:solidFill>
                  <a:srgbClr val="3E3A39"/>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spcBef>
                <a:spcPct val="20000"/>
              </a:spcBef>
              <a:buFont typeface="Arial" pitchFamily="34" charset="0"/>
              <a:buNone/>
              <a:defRPr sz="2000" kern="1200">
                <a:solidFill>
                  <a:srgbClr val="3E3A39"/>
                </a:solidFill>
                <a:latin typeface="微软雅黑" panose="020B0503020204020204" pitchFamily="34" charset="-122"/>
                <a:ea typeface="微软雅黑" panose="020B0503020204020204" pitchFamily="34" charset="-122"/>
                <a:cs typeface="+mn-cs"/>
              </a:defRPr>
            </a:lvl2pPr>
            <a:lvl3pPr marL="914400" indent="0" algn="l" defTabSz="914400" rtl="0" eaLnBrk="1" latinLnBrk="0" hangingPunct="1">
              <a:spcBef>
                <a:spcPct val="20000"/>
              </a:spcBef>
              <a:buFont typeface="Arial" pitchFamily="34" charset="0"/>
              <a:buNone/>
              <a:defRPr sz="1800" kern="1200">
                <a:solidFill>
                  <a:srgbClr val="3E3A39"/>
                </a:solidFill>
                <a:latin typeface="微软雅黑" panose="020B0503020204020204" pitchFamily="34" charset="-122"/>
                <a:ea typeface="微软雅黑" panose="020B0503020204020204" pitchFamily="34" charset="-122"/>
                <a:cs typeface="+mn-cs"/>
              </a:defRPr>
            </a:lvl3pPr>
            <a:lvl4pPr marL="1371600" indent="0" algn="l" defTabSz="914400" rtl="0" eaLnBrk="1" latinLnBrk="0" hangingPunct="1">
              <a:spcBef>
                <a:spcPct val="20000"/>
              </a:spcBef>
              <a:buFont typeface="Arial" pitchFamily="34" charset="0"/>
              <a:buNone/>
              <a:defRPr sz="1600" kern="1200">
                <a:solidFill>
                  <a:srgbClr val="3E3A39"/>
                </a:solidFill>
                <a:latin typeface="微软雅黑" panose="020B0503020204020204" pitchFamily="34" charset="-122"/>
                <a:ea typeface="微软雅黑" panose="020B0503020204020204" pitchFamily="34" charset="-122"/>
                <a:cs typeface="+mn-cs"/>
              </a:defRPr>
            </a:lvl4pPr>
            <a:lvl5pPr marL="1828800" indent="0" algn="l" defTabSz="914400" rtl="0" eaLnBrk="1" latinLnBrk="0" hangingPunct="1">
              <a:spcBef>
                <a:spcPct val="20000"/>
              </a:spcBef>
              <a:buFont typeface="Arial" pitchFamily="34" charset="0"/>
              <a:buNone/>
              <a:defRPr sz="1400" kern="1200">
                <a:solidFill>
                  <a:srgbClr val="3E3A39"/>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ltLang="zh-CN" sz="1200" dirty="0"/>
              <a:t>1.</a:t>
            </a:r>
            <a:r>
              <a:rPr lang="zh-CN" altLang="en-US" sz="1200" dirty="0"/>
              <a:t> </a:t>
            </a:r>
            <a:r>
              <a:rPr lang="en-US" altLang="zh-CN" sz="1200" dirty="0"/>
              <a:t>DM Client   </a:t>
            </a:r>
          </a:p>
          <a:p>
            <a:r>
              <a:rPr lang="en-US" altLang="zh-CN" sz="1200" dirty="0"/>
              <a:t>   </a:t>
            </a:r>
            <a:r>
              <a:rPr lang="zh-CN" altLang="en-US" sz="1200" dirty="0"/>
              <a:t>被管理的设备</a:t>
            </a:r>
          </a:p>
          <a:p>
            <a:r>
              <a:rPr lang="en-US" altLang="zh-CN" sz="1200" dirty="0"/>
              <a:t>2.</a:t>
            </a:r>
            <a:r>
              <a:rPr lang="zh-CN" altLang="en-US" sz="1200" dirty="0"/>
              <a:t> </a:t>
            </a:r>
            <a:r>
              <a:rPr lang="en-US" altLang="zh-CN" sz="1200" dirty="0"/>
              <a:t>DM Serve   </a:t>
            </a:r>
          </a:p>
          <a:p>
            <a:r>
              <a:rPr lang="en-US" altLang="zh-CN" sz="1200" dirty="0"/>
              <a:t>   </a:t>
            </a:r>
            <a:r>
              <a:rPr lang="zh-CN" altLang="en-US" sz="1200" dirty="0"/>
              <a:t>管理设备的服务器</a:t>
            </a:r>
          </a:p>
          <a:p>
            <a:r>
              <a:rPr lang="en-US" altLang="zh-CN" sz="1200" dirty="0"/>
              <a:t>3.</a:t>
            </a:r>
            <a:r>
              <a:rPr lang="zh-CN" altLang="en-US" sz="1200" dirty="0"/>
              <a:t> </a:t>
            </a:r>
            <a:r>
              <a:rPr lang="en-US" altLang="zh-CN" sz="1200" dirty="0"/>
              <a:t>Web Server Component   </a:t>
            </a:r>
          </a:p>
          <a:p>
            <a:r>
              <a:rPr lang="en-US" altLang="zh-CN" sz="1200" dirty="0"/>
              <a:t>   Web</a:t>
            </a:r>
            <a:r>
              <a:rPr lang="zh-CN" altLang="en-US" sz="1200" dirty="0"/>
              <a:t>服务器组件是一个可选的逻辑服务器，负责交付</a:t>
            </a:r>
            <a:r>
              <a:rPr lang="en-US" altLang="zh-CN" sz="1200" dirty="0"/>
              <a:t>Web</a:t>
            </a:r>
            <a:r>
              <a:rPr lang="zh-CN" altLang="en-US" sz="1200" dirty="0"/>
              <a:t>内容，以便与设备上的</a:t>
            </a:r>
            <a:r>
              <a:rPr lang="en-US" altLang="zh-CN" sz="1200" dirty="0"/>
              <a:t>Web</a:t>
            </a:r>
            <a:r>
              <a:rPr lang="zh-CN" altLang="en-US" sz="1200" dirty="0"/>
              <a:t>浏览器组件进行</a:t>
            </a:r>
            <a:r>
              <a:rPr lang="en-US" altLang="zh-CN" sz="1200" dirty="0"/>
              <a:t>UI</a:t>
            </a:r>
            <a:r>
              <a:rPr lang="zh-CN" altLang="en-US" sz="1200" dirty="0"/>
              <a:t>交互。</a:t>
            </a:r>
            <a:r>
              <a:rPr lang="en-US" altLang="zh-CN" sz="1200" dirty="0"/>
              <a:t>DM</a:t>
            </a:r>
            <a:r>
              <a:rPr lang="zh-CN" altLang="en-US" sz="1200" dirty="0"/>
              <a:t>服务器可以使用</a:t>
            </a:r>
            <a:r>
              <a:rPr lang="en-US" altLang="zh-CN" sz="1200" dirty="0"/>
              <a:t>Web</a:t>
            </a:r>
            <a:r>
              <a:rPr lang="zh-CN" altLang="en-US" sz="1200" dirty="0"/>
              <a:t>浏览器组件请求</a:t>
            </a:r>
            <a:r>
              <a:rPr lang="en-US" altLang="zh-CN" sz="1200" dirty="0"/>
              <a:t>DM</a:t>
            </a:r>
            <a:r>
              <a:rPr lang="zh-CN" altLang="en-US" sz="1200" dirty="0"/>
              <a:t>客户端访问该组件。</a:t>
            </a:r>
            <a:r>
              <a:rPr lang="en-US" altLang="zh-CN" sz="1200" dirty="0" smtClean="0"/>
              <a:t>DM</a:t>
            </a:r>
            <a:r>
              <a:rPr lang="zh-CN" altLang="en-US" sz="1200" dirty="0" smtClean="0"/>
              <a:t>服务器</a:t>
            </a:r>
            <a:r>
              <a:rPr lang="zh-CN" altLang="en-US" sz="1200" dirty="0"/>
              <a:t>还可以从该组件接收</a:t>
            </a:r>
            <a:r>
              <a:rPr lang="en-US" altLang="zh-CN" sz="1200" dirty="0"/>
              <a:t>UI</a:t>
            </a:r>
            <a:r>
              <a:rPr lang="zh-CN" altLang="en-US" sz="1200" dirty="0"/>
              <a:t>交互的结果。该组件可选。</a:t>
            </a:r>
          </a:p>
        </p:txBody>
      </p:sp>
    </p:spTree>
    <p:extLst>
      <p:ext uri="{BB962C8B-B14F-4D97-AF65-F5344CB8AC3E}">
        <p14:creationId xmlns:p14="http://schemas.microsoft.com/office/powerpoint/2010/main" val="22399183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直接连接符 15"/>
          <p:cNvCxnSpPr>
            <a:endCxn id="72" idx="3"/>
          </p:cNvCxnSpPr>
          <p:nvPr/>
        </p:nvCxnSpPr>
        <p:spPr>
          <a:xfrm flipV="1">
            <a:off x="360040" y="3013287"/>
            <a:ext cx="8667929" cy="19507"/>
          </a:xfrm>
          <a:prstGeom prst="line">
            <a:avLst/>
          </a:prstGeom>
          <a:ln>
            <a:solidFill>
              <a:srgbClr val="C13133"/>
            </a:solidFill>
          </a:ln>
        </p:spPr>
        <p:style>
          <a:lnRef idx="1">
            <a:schemeClr val="accent1"/>
          </a:lnRef>
          <a:fillRef idx="0">
            <a:schemeClr val="accent1"/>
          </a:fillRef>
          <a:effectRef idx="0">
            <a:schemeClr val="accent1"/>
          </a:effectRef>
          <a:fontRef idx="minor">
            <a:schemeClr val="tx1"/>
          </a:fontRef>
        </p:style>
      </p:cxnSp>
      <p:grpSp>
        <p:nvGrpSpPr>
          <p:cNvPr id="5" name="组合 4"/>
          <p:cNvGrpSpPr/>
          <p:nvPr/>
        </p:nvGrpSpPr>
        <p:grpSpPr>
          <a:xfrm>
            <a:off x="-2" y="16499"/>
            <a:ext cx="2344707" cy="567811"/>
            <a:chOff x="2520086" y="247953"/>
            <a:chExt cx="1069621" cy="757082"/>
          </a:xfrm>
          <a:effectLst>
            <a:outerShdw blurRad="50800" dist="38100" dir="5400000" algn="t" rotWithShape="0">
              <a:prstClr val="black">
                <a:alpha val="30000"/>
              </a:prstClr>
            </a:outerShdw>
          </a:effectLst>
        </p:grpSpPr>
        <p:sp>
          <p:nvSpPr>
            <p:cNvPr id="6" name="燕尾形 5"/>
            <p:cNvSpPr/>
            <p:nvPr/>
          </p:nvSpPr>
          <p:spPr>
            <a:xfrm flipH="1">
              <a:off x="3127562" y="247954"/>
              <a:ext cx="462145" cy="757081"/>
            </a:xfrm>
            <a:prstGeom prst="chevron">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 name="矩形 9"/>
            <p:cNvSpPr/>
            <p:nvPr/>
          </p:nvSpPr>
          <p:spPr>
            <a:xfrm>
              <a:off x="2520086" y="247953"/>
              <a:ext cx="935966" cy="757082"/>
            </a:xfrm>
            <a:prstGeom prst="rect">
              <a:avLst/>
            </a:prstGeom>
            <a:solidFill>
              <a:srgbClr val="C1313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144000" bIns="144000" rtlCol="0" anchor="ctr">
              <a:spAutoFit/>
            </a:bodyPr>
            <a:lstStyle/>
            <a:p>
              <a:pPr algn="ctr"/>
              <a:r>
                <a:rPr lang="zh-CN" altLang="en-US" b="1" dirty="0" smtClean="0">
                  <a:latin typeface="+mj-ea"/>
                  <a:ea typeface="+mj-ea"/>
                </a:rPr>
                <a:t>安全性考虑</a:t>
              </a:r>
              <a:endParaRPr lang="zh-CN" altLang="en-US" b="1" dirty="0">
                <a:latin typeface="+mj-ea"/>
                <a:ea typeface="+mj-ea"/>
              </a:endParaRPr>
            </a:p>
          </p:txBody>
        </p:sp>
      </p:grpSp>
      <p:sp>
        <p:nvSpPr>
          <p:cNvPr id="2" name="日期占位符 1"/>
          <p:cNvSpPr>
            <a:spLocks noGrp="1"/>
          </p:cNvSpPr>
          <p:nvPr>
            <p:ph type="dt" sz="half" idx="2"/>
          </p:nvPr>
        </p:nvSpPr>
        <p:spPr/>
        <p:txBody>
          <a:bodyPr/>
          <a:lstStyle/>
          <a:p>
            <a:fld id="{1E4A4647-996B-4E05-ABFD-42A1B8539CF9}" type="datetime1">
              <a:rPr lang="zh-CN" altLang="en-US" smtClean="0"/>
              <a:t>2022/4/11</a:t>
            </a:fld>
            <a:endParaRPr lang="zh-CN" altLang="en-US" dirty="0"/>
          </a:p>
        </p:txBody>
      </p:sp>
      <p:sp>
        <p:nvSpPr>
          <p:cNvPr id="3" name="页脚占位符 2"/>
          <p:cNvSpPr>
            <a:spLocks noGrp="1"/>
          </p:cNvSpPr>
          <p:nvPr>
            <p:ph type="ftr" sz="quarter" idx="3"/>
          </p:nvPr>
        </p:nvSpPr>
        <p:spPr/>
        <p:txBody>
          <a:bodyPr/>
          <a:lstStyle/>
          <a:p>
            <a:r>
              <a:rPr lang="zh-CN" altLang="en-US" smtClean="0"/>
              <a:t>成都天软信息技术有限公司</a:t>
            </a:r>
            <a:endParaRPr lang="zh-CN" altLang="en-US" dirty="0"/>
          </a:p>
        </p:txBody>
      </p:sp>
      <p:sp>
        <p:nvSpPr>
          <p:cNvPr id="4" name="灯片编号占位符 3"/>
          <p:cNvSpPr>
            <a:spLocks noGrp="1"/>
          </p:cNvSpPr>
          <p:nvPr>
            <p:ph type="sldNum" sz="quarter" idx="4"/>
          </p:nvPr>
        </p:nvSpPr>
        <p:spPr/>
        <p:txBody>
          <a:bodyPr/>
          <a:lstStyle/>
          <a:p>
            <a:fld id="{4A60B1E3-9BA7-4BB6-B4B8-4148C81833D5}" type="slidenum">
              <a:rPr lang="zh-CN" altLang="en-US" smtClean="0"/>
              <a:pPr/>
              <a:t>8</a:t>
            </a:fld>
            <a:endParaRPr lang="zh-CN" altLang="en-US"/>
          </a:p>
        </p:txBody>
      </p:sp>
      <p:grpSp>
        <p:nvGrpSpPr>
          <p:cNvPr id="13" name="组合 12"/>
          <p:cNvGrpSpPr/>
          <p:nvPr/>
        </p:nvGrpSpPr>
        <p:grpSpPr>
          <a:xfrm rot="10800000">
            <a:off x="554382" y="2637053"/>
            <a:ext cx="752447" cy="791482"/>
            <a:chOff x="836306" y="2244592"/>
            <a:chExt cx="1656184" cy="1832480"/>
          </a:xfrm>
        </p:grpSpPr>
        <p:sp>
          <p:nvSpPr>
            <p:cNvPr id="12" name="椭圆 11"/>
            <p:cNvSpPr/>
            <p:nvPr/>
          </p:nvSpPr>
          <p:spPr>
            <a:xfrm rot="10800000">
              <a:off x="951138" y="2527784"/>
              <a:ext cx="1426520" cy="142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3E3A39"/>
                </a:solidFill>
                <a:latin typeface="+mn-ea"/>
              </a:endParaRPr>
            </a:p>
          </p:txBody>
        </p:sp>
        <p:sp>
          <p:nvSpPr>
            <p:cNvPr id="7" name="同心圆 6"/>
            <p:cNvSpPr/>
            <p:nvPr/>
          </p:nvSpPr>
          <p:spPr>
            <a:xfrm>
              <a:off x="836306" y="2420888"/>
              <a:ext cx="1656184" cy="1656184"/>
            </a:xfrm>
            <a:prstGeom prst="donut">
              <a:avLst>
                <a:gd name="adj" fmla="val 80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8" name="等腰三角形 7"/>
            <p:cNvSpPr/>
            <p:nvPr/>
          </p:nvSpPr>
          <p:spPr>
            <a:xfrm>
              <a:off x="1520381" y="2244592"/>
              <a:ext cx="288033" cy="2483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TextBox 35"/>
          <p:cNvSpPr txBox="1"/>
          <p:nvPr/>
        </p:nvSpPr>
        <p:spPr>
          <a:xfrm>
            <a:off x="43136" y="3663850"/>
            <a:ext cx="1797352" cy="830997"/>
          </a:xfrm>
          <a:prstGeom prst="rect">
            <a:avLst/>
          </a:prstGeom>
          <a:noFill/>
        </p:spPr>
        <p:txBody>
          <a:bodyPr wrap="square" rtlCol="0">
            <a:spAutoFit/>
          </a:bodyPr>
          <a:lstStyle/>
          <a:p>
            <a:r>
              <a:rPr lang="zh-CN" altLang="en-US" sz="1600" dirty="0">
                <a:solidFill>
                  <a:schemeClr val="tx1">
                    <a:lumMod val="65000"/>
                    <a:lumOff val="35000"/>
                  </a:schemeClr>
                </a:solidFill>
              </a:rPr>
              <a:t>在</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服务器和</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客户端之间提供相互身份验证</a:t>
            </a:r>
          </a:p>
        </p:txBody>
      </p:sp>
      <p:sp>
        <p:nvSpPr>
          <p:cNvPr id="35" name="TextBox 34"/>
          <p:cNvSpPr txBox="1"/>
          <p:nvPr/>
        </p:nvSpPr>
        <p:spPr>
          <a:xfrm>
            <a:off x="655472" y="2867643"/>
            <a:ext cx="843865" cy="338554"/>
          </a:xfrm>
          <a:prstGeom prst="rect">
            <a:avLst/>
          </a:prstGeom>
          <a:noFill/>
        </p:spPr>
        <p:txBody>
          <a:bodyPr wrap="square" rtlCol="0">
            <a:spAutoFit/>
          </a:bodyPr>
          <a:lstStyle/>
          <a:p>
            <a:r>
              <a:rPr lang="en-US" altLang="zh-CN" sz="1600" dirty="0" smtClean="0">
                <a:solidFill>
                  <a:srgbClr val="3E3A39"/>
                </a:solidFill>
                <a:latin typeface="+mn-ea"/>
              </a:rPr>
              <a:t>  1</a:t>
            </a:r>
            <a:endParaRPr lang="zh-CN" altLang="en-US" sz="1600" dirty="0">
              <a:solidFill>
                <a:srgbClr val="3E3A39"/>
              </a:solidFill>
              <a:latin typeface="+mn-ea"/>
            </a:endParaRPr>
          </a:p>
        </p:txBody>
      </p:sp>
      <p:grpSp>
        <p:nvGrpSpPr>
          <p:cNvPr id="45" name="组合 44"/>
          <p:cNvGrpSpPr/>
          <p:nvPr/>
        </p:nvGrpSpPr>
        <p:grpSpPr>
          <a:xfrm>
            <a:off x="1840488" y="2546529"/>
            <a:ext cx="787342" cy="843158"/>
            <a:chOff x="836306" y="2244592"/>
            <a:chExt cx="1656184" cy="1832480"/>
          </a:xfrm>
        </p:grpSpPr>
        <p:sp>
          <p:nvSpPr>
            <p:cNvPr id="46" name="椭圆 45"/>
            <p:cNvSpPr/>
            <p:nvPr/>
          </p:nvSpPr>
          <p:spPr>
            <a:xfrm rot="10800000">
              <a:off x="951138" y="2527784"/>
              <a:ext cx="1426520" cy="142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3E3A39"/>
                </a:solidFill>
                <a:latin typeface="+mn-ea"/>
              </a:endParaRPr>
            </a:p>
          </p:txBody>
        </p:sp>
        <p:sp>
          <p:nvSpPr>
            <p:cNvPr id="47" name="同心圆 46"/>
            <p:cNvSpPr/>
            <p:nvPr/>
          </p:nvSpPr>
          <p:spPr>
            <a:xfrm>
              <a:off x="836306" y="2420888"/>
              <a:ext cx="1656184" cy="1656184"/>
            </a:xfrm>
            <a:prstGeom prst="donut">
              <a:avLst>
                <a:gd name="adj" fmla="val 80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8" name="等腰三角形 47"/>
            <p:cNvSpPr/>
            <p:nvPr/>
          </p:nvSpPr>
          <p:spPr>
            <a:xfrm>
              <a:off x="1520381" y="2244592"/>
              <a:ext cx="288033" cy="2483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8" name="TextBox 57"/>
          <p:cNvSpPr txBox="1"/>
          <p:nvPr/>
        </p:nvSpPr>
        <p:spPr>
          <a:xfrm>
            <a:off x="1895078" y="2818974"/>
            <a:ext cx="843865" cy="338554"/>
          </a:xfrm>
          <a:prstGeom prst="rect">
            <a:avLst/>
          </a:prstGeom>
          <a:noFill/>
        </p:spPr>
        <p:txBody>
          <a:bodyPr wrap="square" rtlCol="0">
            <a:spAutoFit/>
          </a:bodyPr>
          <a:lstStyle/>
          <a:p>
            <a:r>
              <a:rPr lang="en-US" altLang="zh-CN" sz="1600" dirty="0" smtClean="0">
                <a:solidFill>
                  <a:srgbClr val="3E3A39"/>
                </a:solidFill>
                <a:latin typeface="+mn-ea"/>
              </a:rPr>
              <a:t>   2</a:t>
            </a:r>
          </a:p>
        </p:txBody>
      </p:sp>
      <p:sp>
        <p:nvSpPr>
          <p:cNvPr id="61" name="TextBox 60"/>
          <p:cNvSpPr txBox="1"/>
          <p:nvPr/>
        </p:nvSpPr>
        <p:spPr>
          <a:xfrm>
            <a:off x="1335160" y="1561258"/>
            <a:ext cx="2050641" cy="830997"/>
          </a:xfrm>
          <a:prstGeom prst="rect">
            <a:avLst/>
          </a:prstGeom>
          <a:noFill/>
        </p:spPr>
        <p:txBody>
          <a:bodyPr wrap="square" rtlCol="0">
            <a:spAutoFit/>
          </a:bodyPr>
          <a:lstStyle/>
          <a:p>
            <a:r>
              <a:rPr lang="zh-CN" altLang="en-US" sz="1600" dirty="0">
                <a:solidFill>
                  <a:schemeClr val="tx1">
                    <a:lumMod val="65000"/>
                    <a:lumOff val="35000"/>
                  </a:schemeClr>
                </a:solidFill>
              </a:rPr>
              <a:t>支持数据存储库和</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客户端之间的相互身份验证</a:t>
            </a:r>
          </a:p>
        </p:txBody>
      </p:sp>
      <p:sp>
        <p:nvSpPr>
          <p:cNvPr id="62" name="TextBox 61"/>
          <p:cNvSpPr txBox="1"/>
          <p:nvPr/>
        </p:nvSpPr>
        <p:spPr>
          <a:xfrm>
            <a:off x="2930465" y="3659684"/>
            <a:ext cx="1835190" cy="830997"/>
          </a:xfrm>
          <a:prstGeom prst="rect">
            <a:avLst/>
          </a:prstGeom>
          <a:noFill/>
        </p:spPr>
        <p:txBody>
          <a:bodyPr wrap="square" rtlCol="0">
            <a:spAutoFit/>
          </a:bodyPr>
          <a:lstStyle/>
          <a:p>
            <a:r>
              <a:rPr lang="zh-CN" altLang="en-US" sz="1600" dirty="0">
                <a:solidFill>
                  <a:schemeClr val="tx1">
                    <a:lumMod val="65000"/>
                    <a:lumOff val="35000"/>
                  </a:schemeClr>
                </a:solidFill>
              </a:rPr>
              <a:t>不允许未经授权从</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服务器访问</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a:t>
            </a:r>
          </a:p>
        </p:txBody>
      </p:sp>
      <p:sp>
        <p:nvSpPr>
          <p:cNvPr id="63" name="TextBox 62"/>
          <p:cNvSpPr txBox="1"/>
          <p:nvPr/>
        </p:nvSpPr>
        <p:spPr>
          <a:xfrm>
            <a:off x="4487426" y="1506500"/>
            <a:ext cx="1943139" cy="830997"/>
          </a:xfrm>
          <a:prstGeom prst="rect">
            <a:avLst/>
          </a:prstGeom>
          <a:noFill/>
        </p:spPr>
        <p:txBody>
          <a:bodyPr wrap="square" rtlCol="0">
            <a:spAutoFit/>
          </a:bodyPr>
          <a:lstStyle/>
          <a:p>
            <a:r>
              <a:rPr lang="zh-CN" altLang="en-US" sz="1600" dirty="0">
                <a:solidFill>
                  <a:schemeClr val="tx1">
                    <a:lumMod val="65000"/>
                    <a:lumOff val="35000"/>
                  </a:schemeClr>
                </a:solidFill>
              </a:rPr>
              <a:t>不允许未经授权从</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客户端访问</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服务器</a:t>
            </a:r>
          </a:p>
        </p:txBody>
      </p:sp>
      <p:grpSp>
        <p:nvGrpSpPr>
          <p:cNvPr id="33" name="组合 32"/>
          <p:cNvGrpSpPr/>
          <p:nvPr/>
        </p:nvGrpSpPr>
        <p:grpSpPr>
          <a:xfrm rot="10800000">
            <a:off x="3471837" y="2632927"/>
            <a:ext cx="752447" cy="791482"/>
            <a:chOff x="836306" y="2244592"/>
            <a:chExt cx="1656184" cy="1832480"/>
          </a:xfrm>
        </p:grpSpPr>
        <p:sp>
          <p:nvSpPr>
            <p:cNvPr id="34" name="椭圆 33"/>
            <p:cNvSpPr/>
            <p:nvPr/>
          </p:nvSpPr>
          <p:spPr>
            <a:xfrm rot="10800000">
              <a:off x="951138" y="2527784"/>
              <a:ext cx="1426520" cy="142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3E3A39"/>
                </a:solidFill>
                <a:latin typeface="+mn-ea"/>
              </a:endParaRPr>
            </a:p>
          </p:txBody>
        </p:sp>
        <p:sp>
          <p:nvSpPr>
            <p:cNvPr id="37" name="同心圆 36"/>
            <p:cNvSpPr/>
            <p:nvPr/>
          </p:nvSpPr>
          <p:spPr>
            <a:xfrm>
              <a:off x="836306" y="2420888"/>
              <a:ext cx="1656184" cy="1656184"/>
            </a:xfrm>
            <a:prstGeom prst="donut">
              <a:avLst>
                <a:gd name="adj" fmla="val 80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8" name="等腰三角形 37"/>
            <p:cNvSpPr/>
            <p:nvPr/>
          </p:nvSpPr>
          <p:spPr>
            <a:xfrm>
              <a:off x="1520381" y="2244592"/>
              <a:ext cx="288033" cy="2483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TextBox 34"/>
          <p:cNvSpPr txBox="1"/>
          <p:nvPr/>
        </p:nvSpPr>
        <p:spPr>
          <a:xfrm>
            <a:off x="3572927" y="2863517"/>
            <a:ext cx="843865" cy="338554"/>
          </a:xfrm>
          <a:prstGeom prst="rect">
            <a:avLst/>
          </a:prstGeom>
          <a:noFill/>
        </p:spPr>
        <p:txBody>
          <a:bodyPr wrap="square" rtlCol="0">
            <a:spAutoFit/>
          </a:bodyPr>
          <a:lstStyle/>
          <a:p>
            <a:r>
              <a:rPr lang="en-US" altLang="zh-CN" sz="1600" dirty="0" smtClean="0">
                <a:solidFill>
                  <a:srgbClr val="3E3A39"/>
                </a:solidFill>
                <a:latin typeface="+mn-ea"/>
              </a:rPr>
              <a:t>  3</a:t>
            </a:r>
            <a:endParaRPr lang="zh-CN" altLang="en-US" sz="1600" dirty="0">
              <a:solidFill>
                <a:srgbClr val="3E3A39"/>
              </a:solidFill>
              <a:latin typeface="+mn-ea"/>
            </a:endParaRPr>
          </a:p>
        </p:txBody>
      </p:sp>
      <p:grpSp>
        <p:nvGrpSpPr>
          <p:cNvPr id="40" name="组合 39"/>
          <p:cNvGrpSpPr/>
          <p:nvPr/>
        </p:nvGrpSpPr>
        <p:grpSpPr>
          <a:xfrm>
            <a:off x="5065325" y="2558426"/>
            <a:ext cx="787342" cy="843158"/>
            <a:chOff x="836306" y="2244592"/>
            <a:chExt cx="1656184" cy="1832480"/>
          </a:xfrm>
        </p:grpSpPr>
        <p:sp>
          <p:nvSpPr>
            <p:cNvPr id="41" name="椭圆 40"/>
            <p:cNvSpPr/>
            <p:nvPr/>
          </p:nvSpPr>
          <p:spPr>
            <a:xfrm rot="10800000">
              <a:off x="951138" y="2527784"/>
              <a:ext cx="1426520" cy="142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3E3A39"/>
                </a:solidFill>
                <a:latin typeface="+mn-ea"/>
              </a:endParaRPr>
            </a:p>
          </p:txBody>
        </p:sp>
        <p:sp>
          <p:nvSpPr>
            <p:cNvPr id="42" name="同心圆 41"/>
            <p:cNvSpPr/>
            <p:nvPr/>
          </p:nvSpPr>
          <p:spPr>
            <a:xfrm>
              <a:off x="836306" y="2420888"/>
              <a:ext cx="1656184" cy="1656184"/>
            </a:xfrm>
            <a:prstGeom prst="donut">
              <a:avLst>
                <a:gd name="adj" fmla="val 80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等腰三角形 42"/>
            <p:cNvSpPr/>
            <p:nvPr/>
          </p:nvSpPr>
          <p:spPr>
            <a:xfrm>
              <a:off x="1520381" y="2244592"/>
              <a:ext cx="288033" cy="2483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4" name="TextBox 57"/>
          <p:cNvSpPr txBox="1"/>
          <p:nvPr/>
        </p:nvSpPr>
        <p:spPr>
          <a:xfrm>
            <a:off x="5119915" y="2830871"/>
            <a:ext cx="843865" cy="338554"/>
          </a:xfrm>
          <a:prstGeom prst="rect">
            <a:avLst/>
          </a:prstGeom>
          <a:noFill/>
        </p:spPr>
        <p:txBody>
          <a:bodyPr wrap="square" rtlCol="0">
            <a:spAutoFit/>
          </a:bodyPr>
          <a:lstStyle/>
          <a:p>
            <a:r>
              <a:rPr lang="en-US" altLang="zh-CN" sz="1600" dirty="0" smtClean="0">
                <a:solidFill>
                  <a:srgbClr val="3E3A39"/>
                </a:solidFill>
                <a:latin typeface="+mn-ea"/>
              </a:rPr>
              <a:t>   4</a:t>
            </a:r>
          </a:p>
        </p:txBody>
      </p:sp>
      <p:grpSp>
        <p:nvGrpSpPr>
          <p:cNvPr id="49" name="组合 48"/>
          <p:cNvGrpSpPr/>
          <p:nvPr/>
        </p:nvGrpSpPr>
        <p:grpSpPr>
          <a:xfrm rot="10800000">
            <a:off x="6688138" y="2664257"/>
            <a:ext cx="752447" cy="791482"/>
            <a:chOff x="836306" y="2244592"/>
            <a:chExt cx="1656184" cy="1832480"/>
          </a:xfrm>
        </p:grpSpPr>
        <p:sp>
          <p:nvSpPr>
            <p:cNvPr id="64" name="椭圆 63"/>
            <p:cNvSpPr/>
            <p:nvPr/>
          </p:nvSpPr>
          <p:spPr>
            <a:xfrm rot="10800000">
              <a:off x="951138" y="2527784"/>
              <a:ext cx="1426520" cy="142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3E3A39"/>
                </a:solidFill>
                <a:latin typeface="+mn-ea"/>
              </a:endParaRPr>
            </a:p>
          </p:txBody>
        </p:sp>
        <p:sp>
          <p:nvSpPr>
            <p:cNvPr id="65" name="同心圆 64"/>
            <p:cNvSpPr/>
            <p:nvPr/>
          </p:nvSpPr>
          <p:spPr>
            <a:xfrm>
              <a:off x="836306" y="2420888"/>
              <a:ext cx="1656184" cy="1656184"/>
            </a:xfrm>
            <a:prstGeom prst="donut">
              <a:avLst>
                <a:gd name="adj" fmla="val 80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66" name="等腰三角形 65"/>
            <p:cNvSpPr/>
            <p:nvPr/>
          </p:nvSpPr>
          <p:spPr>
            <a:xfrm>
              <a:off x="1520381" y="2244592"/>
              <a:ext cx="288033" cy="2483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TextBox 34"/>
          <p:cNvSpPr txBox="1"/>
          <p:nvPr/>
        </p:nvSpPr>
        <p:spPr>
          <a:xfrm>
            <a:off x="6789228" y="2894847"/>
            <a:ext cx="843865" cy="338554"/>
          </a:xfrm>
          <a:prstGeom prst="rect">
            <a:avLst/>
          </a:prstGeom>
          <a:noFill/>
        </p:spPr>
        <p:txBody>
          <a:bodyPr wrap="square" rtlCol="0">
            <a:spAutoFit/>
          </a:bodyPr>
          <a:lstStyle/>
          <a:p>
            <a:r>
              <a:rPr lang="en-US" altLang="zh-CN" sz="1600" dirty="0" smtClean="0">
                <a:solidFill>
                  <a:srgbClr val="3E3A39"/>
                </a:solidFill>
                <a:latin typeface="+mn-ea"/>
              </a:rPr>
              <a:t>  5</a:t>
            </a:r>
            <a:endParaRPr lang="zh-CN" altLang="en-US" sz="1600" dirty="0">
              <a:solidFill>
                <a:srgbClr val="3E3A39"/>
              </a:solidFill>
              <a:latin typeface="+mn-ea"/>
            </a:endParaRPr>
          </a:p>
        </p:txBody>
      </p:sp>
      <p:grpSp>
        <p:nvGrpSpPr>
          <p:cNvPr id="68" name="组合 67"/>
          <p:cNvGrpSpPr/>
          <p:nvPr/>
        </p:nvGrpSpPr>
        <p:grpSpPr>
          <a:xfrm>
            <a:off x="8129514" y="2571565"/>
            <a:ext cx="787342" cy="843158"/>
            <a:chOff x="836306" y="2244592"/>
            <a:chExt cx="1656184" cy="1832480"/>
          </a:xfrm>
        </p:grpSpPr>
        <p:sp>
          <p:nvSpPr>
            <p:cNvPr id="69" name="椭圆 68"/>
            <p:cNvSpPr/>
            <p:nvPr/>
          </p:nvSpPr>
          <p:spPr>
            <a:xfrm rot="10800000">
              <a:off x="951138" y="2527784"/>
              <a:ext cx="1426520" cy="14265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dirty="0">
                <a:solidFill>
                  <a:srgbClr val="3E3A39"/>
                </a:solidFill>
                <a:latin typeface="+mn-ea"/>
              </a:endParaRPr>
            </a:p>
          </p:txBody>
        </p:sp>
        <p:sp>
          <p:nvSpPr>
            <p:cNvPr id="70" name="同心圆 69"/>
            <p:cNvSpPr/>
            <p:nvPr/>
          </p:nvSpPr>
          <p:spPr>
            <a:xfrm>
              <a:off x="836306" y="2420888"/>
              <a:ext cx="1656184" cy="1656184"/>
            </a:xfrm>
            <a:prstGeom prst="donut">
              <a:avLst>
                <a:gd name="adj" fmla="val 8056"/>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71" name="等腰三角形 70"/>
            <p:cNvSpPr/>
            <p:nvPr/>
          </p:nvSpPr>
          <p:spPr>
            <a:xfrm>
              <a:off x="1520381" y="2244592"/>
              <a:ext cx="288033" cy="248304"/>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2" name="TextBox 57"/>
          <p:cNvSpPr txBox="1"/>
          <p:nvPr/>
        </p:nvSpPr>
        <p:spPr>
          <a:xfrm>
            <a:off x="8184104" y="2844010"/>
            <a:ext cx="843865" cy="338554"/>
          </a:xfrm>
          <a:prstGeom prst="rect">
            <a:avLst/>
          </a:prstGeom>
          <a:noFill/>
        </p:spPr>
        <p:txBody>
          <a:bodyPr wrap="square" rtlCol="0">
            <a:spAutoFit/>
          </a:bodyPr>
          <a:lstStyle/>
          <a:p>
            <a:r>
              <a:rPr lang="en-US" altLang="zh-CN" sz="1600" dirty="0" smtClean="0">
                <a:solidFill>
                  <a:srgbClr val="3E3A39"/>
                </a:solidFill>
                <a:latin typeface="+mn-ea"/>
              </a:rPr>
              <a:t>   6</a:t>
            </a:r>
          </a:p>
        </p:txBody>
      </p:sp>
      <p:sp>
        <p:nvSpPr>
          <p:cNvPr id="73" name="TextBox 61"/>
          <p:cNvSpPr txBox="1"/>
          <p:nvPr/>
        </p:nvSpPr>
        <p:spPr>
          <a:xfrm>
            <a:off x="6163150" y="3682453"/>
            <a:ext cx="1802422" cy="830997"/>
          </a:xfrm>
          <a:prstGeom prst="rect">
            <a:avLst/>
          </a:prstGeom>
          <a:noFill/>
        </p:spPr>
        <p:txBody>
          <a:bodyPr wrap="square" rtlCol="0">
            <a:spAutoFit/>
          </a:bodyPr>
          <a:lstStyle/>
          <a:p>
            <a:r>
              <a:rPr lang="zh-CN" altLang="en-US" sz="1600" dirty="0">
                <a:solidFill>
                  <a:schemeClr val="tx1">
                    <a:lumMod val="65000"/>
                    <a:lumOff val="35000"/>
                  </a:schemeClr>
                </a:solidFill>
              </a:rPr>
              <a:t>在</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服务器和</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客户端之间提供安全通信通道</a:t>
            </a:r>
          </a:p>
        </p:txBody>
      </p:sp>
      <p:sp>
        <p:nvSpPr>
          <p:cNvPr id="74" name="TextBox 62"/>
          <p:cNvSpPr txBox="1"/>
          <p:nvPr/>
        </p:nvSpPr>
        <p:spPr>
          <a:xfrm>
            <a:off x="7440585" y="1510015"/>
            <a:ext cx="1813902" cy="830997"/>
          </a:xfrm>
          <a:prstGeom prst="rect">
            <a:avLst/>
          </a:prstGeom>
          <a:noFill/>
        </p:spPr>
        <p:txBody>
          <a:bodyPr wrap="square" rtlCol="0">
            <a:spAutoFit/>
          </a:bodyPr>
          <a:lstStyle/>
          <a:p>
            <a:r>
              <a:rPr lang="zh-CN" altLang="en-US" sz="1600" dirty="0">
                <a:solidFill>
                  <a:schemeClr val="tx1">
                    <a:lumMod val="65000"/>
                    <a:lumOff val="35000"/>
                  </a:schemeClr>
                </a:solidFill>
              </a:rPr>
              <a:t>支持数据存储库和</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客户端之间的安全通信通道</a:t>
            </a:r>
          </a:p>
        </p:txBody>
      </p:sp>
      <p:sp>
        <p:nvSpPr>
          <p:cNvPr id="75" name="TextBox 60"/>
          <p:cNvSpPr txBox="1"/>
          <p:nvPr/>
        </p:nvSpPr>
        <p:spPr>
          <a:xfrm>
            <a:off x="43136" y="787378"/>
            <a:ext cx="8875314" cy="584775"/>
          </a:xfrm>
          <a:prstGeom prst="rect">
            <a:avLst/>
          </a:prstGeom>
          <a:noFill/>
        </p:spPr>
        <p:txBody>
          <a:bodyPr wrap="square" rtlCol="0">
            <a:spAutoFit/>
          </a:bodyPr>
          <a:lstStyle/>
          <a:p>
            <a:r>
              <a:rPr lang="zh-CN" altLang="en-US" sz="1600" dirty="0">
                <a:solidFill>
                  <a:schemeClr val="tx1">
                    <a:lumMod val="65000"/>
                    <a:lumOff val="35000"/>
                  </a:schemeClr>
                </a:solidFill>
              </a:rPr>
              <a:t>如果一个</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客户端是由一个恶意的</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服务器配置的，那么这个设备就有可能被破坏。如果恶意</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客户端由</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服务器配置，则该</a:t>
            </a:r>
            <a:r>
              <a:rPr lang="en-US" altLang="zh-CN" sz="1600" dirty="0">
                <a:solidFill>
                  <a:schemeClr val="tx1">
                    <a:lumMod val="65000"/>
                    <a:lumOff val="35000"/>
                  </a:schemeClr>
                </a:solidFill>
              </a:rPr>
              <a:t>DM</a:t>
            </a:r>
            <a:r>
              <a:rPr lang="zh-CN" altLang="en-US" sz="1600" dirty="0">
                <a:solidFill>
                  <a:schemeClr val="tx1">
                    <a:lumMod val="65000"/>
                    <a:lumOff val="35000"/>
                  </a:schemeClr>
                </a:solidFill>
              </a:rPr>
              <a:t>客户端的数据可能会传播到网络</a:t>
            </a:r>
            <a:r>
              <a:rPr lang="zh-CN" altLang="en-US" sz="1600" dirty="0" smtClean="0">
                <a:solidFill>
                  <a:schemeClr val="tx1">
                    <a:lumMod val="65000"/>
                    <a:lumOff val="35000"/>
                  </a:schemeClr>
                </a:solidFill>
              </a:rPr>
              <a:t>中。</a:t>
            </a:r>
            <a:endParaRPr lang="zh-CN" altLang="en-US" sz="1600" dirty="0">
              <a:solidFill>
                <a:schemeClr val="tx1">
                  <a:lumMod val="65000"/>
                  <a:lumOff val="35000"/>
                </a:schemeClr>
              </a:solidFill>
            </a:endParaRPr>
          </a:p>
        </p:txBody>
      </p:sp>
    </p:spTree>
    <p:extLst>
      <p:ext uri="{BB962C8B-B14F-4D97-AF65-F5344CB8AC3E}">
        <p14:creationId xmlns:p14="http://schemas.microsoft.com/office/powerpoint/2010/main" val="40918439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网格">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5008</TotalTime>
  <Words>3049</Words>
  <Application>Microsoft Office PowerPoint</Application>
  <PresentationFormat>全屏显示(16:9)</PresentationFormat>
  <Paragraphs>551</Paragraphs>
  <Slides>33</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33</vt:i4>
      </vt:variant>
    </vt:vector>
  </HeadingPairs>
  <TitlesOfParts>
    <vt:vector size="39" baseType="lpstr">
      <vt:lpstr>宋体</vt:lpstr>
      <vt:lpstr>微软雅黑</vt:lpstr>
      <vt:lpstr>Arial</vt:lpstr>
      <vt:lpstr>Calibri</vt:lpstr>
      <vt:lpstr>Franklin Gothic Medium</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skysoft</dc:creator>
  <cp:lastModifiedBy>jason.gao</cp:lastModifiedBy>
  <cp:revision>542</cp:revision>
  <dcterms:created xsi:type="dcterms:W3CDTF">2016-05-17T03:47:03Z</dcterms:created>
  <dcterms:modified xsi:type="dcterms:W3CDTF">2022-04-11T01:26:30Z</dcterms:modified>
</cp:coreProperties>
</file>