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389" r:id="rId3"/>
    <p:sldId id="323" r:id="rId4"/>
    <p:sldId id="257" r:id="rId5"/>
    <p:sldId id="369" r:id="rId6"/>
    <p:sldId id="433" r:id="rId7"/>
    <p:sldId id="434" r:id="rId8"/>
    <p:sldId id="435" r:id="rId9"/>
    <p:sldId id="442" r:id="rId10"/>
    <p:sldId id="436" r:id="rId11"/>
    <p:sldId id="443" r:id="rId12"/>
    <p:sldId id="437" r:id="rId13"/>
    <p:sldId id="438" r:id="rId14"/>
    <p:sldId id="439" r:id="rId15"/>
    <p:sldId id="440" r:id="rId16"/>
    <p:sldId id="356" r:id="rId17"/>
    <p:sldId id="357" r:id="rId18"/>
    <p:sldId id="358" r:id="rId19"/>
    <p:sldId id="359" r:id="rId20"/>
    <p:sldId id="361" r:id="rId21"/>
    <p:sldId id="362" r:id="rId22"/>
    <p:sldId id="363" r:id="rId23"/>
    <p:sldId id="372" r:id="rId24"/>
    <p:sldId id="413" r:id="rId25"/>
    <p:sldId id="390" r:id="rId26"/>
    <p:sldId id="375" r:id="rId27"/>
    <p:sldId id="376" r:id="rId28"/>
    <p:sldId id="444" r:id="rId29"/>
    <p:sldId id="441" r:id="rId30"/>
    <p:sldId id="378" r:id="rId31"/>
    <p:sldId id="266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41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33"/>
    <a:srgbClr val="3E3A39"/>
    <a:srgbClr val="C00000"/>
    <a:srgbClr val="C13133"/>
    <a:srgbClr val="A6A6A6"/>
    <a:srgbClr val="DC2424"/>
    <a:srgbClr val="333333"/>
    <a:srgbClr val="FF505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042" autoAdjust="0"/>
  </p:normalViewPr>
  <p:slideViewPr>
    <p:cSldViewPr>
      <p:cViewPr varScale="1">
        <p:scale>
          <a:sx n="114" d="100"/>
          <a:sy n="114" d="100"/>
        </p:scale>
        <p:origin x="1524" y="108"/>
      </p:cViewPr>
      <p:guideLst>
        <p:guide orient="horz" pos="220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941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01-4FA8-86A7-70E39A04433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01-4FA8-86A7-70E39A04433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601-4FA8-86A7-70E39A0443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286848"/>
        <c:axId val="213417984"/>
      </c:barChart>
      <c:catAx>
        <c:axId val="2142868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SG"/>
          </a:p>
        </c:txPr>
        <c:crossAx val="213417984"/>
        <c:crosses val="autoZero"/>
        <c:auto val="1"/>
        <c:lblAlgn val="ctr"/>
        <c:lblOffset val="100"/>
        <c:noMultiLvlLbl val="0"/>
      </c:catAx>
      <c:valAx>
        <c:axId val="2134179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SG"/>
          </a:p>
        </c:txPr>
        <c:crossAx val="214286848"/>
        <c:crosses val="autoZero"/>
        <c:crossBetween val="between"/>
      </c:valAx>
    </c:plotArea>
    <c:legend>
      <c:legendPos val="r"/>
      <c:overlay val="0"/>
      <c:txPr>
        <a:bodyPr rot="0" spcFirstLastPara="0" vertOverflow="ellipsis" vert="horz" wrap="square" anchor="ctr" anchorCtr="1"/>
        <a:lstStyle/>
        <a:p>
          <a:pPr>
            <a:defRPr lang="zh-CN"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SG"/>
        </a:p>
      </c:txPr>
    </c:legend>
    <c:plotVisOnly val="1"/>
    <c:dispBlanksAs val="gap"/>
    <c:showDLblsOverMax val="0"/>
  </c:chart>
  <c:txPr>
    <a:bodyPr/>
    <a:lstStyle/>
    <a:p>
      <a:pPr>
        <a:defRPr lang="zh-CN" sz="1800"/>
      </a:pPr>
      <a:endParaRPr lang="zh-SG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F395C3-F9F2-4147-9BBA-2A9AE60BCC37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1D1BE-3B4B-4F58-9CCB-F51A359C8C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06593-D589-479E-9955-2BD4332FFF71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0C349-B5A0-4C17-827D-B7267FFCB8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0C349-B5A0-4C17-827D-B7267FFCB8B1}" type="slidenum">
              <a:rPr lang="zh-CN" altLang="en-US" smtClean="0"/>
              <a:t>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_无图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491880" y="3437559"/>
            <a:ext cx="4280520" cy="423489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—— </a:t>
            </a:r>
            <a:r>
              <a:rPr lang="zh-CN" altLang="en-US" dirty="0"/>
              <a:t>单击此处编辑副标题</a:t>
            </a: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6492875"/>
            <a:ext cx="3320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lang="zh-CN" altLang="en-US" dirty="0"/>
              <a:t>成都天软信息技术有限公司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BEAAF-85EB-42B9-B134-E7358E6308B9}" type="datetimeFigureOut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9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64968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_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E:\产品工作\天软VI\公司新VI库\素材\ppt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06" y="874351"/>
            <a:ext cx="9150109" cy="514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860883" y="3447075"/>
            <a:ext cx="4280520" cy="423489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—— </a:t>
            </a:r>
            <a:r>
              <a:rPr lang="zh-CN" altLang="en-US" dirty="0"/>
              <a:t>单击此处编辑副标题</a:t>
            </a:r>
          </a:p>
        </p:txBody>
      </p:sp>
      <p:sp>
        <p:nvSpPr>
          <p:cNvPr id="18" name="文本占位符 28"/>
          <p:cNvSpPr>
            <a:spLocks noGrp="1"/>
          </p:cNvSpPr>
          <p:nvPr>
            <p:ph type="body" sz="quarter" idx="10" hasCustomPrompt="1"/>
          </p:nvPr>
        </p:nvSpPr>
        <p:spPr>
          <a:xfrm>
            <a:off x="3563888" y="2420888"/>
            <a:ext cx="5586221" cy="792162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点击此处编辑幻灯片标题</a:t>
            </a: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-8706" y="816122"/>
            <a:ext cx="2459806" cy="116457"/>
            <a:chOff x="-8706" y="836100"/>
            <a:chExt cx="2459806" cy="116457"/>
          </a:xfrm>
        </p:grpSpPr>
        <p:sp>
          <p:nvSpPr>
            <p:cNvPr id="20" name="矩形 19"/>
            <p:cNvSpPr/>
            <p:nvPr userDrawn="1"/>
          </p:nvSpPr>
          <p:spPr>
            <a:xfrm>
              <a:off x="-8706" y="836100"/>
              <a:ext cx="2348458" cy="116457"/>
            </a:xfrm>
            <a:prstGeom prst="rect">
              <a:avLst/>
            </a:prstGeom>
            <a:solidFill>
              <a:srgbClr val="CC3333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直角三角形 22"/>
            <p:cNvSpPr/>
            <p:nvPr userDrawn="1"/>
          </p:nvSpPr>
          <p:spPr>
            <a:xfrm>
              <a:off x="2339753" y="836100"/>
              <a:ext cx="111347" cy="116457"/>
            </a:xfrm>
            <a:prstGeom prst="rtTriangle">
              <a:avLst/>
            </a:prstGeom>
            <a:solidFill>
              <a:srgbClr val="CC3333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 userDrawn="1"/>
        </p:nvGrpSpPr>
        <p:grpSpPr>
          <a:xfrm rot="10800000">
            <a:off x="6684228" y="5963059"/>
            <a:ext cx="2459806" cy="116457"/>
            <a:chOff x="-8706" y="836100"/>
            <a:chExt cx="2459806" cy="116457"/>
          </a:xfrm>
        </p:grpSpPr>
        <p:sp>
          <p:nvSpPr>
            <p:cNvPr id="37" name="矩形 36"/>
            <p:cNvSpPr/>
            <p:nvPr userDrawn="1"/>
          </p:nvSpPr>
          <p:spPr>
            <a:xfrm>
              <a:off x="-8706" y="836100"/>
              <a:ext cx="2348458" cy="116457"/>
            </a:xfrm>
            <a:prstGeom prst="rect">
              <a:avLst/>
            </a:prstGeom>
            <a:solidFill>
              <a:srgbClr val="CC3333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直角三角形 37"/>
            <p:cNvSpPr/>
            <p:nvPr userDrawn="1"/>
          </p:nvSpPr>
          <p:spPr>
            <a:xfrm>
              <a:off x="2339753" y="836100"/>
              <a:ext cx="111347" cy="116457"/>
            </a:xfrm>
            <a:prstGeom prst="rtTriangle">
              <a:avLst/>
            </a:prstGeom>
            <a:solidFill>
              <a:srgbClr val="CC3333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6492875"/>
            <a:ext cx="3320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lang="zh-CN" altLang="en-US" dirty="0"/>
              <a:t>成都天软信息技术有限公司</a:t>
            </a:r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A535C-3D6C-4B7F-8524-BEF799E1F278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14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64968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 flipV="1">
            <a:off x="6557758" y="6852618"/>
            <a:ext cx="2586242" cy="206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 userDrawn="1"/>
        </p:nvGrpSpPr>
        <p:grpSpPr>
          <a:xfrm>
            <a:off x="0" y="116632"/>
            <a:ext cx="1080119" cy="567811"/>
            <a:chOff x="3374727" y="342588"/>
            <a:chExt cx="693216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22" name="燕尾形 21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374727" y="342588"/>
              <a:ext cx="475162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zh-CN" altLang="en-US" b="1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+mj-ea"/>
                  <a:ea typeface="+mj-ea"/>
                </a:rPr>
                <a:t>目录</a:t>
              </a:r>
            </a:p>
          </p:txBody>
        </p:sp>
      </p:grp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6492875"/>
            <a:ext cx="3320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lang="zh-CN" altLang="en-US" dirty="0"/>
              <a:t>成都天软信息技术有限公司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B8377-70BB-4E47-877B-E222D1481B4C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10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64968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 hasCustomPrompt="1"/>
          </p:nvPr>
        </p:nvSpPr>
        <p:spPr>
          <a:xfrm>
            <a:off x="683568" y="260350"/>
            <a:ext cx="8136904" cy="4318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单击此处编辑主题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567358" y="981075"/>
            <a:ext cx="8036892" cy="5184775"/>
          </a:xfrm>
        </p:spPr>
        <p:txBody>
          <a:bodyPr/>
          <a:lstStyle>
            <a:lvl1pPr marL="0" indent="0">
              <a:buNone/>
              <a:defRPr sz="24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buNone/>
              <a:defRPr sz="18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buNone/>
              <a:defRPr sz="16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buNone/>
              <a:defRPr sz="14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6492875"/>
            <a:ext cx="3320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lang="zh-CN" altLang="en-US" dirty="0"/>
              <a:t>成都天软信息技术有限公司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2CA83-2EED-4D09-887E-C845568B1C99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8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64968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 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6492875"/>
            <a:ext cx="3320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lang="zh-CN" altLang="en-US" dirty="0"/>
              <a:t>成都天软信息技术有限公司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91EEF-A417-4545-8F2D-5F39478CBF93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4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64968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成都天软信息技术有限公司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33BAB34-A66A-46AD-A4BD-4E0BC19386D3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t>‹#›</a:t>
            </a:fld>
            <a:endParaRPr lang="zh-CN" altLang="en-US"/>
          </a:p>
        </p:txBody>
      </p:sp>
      <p:graphicFrame>
        <p:nvGraphicFramePr>
          <p:cNvPr id="6" name="图表 5"/>
          <p:cNvGraphicFramePr/>
          <p:nvPr userDrawn="1"/>
        </p:nvGraphicFramePr>
        <p:xfrm>
          <a:off x="611560" y="836712"/>
          <a:ext cx="8064896" cy="53765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8" name="组合 7"/>
          <p:cNvGrpSpPr/>
          <p:nvPr userDrawn="1"/>
        </p:nvGrpSpPr>
        <p:grpSpPr>
          <a:xfrm>
            <a:off x="0" y="116632"/>
            <a:ext cx="1619672" cy="567811"/>
            <a:chOff x="3374727" y="342588"/>
            <a:chExt cx="693216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9" name="燕尾形 8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374727" y="342588"/>
              <a:ext cx="562386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pPr algn="ctr"/>
              <a:r>
                <a:rPr lang="zh-CN" altLang="en-US" b="1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+mj-ea"/>
                  <a:ea typeface="+mj-ea"/>
                </a:rPr>
                <a:t>图表样式</a:t>
              </a: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 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>
            <a:off x="3095283" y="332656"/>
            <a:ext cx="355443" cy="355443"/>
          </a:xfrm>
          <a:prstGeom prst="rect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425315" y="2752772"/>
            <a:ext cx="4241954" cy="720080"/>
          </a:xfrm>
        </p:spPr>
        <p:txBody>
          <a:bodyPr>
            <a:normAutofit/>
          </a:bodyPr>
          <a:lstStyle>
            <a:lvl1pPr marL="0" indent="0">
              <a:buNone/>
              <a:defRPr sz="3400" b="1" baseline="0">
                <a:solidFill>
                  <a:srgbClr val="3E3A39"/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THANK YOU !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683568" y="1582210"/>
            <a:ext cx="648072" cy="648072"/>
          </a:xfrm>
          <a:prstGeom prst="rect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1186843" y="1134865"/>
            <a:ext cx="289594" cy="289594"/>
          </a:xfrm>
          <a:prstGeom prst="rect">
            <a:avLst/>
          </a:prstGeom>
          <a:solidFill>
            <a:srgbClr val="3E3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683568" y="3683508"/>
            <a:ext cx="504056" cy="504056"/>
          </a:xfrm>
          <a:prstGeom prst="rect">
            <a:avLst/>
          </a:prstGeom>
          <a:solidFill>
            <a:srgbClr val="3E3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1331640" y="4367581"/>
            <a:ext cx="648072" cy="648072"/>
          </a:xfrm>
          <a:prstGeom prst="rect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3268774" y="1883308"/>
            <a:ext cx="576064" cy="576064"/>
          </a:xfrm>
          <a:prstGeom prst="rect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3690798" y="3323468"/>
            <a:ext cx="288032" cy="288032"/>
          </a:xfrm>
          <a:prstGeom prst="rect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>
            <a:off x="2453638" y="3761636"/>
            <a:ext cx="929981" cy="929981"/>
          </a:xfrm>
          <a:prstGeom prst="rect">
            <a:avLst/>
          </a:prstGeom>
          <a:solidFill>
            <a:srgbClr val="3E3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51" y="2096044"/>
            <a:ext cx="2308853" cy="1985182"/>
          </a:xfrm>
          <a:prstGeom prst="rect">
            <a:avLst/>
          </a:prstGeom>
          <a:noFill/>
          <a:ln>
            <a:noFill/>
          </a:ln>
          <a:effectLst>
            <a:outerShdw blurRad="50800" dist="35921" dir="2700000" algn="ctr" rotWithShape="0">
              <a:schemeClr val="tx1"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537" y="559214"/>
            <a:ext cx="1316379" cy="862743"/>
          </a:xfrm>
          <a:prstGeom prst="rect">
            <a:avLst/>
          </a:prstGeom>
          <a:noFill/>
          <a:ln>
            <a:noFill/>
          </a:ln>
          <a:effectLst>
            <a:outerShdw blurRad="50800" dist="35921" dir="2700000" algn="ctr" rotWithShape="0">
              <a:schemeClr val="tx1"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359" y="5009148"/>
            <a:ext cx="1224136" cy="1085491"/>
          </a:xfrm>
          <a:prstGeom prst="rect">
            <a:avLst/>
          </a:prstGeom>
          <a:noFill/>
          <a:ln>
            <a:noFill/>
          </a:ln>
          <a:effectLst>
            <a:outerShdw blurRad="25400" dist="35921" dir="2700000" algn="ctr" rotWithShape="0">
              <a:schemeClr val="tx1"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4434502" y="3328836"/>
            <a:ext cx="4241954" cy="720080"/>
          </a:xfr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3E3A39"/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感谢聆听</a:t>
            </a:r>
            <a:endParaRPr lang="en-US" altLang="zh-CN" dirty="0"/>
          </a:p>
        </p:txBody>
      </p:sp>
      <p:sp>
        <p:nvSpPr>
          <p:cNvPr id="19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6492875"/>
            <a:ext cx="3320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lang="zh-CN" altLang="en-US" dirty="0"/>
              <a:t>成都天软信息技术有限公司</a:t>
            </a:r>
          </a:p>
        </p:txBody>
      </p:sp>
      <p:sp>
        <p:nvSpPr>
          <p:cNvPr id="21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E3B50-BD4C-41EE-AFCB-8C17ACBC0768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23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64968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204864"/>
            <a:ext cx="8229600" cy="3921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6492875"/>
            <a:ext cx="3320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lang="zh-CN" altLang="en-US" dirty="0"/>
              <a:t>成都天软信息技术有限公司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BAB34-A66A-46AD-A4BD-4E0BC19386D3}" type="datetime1">
              <a:rPr lang="zh-CN" altLang="en-US" smtClean="0"/>
              <a:t>2021/3/18</a:t>
            </a:fld>
            <a:endParaRPr lang="zh-CN" altLang="en-US" dirty="0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6453336"/>
            <a:ext cx="9144000" cy="0"/>
          </a:xfrm>
          <a:prstGeom prst="line">
            <a:avLst/>
          </a:prstGeom>
          <a:ln>
            <a:solidFill>
              <a:srgbClr val="C131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3" descr="E:\产品工作\天软VI\最终版\天软－logo图形英文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6511307"/>
            <a:ext cx="1296144" cy="30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64968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3E3A39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3E3A3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3E3A3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3E3A3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3E3A3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3E3A3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4860883" y="3447075"/>
            <a:ext cx="3383525" cy="423489"/>
          </a:xfrm>
        </p:spPr>
        <p:txBody>
          <a:bodyPr/>
          <a:lstStyle/>
          <a:p>
            <a:pPr algn="r"/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LTE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软件部：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Carl (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陈豫宁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CGI</a:t>
            </a:r>
            <a:r>
              <a:rPr lang="zh-CN" altLang="en-US" sz="1800" dirty="0"/>
              <a:t>（</a:t>
            </a:r>
            <a:r>
              <a:rPr lang="en-US" altLang="zh-CN" sz="1800" dirty="0"/>
              <a:t>Common Gateway Interface)</a:t>
            </a:r>
            <a:endParaRPr lang="zh-CN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6EF0E9E-29AC-4248-96B9-42C3A6FE6495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成都天软信息技术有限公司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t>0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" y="116632"/>
            <a:ext cx="2411757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4553"/>
              <a:ext cx="1329805" cy="563880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en-US" altLang="zh-CN" b="1" dirty="0">
                  <a:latin typeface="+mj-ea"/>
                  <a:ea typeface="+mj-ea"/>
                  <a:sym typeface="+mn-ea"/>
                </a:rPr>
                <a:t>2</a:t>
              </a:r>
              <a:r>
                <a:rPr lang="zh-CN" altLang="en-US" b="1" dirty="0">
                  <a:latin typeface="+mj-ea"/>
                  <a:ea typeface="+mj-ea"/>
                  <a:sym typeface="+mn-ea"/>
                </a:rPr>
                <a:t>、</a:t>
              </a:r>
              <a:r>
                <a:rPr lang="en-US" altLang="zh-CN" b="1" dirty="0">
                  <a:latin typeface="+mj-ea"/>
                  <a:ea typeface="+mj-ea"/>
                  <a:sym typeface="+mn-ea"/>
                </a:rPr>
                <a:t>HTTP</a:t>
              </a:r>
              <a:r>
                <a:rPr lang="zh-CN" altLang="en-US" b="1" dirty="0">
                  <a:latin typeface="+mj-ea"/>
                  <a:ea typeface="+mj-ea"/>
                  <a:sym typeface="+mn-ea"/>
                </a:rPr>
                <a:t>协议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1" name="内容占位符 1">
            <a:extLst>
              <a:ext uri="{FF2B5EF4-FFF2-40B4-BE49-F238E27FC236}">
                <a16:creationId xmlns:a16="http://schemas.microsoft.com/office/drawing/2014/main" id="{A311DB95-79E1-4800-B3EE-E550D72D72E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3528" y="980728"/>
            <a:ext cx="8496944" cy="575171"/>
          </a:xfrm>
        </p:spPr>
        <p:txBody>
          <a:bodyPr/>
          <a:lstStyle/>
          <a:p>
            <a:r>
              <a:rPr lang="zh-CN" altLang="en-US" dirty="0"/>
              <a:t>响应报文格式</a:t>
            </a:r>
            <a:endParaRPr lang="en-US" dirty="0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24242DB3-EFF6-49C7-9A9F-991AF615BA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482" y="1787613"/>
            <a:ext cx="8281035" cy="1872379"/>
          </a:xfrm>
        </p:spPr>
        <p:txBody>
          <a:bodyPr>
            <a:norm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响应报文主要由状态行、响应头部、响应正文三部分组成。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4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状态码主要告诉浏览器此次请求的状态。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4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状态码描述一般为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OK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FOUND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等，但是用户也可以自定义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4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响应头部为想告诉浏览器的一些信息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B7CC24-26BF-4204-B328-FA939AA17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485" y="4023339"/>
            <a:ext cx="6097027" cy="209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201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" y="116632"/>
            <a:ext cx="2411757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4553"/>
              <a:ext cx="1329805" cy="563880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en-US" altLang="zh-CN" b="1" dirty="0">
                  <a:latin typeface="+mj-ea"/>
                  <a:ea typeface="+mj-ea"/>
                  <a:sym typeface="+mn-ea"/>
                </a:rPr>
                <a:t>2</a:t>
              </a:r>
              <a:r>
                <a:rPr lang="zh-CN" altLang="en-US" b="1" dirty="0">
                  <a:latin typeface="+mj-ea"/>
                  <a:ea typeface="+mj-ea"/>
                  <a:sym typeface="+mn-ea"/>
                </a:rPr>
                <a:t>、</a:t>
              </a:r>
              <a:r>
                <a:rPr lang="en-US" altLang="zh-CN" b="1" dirty="0">
                  <a:latin typeface="+mj-ea"/>
                  <a:ea typeface="+mj-ea"/>
                  <a:sym typeface="+mn-ea"/>
                </a:rPr>
                <a:t>HTTP</a:t>
              </a:r>
              <a:r>
                <a:rPr lang="zh-CN" altLang="en-US" b="1" dirty="0">
                  <a:latin typeface="+mj-ea"/>
                  <a:ea typeface="+mj-ea"/>
                  <a:sym typeface="+mn-ea"/>
                </a:rPr>
                <a:t>协议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11" name="内容占位符 1">
            <a:extLst>
              <a:ext uri="{FF2B5EF4-FFF2-40B4-BE49-F238E27FC236}">
                <a16:creationId xmlns:a16="http://schemas.microsoft.com/office/drawing/2014/main" id="{A311DB95-79E1-4800-B3EE-E550D72D72E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50568" y="1052736"/>
            <a:ext cx="1152128" cy="575171"/>
          </a:xfrm>
        </p:spPr>
        <p:txBody>
          <a:bodyPr/>
          <a:lstStyle/>
          <a:p>
            <a:r>
              <a:rPr lang="zh-CN" altLang="en-US" dirty="0"/>
              <a:t>响应头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F4B4EA-E977-4720-BC7D-7BFF10996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807" y="3068960"/>
            <a:ext cx="32956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456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" y="116632"/>
            <a:ext cx="2411757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4553"/>
              <a:ext cx="1329805" cy="563880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en-US" altLang="zh-CN" b="1" dirty="0">
                  <a:latin typeface="+mj-ea"/>
                  <a:ea typeface="+mj-ea"/>
                  <a:sym typeface="+mn-ea"/>
                </a:rPr>
                <a:t>2</a:t>
              </a:r>
              <a:r>
                <a:rPr lang="zh-CN" altLang="en-US" b="1" dirty="0">
                  <a:latin typeface="+mj-ea"/>
                  <a:ea typeface="+mj-ea"/>
                  <a:sym typeface="+mn-ea"/>
                </a:rPr>
                <a:t>、</a:t>
              </a:r>
              <a:r>
                <a:rPr lang="en-US" altLang="zh-CN" b="1" dirty="0">
                  <a:latin typeface="+mj-ea"/>
                  <a:ea typeface="+mj-ea"/>
                  <a:sym typeface="+mn-ea"/>
                </a:rPr>
                <a:t>HTTP</a:t>
              </a:r>
              <a:r>
                <a:rPr lang="zh-CN" altLang="en-US" b="1" dirty="0">
                  <a:latin typeface="+mj-ea"/>
                  <a:ea typeface="+mj-ea"/>
                  <a:sym typeface="+mn-ea"/>
                </a:rPr>
                <a:t>协议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1" name="内容占位符 1">
            <a:extLst>
              <a:ext uri="{FF2B5EF4-FFF2-40B4-BE49-F238E27FC236}">
                <a16:creationId xmlns:a16="http://schemas.microsoft.com/office/drawing/2014/main" id="{A311DB95-79E1-4800-B3EE-E550D72D72E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3528" y="980728"/>
            <a:ext cx="8496944" cy="575171"/>
          </a:xfrm>
        </p:spPr>
        <p:txBody>
          <a:bodyPr/>
          <a:lstStyle/>
          <a:p>
            <a:r>
              <a:rPr lang="zh-CN" altLang="en-US" dirty="0"/>
              <a:t>状态码</a:t>
            </a:r>
            <a:endParaRPr lang="en-US" dirty="0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24242DB3-EFF6-49C7-9A9F-991AF615BA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482" y="1787613"/>
            <a:ext cx="8281035" cy="3513595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14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状态代码的第一个数字代表当前响应的类型：</a:t>
            </a:r>
          </a:p>
          <a:p>
            <a:pPr algn="l">
              <a:lnSpc>
                <a:spcPct val="140000"/>
              </a:lnSpc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4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- 1xx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消息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——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请求已被服务器接收，继续处理</a:t>
            </a:r>
          </a:p>
          <a:p>
            <a:pPr algn="l">
              <a:lnSpc>
                <a:spcPct val="14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- 2xx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成功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——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请求已成功被服务器接收、理解、并接受</a:t>
            </a:r>
          </a:p>
          <a:p>
            <a:pPr algn="l">
              <a:lnSpc>
                <a:spcPct val="14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- 3xx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重定向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——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需要后续操作才能完成这一请求</a:t>
            </a:r>
          </a:p>
          <a:p>
            <a:pPr algn="l">
              <a:lnSpc>
                <a:spcPct val="14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- 4xx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请求错误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——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请求含有词法错误或者无法被执行</a:t>
            </a:r>
          </a:p>
          <a:p>
            <a:pPr algn="l">
              <a:lnSpc>
                <a:spcPct val="14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- 5xx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服务器错误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——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服务器在处理某个正确请求时发生错误</a:t>
            </a:r>
          </a:p>
          <a:p>
            <a:pPr algn="l">
              <a:lnSpc>
                <a:spcPct val="140000"/>
              </a:lnSpc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4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虽然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RFC 2616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中已经推荐了描述状态的短语，例如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"200 OK"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"404 Not Found"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，但是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开发者仍然能够自行决定采用何种短语，用以显示本地化的状态描述或者自定义信息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445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成都天软信息技术有限公司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FAB8377-70BB-4E47-877B-E222D1481B4C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t>12</a:t>
            </a:fld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-2" y="873749"/>
            <a:ext cx="2563418" cy="567811"/>
            <a:chOff x="2520086" y="247954"/>
            <a:chExt cx="1363001" cy="757082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420942" y="247954"/>
              <a:ext cx="462145" cy="75708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247954"/>
              <a:ext cx="1178144" cy="757082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3.Web</a:t>
              </a:r>
              <a:r>
                <a:rPr lang="zh-CN" altLang="en-US" dirty="0">
                  <a:solidFill>
                    <a:schemeClr val="bg1"/>
                  </a:solidFill>
                </a:rPr>
                <a:t>的简单原理</a:t>
              </a:r>
              <a:r>
                <a:rPr lang="en-US" altLang="zh-CN" dirty="0">
                  <a:solidFill>
                    <a:schemeClr val="bg1"/>
                  </a:solidFill>
                </a:rPr>
                <a:t>	</a:t>
              </a:r>
            </a:p>
          </p:txBody>
        </p:sp>
      </p:grpSp>
      <p:grpSp>
        <p:nvGrpSpPr>
          <p:cNvPr id="40" name="淘宝店chenying0907出品 2"/>
          <p:cNvGrpSpPr/>
          <p:nvPr/>
        </p:nvGrpSpPr>
        <p:grpSpPr>
          <a:xfrm>
            <a:off x="2830124" y="1904223"/>
            <a:ext cx="2855627" cy="2855627"/>
            <a:chOff x="3177031" y="1165408"/>
            <a:chExt cx="2855627" cy="2855627"/>
          </a:xfrm>
        </p:grpSpPr>
        <p:grpSp>
          <p:nvGrpSpPr>
            <p:cNvPr id="41" name="淘宝店chenying0907出品 14"/>
            <p:cNvGrpSpPr/>
            <p:nvPr/>
          </p:nvGrpSpPr>
          <p:grpSpPr>
            <a:xfrm>
              <a:off x="3177031" y="1165408"/>
              <a:ext cx="2855627" cy="2855627"/>
              <a:chOff x="2848131" y="1860029"/>
              <a:chExt cx="3807502" cy="3807502"/>
            </a:xfrm>
          </p:grpSpPr>
          <p:sp>
            <p:nvSpPr>
              <p:cNvPr id="43" name="淘宝店chenying0907出品 10"/>
              <p:cNvSpPr/>
              <p:nvPr/>
            </p:nvSpPr>
            <p:spPr>
              <a:xfrm>
                <a:off x="2848131" y="1860029"/>
                <a:ext cx="3807502" cy="38075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E0E0E0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44" name="淘宝店chenying0907出品 12"/>
              <p:cNvSpPr/>
              <p:nvPr/>
            </p:nvSpPr>
            <p:spPr>
              <a:xfrm>
                <a:off x="2936823" y="1948721"/>
                <a:ext cx="3630119" cy="363011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DDDEDD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42" name="淘宝店chenying0907出品 20"/>
            <p:cNvSpPr txBox="1"/>
            <p:nvPr/>
          </p:nvSpPr>
          <p:spPr>
            <a:xfrm>
              <a:off x="3447155" y="2384422"/>
              <a:ext cx="23153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Web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的简单原理</a:t>
              </a:r>
            </a:p>
          </p:txBody>
        </p:sp>
      </p:grpSp>
      <p:grpSp>
        <p:nvGrpSpPr>
          <p:cNvPr id="45" name="淘宝店chenying0907出品 1"/>
          <p:cNvGrpSpPr/>
          <p:nvPr/>
        </p:nvGrpSpPr>
        <p:grpSpPr>
          <a:xfrm>
            <a:off x="5004048" y="1958210"/>
            <a:ext cx="1014647" cy="1014647"/>
            <a:chOff x="5258235" y="1153582"/>
            <a:chExt cx="1014647" cy="1014647"/>
          </a:xfrm>
        </p:grpSpPr>
        <p:grpSp>
          <p:nvGrpSpPr>
            <p:cNvPr id="46" name="淘宝店chenying0907出品 15"/>
            <p:cNvGrpSpPr/>
            <p:nvPr/>
          </p:nvGrpSpPr>
          <p:grpSpPr>
            <a:xfrm>
              <a:off x="5258235" y="1153582"/>
              <a:ext cx="1014647" cy="1014647"/>
              <a:chOff x="2848131" y="1860029"/>
              <a:chExt cx="3807502" cy="3807502"/>
            </a:xfrm>
          </p:grpSpPr>
          <p:sp>
            <p:nvSpPr>
              <p:cNvPr id="48" name="淘宝店chenying0907出品 16"/>
              <p:cNvSpPr/>
              <p:nvPr/>
            </p:nvSpPr>
            <p:spPr>
              <a:xfrm>
                <a:off x="2848131" y="1860029"/>
                <a:ext cx="3807502" cy="38075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E0E0E0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49" name="淘宝店chenying0907出品 17"/>
              <p:cNvSpPr/>
              <p:nvPr/>
            </p:nvSpPr>
            <p:spPr>
              <a:xfrm>
                <a:off x="2936823" y="1948721"/>
                <a:ext cx="3630119" cy="363011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DDDEDD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47" name="淘宝店chenying0907出品 18"/>
            <p:cNvSpPr txBox="1"/>
            <p:nvPr/>
          </p:nvSpPr>
          <p:spPr>
            <a:xfrm>
              <a:off x="5596479" y="1402939"/>
              <a:ext cx="38183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500" b="1" dirty="0">
                  <a:solidFill>
                    <a:srgbClr val="C00000"/>
                  </a:solidFill>
                  <a:latin typeface="+mj-ea"/>
                  <a:ea typeface="+mj-ea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8188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431482" y="908720"/>
            <a:ext cx="8281035" cy="648072"/>
          </a:xfrm>
        </p:spPr>
        <p:txBody>
          <a:bodyPr>
            <a:norm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服务器本质上是遵循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TCP/IP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协议搭建的一个服务，获取静态资源的流程如下：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-1" y="116632"/>
            <a:ext cx="2411757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4553"/>
              <a:ext cx="1329805" cy="563880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en-US" altLang="zh-CN" b="1" dirty="0">
                  <a:latin typeface="+mj-ea"/>
                  <a:ea typeface="+mj-ea"/>
                  <a:sym typeface="+mn-ea"/>
                </a:rPr>
                <a:t>3</a:t>
              </a:r>
              <a:r>
                <a:rPr lang="zh-CN" altLang="en-US" b="1" dirty="0">
                  <a:latin typeface="+mj-ea"/>
                  <a:ea typeface="+mj-ea"/>
                  <a:sym typeface="+mn-ea"/>
                </a:rPr>
                <a:t>、</a:t>
              </a:r>
              <a:r>
                <a:rPr lang="en-US" altLang="zh-CN" b="1" dirty="0">
                  <a:latin typeface="+mj-ea"/>
                  <a:ea typeface="+mj-ea"/>
                  <a:sym typeface="+mn-ea"/>
                </a:rPr>
                <a:t>WEB</a:t>
              </a:r>
              <a:r>
                <a:rPr lang="zh-CN" altLang="en-US" b="1" dirty="0">
                  <a:latin typeface="+mj-ea"/>
                  <a:ea typeface="+mj-ea"/>
                  <a:sym typeface="+mn-ea"/>
                </a:rPr>
                <a:t>原理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52A83D3-610E-4C4F-A14B-E0440BAC4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170088"/>
            <a:ext cx="6060182" cy="281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42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431482" y="908720"/>
            <a:ext cx="8281035" cy="648072"/>
          </a:xfrm>
        </p:spPr>
        <p:txBody>
          <a:bodyPr>
            <a:norm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获取动态资源的流程如下：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-1" y="116632"/>
            <a:ext cx="2411757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4553"/>
              <a:ext cx="1329805" cy="563880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en-US" altLang="zh-CN" b="1" dirty="0">
                  <a:latin typeface="+mj-ea"/>
                  <a:ea typeface="+mj-ea"/>
                  <a:sym typeface="+mn-ea"/>
                </a:rPr>
                <a:t>3</a:t>
              </a:r>
              <a:r>
                <a:rPr lang="zh-CN" altLang="en-US" b="1" dirty="0">
                  <a:latin typeface="+mj-ea"/>
                  <a:ea typeface="+mj-ea"/>
                  <a:sym typeface="+mn-ea"/>
                </a:rPr>
                <a:t>、</a:t>
              </a:r>
              <a:r>
                <a:rPr lang="en-US" altLang="zh-CN" b="1" dirty="0">
                  <a:latin typeface="+mj-ea"/>
                  <a:ea typeface="+mj-ea"/>
                  <a:sym typeface="+mn-ea"/>
                </a:rPr>
                <a:t>WEB</a:t>
              </a:r>
              <a:r>
                <a:rPr lang="zh-CN" altLang="en-US" b="1" dirty="0">
                  <a:latin typeface="+mj-ea"/>
                  <a:ea typeface="+mj-ea"/>
                  <a:sym typeface="+mn-ea"/>
                </a:rPr>
                <a:t>原理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255A8F6-3CE1-4D9C-BA60-D3A74D74D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60" y="2204864"/>
            <a:ext cx="7895877" cy="298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072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成都天软信息技术有限公司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FAB8377-70BB-4E47-877B-E222D1481B4C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t>15</a:t>
            </a:fld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-2" y="873750"/>
            <a:ext cx="2563418" cy="567810"/>
            <a:chOff x="2520086" y="247954"/>
            <a:chExt cx="1363001" cy="75708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420942" y="247954"/>
              <a:ext cx="462145" cy="75708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250574"/>
              <a:ext cx="1178144" cy="75184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4.CGI</a:t>
              </a:r>
              <a:r>
                <a:rPr lang="zh-CN" altLang="en-US" dirty="0">
                  <a:solidFill>
                    <a:schemeClr val="bg1"/>
                  </a:solidFill>
                </a:rPr>
                <a:t>程序</a:t>
              </a:r>
              <a:r>
                <a:rPr lang="en-US" altLang="zh-CN" dirty="0">
                  <a:solidFill>
                    <a:schemeClr val="bg1"/>
                  </a:solidFill>
                </a:rPr>
                <a:t>	</a:t>
              </a:r>
            </a:p>
          </p:txBody>
        </p:sp>
      </p:grpSp>
      <p:sp>
        <p:nvSpPr>
          <p:cNvPr id="11" name="灯片编号占位符 3"/>
          <p:cNvSpPr txBox="1"/>
          <p:nvPr/>
        </p:nvSpPr>
        <p:spPr>
          <a:xfrm>
            <a:off x="3059832" y="572989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grpSp>
        <p:nvGrpSpPr>
          <p:cNvPr id="40" name="淘宝店chenying0907出品 2"/>
          <p:cNvGrpSpPr/>
          <p:nvPr/>
        </p:nvGrpSpPr>
        <p:grpSpPr>
          <a:xfrm>
            <a:off x="2830124" y="1904223"/>
            <a:ext cx="2855627" cy="2855627"/>
            <a:chOff x="3177031" y="1165408"/>
            <a:chExt cx="2855627" cy="2855627"/>
          </a:xfrm>
        </p:grpSpPr>
        <p:grpSp>
          <p:nvGrpSpPr>
            <p:cNvPr id="41" name="淘宝店chenying0907出品 14"/>
            <p:cNvGrpSpPr/>
            <p:nvPr/>
          </p:nvGrpSpPr>
          <p:grpSpPr>
            <a:xfrm>
              <a:off x="3177031" y="1165408"/>
              <a:ext cx="2855627" cy="2855627"/>
              <a:chOff x="2848131" y="1860029"/>
              <a:chExt cx="3807502" cy="3807502"/>
            </a:xfrm>
          </p:grpSpPr>
          <p:sp>
            <p:nvSpPr>
              <p:cNvPr id="43" name="淘宝店chenying0907出品 10"/>
              <p:cNvSpPr/>
              <p:nvPr/>
            </p:nvSpPr>
            <p:spPr>
              <a:xfrm>
                <a:off x="2848131" y="1860029"/>
                <a:ext cx="3807502" cy="38075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E0E0E0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44" name="淘宝店chenying0907出品 12"/>
              <p:cNvSpPr/>
              <p:nvPr/>
            </p:nvSpPr>
            <p:spPr>
              <a:xfrm>
                <a:off x="2936823" y="1948721"/>
                <a:ext cx="3630119" cy="363011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DDDEDD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42" name="淘宝店chenying0907出品 20"/>
            <p:cNvSpPr txBox="1"/>
            <p:nvPr/>
          </p:nvSpPr>
          <p:spPr>
            <a:xfrm>
              <a:off x="3981821" y="2362912"/>
              <a:ext cx="124587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CGI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程序</a:t>
              </a:r>
            </a:p>
          </p:txBody>
        </p:sp>
      </p:grpSp>
      <p:grpSp>
        <p:nvGrpSpPr>
          <p:cNvPr id="45" name="淘宝店chenying0907出品 1"/>
          <p:cNvGrpSpPr/>
          <p:nvPr/>
        </p:nvGrpSpPr>
        <p:grpSpPr>
          <a:xfrm>
            <a:off x="5004048" y="1958210"/>
            <a:ext cx="1014647" cy="1014647"/>
            <a:chOff x="5258235" y="1153582"/>
            <a:chExt cx="1014647" cy="1014647"/>
          </a:xfrm>
        </p:grpSpPr>
        <p:grpSp>
          <p:nvGrpSpPr>
            <p:cNvPr id="46" name="淘宝店chenying0907出品 15"/>
            <p:cNvGrpSpPr/>
            <p:nvPr/>
          </p:nvGrpSpPr>
          <p:grpSpPr>
            <a:xfrm>
              <a:off x="5258235" y="1153582"/>
              <a:ext cx="1014647" cy="1014647"/>
              <a:chOff x="2848131" y="1860029"/>
              <a:chExt cx="3807502" cy="3807502"/>
            </a:xfrm>
          </p:grpSpPr>
          <p:sp>
            <p:nvSpPr>
              <p:cNvPr id="48" name="淘宝店chenying0907出品 16"/>
              <p:cNvSpPr/>
              <p:nvPr/>
            </p:nvSpPr>
            <p:spPr>
              <a:xfrm>
                <a:off x="2848131" y="1860029"/>
                <a:ext cx="3807502" cy="38075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E0E0E0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49" name="淘宝店chenying0907出品 17"/>
              <p:cNvSpPr/>
              <p:nvPr/>
            </p:nvSpPr>
            <p:spPr>
              <a:xfrm>
                <a:off x="2936823" y="1948721"/>
                <a:ext cx="3630119" cy="363011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DDDEDD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47" name="淘宝店chenying0907出品 18"/>
            <p:cNvSpPr txBox="1"/>
            <p:nvPr/>
          </p:nvSpPr>
          <p:spPr>
            <a:xfrm>
              <a:off x="5596479" y="1402939"/>
              <a:ext cx="38183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500" b="1" dirty="0">
                  <a:solidFill>
                    <a:srgbClr val="C00000"/>
                  </a:solidFill>
                  <a:latin typeface="+mj-ea"/>
                  <a:ea typeface="+mj-ea"/>
                </a:rPr>
                <a:t>4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23528" y="980728"/>
            <a:ext cx="8496944" cy="575171"/>
          </a:xfrm>
        </p:spPr>
        <p:txBody>
          <a:bodyPr/>
          <a:lstStyle/>
          <a:p>
            <a:r>
              <a:rPr lang="zh-CN" altLang="en-US" dirty="0"/>
              <a:t>输出头部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23528" y="1628800"/>
            <a:ext cx="8280722" cy="5328791"/>
          </a:xfrm>
        </p:spPr>
        <p:txBody>
          <a:bodyPr>
            <a:normAutofit/>
          </a:bodyPr>
          <a:lstStyle/>
          <a:p>
            <a:pPr algn="l">
              <a:lnSpc>
                <a:spcPct val="14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Content-type：text/html\r\n\r\n</a:t>
            </a:r>
          </a:p>
          <a:p>
            <a:pPr algn="l">
              <a:lnSpc>
                <a:spcPct val="14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Content-Type: application/json\r\n\r\n</a:t>
            </a:r>
          </a:p>
          <a:p>
            <a:pPr algn="l">
              <a:lnSpc>
                <a:spcPct val="14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头部实际不是文本的一部分，是服务器与浏览器之间的信息协议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-1" y="116632"/>
            <a:ext cx="2411757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4553"/>
              <a:ext cx="1329805" cy="563880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en-US" altLang="zh-CN" b="1" dirty="0">
                  <a:latin typeface="+mj-ea"/>
                  <a:ea typeface="+mj-ea"/>
                </a:rPr>
                <a:t>4</a:t>
              </a:r>
              <a:r>
                <a:rPr lang="zh-CN" altLang="en-US" b="1" dirty="0">
                  <a:latin typeface="+mj-ea"/>
                  <a:ea typeface="+mj-ea"/>
                </a:rPr>
                <a:t>、</a:t>
              </a:r>
              <a:r>
                <a:rPr lang="en-US" altLang="zh-CN" b="1" dirty="0">
                  <a:latin typeface="+mj-ea"/>
                  <a:ea typeface="+mj-ea"/>
                </a:rPr>
                <a:t>CGI</a:t>
              </a:r>
              <a:r>
                <a:rPr lang="zh-CN" altLang="en-US" b="1" dirty="0">
                  <a:latin typeface="+mj-ea"/>
                  <a:ea typeface="+mj-ea"/>
                </a:rPr>
                <a:t>程序</a:t>
              </a: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10" name="图片 -21474826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715" y="3183890"/>
            <a:ext cx="3150870" cy="30848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23528" y="980728"/>
            <a:ext cx="8496944" cy="575171"/>
          </a:xfrm>
        </p:spPr>
        <p:txBody>
          <a:bodyPr/>
          <a:lstStyle/>
          <a:p>
            <a:r>
              <a:rPr lang="zh-CN" altLang="en-US" dirty="0"/>
              <a:t>获取数据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23528" y="1628800"/>
            <a:ext cx="8280722" cy="5328791"/>
          </a:xfrm>
        </p:spPr>
        <p:txBody>
          <a:bodyPr>
            <a:normAutofit/>
          </a:bodyPr>
          <a:lstStyle/>
          <a:p>
            <a:pPr algn="l">
              <a:lnSpc>
                <a:spcPct val="14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、通过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环境变量(GET方式)</a:t>
            </a:r>
          </a:p>
          <a:p>
            <a:pPr algn="l">
              <a:lnSpc>
                <a:spcPct val="140000"/>
              </a:lnSpc>
            </a:pP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2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stdin(POST方式)</a:t>
            </a:r>
          </a:p>
          <a:p>
            <a:pPr algn="l">
              <a:lnSpc>
                <a:spcPct val="14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环境变量：</a:t>
            </a:r>
          </a:p>
          <a:p>
            <a:pPr algn="l">
              <a:lnSpc>
                <a:spcPct val="140000"/>
              </a:lnSpc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-1" y="116632"/>
            <a:ext cx="2411757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4553"/>
              <a:ext cx="1329805" cy="563880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en-US" altLang="zh-CN" b="1" dirty="0">
                  <a:latin typeface="+mj-ea"/>
                  <a:ea typeface="+mj-ea"/>
                </a:rPr>
                <a:t>4</a:t>
              </a:r>
              <a:r>
                <a:rPr lang="zh-CN" altLang="en-US" b="1" dirty="0">
                  <a:latin typeface="+mj-ea"/>
                  <a:ea typeface="+mj-ea"/>
                </a:rPr>
                <a:t>、</a:t>
              </a:r>
              <a:r>
                <a:rPr lang="en-US" altLang="zh-CN" b="1" dirty="0">
                  <a:latin typeface="+mj-ea"/>
                  <a:ea typeface="+mj-ea"/>
                </a:rPr>
                <a:t>CGI</a:t>
              </a:r>
              <a:r>
                <a:rPr lang="zh-CN" altLang="en-US" b="1" dirty="0">
                  <a:latin typeface="+mj-ea"/>
                  <a:ea typeface="+mj-ea"/>
                </a:rPr>
                <a:t>程序</a:t>
              </a: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t>17</a:t>
            </a:fld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962816"/>
              </p:ext>
            </p:extLst>
          </p:nvPr>
        </p:nvGraphicFramePr>
        <p:xfrm>
          <a:off x="467673" y="3261643"/>
          <a:ext cx="8352930" cy="258000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016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6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96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 dirty="0">
                          <a:ln>
                            <a:noFill/>
                          </a:ln>
                          <a:effectLst>
                            <a:outerShdw blurRad="63500" sx="102000" sy="1020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环境变量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0" dirty="0">
                          <a:ln>
                            <a:noFill/>
                          </a:ln>
                          <a:effectLst>
                            <a:outerShdw blurRad="63500" sx="102000" sy="1020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意义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sz="1500" dirty="0">
                          <a:ln>
                            <a:noFill/>
                          </a:ln>
                        </a:rPr>
                        <a:t>REQUEST_METHOD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dirty="0">
                          <a:ln>
                            <a:noFill/>
                          </a:ln>
                        </a:rPr>
                        <a:t>请求类型，如“GET”或“POST”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sz="1500" dirty="0">
                          <a:ln>
                            <a:noFill/>
                          </a:ln>
                        </a:rPr>
                        <a:t>CONTENT_TYPE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dirty="0">
                          <a:ln>
                            <a:noFill/>
                          </a:ln>
                        </a:rPr>
                        <a:t>被发送数据的类型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sz="1500" dirty="0">
                          <a:ln>
                            <a:noFill/>
                          </a:ln>
                        </a:rPr>
                        <a:t>CONTENT_LENGTH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dirty="0">
                          <a:ln>
                            <a:noFill/>
                          </a:ln>
                        </a:rPr>
                        <a:t>客户端向标准输入设备发送的数据长度，单位为字节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500" dirty="0">
                          <a:ln>
                            <a:noFill/>
                          </a:ln>
                        </a:rPr>
                        <a:t>QUERY_STRING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500" dirty="0">
                          <a:ln>
                            <a:noFill/>
                          </a:ln>
                        </a:rPr>
                        <a:t>查询参数</a:t>
                      </a:r>
                      <a:r>
                        <a:rPr lang="zh-CN" altLang="en-US" sz="1500" dirty="0">
                          <a:ln>
                            <a:noFill/>
                          </a:ln>
                        </a:rPr>
                        <a:t>，如：</a:t>
                      </a:r>
                      <a:r>
                        <a:rPr lang="en-US" altLang="zh-CN" sz="1500" dirty="0">
                          <a:ln>
                            <a:noFill/>
                          </a:ln>
                        </a:rPr>
                        <a:t>name=admin&amp;passwd=123</a:t>
                      </a:r>
                      <a:endParaRPr lang="zh-CN" altLang="en-US" sz="150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500" dirty="0">
                          <a:ln>
                            <a:noFill/>
                          </a:ln>
                        </a:rPr>
                        <a:t>REMOTE_ADDR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500" dirty="0">
                          <a:ln>
                            <a:noFill/>
                          </a:ln>
                        </a:rPr>
                        <a:t>发送此次请求的主机IP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500" dirty="0">
                          <a:ln>
                            <a:noFill/>
                          </a:ln>
                        </a:rPr>
                        <a:t>REMOTE_HOST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500" dirty="0">
                          <a:ln>
                            <a:noFill/>
                          </a:ln>
                        </a:rPr>
                        <a:t>发送此次请求的主机名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23528" y="980728"/>
            <a:ext cx="8496944" cy="575171"/>
          </a:xfrm>
        </p:spPr>
        <p:txBody>
          <a:bodyPr/>
          <a:lstStyle/>
          <a:p>
            <a:r>
              <a:rPr lang="zh-CN" altLang="en-US" dirty="0"/>
              <a:t>获取数据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23528" y="1628800"/>
            <a:ext cx="8280722" cy="5328791"/>
          </a:xfrm>
        </p:spPr>
        <p:txBody>
          <a:bodyPr>
            <a:normAutofit/>
          </a:bodyPr>
          <a:lstStyle/>
          <a:p>
            <a:pPr algn="l">
              <a:lnSpc>
                <a:spcPct val="140000"/>
              </a:lnSpc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40000"/>
              </a:lnSpc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-1" y="116632"/>
            <a:ext cx="2411757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4553"/>
              <a:ext cx="1329805" cy="563880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en-US" altLang="zh-CN" b="1" dirty="0">
                  <a:latin typeface="+mj-ea"/>
                  <a:ea typeface="+mj-ea"/>
                </a:rPr>
                <a:t>4</a:t>
              </a:r>
              <a:r>
                <a:rPr lang="zh-CN" altLang="en-US" b="1" dirty="0">
                  <a:latin typeface="+mj-ea"/>
                  <a:ea typeface="+mj-ea"/>
                </a:rPr>
                <a:t>、</a:t>
              </a:r>
              <a:r>
                <a:rPr lang="en-US" altLang="zh-CN" b="1" dirty="0">
                  <a:latin typeface="+mj-ea"/>
                  <a:ea typeface="+mj-ea"/>
                </a:rPr>
                <a:t>CGI</a:t>
              </a:r>
              <a:r>
                <a:rPr lang="zh-CN" altLang="en-US" b="1" dirty="0">
                  <a:latin typeface="+mj-ea"/>
                  <a:ea typeface="+mj-ea"/>
                </a:rPr>
                <a:t>程序</a:t>
              </a: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t>18</a:t>
            </a:fld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046151"/>
              </p:ext>
            </p:extLst>
          </p:nvPr>
        </p:nvGraphicFramePr>
        <p:xfrm>
          <a:off x="467544" y="2138963"/>
          <a:ext cx="8353059" cy="369252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016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6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96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 dirty="0">
                          <a:ln>
                            <a:noFill/>
                          </a:ln>
                          <a:effectLst>
                            <a:outerShdw blurRad="63500" sx="102000" sy="1020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环境变量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0" dirty="0">
                          <a:ln>
                            <a:noFill/>
                          </a:ln>
                          <a:effectLst>
                            <a:outerShdw blurRad="63500" sx="102000" sy="1020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意义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sz="1500" dirty="0">
                          <a:ln>
                            <a:noFill/>
                          </a:ln>
                        </a:rPr>
                        <a:t>SCRIPT_NAME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dirty="0">
                          <a:ln>
                            <a:noFill/>
                          </a:ln>
                        </a:rPr>
                        <a:t>CGI脚本程序名称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sz="1500" dirty="0">
                          <a:ln>
                            <a:noFill/>
                          </a:ln>
                        </a:rPr>
                        <a:t>PATH_INFO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dirty="0">
                          <a:ln>
                            <a:noFill/>
                          </a:ln>
                        </a:rPr>
                        <a:t>CGI脚本程序附加路径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sz="1500" dirty="0">
                          <a:ln>
                            <a:noFill/>
                          </a:ln>
                        </a:rPr>
                        <a:t>PATH_TRANSLATED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dirty="0">
                          <a:ln>
                            <a:noFill/>
                          </a:ln>
                        </a:rPr>
                        <a:t>PATH_INFO对应的绝对路径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500" dirty="0">
                          <a:ln>
                            <a:noFill/>
                          </a:ln>
                        </a:rPr>
                        <a:t>REMOTE_USER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500" dirty="0">
                          <a:ln>
                            <a:noFill/>
                          </a:ln>
                        </a:rPr>
                        <a:t>已被验证合法的用户名</a:t>
                      </a:r>
                      <a:endParaRPr sz="150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500" dirty="0">
                          <a:ln>
                            <a:noFill/>
                          </a:ln>
                        </a:rPr>
                        <a:t>REMOTE_IDENT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500" dirty="0">
                          <a:ln>
                            <a:noFill/>
                          </a:ln>
                        </a:rPr>
                        <a:t>WEB服务器的登录用户名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500" dirty="0">
                          <a:ln>
                            <a:noFill/>
                          </a:ln>
                        </a:rPr>
                        <a:t>AUTH_TYPE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500" dirty="0">
                          <a:ln>
                            <a:noFill/>
                          </a:ln>
                        </a:rPr>
                        <a:t>验证类型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500" dirty="0">
                          <a:ln>
                            <a:noFill/>
                          </a:ln>
                        </a:rPr>
                        <a:t>GATEWAY_INTERFACE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500" dirty="0">
                          <a:ln>
                            <a:noFill/>
                          </a:ln>
                        </a:rPr>
                        <a:t>服务器遵守的CGI版本，如：CGI/1.1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500" dirty="0">
                          <a:ln>
                            <a:noFill/>
                          </a:ln>
                        </a:rPr>
                        <a:t>SERVER_NAME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500" dirty="0">
                          <a:ln>
                            <a:noFill/>
                          </a:ln>
                        </a:rPr>
                        <a:t>服务器主机名、域名或IP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500" dirty="0">
                          <a:ln>
                            <a:noFill/>
                          </a:ln>
                        </a:rPr>
                        <a:t>SERVER_PORT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500" dirty="0">
                          <a:ln>
                            <a:noFill/>
                          </a:ln>
                        </a:rPr>
                        <a:t>服务器端口号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平行四边形 14"/>
          <p:cNvSpPr/>
          <p:nvPr/>
        </p:nvSpPr>
        <p:spPr>
          <a:xfrm>
            <a:off x="2238940" y="1525722"/>
            <a:ext cx="5573420" cy="362719"/>
          </a:xfrm>
          <a:prstGeom prst="parallelogram">
            <a:avLst/>
          </a:prstGeom>
          <a:solidFill>
            <a:schemeClr val="bg1">
              <a:alpha val="70000"/>
            </a:schemeClr>
          </a:solidFill>
          <a:ln>
            <a:solidFill>
              <a:srgbClr val="C131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CGI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简介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66E9389-633F-427A-8DD6-7F4C6D920904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dirty="0"/>
              <a:t>成都天软信息技术有限公司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12" name="平行四边形 11"/>
          <p:cNvSpPr/>
          <p:nvPr/>
        </p:nvSpPr>
        <p:spPr>
          <a:xfrm>
            <a:off x="1662877" y="1519997"/>
            <a:ext cx="576064" cy="362719"/>
          </a:xfrm>
          <a:prstGeom prst="parallelogram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占位符 4"/>
          <p:cNvSpPr txBox="1"/>
          <p:nvPr/>
        </p:nvSpPr>
        <p:spPr>
          <a:xfrm>
            <a:off x="1691681" y="1484278"/>
            <a:ext cx="792087" cy="4316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sp>
        <p:nvSpPr>
          <p:cNvPr id="19" name="平行四边形 18"/>
          <p:cNvSpPr/>
          <p:nvPr/>
        </p:nvSpPr>
        <p:spPr>
          <a:xfrm>
            <a:off x="2238940" y="2317557"/>
            <a:ext cx="5573420" cy="362719"/>
          </a:xfrm>
          <a:prstGeom prst="parallelogram">
            <a:avLst/>
          </a:prstGeom>
          <a:solidFill>
            <a:schemeClr val="bg1">
              <a:alpha val="70000"/>
            </a:schemeClr>
          </a:solidFill>
          <a:ln>
            <a:solidFill>
              <a:srgbClr val="C131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HTTP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协议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平行四边形 19"/>
          <p:cNvSpPr/>
          <p:nvPr/>
        </p:nvSpPr>
        <p:spPr>
          <a:xfrm>
            <a:off x="1662877" y="2311832"/>
            <a:ext cx="576064" cy="362719"/>
          </a:xfrm>
          <a:prstGeom prst="parallelogram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占位符 4"/>
          <p:cNvSpPr txBox="1"/>
          <p:nvPr/>
        </p:nvSpPr>
        <p:spPr>
          <a:xfrm>
            <a:off x="1691681" y="2277379"/>
            <a:ext cx="792087" cy="4316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02</a:t>
            </a:r>
          </a:p>
        </p:txBody>
      </p:sp>
      <p:sp>
        <p:nvSpPr>
          <p:cNvPr id="22" name="平行四边形 21"/>
          <p:cNvSpPr/>
          <p:nvPr/>
        </p:nvSpPr>
        <p:spPr>
          <a:xfrm>
            <a:off x="2238940" y="3108970"/>
            <a:ext cx="5573420" cy="362719"/>
          </a:xfrm>
          <a:prstGeom prst="parallelogram">
            <a:avLst/>
          </a:prstGeom>
          <a:solidFill>
            <a:schemeClr val="bg1">
              <a:alpha val="70000"/>
            </a:schemeClr>
          </a:solidFill>
          <a:ln>
            <a:solidFill>
              <a:srgbClr val="C131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的简单原理</a:t>
            </a:r>
          </a:p>
        </p:txBody>
      </p:sp>
      <p:sp>
        <p:nvSpPr>
          <p:cNvPr id="23" name="平行四边形 22"/>
          <p:cNvSpPr/>
          <p:nvPr/>
        </p:nvSpPr>
        <p:spPr>
          <a:xfrm>
            <a:off x="1662877" y="3103245"/>
            <a:ext cx="576064" cy="362719"/>
          </a:xfrm>
          <a:prstGeom prst="parallelogram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占位符 4"/>
          <p:cNvSpPr txBox="1"/>
          <p:nvPr/>
        </p:nvSpPr>
        <p:spPr>
          <a:xfrm>
            <a:off x="1691681" y="3068792"/>
            <a:ext cx="792087" cy="4316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03</a:t>
            </a:r>
          </a:p>
        </p:txBody>
      </p:sp>
      <p:sp>
        <p:nvSpPr>
          <p:cNvPr id="25" name="平行四边形 24"/>
          <p:cNvSpPr/>
          <p:nvPr/>
        </p:nvSpPr>
        <p:spPr>
          <a:xfrm>
            <a:off x="2238940" y="3900805"/>
            <a:ext cx="5573420" cy="362719"/>
          </a:xfrm>
          <a:prstGeom prst="parallelogram">
            <a:avLst/>
          </a:prstGeom>
          <a:solidFill>
            <a:schemeClr val="bg1">
              <a:alpha val="70000"/>
            </a:schemeClr>
          </a:solidFill>
          <a:ln>
            <a:solidFill>
              <a:srgbClr val="C131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CGI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程序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平行四边形 25"/>
          <p:cNvSpPr/>
          <p:nvPr/>
        </p:nvSpPr>
        <p:spPr>
          <a:xfrm>
            <a:off x="1662877" y="3895080"/>
            <a:ext cx="576064" cy="362719"/>
          </a:xfrm>
          <a:prstGeom prst="parallelogram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占位符 4"/>
          <p:cNvSpPr txBox="1"/>
          <p:nvPr/>
        </p:nvSpPr>
        <p:spPr>
          <a:xfrm>
            <a:off x="1691681" y="3860627"/>
            <a:ext cx="792087" cy="4316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04</a:t>
            </a:r>
          </a:p>
        </p:txBody>
      </p:sp>
      <p:sp>
        <p:nvSpPr>
          <p:cNvPr id="28" name="平行四边形 27"/>
          <p:cNvSpPr/>
          <p:nvPr/>
        </p:nvSpPr>
        <p:spPr>
          <a:xfrm>
            <a:off x="2227028" y="4693391"/>
            <a:ext cx="5573420" cy="362719"/>
          </a:xfrm>
          <a:prstGeom prst="parallelogram">
            <a:avLst/>
          </a:prstGeom>
          <a:solidFill>
            <a:schemeClr val="bg1">
              <a:alpha val="70000"/>
            </a:schemeClr>
          </a:solidFill>
          <a:ln>
            <a:solidFill>
              <a:srgbClr val="C131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MOD_CGI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平行四边形 28"/>
          <p:cNvSpPr/>
          <p:nvPr/>
        </p:nvSpPr>
        <p:spPr>
          <a:xfrm>
            <a:off x="1662877" y="4686915"/>
            <a:ext cx="576064" cy="362719"/>
          </a:xfrm>
          <a:prstGeom prst="parallelogram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占位符 4"/>
          <p:cNvSpPr txBox="1"/>
          <p:nvPr/>
        </p:nvSpPr>
        <p:spPr>
          <a:xfrm>
            <a:off x="1691681" y="4652462"/>
            <a:ext cx="792087" cy="4316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05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23528" y="980728"/>
            <a:ext cx="8496944" cy="575171"/>
          </a:xfrm>
        </p:spPr>
        <p:txBody>
          <a:bodyPr/>
          <a:lstStyle/>
          <a:p>
            <a:r>
              <a:rPr lang="en-US" altLang="zh-CN" dirty="0"/>
              <a:t>GET</a:t>
            </a:r>
            <a:r>
              <a:rPr lang="zh-CN" altLang="zh-CN" dirty="0"/>
              <a:t>方式获取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23528" y="1628800"/>
            <a:ext cx="8280722" cy="5328791"/>
          </a:xfrm>
        </p:spPr>
        <p:txBody>
          <a:bodyPr>
            <a:normAutofit/>
          </a:bodyPr>
          <a:lstStyle/>
          <a:p>
            <a:pPr algn="l">
              <a:lnSpc>
                <a:spcPct val="14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通过</a:t>
            </a:r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环境变量：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REQUEST_METHOD来判断是</a:t>
            </a:r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否是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方式</a:t>
            </a:r>
          </a:p>
          <a:p>
            <a:pPr algn="l">
              <a:lnSpc>
                <a:spcPct val="14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2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、从环境变量：QUERY_STRING获取数据</a:t>
            </a:r>
          </a:p>
          <a:p>
            <a:pPr algn="l">
              <a:lnSpc>
                <a:spcPct val="140000"/>
              </a:lnSpc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4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char *pQuery = NULL;</a:t>
            </a:r>
          </a:p>
          <a:p>
            <a:pPr algn="l">
              <a:lnSpc>
                <a:spcPct val="14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char *pMethod = NULL;</a:t>
            </a:r>
          </a:p>
          <a:p>
            <a:pPr algn="l">
              <a:lnSpc>
                <a:spcPct val="14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pMethod = getenv("REQUEST_METHOD");</a:t>
            </a:r>
          </a:p>
          <a:p>
            <a:pPr algn="l">
              <a:lnSpc>
                <a:spcPct val="140000"/>
              </a:lnSpc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4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(!strcmp(pMethod, "GET"))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4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pQuery = getenv("QUERY_STRING");</a:t>
            </a:r>
          </a:p>
          <a:p>
            <a:pPr algn="l">
              <a:lnSpc>
                <a:spcPct val="14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}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-1" y="116632"/>
            <a:ext cx="2411757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4553"/>
              <a:ext cx="1329805" cy="563880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en-US" altLang="zh-CN" b="1" dirty="0">
                  <a:latin typeface="+mj-ea"/>
                  <a:ea typeface="+mj-ea"/>
                </a:rPr>
                <a:t>4</a:t>
              </a:r>
              <a:r>
                <a:rPr lang="zh-CN" altLang="en-US" b="1" dirty="0">
                  <a:latin typeface="+mj-ea"/>
                  <a:ea typeface="+mj-ea"/>
                </a:rPr>
                <a:t>、</a:t>
              </a:r>
              <a:r>
                <a:rPr lang="en-US" altLang="zh-CN" b="1" dirty="0">
                  <a:latin typeface="+mj-ea"/>
                  <a:ea typeface="+mj-ea"/>
                </a:rPr>
                <a:t>CGI</a:t>
              </a:r>
              <a:r>
                <a:rPr lang="zh-CN" altLang="en-US" b="1" dirty="0">
                  <a:latin typeface="+mj-ea"/>
                  <a:ea typeface="+mj-ea"/>
                </a:rPr>
                <a:t>程序</a:t>
              </a: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23528" y="980728"/>
            <a:ext cx="8496944" cy="575171"/>
          </a:xfrm>
        </p:spPr>
        <p:txBody>
          <a:bodyPr/>
          <a:lstStyle/>
          <a:p>
            <a:r>
              <a:rPr lang="en-US" altLang="zh-CN" dirty="0"/>
              <a:t>POST</a:t>
            </a:r>
            <a:r>
              <a:rPr lang="zh-CN" altLang="zh-CN" dirty="0"/>
              <a:t>方式获取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23528" y="1628800"/>
            <a:ext cx="8280722" cy="5328791"/>
          </a:xfrm>
        </p:spPr>
        <p:txBody>
          <a:bodyPr>
            <a:normAutofit/>
          </a:bodyPr>
          <a:lstStyle/>
          <a:p>
            <a:pPr algn="l">
              <a:lnSpc>
                <a:spcPct val="14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通过</a:t>
            </a:r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环境变量：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REQUEST_METHOD 来判断是</a:t>
            </a:r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否是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方式</a:t>
            </a:r>
          </a:p>
          <a:p>
            <a:pPr algn="l">
              <a:lnSpc>
                <a:spcPct val="14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2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、从环境变量：CONTENT_LENGTH 获取数据长度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4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3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、从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stdin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中读取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个字节的数据</a:t>
            </a:r>
          </a:p>
          <a:p>
            <a:pPr algn="l">
              <a:lnSpc>
                <a:spcPct val="14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  <a:p>
            <a:pPr algn="l">
              <a:lnSpc>
                <a:spcPct val="14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char *pQuery = NULL;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4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	char *pMethod = NULL;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4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pMethod = getenv("REQUEST_METHOD");</a:t>
            </a:r>
          </a:p>
          <a:p>
            <a:pPr algn="l">
              <a:lnSpc>
                <a:spcPct val="140000"/>
              </a:lnSpc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4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(!strcmp(pMethod, "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"))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4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len = atoi(getenv("CONTENT_LENGTH"));</a:t>
            </a:r>
          </a:p>
          <a:p>
            <a:pPr algn="l">
              <a:lnSpc>
                <a:spcPct val="14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fgets(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pQuery，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len+1,stdin);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  <a:p>
            <a:pPr algn="l">
              <a:lnSpc>
                <a:spcPct val="14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}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-1" y="116632"/>
            <a:ext cx="2411757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4553"/>
              <a:ext cx="1329805" cy="563880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en-US" altLang="zh-CN" b="1" dirty="0">
                  <a:latin typeface="+mj-ea"/>
                  <a:ea typeface="+mj-ea"/>
                </a:rPr>
                <a:t>4</a:t>
              </a:r>
              <a:r>
                <a:rPr lang="zh-CN" altLang="en-US" b="1" dirty="0">
                  <a:latin typeface="+mj-ea"/>
                  <a:ea typeface="+mj-ea"/>
                </a:rPr>
                <a:t>、</a:t>
              </a:r>
              <a:r>
                <a:rPr lang="en-US" altLang="zh-CN" b="1" dirty="0">
                  <a:latin typeface="+mj-ea"/>
                  <a:ea typeface="+mj-ea"/>
                </a:rPr>
                <a:t>CGI</a:t>
              </a:r>
              <a:r>
                <a:rPr lang="zh-CN" altLang="en-US" b="1" dirty="0">
                  <a:latin typeface="+mj-ea"/>
                  <a:ea typeface="+mj-ea"/>
                </a:rPr>
                <a:t>程序</a:t>
              </a: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23528" y="980728"/>
            <a:ext cx="8496944" cy="575171"/>
          </a:xfrm>
        </p:spPr>
        <p:txBody>
          <a:bodyPr/>
          <a:lstStyle/>
          <a:p>
            <a:r>
              <a:rPr lang="zh-CN" altLang="en-US" dirty="0"/>
              <a:t>输出数据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23528" y="1628800"/>
            <a:ext cx="8280722" cy="5328791"/>
          </a:xfrm>
        </p:spPr>
        <p:txBody>
          <a:bodyPr>
            <a:normAutofit/>
          </a:bodyPr>
          <a:lstStyle/>
          <a:p>
            <a:pPr algn="l">
              <a:lnSpc>
                <a:spcPct val="14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、输出数据要和输出头部相匹配</a:t>
            </a:r>
            <a:endParaRPr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4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2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、通过标准输出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stdout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进行数据的输出</a:t>
            </a:r>
          </a:p>
          <a:p>
            <a:pPr algn="l">
              <a:lnSpc>
                <a:spcPct val="140000"/>
              </a:lnSpc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4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sprintf(output_buff, "Content-Type: application/json\r\n\r\n" \</a:t>
            </a:r>
          </a:p>
          <a:p>
            <a:pPr algn="l">
              <a:lnSpc>
                <a:spcPct val="14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          "{" \</a:t>
            </a:r>
          </a:p>
          <a:p>
            <a:pPr algn="l">
              <a:lnSpc>
                <a:spcPct val="14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          "\r\"status\":0," \</a:t>
            </a:r>
          </a:p>
          <a:p>
            <a:pPr algn="l">
              <a:lnSpc>
                <a:spcPct val="14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          "\r\"msg\":username or password incorrect" \</a:t>
            </a:r>
          </a:p>
          <a:p>
            <a:pPr algn="l">
              <a:lnSpc>
                <a:spcPct val="14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          "\r}");</a:t>
            </a:r>
          </a:p>
          <a:p>
            <a:pPr algn="l">
              <a:lnSpc>
                <a:spcPct val="140000"/>
              </a:lnSpc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4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websWrite(stdout, T("%s"), output_buff); 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-1" y="116632"/>
            <a:ext cx="2411757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4553"/>
              <a:ext cx="1329805" cy="563880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en-US" altLang="zh-CN" b="1" dirty="0">
                  <a:latin typeface="+mj-ea"/>
                  <a:ea typeface="+mj-ea"/>
                </a:rPr>
                <a:t>4</a:t>
              </a:r>
              <a:r>
                <a:rPr lang="zh-CN" altLang="en-US" b="1" dirty="0">
                  <a:latin typeface="+mj-ea"/>
                  <a:ea typeface="+mj-ea"/>
                </a:rPr>
                <a:t>、</a:t>
              </a:r>
              <a:r>
                <a:rPr lang="en-US" altLang="zh-CN" b="1" dirty="0">
                  <a:latin typeface="+mj-ea"/>
                  <a:ea typeface="+mj-ea"/>
                </a:rPr>
                <a:t>CGI</a:t>
              </a:r>
              <a:r>
                <a:rPr lang="zh-CN" altLang="en-US" b="1" dirty="0">
                  <a:latin typeface="+mj-ea"/>
                  <a:ea typeface="+mj-ea"/>
                </a:rPr>
                <a:t>程序</a:t>
              </a: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成都天软信息技术有限公司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FAB8377-70BB-4E47-877B-E222D1481B4C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t>22</a:t>
            </a:fld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-2" y="873750"/>
            <a:ext cx="2563418" cy="567810"/>
            <a:chOff x="2520086" y="247954"/>
            <a:chExt cx="1363001" cy="75708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420942" y="247954"/>
              <a:ext cx="462145" cy="75708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250574"/>
              <a:ext cx="1178144" cy="75184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5.MOD_CGI	</a:t>
              </a:r>
            </a:p>
          </p:txBody>
        </p:sp>
      </p:grpSp>
      <p:sp>
        <p:nvSpPr>
          <p:cNvPr id="11" name="灯片编号占位符 3"/>
          <p:cNvSpPr txBox="1"/>
          <p:nvPr/>
        </p:nvSpPr>
        <p:spPr>
          <a:xfrm>
            <a:off x="3059832" y="572989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grpSp>
        <p:nvGrpSpPr>
          <p:cNvPr id="40" name="淘宝店chenying0907出品 2"/>
          <p:cNvGrpSpPr/>
          <p:nvPr/>
        </p:nvGrpSpPr>
        <p:grpSpPr>
          <a:xfrm>
            <a:off x="2830124" y="1904223"/>
            <a:ext cx="2855627" cy="2855627"/>
            <a:chOff x="3177031" y="1165408"/>
            <a:chExt cx="2855627" cy="2855627"/>
          </a:xfrm>
        </p:grpSpPr>
        <p:grpSp>
          <p:nvGrpSpPr>
            <p:cNvPr id="41" name="淘宝店chenying0907出品 14"/>
            <p:cNvGrpSpPr/>
            <p:nvPr/>
          </p:nvGrpSpPr>
          <p:grpSpPr>
            <a:xfrm>
              <a:off x="3177031" y="1165408"/>
              <a:ext cx="2855627" cy="2855627"/>
              <a:chOff x="2848131" y="1860029"/>
              <a:chExt cx="3807502" cy="3807502"/>
            </a:xfrm>
          </p:grpSpPr>
          <p:sp>
            <p:nvSpPr>
              <p:cNvPr id="43" name="淘宝店chenying0907出品 10"/>
              <p:cNvSpPr/>
              <p:nvPr/>
            </p:nvSpPr>
            <p:spPr>
              <a:xfrm>
                <a:off x="2848131" y="1860029"/>
                <a:ext cx="3807502" cy="38075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E0E0E0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44" name="淘宝店chenying0907出品 12"/>
              <p:cNvSpPr/>
              <p:nvPr/>
            </p:nvSpPr>
            <p:spPr>
              <a:xfrm>
                <a:off x="2936823" y="1948721"/>
                <a:ext cx="3630119" cy="363011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DDDEDD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42" name="淘宝店chenying0907出品 20"/>
            <p:cNvSpPr txBox="1"/>
            <p:nvPr/>
          </p:nvSpPr>
          <p:spPr>
            <a:xfrm>
              <a:off x="3883332" y="2362388"/>
              <a:ext cx="14430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MOD_CGI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5" name="淘宝店chenying0907出品 1"/>
          <p:cNvGrpSpPr/>
          <p:nvPr/>
        </p:nvGrpSpPr>
        <p:grpSpPr>
          <a:xfrm>
            <a:off x="5004048" y="1958210"/>
            <a:ext cx="1014647" cy="1014647"/>
            <a:chOff x="5258235" y="1153582"/>
            <a:chExt cx="1014647" cy="1014647"/>
          </a:xfrm>
        </p:grpSpPr>
        <p:grpSp>
          <p:nvGrpSpPr>
            <p:cNvPr id="46" name="淘宝店chenying0907出品 15"/>
            <p:cNvGrpSpPr/>
            <p:nvPr/>
          </p:nvGrpSpPr>
          <p:grpSpPr>
            <a:xfrm>
              <a:off x="5258235" y="1153582"/>
              <a:ext cx="1014647" cy="1014647"/>
              <a:chOff x="2848131" y="1860029"/>
              <a:chExt cx="3807502" cy="3807502"/>
            </a:xfrm>
          </p:grpSpPr>
          <p:sp>
            <p:nvSpPr>
              <p:cNvPr id="48" name="淘宝店chenying0907出品 16"/>
              <p:cNvSpPr/>
              <p:nvPr/>
            </p:nvSpPr>
            <p:spPr>
              <a:xfrm>
                <a:off x="2848131" y="1860029"/>
                <a:ext cx="3807502" cy="38075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E0E0E0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49" name="淘宝店chenying0907出品 17"/>
              <p:cNvSpPr/>
              <p:nvPr/>
            </p:nvSpPr>
            <p:spPr>
              <a:xfrm>
                <a:off x="2936823" y="1948721"/>
                <a:ext cx="3630119" cy="363011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DDDEDD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47" name="淘宝店chenying0907出品 18"/>
            <p:cNvSpPr txBox="1"/>
            <p:nvPr/>
          </p:nvSpPr>
          <p:spPr>
            <a:xfrm>
              <a:off x="5596479" y="1402939"/>
              <a:ext cx="38183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500" b="1" dirty="0">
                  <a:solidFill>
                    <a:srgbClr val="C00000"/>
                  </a:solidFill>
                  <a:latin typeface="+mj-ea"/>
                  <a:ea typeface="+mj-ea"/>
                </a:rPr>
                <a:t>5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23528" y="980728"/>
            <a:ext cx="8496944" cy="575171"/>
          </a:xfrm>
        </p:spPr>
        <p:txBody>
          <a:bodyPr/>
          <a:lstStyle/>
          <a:p>
            <a:r>
              <a:rPr lang="en-US" altLang="zh-CN" dirty="0"/>
              <a:t>cgi_create_env</a:t>
            </a:r>
            <a:r>
              <a:rPr lang="zh-CN" altLang="en-US" dirty="0"/>
              <a:t>函数</a:t>
            </a:r>
            <a:endParaRPr lang="zh-CN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1066292" y="1845131"/>
            <a:ext cx="6120680" cy="2880320"/>
          </a:xfrm>
        </p:spPr>
        <p:txBody>
          <a:bodyPr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创建管道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40000"/>
              </a:lnSpc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2.Fork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（）子进程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40000"/>
              </a:lnSpc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在子进程中设置管道一端为标准输入和标准输出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40000"/>
              </a:lnSpc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在子进程中添加环境变量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40000"/>
              </a:lnSpc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5.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启动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CGI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进程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40000"/>
              </a:lnSpc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6.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父进程负责向管道中写数据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-1" y="116632"/>
            <a:ext cx="2411757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4553"/>
              <a:ext cx="1329805" cy="563880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en-US" altLang="zh-CN" b="1" dirty="0">
                  <a:latin typeface="+mj-ea"/>
                  <a:ea typeface="+mj-ea"/>
                </a:rPr>
                <a:t>5</a:t>
              </a:r>
              <a:r>
                <a:rPr lang="zh-CN" altLang="en-US" b="1" dirty="0">
                  <a:latin typeface="+mj-ea"/>
                  <a:ea typeface="+mj-ea"/>
                </a:rPr>
                <a:t>、</a:t>
              </a:r>
              <a:r>
                <a:rPr lang="en-US" altLang="zh-CN" b="1" dirty="0">
                  <a:latin typeface="+mj-ea"/>
                  <a:ea typeface="+mj-ea"/>
                </a:rPr>
                <a:t>MOD_CGI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成都天软信息技术有限公司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FAB8377-70BB-4E47-877B-E222D1481B4C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t>24</a:t>
            </a:fld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-2" y="873750"/>
            <a:ext cx="2563418" cy="567810"/>
            <a:chOff x="2520086" y="247954"/>
            <a:chExt cx="1363001" cy="75708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420942" y="247954"/>
              <a:ext cx="462145" cy="75708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250574"/>
              <a:ext cx="1178144" cy="75184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6. </a:t>
              </a:r>
              <a:r>
                <a:rPr lang="zh-CN" altLang="en-US" dirty="0">
                  <a:solidFill>
                    <a:schemeClr val="bg1"/>
                  </a:solidFill>
                </a:rPr>
                <a:t>问题</a:t>
              </a:r>
            </a:p>
          </p:txBody>
        </p:sp>
      </p:grpSp>
      <p:sp>
        <p:nvSpPr>
          <p:cNvPr id="11" name="灯片编号占位符 3"/>
          <p:cNvSpPr txBox="1"/>
          <p:nvPr/>
        </p:nvSpPr>
        <p:spPr>
          <a:xfrm>
            <a:off x="3059832" y="572989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grpSp>
        <p:nvGrpSpPr>
          <p:cNvPr id="40" name="淘宝店chenying0907出品 2"/>
          <p:cNvGrpSpPr/>
          <p:nvPr/>
        </p:nvGrpSpPr>
        <p:grpSpPr>
          <a:xfrm>
            <a:off x="2830124" y="1904223"/>
            <a:ext cx="2855627" cy="2855627"/>
            <a:chOff x="3177031" y="1165408"/>
            <a:chExt cx="2855627" cy="2855627"/>
          </a:xfrm>
        </p:grpSpPr>
        <p:grpSp>
          <p:nvGrpSpPr>
            <p:cNvPr id="41" name="淘宝店chenying0907出品 14"/>
            <p:cNvGrpSpPr/>
            <p:nvPr/>
          </p:nvGrpSpPr>
          <p:grpSpPr>
            <a:xfrm>
              <a:off x="3177031" y="1165408"/>
              <a:ext cx="2855627" cy="2855627"/>
              <a:chOff x="2848131" y="1860029"/>
              <a:chExt cx="3807502" cy="3807502"/>
            </a:xfrm>
          </p:grpSpPr>
          <p:sp>
            <p:nvSpPr>
              <p:cNvPr id="43" name="淘宝店chenying0907出品 10"/>
              <p:cNvSpPr/>
              <p:nvPr/>
            </p:nvSpPr>
            <p:spPr>
              <a:xfrm>
                <a:off x="2848131" y="1860029"/>
                <a:ext cx="3807502" cy="38075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E0E0E0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44" name="淘宝店chenying0907出品 12"/>
              <p:cNvSpPr/>
              <p:nvPr/>
            </p:nvSpPr>
            <p:spPr>
              <a:xfrm>
                <a:off x="2936823" y="1948721"/>
                <a:ext cx="3630119" cy="363011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DDDEDD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42" name="淘宝店chenying0907出品 20"/>
            <p:cNvSpPr txBox="1"/>
            <p:nvPr/>
          </p:nvSpPr>
          <p:spPr>
            <a:xfrm>
              <a:off x="4204734" y="236238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tx1"/>
                  </a:solidFill>
                </a:rPr>
                <a:t>问题</a:t>
              </a:r>
            </a:p>
          </p:txBody>
        </p:sp>
      </p:grpSp>
      <p:grpSp>
        <p:nvGrpSpPr>
          <p:cNvPr id="45" name="淘宝店chenying0907出品 1"/>
          <p:cNvGrpSpPr/>
          <p:nvPr/>
        </p:nvGrpSpPr>
        <p:grpSpPr>
          <a:xfrm>
            <a:off x="5004048" y="1958210"/>
            <a:ext cx="1014647" cy="1014647"/>
            <a:chOff x="5258235" y="1153582"/>
            <a:chExt cx="1014647" cy="1014647"/>
          </a:xfrm>
        </p:grpSpPr>
        <p:grpSp>
          <p:nvGrpSpPr>
            <p:cNvPr id="46" name="淘宝店chenying0907出品 15"/>
            <p:cNvGrpSpPr/>
            <p:nvPr/>
          </p:nvGrpSpPr>
          <p:grpSpPr>
            <a:xfrm>
              <a:off x="5258235" y="1153582"/>
              <a:ext cx="1014647" cy="1014647"/>
              <a:chOff x="2848131" y="1860029"/>
              <a:chExt cx="3807502" cy="3807502"/>
            </a:xfrm>
          </p:grpSpPr>
          <p:sp>
            <p:nvSpPr>
              <p:cNvPr id="48" name="淘宝店chenying0907出品 16"/>
              <p:cNvSpPr/>
              <p:nvPr/>
            </p:nvSpPr>
            <p:spPr>
              <a:xfrm>
                <a:off x="2848131" y="1860029"/>
                <a:ext cx="3807502" cy="38075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E0E0E0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49" name="淘宝店chenying0907出品 17"/>
              <p:cNvSpPr/>
              <p:nvPr/>
            </p:nvSpPr>
            <p:spPr>
              <a:xfrm>
                <a:off x="2936823" y="1948721"/>
                <a:ext cx="3630119" cy="363011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DDDEDD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47" name="淘宝店chenying0907出品 18"/>
            <p:cNvSpPr txBox="1"/>
            <p:nvPr/>
          </p:nvSpPr>
          <p:spPr>
            <a:xfrm>
              <a:off x="5596479" y="1402939"/>
              <a:ext cx="38183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500" b="1" dirty="0">
                  <a:solidFill>
                    <a:srgbClr val="C00000"/>
                  </a:solidFill>
                  <a:latin typeface="+mj-ea"/>
                  <a:ea typeface="+mj-ea"/>
                </a:rPr>
                <a:t>6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23528" y="980728"/>
            <a:ext cx="8496944" cy="575171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cookie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-1" y="116632"/>
            <a:ext cx="2411757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4553"/>
              <a:ext cx="1329805" cy="563880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en-US" altLang="zh-CN" b="1" dirty="0">
                  <a:latin typeface="+mj-ea"/>
                  <a:ea typeface="+mj-ea"/>
                </a:rPr>
                <a:t>6</a:t>
              </a:r>
              <a:r>
                <a:rPr lang="zh-CN" altLang="en-US" b="1" dirty="0">
                  <a:latin typeface="+mj-ea"/>
                  <a:ea typeface="+mj-ea"/>
                </a:rPr>
                <a:t>、问题</a:t>
              </a: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A5CB24C-C7BF-4C31-9B34-B2C496387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" y="3645024"/>
            <a:ext cx="9001125" cy="240982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2A84C3C-5C40-4479-BA01-DD9EDC84E3B0}"/>
              </a:ext>
            </a:extLst>
          </p:cNvPr>
          <p:cNvSpPr txBox="1"/>
          <p:nvPr/>
        </p:nvSpPr>
        <p:spPr>
          <a:xfrm>
            <a:off x="647563" y="1809259"/>
            <a:ext cx="78488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SG" sz="1600" dirty="0">
                <a:latin typeface="+mj-ea"/>
                <a:ea typeface="+mj-ea"/>
              </a:rPr>
              <a:t>    /user/ </a:t>
            </a:r>
            <a:r>
              <a:rPr lang="zh-CN" altLang="en-US" sz="1600" dirty="0">
                <a:latin typeface="+mj-ea"/>
                <a:ea typeface="+mj-ea"/>
              </a:rPr>
              <a:t>和 </a:t>
            </a:r>
            <a:r>
              <a:rPr lang="en-US" altLang="zh-CN" sz="1600" dirty="0">
                <a:latin typeface="+mj-ea"/>
                <a:ea typeface="+mj-ea"/>
              </a:rPr>
              <a:t>/engineer</a:t>
            </a:r>
            <a:r>
              <a:rPr lang="zh-CN" altLang="en-US" sz="1600" dirty="0">
                <a:latin typeface="+mj-ea"/>
                <a:ea typeface="+mj-ea"/>
              </a:rPr>
              <a:t>目录使用的是</a:t>
            </a:r>
            <a:r>
              <a:rPr lang="en-US" altLang="zh-CN" sz="1600" dirty="0">
                <a:latin typeface="+mj-ea"/>
                <a:ea typeface="+mj-ea"/>
              </a:rPr>
              <a:t>Cookie</a:t>
            </a:r>
            <a:r>
              <a:rPr lang="zh-CN" altLang="en-US" sz="1600" dirty="0">
                <a:latin typeface="+mj-ea"/>
                <a:ea typeface="+mj-ea"/>
              </a:rPr>
              <a:t>验证，而</a:t>
            </a:r>
            <a:r>
              <a:rPr lang="en-US" altLang="zh-CN" sz="1600" dirty="0" err="1">
                <a:latin typeface="+mj-ea"/>
                <a:ea typeface="+mj-ea"/>
              </a:rPr>
              <a:t>cgi</a:t>
            </a:r>
            <a:r>
              <a:rPr lang="zh-CN" altLang="en-US" sz="1600" dirty="0">
                <a:latin typeface="+mj-ea"/>
                <a:ea typeface="+mj-ea"/>
              </a:rPr>
              <a:t>使用的是</a:t>
            </a:r>
            <a:r>
              <a:rPr lang="en-US" altLang="zh-CN" sz="1600" dirty="0" err="1">
                <a:latin typeface="+mj-ea"/>
                <a:ea typeface="+mj-ea"/>
              </a:rPr>
              <a:t>AuthID</a:t>
            </a:r>
            <a:r>
              <a:rPr lang="zh-CN" altLang="en-US" sz="1600" dirty="0">
                <a:latin typeface="+mj-ea"/>
                <a:ea typeface="+mj-ea"/>
              </a:rPr>
              <a:t>，修改使其统一即可</a:t>
            </a:r>
            <a:endParaRPr lang="en-US" altLang="zh-CN" sz="1600" dirty="0">
              <a:latin typeface="+mj-ea"/>
              <a:ea typeface="+mj-ea"/>
            </a:endParaRPr>
          </a:p>
          <a:p>
            <a:r>
              <a:rPr lang="en-US" altLang="zh-SG" sz="1600" dirty="0">
                <a:latin typeface="+mj-ea"/>
                <a:ea typeface="+mj-ea"/>
              </a:rPr>
              <a:t>    </a:t>
            </a:r>
            <a:r>
              <a:rPr lang="zh-CN" altLang="en-US" sz="1600" dirty="0">
                <a:latin typeface="+mj-ea"/>
                <a:ea typeface="+mj-ea"/>
              </a:rPr>
              <a:t>此问题耗费时间较多的原因是：修改后编译没有</a:t>
            </a:r>
            <a:r>
              <a:rPr lang="en-US" altLang="zh-CN" sz="1600" dirty="0">
                <a:latin typeface="+mj-ea"/>
                <a:ea typeface="+mj-ea"/>
              </a:rPr>
              <a:t>push</a:t>
            </a:r>
            <a:r>
              <a:rPr lang="zh-CN" altLang="en-US" sz="1600" dirty="0">
                <a:latin typeface="+mj-ea"/>
                <a:ea typeface="+mj-ea"/>
              </a:rPr>
              <a:t>动态库，以为此修改不能成功，转而寻找其他解决方法</a:t>
            </a:r>
            <a:endParaRPr lang="zh-SG" altLang="en-US" sz="16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23528" y="980728"/>
            <a:ext cx="8496944" cy="575171"/>
          </a:xfrm>
        </p:spPr>
        <p:txBody>
          <a:bodyPr/>
          <a:lstStyle/>
          <a:p>
            <a:r>
              <a:rPr lang="en-US" altLang="zh-CN" dirty="0"/>
              <a:t>Download</a:t>
            </a:r>
            <a:r>
              <a:rPr lang="zh-CN" altLang="en-US" dirty="0"/>
              <a:t>文件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-1" y="116632"/>
            <a:ext cx="2411757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4553"/>
              <a:ext cx="1329805" cy="563880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en-US" altLang="zh-CN" b="1" dirty="0">
                  <a:latin typeface="+mj-ea"/>
                  <a:ea typeface="+mj-ea"/>
                </a:rPr>
                <a:t>6</a:t>
              </a:r>
              <a:r>
                <a:rPr lang="zh-CN" altLang="en-US" b="1" dirty="0">
                  <a:latin typeface="+mj-ea"/>
                  <a:ea typeface="+mj-ea"/>
                </a:rPr>
                <a:t>、问题</a:t>
              </a: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72AB111-8D77-4F89-B8B5-3897F97DD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906" y="2996952"/>
            <a:ext cx="4748187" cy="327540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C2057B4-CC83-4323-9AC9-1383B1464350}"/>
              </a:ext>
            </a:extLst>
          </p:cNvPr>
          <p:cNvSpPr txBox="1"/>
          <p:nvPr/>
        </p:nvSpPr>
        <p:spPr>
          <a:xfrm>
            <a:off x="647563" y="1784051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SG" sz="1600" dirty="0">
                <a:latin typeface="+mj-ea"/>
                <a:ea typeface="+mj-ea"/>
              </a:rPr>
              <a:t>    </a:t>
            </a:r>
            <a:r>
              <a:rPr lang="zh-CN" altLang="en-US" sz="1600" dirty="0">
                <a:latin typeface="+mj-ea"/>
                <a:ea typeface="+mj-ea"/>
              </a:rPr>
              <a:t>下载文件时需要等待过长时间才会开始下载的原因在于</a:t>
            </a:r>
            <a:r>
              <a:rPr lang="en-US" altLang="zh-CN" sz="1600" dirty="0" err="1">
                <a:latin typeface="+mj-ea"/>
                <a:ea typeface="+mj-ea"/>
              </a:rPr>
              <a:t>cgi</a:t>
            </a:r>
            <a:r>
              <a:rPr lang="zh-CN" altLang="en-US" sz="1600" dirty="0">
                <a:latin typeface="+mj-ea"/>
                <a:ea typeface="+mj-ea"/>
              </a:rPr>
              <a:t>读取文件</a:t>
            </a:r>
            <a:r>
              <a:rPr lang="en-US" altLang="zh-CN" sz="1600" dirty="0">
                <a:latin typeface="+mj-ea"/>
                <a:ea typeface="+mj-ea"/>
              </a:rPr>
              <a:t>-&gt;web</a:t>
            </a:r>
            <a:r>
              <a:rPr lang="zh-CN" altLang="en-US" sz="1600" dirty="0">
                <a:latin typeface="+mj-ea"/>
                <a:ea typeface="+mj-ea"/>
              </a:rPr>
              <a:t>服务器</a:t>
            </a:r>
            <a:r>
              <a:rPr lang="en-US" altLang="zh-CN" sz="1600" dirty="0">
                <a:latin typeface="+mj-ea"/>
                <a:ea typeface="+mj-ea"/>
              </a:rPr>
              <a:t>-&gt;</a:t>
            </a:r>
            <a:r>
              <a:rPr lang="zh-CN" altLang="en-US" sz="1600" dirty="0">
                <a:latin typeface="+mj-ea"/>
                <a:ea typeface="+mj-ea"/>
              </a:rPr>
              <a:t>客户端，这一流程中</a:t>
            </a:r>
            <a:r>
              <a:rPr lang="en-US" altLang="zh-CN" sz="1600" dirty="0" err="1">
                <a:latin typeface="+mj-ea"/>
                <a:ea typeface="+mj-ea"/>
              </a:rPr>
              <a:t>cgi</a:t>
            </a:r>
            <a:r>
              <a:rPr lang="zh-CN" altLang="en-US" sz="1600" dirty="0">
                <a:latin typeface="+mj-ea"/>
                <a:ea typeface="+mj-ea"/>
              </a:rPr>
              <a:t>效率太低</a:t>
            </a:r>
            <a:endParaRPr lang="en-US" altLang="zh-CN" sz="1600" dirty="0">
              <a:latin typeface="+mj-ea"/>
              <a:ea typeface="+mj-ea"/>
            </a:endParaRPr>
          </a:p>
          <a:p>
            <a:r>
              <a:rPr lang="en-US" altLang="zh-SG" sz="1600" dirty="0">
                <a:latin typeface="+mj-ea"/>
                <a:ea typeface="+mj-ea"/>
              </a:rPr>
              <a:t>    </a:t>
            </a:r>
            <a:r>
              <a:rPr lang="zh-CN" altLang="en-US" sz="1600" dirty="0">
                <a:latin typeface="+mj-ea"/>
                <a:ea typeface="+mj-ea"/>
              </a:rPr>
              <a:t>所以不用</a:t>
            </a:r>
            <a:r>
              <a:rPr lang="en-US" altLang="zh-CN" sz="1600" dirty="0">
                <a:latin typeface="+mj-ea"/>
                <a:ea typeface="+mj-ea"/>
              </a:rPr>
              <a:t>CGI</a:t>
            </a:r>
            <a:r>
              <a:rPr lang="zh-CN" altLang="en-US" sz="1600" dirty="0">
                <a:latin typeface="+mj-ea"/>
                <a:ea typeface="+mj-ea"/>
              </a:rPr>
              <a:t>，直接使用</a:t>
            </a:r>
            <a:r>
              <a:rPr lang="en-US" altLang="zh-CN" sz="1600" dirty="0">
                <a:latin typeface="+mj-ea"/>
                <a:ea typeface="+mj-ea"/>
              </a:rPr>
              <a:t>web</a:t>
            </a:r>
            <a:r>
              <a:rPr lang="zh-CN" altLang="en-US" sz="1600" dirty="0">
                <a:latin typeface="+mj-ea"/>
                <a:ea typeface="+mj-ea"/>
              </a:rPr>
              <a:t>服务器访问静态资源的方式即 </a:t>
            </a:r>
            <a:r>
              <a:rPr lang="en-US" altLang="zh-CN" sz="1600" dirty="0">
                <a:latin typeface="+mj-ea"/>
                <a:ea typeface="+mj-ea"/>
              </a:rPr>
              <a:t>web</a:t>
            </a:r>
            <a:r>
              <a:rPr lang="zh-CN" altLang="en-US" sz="1600" dirty="0">
                <a:latin typeface="+mj-ea"/>
                <a:ea typeface="+mj-ea"/>
              </a:rPr>
              <a:t>服务器</a:t>
            </a:r>
            <a:r>
              <a:rPr lang="en-US" altLang="zh-CN" sz="1600" dirty="0">
                <a:latin typeface="+mj-ea"/>
                <a:ea typeface="+mj-ea"/>
              </a:rPr>
              <a:t>-&gt;</a:t>
            </a:r>
            <a:r>
              <a:rPr lang="zh-CN" altLang="en-US" sz="1600" dirty="0">
                <a:latin typeface="+mj-ea"/>
                <a:ea typeface="+mj-ea"/>
              </a:rPr>
              <a:t>客户端</a:t>
            </a:r>
            <a:endParaRPr lang="zh-SG" altLang="en-US" sz="16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23528" y="980728"/>
            <a:ext cx="8496944" cy="575171"/>
          </a:xfrm>
        </p:spPr>
        <p:txBody>
          <a:bodyPr/>
          <a:lstStyle/>
          <a:p>
            <a:r>
              <a:rPr lang="en-US" altLang="zh-CN" dirty="0"/>
              <a:t>CGI</a:t>
            </a:r>
            <a:r>
              <a:rPr lang="zh-CN" altLang="en-US" dirty="0"/>
              <a:t>未做数据合法性判断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-1" y="116632"/>
            <a:ext cx="2411757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4553"/>
              <a:ext cx="1329805" cy="563880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en-US" altLang="zh-CN" b="1" dirty="0">
                  <a:latin typeface="+mj-ea"/>
                  <a:ea typeface="+mj-ea"/>
                </a:rPr>
                <a:t>6</a:t>
              </a:r>
              <a:r>
                <a:rPr lang="zh-CN" altLang="en-US" b="1" dirty="0">
                  <a:latin typeface="+mj-ea"/>
                  <a:ea typeface="+mj-ea"/>
                </a:rPr>
                <a:t>、问题</a:t>
              </a: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t>27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3C21292-40C0-4CC0-A27B-199FE74DE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12" y="3723978"/>
            <a:ext cx="5895975" cy="189547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D53CFA3-C29C-48CE-8763-DCA21D7026D3}"/>
              </a:ext>
            </a:extLst>
          </p:cNvPr>
          <p:cNvSpPr txBox="1"/>
          <p:nvPr/>
        </p:nvSpPr>
        <p:spPr>
          <a:xfrm>
            <a:off x="647563" y="1809259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SG" sz="1600" dirty="0">
                <a:latin typeface="+mj-ea"/>
                <a:ea typeface="+mj-ea"/>
              </a:rPr>
              <a:t>    </a:t>
            </a:r>
            <a:r>
              <a:rPr lang="en-US" altLang="zh-CN" sz="1600" dirty="0" err="1">
                <a:latin typeface="+mj-ea"/>
                <a:ea typeface="+mj-ea"/>
              </a:rPr>
              <a:t>apn</a:t>
            </a:r>
            <a:r>
              <a:rPr lang="zh-CN" altLang="en-US" sz="1600" dirty="0">
                <a:latin typeface="+mj-ea"/>
                <a:ea typeface="+mj-ea"/>
              </a:rPr>
              <a:t>设置失败的原因在于缺少两个参数</a:t>
            </a:r>
            <a:endParaRPr lang="en-US" altLang="zh-CN" sz="1600" dirty="0">
              <a:latin typeface="+mj-ea"/>
              <a:ea typeface="+mj-ea"/>
            </a:endParaRPr>
          </a:p>
          <a:p>
            <a:r>
              <a:rPr lang="en-US" altLang="zh-CN" sz="1600" dirty="0">
                <a:latin typeface="+mj-ea"/>
                <a:ea typeface="+mj-ea"/>
              </a:rPr>
              <a:t>    </a:t>
            </a:r>
            <a:r>
              <a:rPr lang="en-US" altLang="zh-CN" sz="1600" dirty="0" err="1">
                <a:latin typeface="+mj-ea"/>
                <a:ea typeface="+mj-ea"/>
              </a:rPr>
              <a:t>cgi</a:t>
            </a:r>
            <a:r>
              <a:rPr lang="zh-CN" altLang="en-US" sz="1600" dirty="0">
                <a:latin typeface="+mj-ea"/>
                <a:ea typeface="+mj-ea"/>
              </a:rPr>
              <a:t>中没做参数合法性检测导致</a:t>
            </a:r>
            <a:endParaRPr lang="en-US" altLang="zh-CN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431283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23528" y="980728"/>
            <a:ext cx="8496944" cy="575171"/>
          </a:xfrm>
        </p:spPr>
        <p:txBody>
          <a:bodyPr/>
          <a:lstStyle/>
          <a:p>
            <a:r>
              <a:rPr lang="en-US" altLang="zh-CN" dirty="0"/>
              <a:t>CGI</a:t>
            </a:r>
            <a:r>
              <a:rPr lang="zh-CN" altLang="en-US" dirty="0"/>
              <a:t>与接口文档不对应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-1" y="116632"/>
            <a:ext cx="2411757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4553"/>
              <a:ext cx="1329805" cy="563880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en-US" altLang="zh-CN" b="1" dirty="0">
                  <a:latin typeface="+mj-ea"/>
                  <a:ea typeface="+mj-ea"/>
                </a:rPr>
                <a:t>6</a:t>
              </a:r>
              <a:r>
                <a:rPr lang="zh-CN" altLang="en-US" b="1" dirty="0">
                  <a:latin typeface="+mj-ea"/>
                  <a:ea typeface="+mj-ea"/>
                </a:rPr>
                <a:t>、问题</a:t>
              </a: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t>28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C31FD9C-12EB-429A-96EB-A11E98FCF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407" y="3180949"/>
            <a:ext cx="2838450" cy="15811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AD26189-AB7A-4E8B-8CAE-DBE86C60F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407" y="5122492"/>
            <a:ext cx="3600450" cy="74295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6D9A76E-7EE5-4EEE-862A-4A9D24262171}"/>
              </a:ext>
            </a:extLst>
          </p:cNvPr>
          <p:cNvSpPr txBox="1"/>
          <p:nvPr/>
        </p:nvSpPr>
        <p:spPr>
          <a:xfrm>
            <a:off x="647563" y="1809259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SG" sz="1600" dirty="0">
                <a:latin typeface="+mj-ea"/>
                <a:ea typeface="+mj-ea"/>
              </a:rPr>
              <a:t>    </a:t>
            </a:r>
            <a:r>
              <a:rPr lang="en-US" altLang="zh-CN" sz="1600" dirty="0" err="1">
                <a:latin typeface="+mj-ea"/>
                <a:ea typeface="+mj-ea"/>
              </a:rPr>
              <a:t>cgi</a:t>
            </a:r>
            <a:r>
              <a:rPr lang="zh-CN" altLang="en-US" sz="1600" dirty="0">
                <a:latin typeface="+mj-ea"/>
                <a:ea typeface="+mj-ea"/>
              </a:rPr>
              <a:t>调用失败的低级原因：</a:t>
            </a:r>
            <a:r>
              <a:rPr lang="en-US" altLang="zh-CN" sz="1600" dirty="0">
                <a:latin typeface="+mj-ea"/>
                <a:ea typeface="+mj-ea"/>
              </a:rPr>
              <a:t>web</a:t>
            </a:r>
            <a:r>
              <a:rPr lang="zh-CN" altLang="en-US" sz="1600" dirty="0">
                <a:latin typeface="+mj-ea"/>
                <a:ea typeface="+mj-ea"/>
              </a:rPr>
              <a:t>调用的接口与</a:t>
            </a:r>
            <a:r>
              <a:rPr lang="en-US" altLang="zh-CN" sz="1600" dirty="0" err="1">
                <a:latin typeface="+mj-ea"/>
                <a:ea typeface="+mj-ea"/>
              </a:rPr>
              <a:t>cgi</a:t>
            </a:r>
            <a:r>
              <a:rPr lang="zh-CN" altLang="en-US" sz="1600" dirty="0">
                <a:latin typeface="+mj-ea"/>
                <a:ea typeface="+mj-ea"/>
              </a:rPr>
              <a:t>中写的接口不一致</a:t>
            </a:r>
            <a:endParaRPr lang="en-US" altLang="zh-CN" sz="1600" dirty="0">
              <a:latin typeface="+mj-ea"/>
              <a:ea typeface="+mj-ea"/>
            </a:endParaRPr>
          </a:p>
          <a:p>
            <a:r>
              <a:rPr lang="en-US" altLang="zh-SG" sz="1600" dirty="0">
                <a:latin typeface="+mj-ea"/>
                <a:ea typeface="+mj-ea"/>
              </a:rPr>
              <a:t>    </a:t>
            </a:r>
            <a:r>
              <a:rPr lang="zh-CN" altLang="en-US" sz="1600" dirty="0">
                <a:latin typeface="+mj-ea"/>
                <a:ea typeface="+mj-ea"/>
              </a:rPr>
              <a:t>开发</a:t>
            </a:r>
            <a:r>
              <a:rPr lang="en-US" altLang="zh-CN" sz="1600" dirty="0" err="1">
                <a:latin typeface="+mj-ea"/>
                <a:ea typeface="+mj-ea"/>
              </a:rPr>
              <a:t>cgi</a:t>
            </a:r>
            <a:r>
              <a:rPr lang="zh-CN" altLang="en-US" sz="1600" dirty="0">
                <a:latin typeface="+mj-ea"/>
                <a:ea typeface="+mj-ea"/>
              </a:rPr>
              <a:t>时，严格按照接口文档开发</a:t>
            </a:r>
            <a:endParaRPr lang="zh-SG" alt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11038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成都天软信息技术有限公司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FAB8377-70BB-4E47-877B-E222D1481B4C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t>2</a:t>
            </a:fld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-2" y="873750"/>
            <a:ext cx="2563418" cy="567810"/>
            <a:chOff x="2520086" y="247954"/>
            <a:chExt cx="1363001" cy="75708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420942" y="247954"/>
              <a:ext cx="462145" cy="75708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250574"/>
              <a:ext cx="1178144" cy="75184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1. CGI</a:t>
              </a:r>
              <a:r>
                <a:rPr lang="zh-CN" altLang="en-US" dirty="0">
                  <a:solidFill>
                    <a:schemeClr val="bg1"/>
                  </a:solidFill>
                </a:rPr>
                <a:t>简介</a:t>
              </a:r>
            </a:p>
          </p:txBody>
        </p:sp>
      </p:grpSp>
      <p:grpSp>
        <p:nvGrpSpPr>
          <p:cNvPr id="40" name="淘宝店chenying0907出品 2"/>
          <p:cNvGrpSpPr/>
          <p:nvPr/>
        </p:nvGrpSpPr>
        <p:grpSpPr>
          <a:xfrm>
            <a:off x="2830124" y="1904223"/>
            <a:ext cx="2855627" cy="2855627"/>
            <a:chOff x="3177031" y="1165408"/>
            <a:chExt cx="2855627" cy="2855627"/>
          </a:xfrm>
        </p:grpSpPr>
        <p:grpSp>
          <p:nvGrpSpPr>
            <p:cNvPr id="41" name="淘宝店chenying0907出品 14"/>
            <p:cNvGrpSpPr/>
            <p:nvPr/>
          </p:nvGrpSpPr>
          <p:grpSpPr>
            <a:xfrm>
              <a:off x="3177031" y="1165408"/>
              <a:ext cx="2855627" cy="2855627"/>
              <a:chOff x="2848131" y="1860029"/>
              <a:chExt cx="3807502" cy="3807502"/>
            </a:xfrm>
          </p:grpSpPr>
          <p:sp>
            <p:nvSpPr>
              <p:cNvPr id="43" name="淘宝店chenying0907出品 10"/>
              <p:cNvSpPr/>
              <p:nvPr/>
            </p:nvSpPr>
            <p:spPr>
              <a:xfrm>
                <a:off x="2848131" y="1860029"/>
                <a:ext cx="3807502" cy="38075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E0E0E0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44" name="淘宝店chenying0907出品 12"/>
              <p:cNvSpPr/>
              <p:nvPr/>
            </p:nvSpPr>
            <p:spPr>
              <a:xfrm>
                <a:off x="2936823" y="1948721"/>
                <a:ext cx="3630119" cy="363011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DDDEDD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42" name="淘宝店chenying0907出品 20"/>
            <p:cNvSpPr txBox="1"/>
            <p:nvPr/>
          </p:nvSpPr>
          <p:spPr>
            <a:xfrm>
              <a:off x="4022461" y="2329892"/>
              <a:ext cx="124587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1"/>
                  </a:solidFill>
                </a:rPr>
                <a:t>CGI</a:t>
              </a:r>
              <a:r>
                <a:rPr lang="zh-CN" altLang="zh-CN" sz="2400" dirty="0">
                  <a:solidFill>
                    <a:schemeClr val="tx1"/>
                  </a:solidFill>
                </a:rPr>
                <a:t>简介</a:t>
              </a:r>
            </a:p>
          </p:txBody>
        </p:sp>
      </p:grpSp>
      <p:grpSp>
        <p:nvGrpSpPr>
          <p:cNvPr id="45" name="淘宝店chenying0907出品 1"/>
          <p:cNvGrpSpPr/>
          <p:nvPr/>
        </p:nvGrpSpPr>
        <p:grpSpPr>
          <a:xfrm>
            <a:off x="5004048" y="1958210"/>
            <a:ext cx="1014647" cy="1014647"/>
            <a:chOff x="5258235" y="1153582"/>
            <a:chExt cx="1014647" cy="1014647"/>
          </a:xfrm>
        </p:grpSpPr>
        <p:grpSp>
          <p:nvGrpSpPr>
            <p:cNvPr id="46" name="淘宝店chenying0907出品 15"/>
            <p:cNvGrpSpPr/>
            <p:nvPr/>
          </p:nvGrpSpPr>
          <p:grpSpPr>
            <a:xfrm>
              <a:off x="5258235" y="1153582"/>
              <a:ext cx="1014647" cy="1014647"/>
              <a:chOff x="2848131" y="1860029"/>
              <a:chExt cx="3807502" cy="3807502"/>
            </a:xfrm>
          </p:grpSpPr>
          <p:sp>
            <p:nvSpPr>
              <p:cNvPr id="48" name="淘宝店chenying0907出品 16"/>
              <p:cNvSpPr/>
              <p:nvPr/>
            </p:nvSpPr>
            <p:spPr>
              <a:xfrm>
                <a:off x="2848131" y="1860029"/>
                <a:ext cx="3807502" cy="38075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E0E0E0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49" name="淘宝店chenying0907出品 17"/>
              <p:cNvSpPr/>
              <p:nvPr/>
            </p:nvSpPr>
            <p:spPr>
              <a:xfrm>
                <a:off x="2936823" y="1948721"/>
                <a:ext cx="3630119" cy="363011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DDDEDD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47" name="淘宝店chenying0907出品 18"/>
            <p:cNvSpPr txBox="1"/>
            <p:nvPr/>
          </p:nvSpPr>
          <p:spPr>
            <a:xfrm>
              <a:off x="5596479" y="1402939"/>
              <a:ext cx="378460" cy="4756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500" b="1" dirty="0">
                  <a:solidFill>
                    <a:srgbClr val="C00000"/>
                  </a:solidFill>
                  <a:latin typeface="+mj-ea"/>
                  <a:ea typeface="+mj-ea"/>
                </a:rPr>
                <a:t>1</a:t>
              </a:r>
              <a:endParaRPr lang="zh-CN" altLang="en-US" sz="25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23528" y="1628800"/>
            <a:ext cx="8280722" cy="5328791"/>
          </a:xfrm>
        </p:spPr>
        <p:txBody>
          <a:bodyPr>
            <a:normAutofit/>
          </a:bodyPr>
          <a:lstStyle/>
          <a:p>
            <a:pPr algn="l">
              <a:lnSpc>
                <a:spcPct val="140000"/>
              </a:lnSpc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4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1.http://docs.1h.com/Mod_cgi#How_it_works</a:t>
            </a:r>
          </a:p>
          <a:p>
            <a:pPr algn="l">
              <a:lnSpc>
                <a:spcPct val="14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2.https://blog.csdn.net/guodongxiaren/article/details/50569675</a:t>
            </a:r>
          </a:p>
          <a:p>
            <a:pPr algn="l">
              <a:lnSpc>
                <a:spcPct val="14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3.https://blog.csdn.net/qiaofeiw/article/details/9207359</a:t>
            </a:r>
          </a:p>
          <a:p>
            <a:pPr algn="l">
              <a:lnSpc>
                <a:spcPct val="14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4. https://www.cnblogs.com/beacer/archive/2012/09/16/2687889.html</a:t>
            </a:r>
          </a:p>
          <a:p>
            <a:pPr algn="l">
              <a:lnSpc>
                <a:spcPct val="14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5.</a:t>
            </a:r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高群凯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Lighttpd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源码分析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-1" y="116632"/>
            <a:ext cx="2411757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4553"/>
              <a:ext cx="1329805" cy="563880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zh-CN" altLang="en-US" b="1" dirty="0">
                  <a:latin typeface="+mj-ea"/>
                  <a:ea typeface="+mj-ea"/>
                </a:rPr>
                <a:t>参考资料</a:t>
              </a: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569331" y="2996952"/>
            <a:ext cx="4241954" cy="720080"/>
          </a:xfrm>
        </p:spPr>
        <p:txBody>
          <a:bodyPr>
            <a:normAutofit/>
          </a:bodyPr>
          <a:lstStyle>
            <a:lvl1pPr marL="0" indent="0">
              <a:buNone/>
              <a:defRPr sz="3400" b="1" baseline="0">
                <a:solidFill>
                  <a:srgbClr val="3E3A39"/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>
                <a:latin typeface="+mn-ea"/>
                <a:ea typeface="+mn-ea"/>
              </a:rPr>
              <a:t>THANK YOU !</a:t>
            </a:r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4578518" y="3573016"/>
            <a:ext cx="4241954" cy="720080"/>
          </a:xfr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3E3A39"/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感谢聆听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E0B3BF-4A47-41C4-A7D0-D68FF2BBA75D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成都天软信息技术有限公司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23528" y="980728"/>
            <a:ext cx="8496944" cy="575171"/>
          </a:xfrm>
        </p:spPr>
        <p:txBody>
          <a:bodyPr/>
          <a:lstStyle/>
          <a:p>
            <a:r>
              <a:rPr lang="en-US" dirty="0"/>
              <a:t>CGI1.1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23528" y="1628800"/>
            <a:ext cx="8280722" cy="5328791"/>
          </a:xfrm>
        </p:spPr>
        <p:txBody>
          <a:bodyPr>
            <a:normAutofit/>
          </a:bodyPr>
          <a:lstStyle/>
          <a:p>
            <a:pPr algn="l">
              <a:lnSpc>
                <a:spcPct val="14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Common Gateway Interface (CGI) is a simple interface for running external programs, software or gateways under an information server in a    platform–idependent manner.   </a:t>
            </a:r>
          </a:p>
          <a:p>
            <a:pPr algn="l">
              <a:lnSpc>
                <a:spcPct val="14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一个网关协议，按照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CGI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协议规定的数据格式，进行数据的处理（接收数据，输出数据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。存在目的是为了使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能够有动态页面的处理能力。是网站上实现动态页面的最简单和常用的方法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-1" y="116632"/>
            <a:ext cx="2411757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4553"/>
              <a:ext cx="1329805" cy="563880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en-US" altLang="zh-CN" b="1" dirty="0">
                  <a:latin typeface="+mj-ea"/>
                  <a:ea typeface="+mj-ea"/>
                </a:rPr>
                <a:t>1</a:t>
              </a:r>
              <a:r>
                <a:rPr lang="zh-CN" altLang="en-US" b="1" dirty="0">
                  <a:latin typeface="+mj-ea"/>
                  <a:ea typeface="+mj-ea"/>
                </a:rPr>
                <a:t>、</a:t>
              </a:r>
              <a:r>
                <a:rPr lang="en-US" altLang="zh-CN" b="1" dirty="0">
                  <a:latin typeface="+mj-ea"/>
                  <a:ea typeface="+mj-ea"/>
                </a:rPr>
                <a:t>CGI</a:t>
              </a:r>
              <a:r>
                <a:rPr lang="zh-CN" altLang="en-US" b="1" dirty="0">
                  <a:latin typeface="+mj-ea"/>
                  <a:ea typeface="+mj-ea"/>
                </a:rPr>
                <a:t>简介</a:t>
              </a: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23528" y="980728"/>
            <a:ext cx="8496944" cy="575171"/>
          </a:xfrm>
        </p:spPr>
        <p:txBody>
          <a:bodyPr/>
          <a:lstStyle/>
          <a:p>
            <a:r>
              <a:rPr lang="en-US" altLang="zh-CN" dirty="0"/>
              <a:t>Common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23215" y="1555750"/>
            <a:ext cx="8281035" cy="973455"/>
          </a:xfrm>
        </p:spPr>
        <p:txBody>
          <a:bodyPr>
            <a:normAutofit/>
          </a:bodyPr>
          <a:lstStyle/>
          <a:p>
            <a:pPr algn="l">
              <a:lnSpc>
                <a:spcPct val="14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通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用，我们所熟知的语言大都支持。理论上来说，所有支持标准输出，支持获取环境变量的编程语言都能用来编写CGI程序。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-1" y="116632"/>
            <a:ext cx="2411757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4553"/>
              <a:ext cx="1329805" cy="563880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en-US" altLang="zh-CN" b="1" dirty="0">
                  <a:latin typeface="+mj-ea"/>
                  <a:ea typeface="+mj-ea"/>
                  <a:sym typeface="+mn-ea"/>
                </a:rPr>
                <a:t>1</a:t>
              </a:r>
              <a:r>
                <a:rPr lang="zh-CN" altLang="en-US" b="1" dirty="0">
                  <a:latin typeface="+mj-ea"/>
                  <a:ea typeface="+mj-ea"/>
                  <a:sym typeface="+mn-ea"/>
                </a:rPr>
                <a:t>、</a:t>
              </a:r>
              <a:r>
                <a:rPr lang="en-US" altLang="zh-CN" b="1" dirty="0">
                  <a:latin typeface="+mj-ea"/>
                  <a:ea typeface="+mj-ea"/>
                  <a:sym typeface="+mn-ea"/>
                </a:rPr>
                <a:t>CGI</a:t>
              </a:r>
              <a:r>
                <a:rPr lang="zh-CN" altLang="en-US" b="1" dirty="0">
                  <a:latin typeface="+mj-ea"/>
                  <a:ea typeface="+mj-ea"/>
                  <a:sym typeface="+mn-ea"/>
                </a:rPr>
                <a:t>简介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10" name="内容占位符 1"/>
          <p:cNvSpPr>
            <a:spLocks noGrp="1"/>
          </p:cNvSpPr>
          <p:nvPr/>
        </p:nvSpPr>
        <p:spPr>
          <a:xfrm>
            <a:off x="324163" y="2529493"/>
            <a:ext cx="8496944" cy="5751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Gateway</a:t>
            </a:r>
          </a:p>
        </p:txBody>
      </p:sp>
      <p:sp>
        <p:nvSpPr>
          <p:cNvPr id="11" name="文本占位符 3"/>
          <p:cNvSpPr>
            <a:spLocks noGrp="1"/>
          </p:cNvSpPr>
          <p:nvPr/>
        </p:nvSpPr>
        <p:spPr>
          <a:xfrm>
            <a:off x="323850" y="3253105"/>
            <a:ext cx="8281035" cy="671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4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网关，CGI可以称为软件网关，使CGI 应用程序能与浏览器进行交互。</a:t>
            </a:r>
          </a:p>
        </p:txBody>
      </p:sp>
      <p:sp>
        <p:nvSpPr>
          <p:cNvPr id="12" name="内容占位符 1"/>
          <p:cNvSpPr>
            <a:spLocks noGrp="1"/>
          </p:cNvSpPr>
          <p:nvPr/>
        </p:nvSpPr>
        <p:spPr>
          <a:xfrm>
            <a:off x="324163" y="3925223"/>
            <a:ext cx="8496944" cy="5751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Interface</a:t>
            </a:r>
          </a:p>
        </p:txBody>
      </p:sp>
      <p:sp>
        <p:nvSpPr>
          <p:cNvPr id="13" name="文本占位符 3"/>
          <p:cNvSpPr>
            <a:spLocks noGrp="1"/>
          </p:cNvSpPr>
          <p:nvPr/>
        </p:nvSpPr>
        <p:spPr>
          <a:xfrm>
            <a:off x="323215" y="4500245"/>
            <a:ext cx="8281035" cy="976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4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接口，CGI本质上是一个接口协议，是一种数据交换的规范，是web服务器与其他程序的桥梁。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成都天软信息技术有限公司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FAB8377-70BB-4E47-877B-E222D1481B4C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t>5</a:t>
            </a:fld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-2" y="873750"/>
            <a:ext cx="2563418" cy="567810"/>
            <a:chOff x="2520086" y="247954"/>
            <a:chExt cx="1363001" cy="75708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420942" y="247954"/>
              <a:ext cx="462145" cy="75708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250574"/>
              <a:ext cx="1178144" cy="75184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2.HTTP</a:t>
              </a:r>
              <a:r>
                <a:rPr lang="zh-CN" altLang="en-US" dirty="0">
                  <a:solidFill>
                    <a:schemeClr val="bg1"/>
                  </a:solidFill>
                </a:rPr>
                <a:t>协议</a:t>
              </a:r>
              <a:r>
                <a:rPr lang="en-US" altLang="zh-CN" dirty="0">
                  <a:solidFill>
                    <a:schemeClr val="bg1"/>
                  </a:solidFill>
                </a:rPr>
                <a:t>	</a:t>
              </a:r>
            </a:p>
          </p:txBody>
        </p:sp>
      </p:grpSp>
      <p:grpSp>
        <p:nvGrpSpPr>
          <p:cNvPr id="40" name="淘宝店chenying0907出品 2"/>
          <p:cNvGrpSpPr/>
          <p:nvPr/>
        </p:nvGrpSpPr>
        <p:grpSpPr>
          <a:xfrm>
            <a:off x="2830124" y="1904223"/>
            <a:ext cx="2855627" cy="2855627"/>
            <a:chOff x="3177031" y="1165408"/>
            <a:chExt cx="2855627" cy="2855627"/>
          </a:xfrm>
        </p:grpSpPr>
        <p:grpSp>
          <p:nvGrpSpPr>
            <p:cNvPr id="41" name="淘宝店chenying0907出品 14"/>
            <p:cNvGrpSpPr/>
            <p:nvPr/>
          </p:nvGrpSpPr>
          <p:grpSpPr>
            <a:xfrm>
              <a:off x="3177031" y="1165408"/>
              <a:ext cx="2855627" cy="2855627"/>
              <a:chOff x="2848131" y="1860029"/>
              <a:chExt cx="3807502" cy="3807502"/>
            </a:xfrm>
          </p:grpSpPr>
          <p:sp>
            <p:nvSpPr>
              <p:cNvPr id="43" name="淘宝店chenying0907出品 10"/>
              <p:cNvSpPr/>
              <p:nvPr/>
            </p:nvSpPr>
            <p:spPr>
              <a:xfrm>
                <a:off x="2848131" y="1860029"/>
                <a:ext cx="3807502" cy="38075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E0E0E0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44" name="淘宝店chenying0907出品 12"/>
              <p:cNvSpPr/>
              <p:nvPr/>
            </p:nvSpPr>
            <p:spPr>
              <a:xfrm>
                <a:off x="2936823" y="1948721"/>
                <a:ext cx="3630119" cy="363011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DDDEDD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42" name="淘宝店chenying0907出品 20"/>
            <p:cNvSpPr txBox="1"/>
            <p:nvPr/>
          </p:nvSpPr>
          <p:spPr>
            <a:xfrm>
              <a:off x="3981821" y="2362912"/>
              <a:ext cx="1515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HTTP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协议</a:t>
              </a:r>
            </a:p>
          </p:txBody>
        </p:sp>
      </p:grpSp>
      <p:grpSp>
        <p:nvGrpSpPr>
          <p:cNvPr id="45" name="淘宝店chenying0907出品 1"/>
          <p:cNvGrpSpPr/>
          <p:nvPr/>
        </p:nvGrpSpPr>
        <p:grpSpPr>
          <a:xfrm>
            <a:off x="5004048" y="1958210"/>
            <a:ext cx="1014647" cy="1014647"/>
            <a:chOff x="5258235" y="1153582"/>
            <a:chExt cx="1014647" cy="1014647"/>
          </a:xfrm>
        </p:grpSpPr>
        <p:grpSp>
          <p:nvGrpSpPr>
            <p:cNvPr id="46" name="淘宝店chenying0907出品 15"/>
            <p:cNvGrpSpPr/>
            <p:nvPr/>
          </p:nvGrpSpPr>
          <p:grpSpPr>
            <a:xfrm>
              <a:off x="5258235" y="1153582"/>
              <a:ext cx="1014647" cy="1014647"/>
              <a:chOff x="2848131" y="1860029"/>
              <a:chExt cx="3807502" cy="3807502"/>
            </a:xfrm>
          </p:grpSpPr>
          <p:sp>
            <p:nvSpPr>
              <p:cNvPr id="48" name="淘宝店chenying0907出品 16"/>
              <p:cNvSpPr/>
              <p:nvPr/>
            </p:nvSpPr>
            <p:spPr>
              <a:xfrm>
                <a:off x="2848131" y="1860029"/>
                <a:ext cx="3807502" cy="38075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E0E0E0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49" name="淘宝店chenying0907出品 17"/>
              <p:cNvSpPr/>
              <p:nvPr/>
            </p:nvSpPr>
            <p:spPr>
              <a:xfrm>
                <a:off x="2936823" y="1948721"/>
                <a:ext cx="3630119" cy="363011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DDDEDD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47" name="淘宝店chenying0907出品 18"/>
            <p:cNvSpPr txBox="1"/>
            <p:nvPr/>
          </p:nvSpPr>
          <p:spPr>
            <a:xfrm>
              <a:off x="5596479" y="1402939"/>
              <a:ext cx="378460" cy="4756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500" b="1" dirty="0">
                  <a:solidFill>
                    <a:srgbClr val="C00000"/>
                  </a:solidFill>
                  <a:latin typeface="+mj-ea"/>
                  <a:ea typeface="+mj-ea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6255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431482" y="908720"/>
            <a:ext cx="8281035" cy="4680520"/>
          </a:xfrm>
        </p:spPr>
        <p:txBody>
          <a:bodyPr>
            <a:norm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1989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年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月，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诞生了，最初的理念是：借助多文档之间相互关联形成的超文本，连成可相互参阅的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WWW(World Wide Web,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万维网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algn="l">
              <a:lnSpc>
                <a:spcPct val="140000"/>
              </a:lnSpc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4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现在已经提出了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项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WWW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构建技术：</a:t>
            </a:r>
          </a:p>
          <a:p>
            <a:pPr algn="l">
              <a:lnSpc>
                <a:spcPct val="140000"/>
              </a:lnSpc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4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把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SGML(Standard Generalized Markup Language,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标准通用标记语言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作为页面的文本标记语言的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</a:t>
            </a:r>
          </a:p>
          <a:p>
            <a:pPr algn="l">
              <a:lnSpc>
                <a:spcPct val="14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做为文档传递协议的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</a:t>
            </a:r>
          </a:p>
          <a:p>
            <a:pPr algn="l">
              <a:lnSpc>
                <a:spcPct val="14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指定文档所在地址的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URL</a:t>
            </a:r>
          </a:p>
          <a:p>
            <a:pPr algn="l">
              <a:lnSpc>
                <a:spcPct val="140000"/>
              </a:lnSpc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4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WWW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指当时客户端的名称，现在表示这一系列的集合，也简称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-1" y="116632"/>
            <a:ext cx="2411757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4553"/>
              <a:ext cx="1329805" cy="563880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en-US" altLang="zh-CN" b="1" dirty="0">
                  <a:latin typeface="+mj-ea"/>
                  <a:ea typeface="+mj-ea"/>
                  <a:sym typeface="+mn-ea"/>
                </a:rPr>
                <a:t>2</a:t>
              </a:r>
              <a:r>
                <a:rPr lang="zh-CN" altLang="en-US" b="1" dirty="0">
                  <a:latin typeface="+mj-ea"/>
                  <a:ea typeface="+mj-ea"/>
                  <a:sym typeface="+mn-ea"/>
                </a:rPr>
                <a:t>、</a:t>
              </a:r>
              <a:r>
                <a:rPr lang="en-US" altLang="zh-CN" b="1" dirty="0">
                  <a:latin typeface="+mj-ea"/>
                  <a:ea typeface="+mj-ea"/>
                  <a:sym typeface="+mn-ea"/>
                </a:rPr>
                <a:t>HTTP</a:t>
              </a:r>
              <a:r>
                <a:rPr lang="zh-CN" altLang="en-US" b="1" dirty="0">
                  <a:latin typeface="+mj-ea"/>
                  <a:ea typeface="+mj-ea"/>
                  <a:sym typeface="+mn-ea"/>
                </a:rPr>
                <a:t>协议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353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" y="116632"/>
            <a:ext cx="2411757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4553"/>
              <a:ext cx="1329805" cy="563880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en-US" altLang="zh-CN" b="1" dirty="0">
                  <a:latin typeface="+mj-ea"/>
                  <a:ea typeface="+mj-ea"/>
                  <a:sym typeface="+mn-ea"/>
                </a:rPr>
                <a:t>2</a:t>
              </a:r>
              <a:r>
                <a:rPr lang="zh-CN" altLang="en-US" b="1" dirty="0">
                  <a:latin typeface="+mj-ea"/>
                  <a:ea typeface="+mj-ea"/>
                  <a:sym typeface="+mn-ea"/>
                </a:rPr>
                <a:t>、</a:t>
              </a:r>
              <a:r>
                <a:rPr lang="en-US" altLang="zh-CN" b="1" dirty="0">
                  <a:latin typeface="+mj-ea"/>
                  <a:ea typeface="+mj-ea"/>
                  <a:sym typeface="+mn-ea"/>
                </a:rPr>
                <a:t>HTTP</a:t>
              </a:r>
              <a:r>
                <a:rPr lang="zh-CN" altLang="en-US" b="1" dirty="0">
                  <a:latin typeface="+mj-ea"/>
                  <a:ea typeface="+mj-ea"/>
                  <a:sym typeface="+mn-ea"/>
                </a:rPr>
                <a:t>协议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16D8F0C-5CD4-40B4-BE63-579A406E1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463" y="4073733"/>
            <a:ext cx="5687072" cy="2001412"/>
          </a:xfrm>
          <a:prstGeom prst="rect">
            <a:avLst/>
          </a:prstGeom>
        </p:spPr>
      </p:pic>
      <p:sp>
        <p:nvSpPr>
          <p:cNvPr id="11" name="内容占位符 1">
            <a:extLst>
              <a:ext uri="{FF2B5EF4-FFF2-40B4-BE49-F238E27FC236}">
                <a16:creationId xmlns:a16="http://schemas.microsoft.com/office/drawing/2014/main" id="{A311DB95-79E1-4800-B3EE-E550D72D72E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3528" y="980728"/>
            <a:ext cx="8496944" cy="575171"/>
          </a:xfrm>
        </p:spPr>
        <p:txBody>
          <a:bodyPr/>
          <a:lstStyle/>
          <a:p>
            <a:r>
              <a:rPr lang="zh-CN" altLang="en-US" dirty="0"/>
              <a:t>请求报文格式</a:t>
            </a:r>
            <a:endParaRPr lang="en-US" dirty="0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24242DB3-EFF6-49C7-9A9F-991AF615BA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482" y="1787613"/>
            <a:ext cx="8281035" cy="1872379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4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请求报文主要由请求行、请求头部、请求数据三部分组成。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4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请求方法最常用的是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方法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4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协议版本一般为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HTTP1.1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有的浏览器可能为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HTTP1.0</a:t>
            </a:r>
          </a:p>
          <a:p>
            <a:pPr algn="l">
              <a:lnSpc>
                <a:spcPct val="14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请求头部则是对此次请求的一些描述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4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方法没有请求数据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925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" y="116632"/>
            <a:ext cx="2411757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4553"/>
              <a:ext cx="1329805" cy="563880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en-US" altLang="zh-CN" b="1" dirty="0">
                  <a:latin typeface="+mj-ea"/>
                  <a:ea typeface="+mj-ea"/>
                  <a:sym typeface="+mn-ea"/>
                </a:rPr>
                <a:t>2</a:t>
              </a:r>
              <a:r>
                <a:rPr lang="zh-CN" altLang="en-US" b="1" dirty="0">
                  <a:latin typeface="+mj-ea"/>
                  <a:ea typeface="+mj-ea"/>
                  <a:sym typeface="+mn-ea"/>
                </a:rPr>
                <a:t>、</a:t>
              </a:r>
              <a:r>
                <a:rPr lang="en-US" altLang="zh-CN" b="1" dirty="0">
                  <a:latin typeface="+mj-ea"/>
                  <a:ea typeface="+mj-ea"/>
                  <a:sym typeface="+mn-ea"/>
                </a:rPr>
                <a:t>HTTP</a:t>
              </a:r>
              <a:r>
                <a:rPr lang="zh-CN" altLang="en-US" b="1" dirty="0">
                  <a:latin typeface="+mj-ea"/>
                  <a:ea typeface="+mj-ea"/>
                  <a:sym typeface="+mn-ea"/>
                </a:rPr>
                <a:t>协议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1" name="内容占位符 1">
            <a:extLst>
              <a:ext uri="{FF2B5EF4-FFF2-40B4-BE49-F238E27FC236}">
                <a16:creationId xmlns:a16="http://schemas.microsoft.com/office/drawing/2014/main" id="{A311DB95-79E1-4800-B3EE-E550D72D72E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50568" y="1052736"/>
            <a:ext cx="1152128" cy="575171"/>
          </a:xfrm>
        </p:spPr>
        <p:txBody>
          <a:bodyPr/>
          <a:lstStyle/>
          <a:p>
            <a:r>
              <a:rPr lang="zh-CN" altLang="en-US" dirty="0"/>
              <a:t>请求头</a:t>
            </a:r>
            <a:endParaRPr 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67DF0BE-2B77-4074-A51D-D2E6FC5C0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2361793"/>
            <a:ext cx="62103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063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网格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1630</Words>
  <Application>Microsoft Office PowerPoint</Application>
  <PresentationFormat>全屏显示(4:3)</PresentationFormat>
  <Paragraphs>294</Paragraphs>
  <Slides>31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微软雅黑</vt:lpstr>
      <vt:lpstr>Arial</vt:lpstr>
      <vt:lpstr>Calibri</vt:lpstr>
      <vt:lpstr>Franklin Gothic Medium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skysoft</dc:creator>
  <cp:lastModifiedBy>Carl</cp:lastModifiedBy>
  <cp:revision>467</cp:revision>
  <dcterms:created xsi:type="dcterms:W3CDTF">2016-05-17T03:47:00Z</dcterms:created>
  <dcterms:modified xsi:type="dcterms:W3CDTF">2021-03-18T08:45:11Z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2052-11.1.0.8799</vt:lpwstr>
  </property>
</Properties>
</file>