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8" r:id="rId12"/>
    <p:sldId id="276" r:id="rId13"/>
    <p:sldId id="279" r:id="rId14"/>
    <p:sldId id="280" r:id="rId15"/>
    <p:sldId id="281" r:id="rId16"/>
    <p:sldId id="288" r:id="rId17"/>
    <p:sldId id="289" r:id="rId18"/>
    <p:sldId id="284" r:id="rId19"/>
    <p:sldId id="282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7" r:id="rId40"/>
    <p:sldId id="309" r:id="rId41"/>
    <p:sldId id="265" r:id="rId42"/>
    <p:sldId id="266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A6A6A6"/>
    <a:srgbClr val="3E3A39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5" autoAdjust="0"/>
  </p:normalViewPr>
  <p:slideViewPr>
    <p:cSldViewPr>
      <p:cViewPr varScale="1">
        <p:scale>
          <a:sx n="88" d="100"/>
          <a:sy n="88" d="100"/>
        </p:scale>
        <p:origin x="-14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601153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8706" y="1205219"/>
            <a:ext cx="1873329" cy="207464"/>
            <a:chOff x="-8706" y="1637360"/>
            <a:chExt cx="1873329" cy="207464"/>
          </a:xfrm>
        </p:grpSpPr>
        <p:sp>
          <p:nvSpPr>
            <p:cNvPr id="21" name="矩形 20"/>
            <p:cNvSpPr/>
            <p:nvPr userDrawn="1"/>
          </p:nvSpPr>
          <p:spPr>
            <a:xfrm>
              <a:off x="-8706" y="1637360"/>
              <a:ext cx="1658911" cy="207464"/>
            </a:xfrm>
            <a:prstGeom prst="rect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 userDrawn="1"/>
          </p:nvSpPr>
          <p:spPr>
            <a:xfrm>
              <a:off x="1650206" y="1637360"/>
              <a:ext cx="214417" cy="207464"/>
            </a:xfrm>
            <a:prstGeom prst="rtTriangle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占位符 2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7664" y="2305009"/>
            <a:ext cx="6192787" cy="7921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 userDrawn="1"/>
        </p:nvGrpSpPr>
        <p:grpSpPr>
          <a:xfrm rot="10800000">
            <a:off x="7270671" y="5185329"/>
            <a:ext cx="1873329" cy="207464"/>
            <a:chOff x="-8706" y="1637360"/>
            <a:chExt cx="1873329" cy="207464"/>
          </a:xfrm>
        </p:grpSpPr>
        <p:sp>
          <p:nvSpPr>
            <p:cNvPr id="27" name="矩形 26"/>
            <p:cNvSpPr/>
            <p:nvPr userDrawn="1"/>
          </p:nvSpPr>
          <p:spPr>
            <a:xfrm>
              <a:off x="-8706" y="1637360"/>
              <a:ext cx="1658911" cy="207464"/>
            </a:xfrm>
            <a:prstGeom prst="rect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>
              <a:off x="1650206" y="1637360"/>
              <a:ext cx="214417" cy="207464"/>
            </a:xfrm>
            <a:prstGeom prst="rtTriangle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</p:grpSpPr>
        <p:sp>
          <p:nvSpPr>
            <p:cNvPr id="19" name="矩形 18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05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5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-8705" y="6568335"/>
            <a:ext cx="3860626" cy="289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68335"/>
            <a:ext cx="4114336" cy="289665"/>
            <a:chOff x="0" y="6568335"/>
            <a:chExt cx="4114336" cy="289665"/>
          </a:xfrm>
        </p:grpSpPr>
        <p:sp>
          <p:nvSpPr>
            <p:cNvPr id="27" name="直角三角形 26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0" y="6604084"/>
              <a:ext cx="3779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Copyright@2016         </a:t>
              </a:r>
              <a:r>
                <a:rPr lang="en-US" altLang="zh-CN" sz="1050" baseline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050" baseline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成都天软信息技术有限公司</a:t>
              </a:r>
              <a:endPara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44" name="矩形 43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586706" y="54867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8706" y="707504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16" name="矩形 15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rot="10800000">
            <a:off x="1566662" y="707503"/>
            <a:ext cx="7577337" cy="144016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rot="10800000">
            <a:off x="1422649" y="707503"/>
            <a:ext cx="144016" cy="144016"/>
          </a:xfrm>
          <a:prstGeom prst="rtTriangle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1539462" y="162880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章节一（非当前章节颜色不变）</a:t>
            </a:r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539462" y="242131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章节二（当前章节改色为</a:t>
            </a:r>
            <a:r>
              <a:rPr lang="en-US" altLang="zh-CN" dirty="0" smtClean="0"/>
              <a:t>R204</a:t>
            </a:r>
            <a:r>
              <a:rPr lang="zh-CN" altLang="en-US" dirty="0" smtClean="0"/>
              <a:t> </a:t>
            </a:r>
            <a:r>
              <a:rPr lang="en-US" altLang="zh-CN" dirty="0" smtClean="0"/>
              <a:t>G51</a:t>
            </a:r>
            <a:r>
              <a:rPr lang="zh-CN" altLang="en-US" dirty="0" smtClean="0"/>
              <a:t> </a:t>
            </a:r>
            <a:r>
              <a:rPr lang="en-US" altLang="zh-CN" dirty="0" smtClean="0"/>
              <a:t>B51</a:t>
            </a:r>
            <a:r>
              <a:rPr lang="zh-CN" altLang="en-US" dirty="0" smtClean="0"/>
              <a:t>）</a:t>
            </a:r>
          </a:p>
        </p:txBody>
      </p:sp>
      <p:sp>
        <p:nvSpPr>
          <p:cNvPr id="38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1539462" y="321382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章节三（非当前章节项目符号用钻石型）</a:t>
            </a:r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1539512" y="4005908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章节四（注意章节标题对齐）</a:t>
            </a:r>
          </a:p>
        </p:txBody>
      </p:sp>
      <p:sp>
        <p:nvSpPr>
          <p:cNvPr id="40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1539512" y="4797996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章节五（目录整体尽量居中）</a:t>
            </a:r>
          </a:p>
        </p:txBody>
      </p:sp>
      <p:pic>
        <p:nvPicPr>
          <p:cNvPr id="2050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8706" y="420597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0" y="6536377"/>
            <a:ext cx="630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2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23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30" name="矩形 29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6226224"/>
            <a:ext cx="9144000" cy="72008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383998" y="5301208"/>
            <a:ext cx="274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492896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706" y="6453336"/>
            <a:ext cx="9152706" cy="414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" y="6491523"/>
            <a:ext cx="66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Copyright@2016                         </a:t>
            </a:r>
            <a:r>
              <a:rPr lang="zh-CN" altLang="en-US" sz="18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r>
              <a:rPr lang="zh-CN" altLang="en-US" sz="18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8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64674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4" b="23888"/>
          <a:stretch/>
        </p:blipFill>
        <p:spPr>
          <a:xfrm>
            <a:off x="0" y="1700808"/>
            <a:ext cx="9144000" cy="3657600"/>
          </a:xfrm>
          <a:prstGeom prst="rect">
            <a:avLst/>
          </a:prstGeom>
        </p:spPr>
      </p:pic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1916832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solidFill>
                  <a:srgbClr val="CC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32F0-30CF-49DF-A4F3-6BE3CBB12B1F}" type="datetime1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4chen.com/c/216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4chen.com/c/83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LTE SW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：唐天建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err="1" smtClean="0"/>
              <a:t>Lighttpd</a:t>
            </a:r>
            <a:r>
              <a:rPr lang="en-US" altLang="zh-CN" smtClean="0"/>
              <a:t> </a:t>
            </a:r>
            <a:r>
              <a:rPr lang="zh-CN" altLang="en-US" smtClean="0"/>
              <a:t>深入理解及开发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err="1" smtClean="0"/>
              <a:t>Lighttpd</a:t>
            </a:r>
            <a:r>
              <a:rPr lang="en-US" altLang="zh-CN" smtClean="0"/>
              <a:t> </a:t>
            </a:r>
            <a:r>
              <a:rPr lang="zh-CN" altLang="en-US" smtClean="0"/>
              <a:t>工作模型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</a:t>
            </a:r>
            <a:r>
              <a:rPr lang="en-US" altLang="zh-CN" err="1" smtClean="0"/>
              <a:t>Lighttpd</a:t>
            </a:r>
            <a:r>
              <a:rPr lang="zh-CN" altLang="en-US"/>
              <a:t>的工作模型很简单──一个主进程加多个工作进程的多</a:t>
            </a:r>
            <a:r>
              <a:rPr lang="zh-CN" altLang="en-US" smtClean="0"/>
              <a:t>进程</a:t>
            </a:r>
            <a:r>
              <a:rPr lang="zh-CN" altLang="en-US"/>
              <a:t>模型，也就是所谓的</a:t>
            </a:r>
            <a:r>
              <a:rPr lang="en-US" altLang="zh-CN"/>
              <a:t>watcher-worker</a:t>
            </a:r>
            <a:r>
              <a:rPr lang="zh-CN" altLang="en-US" smtClean="0"/>
              <a:t>模型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784887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Master – </a:t>
            </a:r>
            <a:r>
              <a:rPr lang="zh-CN" altLang="en-US" smtClean="0"/>
              <a:t>主进程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12311"/>
              </p:ext>
            </p:extLst>
          </p:nvPr>
        </p:nvGraphicFramePr>
        <p:xfrm>
          <a:off x="4716016" y="1196752"/>
          <a:ext cx="173831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Visio" r:id="rId3" imgW="1738819" imgH="5626849" progId="Visio.Drawing.11">
                  <p:embed/>
                </p:oleObj>
              </mc:Choice>
              <mc:Fallback>
                <p:oleObj name="Visio" r:id="rId3" imgW="1738819" imgH="5626849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96752"/>
                        <a:ext cx="1738312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90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 smtClean="0"/>
              <a:t>详解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fork</a:t>
            </a:r>
            <a:r>
              <a:rPr lang="zh-CN" altLang="en-US" smtClean="0"/>
              <a:t> 函数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子进程复制父进程的数据空间</a:t>
            </a:r>
            <a:r>
              <a:rPr lang="en-US" altLang="zh-CN"/>
              <a:t>(</a:t>
            </a:r>
            <a:r>
              <a:rPr lang="zh-CN" altLang="en-US"/>
              <a:t>数据段</a:t>
            </a:r>
            <a:r>
              <a:rPr lang="en-US" altLang="zh-CN"/>
              <a:t>)</a:t>
            </a:r>
            <a:r>
              <a:rPr lang="zh-CN" altLang="en-US"/>
              <a:t>、栈和堆，父、子进程共享正文段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4608512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/>
              <a:t>int child = 0;</a:t>
            </a:r>
            <a:endParaRPr lang="en-US" altLang="zh-CN" smtClean="0"/>
          </a:p>
          <a:p>
            <a:r>
              <a:rPr lang="en-US" altLang="zh-CN" smtClean="0"/>
              <a:t>while</a:t>
            </a:r>
            <a:r>
              <a:rPr lang="en-US" altLang="zh-CN"/>
              <a:t> (!child &amp;&amp; !srv_shutdown &amp;&amp; !graceful_shutdown)</a:t>
            </a:r>
            <a:br>
              <a:rPr lang="en-US" altLang="zh-CN"/>
            </a:br>
            <a:r>
              <a:rPr lang="en-US" altLang="zh-CN" smtClean="0"/>
              <a:t>13 </a:t>
            </a:r>
            <a:r>
              <a:rPr lang="en-US" altLang="zh-CN"/>
              <a:t>        {</a:t>
            </a:r>
            <a:br>
              <a:rPr lang="en-US" altLang="zh-CN"/>
            </a:br>
            <a:r>
              <a:rPr lang="en-US" altLang="zh-CN" smtClean="0"/>
              <a:t>14 </a:t>
            </a:r>
            <a:r>
              <a:rPr lang="en-US" altLang="zh-CN"/>
              <a:t>            if (num_childs &gt; 0) //watcher</a:t>
            </a:r>
            <a:r>
              <a:rPr lang="zh-CN" altLang="en-US"/>
              <a:t>继续产生</a:t>
            </a:r>
            <a:r>
              <a:rPr lang="en-US" altLang="zh-CN"/>
              <a:t>worker</a:t>
            </a:r>
            <a:br>
              <a:rPr lang="en-US" altLang="zh-CN"/>
            </a:br>
            <a:r>
              <a:rPr lang="en-US" altLang="zh-CN" smtClean="0"/>
              <a:t>15</a:t>
            </a:r>
            <a:r>
              <a:rPr lang="en-US" altLang="zh-CN"/>
              <a:t>             {</a:t>
            </a:r>
            <a:br>
              <a:rPr lang="en-US" altLang="zh-CN"/>
            </a:br>
            <a:r>
              <a:rPr lang="en-US" altLang="zh-CN" smtClean="0"/>
              <a:t>16 </a:t>
            </a:r>
            <a:r>
              <a:rPr lang="en-US" altLang="zh-CN"/>
              <a:t>                switch (fork())</a:t>
            </a:r>
            <a:br>
              <a:rPr lang="en-US" altLang="zh-CN"/>
            </a:br>
            <a:r>
              <a:rPr lang="en-US" altLang="zh-CN" smtClean="0"/>
              <a:t>17</a:t>
            </a:r>
            <a:r>
              <a:rPr lang="en-US" altLang="zh-CN"/>
              <a:t>                 {</a:t>
            </a:r>
            <a:br>
              <a:rPr lang="en-US" altLang="zh-CN"/>
            </a:br>
            <a:r>
              <a:rPr lang="en-US" altLang="zh-CN" smtClean="0"/>
              <a:t>18   </a:t>
            </a:r>
            <a:r>
              <a:rPr lang="en-US" altLang="zh-CN"/>
              <a:t>              case -1:    //</a:t>
            </a:r>
            <a:r>
              <a:rPr lang="zh-CN" altLang="en-US"/>
              <a:t>出错</a:t>
            </a:r>
            <a:br>
              <a:rPr lang="zh-CN" altLang="en-US"/>
            </a:br>
            <a:r>
              <a:rPr lang="en-US" altLang="zh-CN" smtClean="0"/>
              <a:t>19</a:t>
            </a:r>
            <a:r>
              <a:rPr lang="zh-CN" altLang="en-US"/>
              <a:t>                     </a:t>
            </a:r>
            <a:r>
              <a:rPr lang="en-US" altLang="zh-CN"/>
              <a:t>return -1;</a:t>
            </a:r>
            <a:br>
              <a:rPr lang="en-US" altLang="zh-CN"/>
            </a:br>
            <a:r>
              <a:rPr lang="en-US" altLang="zh-CN"/>
              <a:t>20                 case 0:     //</a:t>
            </a:r>
            <a:r>
              <a:rPr lang="zh-CN" altLang="en-US"/>
              <a:t>子进程进入这个</a:t>
            </a:r>
            <a:r>
              <a:rPr lang="en-US" altLang="zh-CN"/>
              <a:t>case</a:t>
            </a:r>
            <a:br>
              <a:rPr lang="en-US" altLang="zh-CN"/>
            </a:br>
            <a:r>
              <a:rPr lang="en-US" altLang="zh-CN"/>
              <a:t>21                     child = 1;</a:t>
            </a:r>
            <a:br>
              <a:rPr lang="en-US" altLang="zh-CN"/>
            </a:br>
            <a:r>
              <a:rPr lang="en-US" altLang="zh-CN"/>
              <a:t>22                     break;</a:t>
            </a:r>
            <a:br>
              <a:rPr lang="en-US" altLang="zh-CN"/>
            </a:br>
            <a:r>
              <a:rPr lang="en-US" altLang="zh-CN"/>
              <a:t>23                 default:    //</a:t>
            </a:r>
            <a:r>
              <a:rPr lang="zh-CN" altLang="en-US"/>
              <a:t>父进程进入这个</a:t>
            </a:r>
            <a:r>
              <a:rPr lang="en-US" altLang="zh-CN"/>
              <a:t>case</a:t>
            </a:r>
            <a:br>
              <a:rPr lang="en-US" altLang="zh-CN"/>
            </a:br>
            <a:r>
              <a:rPr lang="en-US" altLang="zh-CN"/>
              <a:t>24                     num_childs--;</a:t>
            </a:r>
            <a:br>
              <a:rPr lang="en-US" altLang="zh-CN"/>
            </a:br>
            <a:r>
              <a:rPr lang="en-US" altLang="zh-CN"/>
              <a:t>25                     break;</a:t>
            </a:r>
            <a:br>
              <a:rPr lang="en-US" altLang="zh-CN"/>
            </a:br>
            <a:r>
              <a:rPr lang="en-US" altLang="zh-CN"/>
              <a:t>26                 }</a:t>
            </a:r>
            <a:br>
              <a:rPr lang="en-US" altLang="zh-CN"/>
            </a:br>
            <a:r>
              <a:rPr lang="en-US" altLang="zh-CN"/>
              <a:t>27             } </a:t>
            </a:r>
            <a:br>
              <a:rPr lang="en-US" altLang="zh-CN"/>
            </a:br>
            <a:r>
              <a:rPr lang="en-US" altLang="zh-CN"/>
              <a:t>28             else         //watcher</a:t>
            </a:r>
            <a:br>
              <a:rPr lang="en-US" altLang="zh-CN"/>
            </a:br>
            <a:r>
              <a:rPr lang="en-US" altLang="zh-CN"/>
              <a:t>29             {</a:t>
            </a:r>
            <a:br>
              <a:rPr lang="en-US" altLang="zh-CN"/>
            </a:br>
            <a:r>
              <a:rPr lang="en-US" altLang="zh-CN"/>
              <a:t>30                 /**</a:t>
            </a:r>
            <a:br>
              <a:rPr lang="en-US" altLang="zh-CN"/>
            </a:br>
            <a:r>
              <a:rPr lang="en-US" altLang="zh-CN"/>
              <a:t>31                  * </a:t>
            </a:r>
            <a:r>
              <a:rPr lang="zh-CN" altLang="en-US"/>
              <a:t>当产生了足够的</a:t>
            </a:r>
            <a:r>
              <a:rPr lang="en-US" altLang="zh-CN"/>
              <a:t>worker</a:t>
            </a:r>
            <a:r>
              <a:rPr lang="zh-CN" altLang="en-US"/>
              <a:t>时，</a:t>
            </a:r>
            <a:r>
              <a:rPr lang="en-US" altLang="zh-CN"/>
              <a:t>watcher</a:t>
            </a:r>
            <a:r>
              <a:rPr lang="zh-CN" altLang="en-US"/>
              <a:t>就在这个</a:t>
            </a:r>
            <a:r>
              <a:rPr lang="en-US" altLang="zh-CN"/>
              <a:t>while</a:t>
            </a:r>
            <a:br>
              <a:rPr lang="en-US" altLang="zh-CN"/>
            </a:br>
            <a:r>
              <a:rPr lang="en-US" altLang="zh-CN"/>
              <a:t>32                  * </a:t>
            </a:r>
            <a:r>
              <a:rPr lang="zh-CN" altLang="en-US"/>
              <a:t>中不断的循环。</a:t>
            </a:r>
            <a:br>
              <a:rPr lang="zh-CN" altLang="en-US"/>
            </a:br>
            <a:r>
              <a:rPr lang="en-US" altLang="zh-CN"/>
              <a:t>33</a:t>
            </a:r>
            <a:r>
              <a:rPr lang="zh-CN" altLang="en-US"/>
              <a:t>                  * 一但发现有</a:t>
            </a:r>
            <a:r>
              <a:rPr lang="en-US" altLang="zh-CN"/>
              <a:t>worker</a:t>
            </a:r>
            <a:r>
              <a:rPr lang="zh-CN" altLang="en-US"/>
              <a:t>退出（进程死亡），立即产生新的</a:t>
            </a:r>
            <a:r>
              <a:rPr lang="en-US" altLang="zh-CN"/>
              <a:t>worker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en-US" altLang="zh-CN"/>
              <a:t>34                  * </a:t>
            </a:r>
            <a:r>
              <a:rPr lang="zh-CN" altLang="en-US"/>
              <a:t>如果发生错误并接受到</a:t>
            </a:r>
            <a:r>
              <a:rPr lang="en-US" altLang="zh-CN"/>
              <a:t>SIGHUP</a:t>
            </a:r>
            <a:r>
              <a:rPr lang="zh-CN" altLang="en-US"/>
              <a:t>信号，向所有的进程</a:t>
            </a:r>
            <a:br>
              <a:rPr lang="zh-CN" altLang="en-US"/>
            </a:br>
            <a:r>
              <a:rPr lang="en-US" altLang="zh-CN"/>
              <a:t>35</a:t>
            </a:r>
            <a:r>
              <a:rPr lang="zh-CN" altLang="en-US"/>
              <a:t>                  *（父进程及其子进程）包括自己发送</a:t>
            </a:r>
            <a:r>
              <a:rPr lang="en-US" altLang="zh-CN"/>
              <a:t>SIGHUP</a:t>
            </a:r>
            <a:r>
              <a:rPr lang="zh-CN" altLang="en-US"/>
              <a:t>信号。</a:t>
            </a:r>
            <a:br>
              <a:rPr lang="zh-CN" altLang="en-US"/>
            </a:br>
            <a:r>
              <a:rPr lang="en-US" altLang="zh-CN"/>
              <a:t>36</a:t>
            </a:r>
            <a:r>
              <a:rPr lang="zh-CN" altLang="en-US"/>
              <a:t>                  * 并退出。</a:t>
            </a:r>
            <a:br>
              <a:rPr lang="zh-CN" altLang="en-US"/>
            </a:br>
            <a:r>
              <a:rPr lang="en-US" altLang="zh-CN"/>
              <a:t>37</a:t>
            </a:r>
            <a:r>
              <a:rPr lang="zh-CN" altLang="en-US"/>
              <a:t>                  *</a:t>
            </a:r>
            <a:r>
              <a:rPr lang="en-US" altLang="zh-CN"/>
              <a:t>/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38</a:t>
            </a:r>
            <a:r>
              <a:rPr lang="zh-CN" altLang="en-US"/>
              <a:t>                 </a:t>
            </a:r>
            <a:r>
              <a:rPr lang="en-US" altLang="zh-CN"/>
              <a:t>int status;</a:t>
            </a:r>
            <a:br>
              <a:rPr lang="en-US" altLang="zh-CN"/>
            </a:br>
            <a:r>
              <a:rPr lang="en-US" altLang="zh-CN"/>
              <a:t>39 </a:t>
            </a:r>
            <a:br>
              <a:rPr lang="en-US" altLang="zh-CN"/>
            </a:br>
            <a:r>
              <a:rPr lang="en-US" altLang="zh-CN"/>
              <a:t>40                 if (-1 != wait(&amp;status))</a:t>
            </a:r>
            <a:br>
              <a:rPr lang="en-US" altLang="zh-CN"/>
            </a:br>
            <a:r>
              <a:rPr lang="en-US" altLang="zh-CN"/>
              <a:t>41                 {</a:t>
            </a:r>
            <a:br>
              <a:rPr lang="en-US" altLang="zh-CN"/>
            </a:br>
            <a:r>
              <a:rPr lang="en-US" altLang="zh-CN"/>
              <a:t>42                     /** </a:t>
            </a:r>
            <a:br>
              <a:rPr lang="en-US" altLang="zh-CN"/>
            </a:br>
            <a:r>
              <a:rPr lang="en-US" altLang="zh-CN"/>
              <a:t>43                      * one of our workers went away </a:t>
            </a:r>
            <a:br>
              <a:rPr lang="en-US" altLang="zh-CN"/>
            </a:br>
            <a:r>
              <a:rPr lang="en-US" altLang="zh-CN"/>
              <a:t>44                      */</a:t>
            </a:r>
            <a:br>
              <a:rPr lang="en-US" altLang="zh-CN"/>
            </a:br>
            <a:r>
              <a:rPr lang="en-US" altLang="zh-CN"/>
              <a:t>45                     num_childs++;</a:t>
            </a:r>
            <a:br>
              <a:rPr lang="en-US" altLang="zh-CN"/>
            </a:br>
            <a:r>
              <a:rPr lang="en-US" altLang="zh-CN"/>
              <a:t>46                 </a:t>
            </a:r>
            <a:r>
              <a:rPr lang="en-US" altLang="zh-CN" smtClean="0"/>
              <a:t>}</a:t>
            </a:r>
          </a:p>
          <a:p>
            <a:r>
              <a:rPr lang="en-US" altLang="zh-CN"/>
              <a:t>	</a:t>
            </a:r>
            <a:r>
              <a:rPr lang="en-US" altLang="zh-CN" smtClean="0"/>
              <a:t>………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9552" y="260648"/>
            <a:ext cx="8136904" cy="431800"/>
          </a:xfrm>
        </p:spPr>
        <p:txBody>
          <a:bodyPr/>
          <a:lstStyle/>
          <a:p>
            <a:pPr algn="ctr"/>
            <a:r>
              <a:rPr lang="en-US" altLang="zh-CN" sz="4000" smtClean="0"/>
              <a:t>Lighttpd </a:t>
            </a:r>
            <a:r>
              <a:rPr lang="zh-CN" altLang="en-US" sz="4000" smtClean="0"/>
              <a:t>详解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的</a:t>
            </a:r>
            <a:r>
              <a:rPr lang="zh-CN" altLang="en-US"/>
              <a:t>工作流程如下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1)</a:t>
            </a:r>
            <a:r>
              <a:rPr lang="zh-CN" altLang="en-US" smtClean="0"/>
              <a:t>、</a:t>
            </a:r>
            <a:r>
              <a:rPr lang="zh-CN" altLang="en-US"/>
              <a:t>判断连接是否断开。如果断开，则调用处理程序进行处理并重新开始新一轮的日志记录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2)</a:t>
            </a:r>
            <a:r>
              <a:rPr lang="zh-CN" altLang="en-US" smtClean="0"/>
              <a:t>、</a:t>
            </a:r>
            <a:r>
              <a:rPr lang="zh-CN" altLang="en-US"/>
              <a:t>判断是否接受到了</a:t>
            </a:r>
            <a:r>
              <a:rPr lang="en-US" altLang="zh-CN"/>
              <a:t>alarm</a:t>
            </a:r>
            <a:r>
              <a:rPr lang="zh-CN" altLang="en-US"/>
              <a:t>函数发出的信号。接受到信号后，判断服务器记录的时间是否和当前时间相同。如果相同，说明时间还没有过一秒，继续处理连接请求。如果不相同，则时间已经过了一秒。那么，服务器则触发插件，清理超时连接，清理</a:t>
            </a:r>
            <a:r>
              <a:rPr lang="en-US" altLang="zh-CN"/>
              <a:t>stat-cache</a:t>
            </a:r>
            <a:r>
              <a:rPr lang="zh-CN" altLang="en-US"/>
              <a:t>缓存。这理里面最重要的是处理超时连接。程序中通过一个</a:t>
            </a:r>
            <a:r>
              <a:rPr lang="en-US" altLang="zh-CN"/>
              <a:t>for</a:t>
            </a:r>
            <a:r>
              <a:rPr lang="zh-CN" altLang="en-US"/>
              <a:t>循环查询所有的连接，比较其</a:t>
            </a:r>
            <a:r>
              <a:rPr lang="en-US" altLang="zh-CN"/>
              <a:t>idle</a:t>
            </a:r>
            <a:r>
              <a:rPr lang="zh-CN" altLang="en-US"/>
              <a:t>的时间和允许的最大</a:t>
            </a:r>
            <a:r>
              <a:rPr lang="en-US" altLang="zh-CN"/>
              <a:t>idle</a:t>
            </a:r>
            <a:r>
              <a:rPr lang="zh-CN" altLang="en-US"/>
              <a:t>时间来判断连接是否超时。如果连接超时，则让连接进入出错的状态（</a:t>
            </a:r>
            <a:r>
              <a:rPr lang="en-US" altLang="zh-CN"/>
              <a:t>connection_set_state(srv, con, CON_STATE_ERROR);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3)</a:t>
            </a:r>
            <a:r>
              <a:rPr lang="zh-CN" altLang="en-US" smtClean="0"/>
              <a:t>、</a:t>
            </a:r>
            <a:r>
              <a:rPr lang="zh-CN" altLang="en-US"/>
              <a:t>判断服务器</a:t>
            </a:r>
            <a:r>
              <a:rPr lang="en-US" altLang="zh-CN"/>
              <a:t>socket</a:t>
            </a:r>
            <a:r>
              <a:rPr lang="zh-CN" altLang="en-US"/>
              <a:t>连接是否失效。如果失效了，则在不是服务器过载的情况下将所有连接重新加入的</a:t>
            </a:r>
            <a:r>
              <a:rPr lang="en-US" altLang="zh-CN"/>
              <a:t>fdevent</a:t>
            </a:r>
            <a:r>
              <a:rPr lang="zh-CN" altLang="en-US"/>
              <a:t>中。为什么服务器</a:t>
            </a:r>
            <a:r>
              <a:rPr lang="en-US" altLang="zh-CN"/>
              <a:t>socket</a:t>
            </a:r>
            <a:r>
              <a:rPr lang="zh-CN" altLang="en-US"/>
              <a:t>会失效呢？可以看到，在后面判断出服务器过载后，即标记了</a:t>
            </a:r>
            <a:r>
              <a:rPr lang="en-US" altLang="zh-CN"/>
              <a:t>socket</a:t>
            </a:r>
            <a:r>
              <a:rPr lang="zh-CN" altLang="en-US"/>
              <a:t>连接失效。</a:t>
            </a:r>
            <a:r>
              <a:rPr lang="en-US" altLang="zh-CN"/>
              <a:t>srv-&gt;sockets_disabled = 1;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Lighttpd </a:t>
            </a:r>
            <a:r>
              <a:rPr lang="zh-CN" altLang="en-US" sz="4000" smtClean="0"/>
              <a:t>详解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r>
              <a:rPr lang="en-US" altLang="zh-CN" smtClean="0"/>
              <a:t>4)</a:t>
            </a:r>
            <a:r>
              <a:rPr lang="zh-CN" altLang="en-US" smtClean="0"/>
              <a:t>、</a:t>
            </a:r>
            <a:r>
              <a:rPr lang="zh-CN" altLang="en-US"/>
              <a:t>如果</a:t>
            </a:r>
            <a:r>
              <a:rPr lang="en-US" altLang="zh-CN"/>
              <a:t>socket</a:t>
            </a:r>
            <a:r>
              <a:rPr lang="zh-CN" altLang="en-US"/>
              <a:t>没有失效，判断服务器是否过载。如果过载了，</a:t>
            </a:r>
            <a:r>
              <a:rPr lang="zh-CN" altLang="en-US" smtClean="0"/>
              <a:t>则把</a:t>
            </a:r>
            <a:r>
              <a:rPr lang="en-US" altLang="zh-CN" smtClean="0"/>
              <a:t>listen socket </a:t>
            </a:r>
            <a:r>
              <a:rPr lang="zh-CN" altLang="en-US" smtClean="0"/>
              <a:t>从</a:t>
            </a:r>
            <a:r>
              <a:rPr lang="en-US" altLang="zh-CN" smtClean="0"/>
              <a:t>event</a:t>
            </a:r>
            <a:r>
              <a:rPr lang="zh-CN" altLang="en-US" smtClean="0"/>
              <a:t>中移除，直到服务器恢复，从新加入</a:t>
            </a:r>
            <a:r>
              <a:rPr lang="en-US" altLang="zh-CN" smtClean="0"/>
              <a:t>event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5)</a:t>
            </a:r>
            <a:r>
              <a:rPr lang="zh-CN" altLang="en-US" smtClean="0"/>
              <a:t>、</a:t>
            </a:r>
            <a:r>
              <a:rPr lang="zh-CN" altLang="en-US"/>
              <a:t>分配文件描述符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6)</a:t>
            </a:r>
            <a:r>
              <a:rPr lang="zh-CN" altLang="en-US" smtClean="0"/>
              <a:t>、</a:t>
            </a:r>
            <a:r>
              <a:rPr lang="zh-CN" altLang="en-US"/>
              <a:t>启动事件轮询。等待各种</a:t>
            </a:r>
            <a:r>
              <a:rPr lang="en-US" altLang="zh-CN"/>
              <a:t>IO</a:t>
            </a:r>
            <a:r>
              <a:rPr lang="zh-CN" altLang="en-US"/>
              <a:t>时间的发生。包括文件读写，</a:t>
            </a:r>
            <a:r>
              <a:rPr lang="en-US" altLang="zh-CN"/>
              <a:t>socket</a:t>
            </a:r>
            <a:r>
              <a:rPr lang="zh-CN" altLang="en-US"/>
              <a:t>请求等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7)</a:t>
            </a:r>
            <a:r>
              <a:rPr lang="zh-CN" altLang="en-US" smtClean="0"/>
              <a:t>、</a:t>
            </a:r>
            <a:r>
              <a:rPr lang="zh-CN" altLang="en-US"/>
              <a:t>一旦有事件发生，调用相应的处理函数进行处理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8)</a:t>
            </a:r>
            <a:r>
              <a:rPr lang="zh-CN" altLang="en-US" smtClean="0"/>
              <a:t>、</a:t>
            </a:r>
            <a:r>
              <a:rPr lang="zh-CN" altLang="en-US"/>
              <a:t>最后，检查</a:t>
            </a:r>
            <a:r>
              <a:rPr lang="en-US" altLang="zh-CN"/>
              <a:t>joblist</a:t>
            </a:r>
            <a:r>
              <a:rPr lang="zh-CN" altLang="en-US"/>
              <a:t>中是否有未处理的</a:t>
            </a:r>
            <a:r>
              <a:rPr lang="en-US" altLang="zh-CN"/>
              <a:t>job</a:t>
            </a:r>
            <a:r>
              <a:rPr lang="zh-CN" altLang="en-US"/>
              <a:t>并处理之。</a:t>
            </a:r>
          </a:p>
          <a:p>
            <a:r>
              <a:rPr lang="zh-CN" altLang="en-US"/>
              <a:t>至此，一次循环结束了。然后，从头开始继续循环直到服务器关闭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9)</a:t>
            </a:r>
            <a:r>
              <a:rPr lang="zh-CN" altLang="en-US" smtClean="0"/>
              <a:t>、请求的连接过程</a:t>
            </a:r>
            <a:endParaRPr lang="en-US" altLang="zh-CN" smtClean="0"/>
          </a:p>
          <a:p>
            <a:r>
              <a:rPr lang="en-US" altLang="zh-CN"/>
              <a:t>network_server_handle_fdevent</a:t>
            </a:r>
            <a:r>
              <a:rPr lang="zh-CN" altLang="en-US"/>
              <a:t>（</a:t>
            </a:r>
            <a:r>
              <a:rPr lang="en-US" altLang="zh-CN"/>
              <a:t>…</a:t>
            </a:r>
            <a:r>
              <a:rPr lang="zh-CN" altLang="en-US"/>
              <a:t>） </a:t>
            </a:r>
            <a:r>
              <a:rPr lang="en-US" altLang="zh-CN"/>
              <a:t>-- 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当</a:t>
            </a:r>
            <a:r>
              <a:rPr lang="en-US" altLang="zh-CN"/>
              <a:t>listen </a:t>
            </a:r>
            <a:r>
              <a:rPr lang="zh-CN" altLang="en-US"/>
              <a:t>的</a:t>
            </a:r>
            <a:r>
              <a:rPr lang="en-US" altLang="zh-CN"/>
              <a:t>socket</a:t>
            </a:r>
            <a:r>
              <a:rPr lang="zh-CN" altLang="en-US"/>
              <a:t>有事件处理时</a:t>
            </a:r>
            <a:r>
              <a:rPr lang="en-US" altLang="zh-CN"/>
              <a:t>(</a:t>
            </a:r>
            <a:r>
              <a:rPr lang="zh-CN" altLang="en-US"/>
              <a:t>有新的连接</a:t>
            </a:r>
            <a:r>
              <a:rPr lang="en-US" altLang="zh-CN"/>
              <a:t>),</a:t>
            </a:r>
            <a:r>
              <a:rPr lang="zh-CN" altLang="en-US"/>
              <a:t>将调用</a:t>
            </a:r>
            <a:r>
              <a:rPr lang="en-US" altLang="zh-CN"/>
              <a:t>network_server_handle_fdevent </a:t>
            </a:r>
            <a:r>
              <a:rPr lang="zh-CN" altLang="en-US"/>
              <a:t>被注册的函数；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6800850" cy="54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Lighttpd </a:t>
            </a:r>
            <a:r>
              <a:rPr lang="zh-CN" altLang="en-US" sz="4000" smtClean="0"/>
              <a:t>详解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800" b="1" smtClean="0"/>
              <a:t>2</a:t>
            </a:r>
            <a:r>
              <a:rPr lang="en-US" altLang="zh-CN" sz="3800" smtClean="0"/>
              <a:t>. </a:t>
            </a:r>
            <a:r>
              <a:rPr lang="zh-CN" altLang="en-US" sz="2800" smtClean="0"/>
              <a:t>状态机</a:t>
            </a:r>
            <a:endParaRPr lang="en-US" altLang="zh-CN" sz="2800" smtClean="0"/>
          </a:p>
          <a:p>
            <a:endParaRPr lang="en-US" altLang="zh-CN" b="1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 err="1"/>
              <a:t>lighttpd</a:t>
            </a:r>
            <a:r>
              <a:rPr lang="zh-CN" altLang="en-US"/>
              <a:t>将一个连接在不同的时刻分成不同的状态，状态机则根据连接当前的状态，决定要对连接进行的处理以及</a:t>
            </a:r>
            <a:r>
              <a:rPr lang="zh-CN" altLang="en-US" smtClean="0"/>
              <a:t>下一步</a:t>
            </a:r>
            <a:r>
              <a:rPr lang="zh-CN" altLang="en-US"/>
              <a:t>要进入的</a:t>
            </a:r>
            <a:r>
              <a:rPr lang="zh-CN" altLang="en-US" smtClean="0"/>
              <a:t>状态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1 </a:t>
            </a:r>
            <a:r>
              <a:rPr lang="en-US" altLang="zh-CN" err="1"/>
              <a:t>typedef</a:t>
            </a:r>
            <a:r>
              <a:rPr lang="en-US" altLang="zh-CN"/>
              <a:t> </a:t>
            </a:r>
            <a:r>
              <a:rPr lang="en-US" altLang="zh-CN" err="1"/>
              <a:t>enum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 {</a:t>
            </a:r>
            <a:br>
              <a:rPr lang="en-US" altLang="zh-CN"/>
            </a:br>
            <a:r>
              <a:rPr lang="en-US" altLang="zh-CN"/>
              <a:t>3 </a:t>
            </a:r>
            <a:r>
              <a:rPr lang="en-US" altLang="zh-CN" smtClean="0"/>
              <a:t>  CON_STATE_CONNECT</a:t>
            </a:r>
            <a:r>
              <a:rPr lang="en-US" altLang="zh-CN"/>
              <a:t>, //connect </a:t>
            </a:r>
            <a:r>
              <a:rPr lang="zh-CN" altLang="en-US"/>
              <a:t>连接开始</a:t>
            </a:r>
            <a:br>
              <a:rPr lang="zh-CN" altLang="en-US"/>
            </a:br>
            <a:r>
              <a:rPr lang="en-US" altLang="zh-CN"/>
              <a:t>4</a:t>
            </a:r>
            <a:r>
              <a:rPr lang="zh-CN" altLang="en-US"/>
              <a:t>   </a:t>
            </a:r>
            <a:r>
              <a:rPr lang="en-US" altLang="zh-CN"/>
              <a:t>CON_STATE_REQUEST_START, //</a:t>
            </a:r>
            <a:r>
              <a:rPr lang="en-US" altLang="zh-CN" err="1"/>
              <a:t>reqstart</a:t>
            </a:r>
            <a:r>
              <a:rPr lang="en-US" altLang="zh-CN"/>
              <a:t> </a:t>
            </a:r>
            <a:r>
              <a:rPr lang="zh-CN" altLang="en-US"/>
              <a:t>开始读取请求</a:t>
            </a:r>
            <a:br>
              <a:rPr lang="zh-CN" altLang="en-US"/>
            </a:br>
            <a:r>
              <a:rPr lang="en-US" altLang="zh-CN"/>
              <a:t>5</a:t>
            </a:r>
            <a:r>
              <a:rPr lang="zh-CN" altLang="en-US"/>
              <a:t>   </a:t>
            </a:r>
            <a:r>
              <a:rPr lang="en-US" altLang="zh-CN"/>
              <a:t>CON_STATE_READ, //read </a:t>
            </a:r>
            <a:r>
              <a:rPr lang="zh-CN" altLang="en-US"/>
              <a:t>读取并解析请求</a:t>
            </a:r>
            <a:br>
              <a:rPr lang="zh-CN" altLang="en-US"/>
            </a:br>
            <a:r>
              <a:rPr lang="en-US" altLang="zh-CN"/>
              <a:t>6</a:t>
            </a:r>
            <a:r>
              <a:rPr lang="zh-CN" altLang="en-US"/>
              <a:t>   </a:t>
            </a:r>
            <a:r>
              <a:rPr lang="en-US" altLang="zh-CN"/>
              <a:t>CON_STATE_REQUEST_END, //</a:t>
            </a:r>
            <a:r>
              <a:rPr lang="en-US" altLang="zh-CN" err="1"/>
              <a:t>reqend</a:t>
            </a:r>
            <a:r>
              <a:rPr lang="en-US" altLang="zh-CN"/>
              <a:t> </a:t>
            </a:r>
            <a:r>
              <a:rPr lang="zh-CN" altLang="en-US"/>
              <a:t>读取请求结束</a:t>
            </a:r>
            <a:br>
              <a:rPr lang="zh-CN" altLang="en-US"/>
            </a:br>
            <a:r>
              <a:rPr lang="en-US" altLang="zh-CN"/>
              <a:t>7</a:t>
            </a:r>
            <a:r>
              <a:rPr lang="zh-CN" altLang="en-US"/>
              <a:t>   </a:t>
            </a:r>
            <a:r>
              <a:rPr lang="en-US" altLang="zh-CN"/>
              <a:t>CON_STATE_READ_POST, //</a:t>
            </a:r>
            <a:r>
              <a:rPr lang="en-US" altLang="zh-CN" err="1"/>
              <a:t>readpost</a:t>
            </a:r>
            <a:r>
              <a:rPr lang="en-US" altLang="zh-CN"/>
              <a:t> </a:t>
            </a:r>
            <a:r>
              <a:rPr lang="zh-CN" altLang="en-US"/>
              <a:t>读取</a:t>
            </a:r>
            <a:r>
              <a:rPr lang="en-US" altLang="zh-CN"/>
              <a:t>post</a:t>
            </a:r>
            <a:r>
              <a:rPr lang="zh-CN" altLang="en-US"/>
              <a:t>数据</a:t>
            </a:r>
            <a:br>
              <a:rPr lang="zh-CN" altLang="en-US"/>
            </a:br>
            <a:r>
              <a:rPr lang="en-US" altLang="zh-CN"/>
              <a:t>8</a:t>
            </a:r>
            <a:r>
              <a:rPr lang="zh-CN" altLang="en-US"/>
              <a:t>   </a:t>
            </a:r>
            <a:r>
              <a:rPr lang="en-US" altLang="zh-CN"/>
              <a:t>CON_STATE_HANDLE_REQUEST, //</a:t>
            </a:r>
            <a:r>
              <a:rPr lang="en-US" altLang="zh-CN" err="1"/>
              <a:t>handelreq</a:t>
            </a:r>
            <a:r>
              <a:rPr lang="en-US" altLang="zh-CN"/>
              <a:t> </a:t>
            </a:r>
            <a:r>
              <a:rPr lang="zh-CN" altLang="en-US"/>
              <a:t>处理请求</a:t>
            </a:r>
            <a:br>
              <a:rPr lang="zh-CN" altLang="en-US"/>
            </a:br>
            <a:r>
              <a:rPr lang="en-US" altLang="zh-CN"/>
              <a:t>9</a:t>
            </a:r>
            <a:r>
              <a:rPr lang="zh-CN" altLang="en-US"/>
              <a:t> </a:t>
            </a:r>
            <a:r>
              <a:rPr lang="zh-CN" altLang="en-US" smtClean="0"/>
              <a:t>  </a:t>
            </a:r>
            <a:r>
              <a:rPr lang="en-US" altLang="zh-CN" smtClean="0"/>
              <a:t>CON_STATE_RESPONSE_START</a:t>
            </a:r>
            <a:r>
              <a:rPr lang="en-US" altLang="zh-CN"/>
              <a:t>, //</a:t>
            </a:r>
            <a:r>
              <a:rPr lang="en-US" altLang="zh-CN" err="1"/>
              <a:t>respstart</a:t>
            </a:r>
            <a:r>
              <a:rPr lang="en-US" altLang="zh-CN"/>
              <a:t> </a:t>
            </a:r>
            <a:r>
              <a:rPr lang="zh-CN" altLang="en-US"/>
              <a:t>开始回复</a:t>
            </a:r>
            <a:br>
              <a:rPr lang="zh-CN" altLang="en-US"/>
            </a:br>
            <a:r>
              <a:rPr lang="en-US" altLang="zh-CN"/>
              <a:t>10</a:t>
            </a:r>
            <a:r>
              <a:rPr lang="zh-CN" altLang="en-US"/>
              <a:t> </a:t>
            </a:r>
            <a:r>
              <a:rPr lang="en-US" altLang="zh-CN"/>
              <a:t>CON_STATE_WRITE, //write </a:t>
            </a:r>
            <a:r>
              <a:rPr lang="zh-CN" altLang="en-US"/>
              <a:t>回复写数据</a:t>
            </a:r>
            <a:br>
              <a:rPr lang="zh-CN" altLang="en-US"/>
            </a:br>
            <a:r>
              <a:rPr lang="en-US" altLang="zh-CN"/>
              <a:t>11</a:t>
            </a:r>
            <a:r>
              <a:rPr lang="zh-CN" altLang="en-US"/>
              <a:t> </a:t>
            </a:r>
            <a:r>
              <a:rPr lang="en-US" altLang="zh-CN"/>
              <a:t>CON_STATE_RESPONSE_END, //</a:t>
            </a:r>
            <a:r>
              <a:rPr lang="en-US" altLang="zh-CN" err="1"/>
              <a:t>respend</a:t>
            </a:r>
            <a:r>
              <a:rPr lang="en-US" altLang="zh-CN"/>
              <a:t> </a:t>
            </a:r>
            <a:r>
              <a:rPr lang="zh-CN" altLang="en-US"/>
              <a:t>回复结束</a:t>
            </a:r>
            <a:br>
              <a:rPr lang="zh-CN" altLang="en-US"/>
            </a:br>
            <a:r>
              <a:rPr lang="en-US" altLang="zh-CN"/>
              <a:t>12</a:t>
            </a:r>
            <a:r>
              <a:rPr lang="zh-CN" altLang="en-US"/>
              <a:t> </a:t>
            </a:r>
            <a:r>
              <a:rPr lang="en-US" altLang="zh-CN"/>
              <a:t>CON_STATE_ERROR, //error </a:t>
            </a:r>
            <a:r>
              <a:rPr lang="zh-CN" altLang="en-US"/>
              <a:t>出错</a:t>
            </a:r>
            <a:br>
              <a:rPr lang="zh-CN" altLang="en-US"/>
            </a:br>
            <a:r>
              <a:rPr lang="en-US" altLang="zh-CN"/>
              <a:t>13</a:t>
            </a:r>
            <a:r>
              <a:rPr lang="zh-CN" altLang="en-US"/>
              <a:t> </a:t>
            </a:r>
            <a:r>
              <a:rPr lang="en-US" altLang="zh-CN"/>
              <a:t>CON_STATE_CLOSE //close </a:t>
            </a:r>
            <a:r>
              <a:rPr lang="zh-CN" altLang="en-US"/>
              <a:t>连接关闭</a:t>
            </a:r>
            <a:br>
              <a:rPr lang="zh-CN" altLang="en-US"/>
            </a:br>
            <a:r>
              <a:rPr lang="en-US" altLang="zh-CN"/>
              <a:t>14</a:t>
            </a:r>
            <a:r>
              <a:rPr lang="zh-CN" altLang="en-US"/>
              <a:t> </a:t>
            </a:r>
            <a:r>
              <a:rPr lang="en-US" altLang="zh-CN"/>
              <a:t>} </a:t>
            </a:r>
            <a:r>
              <a:rPr lang="en-US" altLang="zh-CN" err="1"/>
              <a:t>connection_state_t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Lighttpd </a:t>
            </a:r>
            <a:r>
              <a:rPr lang="zh-CN" altLang="en-US" sz="4000" smtClean="0"/>
              <a:t>详解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612068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47664" y="1844824"/>
            <a:ext cx="6317631" cy="431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  </a:t>
            </a:r>
            <a:r>
              <a:rPr lang="en-US" altLang="zh-CN" smtClean="0"/>
              <a:t>HTTP </a:t>
            </a:r>
            <a:r>
              <a:rPr lang="zh-CN" altLang="en-US" smtClean="0"/>
              <a:t>协议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547663" y="2780928"/>
            <a:ext cx="6317631" cy="4316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rgbClr val="CC3333"/>
                </a:solidFill>
              </a:rPr>
              <a:t> </a:t>
            </a:r>
            <a:r>
              <a:rPr lang="zh-CN" altLang="en-US"/>
              <a:t> </a:t>
            </a:r>
            <a:r>
              <a:rPr lang="en-US" altLang="zh-CN" err="1" smtClean="0"/>
              <a:t>Lighttpd</a:t>
            </a:r>
            <a:r>
              <a:rPr lang="en-US" altLang="zh-CN" smtClean="0"/>
              <a:t> server </a:t>
            </a:r>
            <a:r>
              <a:rPr lang="zh-CN" altLang="en-US" smtClean="0"/>
              <a:t>简介</a:t>
            </a:r>
            <a:endParaRPr lang="zh-CN" altLang="en-US">
              <a:solidFill>
                <a:srgbClr val="CC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47663" y="3717032"/>
            <a:ext cx="6317631" cy="431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  </a:t>
            </a:r>
            <a:r>
              <a:rPr lang="en-US" altLang="zh-CN" smtClean="0"/>
              <a:t>Lighttpd </a:t>
            </a:r>
            <a:r>
              <a:rPr lang="zh-CN" altLang="en-US" smtClean="0"/>
              <a:t>详解</a:t>
            </a: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1</a:t>
            </a:fld>
            <a:endParaRPr lang="en-US"/>
          </a:p>
        </p:txBody>
      </p:sp>
      <p:sp>
        <p:nvSpPr>
          <p:cNvPr id="10" name="文本占位符 7"/>
          <p:cNvSpPr txBox="1">
            <a:spLocks/>
          </p:cNvSpPr>
          <p:nvPr/>
        </p:nvSpPr>
        <p:spPr>
          <a:xfrm>
            <a:off x="1547664" y="4509120"/>
            <a:ext cx="6317631" cy="4316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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  </a:t>
            </a:r>
            <a:r>
              <a:rPr lang="en-US" altLang="zh-CN" err="1" smtClean="0"/>
              <a:t>Lighttpd</a:t>
            </a:r>
            <a:r>
              <a:rPr lang="en-US" altLang="zh-CN" smtClean="0"/>
              <a:t> </a:t>
            </a:r>
            <a:r>
              <a:rPr lang="en-US" altLang="zh-CN" err="1" smtClean="0"/>
              <a:t>mod_cgi</a:t>
            </a:r>
            <a:r>
              <a:rPr lang="en-US" altLang="zh-CN" smtClean="0"/>
              <a:t> </a:t>
            </a:r>
            <a:r>
              <a:rPr lang="zh-CN" altLang="en-US" smtClean="0"/>
              <a:t>插件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9552" y="260648"/>
            <a:ext cx="8136904" cy="431800"/>
          </a:xfrm>
        </p:spPr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3</a:t>
            </a:r>
            <a:r>
              <a:rPr lang="en-US" altLang="zh-CN" sz="3200" smtClean="0"/>
              <a:t>. </a:t>
            </a:r>
            <a:r>
              <a:rPr lang="en-US" altLang="zh-CN" smtClean="0"/>
              <a:t>fdevent </a:t>
            </a:r>
            <a:r>
              <a:rPr lang="zh-CN" altLang="en-US" smtClean="0"/>
              <a:t>系统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/>
              <a:t>fdevent</a:t>
            </a:r>
            <a:r>
              <a:rPr lang="zh-CN" altLang="en-US"/>
              <a:t>系统主要是处理各种</a:t>
            </a:r>
            <a:r>
              <a:rPr lang="en-US" altLang="zh-CN"/>
              <a:t>IO</a:t>
            </a:r>
            <a:r>
              <a:rPr lang="zh-CN" altLang="en-US"/>
              <a:t>事件，在</a:t>
            </a:r>
            <a:r>
              <a:rPr lang="en-US" altLang="zh-CN"/>
              <a:t>web</a:t>
            </a:r>
            <a:r>
              <a:rPr lang="zh-CN" altLang="en-US"/>
              <a:t>服务器中，主要就是向</a:t>
            </a:r>
            <a:r>
              <a:rPr lang="en-US" altLang="zh-CN"/>
              <a:t>socket</a:t>
            </a:r>
            <a:r>
              <a:rPr lang="zh-CN" altLang="en-US"/>
              <a:t>写数据和从</a:t>
            </a:r>
            <a:r>
              <a:rPr lang="en-US" altLang="zh-CN"/>
              <a:t>socket</a:t>
            </a:r>
            <a:r>
              <a:rPr lang="zh-CN" altLang="en-US"/>
              <a:t>读数据。通常，</a:t>
            </a:r>
            <a:r>
              <a:rPr lang="en-US" altLang="zh-CN"/>
              <a:t>web</a:t>
            </a:r>
            <a:r>
              <a:rPr lang="zh-CN" altLang="en-US"/>
              <a:t>服务器是</a:t>
            </a:r>
            <a:r>
              <a:rPr lang="en-US" altLang="zh-CN"/>
              <a:t>IO</a:t>
            </a:r>
            <a:r>
              <a:rPr lang="zh-CN" altLang="en-US"/>
              <a:t>密集型程序，这就要求在数据的读写上，</a:t>
            </a:r>
            <a:r>
              <a:rPr lang="en-US" altLang="zh-CN"/>
              <a:t>web</a:t>
            </a:r>
            <a:r>
              <a:rPr lang="zh-CN" altLang="en-US"/>
              <a:t>服务器必须能够具有很好的性能，不会因为某个</a:t>
            </a:r>
            <a:r>
              <a:rPr lang="en-US" altLang="zh-CN"/>
              <a:t>socket</a:t>
            </a:r>
            <a:r>
              <a:rPr lang="zh-CN" altLang="en-US"/>
              <a:t>的阻塞而致使其他</a:t>
            </a:r>
            <a:r>
              <a:rPr lang="en-US" altLang="zh-CN"/>
              <a:t>socket</a:t>
            </a:r>
            <a:r>
              <a:rPr lang="zh-CN" altLang="en-US"/>
              <a:t>也被阻塞，否则会大大降低服务器的性能。因此，大部分的</a:t>
            </a:r>
            <a:r>
              <a:rPr lang="en-US" altLang="zh-CN"/>
              <a:t>web</a:t>
            </a:r>
            <a:r>
              <a:rPr lang="zh-CN" altLang="en-US"/>
              <a:t>服务器都采用非阻塞</a:t>
            </a:r>
            <a:r>
              <a:rPr lang="en-US" altLang="zh-CN"/>
              <a:t>IO</a:t>
            </a:r>
            <a:r>
              <a:rPr lang="zh-CN" altLang="en-US"/>
              <a:t>进行数据的读写。</a:t>
            </a:r>
            <a:r>
              <a:rPr lang="en-US" altLang="zh-CN"/>
              <a:t>lighttpd</a:t>
            </a:r>
            <a:r>
              <a:rPr lang="zh-CN" altLang="en-US"/>
              <a:t>通过</a:t>
            </a:r>
            <a:r>
              <a:rPr lang="en-US" altLang="zh-CN"/>
              <a:t>fdevent</a:t>
            </a:r>
            <a:r>
              <a:rPr lang="zh-CN" altLang="en-US"/>
              <a:t>系统，采用类似</a:t>
            </a:r>
            <a:r>
              <a:rPr lang="en-US" altLang="zh-CN"/>
              <a:t>OO</a:t>
            </a:r>
            <a:r>
              <a:rPr lang="zh-CN" altLang="en-US"/>
              <a:t>中面向对象的方式将对</a:t>
            </a:r>
            <a:r>
              <a:rPr lang="en-US" altLang="zh-CN"/>
              <a:t>IO</a:t>
            </a:r>
            <a:r>
              <a:rPr lang="zh-CN" altLang="en-US"/>
              <a:t>事件的处理进行封装，对于不同的</a:t>
            </a:r>
            <a:r>
              <a:rPr lang="en-US" altLang="zh-CN"/>
              <a:t>IO</a:t>
            </a:r>
            <a:r>
              <a:rPr lang="zh-CN" altLang="en-US"/>
              <a:t>系统，提供一个统一的接口。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altLang="zh-CN"/>
              <a:t>lighttpd</a:t>
            </a:r>
            <a:r>
              <a:rPr lang="zh-CN" altLang="it-IT"/>
              <a:t>采用了所谓的</a:t>
            </a:r>
            <a:r>
              <a:rPr lang="it-IT" altLang="zh-CN"/>
              <a:t>Reactor</a:t>
            </a:r>
            <a:r>
              <a:rPr lang="zh-CN" altLang="it-IT"/>
              <a:t>模式，也就是非阻塞</a:t>
            </a:r>
            <a:r>
              <a:rPr lang="it-IT" altLang="zh-CN"/>
              <a:t>IO</a:t>
            </a:r>
            <a:r>
              <a:rPr lang="zh-CN" altLang="it-IT"/>
              <a:t>加多路复用（</a:t>
            </a:r>
            <a:r>
              <a:rPr lang="it-IT" altLang="zh-CN"/>
              <a:t>non-blocking IO + IO multiplexing</a:t>
            </a:r>
            <a:r>
              <a:rPr lang="zh-CN" altLang="it-IT"/>
              <a:t>）。在多路复用上，</a:t>
            </a:r>
            <a:r>
              <a:rPr lang="it-IT" altLang="zh-CN"/>
              <a:t>lighttpd</a:t>
            </a:r>
            <a:r>
              <a:rPr lang="zh-CN" altLang="it-IT"/>
              <a:t>通过</a:t>
            </a:r>
            <a:r>
              <a:rPr lang="it-IT" altLang="zh-CN"/>
              <a:t>fdevent</a:t>
            </a:r>
            <a:r>
              <a:rPr lang="zh-CN" altLang="it-IT"/>
              <a:t>将各种不同的实现进行封装。</a:t>
            </a:r>
            <a:r>
              <a:rPr lang="it-IT" altLang="zh-CN"/>
              <a:t>lighttpd</a:t>
            </a:r>
            <a:r>
              <a:rPr lang="zh-CN" altLang="it-IT"/>
              <a:t>使用的多路</a:t>
            </a:r>
            <a:r>
              <a:rPr lang="it-IT" altLang="zh-CN"/>
              <a:t>IO</a:t>
            </a:r>
            <a:r>
              <a:rPr lang="zh-CN" altLang="it-IT"/>
              <a:t>有如下几个</a:t>
            </a:r>
            <a:r>
              <a:rPr lang="zh-CN" altLang="it-IT" smtClean="0"/>
              <a:t>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7" y="2996952"/>
            <a:ext cx="691276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zh-CN" sz="1200" b="1" smtClean="0"/>
              <a:t>Struct fdevent </a:t>
            </a:r>
            <a:r>
              <a:rPr lang="zh-CN" altLang="en-US" sz="1200" b="1" smtClean="0"/>
              <a:t>数据结构</a:t>
            </a:r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altLang="zh-CN" sz="1200" smtClean="0"/>
              <a:t>typedef </a:t>
            </a:r>
            <a:r>
              <a:rPr lang="en-US" altLang="zh-CN" sz="1200"/>
              <a:t>struct fdevents {</a:t>
            </a:r>
          </a:p>
          <a:p>
            <a:r>
              <a:rPr lang="en-US" altLang="zh-CN" sz="1200"/>
              <a:t>	struct server *srv;</a:t>
            </a:r>
          </a:p>
          <a:p>
            <a:r>
              <a:rPr lang="en-US" altLang="zh-CN" sz="1200"/>
              <a:t>	fdevent_handler_t type;</a:t>
            </a:r>
          </a:p>
          <a:p>
            <a:endParaRPr lang="en-US" altLang="zh-CN" sz="1200"/>
          </a:p>
          <a:p>
            <a:r>
              <a:rPr lang="en-US" altLang="zh-CN" sz="1200"/>
              <a:t>	fdnode **fdarray;</a:t>
            </a:r>
          </a:p>
          <a:p>
            <a:r>
              <a:rPr lang="en-US" altLang="zh-CN" sz="1200"/>
              <a:t>	size_t maxfds;</a:t>
            </a:r>
          </a:p>
          <a:p>
            <a:endParaRPr lang="en-US" altLang="zh-CN" sz="1200"/>
          </a:p>
          <a:p>
            <a:r>
              <a:rPr lang="en-US" altLang="zh-CN" sz="1200"/>
              <a:t>#ifdef USE_LINUX_EPOLL</a:t>
            </a:r>
          </a:p>
          <a:p>
            <a:r>
              <a:rPr lang="en-US" altLang="zh-CN" sz="1200"/>
              <a:t>	int epoll_fd;</a:t>
            </a:r>
          </a:p>
          <a:p>
            <a:r>
              <a:rPr lang="en-US" altLang="zh-CN" sz="1200"/>
              <a:t>	struct epoll_event *epoll_events;</a:t>
            </a:r>
          </a:p>
          <a:p>
            <a:r>
              <a:rPr lang="en-US" altLang="zh-CN" sz="1200"/>
              <a:t>#endif</a:t>
            </a:r>
          </a:p>
          <a:p>
            <a:r>
              <a:rPr lang="en-US" altLang="zh-CN" sz="1200"/>
              <a:t>#ifdef USE_POLL</a:t>
            </a:r>
          </a:p>
          <a:p>
            <a:r>
              <a:rPr lang="en-US" altLang="zh-CN" sz="1200"/>
              <a:t>	struct pollfd *pollfds;</a:t>
            </a:r>
          </a:p>
          <a:p>
            <a:endParaRPr lang="en-US" altLang="zh-CN" sz="1200"/>
          </a:p>
          <a:p>
            <a:r>
              <a:rPr lang="en-US" altLang="zh-CN" sz="1200"/>
              <a:t>	size_t size;</a:t>
            </a:r>
          </a:p>
          <a:p>
            <a:r>
              <a:rPr lang="en-US" altLang="zh-CN" sz="1200"/>
              <a:t>	size_t used;</a:t>
            </a:r>
          </a:p>
          <a:p>
            <a:endParaRPr lang="en-US" altLang="zh-CN" sz="1200"/>
          </a:p>
          <a:p>
            <a:r>
              <a:rPr lang="en-US" altLang="zh-CN" sz="1200"/>
              <a:t>	buffer_int unused;</a:t>
            </a:r>
          </a:p>
          <a:p>
            <a:r>
              <a:rPr lang="en-US" altLang="zh-CN" sz="1200"/>
              <a:t>#</a:t>
            </a:r>
            <a:r>
              <a:rPr lang="en-US" altLang="zh-CN" sz="1200" smtClean="0"/>
              <a:t>endif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zh-CN" sz="1200"/>
              <a:t>#ifdef USE_SELECT</a:t>
            </a:r>
          </a:p>
          <a:p>
            <a:r>
              <a:rPr lang="en-US" altLang="zh-CN" sz="1200"/>
              <a:t>	fd_set select_read;</a:t>
            </a:r>
          </a:p>
          <a:p>
            <a:r>
              <a:rPr lang="en-US" altLang="zh-CN" sz="1200"/>
              <a:t>	fd_set select_write;</a:t>
            </a:r>
          </a:p>
          <a:p>
            <a:r>
              <a:rPr lang="en-US" altLang="zh-CN" sz="1200"/>
              <a:t>	fd_set select_error;</a:t>
            </a:r>
          </a:p>
          <a:p>
            <a:endParaRPr lang="en-US" altLang="zh-CN" sz="1200"/>
          </a:p>
          <a:p>
            <a:r>
              <a:rPr lang="en-US" altLang="zh-CN" sz="1200"/>
              <a:t>	fd_set select_set_read;</a:t>
            </a:r>
          </a:p>
          <a:p>
            <a:r>
              <a:rPr lang="en-US" altLang="zh-CN" sz="1200"/>
              <a:t>	fd_set select_set_write;</a:t>
            </a:r>
          </a:p>
          <a:p>
            <a:r>
              <a:rPr lang="en-US" altLang="zh-CN" sz="1200"/>
              <a:t>	fd_set select_set_error;</a:t>
            </a:r>
          </a:p>
          <a:p>
            <a:endParaRPr lang="en-US" altLang="zh-CN" sz="1200"/>
          </a:p>
          <a:p>
            <a:r>
              <a:rPr lang="en-US" altLang="zh-CN" sz="1200"/>
              <a:t>	int select_max_fd;</a:t>
            </a:r>
          </a:p>
          <a:p>
            <a:r>
              <a:rPr lang="en-US" altLang="zh-CN" sz="1200"/>
              <a:t>#endif</a:t>
            </a:r>
          </a:p>
          <a:p>
            <a:r>
              <a:rPr lang="en-US" altLang="zh-CN" sz="1200"/>
              <a:t>#ifdef USE_SOLARIS_DEVPOLL</a:t>
            </a:r>
          </a:p>
          <a:p>
            <a:r>
              <a:rPr lang="en-US" altLang="zh-CN" sz="1200"/>
              <a:t>	int devpoll_fd;</a:t>
            </a:r>
          </a:p>
          <a:p>
            <a:r>
              <a:rPr lang="en-US" altLang="zh-CN" sz="1200"/>
              <a:t>	struct pollfd *devpollfds;</a:t>
            </a:r>
          </a:p>
          <a:p>
            <a:r>
              <a:rPr lang="en-US" altLang="zh-CN" sz="1200"/>
              <a:t>#endif</a:t>
            </a:r>
          </a:p>
          <a:p>
            <a:r>
              <a:rPr lang="en-US" altLang="zh-CN" sz="1200"/>
              <a:t>#ifdef USE_SOLARIS_PORT</a:t>
            </a:r>
          </a:p>
          <a:p>
            <a:r>
              <a:rPr lang="en-US" altLang="zh-CN" sz="1200"/>
              <a:t>	port_event_t *port_events;</a:t>
            </a:r>
          </a:p>
          <a:p>
            <a:r>
              <a:rPr lang="en-US" altLang="zh-CN" sz="1200"/>
              <a:t>#endif</a:t>
            </a:r>
          </a:p>
          <a:p>
            <a:r>
              <a:rPr lang="en-US" altLang="zh-CN" sz="1200"/>
              <a:t>#ifdef USE_FREEBSD_KQUEUE</a:t>
            </a:r>
          </a:p>
          <a:p>
            <a:r>
              <a:rPr lang="en-US" altLang="zh-CN" sz="1200"/>
              <a:t>	int kq_fd;</a:t>
            </a:r>
          </a:p>
          <a:p>
            <a:r>
              <a:rPr lang="en-US" altLang="zh-CN" sz="1200"/>
              <a:t>	struct kevent *kq_results;</a:t>
            </a:r>
          </a:p>
          <a:p>
            <a:r>
              <a:rPr lang="en-US" altLang="zh-CN" sz="1200"/>
              <a:t>#</a:t>
            </a:r>
            <a:r>
              <a:rPr lang="en-US" altLang="zh-CN" sz="1200" smtClean="0"/>
              <a:t>endif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/>
              <a:t>#ifdef USE_SOLARIS_PORT</a:t>
            </a:r>
          </a:p>
          <a:p>
            <a:r>
              <a:rPr lang="en-US" altLang="zh-CN"/>
              <a:t>	int port_fd;</a:t>
            </a:r>
          </a:p>
          <a:p>
            <a:r>
              <a:rPr lang="en-US" altLang="zh-CN"/>
              <a:t>#endif</a:t>
            </a:r>
          </a:p>
          <a:p>
            <a:r>
              <a:rPr lang="en-US" altLang="zh-CN"/>
              <a:t>#ifdef USE_LIBEV</a:t>
            </a:r>
          </a:p>
          <a:p>
            <a:r>
              <a:rPr lang="en-US" altLang="zh-CN"/>
              <a:t>	struct ev_loop *libev_loop;</a:t>
            </a:r>
          </a:p>
          <a:p>
            <a:r>
              <a:rPr lang="en-US" altLang="zh-CN"/>
              <a:t>#endif</a:t>
            </a:r>
          </a:p>
          <a:p>
            <a:r>
              <a:rPr lang="en-US" altLang="zh-CN"/>
              <a:t>	int (*reset)(struct fdevents *ev);</a:t>
            </a:r>
          </a:p>
          <a:p>
            <a:r>
              <a:rPr lang="en-US" altLang="zh-CN"/>
              <a:t>	void (*free)(struct fdevents *ev);</a:t>
            </a:r>
          </a:p>
          <a:p>
            <a:endParaRPr lang="en-US" altLang="zh-CN"/>
          </a:p>
          <a:p>
            <a:r>
              <a:rPr lang="en-US" altLang="zh-CN"/>
              <a:t>	int (*event_set)(struct fdevents *ev, int fde_ndx, int fd, int events);</a:t>
            </a:r>
          </a:p>
          <a:p>
            <a:r>
              <a:rPr lang="en-US" altLang="zh-CN"/>
              <a:t>	int (*event_del)(struct fdevents *ev, int fde_ndx, int fd);</a:t>
            </a:r>
          </a:p>
          <a:p>
            <a:r>
              <a:rPr lang="en-US" altLang="zh-CN"/>
              <a:t>	int (*event_get_revent)(struct fdevents *ev, size_t ndx);</a:t>
            </a:r>
          </a:p>
          <a:p>
            <a:r>
              <a:rPr lang="en-US" altLang="zh-CN"/>
              <a:t>	int (*event_get_fd)(struct fdevents *ev, size_t ndx);</a:t>
            </a:r>
          </a:p>
          <a:p>
            <a:endParaRPr lang="en-US" altLang="zh-CN"/>
          </a:p>
          <a:p>
            <a:r>
              <a:rPr lang="en-US" altLang="zh-CN"/>
              <a:t>	int (*event_next_fdndx)(struct fdevents *ev, int ndx);</a:t>
            </a:r>
          </a:p>
          <a:p>
            <a:endParaRPr lang="en-US" altLang="zh-CN"/>
          </a:p>
          <a:p>
            <a:r>
              <a:rPr lang="en-US" altLang="zh-CN"/>
              <a:t>	int (*poll)(struct fdevents *ev, int timeout_ms);</a:t>
            </a:r>
          </a:p>
          <a:p>
            <a:endParaRPr lang="en-US" altLang="zh-CN"/>
          </a:p>
          <a:p>
            <a:r>
              <a:rPr lang="en-US" altLang="zh-CN"/>
              <a:t>	int (*fcntl_set)(struct fdevents *ev, int fd);</a:t>
            </a:r>
          </a:p>
          <a:p>
            <a:r>
              <a:rPr lang="en-US" altLang="zh-CN"/>
              <a:t>} fdevents;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b="1" smtClean="0"/>
          </a:p>
          <a:p>
            <a:r>
              <a:rPr lang="zh-CN" altLang="en-US" b="1" smtClean="0"/>
              <a:t>函数 </a:t>
            </a:r>
            <a:r>
              <a:rPr lang="en-US" altLang="zh-CN" b="1" smtClean="0"/>
              <a:t>fdevent_linux_sysepoll_event_del</a:t>
            </a:r>
          </a:p>
          <a:p>
            <a:endParaRPr lang="en-US" altLang="zh-CN" b="1" smtClean="0"/>
          </a:p>
          <a:p>
            <a:r>
              <a:rPr lang="en-US" altLang="zh-CN" smtClean="0"/>
              <a:t>static </a:t>
            </a:r>
            <a:r>
              <a:rPr lang="en-US" altLang="zh-CN"/>
              <a:t>int fdevent_linux_sysepoll_event_del(fdevents *ev, int fde_ndx, int fd) {</a:t>
            </a:r>
          </a:p>
          <a:p>
            <a:r>
              <a:rPr lang="en-US" altLang="zh-CN"/>
              <a:t>	struct epoll_event ep;</a:t>
            </a:r>
          </a:p>
          <a:p>
            <a:endParaRPr lang="en-US" altLang="zh-CN"/>
          </a:p>
          <a:p>
            <a:r>
              <a:rPr lang="en-US" altLang="zh-CN"/>
              <a:t>	if (fde_ndx &lt; 0) return -1;</a:t>
            </a:r>
          </a:p>
          <a:p>
            <a:endParaRPr lang="en-US" altLang="zh-CN"/>
          </a:p>
          <a:p>
            <a:r>
              <a:rPr lang="en-US" altLang="zh-CN"/>
              <a:t>	memset(&amp;ep, 0, sizeof(ep));</a:t>
            </a:r>
          </a:p>
          <a:p>
            <a:endParaRPr lang="en-US" altLang="zh-CN"/>
          </a:p>
          <a:p>
            <a:r>
              <a:rPr lang="en-US" altLang="zh-CN"/>
              <a:t>	ep.data.fd = fd;</a:t>
            </a:r>
          </a:p>
          <a:p>
            <a:r>
              <a:rPr lang="en-US" altLang="zh-CN"/>
              <a:t>	ep.data.ptr = NULL;</a:t>
            </a:r>
          </a:p>
          <a:p>
            <a:endParaRPr lang="en-US" altLang="zh-CN"/>
          </a:p>
          <a:p>
            <a:r>
              <a:rPr lang="en-US" altLang="zh-CN"/>
              <a:t>	if (0 != </a:t>
            </a:r>
            <a:r>
              <a:rPr lang="en-US" altLang="zh-CN" b="1"/>
              <a:t>epoll_ctl(ev-&gt;epoll_fd, EPOLL_CTL_DEL, fd, &amp;ep)) </a:t>
            </a:r>
            <a:r>
              <a:rPr lang="en-US" altLang="zh-CN"/>
              <a:t>{</a:t>
            </a:r>
          </a:p>
          <a:p>
            <a:r>
              <a:rPr lang="en-US" altLang="zh-CN"/>
              <a:t>		log_error_write(ev-&gt;srv, __FILE__, __LINE__, "SSS",</a:t>
            </a:r>
          </a:p>
          <a:p>
            <a:r>
              <a:rPr lang="en-US" altLang="zh-CN"/>
              <a:t>			"epoll_ctl failed: ", strerror(errno), ", dying");</a:t>
            </a:r>
          </a:p>
          <a:p>
            <a:endParaRPr lang="en-US" altLang="zh-CN"/>
          </a:p>
          <a:p>
            <a:r>
              <a:rPr lang="en-US" altLang="zh-CN"/>
              <a:t>		SEGFAULT();</a:t>
            </a:r>
          </a:p>
          <a:p>
            <a:endParaRPr lang="en-US" altLang="zh-CN"/>
          </a:p>
          <a:p>
            <a:r>
              <a:rPr lang="en-US" altLang="zh-CN"/>
              <a:t>		return 0;</a:t>
            </a:r>
          </a:p>
          <a:p>
            <a:r>
              <a:rPr lang="en-US" altLang="zh-CN"/>
              <a:t>	}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return -1;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CN" sz="4300" b="1" smtClean="0"/>
          </a:p>
          <a:p>
            <a:r>
              <a:rPr lang="zh-CN" altLang="en-US" sz="4300" b="1" smtClean="0"/>
              <a:t>函数</a:t>
            </a:r>
            <a:r>
              <a:rPr lang="en-US" altLang="zh-CN" sz="4300" b="1" smtClean="0"/>
              <a:t>fdevent_linux_sysepoll_event_set</a:t>
            </a:r>
          </a:p>
          <a:p>
            <a:endParaRPr lang="en-US" altLang="zh-CN"/>
          </a:p>
          <a:p>
            <a:r>
              <a:rPr lang="en-US" altLang="zh-CN" smtClean="0"/>
              <a:t>static </a:t>
            </a:r>
            <a:r>
              <a:rPr lang="en-US" altLang="zh-CN"/>
              <a:t>int fdevent_linux_sysepoll_event_set(fdevents *ev, int fde_ndx, int fd, int events) {</a:t>
            </a:r>
          </a:p>
          <a:p>
            <a:r>
              <a:rPr lang="en-US" altLang="zh-CN"/>
              <a:t>	struct epoll_event ep;</a:t>
            </a:r>
          </a:p>
          <a:p>
            <a:r>
              <a:rPr lang="en-US" altLang="zh-CN"/>
              <a:t>	int add = 0;</a:t>
            </a:r>
          </a:p>
          <a:p>
            <a:endParaRPr lang="en-US" altLang="zh-CN"/>
          </a:p>
          <a:p>
            <a:r>
              <a:rPr lang="en-US" altLang="zh-CN"/>
              <a:t>	if (fde_ndx == -1) add = 1;</a:t>
            </a:r>
          </a:p>
          <a:p>
            <a:endParaRPr lang="en-US" altLang="zh-CN"/>
          </a:p>
          <a:p>
            <a:r>
              <a:rPr lang="en-US" altLang="zh-CN"/>
              <a:t>	memset(&amp;ep, 0, sizeof(ep));</a:t>
            </a:r>
          </a:p>
          <a:p>
            <a:endParaRPr lang="en-US" altLang="zh-CN"/>
          </a:p>
          <a:p>
            <a:r>
              <a:rPr lang="en-US" altLang="zh-CN"/>
              <a:t>	ep.events = 0;</a:t>
            </a:r>
          </a:p>
          <a:p>
            <a:endParaRPr lang="en-US" altLang="zh-CN"/>
          </a:p>
          <a:p>
            <a:r>
              <a:rPr lang="en-US" altLang="zh-CN"/>
              <a:t>	if (events &amp; FDEVENT_IN)  ep.events |= EPOLLIN;</a:t>
            </a:r>
          </a:p>
          <a:p>
            <a:r>
              <a:rPr lang="en-US" altLang="zh-CN"/>
              <a:t>	if (events &amp; FDEVENT_OUT) ep.events |= EPOLLOUT;</a:t>
            </a:r>
          </a:p>
          <a:p>
            <a:endParaRPr lang="en-US" altLang="zh-CN"/>
          </a:p>
          <a:p>
            <a:r>
              <a:rPr lang="en-US" altLang="zh-CN"/>
              <a:t>	/**</a:t>
            </a:r>
          </a:p>
          <a:p>
            <a:r>
              <a:rPr lang="en-US" altLang="zh-CN"/>
              <a:t>	 *</a:t>
            </a:r>
          </a:p>
          <a:p>
            <a:r>
              <a:rPr lang="en-US" altLang="zh-CN"/>
              <a:t>	 * with EPOLLET we don't get a FDEVENT_HUP</a:t>
            </a:r>
          </a:p>
          <a:p>
            <a:r>
              <a:rPr lang="en-US" altLang="zh-CN"/>
              <a:t>	 * if the close is delay after everything has</a:t>
            </a:r>
          </a:p>
          <a:p>
            <a:r>
              <a:rPr lang="en-US" altLang="zh-CN"/>
              <a:t>	 * sent.</a:t>
            </a:r>
          </a:p>
          <a:p>
            <a:r>
              <a:rPr lang="en-US" altLang="zh-CN"/>
              <a:t>	 *</a:t>
            </a:r>
          </a:p>
          <a:p>
            <a:r>
              <a:rPr lang="en-US" altLang="zh-CN"/>
              <a:t>	 */</a:t>
            </a:r>
          </a:p>
          <a:p>
            <a:endParaRPr lang="en-US" altLang="zh-CN"/>
          </a:p>
          <a:p>
            <a:r>
              <a:rPr lang="en-US" altLang="zh-CN"/>
              <a:t>	ep.events |= EPOLLERR | EPOLLHUP /* | EPOLLET */;</a:t>
            </a:r>
          </a:p>
          <a:p>
            <a:endParaRPr lang="en-US" altLang="zh-CN"/>
          </a:p>
          <a:p>
            <a:r>
              <a:rPr lang="en-US" altLang="zh-CN"/>
              <a:t>	ep.data.ptr = NULL;</a:t>
            </a:r>
          </a:p>
          <a:p>
            <a:r>
              <a:rPr lang="en-US" altLang="zh-CN"/>
              <a:t>	ep.data.fd = fd;</a:t>
            </a:r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en-US" altLang="zh-CN" sz="2800" b="1"/>
              <a:t>if (0 != epoll_ctl(ev-&gt;epoll_fd, add ? EPOLL_CTL_ADD : EPOLL_CTL_MOD, fd, &amp;ep)) {</a:t>
            </a:r>
          </a:p>
          <a:p>
            <a:r>
              <a:rPr lang="en-US" altLang="zh-CN"/>
              <a:t>		log_error_write(ev-&gt;srv, __FILE__, __LINE__, "SSS",</a:t>
            </a:r>
          </a:p>
          <a:p>
            <a:r>
              <a:rPr lang="en-US" altLang="zh-CN"/>
              <a:t>			"epoll_ctl failed: ", strerror(errno), ", dying");</a:t>
            </a:r>
          </a:p>
          <a:p>
            <a:endParaRPr lang="en-US" altLang="zh-CN"/>
          </a:p>
          <a:p>
            <a:r>
              <a:rPr lang="en-US" altLang="zh-CN"/>
              <a:t>		SEGFAULT();</a:t>
            </a:r>
          </a:p>
          <a:p>
            <a:endParaRPr lang="en-US" altLang="zh-CN"/>
          </a:p>
          <a:p>
            <a:r>
              <a:rPr lang="en-US" altLang="zh-CN"/>
              <a:t>		return 0;</a:t>
            </a:r>
          </a:p>
          <a:p>
            <a:r>
              <a:rPr lang="en-US" altLang="zh-CN"/>
              <a:t>	}</a:t>
            </a:r>
          </a:p>
          <a:p>
            <a:endParaRPr lang="en-US" altLang="zh-CN"/>
          </a:p>
          <a:p>
            <a:r>
              <a:rPr lang="en-US" altLang="zh-CN"/>
              <a:t>	return fd;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smtClean="0"/>
              <a:t>函数 </a:t>
            </a:r>
            <a:r>
              <a:rPr lang="en-US" altLang="zh-CN"/>
              <a:t>fdevent_linux_sysepoll_poll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z="1400" smtClean="0"/>
              <a:t>static </a:t>
            </a:r>
            <a:r>
              <a:rPr lang="en-US" altLang="zh-CN" sz="1400"/>
              <a:t>int fdevent_linux_sysepoll_poll(fdevents *ev, int timeout_ms) {</a:t>
            </a:r>
          </a:p>
          <a:p>
            <a:r>
              <a:rPr lang="en-US" altLang="zh-CN" sz="1400"/>
              <a:t>	return </a:t>
            </a:r>
            <a:r>
              <a:rPr lang="en-US" altLang="zh-CN" sz="1400" b="1"/>
              <a:t>epoll_wait</a:t>
            </a:r>
            <a:r>
              <a:rPr lang="en-US" altLang="zh-CN" sz="1400"/>
              <a:t>(ev-&gt;epoll_fd, ev-&gt;epoll_events, ev-&gt;maxfds, timeout_ms);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3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epoll_create</a:t>
            </a:r>
            <a:r>
              <a:rPr lang="zh-CN" altLang="en-US"/>
              <a:t>函数 </a:t>
            </a:r>
            <a:endParaRPr lang="en-US" altLang="zh-CN" smtClean="0"/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 smtClean="0"/>
              <a:t>    函数</a:t>
            </a:r>
            <a:r>
              <a:rPr lang="zh-CN" altLang="en-US"/>
              <a:t>声明：</a:t>
            </a:r>
            <a:r>
              <a:rPr lang="en-US" altLang="zh-CN"/>
              <a:t>int epoll_create(int size) </a:t>
            </a:r>
            <a:br>
              <a:rPr lang="en-US" altLang="zh-CN"/>
            </a:br>
            <a:r>
              <a:rPr lang="zh-CN" altLang="en-US"/>
              <a:t>该 函数生成一个</a:t>
            </a:r>
            <a:r>
              <a:rPr lang="en-US" altLang="zh-CN"/>
              <a:t>epoll</a:t>
            </a:r>
            <a:r>
              <a:rPr lang="zh-CN" altLang="en-US"/>
              <a:t>专用的文件描述符。它其实是在内核申请一空间，用来存放你想关注的</a:t>
            </a:r>
            <a:r>
              <a:rPr lang="en-US" altLang="zh-CN"/>
              <a:t>socket fd</a:t>
            </a:r>
            <a:r>
              <a:rPr lang="zh-CN" altLang="en-US"/>
              <a:t>上是否发生以及发生了什么事件。</a:t>
            </a:r>
            <a:r>
              <a:rPr lang="en-US" altLang="zh-CN"/>
              <a:t>size</a:t>
            </a:r>
            <a:r>
              <a:rPr lang="zh-CN" altLang="en-US"/>
              <a:t>就是你在这个</a:t>
            </a:r>
            <a:r>
              <a:rPr lang="en-US" altLang="zh-CN"/>
              <a:t>epoll fd</a:t>
            </a:r>
            <a:r>
              <a:rPr lang="zh-CN" altLang="en-US"/>
              <a:t>上能关注的最大</a:t>
            </a:r>
            <a:r>
              <a:rPr lang="en-US" altLang="zh-CN"/>
              <a:t>socket fd</a:t>
            </a:r>
            <a:r>
              <a:rPr lang="zh-CN" altLang="en-US"/>
              <a:t>数。随你定好了。只要你有空间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epoll_ctl</a:t>
            </a:r>
            <a:r>
              <a:rPr lang="zh-CN" altLang="en-US"/>
              <a:t>函数 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函数</a:t>
            </a:r>
            <a:r>
              <a:rPr lang="zh-CN" altLang="en-US"/>
              <a:t>声明：</a:t>
            </a:r>
            <a:r>
              <a:rPr lang="en-US" altLang="zh-CN"/>
              <a:t>int epoll_ctl(int epfd, int op, int fd, struct epoll_event *event) </a:t>
            </a:r>
            <a:br>
              <a:rPr lang="en-US" altLang="zh-CN"/>
            </a:br>
            <a:r>
              <a:rPr lang="zh-CN" altLang="en-US"/>
              <a:t>该函数用于控制某个</a:t>
            </a:r>
            <a:r>
              <a:rPr lang="en-US" altLang="zh-CN"/>
              <a:t>epoll</a:t>
            </a:r>
            <a:r>
              <a:rPr lang="zh-CN" altLang="en-US"/>
              <a:t>文件描述符上的事件，可以注册事件，修改事件，删除事件。 </a:t>
            </a:r>
            <a:br>
              <a:rPr lang="zh-CN" altLang="en-US"/>
            </a:br>
            <a:r>
              <a:rPr lang="zh-CN" altLang="en-US"/>
              <a:t>参数： </a:t>
            </a:r>
            <a:br>
              <a:rPr lang="zh-CN" altLang="en-US"/>
            </a:br>
            <a:r>
              <a:rPr lang="en-US" altLang="zh-CN"/>
              <a:t>epfd</a:t>
            </a:r>
            <a:r>
              <a:rPr lang="zh-CN" altLang="en-US"/>
              <a:t>：由 </a:t>
            </a:r>
            <a:r>
              <a:rPr lang="en-US" altLang="zh-CN"/>
              <a:t>epoll_create </a:t>
            </a:r>
            <a:r>
              <a:rPr lang="zh-CN" altLang="en-US"/>
              <a:t>生成的</a:t>
            </a:r>
            <a:r>
              <a:rPr lang="en-US" altLang="zh-CN"/>
              <a:t>epoll</a:t>
            </a:r>
            <a:r>
              <a:rPr lang="zh-CN" altLang="en-US"/>
              <a:t>专用的文件描述符； </a:t>
            </a:r>
            <a:br>
              <a:rPr lang="zh-CN" altLang="en-US"/>
            </a:br>
            <a:r>
              <a:rPr lang="en-US" altLang="zh-CN"/>
              <a:t>op</a:t>
            </a:r>
            <a:r>
              <a:rPr lang="zh-CN" altLang="en-US"/>
              <a:t>：要进行的操作例如注册事件，可能的</a:t>
            </a:r>
            <a:r>
              <a:rPr lang="zh-CN" altLang="en-US" smtClean="0"/>
              <a:t>取值</a:t>
            </a:r>
            <a:r>
              <a:rPr lang="en-US" altLang="zh-CN" smtClean="0"/>
              <a:t>EPOLL_CTL_ADD </a:t>
            </a:r>
            <a:r>
              <a:rPr lang="zh-CN" altLang="en-US" smtClean="0"/>
              <a:t>注册、</a:t>
            </a:r>
            <a:r>
              <a:rPr lang="en-US" altLang="zh-CN" smtClean="0"/>
              <a:t>EPOLL_CTL_MOD </a:t>
            </a:r>
            <a:r>
              <a:rPr lang="zh-CN" altLang="en-US" smtClean="0"/>
              <a:t>修 改、</a:t>
            </a:r>
            <a:r>
              <a:rPr lang="en-US" altLang="zh-CN" smtClean="0"/>
              <a:t>EPOLL_CTL_DEL </a:t>
            </a:r>
            <a:r>
              <a:rPr lang="zh-CN" altLang="en-US" smtClean="0"/>
              <a:t>删除 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fd</a:t>
            </a:r>
            <a:r>
              <a:rPr lang="zh-CN" altLang="en-US"/>
              <a:t>：关联的文件描述符； </a:t>
            </a:r>
            <a:br>
              <a:rPr lang="zh-CN" altLang="en-US"/>
            </a:br>
            <a:r>
              <a:rPr lang="en-US" altLang="zh-CN"/>
              <a:t>event</a:t>
            </a:r>
            <a:r>
              <a:rPr lang="zh-CN" altLang="en-US"/>
              <a:t>：指向</a:t>
            </a:r>
            <a:r>
              <a:rPr lang="en-US" altLang="zh-CN"/>
              <a:t>epoll_event</a:t>
            </a:r>
            <a:r>
              <a:rPr lang="zh-CN" altLang="en-US"/>
              <a:t>的指针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/>
              <a:t> </a:t>
            </a:r>
            <a:br>
              <a:rPr lang="zh-CN" altLang="en-US"/>
            </a:br>
            <a:r>
              <a:rPr lang="zh-CN" altLang="en-US"/>
              <a:t>如果调用成功返回</a:t>
            </a:r>
            <a:r>
              <a:rPr lang="en-US" altLang="zh-CN"/>
              <a:t>0,</a:t>
            </a:r>
            <a:r>
              <a:rPr lang="zh-CN" altLang="en-US"/>
              <a:t>不成功返回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HTTP </a:t>
            </a:r>
            <a:r>
              <a:rPr lang="zh-CN" altLang="en-US" sz="4000" smtClean="0"/>
              <a:t>协议</a:t>
            </a:r>
            <a:endParaRPr lang="zh-CN" altLang="en-US" sz="40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zh-CN" altLang="en-US" sz="3300" b="1" smtClean="0"/>
              <a:t>介绍</a:t>
            </a:r>
            <a:endParaRPr lang="en-US" altLang="zh-CN" sz="3300" b="1" smtClean="0"/>
          </a:p>
          <a:p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en-US" altLang="zh-CN"/>
              <a:t>HTTP</a:t>
            </a:r>
            <a:r>
              <a:rPr lang="zh-CN" altLang="en-US"/>
              <a:t>是</a:t>
            </a:r>
            <a:r>
              <a:rPr lang="en-US" altLang="zh-CN"/>
              <a:t>Hyper Text Transfer Protocol</a:t>
            </a:r>
            <a:r>
              <a:rPr lang="zh-CN" altLang="en-US"/>
              <a:t>（超文本传输协议）的缩写。它的发展是万维网协会（</a:t>
            </a:r>
            <a:r>
              <a:rPr lang="en-US" altLang="zh-CN"/>
              <a:t>World Wide Web Consortium</a:t>
            </a:r>
            <a:r>
              <a:rPr lang="zh-CN" altLang="en-US"/>
              <a:t>）和</a:t>
            </a:r>
            <a:r>
              <a:rPr lang="en-US" altLang="zh-CN"/>
              <a:t>Internet</a:t>
            </a:r>
            <a:r>
              <a:rPr lang="zh-CN" altLang="en-US"/>
              <a:t>工作小组</a:t>
            </a:r>
            <a:r>
              <a:rPr lang="en-US" altLang="zh-CN"/>
              <a:t>IETF</a:t>
            </a:r>
            <a:r>
              <a:rPr lang="zh-CN" altLang="en-US"/>
              <a:t>（</a:t>
            </a:r>
            <a:r>
              <a:rPr lang="en-US" altLang="zh-CN"/>
              <a:t>Internet Engineering Task Force</a:t>
            </a:r>
            <a:r>
              <a:rPr lang="zh-CN" altLang="en-US"/>
              <a:t>）合作的结果，（他们）最终发布了一系列的</a:t>
            </a:r>
            <a:r>
              <a:rPr lang="en-US" altLang="zh-CN"/>
              <a:t>RFC</a:t>
            </a:r>
            <a:r>
              <a:rPr lang="zh-CN" altLang="en-US"/>
              <a:t>，</a:t>
            </a:r>
            <a:r>
              <a:rPr lang="en-US" altLang="zh-CN"/>
              <a:t>RFC 1945</a:t>
            </a:r>
            <a:r>
              <a:rPr lang="zh-CN" altLang="en-US"/>
              <a:t>定义了</a:t>
            </a:r>
            <a:r>
              <a:rPr lang="en-US" altLang="zh-CN"/>
              <a:t>HTTP/1.0</a:t>
            </a:r>
            <a:r>
              <a:rPr lang="zh-CN" altLang="en-US"/>
              <a:t>版本。其中最著名的就是</a:t>
            </a:r>
            <a:r>
              <a:rPr lang="en-US" altLang="zh-CN"/>
              <a:t>RFC 2616</a:t>
            </a:r>
            <a:r>
              <a:rPr lang="zh-CN" altLang="en-US"/>
              <a:t>。</a:t>
            </a:r>
            <a:r>
              <a:rPr lang="en-US" altLang="zh-CN"/>
              <a:t>RFC 2616</a:t>
            </a:r>
            <a:r>
              <a:rPr lang="zh-CN" altLang="en-US"/>
              <a:t>定义了今天普遍使用的一个版本</a:t>
            </a:r>
            <a:r>
              <a:rPr lang="en-US" altLang="zh-CN"/>
              <a:t>——HTTP 1.1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协议（</a:t>
            </a:r>
            <a:r>
              <a:rPr lang="en-US" altLang="zh-CN"/>
              <a:t>HyperText Transfer Protocol</a:t>
            </a:r>
            <a:r>
              <a:rPr lang="zh-CN" altLang="en-US"/>
              <a:t>，超文本传输协议）是用于从</a:t>
            </a:r>
            <a:r>
              <a:rPr lang="en-US" altLang="zh-CN"/>
              <a:t>WWW</a:t>
            </a:r>
            <a:r>
              <a:rPr lang="zh-CN" altLang="en-US"/>
              <a:t>服务器传输超文本到本地浏览器的传送协议。它可以使浏览器更加高效，使网络传输减少。它不仅保证计算机正确快速地传输超文本文档，还确定传输文档中的哪一部分，以及哪部分内容首先显示</a:t>
            </a:r>
            <a:r>
              <a:rPr lang="en-US" altLang="zh-CN"/>
              <a:t>(</a:t>
            </a:r>
            <a:r>
              <a:rPr lang="zh-CN" altLang="en-US"/>
              <a:t>如文本先于图形</a:t>
            </a:r>
            <a:r>
              <a:rPr lang="en-US" altLang="zh-CN"/>
              <a:t>)</a:t>
            </a:r>
            <a:r>
              <a:rPr lang="zh-CN" altLang="en-US"/>
              <a:t>等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是一个应用层协议，由请求和响应构成，是一个标准的客户端服务器模型。</a:t>
            </a:r>
            <a:r>
              <a:rPr lang="en-US" altLang="zh-CN"/>
              <a:t>HTTP</a:t>
            </a:r>
            <a:r>
              <a:rPr lang="zh-CN" altLang="en-US"/>
              <a:t>是一个无状态的协议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/>
              <a:t>typedef</a:t>
            </a:r>
            <a:r>
              <a:rPr lang="en-US" altLang="zh-CN"/>
              <a:t> </a:t>
            </a:r>
            <a:r>
              <a:rPr lang="en-US" altLang="zh-CN" b="1"/>
              <a:t>union</a:t>
            </a:r>
            <a:r>
              <a:rPr lang="en-US" altLang="zh-CN"/>
              <a:t> epoll_data {   </a:t>
            </a:r>
          </a:p>
          <a:p>
            <a:r>
              <a:rPr lang="en-US" altLang="zh-CN" b="1"/>
              <a:t>void</a:t>
            </a:r>
            <a:r>
              <a:rPr lang="en-US" altLang="zh-CN"/>
              <a:t> *ptr;   </a:t>
            </a:r>
          </a:p>
          <a:p>
            <a:r>
              <a:rPr lang="en-US" altLang="zh-CN" b="1"/>
              <a:t>int</a:t>
            </a:r>
            <a:r>
              <a:rPr lang="en-US" altLang="zh-CN"/>
              <a:t> fd;   </a:t>
            </a:r>
          </a:p>
          <a:p>
            <a:r>
              <a:rPr lang="en-US" altLang="zh-CN"/>
              <a:t>__uint32_t u32;   </a:t>
            </a:r>
          </a:p>
          <a:p>
            <a:r>
              <a:rPr lang="en-US" altLang="zh-CN"/>
              <a:t>__uint64_t u64;   </a:t>
            </a:r>
          </a:p>
          <a:p>
            <a:r>
              <a:rPr lang="en-US" altLang="zh-CN"/>
              <a:t>} epoll_data_t;   </a:t>
            </a:r>
          </a:p>
          <a:p>
            <a:r>
              <a:rPr lang="en-US" altLang="zh-CN"/>
              <a:t>  </a:t>
            </a:r>
          </a:p>
          <a:p>
            <a:r>
              <a:rPr lang="en-US" altLang="zh-CN" b="1"/>
              <a:t>struct</a:t>
            </a:r>
            <a:r>
              <a:rPr lang="en-US" altLang="zh-CN"/>
              <a:t> epoll_event {   </a:t>
            </a:r>
          </a:p>
          <a:p>
            <a:r>
              <a:rPr lang="en-US" altLang="zh-CN"/>
              <a:t>__uint32_t events; /* Epoll events */   </a:t>
            </a:r>
          </a:p>
          <a:p>
            <a:r>
              <a:rPr lang="en-US" altLang="zh-CN"/>
              <a:t>epoll_data_t data; /* User data variable */   </a:t>
            </a:r>
          </a:p>
          <a:p>
            <a:r>
              <a:rPr lang="en-US" altLang="zh-CN"/>
              <a:t>}; </a:t>
            </a:r>
          </a:p>
          <a:p>
            <a:r>
              <a:rPr lang="zh-CN" altLang="en-US"/>
              <a:t>常用的事件类型</a:t>
            </a:r>
            <a:r>
              <a:rPr lang="en-US" altLang="zh-CN"/>
              <a:t>: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EPOLLIN </a:t>
            </a:r>
            <a:r>
              <a:rPr lang="zh-CN" altLang="en-US"/>
              <a:t>：表示对应的文件描述符可以读； </a:t>
            </a:r>
            <a:br>
              <a:rPr lang="zh-CN" altLang="en-US"/>
            </a:br>
            <a:r>
              <a:rPr lang="en-US" altLang="zh-CN"/>
              <a:t>EPOLLOUT</a:t>
            </a:r>
            <a:r>
              <a:rPr lang="zh-CN" altLang="en-US"/>
              <a:t>：表示对应的文件描述符可以写； </a:t>
            </a:r>
            <a:br>
              <a:rPr lang="zh-CN" altLang="en-US"/>
            </a:br>
            <a:r>
              <a:rPr lang="en-US" altLang="zh-CN"/>
              <a:t>EPOLLPRI</a:t>
            </a:r>
            <a:r>
              <a:rPr lang="zh-CN" altLang="en-US"/>
              <a:t>：表示对应的文件描述符有紧急的数据可读 </a:t>
            </a:r>
            <a:br>
              <a:rPr lang="zh-CN" altLang="en-US"/>
            </a:br>
            <a:r>
              <a:rPr lang="en-US" altLang="zh-CN"/>
              <a:t>EPOLLERR</a:t>
            </a:r>
            <a:r>
              <a:rPr lang="zh-CN" altLang="en-US"/>
              <a:t>：表示对应的文件描述符发生错误； </a:t>
            </a:r>
            <a:br>
              <a:rPr lang="zh-CN" altLang="en-US"/>
            </a:br>
            <a:r>
              <a:rPr lang="en-US" altLang="zh-CN"/>
              <a:t>EPOLLHUP</a:t>
            </a:r>
            <a:r>
              <a:rPr lang="zh-CN" altLang="en-US"/>
              <a:t>：表示对应的文件描述符被挂断； </a:t>
            </a:r>
            <a:br>
              <a:rPr lang="zh-CN" altLang="en-US"/>
            </a:br>
            <a:r>
              <a:rPr lang="en-US" altLang="zh-CN"/>
              <a:t>EPOLLET</a:t>
            </a:r>
            <a:r>
              <a:rPr lang="zh-CN" altLang="en-US"/>
              <a:t>：表示对应的文件描述符有事件发生；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epoll_wait</a:t>
            </a:r>
            <a:r>
              <a:rPr lang="zh-CN" altLang="en-US"/>
              <a:t>函数 </a:t>
            </a:r>
            <a:endParaRPr lang="en-US" altLang="zh-CN" smtClean="0"/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函数声明</a:t>
            </a:r>
            <a:r>
              <a:rPr lang="en-US" altLang="zh-CN"/>
              <a:t>:int epoll_wait(int epfd,struct epoll_event * events,int maxevents,int timeout) </a:t>
            </a:r>
            <a:br>
              <a:rPr lang="en-US" altLang="zh-CN"/>
            </a:br>
            <a:r>
              <a:rPr lang="zh-CN" altLang="en-US"/>
              <a:t>该函数用于轮询</a:t>
            </a:r>
            <a:r>
              <a:rPr lang="en-US" altLang="zh-CN"/>
              <a:t>I/O</a:t>
            </a:r>
            <a:r>
              <a:rPr lang="zh-CN" altLang="en-US"/>
              <a:t>事件的发生； </a:t>
            </a:r>
            <a:br>
              <a:rPr lang="zh-CN" altLang="en-US"/>
            </a:br>
            <a:r>
              <a:rPr lang="zh-CN" altLang="en-US"/>
              <a:t>参数： </a:t>
            </a:r>
            <a:br>
              <a:rPr lang="zh-CN" altLang="en-US"/>
            </a:br>
            <a:r>
              <a:rPr lang="en-US" altLang="zh-CN"/>
              <a:t>epfd:</a:t>
            </a:r>
            <a:r>
              <a:rPr lang="zh-CN" altLang="en-US"/>
              <a:t>由</a:t>
            </a:r>
            <a:r>
              <a:rPr lang="en-US" altLang="zh-CN"/>
              <a:t>epoll_create </a:t>
            </a:r>
            <a:r>
              <a:rPr lang="zh-CN" altLang="en-US"/>
              <a:t>生成的</a:t>
            </a:r>
            <a:r>
              <a:rPr lang="en-US" altLang="zh-CN"/>
              <a:t>epoll</a:t>
            </a:r>
            <a:r>
              <a:rPr lang="zh-CN" altLang="en-US"/>
              <a:t>专用的文件描述符； </a:t>
            </a:r>
            <a:br>
              <a:rPr lang="zh-CN" altLang="en-US"/>
            </a:br>
            <a:r>
              <a:rPr lang="en-US" altLang="zh-CN"/>
              <a:t>epoll_event:</a:t>
            </a:r>
            <a:r>
              <a:rPr lang="zh-CN" altLang="en-US"/>
              <a:t>用于回传代处理事件的数组； </a:t>
            </a:r>
            <a:br>
              <a:rPr lang="zh-CN" altLang="en-US"/>
            </a:br>
            <a:r>
              <a:rPr lang="en-US" altLang="zh-CN"/>
              <a:t>maxevents:</a:t>
            </a:r>
            <a:r>
              <a:rPr lang="zh-CN" altLang="en-US"/>
              <a:t>每次能处理的事件数； </a:t>
            </a:r>
            <a:br>
              <a:rPr lang="zh-CN" altLang="en-US"/>
            </a:br>
            <a:r>
              <a:rPr lang="en-US" altLang="zh-CN"/>
              <a:t>timeout:</a:t>
            </a:r>
            <a:r>
              <a:rPr lang="zh-CN" altLang="en-US"/>
              <a:t>等待</a:t>
            </a:r>
            <a:r>
              <a:rPr lang="en-US" altLang="zh-CN"/>
              <a:t>I/O</a:t>
            </a:r>
            <a:r>
              <a:rPr lang="zh-CN" altLang="en-US"/>
              <a:t>事件发生的超时</a:t>
            </a:r>
            <a:r>
              <a:rPr lang="zh-CN" altLang="en-US" smtClean="0"/>
              <a:t>值。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b="1" smtClean="0"/>
              <a:t>4. </a:t>
            </a:r>
            <a:r>
              <a:rPr lang="zh-CN" altLang="en-US" sz="2800" b="1" smtClean="0"/>
              <a:t>插件系统</a:t>
            </a:r>
            <a:r>
              <a:rPr lang="en-US" altLang="zh-CN" sz="2800" b="1" smtClean="0"/>
              <a:t>(plugin)</a:t>
            </a:r>
          </a:p>
          <a:p>
            <a:r>
              <a:rPr lang="zh-CN" altLang="en-US" smtClean="0"/>
              <a:t>    在</a:t>
            </a:r>
            <a:r>
              <a:rPr lang="en-US" altLang="zh-CN"/>
              <a:t>lighttpd</a:t>
            </a:r>
            <a:r>
              <a:rPr lang="zh-CN" altLang="en-US"/>
              <a:t>中，使用插件的形式来增加服务的功能。同时，</a:t>
            </a:r>
            <a:r>
              <a:rPr lang="en-US" altLang="zh-CN"/>
              <a:t>lighttpd</a:t>
            </a:r>
            <a:r>
              <a:rPr lang="zh-CN" altLang="en-US"/>
              <a:t>提供了一个插件的公共接口给开发者，方便第三方提供额外的插件。</a:t>
            </a:r>
            <a:r>
              <a:rPr lang="en-US" altLang="zh-CN"/>
              <a:t>Lighttpd</a:t>
            </a:r>
            <a:r>
              <a:rPr lang="zh-CN" altLang="en-US"/>
              <a:t>的插件接口主要提供在</a:t>
            </a:r>
            <a:r>
              <a:rPr lang="en-US" altLang="zh-CN"/>
              <a:t>plugin.h</a:t>
            </a:r>
            <a:r>
              <a:rPr lang="zh-CN" altLang="en-US"/>
              <a:t>文件中。其中，</a:t>
            </a:r>
            <a:r>
              <a:rPr lang="en-US" altLang="zh-CN"/>
              <a:t>plugin</a:t>
            </a:r>
            <a:r>
              <a:rPr lang="zh-CN" altLang="en-US"/>
              <a:t>结构体是最核心的部分。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4800" b="1" smtClean="0"/>
              <a:t>插件数据结构</a:t>
            </a:r>
            <a:endParaRPr lang="en-US" altLang="zh-CN" sz="4800" b="1" smtClean="0"/>
          </a:p>
          <a:p>
            <a:r>
              <a:rPr lang="en-US" altLang="zh-CN" sz="4000" smtClean="0"/>
              <a:t>typedef </a:t>
            </a:r>
            <a:r>
              <a:rPr lang="en-US" altLang="zh-CN" sz="4000"/>
              <a:t>struct {</a:t>
            </a:r>
          </a:p>
          <a:p>
            <a:r>
              <a:rPr lang="en-US" altLang="zh-CN" sz="4000"/>
              <a:t>	size_t version;</a:t>
            </a:r>
          </a:p>
          <a:p>
            <a:endParaRPr lang="en-US" altLang="zh-CN" sz="4000"/>
          </a:p>
          <a:p>
            <a:r>
              <a:rPr lang="en-US" altLang="zh-CN" sz="4000"/>
              <a:t>	buffer *name; /* name of the plugin */</a:t>
            </a:r>
          </a:p>
          <a:p>
            <a:endParaRPr lang="en-US" altLang="zh-CN" sz="4000"/>
          </a:p>
          <a:p>
            <a:r>
              <a:rPr lang="en-US" altLang="zh-CN" sz="4000"/>
              <a:t>	void *(* init)                       ();</a:t>
            </a:r>
          </a:p>
          <a:p>
            <a:r>
              <a:rPr lang="en-US" altLang="zh-CN" sz="4000"/>
              <a:t>	handler_t (* set_defaults)           (server *srv, void *p_d);</a:t>
            </a:r>
          </a:p>
          <a:p>
            <a:r>
              <a:rPr lang="en-US" altLang="zh-CN" sz="4000"/>
              <a:t>	handler_t (* cleanup)                (server *srv, void *p_d);</a:t>
            </a:r>
          </a:p>
          <a:p>
            <a:r>
              <a:rPr lang="en-US" altLang="zh-CN" sz="4000"/>
              <a:t>	                                                                                   /* is called ... */</a:t>
            </a:r>
          </a:p>
          <a:p>
            <a:r>
              <a:rPr lang="en-US" altLang="zh-CN" sz="4000"/>
              <a:t>	handler_t (* handle_trigger)         (server *srv, void *p_d);                     /* once a second */</a:t>
            </a:r>
          </a:p>
          <a:p>
            <a:r>
              <a:rPr lang="en-US" altLang="zh-CN" sz="4000"/>
              <a:t>	handler_t (* handle_sighup)          (server *srv, void *p_d);                     /* at a signup */</a:t>
            </a:r>
          </a:p>
          <a:p>
            <a:endParaRPr lang="en-US" altLang="zh-CN" sz="4000"/>
          </a:p>
          <a:p>
            <a:r>
              <a:rPr lang="en-US" altLang="zh-CN" sz="4000"/>
              <a:t>	handler_t (* handle_uri_raw)         (server *srv, connection *con, void *p_d);    /* after uri_raw is set */</a:t>
            </a:r>
          </a:p>
          <a:p>
            <a:r>
              <a:rPr lang="en-US" altLang="zh-CN" sz="4000"/>
              <a:t>	handler_t (* handle_uri_clean)       (server *srv, connection *con, void *p_d);    /* after uri is set */</a:t>
            </a:r>
          </a:p>
          <a:p>
            <a:r>
              <a:rPr lang="en-US" altLang="zh-CN" sz="4000"/>
              <a:t>	handler_t (* handle_docroot)         (server *srv, connection *con, void *p_d);    /* getting the document-root */</a:t>
            </a:r>
          </a:p>
          <a:p>
            <a:r>
              <a:rPr lang="en-US" altLang="zh-CN" sz="4000"/>
              <a:t>	handler_t (* handle_physical)        (server *srv, connection *con, void *p_d);    /* mapping url to physical path */</a:t>
            </a:r>
          </a:p>
          <a:p>
            <a:r>
              <a:rPr lang="en-US" altLang="zh-CN" sz="4000"/>
              <a:t>	handler_t (* handle_request_done)    (server *srv, connection *con, void *p_d);    /* at the end of a request */</a:t>
            </a:r>
          </a:p>
          <a:p>
            <a:r>
              <a:rPr lang="en-US" altLang="zh-CN" sz="4000"/>
              <a:t>	handler_t (* handle_connection_close)(server *srv, connection *con, void *p_d);    /* at the end of a connection */</a:t>
            </a:r>
          </a:p>
          <a:p>
            <a:r>
              <a:rPr lang="en-US" altLang="zh-CN" sz="4000"/>
              <a:t>	handler_t (* handle_joblist)         (server *srv, connection *con, void *p_d);    /* after all events are handled </a:t>
            </a:r>
            <a:r>
              <a:rPr lang="en-US" altLang="zh-CN" sz="4000" smtClean="0"/>
              <a:t>*/</a:t>
            </a:r>
            <a:endParaRPr lang="en-US" altLang="zh-CN" sz="4000"/>
          </a:p>
          <a:p>
            <a:r>
              <a:rPr lang="en-US" altLang="zh-CN" sz="4000"/>
              <a:t>	handler_t (* handle_subrequest_start)(server *srv, connection *con, void *p_d</a:t>
            </a:r>
            <a:r>
              <a:rPr lang="en-US" altLang="zh-CN" sz="4000" smtClean="0"/>
              <a:t>);</a:t>
            </a:r>
            <a:endParaRPr lang="en-US" altLang="zh-CN" sz="4000"/>
          </a:p>
          <a:p>
            <a:r>
              <a:rPr lang="en-US" altLang="zh-CN" sz="4000"/>
              <a:t>	                                                                                   /* when a handler for the request</a:t>
            </a:r>
          </a:p>
          <a:p>
            <a:r>
              <a:rPr lang="en-US" altLang="zh-CN" sz="4000"/>
              <a:t>											   </a:t>
            </a:r>
            <a:r>
              <a:rPr lang="en-US" altLang="zh-CN" sz="4000" smtClean="0"/>
              <a:t>                                   </a:t>
            </a:r>
            <a:r>
              <a:rPr lang="en-US" altLang="zh-CN" sz="4000"/>
              <a:t>* has to be </a:t>
            </a:r>
            <a:r>
              <a:rPr lang="en-US" altLang="zh-CN" sz="4000" smtClean="0"/>
              <a:t>found */</a:t>
            </a:r>
            <a:endParaRPr lang="en-US" altLang="zh-CN" sz="4000"/>
          </a:p>
          <a:p>
            <a:r>
              <a:rPr lang="en-US" altLang="zh-CN" sz="4000"/>
              <a:t>	handler_t (* handle_subrequest)      (server *srv, connection *con, void *p_d);    /* */</a:t>
            </a:r>
          </a:p>
          <a:p>
            <a:r>
              <a:rPr lang="en-US" altLang="zh-CN" sz="4000"/>
              <a:t>	handler_t (* connection_reset)       (server *srv, connection *con, void *p_d);    /* */</a:t>
            </a:r>
          </a:p>
          <a:p>
            <a:r>
              <a:rPr lang="en-US" altLang="zh-CN" sz="4000"/>
              <a:t>	void *data;</a:t>
            </a:r>
          </a:p>
          <a:p>
            <a:endParaRPr lang="en-US" altLang="zh-CN" sz="4000"/>
          </a:p>
          <a:p>
            <a:r>
              <a:rPr lang="en-US" altLang="zh-CN" sz="4000"/>
              <a:t>	/* dlopen handle */</a:t>
            </a:r>
          </a:p>
          <a:p>
            <a:r>
              <a:rPr lang="en-US" altLang="zh-CN" sz="4000"/>
              <a:t>	void *lib;</a:t>
            </a:r>
          </a:p>
          <a:p>
            <a:r>
              <a:rPr lang="en-US" altLang="zh-CN" sz="4000"/>
              <a:t>} plugin;</a:t>
            </a:r>
            <a:endParaRPr lang="zh-CN" altLang="en-US" sz="4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3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插件的加载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lighttpd</a:t>
            </a:r>
            <a:r>
              <a:rPr lang="zh-CN" altLang="en-US"/>
              <a:t>的插件是以动态链接库的形式存在的。在服务器启动的时候，在初始化阶段将所有插件都加载进来。在</a:t>
            </a:r>
            <a:r>
              <a:rPr lang="en-US" altLang="zh-CN"/>
              <a:t>server.c</a:t>
            </a:r>
            <a:r>
              <a:rPr lang="zh-CN" altLang="en-US"/>
              <a:t>中的</a:t>
            </a:r>
            <a:r>
              <a:rPr lang="en-US" altLang="zh-CN"/>
              <a:t>main</a:t>
            </a:r>
            <a:r>
              <a:rPr lang="zh-CN" altLang="en-US"/>
              <a:t>函数中，加载插件是调用</a:t>
            </a:r>
            <a:r>
              <a:rPr lang="en-US" altLang="zh-CN"/>
              <a:t>plugins_load</a:t>
            </a:r>
            <a:r>
              <a:rPr lang="zh-CN" altLang="en-US" smtClean="0"/>
              <a:t>函数。</a:t>
            </a:r>
            <a:endParaRPr lang="en-US" altLang="zh-CN" smtClean="0"/>
          </a:p>
          <a:p>
            <a:r>
              <a:rPr lang="zh-CN" altLang="en-US"/>
              <a:t>加载的过程如下：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）从配置文件中读取到动态链接库所在的文件夹和动态库的名称。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）创建一个</a:t>
            </a:r>
            <a:r>
              <a:rPr lang="en-US" altLang="zh-CN"/>
              <a:t>plugin</a:t>
            </a:r>
            <a:r>
              <a:rPr lang="zh-CN" altLang="en-US"/>
              <a:t>结构体的实例。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）调用</a:t>
            </a:r>
            <a:r>
              <a:rPr lang="en-US" altLang="zh-CN"/>
              <a:t>dlopen</a:t>
            </a:r>
            <a:r>
              <a:rPr lang="zh-CN" altLang="en-US"/>
              <a:t>函数加载动态库。在</a:t>
            </a:r>
            <a:r>
              <a:rPr lang="en-US" altLang="zh-CN"/>
              <a:t>plugin</a:t>
            </a:r>
            <a:r>
              <a:rPr lang="zh-CN" altLang="en-US"/>
              <a:t>结构体中保存返回的句柄。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）通过</a:t>
            </a:r>
            <a:r>
              <a:rPr lang="en-US" altLang="zh-CN"/>
              <a:t>dlsym</a:t>
            </a:r>
            <a:r>
              <a:rPr lang="zh-CN" altLang="en-US"/>
              <a:t>函数获得</a:t>
            </a:r>
            <a:r>
              <a:rPr lang="en-US" altLang="zh-CN"/>
              <a:t>XXXXXX_plugin_init</a:t>
            </a:r>
            <a:r>
              <a:rPr lang="zh-CN" altLang="en-US"/>
              <a:t>函数的地址。其中</a:t>
            </a:r>
            <a:r>
              <a:rPr lang="en-US" altLang="zh-CN"/>
              <a:t>XXXXXX</a:t>
            </a:r>
            <a:r>
              <a:rPr lang="zh-CN" altLang="en-US"/>
              <a:t>是配置文件中定义的这个插件的内容。</a:t>
            </a:r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）调用</a:t>
            </a:r>
            <a:r>
              <a:rPr lang="en-US" altLang="zh-CN"/>
              <a:t>XXXXXX_plugin_init</a:t>
            </a:r>
            <a:r>
              <a:rPr lang="zh-CN" altLang="en-US"/>
              <a:t>函数。</a:t>
            </a:r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）调用</a:t>
            </a:r>
            <a:r>
              <a:rPr lang="en-US" altLang="zh-CN"/>
              <a:t>plugins_register</a:t>
            </a:r>
            <a:r>
              <a:rPr lang="zh-CN" altLang="en-US"/>
              <a:t>函数注册插件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）调用</a:t>
            </a:r>
            <a:r>
              <a:rPr lang="en-US" altLang="zh-CN" smtClean="0"/>
              <a:t>plugins_call_init</a:t>
            </a:r>
            <a:r>
              <a:rPr lang="zh-CN" altLang="en-US"/>
              <a:t>初始化</a:t>
            </a:r>
            <a:r>
              <a:rPr lang="zh-CN" altLang="en-US" smtClean="0"/>
              <a:t>插件</a:t>
            </a:r>
            <a:r>
              <a:rPr lang="en-US" altLang="zh-CN" smtClean="0"/>
              <a:t>(p-&gt;init())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 sz="1200" b="1" smtClean="0"/>
              <a:t>函数</a:t>
            </a:r>
            <a:r>
              <a:rPr lang="en-US" altLang="zh-CN" sz="1200" b="1"/>
              <a:t>plugins_load</a:t>
            </a:r>
            <a:endParaRPr lang="en-US" altLang="zh-CN" sz="1200" b="1" smtClean="0"/>
          </a:p>
          <a:p>
            <a:endParaRPr lang="en-US" altLang="zh-CN" sz="900" smtClean="0"/>
          </a:p>
          <a:p>
            <a:r>
              <a:rPr lang="en-US" altLang="zh-CN" sz="1050" smtClean="0"/>
              <a:t>int </a:t>
            </a:r>
            <a:r>
              <a:rPr lang="en-US" altLang="zh-CN" sz="1050"/>
              <a:t>plugins_load(server *srv) {</a:t>
            </a:r>
          </a:p>
          <a:p>
            <a:r>
              <a:rPr lang="en-US" altLang="zh-CN" sz="1050"/>
              <a:t>	</a:t>
            </a:r>
            <a:r>
              <a:rPr lang="en-US" altLang="zh-CN" sz="1050" smtClean="0"/>
              <a:t>……</a:t>
            </a:r>
            <a:endParaRPr lang="en-US" altLang="zh-CN" sz="1050"/>
          </a:p>
          <a:p>
            <a:r>
              <a:rPr lang="en-US" altLang="zh-CN" sz="1050"/>
              <a:t>	for (i = 0; i &lt; srv-&gt;srvconf.modules-&gt;used; i++) {</a:t>
            </a:r>
          </a:p>
          <a:p>
            <a:r>
              <a:rPr lang="en-US" altLang="zh-CN" sz="1050"/>
              <a:t>		</a:t>
            </a:r>
            <a:r>
              <a:rPr lang="en-US" altLang="zh-CN" sz="1050" smtClean="0"/>
              <a:t>……</a:t>
            </a:r>
            <a:endParaRPr lang="en-US" altLang="zh-CN" sz="1050"/>
          </a:p>
          <a:p>
            <a:r>
              <a:rPr lang="en-US" altLang="zh-CN" sz="1050"/>
              <a:t>		buffer_copy_string_buffer(srv-&gt;tmp_buf, srv-&gt;srvconf.modules_dir);</a:t>
            </a:r>
          </a:p>
          <a:p>
            <a:endParaRPr lang="en-US" altLang="zh-CN" sz="1050"/>
          </a:p>
          <a:p>
            <a:r>
              <a:rPr lang="en-US" altLang="zh-CN" sz="1050"/>
              <a:t>		buffer_append_string_len(srv-&gt;tmp_buf, CONST_STR_LEN("/"));</a:t>
            </a:r>
          </a:p>
          <a:p>
            <a:r>
              <a:rPr lang="en-US" altLang="zh-CN" sz="1050"/>
              <a:t>		buffer_append_string(srv-&gt;tmp_buf, modules);</a:t>
            </a:r>
          </a:p>
          <a:p>
            <a:r>
              <a:rPr lang="en-US" altLang="zh-CN" sz="1050"/>
              <a:t>		buffer_append_string_len(srv-&gt;tmp_buf, CONST_STR_LEN(".so</a:t>
            </a:r>
            <a:r>
              <a:rPr lang="en-US" altLang="zh-CN" sz="1050" smtClean="0"/>
              <a:t>"));</a:t>
            </a:r>
            <a:endParaRPr lang="en-US" altLang="zh-CN" sz="1050"/>
          </a:p>
          <a:p>
            <a:r>
              <a:rPr lang="en-US" altLang="zh-CN" sz="1050"/>
              <a:t>		p = plugin_init();</a:t>
            </a:r>
          </a:p>
          <a:p>
            <a:r>
              <a:rPr lang="en-US" altLang="zh-CN" sz="1050" smtClean="0"/>
              <a:t>	</a:t>
            </a:r>
            <a:r>
              <a:rPr lang="en-US" altLang="zh-CN" sz="1050"/>
              <a:t>	if (NULL == (p-&gt;lib </a:t>
            </a:r>
            <a:r>
              <a:rPr lang="en-US" altLang="zh-CN" sz="1050" b="1"/>
              <a:t>= dlopen(srv-&gt;tmp_buf-&gt;ptr, RTLD_NOW|RTLD_GLOBAL))) </a:t>
            </a:r>
            <a:r>
              <a:rPr lang="en-US" altLang="zh-CN" sz="1050"/>
              <a:t>{</a:t>
            </a:r>
          </a:p>
          <a:p>
            <a:r>
              <a:rPr lang="en-US" altLang="zh-CN" sz="1050"/>
              <a:t>			</a:t>
            </a:r>
            <a:r>
              <a:rPr lang="en-US" altLang="zh-CN" sz="1050" smtClean="0"/>
              <a:t>….</a:t>
            </a:r>
            <a:endParaRPr lang="en-US" altLang="zh-CN" sz="1050"/>
          </a:p>
          <a:p>
            <a:r>
              <a:rPr lang="en-US" altLang="zh-CN" sz="1050"/>
              <a:t>		</a:t>
            </a:r>
            <a:r>
              <a:rPr lang="en-US" altLang="zh-CN" sz="1050" smtClean="0"/>
              <a:t>}</a:t>
            </a:r>
            <a:endParaRPr lang="en-US" altLang="zh-CN" sz="1050"/>
          </a:p>
          <a:p>
            <a:r>
              <a:rPr lang="en-US" altLang="zh-CN" sz="1050"/>
              <a:t>		buffer_reset(srv-&gt;tmp_buf);</a:t>
            </a:r>
          </a:p>
          <a:p>
            <a:r>
              <a:rPr lang="en-US" altLang="zh-CN" sz="1050"/>
              <a:t>		buffer_copy_string(srv-&gt;tmp_buf, modules);</a:t>
            </a:r>
          </a:p>
          <a:p>
            <a:r>
              <a:rPr lang="en-US" altLang="zh-CN" sz="1050"/>
              <a:t>		buffer_append_string_len(srv-&gt;tmp_buf, CONST_STR_LEN("_plugin_init"));</a:t>
            </a:r>
          </a:p>
          <a:p>
            <a:r>
              <a:rPr lang="en-US" altLang="zh-CN" sz="1050" smtClean="0"/>
              <a:t>		…..</a:t>
            </a:r>
          </a:p>
          <a:p>
            <a:r>
              <a:rPr lang="en-US" altLang="zh-CN" sz="1050"/>
              <a:t>		init = </a:t>
            </a:r>
            <a:r>
              <a:rPr lang="en-US" altLang="zh-CN" sz="1050" b="1"/>
              <a:t>(int (*)(plugin *))(intptr_t)dlsym(p-&gt;lib, srv-&gt;tmp_buf-&gt;ptr);</a:t>
            </a:r>
          </a:p>
          <a:p>
            <a:r>
              <a:rPr lang="en-US" altLang="zh-CN" sz="1050" smtClean="0"/>
              <a:t>		…..</a:t>
            </a:r>
          </a:p>
          <a:p>
            <a:r>
              <a:rPr lang="en-US" altLang="zh-CN" sz="1050"/>
              <a:t>		</a:t>
            </a:r>
            <a:r>
              <a:rPr lang="en-US" altLang="zh-CN" sz="1050" b="1"/>
              <a:t>if ((*init)(p)) </a:t>
            </a:r>
            <a:r>
              <a:rPr lang="en-US" altLang="zh-CN" sz="1050" b="1" smtClean="0"/>
              <a:t>{</a:t>
            </a:r>
          </a:p>
          <a:p>
            <a:r>
              <a:rPr lang="en-US" altLang="zh-CN" sz="1050"/>
              <a:t>	</a:t>
            </a:r>
            <a:r>
              <a:rPr lang="en-US" altLang="zh-CN" sz="1050" smtClean="0"/>
              <a:t>	…..</a:t>
            </a:r>
            <a:endParaRPr lang="en-US" altLang="zh-CN" sz="1050"/>
          </a:p>
          <a:p>
            <a:r>
              <a:rPr lang="en-US" altLang="zh-CN" sz="1050"/>
              <a:t>		}</a:t>
            </a:r>
          </a:p>
          <a:p>
            <a:r>
              <a:rPr lang="en-US" altLang="zh-CN" sz="1050" smtClean="0"/>
              <a:t>		….</a:t>
            </a:r>
            <a:endParaRPr lang="en-US" altLang="zh-CN" sz="1050"/>
          </a:p>
          <a:p>
            <a:r>
              <a:rPr lang="en-US" altLang="zh-CN" sz="1050"/>
              <a:t>		</a:t>
            </a:r>
            <a:r>
              <a:rPr lang="en-US" altLang="zh-CN" sz="1050" b="1"/>
              <a:t>plugins_register(srv, p);</a:t>
            </a:r>
          </a:p>
          <a:p>
            <a:r>
              <a:rPr lang="en-US" altLang="zh-CN" sz="1050"/>
              <a:t>	</a:t>
            </a:r>
            <a:r>
              <a:rPr lang="en-US" altLang="zh-CN" sz="1050" smtClean="0"/>
              <a:t>}</a:t>
            </a:r>
            <a:endParaRPr lang="en-US" altLang="zh-CN" sz="1050"/>
          </a:p>
          <a:p>
            <a:r>
              <a:rPr lang="en-US" altLang="zh-CN" sz="1050"/>
              <a:t>	return 0;</a:t>
            </a:r>
          </a:p>
          <a:p>
            <a:r>
              <a:rPr lang="en-US" altLang="zh-CN" sz="1050" smtClean="0"/>
              <a:t>}</a:t>
            </a:r>
            <a:endParaRPr lang="en-US" altLang="zh-CN" sz="10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8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smtClean="0"/>
              <a:t>Cgi </a:t>
            </a:r>
            <a:r>
              <a:rPr lang="zh-CN" altLang="en-US" b="1" smtClean="0"/>
              <a:t>插件初始化函数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int </a:t>
            </a:r>
            <a:r>
              <a:rPr lang="en-US" altLang="zh-CN"/>
              <a:t>mod_cgi_plugin_init(plugin *p) {</a:t>
            </a:r>
          </a:p>
          <a:p>
            <a:r>
              <a:rPr lang="en-US" altLang="zh-CN"/>
              <a:t>	p-&gt;version     = LIGHTTPD_VERSION_ID;</a:t>
            </a:r>
          </a:p>
          <a:p>
            <a:r>
              <a:rPr lang="en-US" altLang="zh-CN"/>
              <a:t>	p-&gt;name        = buffer_init_string("cgi");</a:t>
            </a:r>
          </a:p>
          <a:p>
            <a:endParaRPr lang="en-US" altLang="zh-CN"/>
          </a:p>
          <a:p>
            <a:r>
              <a:rPr lang="en-US" altLang="zh-CN"/>
              <a:t>	p-&gt;connection_reset = cgi_connection_close_callback;</a:t>
            </a:r>
          </a:p>
          <a:p>
            <a:r>
              <a:rPr lang="en-US" altLang="zh-CN"/>
              <a:t>	p-&gt;handle_subrequest_start = cgi_is_handled;</a:t>
            </a:r>
          </a:p>
          <a:p>
            <a:r>
              <a:rPr lang="en-US" altLang="zh-CN"/>
              <a:t>	p-&gt;handle_subrequest = mod_cgi_handle_subrequest;</a:t>
            </a:r>
          </a:p>
          <a:p>
            <a:r>
              <a:rPr lang="en-US" altLang="zh-CN"/>
              <a:t>#if 0</a:t>
            </a:r>
          </a:p>
          <a:p>
            <a:r>
              <a:rPr lang="en-US" altLang="zh-CN"/>
              <a:t>	p-&gt;handle_fdevent = cgi_handle_fdevent;</a:t>
            </a:r>
          </a:p>
          <a:p>
            <a:r>
              <a:rPr lang="en-US" altLang="zh-CN"/>
              <a:t>#endif</a:t>
            </a:r>
          </a:p>
          <a:p>
            <a:r>
              <a:rPr lang="en-US" altLang="zh-CN"/>
              <a:t>	p-&gt;handle_trigger = cgi_trigger;</a:t>
            </a:r>
          </a:p>
          <a:p>
            <a:r>
              <a:rPr lang="en-US" altLang="zh-CN"/>
              <a:t>	p-&gt;init           = mod_cgi_init;</a:t>
            </a:r>
          </a:p>
          <a:p>
            <a:r>
              <a:rPr lang="en-US" altLang="zh-CN"/>
              <a:t>	p-&gt;cleanup        = mod_cgi_free;</a:t>
            </a:r>
          </a:p>
          <a:p>
            <a:r>
              <a:rPr lang="en-US" altLang="zh-CN"/>
              <a:t>	p-&gt;set_defaults   = mod_fastcgi_set_defaults;</a:t>
            </a:r>
          </a:p>
          <a:p>
            <a:endParaRPr lang="en-US" altLang="zh-CN"/>
          </a:p>
          <a:p>
            <a:r>
              <a:rPr lang="en-US" altLang="zh-CN"/>
              <a:t>	p-&gt;data        = NULL;</a:t>
            </a:r>
          </a:p>
          <a:p>
            <a:endParaRPr lang="en-US" altLang="zh-CN"/>
          </a:p>
          <a:p>
            <a:r>
              <a:rPr lang="en-US" altLang="zh-CN"/>
              <a:t>	return 0;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插件的调用</a:t>
            </a:r>
            <a:endParaRPr lang="en-US" altLang="zh-CN" smtClean="0"/>
          </a:p>
          <a:p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i</a:t>
            </a:r>
            <a:r>
              <a:rPr lang="en-US" altLang="zh-CN" smtClean="0">
                <a:hlinkClick r:id="rId2"/>
              </a:rPr>
              <a:t>nit</a:t>
            </a:r>
            <a:r>
              <a:rPr lang="en-US" altLang="zh-CN" smtClean="0"/>
              <a:t> _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called </a:t>
            </a:r>
            <a:r>
              <a:rPr lang="en-US" altLang="zh-CN"/>
              <a:t>when the plugin is loaded </a:t>
            </a:r>
            <a:endParaRPr lang="en-US" altLang="zh-CN" smtClean="0"/>
          </a:p>
          <a:p>
            <a:r>
              <a:rPr lang="en-US" altLang="zh-CN"/>
              <a:t>c</a:t>
            </a:r>
            <a:r>
              <a:rPr lang="en-US" altLang="zh-CN" smtClean="0"/>
              <a:t>leanup _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called </a:t>
            </a:r>
            <a:r>
              <a:rPr lang="en-US" altLang="zh-CN"/>
              <a:t>when the plugin is unloaded </a:t>
            </a:r>
            <a:endParaRPr lang="en-US" altLang="zh-CN" smtClean="0"/>
          </a:p>
          <a:p>
            <a:r>
              <a:rPr lang="en-US" altLang="zh-CN" smtClean="0"/>
              <a:t>set_defaults _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called </a:t>
            </a:r>
            <a:r>
              <a:rPr lang="en-US" altLang="zh-CN"/>
              <a:t>when the configuration has to be processed </a:t>
            </a:r>
            <a:endParaRPr lang="en-US" altLang="zh-CN" smtClean="0"/>
          </a:p>
          <a:p>
            <a:r>
              <a:rPr lang="en-US" altLang="zh-CN" smtClean="0"/>
              <a:t>handle_trigger _  </a:t>
            </a:r>
          </a:p>
          <a:p>
            <a:r>
              <a:rPr lang="en-US" altLang="zh-CN" smtClean="0"/>
              <a:t>    called </a:t>
            </a:r>
            <a:r>
              <a:rPr lang="en-US" altLang="zh-CN"/>
              <a:t>once a second </a:t>
            </a:r>
            <a:endParaRPr lang="en-US" altLang="zh-CN" smtClean="0"/>
          </a:p>
          <a:p>
            <a:r>
              <a:rPr lang="en-US" altLang="zh-CN" smtClean="0"/>
              <a:t>handle_sighup _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called </a:t>
            </a:r>
            <a:r>
              <a:rPr lang="en-US" altLang="zh-CN"/>
              <a:t>when the server received a </a:t>
            </a:r>
            <a:r>
              <a:rPr lang="en-US" altLang="zh-CN" smtClean="0"/>
              <a:t>SIGHUP</a:t>
            </a:r>
          </a:p>
          <a:p>
            <a:r>
              <a:rPr lang="en-US" altLang="zh-CN" smtClean="0"/>
              <a:t>handle_uri_raw _  </a:t>
            </a:r>
            <a:endParaRPr lang="en-US" altLang="zh-CN"/>
          </a:p>
          <a:p>
            <a:r>
              <a:rPr lang="en-US" altLang="zh-CN" smtClean="0"/>
              <a:t>    called </a:t>
            </a:r>
            <a:r>
              <a:rPr lang="en-US" altLang="zh-CN"/>
              <a:t>after uri.path_raw, uri.authority and uri.scheme are set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6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handle_uri_clean _  </a:t>
            </a:r>
            <a:endParaRPr lang="en-US" altLang="zh-CN"/>
          </a:p>
          <a:p>
            <a:r>
              <a:rPr lang="en-US" altLang="zh-CN"/>
              <a:t>    called after uri.path (a clean URI without .. and %20) is set </a:t>
            </a:r>
          </a:p>
          <a:p>
            <a:r>
              <a:rPr lang="en-US" altLang="zh-CN" smtClean="0"/>
              <a:t>handle_docroot _  </a:t>
            </a:r>
            <a:endParaRPr lang="en-US" altLang="zh-CN"/>
          </a:p>
          <a:p>
            <a:r>
              <a:rPr lang="en-US" altLang="zh-CN"/>
              <a:t>    called at the end of the logical path handle to get a </a:t>
            </a:r>
            <a:r>
              <a:rPr lang="en-US" altLang="zh-CN" smtClean="0">
                <a:hlinkClick r:id="rId2"/>
              </a:rPr>
              <a:t>docroot</a:t>
            </a:r>
            <a:endParaRPr lang="en-US" altLang="zh-CN"/>
          </a:p>
          <a:p>
            <a:r>
              <a:rPr lang="en-US" altLang="zh-CN" smtClean="0"/>
              <a:t>handle_subrequest_start _  </a:t>
            </a:r>
            <a:endParaRPr lang="en-US" altLang="zh-CN"/>
          </a:p>
          <a:p>
            <a:r>
              <a:rPr lang="en-US" altLang="zh-CN"/>
              <a:t>    called if the physical path is set up and checked </a:t>
            </a:r>
            <a:endParaRPr lang="en-US" altLang="zh-CN" smtClean="0"/>
          </a:p>
          <a:p>
            <a:r>
              <a:rPr lang="en-US" altLang="zh-CN" smtClean="0"/>
              <a:t>handle_subrequest _ </a:t>
            </a:r>
            <a:endParaRPr lang="en-US" altLang="zh-CN"/>
          </a:p>
          <a:p>
            <a:r>
              <a:rPr lang="en-US" altLang="zh-CN"/>
              <a:t>    called at the end of ``http_response_prepare()`` </a:t>
            </a:r>
          </a:p>
          <a:p>
            <a:r>
              <a:rPr lang="en-US" altLang="zh-CN" smtClean="0"/>
              <a:t>handle_physical_path _  </a:t>
            </a:r>
            <a:endParaRPr lang="en-US" altLang="zh-CN"/>
          </a:p>
          <a:p>
            <a:r>
              <a:rPr lang="en-US" altLang="zh-CN"/>
              <a:t>    called after the physical path is created and no other handler is found for this request 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4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</a:t>
            </a:r>
            <a:r>
              <a:rPr lang="zh-CN" altLang="en-US" sz="4000"/>
              <a:t>详解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handle_request_done _ </a:t>
            </a:r>
            <a:endParaRPr lang="en-US" altLang="zh-CN"/>
          </a:p>
          <a:p>
            <a:r>
              <a:rPr lang="en-US" altLang="zh-CN" smtClean="0"/>
              <a:t>    called </a:t>
            </a:r>
            <a:r>
              <a:rPr lang="en-US" altLang="zh-CN"/>
              <a:t>when the request is done </a:t>
            </a:r>
            <a:endParaRPr lang="en-US" altLang="zh-CN" smtClean="0"/>
          </a:p>
          <a:p>
            <a:r>
              <a:rPr lang="en-US" altLang="zh-CN" smtClean="0"/>
              <a:t>handle_connection_close _ </a:t>
            </a:r>
            <a:endParaRPr lang="en-US" altLang="zh-CN"/>
          </a:p>
          <a:p>
            <a:r>
              <a:rPr lang="en-US" altLang="zh-CN" smtClean="0"/>
              <a:t>    called </a:t>
            </a:r>
            <a:r>
              <a:rPr lang="en-US" altLang="zh-CN"/>
              <a:t>if the connection has to be closed </a:t>
            </a:r>
            <a:endParaRPr lang="en-US" altLang="zh-CN" smtClean="0"/>
          </a:p>
          <a:p>
            <a:r>
              <a:rPr lang="en-US" altLang="zh-CN" smtClean="0"/>
              <a:t>handle_joblist _ 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called </a:t>
            </a:r>
            <a:r>
              <a:rPr lang="en-US" altLang="zh-CN"/>
              <a:t>after the connection_state_engine is left again and plugin internal handles have to be </a:t>
            </a:r>
            <a:r>
              <a:rPr lang="en-US" altLang="zh-CN" smtClean="0"/>
              <a:t>called</a:t>
            </a:r>
          </a:p>
          <a:p>
            <a:r>
              <a:rPr lang="en-US" altLang="zh-CN" smtClean="0"/>
              <a:t>connection_reset _ </a:t>
            </a:r>
            <a:endParaRPr lang="en-US" altLang="zh-CN"/>
          </a:p>
          <a:p>
            <a:r>
              <a:rPr lang="en-US" altLang="zh-CN" smtClean="0"/>
              <a:t>    called </a:t>
            </a:r>
            <a:r>
              <a:rPr lang="en-US" altLang="zh-CN"/>
              <a:t>if the connection structure has to be cleaned up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HTTP </a:t>
            </a:r>
            <a:r>
              <a:rPr lang="zh-CN" altLang="en-US" sz="4000" smtClean="0"/>
              <a:t>协议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b="1" smtClean="0"/>
              <a:t>在</a:t>
            </a:r>
            <a:r>
              <a:rPr lang="en-US" altLang="zh-CN" b="1"/>
              <a:t>TCP/IP</a:t>
            </a:r>
            <a:r>
              <a:rPr lang="zh-CN" altLang="en-US" b="1"/>
              <a:t>协议栈中的位置</a:t>
            </a:r>
          </a:p>
          <a:p>
            <a:r>
              <a:rPr lang="en-US" altLang="zh-CN" smtClean="0"/>
              <a:t>    HTTP</a:t>
            </a:r>
            <a:r>
              <a:rPr lang="zh-CN" altLang="en-US"/>
              <a:t>协议通常承载于</a:t>
            </a:r>
            <a:r>
              <a:rPr lang="en-US" altLang="zh-CN"/>
              <a:t>TCP</a:t>
            </a:r>
            <a:r>
              <a:rPr lang="zh-CN" altLang="en-US"/>
              <a:t>协议之上，有时也承载于</a:t>
            </a:r>
            <a:r>
              <a:rPr lang="en-US" altLang="zh-CN"/>
              <a:t>TLS</a:t>
            </a:r>
            <a:r>
              <a:rPr lang="zh-CN" altLang="en-US"/>
              <a:t>或</a:t>
            </a:r>
            <a:r>
              <a:rPr lang="en-US" altLang="zh-CN"/>
              <a:t>SSL</a:t>
            </a:r>
            <a:r>
              <a:rPr lang="zh-CN" altLang="en-US"/>
              <a:t>协议层之上，这个时候，就成了我们常说的</a:t>
            </a:r>
            <a:r>
              <a:rPr lang="en-US" altLang="zh-CN"/>
              <a:t>HTTPS</a:t>
            </a:r>
            <a:r>
              <a:rPr lang="zh-CN" altLang="en-US"/>
              <a:t>。如下图所示：</a:t>
            </a:r>
            <a:br>
              <a:rPr lang="zh-CN" altLang="en-US"/>
            </a:br>
            <a:r>
              <a:rPr lang="zh-CN" altLang="en-US"/>
              <a:t>    </a:t>
            </a:r>
            <a:br>
              <a:rPr lang="zh-CN" altLang="en-US"/>
            </a:b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默认</a:t>
            </a:r>
            <a:r>
              <a:rPr lang="en-US" altLang="zh-CN"/>
              <a:t>HTTP</a:t>
            </a:r>
            <a:r>
              <a:rPr lang="zh-CN" altLang="en-US"/>
              <a:t>的端口号为</a:t>
            </a:r>
            <a:r>
              <a:rPr lang="en-US" altLang="zh-CN"/>
              <a:t>80</a:t>
            </a:r>
            <a:r>
              <a:rPr lang="zh-CN" altLang="en-US"/>
              <a:t>，</a:t>
            </a:r>
            <a:r>
              <a:rPr lang="en-US" altLang="zh-CN"/>
              <a:t>HTTPS</a:t>
            </a:r>
            <a:r>
              <a:rPr lang="zh-CN" altLang="en-US"/>
              <a:t>的端口号为</a:t>
            </a:r>
            <a:r>
              <a:rPr lang="en-US" altLang="zh-CN"/>
              <a:t>443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3771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6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mod_cgi </a:t>
            </a:r>
            <a:r>
              <a:rPr lang="zh-CN" altLang="en-US" sz="4000"/>
              <a:t>插件</a:t>
            </a: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Cgi </a:t>
            </a:r>
            <a:r>
              <a:rPr lang="zh-CN" altLang="en-US" smtClean="0"/>
              <a:t>调用流程</a:t>
            </a:r>
            <a:r>
              <a:rPr lang="en-US" altLang="zh-CN" smtClean="0"/>
              <a:t>:</a:t>
            </a:r>
          </a:p>
          <a:p>
            <a:r>
              <a:rPr lang="en-US" altLang="zh-CN"/>
              <a:t> 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4" y="980728"/>
            <a:ext cx="583659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THANK YOU 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51920" y="1916832"/>
            <a:ext cx="2448272" cy="863674"/>
          </a:xfrm>
        </p:spPr>
        <p:txBody>
          <a:bodyPr/>
          <a:lstStyle/>
          <a:p>
            <a:r>
              <a:rPr lang="zh-CN" altLang="en-US" smtClean="0"/>
              <a:t>谢谢！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HTTP </a:t>
            </a:r>
            <a:r>
              <a:rPr lang="zh-CN" altLang="en-US" sz="4000" smtClean="0"/>
              <a:t>协议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en-US" altLang="zh-CN" b="1"/>
              <a:t>HTTP</a:t>
            </a:r>
            <a:r>
              <a:rPr lang="zh-CN" altLang="en-US" b="1"/>
              <a:t>的请求响应模型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HTTP</a:t>
            </a:r>
            <a:r>
              <a:rPr lang="zh-CN" altLang="en-US"/>
              <a:t>协议永远都是客户端发起请求，服务器回送响应。见下图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这样</a:t>
            </a:r>
            <a:r>
              <a:rPr lang="zh-CN" altLang="en-US"/>
              <a:t>就限制了使用</a:t>
            </a:r>
            <a:r>
              <a:rPr lang="en-US" altLang="zh-CN"/>
              <a:t>HTTP</a:t>
            </a:r>
            <a:r>
              <a:rPr lang="zh-CN" altLang="en-US"/>
              <a:t>协议，无法实现在客户端没有发起请求的时候，服务器将消息推送给客户端。</a:t>
            </a:r>
          </a:p>
          <a:p>
            <a:r>
              <a:rPr lang="en-US" altLang="zh-CN"/>
              <a:t>HTTP</a:t>
            </a:r>
            <a:r>
              <a:rPr lang="zh-CN" altLang="en-US"/>
              <a:t>协议是一个无状态的协议，同一个客户端的这次请求和上次请求是没有对应关系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248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HTTP </a:t>
            </a:r>
            <a:r>
              <a:rPr lang="zh-CN" altLang="en-US" sz="4000" smtClean="0"/>
              <a:t>协议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4. http </a:t>
            </a:r>
            <a:r>
              <a:rPr lang="zh-CN" altLang="en-US" smtClean="0"/>
              <a:t>报文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2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 smtClean="0"/>
              <a:t>HTTP</a:t>
            </a:r>
            <a:r>
              <a:rPr lang="zh-CN" altLang="en-US" sz="4000" smtClean="0"/>
              <a:t>协议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7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server </a:t>
            </a:r>
            <a:r>
              <a:rPr lang="zh-CN" altLang="en-US" sz="4000"/>
              <a:t>简介</a:t>
            </a:r>
            <a:endParaRPr lang="zh-CN" altLang="en-US" sz="4000">
              <a:solidFill>
                <a:srgbClr val="CC3333"/>
              </a:solidFill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Lighttpd</a:t>
            </a:r>
            <a:r>
              <a:rPr lang="zh-CN" altLang="en-US"/>
              <a:t>是一个具有非常低的内存开销，</a:t>
            </a:r>
            <a:r>
              <a:rPr lang="en-US" altLang="zh-CN"/>
              <a:t>cpu</a:t>
            </a:r>
            <a:r>
              <a:rPr lang="zh-CN" altLang="en-US"/>
              <a:t>占用率低，效能好，以及丰富的模块等特点。</a:t>
            </a:r>
            <a:r>
              <a:rPr lang="en-US" altLang="zh-CN"/>
              <a:t>lighttpd</a:t>
            </a:r>
            <a:r>
              <a:rPr lang="zh-CN" altLang="en-US"/>
              <a:t>是众多</a:t>
            </a:r>
            <a:r>
              <a:rPr lang="en-US" altLang="zh-CN"/>
              <a:t>OpenSource</a:t>
            </a:r>
            <a:r>
              <a:rPr lang="zh-CN" altLang="en-US"/>
              <a:t>轻量级的</a:t>
            </a:r>
            <a:r>
              <a:rPr lang="en-US" altLang="zh-CN"/>
              <a:t>web server</a:t>
            </a:r>
            <a:r>
              <a:rPr lang="zh-CN" altLang="en-US"/>
              <a:t>中较为优秀的一个。支持</a:t>
            </a:r>
            <a:r>
              <a:rPr lang="en-US" altLang="zh-CN"/>
              <a:t>FastCGI, CGI, Auth, </a:t>
            </a:r>
            <a:r>
              <a:rPr lang="zh-CN" altLang="en-US"/>
              <a:t>输出压缩</a:t>
            </a:r>
            <a:r>
              <a:rPr lang="en-US" altLang="zh-CN"/>
              <a:t>(output compress), URL</a:t>
            </a:r>
            <a:r>
              <a:rPr lang="zh-CN" altLang="en-US"/>
              <a:t>重写</a:t>
            </a:r>
            <a:r>
              <a:rPr lang="en-US" altLang="zh-CN"/>
              <a:t>, Alias</a:t>
            </a:r>
            <a:r>
              <a:rPr lang="zh-CN" altLang="en-US"/>
              <a:t>等重要功能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en-US" altLang="zh-CN" smtClean="0"/>
              <a:t>       Lighttpd</a:t>
            </a:r>
            <a:r>
              <a:rPr lang="zh-CN" altLang="en-US"/>
              <a:t>使用</a:t>
            </a:r>
            <a:r>
              <a:rPr lang="en-US" altLang="zh-CN"/>
              <a:t>fastcgi</a:t>
            </a:r>
            <a:r>
              <a:rPr lang="zh-CN" altLang="en-US"/>
              <a:t>方式运行</a:t>
            </a:r>
            <a:r>
              <a:rPr lang="en-US" altLang="zh-CN"/>
              <a:t>php,</a:t>
            </a:r>
            <a:r>
              <a:rPr lang="zh-CN" altLang="en-US"/>
              <a:t>它会使用很少的</a:t>
            </a:r>
            <a:r>
              <a:rPr lang="en-US" altLang="zh-CN"/>
              <a:t>PHP</a:t>
            </a:r>
            <a:r>
              <a:rPr lang="zh-CN" altLang="en-US"/>
              <a:t>进程响应很大的并发量。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zh-CN" sz="4000"/>
              <a:t>Lighttpd server </a:t>
            </a:r>
            <a:r>
              <a:rPr lang="zh-CN" altLang="en-US" sz="4000"/>
              <a:t>简介</a:t>
            </a:r>
            <a:endParaRPr lang="zh-CN" altLang="en-US" sz="4000">
              <a:solidFill>
                <a:srgbClr val="CC3333"/>
              </a:solidFill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/>
              <a:t>Fastcgi</a:t>
            </a:r>
            <a:r>
              <a:rPr lang="zh-CN" altLang="en-US"/>
              <a:t>的优点在于：</a:t>
            </a:r>
          </a:p>
          <a:p>
            <a:r>
              <a:rPr lang="en-US" altLang="zh-CN"/>
              <a:t>·         </a:t>
            </a:r>
            <a:r>
              <a:rPr lang="zh-CN" altLang="en-US"/>
              <a:t>从稳定性上看</a:t>
            </a:r>
            <a:r>
              <a:rPr lang="en-US" altLang="zh-CN"/>
              <a:t>, fastcgi</a:t>
            </a:r>
            <a:r>
              <a:rPr lang="zh-CN" altLang="en-US"/>
              <a:t>是以独立的进程池运行来</a:t>
            </a:r>
            <a:r>
              <a:rPr lang="en-US" altLang="zh-CN"/>
              <a:t>cgi,</a:t>
            </a:r>
            <a:r>
              <a:rPr lang="zh-CN" altLang="en-US"/>
              <a:t>单独一个进程死掉</a:t>
            </a:r>
            <a:r>
              <a:rPr lang="en-US" altLang="zh-CN"/>
              <a:t>,</a:t>
            </a:r>
            <a:r>
              <a:rPr lang="zh-CN" altLang="en-US"/>
              <a:t>系统可以很轻易的丢弃</a:t>
            </a:r>
            <a:r>
              <a:rPr lang="en-US" altLang="zh-CN"/>
              <a:t>,</a:t>
            </a:r>
            <a:r>
              <a:rPr lang="zh-CN" altLang="en-US"/>
              <a:t>然后重新分配新的进程来运行逻辑</a:t>
            </a:r>
            <a:r>
              <a:rPr lang="en-US" altLang="zh-CN"/>
              <a:t>.</a:t>
            </a:r>
          </a:p>
          <a:p>
            <a:r>
              <a:rPr lang="en-US" altLang="zh-CN"/>
              <a:t>·         </a:t>
            </a:r>
            <a:r>
              <a:rPr lang="zh-CN" altLang="en-US"/>
              <a:t>从安全性上看</a:t>
            </a:r>
            <a:r>
              <a:rPr lang="en-US" altLang="zh-CN"/>
              <a:t>, fastcgi</a:t>
            </a:r>
            <a:r>
              <a:rPr lang="zh-CN" altLang="en-US"/>
              <a:t>和宿主的</a:t>
            </a:r>
            <a:r>
              <a:rPr lang="en-US" altLang="zh-CN"/>
              <a:t>server</a:t>
            </a:r>
            <a:r>
              <a:rPr lang="zh-CN" altLang="en-US"/>
              <a:t>完全独立</a:t>
            </a:r>
            <a:r>
              <a:rPr lang="en-US" altLang="zh-CN"/>
              <a:t>, fastcgi</a:t>
            </a:r>
            <a:r>
              <a:rPr lang="zh-CN" altLang="en-US"/>
              <a:t>怎么</a:t>
            </a:r>
            <a:r>
              <a:rPr lang="en-US" altLang="zh-CN"/>
              <a:t>down</a:t>
            </a:r>
            <a:r>
              <a:rPr lang="zh-CN" altLang="en-US"/>
              <a:t>也不会把</a:t>
            </a:r>
            <a:r>
              <a:rPr lang="en-US" altLang="zh-CN"/>
              <a:t>server</a:t>
            </a:r>
            <a:r>
              <a:rPr lang="zh-CN" altLang="en-US"/>
              <a:t>搞垮</a:t>
            </a:r>
            <a:r>
              <a:rPr lang="en-US" altLang="zh-CN"/>
              <a:t>,</a:t>
            </a:r>
          </a:p>
          <a:p>
            <a:r>
              <a:rPr lang="en-US" altLang="zh-CN"/>
              <a:t>·         </a:t>
            </a:r>
            <a:r>
              <a:rPr lang="zh-CN" altLang="en-US"/>
              <a:t>从性能上看</a:t>
            </a:r>
            <a:r>
              <a:rPr lang="en-US" altLang="zh-CN"/>
              <a:t>, fastcgi</a:t>
            </a:r>
            <a:r>
              <a:rPr lang="zh-CN" altLang="en-US"/>
              <a:t>把动态逻辑的处理从</a:t>
            </a:r>
            <a:r>
              <a:rPr lang="en-US" altLang="zh-CN"/>
              <a:t>server</a:t>
            </a:r>
            <a:r>
              <a:rPr lang="zh-CN" altLang="en-US"/>
              <a:t>中分离出来</a:t>
            </a:r>
            <a:r>
              <a:rPr lang="en-US" altLang="zh-CN"/>
              <a:t>, </a:t>
            </a:r>
            <a:r>
              <a:rPr lang="zh-CN" altLang="en-US"/>
              <a:t>大负荷的</a:t>
            </a:r>
            <a:r>
              <a:rPr lang="en-US" altLang="zh-CN"/>
              <a:t>IO</a:t>
            </a:r>
            <a:r>
              <a:rPr lang="zh-CN" altLang="en-US"/>
              <a:t>处理还是留给宿主</a:t>
            </a:r>
            <a:r>
              <a:rPr lang="en-US" altLang="zh-CN"/>
              <a:t>server, </a:t>
            </a:r>
            <a:r>
              <a:rPr lang="zh-CN" altLang="en-US"/>
              <a:t>这样宿主</a:t>
            </a:r>
            <a:r>
              <a:rPr lang="en-US" altLang="zh-CN"/>
              <a:t>server</a:t>
            </a:r>
            <a:r>
              <a:rPr lang="zh-CN" altLang="en-US"/>
              <a:t>可以一心一意作</a:t>
            </a:r>
            <a:r>
              <a:rPr lang="en-US" altLang="zh-CN"/>
              <a:t>IO,</a:t>
            </a:r>
            <a:r>
              <a:rPr lang="zh-CN" altLang="en-US"/>
              <a:t>对于一个普通的动态网页来说</a:t>
            </a:r>
            <a:r>
              <a:rPr lang="en-US" altLang="zh-CN"/>
              <a:t>, </a:t>
            </a:r>
            <a:r>
              <a:rPr lang="zh-CN" altLang="en-US"/>
              <a:t>逻辑处理可能只有一小部分</a:t>
            </a:r>
            <a:r>
              <a:rPr lang="en-US" altLang="zh-CN"/>
              <a:t>, </a:t>
            </a:r>
            <a:r>
              <a:rPr lang="zh-CN" altLang="en-US"/>
              <a:t>大量的图片等静态</a:t>
            </a:r>
            <a:r>
              <a:rPr lang="en-US" altLang="zh-CN"/>
              <a:t>IO</a:t>
            </a:r>
            <a:r>
              <a:rPr lang="zh-CN" altLang="en-US"/>
              <a:t>处理完全不需要逻辑程序的</a:t>
            </a:r>
            <a:r>
              <a:rPr lang="zh-CN" altLang="en-US" smtClean="0"/>
              <a:t>参与</a:t>
            </a:r>
            <a:endParaRPr lang="en-US" altLang="zh-CN"/>
          </a:p>
          <a:p>
            <a:r>
              <a:rPr lang="en-US" altLang="zh-CN"/>
              <a:t>·         </a:t>
            </a:r>
            <a:r>
              <a:rPr lang="zh-CN" altLang="en-US"/>
              <a:t>从扩展性上讲</a:t>
            </a:r>
            <a:r>
              <a:rPr lang="en-US" altLang="zh-CN"/>
              <a:t>, fastcgi</a:t>
            </a:r>
            <a:r>
              <a:rPr lang="zh-CN" altLang="en-US"/>
              <a:t>是一个中立的技术标准</a:t>
            </a:r>
            <a:r>
              <a:rPr lang="en-US" altLang="zh-CN"/>
              <a:t>, </a:t>
            </a:r>
            <a:r>
              <a:rPr lang="zh-CN" altLang="en-US"/>
              <a:t>完全可以支持任何语言写的处理程序</a:t>
            </a:r>
            <a:r>
              <a:rPr lang="en-US" altLang="zh-CN"/>
              <a:t>(php,java,python...)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1674</Words>
  <Application>Microsoft Office PowerPoint</Application>
  <PresentationFormat>全屏显示(4:3)</PresentationFormat>
  <Paragraphs>451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275</cp:revision>
  <dcterms:created xsi:type="dcterms:W3CDTF">2016-05-17T03:47:03Z</dcterms:created>
  <dcterms:modified xsi:type="dcterms:W3CDTF">2016-08-16T06:51:03Z</dcterms:modified>
</cp:coreProperties>
</file>