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256" r:id="rId2"/>
    <p:sldId id="257" r:id="rId3"/>
    <p:sldId id="268" r:id="rId4"/>
    <p:sldId id="270" r:id="rId5"/>
    <p:sldId id="278" r:id="rId6"/>
    <p:sldId id="305" r:id="rId7"/>
    <p:sldId id="304" r:id="rId8"/>
    <p:sldId id="307" r:id="rId9"/>
    <p:sldId id="308" r:id="rId10"/>
    <p:sldId id="283" r:id="rId11"/>
    <p:sldId id="284" r:id="rId12"/>
    <p:sldId id="285" r:id="rId13"/>
    <p:sldId id="287" r:id="rId14"/>
    <p:sldId id="289" r:id="rId15"/>
    <p:sldId id="288" r:id="rId16"/>
    <p:sldId id="290" r:id="rId17"/>
    <p:sldId id="291" r:id="rId18"/>
    <p:sldId id="292" r:id="rId19"/>
    <p:sldId id="293" r:id="rId20"/>
    <p:sldId id="294" r:id="rId21"/>
    <p:sldId id="258" r:id="rId22"/>
    <p:sldId id="271" r:id="rId23"/>
    <p:sldId id="272" r:id="rId24"/>
    <p:sldId id="273" r:id="rId25"/>
    <p:sldId id="274" r:id="rId26"/>
    <p:sldId id="259" r:id="rId27"/>
    <p:sldId id="275" r:id="rId28"/>
    <p:sldId id="276" r:id="rId29"/>
    <p:sldId id="279" r:id="rId30"/>
    <p:sldId id="295" r:id="rId31"/>
    <p:sldId id="281" r:id="rId32"/>
    <p:sldId id="296" r:id="rId33"/>
    <p:sldId id="298" r:id="rId34"/>
    <p:sldId id="299" r:id="rId35"/>
    <p:sldId id="300" r:id="rId36"/>
    <p:sldId id="301" r:id="rId37"/>
    <p:sldId id="302" r:id="rId38"/>
    <p:sldId id="303" r:id="rId39"/>
    <p:sldId id="306" r:id="rId40"/>
    <p:sldId id="269" r:id="rId41"/>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2" autoAdjust="0"/>
    <p:restoredTop sz="94601" autoAdjust="0"/>
  </p:normalViewPr>
  <p:slideViewPr>
    <p:cSldViewPr>
      <p:cViewPr varScale="1">
        <p:scale>
          <a:sx n="82" d="100"/>
          <a:sy n="82" d="100"/>
        </p:scale>
        <p:origin x="-1464" y="-8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7E89A0-6171-4730-94CC-B5AFE6F5B4D3}" type="datetimeFigureOut">
              <a:rPr lang="zh-CN" altLang="en-US" smtClean="0"/>
              <a:t>2016/6/14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CD7C843-9456-40CF-B00D-8F9914CB516A}" type="slidenum">
              <a:rPr lang="zh-CN" altLang="en-US" smtClean="0"/>
              <a:t>‹#›</a:t>
            </a:fld>
            <a:endParaRPr lang="zh-CN" altLang="en-US"/>
          </a:p>
        </p:txBody>
      </p:sp>
    </p:spTree>
    <p:extLst>
      <p:ext uri="{BB962C8B-B14F-4D97-AF65-F5344CB8AC3E}">
        <p14:creationId xmlns:p14="http://schemas.microsoft.com/office/powerpoint/2010/main" val="2320000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EEE3E1-D86D-4482-8910-97CEC22D5922}" type="slidenum">
              <a:rPr lang="en-US" altLang="zh-CN"/>
              <a:pPr/>
              <a:t>4</a:t>
            </a:fld>
            <a:endParaRPr lang="en-US" altLang="zh-CN"/>
          </a:p>
        </p:txBody>
      </p:sp>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4436A52-3F6A-4F2E-BF14-6E16ABC8C462}" type="slidenum">
              <a:rPr lang="en-US" altLang="zh-CN"/>
              <a:pPr/>
              <a:t>6</a:t>
            </a:fld>
            <a:endParaRPr lang="en-US" altLang="zh-CN"/>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lang="zh-CN" altLang="en-US"/>
              <a:t>该项目也是各</a:t>
            </a:r>
            <a:r>
              <a:rPr lang="en-US" altLang="zh-CN"/>
              <a:t>3G</a:t>
            </a:r>
            <a:r>
              <a:rPr lang="zh-CN" altLang="en-US"/>
              <a:t>系列标准发展在世界范围内参与度最为广泛的研究项目</a:t>
            </a:r>
          </a:p>
          <a:p>
            <a:r>
              <a:rPr lang="zh-CN" altLang="en-US"/>
              <a:t>峰值速率：下行</a:t>
            </a:r>
            <a:r>
              <a:rPr lang="en-US" altLang="zh-CN"/>
              <a:t>: 100Mbps</a:t>
            </a:r>
            <a:r>
              <a:rPr lang="zh-CN" altLang="en-US"/>
              <a:t>，上行</a:t>
            </a:r>
            <a:r>
              <a:rPr lang="en-US" altLang="zh-CN"/>
              <a:t>: 50Mbps</a:t>
            </a:r>
          </a:p>
          <a:p>
            <a:r>
              <a:rPr lang="zh-CN" altLang="en-US"/>
              <a:t>可变带宽：</a:t>
            </a:r>
            <a:r>
              <a:rPr lang="en-US" altLang="zh-CN"/>
              <a:t>20MHz</a:t>
            </a:r>
            <a:r>
              <a:rPr lang="zh-CN" altLang="en-US"/>
              <a:t>。</a:t>
            </a:r>
          </a:p>
          <a:p>
            <a:r>
              <a:rPr lang="zh-CN" altLang="en-US"/>
              <a:t>高频谱效率：下行</a:t>
            </a:r>
            <a:r>
              <a:rPr lang="en-US" altLang="zh-CN"/>
              <a:t>: 5bit/s/Hz</a:t>
            </a:r>
            <a:r>
              <a:rPr lang="zh-CN" altLang="en-US"/>
              <a:t>，上行</a:t>
            </a:r>
            <a:r>
              <a:rPr lang="en-US" altLang="zh-CN"/>
              <a:t>: 2.5bit/s/Hz</a:t>
            </a:r>
          </a:p>
          <a:p>
            <a:r>
              <a:rPr lang="zh-CN" altLang="en-US"/>
              <a:t>双工：</a:t>
            </a:r>
            <a:r>
              <a:rPr lang="en-US" altLang="zh-CN"/>
              <a:t>FDD/TDD</a:t>
            </a:r>
          </a:p>
          <a:p>
            <a:r>
              <a:rPr lang="zh-CN" altLang="en-US"/>
              <a:t>低时延：相对</a:t>
            </a:r>
            <a:r>
              <a:rPr lang="en-US" altLang="zh-CN"/>
              <a:t>UTRAN</a:t>
            </a:r>
            <a:r>
              <a:rPr lang="zh-CN" altLang="en-US"/>
              <a:t>，</a:t>
            </a:r>
            <a:r>
              <a:rPr lang="en-US" altLang="zh-CN"/>
              <a:t>LTE</a:t>
            </a:r>
            <a:r>
              <a:rPr lang="zh-CN" altLang="en-US"/>
              <a:t>对移动性、覆盖和延时等系统性能指标均提出了更高的要求。</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p:cNvSpPr>
            <a:spLocks noGrp="1" noRot="1" noChangeAspect="1" noTextEdit="1"/>
          </p:cNvSpPr>
          <p:nvPr>
            <p:ph type="sldImg"/>
          </p:nvPr>
        </p:nvSpPr>
        <p:spPr/>
      </p:sp>
      <p:sp>
        <p:nvSpPr>
          <p:cNvPr id="52227"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latin typeface="Arial" charset="0"/>
              </a:rPr>
              <a:t>最重要是实现高带宽</a:t>
            </a:r>
          </a:p>
        </p:txBody>
      </p:sp>
      <p:sp>
        <p:nvSpPr>
          <p:cNvPr id="52228"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fld id="{5161F516-2250-44B3-ADD9-2390413A747E}" type="slidenum">
              <a:rPr lang="en-US" altLang="zh-CN" sz="1200" smtClean="0"/>
              <a:pPr eaLnBrk="1" hangingPunct="1"/>
              <a:t>12</a:t>
            </a:fld>
            <a:endParaRPr lang="en-US" altLang="zh-CN" sz="120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D7C843-9456-40CF-B00D-8F9914CB516A}" type="slidenum">
              <a:rPr lang="zh-CN" altLang="en-US" smtClean="0"/>
              <a:t>17</a:t>
            </a:fld>
            <a:endParaRPr lang="zh-CN" altLang="en-US"/>
          </a:p>
        </p:txBody>
      </p:sp>
    </p:spTree>
    <p:extLst>
      <p:ext uri="{BB962C8B-B14F-4D97-AF65-F5344CB8AC3E}">
        <p14:creationId xmlns:p14="http://schemas.microsoft.com/office/powerpoint/2010/main" val="25080122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p:sp>
      <p:sp>
        <p:nvSpPr>
          <p:cNvPr id="5120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latin typeface="Arial" charset="0"/>
            </a:endParaRPr>
          </a:p>
        </p:txBody>
      </p:sp>
      <p:sp>
        <p:nvSpPr>
          <p:cNvPr id="5120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fld id="{E4FC4750-14A7-452E-8BF5-CB29050F1465}" type="slidenum">
              <a:rPr lang="en-US" altLang="zh-CN" sz="1200" smtClean="0"/>
              <a:pPr eaLnBrk="1" hangingPunct="1"/>
              <a:t>31</a:t>
            </a:fld>
            <a:endParaRPr lang="en-US" altLang="zh-CN" sz="120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351A9B01-1AC4-4CF8-B9D3-CF1AB7B2B944}" type="slidenum">
              <a:rPr lang="en-US" altLang="zh-CN" smtClean="0"/>
              <a:pPr>
                <a:defRPr/>
              </a:pPr>
              <a:t>37</a:t>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92500" lnSpcReduction="20000"/>
          </a:bodyPr>
          <a:lstStyle/>
          <a:p>
            <a:endParaRPr lang="zh-CN" altLang="en-US" dirty="0"/>
          </a:p>
        </p:txBody>
      </p:sp>
      <p:sp>
        <p:nvSpPr>
          <p:cNvPr id="4" name="灯片编号占位符 3"/>
          <p:cNvSpPr>
            <a:spLocks noGrp="1"/>
          </p:cNvSpPr>
          <p:nvPr>
            <p:ph type="sldNum" sz="quarter" idx="10"/>
          </p:nvPr>
        </p:nvSpPr>
        <p:spPr/>
        <p:txBody>
          <a:bodyPr/>
          <a:lstStyle/>
          <a:p>
            <a:pPr>
              <a:defRPr/>
            </a:pPr>
            <a:fld id="{351A9B01-1AC4-4CF8-B9D3-CF1AB7B2B944}" type="slidenum">
              <a:rPr lang="en-US" altLang="zh-CN" smtClean="0"/>
              <a:pPr>
                <a:defRPr/>
              </a:pPr>
              <a:t>38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45941"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sp>
        <p:nvSpPr>
          <p:cNvPr id="4" name="Date Placeholder 3"/>
          <p:cNvSpPr>
            <a:spLocks noGrp="1"/>
          </p:cNvSpPr>
          <p:nvPr>
            <p:ph type="dt" sz="half" idx="10"/>
          </p:nvPr>
        </p:nvSpPr>
        <p:spPr/>
        <p:txBody>
          <a:bodyPr/>
          <a:lstStyle/>
          <a:p>
            <a:fld id="{E9642028-BBA6-4D0B-A331-28180260F908}" type="datetimeFigureOut">
              <a:rPr lang="zh-CN" altLang="en-US" smtClean="0"/>
              <a:t>2016/6/14</a:t>
            </a:fld>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pic>
        <p:nvPicPr>
          <p:cNvPr id="1026" name="Picture 2" descr="D:\rush3\学习\Seminar\Logo文字左右组合.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228600" y="5786720"/>
            <a:ext cx="4103117" cy="8560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9642028-BBA6-4D0B-A331-28180260F908}"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E9642028-BBA6-4D0B-A331-28180260F908}"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683568" y="2060848"/>
            <a:ext cx="7408333" cy="345069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Date Placeholder 3"/>
          <p:cNvSpPr>
            <a:spLocks noGrp="1"/>
          </p:cNvSpPr>
          <p:nvPr>
            <p:ph type="dt" sz="half" idx="10"/>
          </p:nvPr>
        </p:nvSpPr>
        <p:spPr/>
        <p:txBody>
          <a:bodyPr/>
          <a:lstStyle/>
          <a:p>
            <a:fld id="{E9642028-BBA6-4D0B-A331-28180260F908}" type="datetimeFigureOut">
              <a:rPr lang="zh-CN" altLang="en-US" smtClean="0"/>
              <a:t>2016/6/14</a:t>
            </a:fld>
            <a:endParaRPr lang="zh-CN" altLang="en-US" dirty="0"/>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dirty="0"/>
          </a:p>
        </p:txBody>
      </p:sp>
      <p:sp>
        <p:nvSpPr>
          <p:cNvPr id="7" name="Title 6"/>
          <p:cNvSpPr>
            <a:spLocks noGrp="1"/>
          </p:cNvSpPr>
          <p:nvPr>
            <p:ph type="title"/>
          </p:nvPr>
        </p:nvSpPr>
        <p:spPr/>
        <p:txBody>
          <a:bodyPr/>
          <a:lstStyle/>
          <a:p>
            <a:r>
              <a:rPr lang="zh-CN" altLang="en-US" dirty="0" smtClean="0"/>
              <a:t>单击此处编辑母版标题样式</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E9642028-BBA6-4D0B-A331-28180260F908}" type="datetimeFigureOut">
              <a:rPr lang="zh-CN" altLang="en-US" smtClean="0"/>
              <a:t>2016/6/14</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5" name="Date Placeholder 4"/>
          <p:cNvSpPr>
            <a:spLocks noGrp="1"/>
          </p:cNvSpPr>
          <p:nvPr>
            <p:ph type="dt" sz="half" idx="10"/>
          </p:nvPr>
        </p:nvSpPr>
        <p:spPr/>
        <p:txBody>
          <a:bodyPr/>
          <a:lstStyle/>
          <a:p>
            <a:fld id="{E9642028-BBA6-4D0B-A331-28180260F908}" type="datetimeFigureOut">
              <a:rPr lang="zh-CN" altLang="en-US" smtClean="0"/>
              <a:t>2016/6/14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686443-7ADF-40D8-B425-BE1C5AFBCB0F}" type="slidenum">
              <a:rPr lang="zh-CN" altLang="en-US" smtClean="0"/>
              <a:t>‹#›</a:t>
            </a:fld>
            <a:endParaRPr lang="zh-CN" altLang="en-US"/>
          </a:p>
        </p:txBody>
      </p:sp>
      <p:sp>
        <p:nvSpPr>
          <p:cNvPr id="9" name="Content Placeholder 8"/>
          <p:cNvSpPr>
            <a:spLocks noGrp="1"/>
          </p:cNvSpPr>
          <p:nvPr>
            <p:ph sz="quarter" idx="13"/>
          </p:nvPr>
        </p:nvSpPr>
        <p:spPr>
          <a:xfrm>
            <a:off x="676655"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E9642028-BBA6-4D0B-A331-28180260F908}" type="datetimeFigureOut">
              <a:rPr lang="zh-CN" altLang="en-US" smtClean="0"/>
              <a:t>2016/6/14</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Date Placeholder 2"/>
          <p:cNvSpPr>
            <a:spLocks noGrp="1"/>
          </p:cNvSpPr>
          <p:nvPr>
            <p:ph type="dt" sz="half" idx="10"/>
          </p:nvPr>
        </p:nvSpPr>
        <p:spPr/>
        <p:txBody>
          <a:bodyPr/>
          <a:lstStyle/>
          <a:p>
            <a:fld id="{E9642028-BBA6-4D0B-A331-28180260F908}" type="datetimeFigureOut">
              <a:rPr lang="zh-CN" altLang="en-US" smtClean="0"/>
              <a:t>2016/6/14</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5686443-7ADF-40D8-B425-BE1C5AFBCB0F}"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E9642028-BBA6-4D0B-A331-28180260F908}" type="datetimeFigureOut">
              <a:rPr lang="zh-CN" altLang="en-US" smtClean="0"/>
              <a:t>2016/6/14</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5686443-7ADF-40D8-B425-BE1C5AFBCB0F}" type="slidenum">
              <a:rPr lang="zh-CN" altLang="en-US" smtClean="0"/>
              <a:t>‹#›</a:t>
            </a:fld>
            <a:endParaRPr lang="zh-CN" altLang="en-US"/>
          </a:p>
        </p:txBody>
      </p:sp>
      <p:pic>
        <p:nvPicPr>
          <p:cNvPr id="13" name="Picture 2" descr="D:\rush3\学习\Seminar\Logo文字左右组合.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6983596" y="6227934"/>
            <a:ext cx="2051561" cy="4280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E9642028-BBA6-4D0B-A331-28180260F908}" type="datetimeFigureOut">
              <a:rPr lang="zh-CN" altLang="en-US" smtClean="0"/>
              <a:t>2016/6/14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686443-7ADF-40D8-B425-BE1C5AFBCB0F}" type="slidenum">
              <a:rPr lang="zh-CN" altLang="en-US" smtClean="0"/>
              <a:t>‹#›</a:t>
            </a:fld>
            <a:endParaRPr lang="zh-CN" alt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E9642028-BBA6-4D0B-A331-28180260F908}" type="datetimeFigureOut">
              <a:rPr lang="zh-CN" altLang="en-US" smtClean="0"/>
              <a:t>2016/6/14</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5686443-7ADF-40D8-B425-BE1C5AFBCB0F}" type="slidenum">
              <a:rPr lang="zh-CN" altLang="en-US" smtClean="0"/>
              <a:t>‹#›</a:t>
            </a:fld>
            <a:endParaRPr lang="zh-CN" alt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268760"/>
            <a:ext cx="8723376" cy="1740543"/>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E9642028-BBA6-4D0B-A331-28180260F908}" type="datetimeFigureOut">
              <a:rPr lang="zh-CN" altLang="en-US" smtClean="0"/>
              <a:t>2016/6/14</a:t>
            </a:fld>
            <a:endParaRPr lang="zh-CN" alt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zh-CN" alt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5686443-7ADF-40D8-B425-BE1C5AFBCB0F}" type="slidenum">
              <a:rPr lang="zh-CN" altLang="en-US" smtClean="0"/>
              <a:t>‹#›</a:t>
            </a:fld>
            <a:endParaRPr lang="zh-CN" alt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pic>
        <p:nvPicPr>
          <p:cNvPr id="15" name="Picture 2" descr="D:\rush3\学习\Seminar\Logo文字左右组合.png"/>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6983596" y="6227934"/>
            <a:ext cx="2051561" cy="428005"/>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baike.baidu.com/view/190234.htm"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baike.baidu.com/view/1948284.htm"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baike.baidu.com/view/1684724.ht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baike.baidu.com/view/529330.htm"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www.3gpp.org/DynaReport/36306.htm" TargetMode="External"/><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755576" y="1484784"/>
            <a:ext cx="7772400" cy="1470025"/>
          </a:xfrm>
        </p:spPr>
        <p:txBody>
          <a:bodyPr/>
          <a:lstStyle/>
          <a:p>
            <a:r>
              <a:rPr lang="en-US" altLang="zh-CN" dirty="0" smtClean="0"/>
              <a:t>LTE</a:t>
            </a:r>
            <a:r>
              <a:rPr lang="zh-CN" altLang="en-US" dirty="0" smtClean="0"/>
              <a:t>概述</a:t>
            </a:r>
            <a:endParaRPr lang="zh-CN" altLang="en-US" dirty="0"/>
          </a:p>
        </p:txBody>
      </p:sp>
      <p:sp>
        <p:nvSpPr>
          <p:cNvPr id="3" name="TextBox 2"/>
          <p:cNvSpPr txBox="1"/>
          <p:nvPr/>
        </p:nvSpPr>
        <p:spPr>
          <a:xfrm>
            <a:off x="5796136" y="4869160"/>
            <a:ext cx="2853538" cy="369332"/>
          </a:xfrm>
          <a:prstGeom prst="rect">
            <a:avLst/>
          </a:prstGeom>
          <a:noFill/>
        </p:spPr>
        <p:txBody>
          <a:bodyPr wrap="none" rtlCol="0">
            <a:spAutoFit/>
          </a:bodyPr>
          <a:lstStyle/>
          <a:p>
            <a:r>
              <a:rPr lang="en-US" altLang="zh-CN" dirty="0" smtClean="0"/>
              <a:t>LTE </a:t>
            </a:r>
            <a:r>
              <a:rPr lang="en-US" altLang="zh-CN" dirty="0" err="1" smtClean="0"/>
              <a:t>SW:Duke</a:t>
            </a:r>
            <a:r>
              <a:rPr lang="en-US" altLang="zh-CN" dirty="0" smtClean="0"/>
              <a:t> </a:t>
            </a:r>
            <a:r>
              <a:rPr lang="en-US" altLang="zh-CN" dirty="0" err="1" smtClean="0"/>
              <a:t>Zeng</a:t>
            </a:r>
            <a:r>
              <a:rPr lang="en-US" altLang="zh-CN" dirty="0" smtClean="0"/>
              <a:t>(</a:t>
            </a:r>
            <a:r>
              <a:rPr lang="zh-CN" altLang="en-US" dirty="0" smtClean="0"/>
              <a:t>曾庆东</a:t>
            </a:r>
            <a:r>
              <a:rPr lang="en-US" altLang="zh-CN" dirty="0" smtClean="0"/>
              <a:t>)</a:t>
            </a:r>
            <a:endParaRPr lang="zh-CN" altLang="en-US" dirty="0"/>
          </a:p>
        </p:txBody>
      </p:sp>
    </p:spTree>
    <p:extLst>
      <p:ext uri="{BB962C8B-B14F-4D97-AF65-F5344CB8AC3E}">
        <p14:creationId xmlns:p14="http://schemas.microsoft.com/office/powerpoint/2010/main" val="37053207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928688" y="452453"/>
            <a:ext cx="74295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r>
              <a:rPr lang="en-US" altLang="zh-CN" sz="4400" b="1" dirty="0"/>
              <a:t>LTE</a:t>
            </a:r>
            <a:r>
              <a:rPr lang="zh-CN" altLang="en-US" sz="4400" b="1" dirty="0"/>
              <a:t>关键技术</a:t>
            </a:r>
          </a:p>
        </p:txBody>
      </p:sp>
      <p:sp>
        <p:nvSpPr>
          <p:cNvPr id="13315" name="TextBox 2"/>
          <p:cNvSpPr txBox="1">
            <a:spLocks noChangeArrowheads="1"/>
          </p:cNvSpPr>
          <p:nvPr/>
        </p:nvSpPr>
        <p:spPr bwMode="auto">
          <a:xfrm>
            <a:off x="642938" y="1928813"/>
            <a:ext cx="828675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lnSpc>
                <a:spcPct val="150000"/>
              </a:lnSpc>
            </a:pPr>
            <a:r>
              <a:rPr lang="en-US" altLang="zh-CN" dirty="0"/>
              <a:t>1</a:t>
            </a:r>
            <a:r>
              <a:rPr lang="zh-CN" altLang="en-US" dirty="0"/>
              <a:t>）</a:t>
            </a:r>
            <a:r>
              <a:rPr lang="en-US" altLang="zh-CN" dirty="0"/>
              <a:t>LTE</a:t>
            </a:r>
            <a:r>
              <a:rPr lang="zh-CN" altLang="en-US" dirty="0"/>
              <a:t>多址接入技术（</a:t>
            </a:r>
            <a:r>
              <a:rPr lang="en-US" altLang="zh-CN" dirty="0"/>
              <a:t>OFDM</a:t>
            </a:r>
            <a:r>
              <a:rPr lang="zh-CN" altLang="en-US" dirty="0"/>
              <a:t>）</a:t>
            </a:r>
            <a:endParaRPr lang="en-US" altLang="zh-CN" dirty="0"/>
          </a:p>
          <a:p>
            <a:pPr eaLnBrk="1" hangingPunct="1">
              <a:lnSpc>
                <a:spcPct val="150000"/>
              </a:lnSpc>
            </a:pPr>
            <a:r>
              <a:rPr lang="en-US" altLang="zh-CN" dirty="0"/>
              <a:t>2</a:t>
            </a:r>
            <a:r>
              <a:rPr lang="zh-CN" altLang="en-US" dirty="0"/>
              <a:t>）</a:t>
            </a:r>
            <a:r>
              <a:rPr lang="en-US" altLang="zh-CN" dirty="0"/>
              <a:t>LTE</a:t>
            </a:r>
            <a:r>
              <a:rPr lang="zh-CN" altLang="en-US" dirty="0"/>
              <a:t>多天线技术（</a:t>
            </a:r>
            <a:r>
              <a:rPr lang="en-US" altLang="zh-CN" dirty="0"/>
              <a:t>MIMO</a:t>
            </a:r>
            <a:r>
              <a:rPr lang="zh-CN" altLang="en-US" dirty="0" smtClean="0"/>
              <a:t>）</a:t>
            </a:r>
            <a:endParaRPr lang="en-US" altLang="zh-CN" dirty="0" smtClean="0"/>
          </a:p>
          <a:p>
            <a:pPr eaLnBrk="1" hangingPunct="1">
              <a:lnSpc>
                <a:spcPct val="150000"/>
              </a:lnSpc>
            </a:pPr>
            <a:r>
              <a:rPr lang="en-US" altLang="zh-CN" dirty="0" smtClean="0"/>
              <a:t>3</a:t>
            </a:r>
            <a:r>
              <a:rPr lang="zh-CN" altLang="en-US" dirty="0" smtClean="0"/>
              <a:t>）</a:t>
            </a:r>
            <a:r>
              <a:rPr lang="en-US" altLang="zh-CN" dirty="0" smtClean="0"/>
              <a:t>LTE</a:t>
            </a:r>
            <a:r>
              <a:rPr lang="zh-CN" altLang="en-US" dirty="0" smtClean="0"/>
              <a:t>载波聚合技术（</a:t>
            </a:r>
            <a:r>
              <a:rPr lang="en-US" altLang="zh-CN" dirty="0" smtClean="0"/>
              <a:t>CA</a:t>
            </a:r>
            <a:r>
              <a:rPr lang="zh-CN" altLang="en-US" dirty="0" smtClean="0"/>
              <a:t>）</a:t>
            </a:r>
            <a:endParaRPr lang="en-US" altLang="zh-CN" dirty="0"/>
          </a:p>
        </p:txBody>
      </p:sp>
    </p:spTree>
    <p:extLst>
      <p:ext uri="{BB962C8B-B14F-4D97-AF65-F5344CB8AC3E}">
        <p14:creationId xmlns:p14="http://schemas.microsoft.com/office/powerpoint/2010/main" val="2670809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1321594" y="404664"/>
            <a:ext cx="664368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r>
              <a:rPr lang="en-US" altLang="zh-CN" sz="3600" b="1" dirty="0"/>
              <a:t>OFDM</a:t>
            </a:r>
            <a:r>
              <a:rPr lang="zh-CN" altLang="en-US" sz="3600" b="1" dirty="0"/>
              <a:t>技术</a:t>
            </a:r>
          </a:p>
        </p:txBody>
      </p:sp>
      <p:sp>
        <p:nvSpPr>
          <p:cNvPr id="14339" name="TextBox 2"/>
          <p:cNvSpPr txBox="1">
            <a:spLocks noChangeArrowheads="1"/>
          </p:cNvSpPr>
          <p:nvPr/>
        </p:nvSpPr>
        <p:spPr bwMode="auto">
          <a:xfrm>
            <a:off x="827584" y="1196752"/>
            <a:ext cx="7429500" cy="2185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lnSpc>
                <a:spcPct val="150000"/>
              </a:lnSpc>
            </a:pPr>
            <a:r>
              <a:rPr lang="en-US" altLang="zh-CN" sz="1800" dirty="0" smtClean="0">
                <a:latin typeface="+mn-ea"/>
                <a:ea typeface="+mn-ea"/>
              </a:rPr>
              <a:t>OFDM(Orthogonal </a:t>
            </a:r>
            <a:r>
              <a:rPr lang="en-US" altLang="zh-CN" sz="1800" dirty="0">
                <a:latin typeface="+mn-ea"/>
                <a:ea typeface="+mn-ea"/>
              </a:rPr>
              <a:t>Frequency Division Multiplexing)</a:t>
            </a:r>
            <a:r>
              <a:rPr lang="zh-CN" altLang="en-US" sz="1800" dirty="0">
                <a:latin typeface="+mn-ea"/>
                <a:ea typeface="+mn-ea"/>
              </a:rPr>
              <a:t>即正交频分复用</a:t>
            </a:r>
            <a:r>
              <a:rPr lang="zh-CN" altLang="en-US" sz="1800" dirty="0" smtClean="0">
                <a:latin typeface="+mn-ea"/>
                <a:ea typeface="+mn-ea"/>
              </a:rPr>
              <a:t>技术，</a:t>
            </a:r>
            <a:r>
              <a:rPr lang="zh-CN" altLang="en-US" sz="1800" dirty="0">
                <a:latin typeface="+mn-ea"/>
                <a:ea typeface="+mn-ea"/>
              </a:rPr>
              <a:t>多</a:t>
            </a:r>
            <a:r>
              <a:rPr lang="zh-CN" altLang="en-US" sz="1800" dirty="0">
                <a:latin typeface="+mn-ea"/>
                <a:ea typeface="+mn-ea"/>
                <a:hlinkClick r:id="rId2"/>
              </a:rPr>
              <a:t>载波</a:t>
            </a:r>
            <a:r>
              <a:rPr lang="zh-CN" altLang="en-US" sz="1800" dirty="0">
                <a:latin typeface="+mn-ea"/>
                <a:ea typeface="+mn-ea"/>
              </a:rPr>
              <a:t>调制的一种。</a:t>
            </a:r>
            <a:r>
              <a:rPr lang="zh-CN" altLang="en-US" sz="1800" dirty="0" smtClean="0">
                <a:latin typeface="+mn-ea"/>
                <a:ea typeface="+mn-ea"/>
              </a:rPr>
              <a:t>）</a:t>
            </a:r>
            <a:endParaRPr lang="en-US" altLang="zh-CN" sz="1800" dirty="0" smtClean="0">
              <a:latin typeface="+mn-ea"/>
              <a:ea typeface="+mn-ea"/>
            </a:endParaRPr>
          </a:p>
          <a:p>
            <a:pPr eaLnBrk="1" hangingPunct="1">
              <a:lnSpc>
                <a:spcPct val="150000"/>
              </a:lnSpc>
            </a:pPr>
            <a:r>
              <a:rPr lang="zh-CN" altLang="en-US" sz="1800" dirty="0" smtClean="0">
                <a:latin typeface="+mn-ea"/>
                <a:ea typeface="+mn-ea"/>
              </a:rPr>
              <a:t>的</a:t>
            </a:r>
            <a:r>
              <a:rPr lang="zh-CN" altLang="en-US" sz="1800" dirty="0">
                <a:latin typeface="+mn-ea"/>
                <a:ea typeface="+mn-ea"/>
              </a:rPr>
              <a:t>基本原理是将高速的数据流分解为多路并行的低速数据流，在多个载波上同时进行传输。</a:t>
            </a:r>
            <a:endParaRPr lang="en-US" altLang="zh-CN" sz="1800" dirty="0">
              <a:latin typeface="+mn-ea"/>
              <a:ea typeface="+mn-ea"/>
            </a:endParaRPr>
          </a:p>
          <a:p>
            <a:pPr eaLnBrk="1" hangingPunct="1"/>
            <a:endParaRPr lang="en-US" altLang="zh-CN" dirty="0"/>
          </a:p>
        </p:txBody>
      </p:sp>
      <p:pic>
        <p:nvPicPr>
          <p:cNvPr id="14340" name="图片 4" descr="2.bmp"/>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75371" y="3074189"/>
            <a:ext cx="4733925" cy="340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068076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642938" y="714375"/>
            <a:ext cx="8501062" cy="2369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lnSpc>
                <a:spcPct val="150000"/>
              </a:lnSpc>
            </a:pPr>
            <a:r>
              <a:rPr lang="en-US" altLang="zh-CN" sz="2000" b="1" dirty="0">
                <a:latin typeface="+mn-ea"/>
                <a:ea typeface="+mn-ea"/>
              </a:rPr>
              <a:t>OFDM</a:t>
            </a:r>
            <a:r>
              <a:rPr lang="zh-CN" altLang="en-US" sz="2000" b="1" dirty="0">
                <a:latin typeface="+mn-ea"/>
                <a:ea typeface="+mn-ea"/>
              </a:rPr>
              <a:t>的优点：</a:t>
            </a:r>
            <a:endParaRPr lang="en-US" altLang="zh-CN" sz="2000" b="1" dirty="0">
              <a:latin typeface="+mn-ea"/>
              <a:ea typeface="+mn-ea"/>
            </a:endParaRPr>
          </a:p>
          <a:p>
            <a:pPr eaLnBrk="1" hangingPunct="1">
              <a:lnSpc>
                <a:spcPct val="150000"/>
              </a:lnSpc>
            </a:pPr>
            <a:r>
              <a:rPr lang="zh-CN" altLang="en-US" sz="2000" dirty="0">
                <a:latin typeface="+mn-ea"/>
                <a:ea typeface="+mn-ea"/>
              </a:rPr>
              <a:t>频率选择性的宽带信道被划分为重叠但正交的非频率选择性的窄带信号，避免了需要利用保护带宽来分隔载波，因此使得使用</a:t>
            </a:r>
            <a:r>
              <a:rPr lang="en-US" altLang="zh-CN" sz="2000" dirty="0">
                <a:latin typeface="+mn-ea"/>
                <a:ea typeface="+mn-ea"/>
              </a:rPr>
              <a:t>OFDM</a:t>
            </a:r>
            <a:r>
              <a:rPr lang="zh-CN" altLang="en-US" sz="2000" dirty="0">
                <a:latin typeface="+mn-ea"/>
                <a:ea typeface="+mn-ea"/>
              </a:rPr>
              <a:t>的系统具有更高的频谱利用率，减少接收机的均衡器复杂度。</a:t>
            </a:r>
            <a:endParaRPr lang="en-US" altLang="zh-CN" sz="2000" dirty="0">
              <a:latin typeface="+mn-ea"/>
              <a:ea typeface="+mn-ea"/>
            </a:endParaRPr>
          </a:p>
          <a:p>
            <a:pPr eaLnBrk="1" hangingPunct="1"/>
            <a:endParaRPr lang="zh-CN" altLang="en-US"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2708920"/>
            <a:ext cx="7448550" cy="3371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452275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Box 1"/>
          <p:cNvSpPr txBox="1">
            <a:spLocks noChangeArrowheads="1"/>
          </p:cNvSpPr>
          <p:nvPr/>
        </p:nvSpPr>
        <p:spPr bwMode="auto">
          <a:xfrm>
            <a:off x="571500" y="857250"/>
            <a:ext cx="8392988" cy="2231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lnSpc>
                <a:spcPct val="150000"/>
              </a:lnSpc>
            </a:pPr>
            <a:r>
              <a:rPr lang="en-US" altLang="zh-CN" sz="2000" b="1" dirty="0">
                <a:latin typeface="+mn-ea"/>
                <a:ea typeface="+mn-ea"/>
              </a:rPr>
              <a:t>OFDM</a:t>
            </a:r>
            <a:r>
              <a:rPr lang="zh-CN" altLang="en-US" sz="2000" b="1" dirty="0">
                <a:latin typeface="+mn-ea"/>
                <a:ea typeface="+mn-ea"/>
              </a:rPr>
              <a:t>的缺点：</a:t>
            </a:r>
            <a:endParaRPr lang="en-US" altLang="zh-CN" sz="2000" b="1" dirty="0">
              <a:latin typeface="+mn-ea"/>
              <a:ea typeface="+mn-ea"/>
            </a:endParaRPr>
          </a:p>
          <a:p>
            <a:pPr eaLnBrk="1" hangingPunct="1">
              <a:lnSpc>
                <a:spcPct val="150000"/>
              </a:lnSpc>
            </a:pPr>
            <a:r>
              <a:rPr lang="zh-CN" altLang="en-US" sz="1800" dirty="0">
                <a:latin typeface="+mn-ea"/>
                <a:ea typeface="+mn-ea"/>
              </a:rPr>
              <a:t>在较高的峰均比</a:t>
            </a:r>
            <a:r>
              <a:rPr lang="en-US" altLang="zh-CN" sz="1800" dirty="0">
                <a:latin typeface="+mn-ea"/>
                <a:ea typeface="+mn-ea"/>
              </a:rPr>
              <a:t>PAPR</a:t>
            </a:r>
            <a:r>
              <a:rPr lang="zh-CN" altLang="en-US" sz="1800" dirty="0">
                <a:latin typeface="+mn-ea"/>
                <a:ea typeface="+mn-ea"/>
              </a:rPr>
              <a:t>，与单载波系统相比，多载波系统输出的是多个载波的叠加，因此多个信道的相位一致时，所得到的叠加信道的瞬时功率会远远大于平均功率，导致出现较大的峰均比。这对发射机的射频放大器的线性提出了很高的要求。</a:t>
            </a:r>
            <a:endParaRPr lang="en-US" altLang="zh-CN" sz="1800" dirty="0">
              <a:latin typeface="+mn-ea"/>
              <a:ea typeface="+mn-ea"/>
            </a:endParaRPr>
          </a:p>
          <a:p>
            <a:pPr eaLnBrk="1" hangingPunct="1"/>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3010137"/>
            <a:ext cx="7715250" cy="311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91138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1364885" y="260648"/>
            <a:ext cx="650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r>
              <a:rPr lang="en-US" altLang="zh-CN" sz="3600" b="1" dirty="0"/>
              <a:t>MIMO</a:t>
            </a:r>
            <a:r>
              <a:rPr lang="zh-CN" altLang="en-US" sz="3600" b="1" dirty="0"/>
              <a:t>技术</a:t>
            </a:r>
          </a:p>
        </p:txBody>
      </p:sp>
      <p:pic>
        <p:nvPicPr>
          <p:cNvPr id="18435" name="图片 2" descr="图片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01399" y="2924944"/>
            <a:ext cx="6427787" cy="328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467544" y="1045096"/>
            <a:ext cx="8568952" cy="1477328"/>
          </a:xfrm>
          <a:prstGeom prst="rect">
            <a:avLst/>
          </a:prstGeom>
        </p:spPr>
        <p:txBody>
          <a:bodyPr wrap="square">
            <a:spAutoFit/>
          </a:bodyPr>
          <a:lstStyle/>
          <a:p>
            <a:pPr>
              <a:lnSpc>
                <a:spcPct val="150000"/>
              </a:lnSpc>
            </a:pPr>
            <a:r>
              <a:rPr lang="en-US" altLang="zh-CN" sz="2000" dirty="0">
                <a:latin typeface="+mn-ea"/>
              </a:rPr>
              <a:t>MIMO(Multiple-Input Multiple-Output</a:t>
            </a:r>
            <a:r>
              <a:rPr lang="en-US" altLang="zh-CN" sz="2000" dirty="0" smtClean="0">
                <a:latin typeface="+mn-ea"/>
              </a:rPr>
              <a:t>)</a:t>
            </a:r>
            <a:r>
              <a:rPr lang="zh-CN" altLang="en-US" sz="2000" dirty="0" smtClean="0">
                <a:latin typeface="+mn-ea"/>
              </a:rPr>
              <a:t> 多天线发送和接收，从而</a:t>
            </a:r>
            <a:r>
              <a:rPr lang="zh-CN" altLang="en-US" sz="2000" dirty="0">
                <a:latin typeface="+mn-ea"/>
              </a:rPr>
              <a:t>改善通信质量。它能充分利用空间资源，通过多个天线实现多发多收，在不增加频谱资源和天线发射功率的情况下，可以成倍的提高系统</a:t>
            </a:r>
            <a:r>
              <a:rPr lang="zh-CN" altLang="en-US" sz="2000" dirty="0" smtClean="0">
                <a:latin typeface="+mn-ea"/>
              </a:rPr>
              <a:t>信道容量</a:t>
            </a:r>
            <a:r>
              <a:rPr lang="zh-CN" altLang="en-US" sz="2000" dirty="0">
                <a:latin typeface="+mn-ea"/>
              </a:rPr>
              <a:t>。</a:t>
            </a:r>
            <a:endParaRPr lang="en-US" altLang="zh-CN" sz="2000" dirty="0">
              <a:latin typeface="+mn-ea"/>
            </a:endParaRPr>
          </a:p>
        </p:txBody>
      </p:sp>
    </p:spTree>
    <p:extLst>
      <p:ext uri="{BB962C8B-B14F-4D97-AF65-F5344CB8AC3E}">
        <p14:creationId xmlns:p14="http://schemas.microsoft.com/office/powerpoint/2010/main" val="13474360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1406878" y="404664"/>
            <a:ext cx="650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r>
              <a:rPr lang="en-US" altLang="zh-CN" sz="3600" b="1" dirty="0"/>
              <a:t>MIMO</a:t>
            </a:r>
            <a:r>
              <a:rPr lang="zh-CN" altLang="en-US" sz="3600" b="1" dirty="0"/>
              <a:t>技术</a:t>
            </a:r>
          </a:p>
        </p:txBody>
      </p:sp>
      <p:sp>
        <p:nvSpPr>
          <p:cNvPr id="2" name="矩形 1"/>
          <p:cNvSpPr/>
          <p:nvPr/>
        </p:nvSpPr>
        <p:spPr>
          <a:xfrm>
            <a:off x="1200390" y="1045096"/>
            <a:ext cx="6840760" cy="5139869"/>
          </a:xfrm>
          <a:prstGeom prst="rect">
            <a:avLst/>
          </a:prstGeom>
        </p:spPr>
        <p:txBody>
          <a:bodyPr wrap="square">
            <a:spAutoFit/>
          </a:bodyPr>
          <a:lstStyle/>
          <a:p>
            <a:r>
              <a:rPr lang="en-US" altLang="zh-CN" sz="2800" b="1" dirty="0">
                <a:latin typeface="+mn-ea"/>
              </a:rPr>
              <a:t>MIMO</a:t>
            </a:r>
            <a:r>
              <a:rPr lang="zh-CN" altLang="en-US" sz="2800" b="1" dirty="0">
                <a:latin typeface="+mn-ea"/>
              </a:rPr>
              <a:t>技术的优点</a:t>
            </a:r>
            <a:r>
              <a:rPr lang="zh-CN" altLang="en-US" sz="2800" b="1" dirty="0" smtClean="0">
                <a:latin typeface="+mn-ea"/>
              </a:rPr>
              <a:t>：</a:t>
            </a:r>
            <a:endParaRPr lang="en-US" altLang="zh-CN" sz="2800" b="1" dirty="0" smtClean="0">
              <a:latin typeface="+mn-ea"/>
            </a:endParaRPr>
          </a:p>
          <a:p>
            <a:pPr marL="342900" indent="-342900">
              <a:buFont typeface="Wingdings" pitchFamily="2" charset="2"/>
              <a:buChar char="Ø"/>
            </a:pPr>
            <a:r>
              <a:rPr lang="zh-CN" altLang="en-US" sz="2400" dirty="0" smtClean="0">
                <a:latin typeface="+mn-ea"/>
              </a:rPr>
              <a:t>提高</a:t>
            </a:r>
            <a:r>
              <a:rPr lang="zh-CN" altLang="en-US" sz="2400" dirty="0">
                <a:latin typeface="+mn-ea"/>
              </a:rPr>
              <a:t>信道的容量</a:t>
            </a:r>
          </a:p>
          <a:p>
            <a:r>
              <a:rPr lang="en-US" altLang="zh-CN" sz="2400" dirty="0">
                <a:latin typeface="+mn-ea"/>
              </a:rPr>
              <a:t>MIMO</a:t>
            </a:r>
            <a:r>
              <a:rPr lang="zh-CN" altLang="en-US" sz="2400" dirty="0">
                <a:latin typeface="+mn-ea"/>
              </a:rPr>
              <a:t>接入点到</a:t>
            </a:r>
            <a:r>
              <a:rPr lang="en-US" altLang="zh-CN" sz="2400" dirty="0">
                <a:latin typeface="+mn-ea"/>
              </a:rPr>
              <a:t>MIMO</a:t>
            </a:r>
            <a:r>
              <a:rPr lang="zh-CN" altLang="en-US" sz="2400" dirty="0">
                <a:latin typeface="+mn-ea"/>
              </a:rPr>
              <a:t>客户端之间，可以同时发送和接收多个空间流，信道容量可以随着天线数量的增大而线性增大，因此可以利用</a:t>
            </a:r>
            <a:r>
              <a:rPr lang="en-US" altLang="zh-CN" sz="2400" dirty="0">
                <a:latin typeface="+mn-ea"/>
              </a:rPr>
              <a:t>MIMO</a:t>
            </a:r>
            <a:r>
              <a:rPr lang="zh-CN" altLang="en-US" sz="2400" dirty="0">
                <a:latin typeface="+mn-ea"/>
              </a:rPr>
              <a:t>信道成倍地提高无线信道容量，在不增加带宽和天线发送功率的情况下，频谱利用率可以成倍地提高。</a:t>
            </a:r>
          </a:p>
          <a:p>
            <a:pPr marL="342900" indent="-342900">
              <a:buFont typeface="Wingdings" pitchFamily="2" charset="2"/>
              <a:buChar char="Ø"/>
            </a:pPr>
            <a:r>
              <a:rPr lang="zh-CN" altLang="en-US" sz="2400" dirty="0">
                <a:latin typeface="+mn-ea"/>
              </a:rPr>
              <a:t>提高信道的可靠性</a:t>
            </a:r>
          </a:p>
          <a:p>
            <a:r>
              <a:rPr lang="zh-CN" altLang="en-US" sz="2400" dirty="0">
                <a:latin typeface="+mn-ea"/>
              </a:rPr>
              <a:t>利用</a:t>
            </a:r>
            <a:r>
              <a:rPr lang="en-US" altLang="zh-CN" sz="2400" dirty="0">
                <a:latin typeface="+mn-ea"/>
              </a:rPr>
              <a:t>MIMO</a:t>
            </a:r>
            <a:r>
              <a:rPr lang="zh-CN" altLang="en-US" sz="2400" dirty="0">
                <a:latin typeface="+mn-ea"/>
              </a:rPr>
              <a:t>信道提供的空间复用增益及空间</a:t>
            </a:r>
            <a:r>
              <a:rPr lang="zh-CN" altLang="en-US" sz="2400" dirty="0">
                <a:latin typeface="+mn-ea"/>
                <a:hlinkClick r:id="rId2"/>
              </a:rPr>
              <a:t>分集增益</a:t>
            </a:r>
            <a:r>
              <a:rPr lang="zh-CN" altLang="en-US" sz="2400" dirty="0">
                <a:latin typeface="+mn-ea"/>
              </a:rPr>
              <a:t>，可以利用多天线来抑制信道衰落。多天线系统的应用，使得并行数据流可以同时传送，可以显著克服信道的衰落，降低误码率。</a:t>
            </a:r>
          </a:p>
          <a:p>
            <a:r>
              <a:rPr lang="zh-CN" altLang="en-US" dirty="0"/>
              <a:t/>
            </a:r>
            <a:br>
              <a:rPr lang="zh-CN" altLang="en-US" dirty="0"/>
            </a:br>
            <a:endParaRPr lang="en-US" altLang="zh-CN" dirty="0"/>
          </a:p>
        </p:txBody>
      </p:sp>
    </p:spTree>
    <p:extLst>
      <p:ext uri="{BB962C8B-B14F-4D97-AF65-F5344CB8AC3E}">
        <p14:creationId xmlns:p14="http://schemas.microsoft.com/office/powerpoint/2010/main" val="32356387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Box 1"/>
          <p:cNvSpPr txBox="1">
            <a:spLocks noChangeArrowheads="1"/>
          </p:cNvSpPr>
          <p:nvPr/>
        </p:nvSpPr>
        <p:spPr bwMode="auto">
          <a:xfrm>
            <a:off x="1321593" y="312737"/>
            <a:ext cx="650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r>
              <a:rPr lang="zh-CN" altLang="en-US" sz="3600" b="1" dirty="0" smtClean="0"/>
              <a:t>载波聚合（</a:t>
            </a:r>
            <a:r>
              <a:rPr lang="en-US" altLang="zh-CN" sz="3600" b="1" dirty="0" smtClean="0"/>
              <a:t>CA</a:t>
            </a:r>
            <a:r>
              <a:rPr lang="zh-CN" altLang="en-US" sz="3600" b="1" dirty="0" smtClean="0"/>
              <a:t>）</a:t>
            </a:r>
            <a:endParaRPr lang="zh-CN" altLang="en-US" sz="3600" b="1" dirty="0"/>
          </a:p>
        </p:txBody>
      </p:sp>
      <p:sp>
        <p:nvSpPr>
          <p:cNvPr id="2" name="矩形 1"/>
          <p:cNvSpPr/>
          <p:nvPr/>
        </p:nvSpPr>
        <p:spPr>
          <a:xfrm>
            <a:off x="395536" y="1045096"/>
            <a:ext cx="8352928" cy="2123658"/>
          </a:xfrm>
          <a:prstGeom prst="rect">
            <a:avLst/>
          </a:prstGeom>
        </p:spPr>
        <p:txBody>
          <a:bodyPr wrap="square">
            <a:spAutoFit/>
          </a:bodyPr>
          <a:lstStyle/>
          <a:p>
            <a:r>
              <a:rPr lang="zh-CN" altLang="en-US" sz="2400" dirty="0">
                <a:latin typeface="+mn-ea"/>
              </a:rPr>
              <a:t>载波聚合是</a:t>
            </a:r>
            <a:r>
              <a:rPr lang="en-US" altLang="zh-CN" sz="2400" dirty="0">
                <a:latin typeface="+mn-ea"/>
              </a:rPr>
              <a:t>LTE-A</a:t>
            </a:r>
            <a:r>
              <a:rPr lang="zh-CN" altLang="en-US" sz="2400" dirty="0">
                <a:latin typeface="+mn-ea"/>
              </a:rPr>
              <a:t>中的关键技术</a:t>
            </a:r>
            <a:r>
              <a:rPr lang="zh-CN" altLang="en-US" sz="2400" dirty="0" smtClean="0">
                <a:latin typeface="+mn-ea"/>
              </a:rPr>
              <a:t>。为了</a:t>
            </a:r>
            <a:r>
              <a:rPr lang="zh-CN" altLang="en-US" sz="2400" dirty="0">
                <a:latin typeface="+mn-ea"/>
              </a:rPr>
              <a:t>满足单用户峰值速率和系统容量提升的要求，一种最直接的办法就是增加系统传输带宽。因此</a:t>
            </a:r>
            <a:r>
              <a:rPr lang="en-US" altLang="zh-CN" sz="2400" dirty="0">
                <a:latin typeface="+mn-ea"/>
              </a:rPr>
              <a:t>LTE-Advanced</a:t>
            </a:r>
            <a:r>
              <a:rPr lang="zh-CN" altLang="en-US" sz="2400" dirty="0">
                <a:latin typeface="+mn-ea"/>
              </a:rPr>
              <a:t>系统引入一项增加传输带宽的技术，也就是</a:t>
            </a:r>
            <a:r>
              <a:rPr lang="en-US" altLang="zh-CN" sz="2400" dirty="0">
                <a:latin typeface="+mn-ea"/>
              </a:rPr>
              <a:t>CA</a:t>
            </a:r>
            <a:r>
              <a:rPr lang="zh-CN" altLang="en-US" sz="2400" dirty="0">
                <a:latin typeface="+mn-ea"/>
              </a:rPr>
              <a:t>（</a:t>
            </a:r>
            <a:r>
              <a:rPr lang="en-US" altLang="zh-CN" sz="2400" dirty="0">
                <a:latin typeface="+mn-ea"/>
              </a:rPr>
              <a:t>Carrier Aggregation</a:t>
            </a:r>
            <a:r>
              <a:rPr lang="zh-CN" altLang="en-US" sz="2400" dirty="0">
                <a:latin typeface="+mn-ea"/>
              </a:rPr>
              <a:t>，载波聚合）。</a:t>
            </a:r>
          </a:p>
          <a:p>
            <a:r>
              <a:rPr lang="zh-CN" altLang="en-US" dirty="0"/>
              <a:t/>
            </a:r>
            <a:br>
              <a:rPr lang="zh-CN" altLang="en-US" dirty="0"/>
            </a:br>
            <a:endParaRPr lang="en-US" altLang="zh-CN" dirty="0"/>
          </a:p>
        </p:txBody>
      </p:sp>
      <p:sp>
        <p:nvSpPr>
          <p:cNvPr id="3" name="AutoShape 2" descr="http://img4.imgtn.bdimg.com/it/u=3322320937,395575161&amp;fm=21&amp;gp=0.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AutoShape 4" descr="http://img4.imgtn.bdimg.com/it/u=3322320937,395575161&amp;fm=21&amp;gp=0.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 name="AutoShape 6" descr="http://img4.imgtn.bdimg.com/it/u=3322320937,395575161&amp;fm=21&amp;gp=0.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2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636912"/>
            <a:ext cx="5904656" cy="3492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44532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1556792"/>
            <a:ext cx="8640960" cy="3416320"/>
          </a:xfrm>
          <a:prstGeom prst="rect">
            <a:avLst/>
          </a:prstGeom>
        </p:spPr>
        <p:txBody>
          <a:bodyPr wrap="square">
            <a:spAutoFit/>
          </a:bodyPr>
          <a:lstStyle/>
          <a:p>
            <a:pPr marL="285750" indent="-285750">
              <a:buFont typeface="Wingdings" pitchFamily="2" charset="2"/>
              <a:buChar char="Ø"/>
            </a:pPr>
            <a:r>
              <a:rPr lang="zh-CN" altLang="en-US" sz="2400" b="1" dirty="0" smtClean="0">
                <a:latin typeface="+mn-ea"/>
              </a:rPr>
              <a:t>频段</a:t>
            </a:r>
            <a:r>
              <a:rPr lang="zh-CN" altLang="en-US" sz="2400" b="1" dirty="0">
                <a:latin typeface="+mn-ea"/>
              </a:rPr>
              <a:t>内</a:t>
            </a:r>
            <a:r>
              <a:rPr lang="zh-CN" altLang="en-US" sz="2400" b="1" dirty="0" smtClean="0">
                <a:latin typeface="+mn-ea"/>
              </a:rPr>
              <a:t>连续</a:t>
            </a:r>
            <a:endParaRPr lang="en-US" altLang="zh-CN" sz="2400" b="1" dirty="0" smtClean="0">
              <a:latin typeface="+mn-ea"/>
            </a:endParaRPr>
          </a:p>
          <a:p>
            <a:r>
              <a:rPr lang="zh-CN" altLang="en-US" sz="2400" dirty="0">
                <a:latin typeface="+mn-ea"/>
              </a:rPr>
              <a:t>分量载波</a:t>
            </a:r>
            <a:r>
              <a:rPr lang="zh-CN" altLang="en-US" sz="2400" dirty="0" smtClean="0">
                <a:latin typeface="+mn-ea"/>
              </a:rPr>
              <a:t>属于相同</a:t>
            </a:r>
            <a:r>
              <a:rPr lang="zh-CN" altLang="en-US" sz="2400" dirty="0">
                <a:latin typeface="+mn-ea"/>
              </a:rPr>
              <a:t>的运行</a:t>
            </a:r>
            <a:r>
              <a:rPr lang="zh-CN" altLang="en-US" sz="2400" dirty="0" smtClean="0">
                <a:latin typeface="+mn-ea"/>
              </a:rPr>
              <a:t>频段，聚合</a:t>
            </a:r>
            <a:r>
              <a:rPr lang="zh-CN" altLang="en-US" sz="2400" dirty="0">
                <a:latin typeface="+mn-ea"/>
              </a:rPr>
              <a:t>的 </a:t>
            </a:r>
            <a:r>
              <a:rPr lang="en-US" altLang="zh-CN" sz="2400" dirty="0">
                <a:latin typeface="+mn-ea"/>
              </a:rPr>
              <a:t>CC </a:t>
            </a:r>
            <a:r>
              <a:rPr lang="zh-CN" altLang="en-US" sz="2400" dirty="0">
                <a:latin typeface="+mn-ea"/>
              </a:rPr>
              <a:t>的中心频率间的间隔是 </a:t>
            </a:r>
            <a:r>
              <a:rPr lang="en-US" altLang="zh-CN" sz="2400" dirty="0">
                <a:latin typeface="+mn-ea"/>
              </a:rPr>
              <a:t>300 kHz </a:t>
            </a:r>
            <a:r>
              <a:rPr lang="zh-CN" altLang="en-US" sz="2400" dirty="0">
                <a:latin typeface="+mn-ea"/>
              </a:rPr>
              <a:t>的倍数（与之相比 </a:t>
            </a:r>
            <a:r>
              <a:rPr lang="en-US" altLang="zh-CN" sz="2400" dirty="0">
                <a:latin typeface="+mn-ea"/>
              </a:rPr>
              <a:t>Release 8/9 </a:t>
            </a:r>
            <a:r>
              <a:rPr lang="zh-CN" altLang="en-US" sz="2400" dirty="0">
                <a:latin typeface="+mn-ea"/>
              </a:rPr>
              <a:t>中是 </a:t>
            </a:r>
            <a:r>
              <a:rPr lang="en-US" altLang="zh-CN" sz="2400" dirty="0">
                <a:latin typeface="+mn-ea"/>
              </a:rPr>
              <a:t>100 kHz </a:t>
            </a:r>
            <a:r>
              <a:rPr lang="zh-CN" altLang="en-US" sz="2400" dirty="0">
                <a:latin typeface="+mn-ea"/>
              </a:rPr>
              <a:t>频率间隔），以正交方式保留了 </a:t>
            </a:r>
            <a:r>
              <a:rPr lang="en-US" altLang="zh-CN" sz="2400" dirty="0">
                <a:latin typeface="+mn-ea"/>
              </a:rPr>
              <a:t>15 kHz </a:t>
            </a:r>
            <a:r>
              <a:rPr lang="zh-CN" altLang="en-US" sz="2400" dirty="0" smtClean="0">
                <a:latin typeface="+mn-ea"/>
              </a:rPr>
              <a:t>间隔</a:t>
            </a:r>
            <a:r>
              <a:rPr lang="zh-CN" altLang="en-US" sz="2400" dirty="0">
                <a:latin typeface="+mn-ea"/>
              </a:rPr>
              <a:t>的子载波。</a:t>
            </a:r>
          </a:p>
          <a:p>
            <a:pPr marL="285750" indent="-285750">
              <a:buFont typeface="Wingdings" pitchFamily="2" charset="2"/>
              <a:buChar char="Ø"/>
            </a:pPr>
            <a:r>
              <a:rPr lang="zh-CN" altLang="en-US" sz="2400" b="1" dirty="0">
                <a:latin typeface="+mn-ea"/>
              </a:rPr>
              <a:t>频段</a:t>
            </a:r>
            <a:r>
              <a:rPr lang="zh-CN" altLang="en-US" sz="2400" b="1" dirty="0" smtClean="0">
                <a:latin typeface="+mn-ea"/>
              </a:rPr>
              <a:t>内不连续</a:t>
            </a:r>
            <a:endParaRPr lang="en-US" altLang="zh-CN" sz="2400" b="1" dirty="0" smtClean="0">
              <a:latin typeface="+mn-ea"/>
            </a:endParaRPr>
          </a:p>
          <a:p>
            <a:r>
              <a:rPr lang="zh-CN" altLang="en-US" sz="2400" dirty="0" smtClean="0">
                <a:latin typeface="+mn-ea"/>
              </a:rPr>
              <a:t>应对频谱</a:t>
            </a:r>
            <a:r>
              <a:rPr lang="zh-CN" altLang="en-US" sz="2400" dirty="0">
                <a:latin typeface="+mn-ea"/>
              </a:rPr>
              <a:t>碎片化的</a:t>
            </a:r>
            <a:r>
              <a:rPr lang="zh-CN" altLang="en-US" sz="2400" dirty="0" smtClean="0">
                <a:latin typeface="+mn-ea"/>
              </a:rPr>
              <a:t>问题（北美和欧洲）。分量</a:t>
            </a:r>
            <a:r>
              <a:rPr lang="zh-CN" altLang="en-US" sz="2400" dirty="0">
                <a:latin typeface="+mn-ea"/>
              </a:rPr>
              <a:t>载波属于同一运行频段，但其间存在一或多个</a:t>
            </a:r>
            <a:r>
              <a:rPr lang="zh-CN" altLang="en-US" sz="2400" dirty="0" smtClean="0">
                <a:latin typeface="+mn-ea"/>
              </a:rPr>
              <a:t>间隙。</a:t>
            </a:r>
            <a:endParaRPr lang="en-US" altLang="zh-CN" sz="2400" dirty="0" smtClean="0">
              <a:latin typeface="+mn-ea"/>
            </a:endParaRPr>
          </a:p>
          <a:p>
            <a:pPr marL="285750" indent="-285750">
              <a:buFont typeface="Wingdings" pitchFamily="2" charset="2"/>
              <a:buChar char="Ø"/>
            </a:pPr>
            <a:r>
              <a:rPr lang="zh-CN" altLang="en-US" sz="2400" b="1" dirty="0" smtClean="0">
                <a:latin typeface="+mn-ea"/>
              </a:rPr>
              <a:t>频段</a:t>
            </a:r>
            <a:r>
              <a:rPr lang="zh-CN" altLang="en-US" sz="2400" b="1" dirty="0">
                <a:latin typeface="+mn-ea"/>
              </a:rPr>
              <a:t>间不连续</a:t>
            </a:r>
          </a:p>
          <a:p>
            <a:r>
              <a:rPr lang="zh-CN" altLang="en-US" sz="2400" dirty="0" smtClean="0">
                <a:latin typeface="+mn-ea"/>
              </a:rPr>
              <a:t>分量</a:t>
            </a:r>
            <a:r>
              <a:rPr lang="zh-CN" altLang="en-US" sz="2400" dirty="0">
                <a:latin typeface="+mn-ea"/>
              </a:rPr>
              <a:t>载波属于不同的运行</a:t>
            </a:r>
            <a:r>
              <a:rPr lang="zh-CN" altLang="en-US" sz="2400" dirty="0" smtClean="0">
                <a:latin typeface="+mn-ea"/>
              </a:rPr>
              <a:t>频段</a:t>
            </a:r>
            <a:r>
              <a:rPr lang="zh-CN" altLang="en-US" sz="2400" dirty="0">
                <a:latin typeface="+mn-ea"/>
              </a:rPr>
              <a:t>。</a:t>
            </a:r>
          </a:p>
        </p:txBody>
      </p:sp>
      <p:sp>
        <p:nvSpPr>
          <p:cNvPr id="4" name="TextBox 1"/>
          <p:cNvSpPr txBox="1">
            <a:spLocks noChangeArrowheads="1"/>
          </p:cNvSpPr>
          <p:nvPr/>
        </p:nvSpPr>
        <p:spPr bwMode="auto">
          <a:xfrm>
            <a:off x="1321593" y="312737"/>
            <a:ext cx="650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r>
              <a:rPr lang="zh-CN" altLang="en-US" sz="3600" b="1" dirty="0" smtClean="0"/>
              <a:t>载波聚合（</a:t>
            </a:r>
            <a:r>
              <a:rPr lang="en-US" altLang="zh-CN" sz="3600" b="1" dirty="0" smtClean="0"/>
              <a:t>CA</a:t>
            </a:r>
            <a:r>
              <a:rPr lang="zh-CN" altLang="en-US" sz="3600" b="1" dirty="0" smtClean="0"/>
              <a:t>）</a:t>
            </a:r>
            <a:endParaRPr lang="zh-CN" altLang="en-US" sz="3600" b="1" dirty="0"/>
          </a:p>
        </p:txBody>
      </p:sp>
    </p:spTree>
    <p:extLst>
      <p:ext uri="{BB962C8B-B14F-4D97-AF65-F5344CB8AC3E}">
        <p14:creationId xmlns:p14="http://schemas.microsoft.com/office/powerpoint/2010/main" val="28319708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rush3\学习\Seminar\CA分类.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99592" y="1196752"/>
            <a:ext cx="7632848" cy="489654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
          <p:cNvSpPr txBox="1">
            <a:spLocks noChangeArrowheads="1"/>
          </p:cNvSpPr>
          <p:nvPr/>
        </p:nvSpPr>
        <p:spPr bwMode="auto">
          <a:xfrm>
            <a:off x="1321593" y="312737"/>
            <a:ext cx="650081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r>
              <a:rPr lang="zh-CN" altLang="en-US" sz="3600" b="1" dirty="0" smtClean="0"/>
              <a:t>载波聚合（</a:t>
            </a:r>
            <a:r>
              <a:rPr lang="en-US" altLang="zh-CN" sz="3600" b="1" dirty="0" smtClean="0"/>
              <a:t>CA</a:t>
            </a:r>
            <a:r>
              <a:rPr lang="zh-CN" altLang="en-US" sz="3600" b="1" dirty="0" smtClean="0"/>
              <a:t>）</a:t>
            </a:r>
            <a:endParaRPr lang="zh-CN" altLang="en-US" sz="3600" b="1" dirty="0"/>
          </a:p>
        </p:txBody>
      </p:sp>
    </p:spTree>
    <p:extLst>
      <p:ext uri="{BB962C8B-B14F-4D97-AF65-F5344CB8AC3E}">
        <p14:creationId xmlns:p14="http://schemas.microsoft.com/office/powerpoint/2010/main" val="3024102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zh-CN" altLang="en-US" dirty="0" smtClean="0"/>
              <a:t>载波聚合的实现方案</a:t>
            </a:r>
          </a:p>
        </p:txBody>
      </p:sp>
      <p:sp>
        <p:nvSpPr>
          <p:cNvPr id="11267" name="Rectangle 3"/>
          <p:cNvSpPr>
            <a:spLocks noGrp="1" noChangeArrowheads="1"/>
          </p:cNvSpPr>
          <p:nvPr>
            <p:ph type="body" idx="1"/>
          </p:nvPr>
        </p:nvSpPr>
        <p:spPr/>
        <p:txBody>
          <a:bodyPr/>
          <a:lstStyle/>
          <a:p>
            <a:pPr eaLnBrk="1" hangingPunct="1"/>
            <a:r>
              <a:rPr lang="zh-CN" altLang="en-US" sz="2400" dirty="0" smtClean="0"/>
              <a:t>在</a:t>
            </a:r>
            <a:r>
              <a:rPr lang="en-US" altLang="zh-CN" sz="2400" dirty="0" smtClean="0"/>
              <a:t>LTE-A</a:t>
            </a:r>
            <a:r>
              <a:rPr lang="zh-CN" altLang="en-US" sz="2400" dirty="0" smtClean="0"/>
              <a:t>系统中，多个成员载波数据流之间数据流的聚合方式可以分为</a:t>
            </a:r>
            <a:r>
              <a:rPr lang="en-US" altLang="zh-CN" sz="2400" dirty="0" smtClean="0"/>
              <a:t>MAC</a:t>
            </a:r>
            <a:r>
              <a:rPr lang="zh-CN" altLang="en-US" sz="2400" dirty="0" smtClean="0"/>
              <a:t>层聚合和物理层聚合两种。</a:t>
            </a:r>
          </a:p>
        </p:txBody>
      </p:sp>
      <p:pic>
        <p:nvPicPr>
          <p:cNvPr id="11268" name="Picture 4" descr="9ON_APA_3L~@RD1IULROSD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819400"/>
            <a:ext cx="3590925" cy="3857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9" name="Text Box 6"/>
          <p:cNvSpPr txBox="1">
            <a:spLocks noChangeArrowheads="1"/>
          </p:cNvSpPr>
          <p:nvPr/>
        </p:nvSpPr>
        <p:spPr bwMode="auto">
          <a:xfrm>
            <a:off x="5089525" y="2779713"/>
            <a:ext cx="3521075" cy="337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dirty="0"/>
              <a:t>每个成员载波都有一个传输块，混合自动重传请求</a:t>
            </a:r>
            <a:r>
              <a:rPr lang="en-US" altLang="zh-CN" sz="2400" dirty="0"/>
              <a:t>HARQ</a:t>
            </a:r>
            <a:r>
              <a:rPr lang="zh-CN" altLang="en-US" sz="2400" dirty="0"/>
              <a:t>进程和</a:t>
            </a:r>
            <a:r>
              <a:rPr lang="en-US" altLang="zh-CN" sz="2400" dirty="0"/>
              <a:t>ACK</a:t>
            </a:r>
            <a:r>
              <a:rPr lang="zh-CN" altLang="en-US" sz="2400" dirty="0"/>
              <a:t>／</a:t>
            </a:r>
            <a:r>
              <a:rPr lang="en-US" altLang="zh-CN" sz="2400" dirty="0"/>
              <a:t>NACK</a:t>
            </a:r>
            <a:r>
              <a:rPr lang="zh-CN" altLang="en-US" sz="2400" dirty="0"/>
              <a:t>反馈。各个载波使用独立的链路自适应技术，可以根据自身的链路状况使用不同的调制编码方案等。</a:t>
            </a:r>
          </a:p>
          <a:p>
            <a:pPr eaLnBrk="1" hangingPunct="1"/>
            <a:endParaRPr lang="en-US" altLang="zh-CN" sz="2400" dirty="0"/>
          </a:p>
        </p:txBody>
      </p:sp>
    </p:spTree>
    <p:extLst>
      <p:ext uri="{BB962C8B-B14F-4D97-AF65-F5344CB8AC3E}">
        <p14:creationId xmlns:p14="http://schemas.microsoft.com/office/powerpoint/2010/main" val="33983690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Contents</a:t>
            </a:r>
            <a:endParaRPr lang="zh-CN" altLang="en-US" dirty="0"/>
          </a:p>
        </p:txBody>
      </p:sp>
      <p:sp>
        <p:nvSpPr>
          <p:cNvPr id="5" name="内容占位符 4"/>
          <p:cNvSpPr>
            <a:spLocks noGrp="1"/>
          </p:cNvSpPr>
          <p:nvPr>
            <p:ph idx="1"/>
          </p:nvPr>
        </p:nvSpPr>
        <p:spPr>
          <a:xfrm>
            <a:off x="899592" y="1916832"/>
            <a:ext cx="7408333" cy="4248472"/>
          </a:xfrm>
        </p:spPr>
        <p:txBody>
          <a:bodyPr>
            <a:normAutofit/>
          </a:bodyPr>
          <a:lstStyle/>
          <a:p>
            <a:pPr>
              <a:buFont typeface="Wingdings" pitchFamily="2" charset="2"/>
              <a:buChar char="p"/>
            </a:pPr>
            <a:r>
              <a:rPr lang="en-US" altLang="zh-CN" sz="4400" dirty="0" smtClean="0">
                <a:latin typeface="Times New Roman" pitchFamily="18" charset="0"/>
                <a:cs typeface="Times New Roman" pitchFamily="18" charset="0"/>
              </a:rPr>
              <a:t>3G</a:t>
            </a:r>
            <a:r>
              <a:rPr lang="zh-CN" altLang="en-US" sz="4400" dirty="0" smtClean="0">
                <a:latin typeface="Times New Roman" pitchFamily="18" charset="0"/>
                <a:cs typeface="Times New Roman" pitchFamily="18" charset="0"/>
              </a:rPr>
              <a:t>技术演进历程</a:t>
            </a:r>
            <a:endParaRPr lang="en-US" altLang="zh-CN" sz="4400" dirty="0" smtClean="0">
              <a:latin typeface="Times New Roman" pitchFamily="18" charset="0"/>
              <a:cs typeface="Times New Roman" pitchFamily="18" charset="0"/>
            </a:endParaRPr>
          </a:p>
          <a:p>
            <a:pPr>
              <a:buFont typeface="Wingdings" pitchFamily="2" charset="2"/>
              <a:buChar char="p"/>
            </a:pPr>
            <a:r>
              <a:rPr lang="en-US" altLang="zh-CN" sz="4400" dirty="0" smtClean="0">
                <a:latin typeface="Times New Roman" pitchFamily="18" charset="0"/>
                <a:cs typeface="Times New Roman" pitchFamily="18" charset="0"/>
              </a:rPr>
              <a:t>LTE</a:t>
            </a:r>
            <a:r>
              <a:rPr lang="zh-CN" altLang="en-US" sz="4400" dirty="0" smtClean="0">
                <a:latin typeface="Times New Roman" pitchFamily="18" charset="0"/>
                <a:cs typeface="Times New Roman" pitchFamily="18" charset="0"/>
              </a:rPr>
              <a:t>技术特点</a:t>
            </a:r>
            <a:endParaRPr lang="en-US" altLang="zh-CN" sz="4400" dirty="0" smtClean="0">
              <a:latin typeface="Times New Roman" pitchFamily="18" charset="0"/>
              <a:cs typeface="Times New Roman" pitchFamily="18" charset="0"/>
            </a:endParaRPr>
          </a:p>
          <a:p>
            <a:pPr>
              <a:buFont typeface="Wingdings" pitchFamily="2" charset="2"/>
              <a:buChar char="p"/>
            </a:pPr>
            <a:r>
              <a:rPr lang="en-US" altLang="zh-CN" sz="4400" dirty="0" smtClean="0">
                <a:latin typeface="Times New Roman" pitchFamily="18" charset="0"/>
                <a:cs typeface="Times New Roman" pitchFamily="18" charset="0"/>
              </a:rPr>
              <a:t>LTE</a:t>
            </a:r>
            <a:r>
              <a:rPr lang="zh-CN" altLang="en-US" sz="4400" dirty="0" smtClean="0">
                <a:latin typeface="Times New Roman" pitchFamily="18" charset="0"/>
                <a:cs typeface="Times New Roman" pitchFamily="18" charset="0"/>
              </a:rPr>
              <a:t>网络架构</a:t>
            </a:r>
            <a:endParaRPr lang="en-US" altLang="zh-CN" sz="4400" dirty="0" smtClean="0">
              <a:latin typeface="Times New Roman" pitchFamily="18" charset="0"/>
              <a:cs typeface="Times New Roman" pitchFamily="18" charset="0"/>
            </a:endParaRPr>
          </a:p>
          <a:p>
            <a:pPr>
              <a:buFont typeface="Wingdings" pitchFamily="2" charset="2"/>
              <a:buChar char="p"/>
            </a:pPr>
            <a:r>
              <a:rPr lang="en-US" altLang="zh-CN" sz="4400" dirty="0" smtClean="0">
                <a:latin typeface="Times New Roman" pitchFamily="18" charset="0"/>
                <a:cs typeface="Times New Roman" pitchFamily="18" charset="0"/>
              </a:rPr>
              <a:t>LTE</a:t>
            </a:r>
            <a:r>
              <a:rPr lang="zh-CN" altLang="en-US" sz="4400" dirty="0" smtClean="0">
                <a:latin typeface="Times New Roman" pitchFamily="18" charset="0"/>
                <a:cs typeface="Times New Roman" pitchFamily="18" charset="0"/>
              </a:rPr>
              <a:t>流程概要</a:t>
            </a:r>
            <a:endParaRPr lang="en-US" altLang="zh-CN" sz="4400" dirty="0" smtClean="0">
              <a:latin typeface="Times New Roman" pitchFamily="18" charset="0"/>
              <a:cs typeface="Times New Roman" pitchFamily="18" charset="0"/>
            </a:endParaRPr>
          </a:p>
          <a:p>
            <a:pPr>
              <a:buFont typeface="Wingdings" pitchFamily="2" charset="2"/>
              <a:buChar char="p"/>
            </a:pPr>
            <a:r>
              <a:rPr lang="zh-CN" altLang="en-US" sz="4400" dirty="0">
                <a:solidFill>
                  <a:srgbClr val="000099"/>
                </a:solidFill>
              </a:rPr>
              <a:t>下一代移动通信技术简介</a:t>
            </a:r>
            <a:endParaRPr lang="zh-CN" altLang="en-US" sz="4400" dirty="0">
              <a:latin typeface="Times New Roman" pitchFamily="18" charset="0"/>
              <a:cs typeface="Times New Roman" pitchFamily="18" charset="0"/>
            </a:endParaRPr>
          </a:p>
        </p:txBody>
      </p:sp>
    </p:spTree>
    <p:extLst>
      <p:ext uri="{BB962C8B-B14F-4D97-AF65-F5344CB8AC3E}">
        <p14:creationId xmlns:p14="http://schemas.microsoft.com/office/powerpoint/2010/main" val="39757403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zh-CN" altLang="en-US" dirty="0"/>
              <a:t>载波聚合的实现方案</a:t>
            </a:r>
            <a:endParaRPr lang="zh-CN" altLang="zh-CN" dirty="0" smtClean="0"/>
          </a:p>
        </p:txBody>
      </p:sp>
      <p:pic>
        <p:nvPicPr>
          <p:cNvPr id="12291" name="Picture 4" descr="IE73X]AKPF7O18M~1V7S0(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0" y="2438400"/>
            <a:ext cx="3838575"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2" name="Text Box 5"/>
          <p:cNvSpPr txBox="1">
            <a:spLocks noChangeArrowheads="1"/>
          </p:cNvSpPr>
          <p:nvPr/>
        </p:nvSpPr>
        <p:spPr bwMode="auto">
          <a:xfrm>
            <a:off x="593725" y="1941513"/>
            <a:ext cx="38258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zh-CN" altLang="en-US" sz="2400" dirty="0"/>
              <a:t>物理层聚合：所有成员载波共享一个</a:t>
            </a:r>
            <a:r>
              <a:rPr lang="en-US" altLang="zh-CN" sz="2400" dirty="0"/>
              <a:t>HARQ</a:t>
            </a:r>
            <a:r>
              <a:rPr lang="zh-CN" altLang="en-US" sz="2400" dirty="0"/>
              <a:t>进</a:t>
            </a:r>
          </a:p>
          <a:p>
            <a:pPr eaLnBrk="1" hangingPunct="1"/>
            <a:r>
              <a:rPr lang="zh-CN" altLang="en-US" sz="2400" dirty="0"/>
              <a:t>程和</a:t>
            </a:r>
            <a:r>
              <a:rPr lang="en-US" altLang="zh-CN" sz="2400" dirty="0"/>
              <a:t>ACK</a:t>
            </a:r>
            <a:r>
              <a:rPr lang="zh-CN" altLang="en-US" sz="2400" dirty="0"/>
              <a:t>／</a:t>
            </a:r>
            <a:r>
              <a:rPr lang="en-US" altLang="zh-CN" sz="2400" dirty="0"/>
              <a:t>NACK</a:t>
            </a:r>
            <a:r>
              <a:rPr lang="zh-CN" altLang="en-US" sz="2400" dirty="0"/>
              <a:t>反馈，并且使用的调制编码方式等</a:t>
            </a:r>
          </a:p>
          <a:p>
            <a:pPr eaLnBrk="1" hangingPunct="1"/>
            <a:r>
              <a:rPr lang="zh-CN" altLang="en-US" sz="2400" dirty="0"/>
              <a:t>都是相同的。</a:t>
            </a:r>
          </a:p>
          <a:p>
            <a:pPr eaLnBrk="1" hangingPunct="1"/>
            <a:endParaRPr lang="en-US" altLang="zh-CN" sz="2400" dirty="0"/>
          </a:p>
        </p:txBody>
      </p:sp>
    </p:spTree>
    <p:extLst>
      <p:ext uri="{BB962C8B-B14F-4D97-AF65-F5344CB8AC3E}">
        <p14:creationId xmlns:p14="http://schemas.microsoft.com/office/powerpoint/2010/main" val="662068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dirty="0" smtClean="0"/>
              <a:t>LTE</a:t>
            </a:r>
            <a:r>
              <a:rPr lang="zh-CN" altLang="en-US" dirty="0" smtClean="0"/>
              <a:t>网络架构</a:t>
            </a:r>
            <a:endParaRPr lang="zh-CN" altLang="en-US" dirty="0"/>
          </a:p>
        </p:txBody>
      </p:sp>
      <p:pic>
        <p:nvPicPr>
          <p:cNvPr id="2050" name="Picture 2" descr="http://img2.ph.126.net/-JKCCqsoUhklxOJZDt8tIQ==/6597643711728102908.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2060848"/>
            <a:ext cx="7143750" cy="3971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556129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en-US" altLang="zh-CN" sz="4600" b="1" baseline="-25000" dirty="0" err="1" smtClean="0">
                <a:latin typeface="Times New Roman" pitchFamily="18" charset="0"/>
                <a:cs typeface="Times New Roman" pitchFamily="18" charset="0"/>
              </a:rPr>
              <a:t>eNodeB</a:t>
            </a:r>
            <a:endParaRPr lang="en-US" altLang="zh-CN" sz="4600" b="1" baseline="-25000" dirty="0" smtClean="0">
              <a:latin typeface="Times New Roman" pitchFamily="18" charset="0"/>
              <a:cs typeface="Times New Roman" pitchFamily="18" charset="0"/>
            </a:endParaRPr>
          </a:p>
          <a:p>
            <a:endParaRPr lang="en-US" altLang="zh-CN" sz="4600" b="1" baseline="-25000" dirty="0">
              <a:latin typeface="Times New Roman" pitchFamily="18" charset="0"/>
              <a:cs typeface="Times New Roman" pitchFamily="18" charset="0"/>
            </a:endParaRPr>
          </a:p>
          <a:p>
            <a:pPr>
              <a:buFont typeface="Wingdings" pitchFamily="2" charset="2"/>
              <a:buChar char="Ø"/>
            </a:pPr>
            <a:r>
              <a:rPr lang="en-US" altLang="zh-CN" dirty="0" smtClean="0"/>
              <a:t>Evolved </a:t>
            </a:r>
            <a:r>
              <a:rPr lang="en-US" altLang="zh-CN" dirty="0"/>
              <a:t>Node B</a:t>
            </a:r>
            <a:r>
              <a:rPr lang="zh-CN" altLang="en-US" dirty="0"/>
              <a:t>，即演进型</a:t>
            </a:r>
            <a:r>
              <a:rPr lang="en-US" altLang="zh-CN" dirty="0"/>
              <a:t>Node B</a:t>
            </a:r>
            <a:r>
              <a:rPr lang="zh-CN" altLang="en-US" dirty="0"/>
              <a:t>简称</a:t>
            </a:r>
            <a:r>
              <a:rPr lang="en-US" altLang="zh-CN" dirty="0" err="1"/>
              <a:t>eNB</a:t>
            </a:r>
            <a:r>
              <a:rPr lang="zh-CN" altLang="en-US" dirty="0"/>
              <a:t>，</a:t>
            </a:r>
            <a:r>
              <a:rPr lang="en-US" altLang="zh-CN" dirty="0"/>
              <a:t>LTE</a:t>
            </a:r>
            <a:r>
              <a:rPr lang="zh-CN" altLang="en-US" dirty="0"/>
              <a:t>中基站的名称，相比现有</a:t>
            </a:r>
            <a:r>
              <a:rPr lang="en-US" altLang="zh-CN" dirty="0"/>
              <a:t>3G</a:t>
            </a:r>
            <a:r>
              <a:rPr lang="zh-CN" altLang="en-US" dirty="0"/>
              <a:t>中的</a:t>
            </a:r>
            <a:r>
              <a:rPr lang="en-US" altLang="zh-CN" dirty="0"/>
              <a:t>Node B</a:t>
            </a:r>
            <a:r>
              <a:rPr lang="zh-CN" altLang="en-US" dirty="0"/>
              <a:t>，集成了部分</a:t>
            </a:r>
            <a:r>
              <a:rPr lang="en-US" altLang="zh-CN" dirty="0"/>
              <a:t>RNC</a:t>
            </a:r>
            <a:r>
              <a:rPr lang="zh-CN" altLang="en-US" dirty="0"/>
              <a:t>的功能，减少了通信时协议的层次。</a:t>
            </a:r>
          </a:p>
          <a:p>
            <a:pPr>
              <a:buFont typeface="Wingdings" pitchFamily="2" charset="2"/>
              <a:buChar char="Ø"/>
            </a:pPr>
            <a:r>
              <a:rPr lang="en-US" altLang="zh-CN" dirty="0" err="1" smtClean="0"/>
              <a:t>eNB</a:t>
            </a:r>
            <a:r>
              <a:rPr lang="zh-CN" altLang="en-US" dirty="0"/>
              <a:t>的功能包括：</a:t>
            </a:r>
            <a:r>
              <a:rPr lang="en-US" altLang="zh-CN" dirty="0"/>
              <a:t>RRM</a:t>
            </a:r>
            <a:r>
              <a:rPr lang="zh-CN" altLang="en-US" dirty="0"/>
              <a:t>功能；</a:t>
            </a:r>
            <a:r>
              <a:rPr lang="en-US" altLang="zh-CN" dirty="0"/>
              <a:t>IP</a:t>
            </a:r>
            <a:r>
              <a:rPr lang="zh-CN" altLang="en-US" dirty="0"/>
              <a:t>头压缩及用户</a:t>
            </a:r>
            <a:r>
              <a:rPr lang="zh-CN" altLang="en-US" dirty="0">
                <a:hlinkClick r:id="rId2"/>
              </a:rPr>
              <a:t>数据流加密</a:t>
            </a:r>
            <a:r>
              <a:rPr lang="zh-CN" altLang="en-US" dirty="0"/>
              <a:t>；</a:t>
            </a:r>
            <a:r>
              <a:rPr lang="en-US" altLang="zh-CN" dirty="0"/>
              <a:t>UE</a:t>
            </a:r>
            <a:r>
              <a:rPr lang="zh-CN" altLang="en-US" dirty="0"/>
              <a:t>附着时的</a:t>
            </a:r>
            <a:r>
              <a:rPr lang="en-US" altLang="zh-CN" dirty="0"/>
              <a:t>MME</a:t>
            </a:r>
            <a:r>
              <a:rPr lang="zh-CN" altLang="en-US" dirty="0"/>
              <a:t>选择；寻呼信息的调度传输；广播信息的调度传输；以及设置和提供</a:t>
            </a:r>
            <a:r>
              <a:rPr lang="en-US" altLang="zh-CN" dirty="0" err="1"/>
              <a:t>eNB</a:t>
            </a:r>
            <a:r>
              <a:rPr lang="zh-CN" altLang="en-US" dirty="0"/>
              <a:t>的测量等。</a:t>
            </a:r>
          </a:p>
          <a:p>
            <a:endParaRPr lang="zh-CN" altLang="en-US" dirty="0"/>
          </a:p>
        </p:txBody>
      </p:sp>
      <p:sp>
        <p:nvSpPr>
          <p:cNvPr id="4" name="标题 2"/>
          <p:cNvSpPr>
            <a:spLocks noGrp="1"/>
          </p:cNvSpPr>
          <p:nvPr>
            <p:ph type="title"/>
          </p:nvPr>
        </p:nvSpPr>
        <p:spPr/>
        <p:txBody>
          <a:bodyPr>
            <a:normAutofit/>
          </a:bodyPr>
          <a:lstStyle/>
          <a:p>
            <a:r>
              <a:rPr lang="en-US" altLang="zh-CN" dirty="0" smtClean="0"/>
              <a:t>LTE</a:t>
            </a:r>
            <a:r>
              <a:rPr lang="zh-CN" altLang="en-US" dirty="0" smtClean="0"/>
              <a:t>网络架构</a:t>
            </a:r>
            <a:endParaRPr lang="zh-CN" altLang="en-US" dirty="0"/>
          </a:p>
        </p:txBody>
      </p:sp>
    </p:spTree>
    <p:extLst>
      <p:ext uri="{BB962C8B-B14F-4D97-AF65-F5344CB8AC3E}">
        <p14:creationId xmlns:p14="http://schemas.microsoft.com/office/powerpoint/2010/main" val="7786948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fontScale="92500"/>
          </a:bodyPr>
          <a:lstStyle/>
          <a:p>
            <a:r>
              <a:rPr lang="en-US" altLang="zh-CN" sz="4600" b="1" baseline="-25000" dirty="0">
                <a:latin typeface="Times New Roman" pitchFamily="18" charset="0"/>
                <a:cs typeface="Times New Roman" pitchFamily="18" charset="0"/>
              </a:rPr>
              <a:t>MME</a:t>
            </a:r>
            <a:endParaRPr lang="en-US" altLang="zh-CN" sz="4600" b="1" baseline="-25000" dirty="0" smtClean="0">
              <a:latin typeface="Times New Roman" pitchFamily="18" charset="0"/>
              <a:cs typeface="Times New Roman" pitchFamily="18" charset="0"/>
            </a:endParaRPr>
          </a:p>
          <a:p>
            <a:endParaRPr lang="en-US" altLang="zh-CN" sz="4600" b="1" baseline="-25000" dirty="0">
              <a:latin typeface="Times New Roman" pitchFamily="18" charset="0"/>
              <a:cs typeface="Times New Roman" pitchFamily="18" charset="0"/>
            </a:endParaRPr>
          </a:p>
          <a:p>
            <a:pPr>
              <a:buFont typeface="Wingdings" pitchFamily="2" charset="2"/>
              <a:buChar char="Ø"/>
            </a:pPr>
            <a:r>
              <a:rPr lang="en-US" altLang="zh-CN" dirty="0"/>
              <a:t>MME</a:t>
            </a:r>
            <a:r>
              <a:rPr lang="zh-CN" altLang="en-US" dirty="0"/>
              <a:t>（</a:t>
            </a:r>
            <a:r>
              <a:rPr lang="en-US" altLang="zh-CN" dirty="0"/>
              <a:t>Mobility Management Entity</a:t>
            </a:r>
            <a:r>
              <a:rPr lang="zh-CN" altLang="en-US" dirty="0"/>
              <a:t>）是</a:t>
            </a:r>
            <a:r>
              <a:rPr lang="en-US" altLang="zh-CN" dirty="0"/>
              <a:t>3GPP</a:t>
            </a:r>
            <a:r>
              <a:rPr lang="zh-CN" altLang="en-US" dirty="0"/>
              <a:t>协议</a:t>
            </a:r>
            <a:r>
              <a:rPr lang="en-US" altLang="zh-CN" dirty="0"/>
              <a:t>LTE</a:t>
            </a:r>
            <a:r>
              <a:rPr lang="zh-CN" altLang="en-US" dirty="0"/>
              <a:t>接入网络的关键控制节点</a:t>
            </a:r>
            <a:r>
              <a:rPr lang="zh-CN" altLang="en-US" dirty="0" smtClean="0"/>
              <a:t>，</a:t>
            </a:r>
            <a:r>
              <a:rPr lang="en-US" altLang="zh-CN" dirty="0"/>
              <a:t> MME</a:t>
            </a:r>
            <a:r>
              <a:rPr lang="zh-CN" altLang="en-US" dirty="0"/>
              <a:t>是负责信令处理</a:t>
            </a:r>
            <a:r>
              <a:rPr lang="zh-CN" altLang="en-US" dirty="0" smtClean="0"/>
              <a:t>部分。</a:t>
            </a:r>
            <a:endParaRPr lang="en-US" altLang="zh-CN" dirty="0" smtClean="0"/>
          </a:p>
          <a:p>
            <a:pPr>
              <a:buFont typeface="Wingdings" pitchFamily="2" charset="2"/>
              <a:buChar char="Ø"/>
            </a:pPr>
            <a:r>
              <a:rPr lang="zh-CN" altLang="en-US" dirty="0" smtClean="0"/>
              <a:t>它</a:t>
            </a:r>
            <a:r>
              <a:rPr lang="zh-CN" altLang="en-US" dirty="0"/>
              <a:t>负责空闲模式的</a:t>
            </a:r>
            <a:r>
              <a:rPr lang="en-US" altLang="zh-CN" dirty="0">
                <a:hlinkClick r:id="rId2"/>
              </a:rPr>
              <a:t>UE</a:t>
            </a:r>
            <a:r>
              <a:rPr lang="en-US" altLang="zh-CN" dirty="0"/>
              <a:t>(User Equipment)</a:t>
            </a:r>
            <a:r>
              <a:rPr lang="zh-CN" altLang="en-US" dirty="0"/>
              <a:t>的定位，传呼过程，包括中继</a:t>
            </a:r>
            <a:r>
              <a:rPr lang="zh-CN" altLang="en-US" dirty="0" smtClean="0"/>
              <a:t>，它</a:t>
            </a:r>
            <a:r>
              <a:rPr lang="zh-CN" altLang="en-US" dirty="0"/>
              <a:t>涉及到</a:t>
            </a:r>
            <a:r>
              <a:rPr lang="en-US" altLang="zh-CN" dirty="0"/>
              <a:t>bearer</a:t>
            </a:r>
            <a:r>
              <a:rPr lang="zh-CN" altLang="en-US" dirty="0"/>
              <a:t>激活</a:t>
            </a:r>
            <a:r>
              <a:rPr lang="en-US" altLang="zh-CN" dirty="0"/>
              <a:t>/</a:t>
            </a:r>
            <a:r>
              <a:rPr lang="zh-CN" altLang="en-US" dirty="0"/>
              <a:t>关闭过程</a:t>
            </a:r>
            <a:r>
              <a:rPr lang="zh-CN" altLang="en-US" dirty="0" smtClean="0"/>
              <a:t>，为</a:t>
            </a:r>
            <a:r>
              <a:rPr lang="en-US" altLang="zh-CN" dirty="0" smtClean="0"/>
              <a:t>UE</a:t>
            </a:r>
            <a:r>
              <a:rPr lang="zh-CN" altLang="en-US" dirty="0"/>
              <a:t>选择一个</a:t>
            </a:r>
            <a:r>
              <a:rPr lang="en-US" altLang="zh-CN" dirty="0"/>
              <a:t>SGW(Serving </a:t>
            </a:r>
            <a:r>
              <a:rPr lang="en-US" altLang="zh-CN" dirty="0" err="1"/>
              <a:t>GateWay</a:t>
            </a:r>
            <a:r>
              <a:rPr lang="en-US" altLang="zh-CN" dirty="0"/>
              <a:t>)</a:t>
            </a:r>
            <a:r>
              <a:rPr lang="zh-CN" altLang="en-US" dirty="0"/>
              <a:t>。通过和</a:t>
            </a:r>
            <a:r>
              <a:rPr lang="en-US" altLang="zh-CN" dirty="0"/>
              <a:t>HSS</a:t>
            </a:r>
            <a:r>
              <a:rPr lang="zh-CN" altLang="en-US" dirty="0"/>
              <a:t>交互认证一个用户，为一个用户分配一个临时</a:t>
            </a:r>
            <a:r>
              <a:rPr lang="en-US" altLang="zh-CN" dirty="0"/>
              <a:t>ID</a:t>
            </a:r>
            <a:r>
              <a:rPr lang="zh-CN" altLang="en-US" dirty="0" smtClean="0"/>
              <a:t>。</a:t>
            </a:r>
            <a:endParaRPr lang="zh-CN" altLang="en-US" dirty="0"/>
          </a:p>
        </p:txBody>
      </p:sp>
      <p:sp>
        <p:nvSpPr>
          <p:cNvPr id="4" name="标题 2"/>
          <p:cNvSpPr>
            <a:spLocks noGrp="1"/>
          </p:cNvSpPr>
          <p:nvPr>
            <p:ph type="title"/>
          </p:nvPr>
        </p:nvSpPr>
        <p:spPr/>
        <p:txBody>
          <a:bodyPr>
            <a:normAutofit/>
          </a:bodyPr>
          <a:lstStyle/>
          <a:p>
            <a:r>
              <a:rPr lang="en-US" altLang="zh-CN" dirty="0" smtClean="0"/>
              <a:t>LTE</a:t>
            </a:r>
            <a:r>
              <a:rPr lang="zh-CN" altLang="en-US" dirty="0" smtClean="0"/>
              <a:t>网络架构</a:t>
            </a:r>
            <a:endParaRPr lang="zh-CN" altLang="en-US" dirty="0"/>
          </a:p>
        </p:txBody>
      </p:sp>
    </p:spTree>
    <p:extLst>
      <p:ext uri="{BB962C8B-B14F-4D97-AF65-F5344CB8AC3E}">
        <p14:creationId xmlns:p14="http://schemas.microsoft.com/office/powerpoint/2010/main" val="675881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700808"/>
            <a:ext cx="8352928" cy="4536504"/>
          </a:xfrm>
        </p:spPr>
        <p:txBody>
          <a:bodyPr>
            <a:normAutofit fontScale="92500"/>
          </a:bodyPr>
          <a:lstStyle/>
          <a:p>
            <a:r>
              <a:rPr lang="en-US" altLang="zh-CN" sz="4600" b="1" baseline="-25000" dirty="0" smtClean="0">
                <a:latin typeface="Times New Roman" pitchFamily="18" charset="0"/>
                <a:cs typeface="Times New Roman" pitchFamily="18" charset="0"/>
              </a:rPr>
              <a:t>S-GW</a:t>
            </a:r>
            <a:endParaRPr lang="en-US" altLang="zh-CN" sz="4600" b="1" baseline="-25000" dirty="0">
              <a:latin typeface="Times New Roman" pitchFamily="18" charset="0"/>
              <a:cs typeface="Times New Roman" pitchFamily="18" charset="0"/>
            </a:endParaRPr>
          </a:p>
          <a:p>
            <a:pPr>
              <a:buFont typeface="Wingdings" pitchFamily="2" charset="2"/>
              <a:buChar char="Ø"/>
            </a:pPr>
            <a:r>
              <a:rPr lang="en-US" altLang="zh-CN" dirty="0"/>
              <a:t>S-GW</a:t>
            </a:r>
            <a:r>
              <a:rPr lang="zh-CN" altLang="en-US" dirty="0"/>
              <a:t>（</a:t>
            </a:r>
            <a:r>
              <a:rPr lang="en-US" altLang="zh-CN" dirty="0"/>
              <a:t>Serving </a:t>
            </a:r>
            <a:r>
              <a:rPr lang="en-US" altLang="zh-CN" dirty="0" err="1"/>
              <a:t>GateWay</a:t>
            </a:r>
            <a:r>
              <a:rPr lang="zh-CN" altLang="en-US" dirty="0"/>
              <a:t>，服务网关），是终止于</a:t>
            </a:r>
            <a:r>
              <a:rPr lang="en-US" altLang="zh-CN" dirty="0"/>
              <a:t>E-UTRAN</a:t>
            </a:r>
            <a:r>
              <a:rPr lang="zh-CN" altLang="en-US" dirty="0"/>
              <a:t>接口的</a:t>
            </a:r>
            <a:r>
              <a:rPr lang="zh-CN" altLang="en-US" dirty="0" smtClean="0"/>
              <a:t>网关</a:t>
            </a:r>
            <a:endParaRPr lang="en-US" altLang="zh-CN" dirty="0" smtClean="0"/>
          </a:p>
          <a:p>
            <a:pPr>
              <a:buFont typeface="Wingdings" pitchFamily="2" charset="2"/>
              <a:buChar char="Ø"/>
            </a:pPr>
            <a:r>
              <a:rPr lang="zh-CN" altLang="en-US" dirty="0" smtClean="0"/>
              <a:t>该</a:t>
            </a:r>
            <a:r>
              <a:rPr lang="zh-CN" altLang="en-US" dirty="0"/>
              <a:t>设备的主要功能包括</a:t>
            </a:r>
            <a:r>
              <a:rPr lang="zh-CN" altLang="en-US" dirty="0" smtClean="0"/>
              <a:t>：分组数据包</a:t>
            </a:r>
            <a:r>
              <a:rPr lang="zh-CN" altLang="en-US" dirty="0"/>
              <a:t>的路由</a:t>
            </a:r>
            <a:r>
              <a:rPr lang="zh-CN" altLang="en-US" dirty="0" smtClean="0"/>
              <a:t>和转发；</a:t>
            </a:r>
            <a:r>
              <a:rPr lang="zh-CN" altLang="en-US" dirty="0"/>
              <a:t>在上行和下行传输层进行分组标记；空闲状态下，下行分组缓冲和发起网络触发的服务请求功能；用于运营商间的计费等</a:t>
            </a:r>
            <a:r>
              <a:rPr lang="zh-CN" altLang="en-US" dirty="0" smtClean="0"/>
              <a:t>。</a:t>
            </a:r>
            <a:endParaRPr lang="en-US" altLang="zh-CN" dirty="0" smtClean="0"/>
          </a:p>
          <a:p>
            <a:r>
              <a:rPr lang="en-US" altLang="zh-CN" sz="4600" b="1" baseline="-25000" dirty="0" smtClean="0">
                <a:latin typeface="Times New Roman" pitchFamily="18" charset="0"/>
                <a:cs typeface="Times New Roman" pitchFamily="18" charset="0"/>
              </a:rPr>
              <a:t>P-GW</a:t>
            </a:r>
            <a:endParaRPr lang="en-US" altLang="zh-CN" sz="4600" b="1" baseline="-25000" dirty="0">
              <a:latin typeface="Times New Roman" pitchFamily="18" charset="0"/>
              <a:cs typeface="Times New Roman" pitchFamily="18" charset="0"/>
            </a:endParaRPr>
          </a:p>
          <a:p>
            <a:pPr>
              <a:buFont typeface="Wingdings" pitchFamily="2" charset="2"/>
              <a:buChar char="Ø"/>
            </a:pPr>
            <a:r>
              <a:rPr lang="en-US" altLang="zh-CN" dirty="0"/>
              <a:t>P-GW</a:t>
            </a:r>
            <a:r>
              <a:rPr lang="zh-CN" altLang="en-US" dirty="0"/>
              <a:t>（</a:t>
            </a:r>
            <a:r>
              <a:rPr lang="en-US" altLang="zh-CN" dirty="0"/>
              <a:t>PDN </a:t>
            </a:r>
            <a:r>
              <a:rPr lang="en-US" altLang="zh-CN" dirty="0" err="1"/>
              <a:t>GateWay</a:t>
            </a:r>
            <a:r>
              <a:rPr lang="zh-CN" altLang="en-US" dirty="0"/>
              <a:t>，</a:t>
            </a:r>
            <a:r>
              <a:rPr lang="en-US" altLang="zh-CN" dirty="0"/>
              <a:t>PDN</a:t>
            </a:r>
            <a:r>
              <a:rPr lang="zh-CN" altLang="en-US" dirty="0"/>
              <a:t>网关），是面向</a:t>
            </a:r>
            <a:r>
              <a:rPr lang="en-US" altLang="zh-CN" dirty="0"/>
              <a:t>PDN</a:t>
            </a:r>
            <a:r>
              <a:rPr lang="zh-CN" altLang="en-US" dirty="0"/>
              <a:t>终结于</a:t>
            </a:r>
            <a:r>
              <a:rPr lang="en-US" altLang="zh-CN" dirty="0" err="1"/>
              <a:t>SGi</a:t>
            </a:r>
            <a:r>
              <a:rPr lang="zh-CN" altLang="en-US" dirty="0"/>
              <a:t>接口的网关，如果</a:t>
            </a:r>
            <a:r>
              <a:rPr lang="en-US" altLang="zh-CN" dirty="0"/>
              <a:t>UE</a:t>
            </a:r>
            <a:r>
              <a:rPr lang="zh-CN" altLang="en-US" dirty="0"/>
              <a:t>访问多个</a:t>
            </a:r>
            <a:r>
              <a:rPr lang="en-US" altLang="zh-CN" dirty="0"/>
              <a:t>PDN</a:t>
            </a:r>
            <a:r>
              <a:rPr lang="zh-CN" altLang="en-US" dirty="0"/>
              <a:t>，</a:t>
            </a:r>
            <a:r>
              <a:rPr lang="en-US" altLang="zh-CN" dirty="0"/>
              <a:t>UE</a:t>
            </a:r>
            <a:r>
              <a:rPr lang="zh-CN" altLang="en-US" dirty="0"/>
              <a:t>将对应一个或多个</a:t>
            </a:r>
            <a:r>
              <a:rPr lang="en-US" altLang="zh-CN" dirty="0"/>
              <a:t>P-GW</a:t>
            </a:r>
            <a:r>
              <a:rPr lang="zh-CN" altLang="en-US" dirty="0"/>
              <a:t>。</a:t>
            </a:r>
            <a:endParaRPr lang="en-US" altLang="zh-CN" dirty="0"/>
          </a:p>
          <a:p>
            <a:pPr>
              <a:buFont typeface="Wingdings" pitchFamily="2" charset="2"/>
              <a:buChar char="Ø"/>
            </a:pPr>
            <a:r>
              <a:rPr lang="en-US" altLang="zh-CN" dirty="0"/>
              <a:t>P-GW</a:t>
            </a:r>
            <a:r>
              <a:rPr lang="zh-CN" altLang="en-US" dirty="0"/>
              <a:t>的主要功能包括基于用户的包过滤功能、合法侦听功能、</a:t>
            </a:r>
            <a:r>
              <a:rPr lang="en-US" altLang="zh-CN" dirty="0"/>
              <a:t>UE</a:t>
            </a:r>
            <a:r>
              <a:rPr lang="zh-CN" altLang="en-US" dirty="0"/>
              <a:t>的</a:t>
            </a:r>
            <a:r>
              <a:rPr lang="en-US" altLang="zh-CN" dirty="0"/>
              <a:t>IP</a:t>
            </a:r>
            <a:r>
              <a:rPr lang="zh-CN" altLang="en-US" dirty="0"/>
              <a:t>地址分配</a:t>
            </a:r>
            <a:r>
              <a:rPr lang="zh-CN" altLang="en-US" dirty="0" smtClean="0"/>
              <a:t>功能等。</a:t>
            </a:r>
            <a:endParaRPr lang="zh-CN" altLang="en-US" dirty="0"/>
          </a:p>
          <a:p>
            <a:pPr>
              <a:buFont typeface="Wingdings" pitchFamily="2" charset="2"/>
              <a:buChar char="Ø"/>
            </a:pPr>
            <a:endParaRPr lang="zh-CN" altLang="en-US" dirty="0"/>
          </a:p>
        </p:txBody>
      </p:sp>
      <p:sp>
        <p:nvSpPr>
          <p:cNvPr id="4" name="标题 2"/>
          <p:cNvSpPr>
            <a:spLocks noGrp="1"/>
          </p:cNvSpPr>
          <p:nvPr>
            <p:ph type="title"/>
          </p:nvPr>
        </p:nvSpPr>
        <p:spPr/>
        <p:txBody>
          <a:bodyPr>
            <a:normAutofit/>
          </a:bodyPr>
          <a:lstStyle/>
          <a:p>
            <a:r>
              <a:rPr lang="en-US" altLang="zh-CN" dirty="0" smtClean="0"/>
              <a:t>LTE</a:t>
            </a:r>
            <a:r>
              <a:rPr lang="zh-CN" altLang="en-US" dirty="0" smtClean="0"/>
              <a:t>网络架构</a:t>
            </a:r>
            <a:endParaRPr lang="zh-CN" altLang="en-US" dirty="0"/>
          </a:p>
        </p:txBody>
      </p:sp>
    </p:spTree>
    <p:extLst>
      <p:ext uri="{BB962C8B-B14F-4D97-AF65-F5344CB8AC3E}">
        <p14:creationId xmlns:p14="http://schemas.microsoft.com/office/powerpoint/2010/main" val="2329093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11560" y="1700808"/>
            <a:ext cx="7408333" cy="3450696"/>
          </a:xfrm>
        </p:spPr>
        <p:txBody>
          <a:bodyPr>
            <a:normAutofit fontScale="92500"/>
          </a:bodyPr>
          <a:lstStyle/>
          <a:p>
            <a:r>
              <a:rPr lang="en-US" altLang="zh-CN" sz="4600" b="1" baseline="-25000" dirty="0" smtClean="0">
                <a:latin typeface="Times New Roman" pitchFamily="18" charset="0"/>
                <a:cs typeface="Times New Roman" pitchFamily="18" charset="0"/>
              </a:rPr>
              <a:t>HSS</a:t>
            </a:r>
            <a:endParaRPr lang="en-US" altLang="zh-CN" sz="4600" b="1" baseline="-25000" dirty="0">
              <a:latin typeface="Times New Roman" pitchFamily="18" charset="0"/>
              <a:cs typeface="Times New Roman" pitchFamily="18" charset="0"/>
            </a:endParaRPr>
          </a:p>
          <a:p>
            <a:pPr>
              <a:buFont typeface="Wingdings" pitchFamily="2" charset="2"/>
              <a:buChar char="Ø"/>
            </a:pPr>
            <a:r>
              <a:rPr lang="zh-CN" altLang="en-US" dirty="0"/>
              <a:t>归属签约用户服务器（</a:t>
            </a:r>
            <a:r>
              <a:rPr lang="en-US" altLang="zh-CN" dirty="0"/>
              <a:t>Home Subscriber Server</a:t>
            </a:r>
            <a:r>
              <a:rPr lang="zh-CN" altLang="en-US" dirty="0"/>
              <a:t>，</a:t>
            </a:r>
            <a:r>
              <a:rPr lang="en-US" altLang="zh-CN" dirty="0"/>
              <a:t>HSS</a:t>
            </a:r>
            <a:r>
              <a:rPr lang="zh-CN" altLang="en-US" dirty="0"/>
              <a:t>）是</a:t>
            </a:r>
            <a:r>
              <a:rPr lang="en-US" altLang="zh-CN" dirty="0"/>
              <a:t>3GPP</a:t>
            </a:r>
            <a:r>
              <a:rPr lang="zh-CN" altLang="en-US" dirty="0"/>
              <a:t>在</a:t>
            </a:r>
            <a:r>
              <a:rPr lang="en-US" altLang="zh-CN" dirty="0"/>
              <a:t>R5</a:t>
            </a:r>
            <a:r>
              <a:rPr lang="zh-CN" altLang="en-US" dirty="0"/>
              <a:t>引入</a:t>
            </a:r>
            <a:r>
              <a:rPr lang="en-US" altLang="zh-CN" dirty="0"/>
              <a:t>IMS</a:t>
            </a:r>
            <a:r>
              <a:rPr lang="zh-CN" altLang="en-US" dirty="0"/>
              <a:t>时提出的概念，其功能与</a:t>
            </a:r>
            <a:r>
              <a:rPr lang="en-US" altLang="zh-CN" dirty="0"/>
              <a:t>HLR</a:t>
            </a:r>
            <a:r>
              <a:rPr lang="zh-CN" altLang="en-US" dirty="0"/>
              <a:t>类似但更加强大，支持更多接口，可以处理更多的用户信息。</a:t>
            </a:r>
          </a:p>
          <a:p>
            <a:pPr>
              <a:buFont typeface="Wingdings" pitchFamily="2" charset="2"/>
              <a:buChar char="Ø"/>
            </a:pPr>
            <a:r>
              <a:rPr lang="en-US" altLang="zh-CN" dirty="0" smtClean="0"/>
              <a:t>HSS</a:t>
            </a:r>
            <a:r>
              <a:rPr lang="zh-CN" altLang="en-US" dirty="0"/>
              <a:t>支持用于处理调用</a:t>
            </a:r>
            <a:r>
              <a:rPr lang="en-US" altLang="zh-CN" dirty="0"/>
              <a:t>/</a:t>
            </a:r>
            <a:r>
              <a:rPr lang="zh-CN" altLang="en-US" dirty="0"/>
              <a:t>会话的</a:t>
            </a:r>
            <a:r>
              <a:rPr lang="en-US" altLang="zh-CN" dirty="0"/>
              <a:t>IMS</a:t>
            </a:r>
            <a:r>
              <a:rPr lang="zh-CN" altLang="en-US" dirty="0"/>
              <a:t>网络实体的主要用户数据库。它包含用户配置文件，执行用户的身份验证和授权，并可提供有关用户物理位置的信息。它类似于</a:t>
            </a:r>
            <a:r>
              <a:rPr lang="en-US" altLang="zh-CN" dirty="0"/>
              <a:t>GSM Home Location Register</a:t>
            </a:r>
            <a:r>
              <a:rPr lang="zh-CN" altLang="en-US" dirty="0" smtClean="0"/>
              <a:t>。</a:t>
            </a:r>
            <a:r>
              <a:rPr lang="en-US" altLang="zh-CN" dirty="0" smtClean="0"/>
              <a:t>HSS</a:t>
            </a:r>
            <a:r>
              <a:rPr lang="zh-CN" altLang="en-US" dirty="0"/>
              <a:t>所提供的功能包括</a:t>
            </a:r>
            <a:r>
              <a:rPr lang="en-US" altLang="zh-CN" dirty="0"/>
              <a:t>IP</a:t>
            </a:r>
            <a:r>
              <a:rPr lang="zh-CN" altLang="en-US" dirty="0"/>
              <a:t>多媒体功能、</a:t>
            </a:r>
            <a:r>
              <a:rPr lang="en-US" altLang="zh-CN" dirty="0" smtClean="0"/>
              <a:t>PS</a:t>
            </a:r>
            <a:r>
              <a:rPr lang="zh-CN" altLang="en-US" dirty="0" smtClean="0"/>
              <a:t>及</a:t>
            </a:r>
            <a:r>
              <a:rPr lang="en-US" altLang="zh-CN" dirty="0"/>
              <a:t>CS</a:t>
            </a:r>
            <a:r>
              <a:rPr lang="zh-CN" altLang="en-US" dirty="0"/>
              <a:t>域必需的</a:t>
            </a:r>
            <a:r>
              <a:rPr lang="en-US" altLang="zh-CN" dirty="0"/>
              <a:t>HLR</a:t>
            </a:r>
            <a:r>
              <a:rPr lang="zh-CN" altLang="en-US" dirty="0"/>
              <a:t>功能。</a:t>
            </a:r>
          </a:p>
        </p:txBody>
      </p:sp>
      <p:sp>
        <p:nvSpPr>
          <p:cNvPr id="4" name="标题 2"/>
          <p:cNvSpPr>
            <a:spLocks noGrp="1"/>
          </p:cNvSpPr>
          <p:nvPr>
            <p:ph type="title"/>
          </p:nvPr>
        </p:nvSpPr>
        <p:spPr/>
        <p:txBody>
          <a:bodyPr>
            <a:normAutofit/>
          </a:bodyPr>
          <a:lstStyle/>
          <a:p>
            <a:r>
              <a:rPr lang="en-US" altLang="zh-CN" dirty="0" smtClean="0"/>
              <a:t>LTE</a:t>
            </a:r>
            <a:r>
              <a:rPr lang="zh-CN" altLang="en-US" dirty="0" smtClean="0"/>
              <a:t>网络架构</a:t>
            </a:r>
            <a:endParaRPr lang="zh-CN" altLang="en-US" dirty="0"/>
          </a:p>
        </p:txBody>
      </p:sp>
    </p:spTree>
    <p:extLst>
      <p:ext uri="{BB962C8B-B14F-4D97-AF65-F5344CB8AC3E}">
        <p14:creationId xmlns:p14="http://schemas.microsoft.com/office/powerpoint/2010/main" val="14974920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EUTRAN</a:t>
            </a:r>
            <a:endParaRPr lang="zh-CN" altLang="en-US" dirty="0"/>
          </a:p>
        </p:txBody>
      </p:sp>
      <p:sp>
        <p:nvSpPr>
          <p:cNvPr id="4" name="内容占位符 3"/>
          <p:cNvSpPr>
            <a:spLocks noGrp="1"/>
          </p:cNvSpPr>
          <p:nvPr>
            <p:ph idx="1"/>
          </p:nvPr>
        </p:nvSpPr>
        <p:spPr/>
        <p:txBody>
          <a:bodyPr/>
          <a:lstStyle/>
          <a:p>
            <a:endParaRPr lang="zh-CN" altLang="en-US"/>
          </a:p>
        </p:txBody>
      </p:sp>
      <p:pic>
        <p:nvPicPr>
          <p:cNvPr id="4098" name="Picture 2" descr="http://img2.ph.126.net/hznvY3R-Uhv6VEtldelacQ==/270187830146351158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772816"/>
            <a:ext cx="8136904" cy="45710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06366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568" y="2060848"/>
            <a:ext cx="8460432" cy="4248472"/>
          </a:xfrm>
        </p:spPr>
        <p:txBody>
          <a:bodyPr>
            <a:normAutofit fontScale="92500" lnSpcReduction="10000"/>
          </a:bodyPr>
          <a:lstStyle/>
          <a:p>
            <a:r>
              <a:rPr lang="en-US" altLang="zh-CN" sz="4300" b="1" baseline="-25000" dirty="0" err="1">
                <a:latin typeface="Times New Roman" pitchFamily="18" charset="0"/>
                <a:cs typeface="Times New Roman" pitchFamily="18" charset="0"/>
              </a:rPr>
              <a:t>Uu</a:t>
            </a:r>
            <a:r>
              <a:rPr lang="zh-CN" altLang="en-US" sz="4300" b="1" baseline="-25000" dirty="0" smtClean="0">
                <a:latin typeface="Times New Roman" pitchFamily="18" charset="0"/>
                <a:cs typeface="Times New Roman" pitchFamily="18" charset="0"/>
              </a:rPr>
              <a:t>接口</a:t>
            </a:r>
            <a:endParaRPr lang="en-US" altLang="zh-CN" sz="4300" b="1" baseline="-25000" dirty="0">
              <a:latin typeface="Times New Roman" pitchFamily="18" charset="0"/>
              <a:cs typeface="Times New Roman" pitchFamily="18" charset="0"/>
            </a:endParaRPr>
          </a:p>
          <a:p>
            <a:pPr>
              <a:buFont typeface="Wingdings" pitchFamily="2" charset="2"/>
              <a:buChar char="Ø"/>
            </a:pPr>
            <a:r>
              <a:rPr lang="en-US" altLang="zh-CN" dirty="0" err="1" smtClean="0"/>
              <a:t>Uu</a:t>
            </a:r>
            <a:r>
              <a:rPr lang="en-US" altLang="zh-CN" dirty="0" smtClean="0"/>
              <a:t>(</a:t>
            </a:r>
            <a:r>
              <a:rPr lang="en-US" altLang="zh-CN" dirty="0"/>
              <a:t>Universal User to Network </a:t>
            </a:r>
            <a:r>
              <a:rPr lang="en-US" altLang="zh-CN" dirty="0" smtClean="0"/>
              <a:t>interface)</a:t>
            </a:r>
            <a:r>
              <a:rPr lang="zh-CN" altLang="en-US" dirty="0" smtClean="0"/>
              <a:t>，</a:t>
            </a:r>
            <a:r>
              <a:rPr lang="en-US" altLang="zh-CN" dirty="0" smtClean="0"/>
              <a:t>UE</a:t>
            </a:r>
            <a:r>
              <a:rPr lang="zh-CN" altLang="en-US" dirty="0"/>
              <a:t>和</a:t>
            </a:r>
            <a:r>
              <a:rPr lang="en-US" altLang="zh-CN" dirty="0" smtClean="0"/>
              <a:t>EUTRAN</a:t>
            </a:r>
            <a:r>
              <a:rPr lang="zh-CN" altLang="en-US" dirty="0" smtClean="0"/>
              <a:t>空中通信接口，</a:t>
            </a:r>
            <a:r>
              <a:rPr lang="zh-CN" altLang="en-US" dirty="0"/>
              <a:t>可支持</a:t>
            </a:r>
            <a:r>
              <a:rPr lang="en-US" altLang="zh-CN" dirty="0"/>
              <a:t>1.4MHz</a:t>
            </a:r>
            <a:r>
              <a:rPr lang="zh-CN" altLang="en-US" dirty="0"/>
              <a:t>至</a:t>
            </a:r>
            <a:r>
              <a:rPr lang="en-US" altLang="zh-CN" dirty="0"/>
              <a:t>20MHz</a:t>
            </a:r>
            <a:r>
              <a:rPr lang="zh-CN" altLang="en-US" dirty="0"/>
              <a:t>的可变带宽。</a:t>
            </a:r>
          </a:p>
          <a:p>
            <a:pPr marL="0" indent="0">
              <a:buNone/>
            </a:pPr>
            <a:r>
              <a:rPr lang="zh-CN" altLang="en-US" dirty="0" smtClean="0"/>
              <a:t>分层协议：物理层，链路层，网络层</a:t>
            </a:r>
            <a:endParaRPr lang="en-US" altLang="zh-CN" dirty="0" smtClean="0"/>
          </a:p>
          <a:p>
            <a:pPr lvl="0">
              <a:buClr>
                <a:srgbClr val="31B6FD"/>
              </a:buClr>
            </a:pPr>
            <a:r>
              <a:rPr lang="en-US" altLang="zh-CN" sz="4300" b="1" baseline="-25000" dirty="0" smtClean="0">
                <a:solidFill>
                  <a:srgbClr val="073E87"/>
                </a:solidFill>
                <a:latin typeface="Times New Roman" pitchFamily="18" charset="0"/>
                <a:cs typeface="Times New Roman" pitchFamily="18" charset="0"/>
              </a:rPr>
              <a:t>X2</a:t>
            </a:r>
            <a:r>
              <a:rPr lang="zh-CN" altLang="en-US" sz="4300" b="1" baseline="-25000" dirty="0" smtClean="0">
                <a:solidFill>
                  <a:srgbClr val="073E87"/>
                </a:solidFill>
                <a:latin typeface="Times New Roman" pitchFamily="18" charset="0"/>
                <a:cs typeface="Times New Roman" pitchFamily="18" charset="0"/>
              </a:rPr>
              <a:t>接口</a:t>
            </a:r>
            <a:endParaRPr lang="en-US" altLang="zh-CN" dirty="0" smtClean="0"/>
          </a:p>
          <a:p>
            <a:pPr>
              <a:buFont typeface="Wingdings" pitchFamily="2" charset="2"/>
              <a:buChar char="Ø"/>
            </a:pPr>
            <a:r>
              <a:rPr lang="en-US" altLang="zh-CN" dirty="0" smtClean="0"/>
              <a:t>X2</a:t>
            </a:r>
            <a:r>
              <a:rPr lang="zh-CN" altLang="en-US" dirty="0"/>
              <a:t>接口是</a:t>
            </a:r>
            <a:r>
              <a:rPr lang="en-US" altLang="zh-CN" dirty="0"/>
              <a:t>e-</a:t>
            </a:r>
            <a:r>
              <a:rPr lang="en-US" altLang="zh-CN" dirty="0" err="1"/>
              <a:t>NodeB</a:t>
            </a:r>
            <a:r>
              <a:rPr lang="zh-CN" altLang="en-US" dirty="0"/>
              <a:t>之间的接口，支持数据和信令的直接传输。</a:t>
            </a:r>
            <a:r>
              <a:rPr lang="en-US" altLang="zh-CN" dirty="0"/>
              <a:t>e-</a:t>
            </a:r>
            <a:r>
              <a:rPr lang="en-US" altLang="zh-CN" dirty="0" err="1"/>
              <a:t>NodeB</a:t>
            </a:r>
            <a:r>
              <a:rPr lang="zh-CN" altLang="en-US" dirty="0"/>
              <a:t>之间通过</a:t>
            </a:r>
            <a:r>
              <a:rPr lang="en-US" altLang="zh-CN" dirty="0"/>
              <a:t>X2</a:t>
            </a:r>
            <a:r>
              <a:rPr lang="zh-CN" altLang="en-US" dirty="0"/>
              <a:t>接口互相连接，形成了网状网络</a:t>
            </a:r>
            <a:r>
              <a:rPr lang="zh-CN" altLang="en-US" dirty="0" smtClean="0"/>
              <a:t>。</a:t>
            </a:r>
            <a:endParaRPr lang="en-US" altLang="zh-CN" dirty="0" smtClean="0"/>
          </a:p>
          <a:p>
            <a:pPr>
              <a:buFont typeface="Wingdings" pitchFamily="2" charset="2"/>
              <a:buChar char="Ø"/>
            </a:pPr>
            <a:r>
              <a:rPr lang="zh-CN" altLang="en-US" dirty="0" smtClean="0"/>
              <a:t>这</a:t>
            </a:r>
            <a:r>
              <a:rPr lang="zh-CN" altLang="en-US" dirty="0"/>
              <a:t>是</a:t>
            </a:r>
            <a:r>
              <a:rPr lang="en-US" altLang="zh-CN" dirty="0"/>
              <a:t>LTE</a:t>
            </a:r>
            <a:r>
              <a:rPr lang="zh-CN" altLang="en-US" dirty="0"/>
              <a:t>相对传统移动通信网的重大变化，产生这种变化的原因在于网络结构中没有了</a:t>
            </a:r>
            <a:r>
              <a:rPr lang="en-US" altLang="zh-CN" dirty="0"/>
              <a:t>RNC</a:t>
            </a:r>
            <a:r>
              <a:rPr lang="zh-CN" altLang="en-US" dirty="0"/>
              <a:t>，原有的树型分支结构被扁平化，使得基站承担更多的无线资源管理任务，需要更多地和相邻基站直接对话，从而保证用户在整个网络中的无缝切换。</a:t>
            </a:r>
          </a:p>
        </p:txBody>
      </p:sp>
      <p:sp>
        <p:nvSpPr>
          <p:cNvPr id="4" name="标题 2"/>
          <p:cNvSpPr>
            <a:spLocks noGrp="1"/>
          </p:cNvSpPr>
          <p:nvPr>
            <p:ph type="title"/>
          </p:nvPr>
        </p:nvSpPr>
        <p:spPr/>
        <p:txBody>
          <a:bodyPr>
            <a:normAutofit/>
          </a:bodyPr>
          <a:lstStyle/>
          <a:p>
            <a:r>
              <a:rPr lang="en-US" altLang="zh-CN" dirty="0" smtClean="0"/>
              <a:t>LTE</a:t>
            </a:r>
            <a:r>
              <a:rPr lang="zh-CN" altLang="en-US" dirty="0" smtClean="0"/>
              <a:t>网络架构</a:t>
            </a:r>
            <a:endParaRPr lang="zh-CN" altLang="en-US" dirty="0"/>
          </a:p>
        </p:txBody>
      </p:sp>
    </p:spTree>
    <p:extLst>
      <p:ext uri="{BB962C8B-B14F-4D97-AF65-F5344CB8AC3E}">
        <p14:creationId xmlns:p14="http://schemas.microsoft.com/office/powerpoint/2010/main" val="38240771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568" y="2060848"/>
            <a:ext cx="8460432" cy="4248472"/>
          </a:xfrm>
        </p:spPr>
        <p:txBody>
          <a:bodyPr>
            <a:normAutofit/>
          </a:bodyPr>
          <a:lstStyle/>
          <a:p>
            <a:r>
              <a:rPr lang="en-US" altLang="zh-CN" sz="4300" b="1" baseline="-25000" dirty="0" smtClean="0">
                <a:latin typeface="Times New Roman" pitchFamily="18" charset="0"/>
                <a:cs typeface="Times New Roman" pitchFamily="18" charset="0"/>
              </a:rPr>
              <a:t>S1</a:t>
            </a:r>
            <a:r>
              <a:rPr lang="zh-CN" altLang="en-US" sz="4300" b="1" baseline="-25000" dirty="0" smtClean="0">
                <a:latin typeface="Times New Roman" pitchFamily="18" charset="0"/>
                <a:cs typeface="Times New Roman" pitchFamily="18" charset="0"/>
              </a:rPr>
              <a:t>接口</a:t>
            </a:r>
            <a:endParaRPr lang="en-US" altLang="zh-CN" sz="4300" b="1" baseline="-25000" dirty="0">
              <a:latin typeface="Times New Roman" pitchFamily="18" charset="0"/>
              <a:cs typeface="Times New Roman" pitchFamily="18" charset="0"/>
            </a:endParaRPr>
          </a:p>
          <a:p>
            <a:pPr>
              <a:buFont typeface="Wingdings" pitchFamily="2" charset="2"/>
              <a:buChar char="Ø"/>
            </a:pPr>
            <a:r>
              <a:rPr lang="en-US" altLang="zh-CN" dirty="0"/>
              <a:t>S1</a:t>
            </a:r>
            <a:r>
              <a:rPr lang="zh-CN" altLang="en-US" dirty="0"/>
              <a:t>接口是</a:t>
            </a:r>
            <a:r>
              <a:rPr lang="en-US" altLang="zh-CN" dirty="0"/>
              <a:t>LTE </a:t>
            </a:r>
            <a:r>
              <a:rPr lang="en-US" altLang="zh-CN" dirty="0" err="1"/>
              <a:t>eNodeB</a:t>
            </a:r>
            <a:r>
              <a:rPr lang="zh-CN" altLang="en-US" dirty="0"/>
              <a:t>（基站）与 </a:t>
            </a:r>
            <a:r>
              <a:rPr lang="en-US" altLang="zh-CN" dirty="0"/>
              <a:t>EPC</a:t>
            </a:r>
            <a:r>
              <a:rPr lang="zh-CN" altLang="en-US" dirty="0"/>
              <a:t>（分组核心网）之间的通讯接口。将</a:t>
            </a:r>
            <a:r>
              <a:rPr lang="en-US" altLang="zh-CN" dirty="0"/>
              <a:t>LTE</a:t>
            </a:r>
            <a:r>
              <a:rPr lang="zh-CN" altLang="en-US" dirty="0"/>
              <a:t>系统划分为无线接入网和核心网。</a:t>
            </a:r>
          </a:p>
          <a:p>
            <a:pPr>
              <a:buFont typeface="Wingdings" pitchFamily="2" charset="2"/>
              <a:buChar char="Ø"/>
            </a:pPr>
            <a:r>
              <a:rPr lang="zh-CN" altLang="en-US" dirty="0"/>
              <a:t>控制平面接口</a:t>
            </a:r>
            <a:r>
              <a:rPr lang="en-US" altLang="zh-CN" dirty="0" smtClean="0"/>
              <a:t>S1-MME</a:t>
            </a:r>
            <a:r>
              <a:rPr lang="zh-CN" altLang="en-US" dirty="0" smtClean="0"/>
              <a:t>，将</a:t>
            </a:r>
            <a:r>
              <a:rPr lang="zh-CN" altLang="en-US" dirty="0"/>
              <a:t>基站和移动性管理实体（</a:t>
            </a:r>
            <a:r>
              <a:rPr lang="en-US" altLang="zh-CN" dirty="0"/>
              <a:t>MME</a:t>
            </a:r>
            <a:r>
              <a:rPr lang="zh-CN" altLang="en-US" dirty="0"/>
              <a:t>）相连，主要完成</a:t>
            </a:r>
            <a:r>
              <a:rPr lang="en-US" altLang="zh-CN" dirty="0"/>
              <a:t>S1</a:t>
            </a:r>
            <a:r>
              <a:rPr lang="zh-CN" altLang="en-US" dirty="0"/>
              <a:t>接口的无线接入承载控制、接口专用的操作维护等功能。</a:t>
            </a:r>
          </a:p>
          <a:p>
            <a:pPr>
              <a:buFont typeface="Wingdings" pitchFamily="2" charset="2"/>
              <a:buChar char="Ø"/>
            </a:pPr>
            <a:r>
              <a:rPr lang="zh-CN" altLang="en-US" dirty="0"/>
              <a:t>用户平面接口</a:t>
            </a:r>
            <a:r>
              <a:rPr lang="en-US" altLang="zh-CN" dirty="0" smtClean="0"/>
              <a:t>S1-U</a:t>
            </a:r>
            <a:r>
              <a:rPr lang="zh-CN" altLang="en-US" dirty="0" smtClean="0"/>
              <a:t>，将</a:t>
            </a:r>
            <a:r>
              <a:rPr lang="zh-CN" altLang="en-US" dirty="0"/>
              <a:t>基站和服务网关（</a:t>
            </a:r>
            <a:r>
              <a:rPr lang="en-US" altLang="zh-CN" dirty="0"/>
              <a:t>S-GW</a:t>
            </a:r>
            <a:r>
              <a:rPr lang="zh-CN" altLang="en-US" dirty="0"/>
              <a:t>）连接，用于传送用户数据和相应的用户平面控制帧。</a:t>
            </a:r>
          </a:p>
        </p:txBody>
      </p:sp>
      <p:sp>
        <p:nvSpPr>
          <p:cNvPr id="4" name="标题 2"/>
          <p:cNvSpPr>
            <a:spLocks noGrp="1"/>
          </p:cNvSpPr>
          <p:nvPr>
            <p:ph type="title"/>
          </p:nvPr>
        </p:nvSpPr>
        <p:spPr/>
        <p:txBody>
          <a:bodyPr>
            <a:normAutofit/>
          </a:bodyPr>
          <a:lstStyle/>
          <a:p>
            <a:r>
              <a:rPr lang="en-US" altLang="zh-CN" dirty="0" smtClean="0"/>
              <a:t>LTE</a:t>
            </a:r>
            <a:r>
              <a:rPr lang="zh-CN" altLang="en-US" dirty="0" smtClean="0"/>
              <a:t>网络架构</a:t>
            </a:r>
            <a:endParaRPr lang="zh-CN" altLang="en-US" dirty="0"/>
          </a:p>
        </p:txBody>
      </p:sp>
    </p:spTree>
    <p:extLst>
      <p:ext uri="{BB962C8B-B14F-4D97-AF65-F5344CB8AC3E}">
        <p14:creationId xmlns:p14="http://schemas.microsoft.com/office/powerpoint/2010/main" val="3041621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451" y="1268761"/>
            <a:ext cx="8501062"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2"/>
          <p:cNvSpPr>
            <a:spLocks noGrp="1"/>
          </p:cNvSpPr>
          <p:nvPr>
            <p:ph type="title"/>
          </p:nvPr>
        </p:nvSpPr>
        <p:spPr>
          <a:xfrm>
            <a:off x="457200" y="338138"/>
            <a:ext cx="8229600" cy="787400"/>
          </a:xfrm>
        </p:spPr>
        <p:txBody>
          <a:bodyPr>
            <a:normAutofit/>
          </a:bodyPr>
          <a:lstStyle/>
          <a:p>
            <a:r>
              <a:rPr lang="en-US" altLang="zh-CN" dirty="0" smtClean="0"/>
              <a:t>LTE</a:t>
            </a:r>
            <a:r>
              <a:rPr lang="zh-CN" altLang="en-US" dirty="0" smtClean="0"/>
              <a:t>网络架构</a:t>
            </a:r>
            <a:endParaRPr lang="zh-CN" altLang="en-US" dirty="0"/>
          </a:p>
        </p:txBody>
      </p:sp>
    </p:spTree>
    <p:extLst>
      <p:ext uri="{BB962C8B-B14F-4D97-AF65-F5344CB8AC3E}">
        <p14:creationId xmlns:p14="http://schemas.microsoft.com/office/powerpoint/2010/main" val="2588191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移动通信技术发展历程</a:t>
            </a:r>
            <a:endParaRPr lang="zh-CN" altLang="en-US" dirty="0"/>
          </a:p>
        </p:txBody>
      </p:sp>
      <p:pic>
        <p:nvPicPr>
          <p:cNvPr id="6" name="Picture 5" descr="EGL~FQ`SBU}9EC{H1{C2OT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536" y="2564903"/>
            <a:ext cx="8496944" cy="3059295"/>
          </a:xfrm>
          <a:prstGeom prst="rect">
            <a:avLst/>
          </a:prstGeom>
          <a:noFill/>
          <a:extLst>
            <a:ext uri="{909E8E84-426E-40DD-AFC4-6F175D3DCCD1}">
              <a14:hiddenFill xmlns:a14="http://schemas.microsoft.com/office/drawing/2010/main">
                <a:solidFill>
                  <a:srgbClr val="FFFFFF"/>
                </a:solidFill>
              </a14:hiddenFill>
            </a:ext>
          </a:extLst>
        </p:spPr>
      </p:pic>
      <p:cxnSp>
        <p:nvCxnSpPr>
          <p:cNvPr id="5" name="直接连接符 4"/>
          <p:cNvCxnSpPr/>
          <p:nvPr/>
        </p:nvCxnSpPr>
        <p:spPr>
          <a:xfrm>
            <a:off x="1403648" y="1628800"/>
            <a:ext cx="72008" cy="4320480"/>
          </a:xfrm>
          <a:prstGeom prst="line">
            <a:avLst/>
          </a:prstGeom>
          <a:ln w="22225" cmpd="sng">
            <a:prstDash val="dash"/>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707904" y="1628800"/>
            <a:ext cx="72008" cy="4392488"/>
          </a:xfrm>
          <a:prstGeom prst="line">
            <a:avLst/>
          </a:prstGeom>
          <a:ln w="22225" cmpd="sng">
            <a:prstDash val="dash"/>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7236296" y="1628800"/>
            <a:ext cx="72008" cy="4320480"/>
          </a:xfrm>
          <a:prstGeom prst="line">
            <a:avLst/>
          </a:prstGeom>
          <a:ln w="22225" cmpd="sng">
            <a:prstDash val="dash"/>
          </a:ln>
        </p:spPr>
        <p:style>
          <a:lnRef idx="1">
            <a:schemeClr val="accent1"/>
          </a:lnRef>
          <a:fillRef idx="0">
            <a:schemeClr val="accent1"/>
          </a:fillRef>
          <a:effectRef idx="0">
            <a:schemeClr val="accent1"/>
          </a:effectRef>
          <a:fontRef idx="minor">
            <a:schemeClr val="tx1"/>
          </a:fontRef>
        </p:style>
      </p:cxnSp>
      <p:sp>
        <p:nvSpPr>
          <p:cNvPr id="10" name="椭圆 9"/>
          <p:cNvSpPr/>
          <p:nvPr/>
        </p:nvSpPr>
        <p:spPr>
          <a:xfrm>
            <a:off x="2116223" y="1631538"/>
            <a:ext cx="108012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n-ea"/>
              </a:rPr>
              <a:t>2G</a:t>
            </a:r>
            <a:endParaRPr lang="zh-CN" altLang="en-US" dirty="0">
              <a:latin typeface="+mn-ea"/>
            </a:endParaRPr>
          </a:p>
        </p:txBody>
      </p:sp>
      <p:sp>
        <p:nvSpPr>
          <p:cNvPr id="11" name="椭圆 10"/>
          <p:cNvSpPr/>
          <p:nvPr/>
        </p:nvSpPr>
        <p:spPr>
          <a:xfrm>
            <a:off x="5076056" y="1599861"/>
            <a:ext cx="108012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mn-ea"/>
              </a:rPr>
              <a:t>3</a:t>
            </a:r>
            <a:r>
              <a:rPr lang="en-US" altLang="zh-CN" dirty="0" smtClean="0">
                <a:latin typeface="+mn-ea"/>
              </a:rPr>
              <a:t>G</a:t>
            </a:r>
            <a:endParaRPr lang="zh-CN" altLang="en-US" dirty="0">
              <a:latin typeface="+mn-ea"/>
            </a:endParaRPr>
          </a:p>
        </p:txBody>
      </p:sp>
      <p:sp>
        <p:nvSpPr>
          <p:cNvPr id="12" name="椭圆 11"/>
          <p:cNvSpPr/>
          <p:nvPr/>
        </p:nvSpPr>
        <p:spPr>
          <a:xfrm>
            <a:off x="7600393" y="1631538"/>
            <a:ext cx="1080120" cy="64807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mn-ea"/>
              </a:rPr>
              <a:t>4G</a:t>
            </a:r>
            <a:endParaRPr lang="zh-CN" altLang="en-US" dirty="0">
              <a:latin typeface="+mn-ea"/>
            </a:endParaRPr>
          </a:p>
        </p:txBody>
      </p:sp>
    </p:spTree>
    <p:extLst>
      <p:ext uri="{BB962C8B-B14F-4D97-AF65-F5344CB8AC3E}">
        <p14:creationId xmlns:p14="http://schemas.microsoft.com/office/powerpoint/2010/main" val="1650927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762000" y="457200"/>
            <a:ext cx="7924800" cy="914400"/>
          </a:xfrm>
          <a:noFill/>
          <a:ln/>
        </p:spPr>
        <p:txBody>
          <a:bodyPr/>
          <a:lstStyle/>
          <a:p>
            <a:r>
              <a:rPr lang="en-US" altLang="zh-CN" sz="3600" dirty="0"/>
              <a:t>E-UTRAN – </a:t>
            </a:r>
            <a:r>
              <a:rPr lang="zh-CN" altLang="en-US" sz="3600" dirty="0"/>
              <a:t>控制面协议栈</a:t>
            </a:r>
          </a:p>
        </p:txBody>
      </p:sp>
      <p:grpSp>
        <p:nvGrpSpPr>
          <p:cNvPr id="29699" name="Group 3"/>
          <p:cNvGrpSpPr>
            <a:grpSpLocks/>
          </p:cNvGrpSpPr>
          <p:nvPr/>
        </p:nvGrpSpPr>
        <p:grpSpPr bwMode="auto">
          <a:xfrm>
            <a:off x="533400" y="1858963"/>
            <a:ext cx="6248400" cy="3398837"/>
            <a:chOff x="768" y="1171"/>
            <a:chExt cx="3936" cy="2141"/>
          </a:xfrm>
        </p:grpSpPr>
        <p:sp>
          <p:nvSpPr>
            <p:cNvPr id="29700" name="Rectangle 4"/>
            <p:cNvSpPr>
              <a:spLocks noChangeArrowheads="1"/>
            </p:cNvSpPr>
            <p:nvPr/>
          </p:nvSpPr>
          <p:spPr bwMode="auto">
            <a:xfrm>
              <a:off x="960" y="1747"/>
              <a:ext cx="480"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RRC</a:t>
              </a:r>
            </a:p>
          </p:txBody>
        </p:sp>
        <p:sp>
          <p:nvSpPr>
            <p:cNvPr id="29701" name="Rectangle 5"/>
            <p:cNvSpPr>
              <a:spLocks noChangeArrowheads="1"/>
            </p:cNvSpPr>
            <p:nvPr/>
          </p:nvSpPr>
          <p:spPr bwMode="auto">
            <a:xfrm>
              <a:off x="960" y="2035"/>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PDCP</a:t>
              </a:r>
            </a:p>
          </p:txBody>
        </p:sp>
        <p:sp>
          <p:nvSpPr>
            <p:cNvPr id="29702" name="Rectangle 6"/>
            <p:cNvSpPr>
              <a:spLocks noChangeArrowheads="1"/>
            </p:cNvSpPr>
            <p:nvPr/>
          </p:nvSpPr>
          <p:spPr bwMode="auto">
            <a:xfrm>
              <a:off x="960" y="2323"/>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RLC</a:t>
              </a:r>
            </a:p>
          </p:txBody>
        </p:sp>
        <p:sp>
          <p:nvSpPr>
            <p:cNvPr id="29703" name="Rectangle 7"/>
            <p:cNvSpPr>
              <a:spLocks noChangeArrowheads="1"/>
            </p:cNvSpPr>
            <p:nvPr/>
          </p:nvSpPr>
          <p:spPr bwMode="auto">
            <a:xfrm>
              <a:off x="960" y="2611"/>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MAC</a:t>
              </a:r>
            </a:p>
          </p:txBody>
        </p:sp>
        <p:sp>
          <p:nvSpPr>
            <p:cNvPr id="29704" name="Rectangle 8"/>
            <p:cNvSpPr>
              <a:spLocks noChangeArrowheads="1"/>
            </p:cNvSpPr>
            <p:nvPr/>
          </p:nvSpPr>
          <p:spPr bwMode="auto">
            <a:xfrm>
              <a:off x="960" y="2899"/>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PHY</a:t>
              </a:r>
            </a:p>
          </p:txBody>
        </p:sp>
        <p:sp>
          <p:nvSpPr>
            <p:cNvPr id="29705" name="Rectangle 9"/>
            <p:cNvSpPr>
              <a:spLocks noChangeArrowheads="1"/>
            </p:cNvSpPr>
            <p:nvPr/>
          </p:nvSpPr>
          <p:spPr bwMode="auto">
            <a:xfrm>
              <a:off x="2208" y="1747"/>
              <a:ext cx="480" cy="144"/>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RRC</a:t>
              </a:r>
            </a:p>
          </p:txBody>
        </p:sp>
        <p:sp>
          <p:nvSpPr>
            <p:cNvPr id="29706" name="Rectangle 10"/>
            <p:cNvSpPr>
              <a:spLocks noChangeArrowheads="1"/>
            </p:cNvSpPr>
            <p:nvPr/>
          </p:nvSpPr>
          <p:spPr bwMode="auto">
            <a:xfrm>
              <a:off x="2208" y="2035"/>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FFFF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PDCP</a:t>
              </a:r>
            </a:p>
          </p:txBody>
        </p:sp>
        <p:sp>
          <p:nvSpPr>
            <p:cNvPr id="29707" name="Rectangle 11"/>
            <p:cNvSpPr>
              <a:spLocks noChangeArrowheads="1"/>
            </p:cNvSpPr>
            <p:nvPr/>
          </p:nvSpPr>
          <p:spPr bwMode="auto">
            <a:xfrm>
              <a:off x="2208" y="2323"/>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RLC</a:t>
              </a:r>
            </a:p>
          </p:txBody>
        </p:sp>
        <p:sp>
          <p:nvSpPr>
            <p:cNvPr id="29708" name="Rectangle 12"/>
            <p:cNvSpPr>
              <a:spLocks noChangeArrowheads="1"/>
            </p:cNvSpPr>
            <p:nvPr/>
          </p:nvSpPr>
          <p:spPr bwMode="auto">
            <a:xfrm>
              <a:off x="2208" y="2611"/>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MAC</a:t>
              </a:r>
            </a:p>
          </p:txBody>
        </p:sp>
        <p:sp>
          <p:nvSpPr>
            <p:cNvPr id="29709" name="Rectangle 13"/>
            <p:cNvSpPr>
              <a:spLocks noChangeArrowheads="1"/>
            </p:cNvSpPr>
            <p:nvPr/>
          </p:nvSpPr>
          <p:spPr bwMode="auto">
            <a:xfrm>
              <a:off x="2208" y="2899"/>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PHY</a:t>
              </a:r>
            </a:p>
          </p:txBody>
        </p:sp>
        <p:sp>
          <p:nvSpPr>
            <p:cNvPr id="29710" name="Rectangle 14"/>
            <p:cNvSpPr>
              <a:spLocks noChangeArrowheads="1"/>
            </p:cNvSpPr>
            <p:nvPr/>
          </p:nvSpPr>
          <p:spPr bwMode="auto">
            <a:xfrm>
              <a:off x="2880" y="1747"/>
              <a:ext cx="480" cy="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solidFill>
                    <a:schemeClr val="accent2"/>
                  </a:solidFill>
                  <a:latin typeface="Times New Roman" pitchFamily="18" charset="0"/>
                </a:rPr>
                <a:t>S1AP</a:t>
              </a:r>
            </a:p>
            <a:p>
              <a:pPr algn="ctr"/>
              <a:r>
                <a:rPr lang="en-US" altLang="zh-CN" sz="1200">
                  <a:solidFill>
                    <a:srgbClr val="FF3300"/>
                  </a:solidFill>
                  <a:latin typeface="Times New Roman" pitchFamily="18" charset="0"/>
                </a:rPr>
                <a:t>X2AP</a:t>
              </a:r>
            </a:p>
          </p:txBody>
        </p:sp>
        <p:sp>
          <p:nvSpPr>
            <p:cNvPr id="29711" name="Rectangle 15"/>
            <p:cNvSpPr>
              <a:spLocks noChangeArrowheads="1"/>
            </p:cNvSpPr>
            <p:nvPr/>
          </p:nvSpPr>
          <p:spPr bwMode="auto">
            <a:xfrm>
              <a:off x="2880" y="2179"/>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SCTP</a:t>
              </a:r>
            </a:p>
          </p:txBody>
        </p:sp>
        <p:sp>
          <p:nvSpPr>
            <p:cNvPr id="29712" name="Rectangle 16"/>
            <p:cNvSpPr>
              <a:spLocks noChangeArrowheads="1"/>
            </p:cNvSpPr>
            <p:nvPr/>
          </p:nvSpPr>
          <p:spPr bwMode="auto">
            <a:xfrm>
              <a:off x="2880" y="2659"/>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L2</a:t>
              </a:r>
            </a:p>
          </p:txBody>
        </p:sp>
        <p:sp>
          <p:nvSpPr>
            <p:cNvPr id="29713" name="Rectangle 17"/>
            <p:cNvSpPr>
              <a:spLocks noChangeArrowheads="1"/>
            </p:cNvSpPr>
            <p:nvPr/>
          </p:nvSpPr>
          <p:spPr bwMode="auto">
            <a:xfrm>
              <a:off x="2880" y="2899"/>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L1</a:t>
              </a:r>
            </a:p>
          </p:txBody>
        </p:sp>
        <p:sp>
          <p:nvSpPr>
            <p:cNvPr id="29714" name="Rectangle 18"/>
            <p:cNvSpPr>
              <a:spLocks noChangeArrowheads="1"/>
            </p:cNvSpPr>
            <p:nvPr/>
          </p:nvSpPr>
          <p:spPr bwMode="auto">
            <a:xfrm>
              <a:off x="2880" y="2419"/>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IP</a:t>
              </a:r>
            </a:p>
          </p:txBody>
        </p:sp>
        <p:sp>
          <p:nvSpPr>
            <p:cNvPr id="29715" name="Rectangle 19"/>
            <p:cNvSpPr>
              <a:spLocks noChangeArrowheads="1"/>
            </p:cNvSpPr>
            <p:nvPr/>
          </p:nvSpPr>
          <p:spPr bwMode="auto">
            <a:xfrm>
              <a:off x="4032" y="1747"/>
              <a:ext cx="480" cy="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solidFill>
                    <a:schemeClr val="accent2"/>
                  </a:solidFill>
                  <a:latin typeface="Times New Roman" pitchFamily="18" charset="0"/>
                </a:rPr>
                <a:t>S1AP</a:t>
              </a:r>
            </a:p>
            <a:p>
              <a:pPr algn="ctr"/>
              <a:r>
                <a:rPr lang="en-US" altLang="zh-CN" sz="1200">
                  <a:solidFill>
                    <a:srgbClr val="FF3300"/>
                  </a:solidFill>
                  <a:latin typeface="Times New Roman" pitchFamily="18" charset="0"/>
                </a:rPr>
                <a:t>X2AP</a:t>
              </a:r>
            </a:p>
          </p:txBody>
        </p:sp>
        <p:sp>
          <p:nvSpPr>
            <p:cNvPr id="29716" name="Rectangle 20"/>
            <p:cNvSpPr>
              <a:spLocks noChangeArrowheads="1"/>
            </p:cNvSpPr>
            <p:nvPr/>
          </p:nvSpPr>
          <p:spPr bwMode="auto">
            <a:xfrm>
              <a:off x="4032" y="2179"/>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SCTP</a:t>
              </a:r>
            </a:p>
          </p:txBody>
        </p:sp>
        <p:sp>
          <p:nvSpPr>
            <p:cNvPr id="29717" name="Rectangle 21"/>
            <p:cNvSpPr>
              <a:spLocks noChangeArrowheads="1"/>
            </p:cNvSpPr>
            <p:nvPr/>
          </p:nvSpPr>
          <p:spPr bwMode="auto">
            <a:xfrm>
              <a:off x="4032" y="2659"/>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L2</a:t>
              </a:r>
            </a:p>
          </p:txBody>
        </p:sp>
        <p:sp>
          <p:nvSpPr>
            <p:cNvPr id="29718" name="Rectangle 22"/>
            <p:cNvSpPr>
              <a:spLocks noChangeArrowheads="1"/>
            </p:cNvSpPr>
            <p:nvPr/>
          </p:nvSpPr>
          <p:spPr bwMode="auto">
            <a:xfrm>
              <a:off x="4032" y="2899"/>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L1</a:t>
              </a:r>
            </a:p>
          </p:txBody>
        </p:sp>
        <p:sp>
          <p:nvSpPr>
            <p:cNvPr id="29719" name="Rectangle 23"/>
            <p:cNvSpPr>
              <a:spLocks noChangeArrowheads="1"/>
            </p:cNvSpPr>
            <p:nvPr/>
          </p:nvSpPr>
          <p:spPr bwMode="auto">
            <a:xfrm>
              <a:off x="4032" y="2419"/>
              <a:ext cx="480" cy="1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IP</a:t>
              </a:r>
            </a:p>
          </p:txBody>
        </p:sp>
        <p:sp>
          <p:nvSpPr>
            <p:cNvPr id="29720" name="Rectangle 24"/>
            <p:cNvSpPr>
              <a:spLocks noChangeArrowheads="1"/>
            </p:cNvSpPr>
            <p:nvPr/>
          </p:nvSpPr>
          <p:spPr bwMode="auto">
            <a:xfrm>
              <a:off x="960" y="1459"/>
              <a:ext cx="480" cy="144"/>
            </a:xfrm>
            <a:prstGeom prst="rect">
              <a:avLst/>
            </a:prstGeom>
            <a:solidFill>
              <a:srgbClr val="FFCC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solidFill>
                    <a:schemeClr val="accent2"/>
                  </a:solidFill>
                  <a:latin typeface="Times New Roman" pitchFamily="18" charset="0"/>
                </a:rPr>
                <a:t>NAS</a:t>
              </a:r>
            </a:p>
          </p:txBody>
        </p:sp>
        <p:sp>
          <p:nvSpPr>
            <p:cNvPr id="29721" name="Rectangle 25"/>
            <p:cNvSpPr>
              <a:spLocks noChangeArrowheads="1"/>
            </p:cNvSpPr>
            <p:nvPr/>
          </p:nvSpPr>
          <p:spPr bwMode="auto">
            <a:xfrm>
              <a:off x="4032" y="1459"/>
              <a:ext cx="480" cy="144"/>
            </a:xfrm>
            <a:prstGeom prst="rect">
              <a:avLst/>
            </a:prstGeom>
            <a:solidFill>
              <a:srgbClr val="FFCC99"/>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solidFill>
                    <a:schemeClr val="accent2"/>
                  </a:solidFill>
                  <a:latin typeface="Times New Roman" pitchFamily="18" charset="0"/>
                </a:rPr>
                <a:t>NAS</a:t>
              </a:r>
            </a:p>
          </p:txBody>
        </p:sp>
        <p:sp>
          <p:nvSpPr>
            <p:cNvPr id="29722" name="Rectangle 26"/>
            <p:cNvSpPr>
              <a:spLocks noChangeArrowheads="1"/>
            </p:cNvSpPr>
            <p:nvPr/>
          </p:nvSpPr>
          <p:spPr bwMode="auto">
            <a:xfrm>
              <a:off x="2016" y="1411"/>
              <a:ext cx="1536" cy="1728"/>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3" name="Rectangle 27"/>
            <p:cNvSpPr>
              <a:spLocks noChangeArrowheads="1"/>
            </p:cNvSpPr>
            <p:nvPr/>
          </p:nvSpPr>
          <p:spPr bwMode="auto">
            <a:xfrm>
              <a:off x="768" y="1219"/>
              <a:ext cx="912" cy="192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4" name="Rectangle 28"/>
            <p:cNvSpPr>
              <a:spLocks noChangeArrowheads="1"/>
            </p:cNvSpPr>
            <p:nvPr/>
          </p:nvSpPr>
          <p:spPr bwMode="auto">
            <a:xfrm>
              <a:off x="3792" y="1219"/>
              <a:ext cx="912" cy="192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5" name="Text Box 29"/>
            <p:cNvSpPr txBox="1">
              <a:spLocks noChangeArrowheads="1"/>
            </p:cNvSpPr>
            <p:nvPr/>
          </p:nvSpPr>
          <p:spPr bwMode="auto">
            <a:xfrm>
              <a:off x="816" y="1238"/>
              <a:ext cx="244"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200">
                  <a:latin typeface="Times New Roman" pitchFamily="18" charset="0"/>
                </a:rPr>
                <a:t>UE</a:t>
              </a:r>
            </a:p>
          </p:txBody>
        </p:sp>
        <p:sp>
          <p:nvSpPr>
            <p:cNvPr id="29726" name="Text Box 30"/>
            <p:cNvSpPr txBox="1">
              <a:spLocks noChangeArrowheads="1"/>
            </p:cNvSpPr>
            <p:nvPr/>
          </p:nvSpPr>
          <p:spPr bwMode="auto">
            <a:xfrm>
              <a:off x="2592" y="1526"/>
              <a:ext cx="384"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zh-CN" sz="1000">
                  <a:latin typeface="Times New Roman" pitchFamily="18" charset="0"/>
                </a:rPr>
                <a:t>eNodeB    </a:t>
              </a:r>
            </a:p>
          </p:txBody>
        </p:sp>
        <p:sp>
          <p:nvSpPr>
            <p:cNvPr id="29727" name="Text Box 31"/>
            <p:cNvSpPr txBox="1">
              <a:spLocks noChangeArrowheads="1"/>
            </p:cNvSpPr>
            <p:nvPr/>
          </p:nvSpPr>
          <p:spPr bwMode="auto">
            <a:xfrm>
              <a:off x="3984" y="1171"/>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200">
                  <a:solidFill>
                    <a:schemeClr val="accent2"/>
                  </a:solidFill>
                  <a:latin typeface="Times New Roman" pitchFamily="18" charset="0"/>
                </a:rPr>
                <a:t>MME/</a:t>
              </a:r>
            </a:p>
            <a:p>
              <a:pPr algn="ctr"/>
              <a:r>
                <a:rPr lang="en-US" altLang="zh-CN" sz="1200">
                  <a:solidFill>
                    <a:srgbClr val="FF3300"/>
                  </a:solidFill>
                  <a:latin typeface="Times New Roman" pitchFamily="18" charset="0"/>
                </a:rPr>
                <a:t>eNodeB</a:t>
              </a:r>
            </a:p>
          </p:txBody>
        </p:sp>
        <p:sp>
          <p:nvSpPr>
            <p:cNvPr id="29728" name="Line 32"/>
            <p:cNvSpPr>
              <a:spLocks noChangeShapeType="1"/>
            </p:cNvSpPr>
            <p:nvPr/>
          </p:nvSpPr>
          <p:spPr bwMode="auto">
            <a:xfrm>
              <a:off x="1440" y="2965"/>
              <a:ext cx="76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29" name="Line 33"/>
            <p:cNvSpPr>
              <a:spLocks noChangeShapeType="1"/>
            </p:cNvSpPr>
            <p:nvPr/>
          </p:nvSpPr>
          <p:spPr bwMode="auto">
            <a:xfrm>
              <a:off x="1440" y="2677"/>
              <a:ext cx="76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0" name="Line 34"/>
            <p:cNvSpPr>
              <a:spLocks noChangeShapeType="1"/>
            </p:cNvSpPr>
            <p:nvPr/>
          </p:nvSpPr>
          <p:spPr bwMode="auto">
            <a:xfrm>
              <a:off x="1440" y="2392"/>
              <a:ext cx="76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1" name="Line 35"/>
            <p:cNvSpPr>
              <a:spLocks noChangeShapeType="1"/>
            </p:cNvSpPr>
            <p:nvPr/>
          </p:nvSpPr>
          <p:spPr bwMode="auto">
            <a:xfrm>
              <a:off x="1440" y="2092"/>
              <a:ext cx="76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2" name="Line 36"/>
            <p:cNvSpPr>
              <a:spLocks noChangeShapeType="1"/>
            </p:cNvSpPr>
            <p:nvPr/>
          </p:nvSpPr>
          <p:spPr bwMode="auto">
            <a:xfrm>
              <a:off x="1440" y="1822"/>
              <a:ext cx="768"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3" name="Line 37"/>
            <p:cNvSpPr>
              <a:spLocks noChangeShapeType="1"/>
            </p:cNvSpPr>
            <p:nvPr/>
          </p:nvSpPr>
          <p:spPr bwMode="auto">
            <a:xfrm>
              <a:off x="3360" y="2968"/>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4" name="Line 38"/>
            <p:cNvSpPr>
              <a:spLocks noChangeShapeType="1"/>
            </p:cNvSpPr>
            <p:nvPr/>
          </p:nvSpPr>
          <p:spPr bwMode="auto">
            <a:xfrm>
              <a:off x="3360" y="2728"/>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5" name="Line 39"/>
            <p:cNvSpPr>
              <a:spLocks noChangeShapeType="1"/>
            </p:cNvSpPr>
            <p:nvPr/>
          </p:nvSpPr>
          <p:spPr bwMode="auto">
            <a:xfrm>
              <a:off x="3360" y="2488"/>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6" name="Line 40"/>
            <p:cNvSpPr>
              <a:spLocks noChangeShapeType="1"/>
            </p:cNvSpPr>
            <p:nvPr/>
          </p:nvSpPr>
          <p:spPr bwMode="auto">
            <a:xfrm>
              <a:off x="3360" y="2257"/>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7" name="Line 41"/>
            <p:cNvSpPr>
              <a:spLocks noChangeShapeType="1"/>
            </p:cNvSpPr>
            <p:nvPr/>
          </p:nvSpPr>
          <p:spPr bwMode="auto">
            <a:xfrm>
              <a:off x="3360" y="1891"/>
              <a:ext cx="672"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8" name="Line 42"/>
            <p:cNvSpPr>
              <a:spLocks noChangeShapeType="1"/>
            </p:cNvSpPr>
            <p:nvPr/>
          </p:nvSpPr>
          <p:spPr bwMode="auto">
            <a:xfrm>
              <a:off x="1440" y="1555"/>
              <a:ext cx="2592" cy="0"/>
            </a:xfrm>
            <a:prstGeom prst="line">
              <a:avLst/>
            </a:prstGeom>
            <a:noFill/>
            <a:ln w="9525">
              <a:solidFill>
                <a:srgbClr val="0099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39" name="Text Box 43"/>
            <p:cNvSpPr txBox="1">
              <a:spLocks noChangeArrowheads="1"/>
            </p:cNvSpPr>
            <p:nvPr/>
          </p:nvSpPr>
          <p:spPr bwMode="auto">
            <a:xfrm>
              <a:off x="2640" y="1412"/>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b="1">
                  <a:solidFill>
                    <a:srgbClr val="0066FF"/>
                  </a:solidFill>
                  <a:latin typeface="Times New Roman" pitchFamily="18" charset="0"/>
                </a:rPr>
                <a:t>24.301</a:t>
              </a:r>
            </a:p>
          </p:txBody>
        </p:sp>
        <p:sp>
          <p:nvSpPr>
            <p:cNvPr id="29740" name="Text Box 44"/>
            <p:cNvSpPr txBox="1">
              <a:spLocks noChangeArrowheads="1"/>
            </p:cNvSpPr>
            <p:nvPr/>
          </p:nvSpPr>
          <p:spPr bwMode="auto">
            <a:xfrm>
              <a:off x="1636" y="1670"/>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b="1">
                  <a:solidFill>
                    <a:srgbClr val="0066FF"/>
                  </a:solidFill>
                  <a:latin typeface="Times New Roman" pitchFamily="18" charset="0"/>
                </a:rPr>
                <a:t>36.331</a:t>
              </a:r>
            </a:p>
          </p:txBody>
        </p:sp>
        <p:sp>
          <p:nvSpPr>
            <p:cNvPr id="29741" name="Text Box 45"/>
            <p:cNvSpPr txBox="1">
              <a:spLocks noChangeArrowheads="1"/>
            </p:cNvSpPr>
            <p:nvPr/>
          </p:nvSpPr>
          <p:spPr bwMode="auto">
            <a:xfrm>
              <a:off x="1632" y="1937"/>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a:solidFill>
                    <a:srgbClr val="009900"/>
                  </a:solidFill>
                  <a:latin typeface="Times New Roman" pitchFamily="18" charset="0"/>
                </a:rPr>
                <a:t>36.323</a:t>
              </a:r>
            </a:p>
          </p:txBody>
        </p:sp>
        <p:sp>
          <p:nvSpPr>
            <p:cNvPr id="29742" name="Text Box 46"/>
            <p:cNvSpPr txBox="1">
              <a:spLocks noChangeArrowheads="1"/>
            </p:cNvSpPr>
            <p:nvPr/>
          </p:nvSpPr>
          <p:spPr bwMode="auto">
            <a:xfrm>
              <a:off x="1636" y="2227"/>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a:solidFill>
                    <a:srgbClr val="009900"/>
                  </a:solidFill>
                  <a:latin typeface="Times New Roman" pitchFamily="18" charset="0"/>
                </a:rPr>
                <a:t>36.322</a:t>
              </a:r>
            </a:p>
          </p:txBody>
        </p:sp>
        <p:sp>
          <p:nvSpPr>
            <p:cNvPr id="29743" name="Text Box 47"/>
            <p:cNvSpPr txBox="1">
              <a:spLocks noChangeArrowheads="1"/>
            </p:cNvSpPr>
            <p:nvPr/>
          </p:nvSpPr>
          <p:spPr bwMode="auto">
            <a:xfrm>
              <a:off x="1632" y="2534"/>
              <a:ext cx="380"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a:solidFill>
                    <a:srgbClr val="009900"/>
                  </a:solidFill>
                  <a:latin typeface="Times New Roman" pitchFamily="18" charset="0"/>
                </a:rPr>
                <a:t>36.321</a:t>
              </a:r>
            </a:p>
          </p:txBody>
        </p:sp>
        <p:sp>
          <p:nvSpPr>
            <p:cNvPr id="29744" name="Text Box 48"/>
            <p:cNvSpPr txBox="1">
              <a:spLocks noChangeArrowheads="1"/>
            </p:cNvSpPr>
            <p:nvPr/>
          </p:nvSpPr>
          <p:spPr bwMode="auto">
            <a:xfrm>
              <a:off x="1512" y="2803"/>
              <a:ext cx="696"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a:solidFill>
                    <a:srgbClr val="009900"/>
                  </a:solidFill>
                  <a:latin typeface="Times New Roman" pitchFamily="18" charset="0"/>
                </a:rPr>
                <a:t>36.211~36.214</a:t>
              </a:r>
            </a:p>
          </p:txBody>
        </p:sp>
        <p:sp>
          <p:nvSpPr>
            <p:cNvPr id="29745" name="Text Box 49"/>
            <p:cNvSpPr txBox="1">
              <a:spLocks noChangeArrowheads="1"/>
            </p:cNvSpPr>
            <p:nvPr/>
          </p:nvSpPr>
          <p:spPr bwMode="auto">
            <a:xfrm>
              <a:off x="3504" y="1747"/>
              <a:ext cx="3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b="1">
                  <a:solidFill>
                    <a:schemeClr val="accent2"/>
                  </a:solidFill>
                  <a:latin typeface="Times New Roman" pitchFamily="18" charset="0"/>
                </a:rPr>
                <a:t>36.413</a:t>
              </a:r>
            </a:p>
            <a:p>
              <a:pPr algn="r"/>
              <a:r>
                <a:rPr lang="en-US" altLang="zh-CN" sz="1200">
                  <a:solidFill>
                    <a:srgbClr val="FF3300"/>
                  </a:solidFill>
                  <a:latin typeface="Times New Roman" pitchFamily="18" charset="0"/>
                </a:rPr>
                <a:t>36.423</a:t>
              </a:r>
            </a:p>
          </p:txBody>
        </p:sp>
        <p:sp>
          <p:nvSpPr>
            <p:cNvPr id="29746" name="Text Box 50"/>
            <p:cNvSpPr txBox="1">
              <a:spLocks noChangeArrowheads="1"/>
            </p:cNvSpPr>
            <p:nvPr/>
          </p:nvSpPr>
          <p:spPr bwMode="auto">
            <a:xfrm>
              <a:off x="3504" y="2131"/>
              <a:ext cx="3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a:solidFill>
                    <a:schemeClr val="accent2"/>
                  </a:solidFill>
                  <a:latin typeface="Times New Roman" pitchFamily="18" charset="0"/>
                </a:rPr>
                <a:t>36.412</a:t>
              </a:r>
            </a:p>
            <a:p>
              <a:pPr algn="r"/>
              <a:r>
                <a:rPr lang="en-US" altLang="zh-CN" sz="1200">
                  <a:solidFill>
                    <a:srgbClr val="FF3300"/>
                  </a:solidFill>
                  <a:latin typeface="Times New Roman" pitchFamily="18" charset="0"/>
                </a:rPr>
                <a:t>36.422</a:t>
              </a:r>
            </a:p>
          </p:txBody>
        </p:sp>
        <p:sp>
          <p:nvSpPr>
            <p:cNvPr id="29747" name="Text Box 51"/>
            <p:cNvSpPr txBox="1">
              <a:spLocks noChangeArrowheads="1"/>
            </p:cNvSpPr>
            <p:nvPr/>
          </p:nvSpPr>
          <p:spPr bwMode="auto">
            <a:xfrm>
              <a:off x="3312" y="3139"/>
              <a:ext cx="718"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a:solidFill>
                    <a:schemeClr val="accent2"/>
                  </a:solidFill>
                  <a:latin typeface="Times New Roman" pitchFamily="18" charset="0"/>
                </a:rPr>
                <a:t>S1-MME</a:t>
              </a:r>
              <a:r>
                <a:rPr lang="en-US" altLang="zh-CN" sz="1200">
                  <a:latin typeface="Times New Roman" pitchFamily="18" charset="0"/>
                </a:rPr>
                <a:t>/</a:t>
              </a:r>
              <a:r>
                <a:rPr lang="en-US" altLang="zh-CN" sz="1200">
                  <a:solidFill>
                    <a:srgbClr val="FF3300"/>
                  </a:solidFill>
                  <a:latin typeface="Times New Roman" pitchFamily="18" charset="0"/>
                </a:rPr>
                <a:t>X2-C</a:t>
              </a:r>
            </a:p>
          </p:txBody>
        </p:sp>
        <p:sp>
          <p:nvSpPr>
            <p:cNvPr id="29748" name="Text Box 52"/>
            <p:cNvSpPr txBox="1">
              <a:spLocks noChangeArrowheads="1"/>
            </p:cNvSpPr>
            <p:nvPr/>
          </p:nvSpPr>
          <p:spPr bwMode="auto">
            <a:xfrm>
              <a:off x="1632" y="3139"/>
              <a:ext cx="442"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a:solidFill>
                    <a:schemeClr val="accent2"/>
                  </a:solidFill>
                  <a:latin typeface="Times New Roman" pitchFamily="18" charset="0"/>
                </a:rPr>
                <a:t>LTE-Uu</a:t>
              </a:r>
              <a:endParaRPr lang="en-US" altLang="zh-CN" sz="1200">
                <a:solidFill>
                  <a:srgbClr val="FF3300"/>
                </a:solidFill>
                <a:latin typeface="Times New Roman" pitchFamily="18" charset="0"/>
              </a:endParaRPr>
            </a:p>
          </p:txBody>
        </p:sp>
      </p:grpSp>
      <p:sp>
        <p:nvSpPr>
          <p:cNvPr id="29749" name="Rectangle 53"/>
          <p:cNvSpPr>
            <a:spLocks noChangeArrowheads="1"/>
          </p:cNvSpPr>
          <p:nvPr/>
        </p:nvSpPr>
        <p:spPr bwMode="auto">
          <a:xfrm>
            <a:off x="7620000" y="2743200"/>
            <a:ext cx="762000" cy="4572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b="1">
                <a:solidFill>
                  <a:srgbClr val="FF9900"/>
                </a:solidFill>
                <a:latin typeface="Times New Roman" pitchFamily="18" charset="0"/>
              </a:rPr>
              <a:t>GTP-C</a:t>
            </a:r>
          </a:p>
        </p:txBody>
      </p:sp>
      <p:sp>
        <p:nvSpPr>
          <p:cNvPr id="29750" name="Rectangle 54"/>
          <p:cNvSpPr>
            <a:spLocks noChangeArrowheads="1"/>
          </p:cNvSpPr>
          <p:nvPr/>
        </p:nvSpPr>
        <p:spPr bwMode="auto">
          <a:xfrm>
            <a:off x="7620000" y="3429000"/>
            <a:ext cx="7620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UDP</a:t>
            </a:r>
          </a:p>
        </p:txBody>
      </p:sp>
      <p:sp>
        <p:nvSpPr>
          <p:cNvPr id="29751" name="Rectangle 55"/>
          <p:cNvSpPr>
            <a:spLocks noChangeArrowheads="1"/>
          </p:cNvSpPr>
          <p:nvPr/>
        </p:nvSpPr>
        <p:spPr bwMode="auto">
          <a:xfrm>
            <a:off x="7620000" y="4191000"/>
            <a:ext cx="7620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L2</a:t>
            </a:r>
          </a:p>
        </p:txBody>
      </p:sp>
      <p:sp>
        <p:nvSpPr>
          <p:cNvPr id="29752" name="Rectangle 56"/>
          <p:cNvSpPr>
            <a:spLocks noChangeArrowheads="1"/>
          </p:cNvSpPr>
          <p:nvPr/>
        </p:nvSpPr>
        <p:spPr bwMode="auto">
          <a:xfrm>
            <a:off x="7620000" y="4572000"/>
            <a:ext cx="7620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L1</a:t>
            </a:r>
          </a:p>
        </p:txBody>
      </p:sp>
      <p:sp>
        <p:nvSpPr>
          <p:cNvPr id="29753" name="Rectangle 57"/>
          <p:cNvSpPr>
            <a:spLocks noChangeArrowheads="1"/>
          </p:cNvSpPr>
          <p:nvPr/>
        </p:nvSpPr>
        <p:spPr bwMode="auto">
          <a:xfrm>
            <a:off x="7620000" y="3810000"/>
            <a:ext cx="762000" cy="228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1200">
                <a:latin typeface="Times New Roman" pitchFamily="18" charset="0"/>
              </a:rPr>
              <a:t>IP</a:t>
            </a:r>
          </a:p>
        </p:txBody>
      </p:sp>
      <p:sp>
        <p:nvSpPr>
          <p:cNvPr id="29754" name="Rectangle 58"/>
          <p:cNvSpPr>
            <a:spLocks noChangeArrowheads="1"/>
          </p:cNvSpPr>
          <p:nvPr/>
        </p:nvSpPr>
        <p:spPr bwMode="auto">
          <a:xfrm>
            <a:off x="7239000" y="1905000"/>
            <a:ext cx="1447800" cy="3048000"/>
          </a:xfrm>
          <a:prstGeom prst="rect">
            <a:avLst/>
          </a:prstGeom>
          <a:noFill/>
          <a:ln w="9525">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itchFamily="18" charset="0"/>
            </a:endParaRPr>
          </a:p>
        </p:txBody>
      </p:sp>
      <p:sp>
        <p:nvSpPr>
          <p:cNvPr id="29755" name="Text Box 59"/>
          <p:cNvSpPr txBox="1">
            <a:spLocks noChangeArrowheads="1"/>
          </p:cNvSpPr>
          <p:nvPr/>
        </p:nvSpPr>
        <p:spPr bwMode="auto">
          <a:xfrm>
            <a:off x="7543800" y="1905000"/>
            <a:ext cx="9906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1200">
                <a:solidFill>
                  <a:schemeClr val="accent2"/>
                </a:solidFill>
                <a:latin typeface="Times New Roman" pitchFamily="18" charset="0"/>
              </a:rPr>
              <a:t>PDN/S-GW</a:t>
            </a:r>
          </a:p>
        </p:txBody>
      </p:sp>
      <p:sp>
        <p:nvSpPr>
          <p:cNvPr id="29756" name="Line 60"/>
          <p:cNvSpPr>
            <a:spLocks noChangeShapeType="1"/>
          </p:cNvSpPr>
          <p:nvPr/>
        </p:nvSpPr>
        <p:spPr bwMode="auto">
          <a:xfrm>
            <a:off x="6553200" y="2971800"/>
            <a:ext cx="10668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757" name="Text Box 61"/>
          <p:cNvSpPr txBox="1">
            <a:spLocks noChangeArrowheads="1"/>
          </p:cNvSpPr>
          <p:nvPr/>
        </p:nvSpPr>
        <p:spPr bwMode="auto">
          <a:xfrm>
            <a:off x="6705600" y="2743200"/>
            <a:ext cx="6032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1200" b="1">
                <a:solidFill>
                  <a:srgbClr val="0066FF"/>
                </a:solidFill>
                <a:latin typeface="Times New Roman" pitchFamily="18" charset="0"/>
              </a:rPr>
              <a:t>29.274</a:t>
            </a:r>
          </a:p>
        </p:txBody>
      </p:sp>
    </p:spTree>
    <p:extLst>
      <p:ext uri="{BB962C8B-B14F-4D97-AF65-F5344CB8AC3E}">
        <p14:creationId xmlns:p14="http://schemas.microsoft.com/office/powerpoint/2010/main" val="11762593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4" y="1268760"/>
            <a:ext cx="8501063" cy="494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2"/>
          <p:cNvSpPr txBox="1">
            <a:spLocks noChangeArrowheads="1"/>
          </p:cNvSpPr>
          <p:nvPr/>
        </p:nvSpPr>
        <p:spPr bwMode="auto">
          <a:xfrm>
            <a:off x="616974" y="260648"/>
            <a:ext cx="8001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spcBef>
                <a:spcPct val="0"/>
              </a:spcBef>
            </a:pPr>
            <a:r>
              <a:rPr lang="en-US" altLang="zh-CN" sz="3600" dirty="0">
                <a:solidFill>
                  <a:srgbClr val="FFFFFF"/>
                </a:solidFill>
                <a:latin typeface="+mj-lt"/>
                <a:ea typeface="+mj-ea"/>
                <a:cs typeface="+mj-cs"/>
              </a:rPr>
              <a:t>E-UTRAN – </a:t>
            </a:r>
            <a:r>
              <a:rPr lang="zh-CN" altLang="en-US" sz="3600" dirty="0">
                <a:solidFill>
                  <a:srgbClr val="FFFFFF"/>
                </a:solidFill>
                <a:latin typeface="+mj-lt"/>
                <a:ea typeface="+mj-ea"/>
                <a:cs typeface="+mj-cs"/>
              </a:rPr>
              <a:t>用户面协议栈</a:t>
            </a:r>
          </a:p>
        </p:txBody>
      </p:sp>
    </p:spTree>
    <p:extLst>
      <p:ext uri="{BB962C8B-B14F-4D97-AF65-F5344CB8AC3E}">
        <p14:creationId xmlns:p14="http://schemas.microsoft.com/office/powerpoint/2010/main" val="275544163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2119073" y="332656"/>
            <a:ext cx="44486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latin typeface="+mn-ea"/>
              </a:rPr>
              <a:t>RRC </a:t>
            </a:r>
            <a:r>
              <a:rPr lang="zh-CN" altLang="en-US" sz="2400" b="1" dirty="0">
                <a:latin typeface="+mn-ea"/>
              </a:rPr>
              <a:t>信令流程概要 </a:t>
            </a:r>
            <a:r>
              <a:rPr lang="en-US" altLang="zh-CN" sz="2400" b="1" dirty="0">
                <a:latin typeface="+mn-ea"/>
              </a:rPr>
              <a:t>(Spec 36.331) </a:t>
            </a:r>
          </a:p>
        </p:txBody>
      </p:sp>
      <p:sp>
        <p:nvSpPr>
          <p:cNvPr id="26628" name="Rectangle 4"/>
          <p:cNvSpPr>
            <a:spLocks noChangeArrowheads="1"/>
          </p:cNvSpPr>
          <p:nvPr/>
        </p:nvSpPr>
        <p:spPr bwMode="auto">
          <a:xfrm>
            <a:off x="457200" y="1066800"/>
            <a:ext cx="7772400" cy="5286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1600" dirty="0"/>
              <a:t>5.2	</a:t>
            </a:r>
            <a:r>
              <a:rPr lang="en-US" altLang="zh-CN" sz="1600" dirty="0">
                <a:solidFill>
                  <a:srgbClr val="FF3300"/>
                </a:solidFill>
              </a:rPr>
              <a:t>System information</a:t>
            </a:r>
          </a:p>
          <a:p>
            <a:r>
              <a:rPr lang="en-US" altLang="zh-CN" sz="1800" b="1" dirty="0"/>
              <a:t>Connection control</a:t>
            </a:r>
          </a:p>
          <a:p>
            <a:r>
              <a:rPr lang="en-US" altLang="zh-CN" sz="1600" b="1" dirty="0"/>
              <a:t>5.3.2	Paging</a:t>
            </a:r>
          </a:p>
          <a:p>
            <a:r>
              <a:rPr lang="en-US" altLang="zh-CN" sz="1600" dirty="0"/>
              <a:t>5.3.3	RRC connection establishment</a:t>
            </a:r>
          </a:p>
          <a:p>
            <a:r>
              <a:rPr lang="en-US" altLang="zh-CN" sz="1600" dirty="0"/>
              <a:t>5.3.4	Initial security activation</a:t>
            </a:r>
          </a:p>
          <a:p>
            <a:r>
              <a:rPr lang="en-US" altLang="zh-CN" sz="1600" b="1" dirty="0"/>
              <a:t>5.3.5	RRC connection reconfiguration</a:t>
            </a:r>
          </a:p>
          <a:p>
            <a:r>
              <a:rPr lang="en-US" altLang="zh-CN" sz="1600" dirty="0"/>
              <a:t>5.3.6	Counter check</a:t>
            </a:r>
          </a:p>
          <a:p>
            <a:r>
              <a:rPr lang="en-US" altLang="zh-CN" sz="1600" dirty="0"/>
              <a:t>5.3.7	RRC connection re-establishment</a:t>
            </a:r>
          </a:p>
          <a:p>
            <a:r>
              <a:rPr lang="en-US" altLang="zh-CN" sz="1600" dirty="0"/>
              <a:t>5.3.8	RRC connection release</a:t>
            </a:r>
          </a:p>
          <a:p>
            <a:r>
              <a:rPr lang="en-US" altLang="zh-CN" sz="1600" dirty="0"/>
              <a:t>5.3.9	RRC connection release requested by upper layers</a:t>
            </a:r>
          </a:p>
          <a:p>
            <a:r>
              <a:rPr lang="en-US" altLang="zh-CN" sz="1600" dirty="0"/>
              <a:t>5.3.10	Radio resource configuration</a:t>
            </a:r>
          </a:p>
          <a:p>
            <a:r>
              <a:rPr lang="en-US" altLang="zh-CN" sz="1600" dirty="0"/>
              <a:t>5.3.11	Radio link failure related actions</a:t>
            </a:r>
          </a:p>
          <a:p>
            <a:r>
              <a:rPr lang="en-US" altLang="zh-CN" sz="1600" dirty="0"/>
              <a:t>5.3.12	UE actions upon leaving RRC_CONNECTED</a:t>
            </a:r>
          </a:p>
          <a:p>
            <a:r>
              <a:rPr lang="en-US" altLang="zh-CN" sz="1600" dirty="0"/>
              <a:t>5.3.13	UE actions upon PUCCH/ SRS release request</a:t>
            </a:r>
          </a:p>
          <a:p>
            <a:r>
              <a:rPr lang="en-US" altLang="zh-CN" sz="1600" dirty="0"/>
              <a:t>5.4	</a:t>
            </a:r>
            <a:r>
              <a:rPr lang="en-US" altLang="zh-CN" sz="1600" dirty="0">
                <a:solidFill>
                  <a:srgbClr val="FF3300"/>
                </a:solidFill>
              </a:rPr>
              <a:t>Inter-RAT mobility</a:t>
            </a:r>
          </a:p>
          <a:p>
            <a:r>
              <a:rPr lang="en-US" altLang="zh-CN" sz="1600" dirty="0"/>
              <a:t>5.5	</a:t>
            </a:r>
            <a:r>
              <a:rPr lang="en-US" altLang="zh-CN" sz="1600" dirty="0">
                <a:solidFill>
                  <a:srgbClr val="FF3300"/>
                </a:solidFill>
              </a:rPr>
              <a:t>Measurements</a:t>
            </a:r>
          </a:p>
          <a:p>
            <a:r>
              <a:rPr lang="en-US" altLang="zh-CN" sz="1800" b="1" dirty="0"/>
              <a:t>Other</a:t>
            </a:r>
          </a:p>
          <a:p>
            <a:r>
              <a:rPr lang="en-US" altLang="zh-CN" sz="1600" dirty="0"/>
              <a:t>5.6.1	DL information transfer</a:t>
            </a:r>
          </a:p>
          <a:p>
            <a:r>
              <a:rPr lang="en-US" altLang="zh-CN" sz="1600" dirty="0"/>
              <a:t>5.6.2	UL information transfer</a:t>
            </a:r>
          </a:p>
          <a:p>
            <a:r>
              <a:rPr lang="en-US" altLang="zh-CN" sz="1600" dirty="0"/>
              <a:t>5.6.3	UE capability transfer</a:t>
            </a:r>
          </a:p>
          <a:p>
            <a:r>
              <a:rPr lang="en-US" altLang="zh-CN" sz="1600" dirty="0"/>
              <a:t>5.6.4	CSFB to 1x Parameter transfer</a:t>
            </a:r>
          </a:p>
        </p:txBody>
      </p:sp>
    </p:spTree>
    <p:extLst>
      <p:ext uri="{BB962C8B-B14F-4D97-AF65-F5344CB8AC3E}">
        <p14:creationId xmlns:p14="http://schemas.microsoft.com/office/powerpoint/2010/main" val="81586035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4"/>
          <p:cNvSpPr txBox="1">
            <a:spLocks noChangeArrowheads="1"/>
          </p:cNvSpPr>
          <p:nvPr/>
        </p:nvSpPr>
        <p:spPr bwMode="auto">
          <a:xfrm>
            <a:off x="1143073" y="332656"/>
            <a:ext cx="565090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r"/>
            <a:r>
              <a:rPr lang="en-US" altLang="zh-CN" sz="2400" b="1" dirty="0">
                <a:latin typeface="+mn-ea"/>
              </a:rPr>
              <a:t>NAS EPS MM </a:t>
            </a:r>
            <a:r>
              <a:rPr lang="zh-CN" altLang="en-US" sz="2400" b="1" dirty="0">
                <a:latin typeface="+mn-ea"/>
              </a:rPr>
              <a:t>信令流程概要 </a:t>
            </a:r>
            <a:r>
              <a:rPr lang="en-US" altLang="zh-CN" sz="2400" b="1" dirty="0">
                <a:latin typeface="+mn-ea"/>
              </a:rPr>
              <a:t>(Spec 24.301) </a:t>
            </a:r>
          </a:p>
        </p:txBody>
      </p:sp>
      <p:sp>
        <p:nvSpPr>
          <p:cNvPr id="3077" name="Rectangle 5"/>
          <p:cNvSpPr>
            <a:spLocks noChangeArrowheads="1"/>
          </p:cNvSpPr>
          <p:nvPr/>
        </p:nvSpPr>
        <p:spPr bwMode="auto">
          <a:xfrm>
            <a:off x="381000" y="990600"/>
            <a:ext cx="8534400" cy="540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2000" b="1" dirty="0">
                <a:solidFill>
                  <a:srgbClr val="6600FF"/>
                </a:solidFill>
              </a:rPr>
              <a:t>Common procedures</a:t>
            </a:r>
          </a:p>
          <a:p>
            <a:r>
              <a:rPr lang="en-US" altLang="zh-CN" sz="1600" dirty="0"/>
              <a:t>5.4.1	GUTI reallocation procedure</a:t>
            </a:r>
          </a:p>
          <a:p>
            <a:r>
              <a:rPr lang="en-US" altLang="zh-CN" sz="1600" dirty="0"/>
              <a:t>5.4.2	Authentication procedure</a:t>
            </a:r>
          </a:p>
          <a:p>
            <a:r>
              <a:rPr lang="en-US" altLang="zh-CN" sz="1600" dirty="0"/>
              <a:t>5.4.3	Security mode control procedure</a:t>
            </a:r>
          </a:p>
          <a:p>
            <a:r>
              <a:rPr lang="en-US" altLang="zh-CN" sz="1600" dirty="0"/>
              <a:t>5.4.4	Identification procedure</a:t>
            </a:r>
          </a:p>
          <a:p>
            <a:r>
              <a:rPr lang="en-US" altLang="zh-CN" sz="1600" dirty="0"/>
              <a:t>5.4.5	EMM information procedure</a:t>
            </a:r>
          </a:p>
          <a:p>
            <a:r>
              <a:rPr lang="en-US" altLang="zh-CN" sz="2000" b="1" dirty="0">
                <a:solidFill>
                  <a:srgbClr val="6600FF"/>
                </a:solidFill>
              </a:rPr>
              <a:t>Specific procedures</a:t>
            </a:r>
            <a:r>
              <a:rPr lang="en-US" altLang="zh-CN" sz="2000" b="1" dirty="0"/>
              <a:t>	</a:t>
            </a:r>
          </a:p>
          <a:p>
            <a:r>
              <a:rPr lang="en-US" altLang="zh-CN" sz="1600" dirty="0"/>
              <a:t>5.5.1	</a:t>
            </a:r>
            <a:r>
              <a:rPr lang="en-US" altLang="zh-CN" sz="1600" dirty="0">
                <a:solidFill>
                  <a:srgbClr val="FF3300"/>
                </a:solidFill>
              </a:rPr>
              <a:t>Attach procedure</a:t>
            </a:r>
          </a:p>
          <a:p>
            <a:r>
              <a:rPr lang="en-US" altLang="zh-CN" sz="1600" dirty="0"/>
              <a:t>	5.5.1.2	Attach procedure for EPS services</a:t>
            </a:r>
          </a:p>
          <a:p>
            <a:r>
              <a:rPr lang="en-US" altLang="zh-CN" sz="1600" dirty="0"/>
              <a:t>	5.5.1.3	Combined attach procedure for EPS services and non-EPS services 	</a:t>
            </a:r>
          </a:p>
          <a:p>
            <a:r>
              <a:rPr lang="en-US" altLang="zh-CN" sz="1600" dirty="0"/>
              <a:t>5.5.2	</a:t>
            </a:r>
            <a:r>
              <a:rPr lang="en-US" altLang="zh-CN" sz="1600" dirty="0">
                <a:solidFill>
                  <a:srgbClr val="FF3300"/>
                </a:solidFill>
              </a:rPr>
              <a:t>Detach procedure</a:t>
            </a:r>
          </a:p>
          <a:p>
            <a:r>
              <a:rPr lang="en-US" altLang="zh-CN" sz="1600" dirty="0"/>
              <a:t>	5.5.2.2	UE initiated detach procedure</a:t>
            </a:r>
          </a:p>
          <a:p>
            <a:r>
              <a:rPr lang="en-US" altLang="zh-CN" sz="1600" dirty="0"/>
              <a:t>	5.5.2.3	Network initiated detach procedure</a:t>
            </a:r>
          </a:p>
          <a:p>
            <a:r>
              <a:rPr lang="en-US" altLang="zh-CN" sz="1600" dirty="0"/>
              <a:t>5.5.3	</a:t>
            </a:r>
            <a:r>
              <a:rPr lang="en-US" altLang="zh-CN" sz="1600" dirty="0">
                <a:solidFill>
                  <a:srgbClr val="FF3300"/>
                </a:solidFill>
              </a:rPr>
              <a:t>Tracking area updating procedure</a:t>
            </a:r>
            <a:r>
              <a:rPr lang="en-US" altLang="zh-CN" sz="1600" dirty="0"/>
              <a:t> </a:t>
            </a:r>
          </a:p>
          <a:p>
            <a:r>
              <a:rPr lang="en-US" altLang="zh-CN" sz="1600" dirty="0"/>
              <a:t>	5.5.3.2	Normal and periodic tracking area updating procedure</a:t>
            </a:r>
          </a:p>
          <a:p>
            <a:r>
              <a:rPr lang="en-US" altLang="zh-CN" sz="1600" dirty="0"/>
              <a:t>	5.5.3.3	Combined tracking area updating procedure</a:t>
            </a:r>
          </a:p>
          <a:p>
            <a:r>
              <a:rPr lang="en-US" altLang="zh-CN" sz="2000" b="1" dirty="0">
                <a:solidFill>
                  <a:srgbClr val="6600FF"/>
                </a:solidFill>
              </a:rPr>
              <a:t>Connection management (ECM) procedures</a:t>
            </a:r>
            <a:r>
              <a:rPr lang="en-US" altLang="zh-CN" sz="1600" dirty="0"/>
              <a:t> </a:t>
            </a:r>
          </a:p>
          <a:p>
            <a:r>
              <a:rPr lang="en-US" altLang="zh-CN" sz="1600" dirty="0"/>
              <a:t>5.6.1	</a:t>
            </a:r>
            <a:r>
              <a:rPr lang="en-US" altLang="zh-CN" sz="1600" dirty="0">
                <a:solidFill>
                  <a:srgbClr val="FF3300"/>
                </a:solidFill>
              </a:rPr>
              <a:t>Service request procedure</a:t>
            </a:r>
          </a:p>
          <a:p>
            <a:r>
              <a:rPr lang="en-US" altLang="zh-CN" sz="1600" dirty="0"/>
              <a:t>5.6.2	</a:t>
            </a:r>
            <a:r>
              <a:rPr lang="en-US" altLang="zh-CN" sz="1600" dirty="0">
                <a:solidFill>
                  <a:srgbClr val="FF3300"/>
                </a:solidFill>
              </a:rPr>
              <a:t>Paging procedure</a:t>
            </a:r>
          </a:p>
          <a:p>
            <a:r>
              <a:rPr lang="en-US" altLang="zh-CN" sz="1600" dirty="0"/>
              <a:t>5.6.3	Transport of NAS messages procedure</a:t>
            </a:r>
          </a:p>
          <a:p>
            <a:r>
              <a:rPr lang="en-US" altLang="zh-CN" sz="1600" dirty="0"/>
              <a:t>5.6.4	Generic transport of NAS messages procedure</a:t>
            </a:r>
          </a:p>
        </p:txBody>
      </p:sp>
    </p:spTree>
    <p:extLst>
      <p:ext uri="{BB962C8B-B14F-4D97-AF65-F5344CB8AC3E}">
        <p14:creationId xmlns:p14="http://schemas.microsoft.com/office/powerpoint/2010/main" val="85828595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ChangeArrowheads="1"/>
          </p:cNvSpPr>
          <p:nvPr/>
        </p:nvSpPr>
        <p:spPr bwMode="auto">
          <a:xfrm>
            <a:off x="304800" y="1484784"/>
            <a:ext cx="8686800" cy="558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dirty="0">
                <a:solidFill>
                  <a:srgbClr val="0066FF"/>
                </a:solidFill>
              </a:rPr>
              <a:t>Network initiated ESM procedures(Procedures related to EPS bearer contexts)</a:t>
            </a:r>
          </a:p>
          <a:p>
            <a:r>
              <a:rPr lang="en-US" altLang="zh-CN" sz="2000" dirty="0"/>
              <a:t>6.4.1	Default EPS bearer context activation procedure</a:t>
            </a:r>
          </a:p>
          <a:p>
            <a:r>
              <a:rPr lang="en-US" altLang="zh-CN" sz="2000" dirty="0"/>
              <a:t>6.4.2	Dedicated EPS bearer context activation procedure</a:t>
            </a:r>
          </a:p>
          <a:p>
            <a:r>
              <a:rPr lang="en-US" altLang="zh-CN" sz="2000" dirty="0"/>
              <a:t>6.4.3	EPS bearer context modification procedure</a:t>
            </a:r>
          </a:p>
          <a:p>
            <a:r>
              <a:rPr lang="en-US" altLang="zh-CN" sz="2000" dirty="0"/>
              <a:t>6.4.4	EPS bearer context deactivation procedure</a:t>
            </a:r>
          </a:p>
          <a:p>
            <a:r>
              <a:rPr lang="en-US" altLang="zh-CN" dirty="0">
                <a:solidFill>
                  <a:srgbClr val="0066FF"/>
                </a:solidFill>
              </a:rPr>
              <a:t>UE requested ESM procedures(Transaction related procedures)</a:t>
            </a:r>
          </a:p>
          <a:p>
            <a:r>
              <a:rPr lang="en-US" altLang="zh-CN" sz="2000" dirty="0"/>
              <a:t>6.5.1	UE requested PDN connectivity procedure</a:t>
            </a:r>
          </a:p>
          <a:p>
            <a:r>
              <a:rPr lang="en-US" altLang="zh-CN" sz="2000" dirty="0"/>
              <a:t>6.5.2	UE requested PDN disconnect procedure</a:t>
            </a:r>
          </a:p>
          <a:p>
            <a:r>
              <a:rPr lang="en-US" altLang="zh-CN" sz="2000" dirty="0"/>
              <a:t>6.5.3	UE requested bearer resource allocation procedure</a:t>
            </a:r>
          </a:p>
          <a:p>
            <a:r>
              <a:rPr lang="en-US" altLang="zh-CN" sz="2000" dirty="0"/>
              <a:t>6.5.4	UE requested bearer resource modification procedure</a:t>
            </a:r>
          </a:p>
          <a:p>
            <a:r>
              <a:rPr lang="en-US" altLang="zh-CN" dirty="0">
                <a:solidFill>
                  <a:srgbClr val="0066FF"/>
                </a:solidFill>
              </a:rPr>
              <a:t>Miscellaneous procedures</a:t>
            </a:r>
          </a:p>
          <a:p>
            <a:r>
              <a:rPr lang="en-US" altLang="zh-CN" sz="2000" dirty="0"/>
              <a:t>6.6.1.2	ESM information request procedure</a:t>
            </a:r>
          </a:p>
          <a:p>
            <a:r>
              <a:rPr lang="en-US" altLang="zh-CN" sz="2000" dirty="0"/>
              <a:t>6.6.1.3	Exchange of protocol configuration options in other messages</a:t>
            </a:r>
          </a:p>
          <a:p>
            <a:r>
              <a:rPr lang="en-US" altLang="zh-CN" sz="2000" dirty="0"/>
              <a:t>6.6.2	Notification procedure</a:t>
            </a:r>
          </a:p>
        </p:txBody>
      </p:sp>
      <p:sp>
        <p:nvSpPr>
          <p:cNvPr id="25605" name="Text Box 5"/>
          <p:cNvSpPr txBox="1">
            <a:spLocks noChangeArrowheads="1"/>
          </p:cNvSpPr>
          <p:nvPr/>
        </p:nvSpPr>
        <p:spPr bwMode="auto">
          <a:xfrm>
            <a:off x="1877248" y="332656"/>
            <a:ext cx="55419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zh-CN" sz="2400" b="1" dirty="0">
                <a:latin typeface="+mn-ea"/>
              </a:rPr>
              <a:t>NAS EPS SM </a:t>
            </a:r>
            <a:r>
              <a:rPr lang="zh-CN" altLang="en-US" sz="2400" b="1" dirty="0">
                <a:latin typeface="+mn-ea"/>
              </a:rPr>
              <a:t>信令流程概要 </a:t>
            </a:r>
            <a:r>
              <a:rPr lang="en-US" altLang="zh-CN" sz="2400" b="1" dirty="0">
                <a:latin typeface="+mn-ea"/>
              </a:rPr>
              <a:t>(Spec 24.301) </a:t>
            </a:r>
          </a:p>
        </p:txBody>
      </p:sp>
    </p:spTree>
    <p:extLst>
      <p:ext uri="{BB962C8B-B14F-4D97-AF65-F5344CB8AC3E}">
        <p14:creationId xmlns:p14="http://schemas.microsoft.com/office/powerpoint/2010/main" val="19760775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835696" y="476672"/>
            <a:ext cx="4749800" cy="684212"/>
          </a:xfrm>
        </p:spPr>
        <p:txBody>
          <a:bodyPr/>
          <a:lstStyle/>
          <a:p>
            <a:r>
              <a:rPr lang="zh-CN" altLang="en-US" sz="3200" dirty="0">
                <a:solidFill>
                  <a:srgbClr val="000099"/>
                </a:solidFill>
              </a:rPr>
              <a:t>未来</a:t>
            </a:r>
            <a:r>
              <a:rPr lang="zh-CN" altLang="en-US" sz="3200" dirty="0" smtClean="0">
                <a:solidFill>
                  <a:srgbClr val="000099"/>
                </a:solidFill>
              </a:rPr>
              <a:t>移动通信</a:t>
            </a:r>
            <a:r>
              <a:rPr lang="zh-CN" altLang="en-US" sz="3200" dirty="0">
                <a:solidFill>
                  <a:srgbClr val="000099"/>
                </a:solidFill>
              </a:rPr>
              <a:t>技术简介</a:t>
            </a:r>
          </a:p>
        </p:txBody>
      </p:sp>
      <p:sp>
        <p:nvSpPr>
          <p:cNvPr id="4099" name="Rectangle 3"/>
          <p:cNvSpPr>
            <a:spLocks noGrp="1" noChangeArrowheads="1"/>
          </p:cNvSpPr>
          <p:nvPr>
            <p:ph type="body" idx="1"/>
          </p:nvPr>
        </p:nvSpPr>
        <p:spPr>
          <a:xfrm>
            <a:off x="250825" y="1384300"/>
            <a:ext cx="7696200" cy="5473700"/>
          </a:xfrm>
        </p:spPr>
        <p:txBody>
          <a:bodyPr/>
          <a:lstStyle/>
          <a:p>
            <a:pPr>
              <a:lnSpc>
                <a:spcPct val="90000"/>
              </a:lnSpc>
              <a:buClr>
                <a:schemeClr val="folHlink"/>
              </a:buClr>
              <a:buFont typeface="Wingdings" pitchFamily="2" charset="2"/>
              <a:buChar char="Ø"/>
            </a:pPr>
            <a:r>
              <a:rPr lang="en-US" altLang="zh-CN" sz="2400" dirty="0">
                <a:latin typeface="+mn-ea"/>
              </a:rPr>
              <a:t> </a:t>
            </a:r>
            <a:r>
              <a:rPr lang="en-US" altLang="zh-CN" sz="2400" dirty="0" smtClean="0">
                <a:latin typeface="+mn-ea"/>
              </a:rPr>
              <a:t>4G</a:t>
            </a:r>
            <a:r>
              <a:rPr lang="zh-CN" altLang="en-US" sz="2400" dirty="0">
                <a:latin typeface="+mn-ea"/>
              </a:rPr>
              <a:t>是第四带移动通信及技术的简称，是集</a:t>
            </a:r>
            <a:r>
              <a:rPr lang="en-US" altLang="zh-CN" sz="2400" dirty="0">
                <a:latin typeface="+mn-ea"/>
              </a:rPr>
              <a:t>3G</a:t>
            </a:r>
            <a:r>
              <a:rPr lang="zh-CN" altLang="en-US" sz="2400" dirty="0">
                <a:latin typeface="+mn-ea"/>
              </a:rPr>
              <a:t>与</a:t>
            </a:r>
            <a:r>
              <a:rPr lang="en-US" altLang="zh-CN" sz="2400" dirty="0">
                <a:latin typeface="+mn-ea"/>
              </a:rPr>
              <a:t>WLAN</a:t>
            </a:r>
            <a:r>
              <a:rPr lang="zh-CN" altLang="en-US" sz="2400" dirty="0">
                <a:latin typeface="+mn-ea"/>
              </a:rPr>
              <a:t>于一体并能传输高质量视频图像，以及图像传输质量与高清晰电视不相上下的技术产品。</a:t>
            </a:r>
          </a:p>
          <a:p>
            <a:pPr>
              <a:lnSpc>
                <a:spcPct val="90000"/>
              </a:lnSpc>
              <a:buClr>
                <a:schemeClr val="folHlink"/>
              </a:buClr>
              <a:buFont typeface="Wingdings" pitchFamily="2" charset="2"/>
              <a:buChar char="Ø"/>
            </a:pPr>
            <a:r>
              <a:rPr lang="zh-CN" altLang="en-US" sz="2400" dirty="0">
                <a:latin typeface="+mn-ea"/>
              </a:rPr>
              <a:t> </a:t>
            </a:r>
            <a:r>
              <a:rPr lang="en-US" altLang="zh-CN" sz="2400" dirty="0" smtClean="0">
                <a:latin typeface="+mn-ea"/>
              </a:rPr>
              <a:t>4G</a:t>
            </a:r>
            <a:r>
              <a:rPr lang="zh-CN" altLang="en-US" sz="2400" dirty="0">
                <a:latin typeface="+mn-ea"/>
              </a:rPr>
              <a:t>通信技术是继第三代以后的又一次无线通信技术演进，其开发更加具有明确的目标性：</a:t>
            </a:r>
            <a:r>
              <a:rPr lang="zh-CN" altLang="en-US" sz="2400" b="1" dirty="0">
                <a:latin typeface="+mn-ea"/>
              </a:rPr>
              <a:t>提高移动装置无线访问互联网的速度。</a:t>
            </a:r>
          </a:p>
          <a:p>
            <a:pPr>
              <a:lnSpc>
                <a:spcPct val="90000"/>
              </a:lnSpc>
              <a:buClr>
                <a:schemeClr val="folHlink"/>
              </a:buClr>
              <a:buFont typeface="Wingdings" pitchFamily="2" charset="2"/>
              <a:buChar char="Ø"/>
            </a:pPr>
            <a:r>
              <a:rPr lang="zh-CN" altLang="en-US" sz="2400" b="1" dirty="0">
                <a:latin typeface="+mn-ea"/>
              </a:rPr>
              <a:t>  </a:t>
            </a:r>
            <a:r>
              <a:rPr lang="en-US" altLang="zh-CN" sz="2400" dirty="0" smtClean="0">
                <a:latin typeface="+mn-ea"/>
              </a:rPr>
              <a:t>ITU</a:t>
            </a:r>
            <a:r>
              <a:rPr lang="zh-CN" altLang="en-US" sz="2400" dirty="0">
                <a:latin typeface="+mn-ea"/>
              </a:rPr>
              <a:t>对</a:t>
            </a:r>
            <a:r>
              <a:rPr lang="en-US" altLang="zh-CN" sz="2400" dirty="0">
                <a:latin typeface="+mn-ea"/>
              </a:rPr>
              <a:t>4G</a:t>
            </a:r>
            <a:r>
              <a:rPr lang="zh-CN" altLang="en-US" sz="2400" dirty="0">
                <a:latin typeface="+mn-ea"/>
              </a:rPr>
              <a:t>要求的峰值速率为：</a:t>
            </a:r>
            <a:r>
              <a:rPr lang="en-US" altLang="zh-CN" sz="2400" dirty="0">
                <a:latin typeface="+mn-ea"/>
              </a:rPr>
              <a:t>(1)</a:t>
            </a:r>
            <a:r>
              <a:rPr lang="zh-CN" altLang="en-US" sz="2400" dirty="0">
                <a:latin typeface="+mn-ea"/>
              </a:rPr>
              <a:t>低速移动、热点覆盖场景下</a:t>
            </a:r>
            <a:r>
              <a:rPr lang="en-US" altLang="zh-CN" sz="2400" dirty="0">
                <a:latin typeface="+mn-ea"/>
              </a:rPr>
              <a:t>1Gbit/s</a:t>
            </a:r>
            <a:r>
              <a:rPr lang="zh-CN" altLang="en-US" sz="2400" dirty="0">
                <a:latin typeface="+mn-ea"/>
              </a:rPr>
              <a:t>以上。</a:t>
            </a:r>
            <a:r>
              <a:rPr lang="en-US" altLang="zh-CN" sz="2400" dirty="0">
                <a:latin typeface="+mn-ea"/>
              </a:rPr>
              <a:t>(2)</a:t>
            </a:r>
            <a:r>
              <a:rPr lang="zh-CN" altLang="en-US" sz="2400" dirty="0">
                <a:latin typeface="+mn-ea"/>
              </a:rPr>
              <a:t>高速移动、广域覆盖场景下</a:t>
            </a:r>
            <a:r>
              <a:rPr lang="en-US" altLang="zh-CN" sz="2400" dirty="0">
                <a:latin typeface="+mn-ea"/>
              </a:rPr>
              <a:t>100Mbit/s</a:t>
            </a:r>
            <a:r>
              <a:rPr lang="zh-CN" altLang="en-US" sz="2400" dirty="0" smtClean="0">
                <a:latin typeface="+mn-ea"/>
              </a:rPr>
              <a:t>。</a:t>
            </a:r>
            <a:endParaRPr lang="en-US" altLang="zh-CN" sz="2400" dirty="0" smtClean="0">
              <a:latin typeface="+mn-ea"/>
            </a:endParaRPr>
          </a:p>
          <a:p>
            <a:pPr>
              <a:lnSpc>
                <a:spcPct val="90000"/>
              </a:lnSpc>
              <a:buClr>
                <a:schemeClr val="folHlink"/>
              </a:buClr>
              <a:buFont typeface="Wingdings" pitchFamily="2" charset="2"/>
              <a:buChar char="Ø"/>
            </a:pPr>
            <a:r>
              <a:rPr lang="en-US" altLang="zh-CN" dirty="0" smtClean="0">
                <a:latin typeface="+mn-ea"/>
              </a:rPr>
              <a:t>LTE</a:t>
            </a:r>
            <a:r>
              <a:rPr lang="zh-CN" altLang="en-US" dirty="0" smtClean="0">
                <a:latin typeface="+mn-ea"/>
              </a:rPr>
              <a:t>尽管</a:t>
            </a:r>
            <a:r>
              <a:rPr lang="zh-CN" altLang="en-US" dirty="0">
                <a:latin typeface="+mn-ea"/>
              </a:rPr>
              <a:t>被宣传为</a:t>
            </a:r>
            <a:r>
              <a:rPr lang="en-US" altLang="zh-CN" dirty="0">
                <a:latin typeface="+mn-ea"/>
              </a:rPr>
              <a:t>4G</a:t>
            </a:r>
            <a:r>
              <a:rPr lang="zh-CN" altLang="en-US" dirty="0">
                <a:latin typeface="+mn-ea"/>
              </a:rPr>
              <a:t>无线标准，但它其实并未被</a:t>
            </a:r>
            <a:r>
              <a:rPr lang="en-US" altLang="zh-CN" dirty="0">
                <a:latin typeface="+mn-ea"/>
              </a:rPr>
              <a:t>3GPP</a:t>
            </a:r>
            <a:r>
              <a:rPr lang="zh-CN" altLang="en-US" dirty="0">
                <a:latin typeface="+mn-ea"/>
              </a:rPr>
              <a:t>认可为国际电信联盟所描述的下一代无线通讯标准</a:t>
            </a:r>
            <a:r>
              <a:rPr lang="en-US" altLang="zh-CN" dirty="0">
                <a:latin typeface="+mn-ea"/>
              </a:rPr>
              <a:t>IMT-Advanced</a:t>
            </a:r>
            <a:r>
              <a:rPr lang="zh-CN" altLang="en-US" dirty="0">
                <a:latin typeface="+mn-ea"/>
              </a:rPr>
              <a:t>，因此在严格意义上其还未达到</a:t>
            </a:r>
            <a:r>
              <a:rPr lang="en-US" altLang="zh-CN" dirty="0">
                <a:latin typeface="+mn-ea"/>
              </a:rPr>
              <a:t>4G</a:t>
            </a:r>
            <a:r>
              <a:rPr lang="zh-CN" altLang="en-US" dirty="0">
                <a:latin typeface="+mn-ea"/>
              </a:rPr>
              <a:t>的标准。只有升级版的</a:t>
            </a:r>
            <a:r>
              <a:rPr lang="en-US" altLang="zh-CN" dirty="0">
                <a:latin typeface="+mn-ea"/>
              </a:rPr>
              <a:t>LTE Advanced</a:t>
            </a:r>
            <a:r>
              <a:rPr lang="zh-CN" altLang="en-US" dirty="0">
                <a:latin typeface="+mn-ea"/>
              </a:rPr>
              <a:t>才满足国际电信联盟对</a:t>
            </a:r>
            <a:r>
              <a:rPr lang="en-US" altLang="zh-CN" dirty="0">
                <a:latin typeface="+mn-ea"/>
              </a:rPr>
              <a:t>4G</a:t>
            </a:r>
            <a:r>
              <a:rPr lang="zh-CN" altLang="en-US" dirty="0">
                <a:latin typeface="+mn-ea"/>
              </a:rPr>
              <a:t>的要</a:t>
            </a:r>
            <a:endParaRPr lang="zh-CN" altLang="en-US" sz="2400" dirty="0">
              <a:latin typeface="+mn-ea"/>
            </a:endParaRPr>
          </a:p>
        </p:txBody>
      </p:sp>
    </p:spTree>
    <p:extLst>
      <p:ext uri="{BB962C8B-B14F-4D97-AF65-F5344CB8AC3E}">
        <p14:creationId xmlns:p14="http://schemas.microsoft.com/office/powerpoint/2010/main" val="339677970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67544" y="1412776"/>
            <a:ext cx="8280920" cy="5184576"/>
          </a:xfrm>
        </p:spPr>
        <p:txBody>
          <a:bodyPr>
            <a:normAutofit lnSpcReduction="10000"/>
          </a:bodyPr>
          <a:lstStyle/>
          <a:p>
            <a:pPr marL="0" indent="0">
              <a:buNone/>
            </a:pPr>
            <a:r>
              <a:rPr lang="zh-CN" altLang="en-US" dirty="0">
                <a:latin typeface="+mn-ea"/>
              </a:rPr>
              <a:t>（</a:t>
            </a:r>
            <a:r>
              <a:rPr lang="en-US" altLang="zh-CN" sz="2200" dirty="0">
                <a:latin typeface="+mn-ea"/>
              </a:rPr>
              <a:t>1</a:t>
            </a:r>
            <a:r>
              <a:rPr lang="zh-CN" altLang="en-US" sz="2200" dirty="0">
                <a:latin typeface="+mn-ea"/>
              </a:rPr>
              <a:t>）</a:t>
            </a:r>
            <a:r>
              <a:rPr lang="en-US" altLang="zh-CN" sz="2200" b="1" dirty="0">
                <a:latin typeface="+mn-ea"/>
              </a:rPr>
              <a:t>OFDM</a:t>
            </a:r>
            <a:r>
              <a:rPr lang="zh-CN" altLang="en-US" sz="2200" b="1" dirty="0">
                <a:latin typeface="+mn-ea"/>
              </a:rPr>
              <a:t>调制</a:t>
            </a:r>
            <a:r>
              <a:rPr lang="zh-CN" altLang="en-US" sz="2200" b="1" dirty="0" smtClean="0">
                <a:latin typeface="+mn-ea"/>
              </a:rPr>
              <a:t>技术</a:t>
            </a:r>
            <a:endParaRPr lang="en-US" altLang="zh-CN" sz="2200" b="1" dirty="0" smtClean="0">
              <a:latin typeface="+mn-ea"/>
            </a:endParaRPr>
          </a:p>
          <a:p>
            <a:pPr>
              <a:buNone/>
            </a:pPr>
            <a:r>
              <a:rPr lang="zh-CN" altLang="en-US" sz="2200" dirty="0" smtClean="0">
                <a:latin typeface="+mn-ea"/>
              </a:rPr>
              <a:t>（</a:t>
            </a:r>
            <a:r>
              <a:rPr lang="en-US" altLang="zh-CN" sz="2200" dirty="0">
                <a:latin typeface="+mn-ea"/>
              </a:rPr>
              <a:t>2</a:t>
            </a:r>
            <a:r>
              <a:rPr lang="zh-CN" altLang="en-US" sz="2200" dirty="0">
                <a:latin typeface="+mn-ea"/>
              </a:rPr>
              <a:t>）</a:t>
            </a:r>
            <a:r>
              <a:rPr lang="zh-CN" altLang="en-US" sz="2200" b="1" dirty="0">
                <a:latin typeface="+mn-ea"/>
              </a:rPr>
              <a:t>软件</a:t>
            </a:r>
            <a:r>
              <a:rPr lang="zh-CN" altLang="en-US" sz="2200" b="1" dirty="0" smtClean="0">
                <a:latin typeface="+mn-ea"/>
              </a:rPr>
              <a:t>无线电技术</a:t>
            </a:r>
            <a:endParaRPr lang="zh-CN" altLang="en-US" sz="2200" b="1" dirty="0">
              <a:latin typeface="+mn-ea"/>
            </a:endParaRPr>
          </a:p>
          <a:p>
            <a:pPr>
              <a:buFontTx/>
              <a:buNone/>
            </a:pPr>
            <a:r>
              <a:rPr lang="zh-CN" altLang="en-US" sz="2200" dirty="0">
                <a:latin typeface="+mn-ea"/>
              </a:rPr>
              <a:t>         软件无线电是将标准化、模块化的硬件功能单元经过一通用硬件平台，利用软件加载方式来实现各类无线电通信系统的一种开放式结构的技术。核心思想是在尽可能靠近天线的地方使用宽带</a:t>
            </a:r>
            <a:r>
              <a:rPr lang="en-US" altLang="zh-CN" sz="2200" dirty="0">
                <a:latin typeface="+mn-ea"/>
              </a:rPr>
              <a:t>A/D</a:t>
            </a:r>
            <a:r>
              <a:rPr lang="zh-CN" altLang="en-US" sz="2200" dirty="0">
                <a:latin typeface="+mn-ea"/>
              </a:rPr>
              <a:t>和</a:t>
            </a:r>
            <a:r>
              <a:rPr lang="en-US" altLang="zh-CN" sz="2200" dirty="0">
                <a:latin typeface="+mn-ea"/>
              </a:rPr>
              <a:t>D/A</a:t>
            </a:r>
            <a:r>
              <a:rPr lang="zh-CN" altLang="en-US" sz="2200" dirty="0">
                <a:latin typeface="+mn-ea"/>
              </a:rPr>
              <a:t>变换器，尽可能多的利用软件来定义无线功能</a:t>
            </a:r>
            <a:r>
              <a:rPr lang="zh-CN" altLang="en-US" sz="2200" dirty="0" smtClean="0">
                <a:latin typeface="+mn-ea"/>
              </a:rPr>
              <a:t>。</a:t>
            </a:r>
            <a:endParaRPr lang="en-US" altLang="zh-CN" sz="2200" dirty="0" smtClean="0">
              <a:latin typeface="+mn-ea"/>
            </a:endParaRPr>
          </a:p>
          <a:p>
            <a:pPr>
              <a:buFontTx/>
              <a:buNone/>
            </a:pPr>
            <a:r>
              <a:rPr lang="zh-CN" altLang="en-US" sz="2200" dirty="0">
                <a:latin typeface="+mn-ea"/>
              </a:rPr>
              <a:t>（</a:t>
            </a:r>
            <a:r>
              <a:rPr lang="en-US" altLang="zh-CN" sz="2200" dirty="0">
                <a:latin typeface="+mn-ea"/>
              </a:rPr>
              <a:t>3</a:t>
            </a:r>
            <a:r>
              <a:rPr lang="zh-CN" altLang="en-US" sz="2200" dirty="0">
                <a:latin typeface="+mn-ea"/>
              </a:rPr>
              <a:t>）</a:t>
            </a:r>
            <a:r>
              <a:rPr lang="zh-CN" altLang="en-US" sz="2200" b="1" dirty="0">
                <a:latin typeface="+mn-ea"/>
              </a:rPr>
              <a:t>智能天线</a:t>
            </a:r>
          </a:p>
          <a:p>
            <a:pPr>
              <a:buFontTx/>
              <a:buNone/>
            </a:pPr>
            <a:r>
              <a:rPr lang="zh-CN" altLang="en-US" sz="2200" dirty="0">
                <a:latin typeface="+mn-ea"/>
              </a:rPr>
              <a:t>          智能天线具有抑制信号干扰、自动跟踪及数字波束调节等功能，被称为是未来移动通信的关键技术。</a:t>
            </a:r>
          </a:p>
          <a:p>
            <a:pPr>
              <a:buNone/>
            </a:pPr>
            <a:r>
              <a:rPr lang="zh-CN" altLang="en-US" sz="2200" dirty="0">
                <a:latin typeface="+mn-ea"/>
              </a:rPr>
              <a:t>（</a:t>
            </a:r>
            <a:r>
              <a:rPr lang="en-US" altLang="zh-CN" sz="2200" dirty="0">
                <a:latin typeface="+mn-ea"/>
              </a:rPr>
              <a:t>4</a:t>
            </a:r>
            <a:r>
              <a:rPr lang="zh-CN" altLang="en-US" sz="2200" dirty="0">
                <a:latin typeface="+mn-ea"/>
              </a:rPr>
              <a:t>）</a:t>
            </a:r>
            <a:r>
              <a:rPr lang="en-US" altLang="zh-CN" sz="2200" b="1" dirty="0">
                <a:latin typeface="+mn-ea"/>
              </a:rPr>
              <a:t>MIMO</a:t>
            </a:r>
            <a:r>
              <a:rPr lang="zh-CN" altLang="en-US" sz="2200" b="1" dirty="0" smtClean="0">
                <a:latin typeface="+mn-ea"/>
              </a:rPr>
              <a:t>技术</a:t>
            </a:r>
            <a:endParaRPr lang="en-US" altLang="zh-CN" sz="2200" b="1" dirty="0" smtClean="0">
              <a:latin typeface="+mn-ea"/>
            </a:endParaRPr>
          </a:p>
          <a:p>
            <a:pPr>
              <a:buNone/>
            </a:pPr>
            <a:r>
              <a:rPr lang="zh-CN" altLang="en-US" sz="2200" dirty="0">
                <a:latin typeface="+mn-ea"/>
              </a:rPr>
              <a:t>（</a:t>
            </a:r>
            <a:r>
              <a:rPr lang="en-US" altLang="zh-CN" sz="2200" dirty="0">
                <a:latin typeface="+mn-ea"/>
              </a:rPr>
              <a:t>5</a:t>
            </a:r>
            <a:r>
              <a:rPr lang="zh-CN" altLang="en-US" sz="2200" dirty="0">
                <a:latin typeface="+mn-ea"/>
              </a:rPr>
              <a:t>）</a:t>
            </a:r>
            <a:r>
              <a:rPr lang="zh-CN" altLang="en-US" sz="2200" b="1" dirty="0">
                <a:latin typeface="+mn-ea"/>
              </a:rPr>
              <a:t>高性能的</a:t>
            </a:r>
            <a:r>
              <a:rPr lang="zh-CN" altLang="en-US" sz="2200" b="1" dirty="0" smtClean="0">
                <a:latin typeface="+mn-ea"/>
              </a:rPr>
              <a:t>接收机</a:t>
            </a:r>
            <a:endParaRPr lang="en-US" altLang="zh-CN" sz="2200" b="1" dirty="0" smtClean="0">
              <a:latin typeface="+mn-ea"/>
            </a:endParaRPr>
          </a:p>
          <a:p>
            <a:pPr>
              <a:buNone/>
            </a:pPr>
            <a:r>
              <a:rPr lang="zh-CN" altLang="en-US" sz="2200" dirty="0">
                <a:latin typeface="+mn-ea"/>
              </a:rPr>
              <a:t>（</a:t>
            </a:r>
            <a:r>
              <a:rPr lang="en-US" altLang="zh-CN" sz="2200" dirty="0">
                <a:latin typeface="+mn-ea"/>
              </a:rPr>
              <a:t>6</a:t>
            </a:r>
            <a:r>
              <a:rPr lang="zh-CN" altLang="en-US" sz="2200" dirty="0">
                <a:latin typeface="+mn-ea"/>
              </a:rPr>
              <a:t>）</a:t>
            </a:r>
            <a:r>
              <a:rPr lang="zh-CN" altLang="en-US" sz="2200" b="1" dirty="0">
                <a:latin typeface="+mn-ea"/>
              </a:rPr>
              <a:t>全</a:t>
            </a:r>
            <a:r>
              <a:rPr lang="en-US" altLang="zh-CN" sz="2200" b="1" dirty="0">
                <a:latin typeface="+mn-ea"/>
              </a:rPr>
              <a:t>IP </a:t>
            </a:r>
            <a:r>
              <a:rPr lang="zh-CN" altLang="en-US" sz="2200" b="1" dirty="0">
                <a:latin typeface="+mn-ea"/>
              </a:rPr>
              <a:t>技术</a:t>
            </a:r>
          </a:p>
          <a:p>
            <a:pPr>
              <a:buNone/>
            </a:pPr>
            <a:r>
              <a:rPr lang="en-US" altLang="zh-CN" sz="2200" dirty="0" smtClean="0">
                <a:latin typeface="+mn-ea"/>
              </a:rPr>
              <a:t>	IP </a:t>
            </a:r>
            <a:r>
              <a:rPr lang="zh-CN" altLang="en-US" sz="2200" dirty="0">
                <a:latin typeface="+mn-ea"/>
              </a:rPr>
              <a:t>网络支持各种类型的接入系统，包括固定接入系统和移动接入系统、</a:t>
            </a:r>
            <a:r>
              <a:rPr lang="en-US" altLang="zh-CN" sz="2200" dirty="0">
                <a:latin typeface="+mn-ea"/>
              </a:rPr>
              <a:t>3GPP </a:t>
            </a:r>
            <a:r>
              <a:rPr lang="zh-CN" altLang="en-US" sz="2200" dirty="0">
                <a:latin typeface="+mn-ea"/>
              </a:rPr>
              <a:t>接入系统和非</a:t>
            </a:r>
            <a:r>
              <a:rPr lang="en-US" altLang="zh-CN" sz="2200" dirty="0">
                <a:latin typeface="+mn-ea"/>
              </a:rPr>
              <a:t>3GPP </a:t>
            </a:r>
            <a:r>
              <a:rPr lang="zh-CN" altLang="en-US" sz="2200" dirty="0">
                <a:latin typeface="+mn-ea"/>
              </a:rPr>
              <a:t>接入系统、传统的接入系统和新型的接入系统。</a:t>
            </a:r>
          </a:p>
          <a:p>
            <a:pPr>
              <a:buNone/>
            </a:pPr>
            <a:endParaRPr lang="zh-CN" altLang="en-US" sz="2200" b="1" dirty="0"/>
          </a:p>
          <a:p>
            <a:pPr>
              <a:buNone/>
            </a:pPr>
            <a:endParaRPr lang="zh-CN" altLang="en-US" sz="2200" b="1" dirty="0"/>
          </a:p>
          <a:p>
            <a:pPr>
              <a:buFontTx/>
              <a:buNone/>
            </a:pPr>
            <a:endParaRPr lang="zh-CN" altLang="en-US" sz="1800" dirty="0">
              <a:latin typeface="+mn-ea"/>
            </a:endParaRPr>
          </a:p>
        </p:txBody>
      </p:sp>
      <p:sp>
        <p:nvSpPr>
          <p:cNvPr id="3" name="标题 2"/>
          <p:cNvSpPr>
            <a:spLocks noGrp="1"/>
          </p:cNvSpPr>
          <p:nvPr>
            <p:ph type="title"/>
          </p:nvPr>
        </p:nvSpPr>
        <p:spPr>
          <a:xfrm>
            <a:off x="457200" y="338328"/>
            <a:ext cx="8229600" cy="858424"/>
          </a:xfrm>
        </p:spPr>
        <p:txBody>
          <a:bodyPr>
            <a:normAutofit/>
          </a:bodyPr>
          <a:lstStyle/>
          <a:p>
            <a:r>
              <a:rPr lang="en-US" altLang="zh-CN" sz="3600" dirty="0" smtClean="0">
                <a:latin typeface="+mn-ea"/>
                <a:ea typeface="+mn-ea"/>
              </a:rPr>
              <a:t>4G</a:t>
            </a:r>
            <a:r>
              <a:rPr lang="zh-CN" altLang="en-US" sz="3600" dirty="0" smtClean="0">
                <a:latin typeface="+mn-ea"/>
                <a:ea typeface="+mn-ea"/>
              </a:rPr>
              <a:t>关键技术</a:t>
            </a:r>
            <a:endParaRPr lang="zh-CN" altLang="en-US" sz="3600" dirty="0">
              <a:latin typeface="+mn-ea"/>
              <a:ea typeface="+mn-ea"/>
            </a:endParaRPr>
          </a:p>
        </p:txBody>
      </p:sp>
    </p:spTree>
    <p:extLst>
      <p:ext uri="{BB962C8B-B14F-4D97-AF65-F5344CB8AC3E}">
        <p14:creationId xmlns:p14="http://schemas.microsoft.com/office/powerpoint/2010/main" val="12471101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矩形 43"/>
          <p:cNvSpPr/>
          <p:nvPr/>
        </p:nvSpPr>
        <p:spPr bwMode="auto">
          <a:xfrm>
            <a:off x="4980496" y="1772816"/>
            <a:ext cx="3621699" cy="4536504"/>
          </a:xfrm>
          <a:prstGeom prst="rect">
            <a:avLst/>
          </a:prstGeom>
          <a:solidFill>
            <a:srgbClr val="92D050">
              <a:alpha val="18000"/>
            </a:srgbClr>
          </a:solidFill>
          <a:ln w="9525" cap="flat" cmpd="sng" algn="ctr">
            <a:solidFill>
              <a:schemeClr val="tx1">
                <a:lumMod val="65000"/>
                <a:lumOff val="35000"/>
              </a:schemeClr>
            </a:solidFill>
            <a:prstDash val="dash"/>
            <a:round/>
            <a:headEnd type="none" w="med" len="med"/>
            <a:tailEnd type="none" w="med" len="med"/>
          </a:ln>
          <a:effectLst/>
        </p:spPr>
        <p:txBody>
          <a:bodyPr vert="horz" wrap="none" lIns="89866" tIns="45652" rIns="91305" bIns="45652"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1" i="0" u="none" strike="noStrike" cap="none" normalizeH="0" baseline="0" smtClean="0">
              <a:ln>
                <a:noFill/>
              </a:ln>
              <a:solidFill>
                <a:schemeClr val="tx1"/>
              </a:solidFill>
              <a:effectLst/>
              <a:latin typeface="Arial" charset="0"/>
            </a:endParaRPr>
          </a:p>
        </p:txBody>
      </p:sp>
      <p:sp>
        <p:nvSpPr>
          <p:cNvPr id="4" name="标题 1"/>
          <p:cNvSpPr>
            <a:spLocks noGrp="1"/>
          </p:cNvSpPr>
          <p:nvPr>
            <p:ph type="title"/>
          </p:nvPr>
        </p:nvSpPr>
        <p:spPr>
          <a:xfrm>
            <a:off x="286390" y="264319"/>
            <a:ext cx="8638710" cy="523220"/>
          </a:xfrm>
          <a:noFill/>
        </p:spPr>
        <p:txBody>
          <a:bodyPr wrap="square" rtlCol="0">
            <a:spAutoFit/>
          </a:bodyPr>
          <a:lstStyle/>
          <a:p>
            <a:pPr defTabSz="914025">
              <a:defRPr/>
            </a:pPr>
            <a:r>
              <a:rPr lang="en-US" altLang="zh-CN" sz="2800" dirty="0" smtClean="0">
                <a:solidFill>
                  <a:srgbClr val="FF3300"/>
                </a:solidFill>
                <a:latin typeface="+mn-ea"/>
                <a:ea typeface="+mn-ea"/>
                <a:sym typeface="Lucida Grande"/>
              </a:rPr>
              <a:t>4.5G</a:t>
            </a:r>
            <a:r>
              <a:rPr lang="zh-CN" altLang="en-US" sz="2800" dirty="0" smtClean="0">
                <a:latin typeface="+mn-ea"/>
                <a:ea typeface="+mn-ea"/>
                <a:sym typeface="Lucida Grande"/>
              </a:rPr>
              <a:t>引领物联网规模商用，</a:t>
            </a:r>
            <a:r>
              <a:rPr lang="en-US" altLang="zh-CN" sz="2800" dirty="0" smtClean="0">
                <a:solidFill>
                  <a:srgbClr val="FF0000"/>
                </a:solidFill>
                <a:latin typeface="+mn-ea"/>
                <a:ea typeface="+mn-ea"/>
                <a:sym typeface="Lucida Grande"/>
              </a:rPr>
              <a:t>5G</a:t>
            </a:r>
            <a:r>
              <a:rPr lang="zh-CN" altLang="en-US" sz="2800" dirty="0" smtClean="0">
                <a:latin typeface="+mn-ea"/>
                <a:ea typeface="+mn-ea"/>
                <a:sym typeface="Lucida Grande"/>
              </a:rPr>
              <a:t>开启万物互联之门</a:t>
            </a:r>
          </a:p>
        </p:txBody>
      </p:sp>
      <p:sp>
        <p:nvSpPr>
          <p:cNvPr id="27" name="矩形 26"/>
          <p:cNvSpPr/>
          <p:nvPr/>
        </p:nvSpPr>
        <p:spPr bwMode="auto">
          <a:xfrm>
            <a:off x="1212311" y="1772816"/>
            <a:ext cx="3625254" cy="4536504"/>
          </a:xfrm>
          <a:prstGeom prst="rect">
            <a:avLst/>
          </a:prstGeom>
          <a:solidFill>
            <a:srgbClr val="FFC000">
              <a:alpha val="18000"/>
            </a:srgbClr>
          </a:solidFill>
          <a:ln w="9525" cap="flat" cmpd="sng" algn="ctr">
            <a:solidFill>
              <a:schemeClr val="tx1">
                <a:lumMod val="65000"/>
                <a:lumOff val="35000"/>
              </a:schemeClr>
            </a:solidFill>
            <a:prstDash val="dash"/>
            <a:round/>
            <a:headEnd type="none" w="med" len="med"/>
            <a:tailEnd type="none" w="med" len="med"/>
          </a:ln>
          <a:effectLst/>
        </p:spPr>
        <p:txBody>
          <a:bodyPr vert="horz" wrap="none" lIns="89866" tIns="45652" rIns="91305" bIns="45652" numCol="1" rtlCol="0" anchor="ctr" anchorCtr="0" compatLnSpc="1">
            <a:prstTxWarp prst="textNoShape">
              <a:avLst/>
            </a:prstTxWarp>
          </a:bodyPr>
          <a:lstStyle/>
          <a:p>
            <a:endParaRPr lang="zh-CN" altLang="en-US" b="1" smtClean="0">
              <a:latin typeface="Arial" charset="0"/>
            </a:endParaRPr>
          </a:p>
        </p:txBody>
      </p:sp>
      <p:sp>
        <p:nvSpPr>
          <p:cNvPr id="28" name="矩形 27"/>
          <p:cNvSpPr/>
          <p:nvPr/>
        </p:nvSpPr>
        <p:spPr>
          <a:xfrm>
            <a:off x="1223467" y="2060848"/>
            <a:ext cx="3625254" cy="4154984"/>
          </a:xfrm>
          <a:prstGeom prst="rect">
            <a:avLst/>
          </a:prstGeom>
        </p:spPr>
        <p:txBody>
          <a:bodyPr wrap="square">
            <a:spAutoFit/>
          </a:bodyPr>
          <a:lstStyle/>
          <a:p>
            <a:pPr lvl="1">
              <a:lnSpc>
                <a:spcPct val="150000"/>
              </a:lnSpc>
              <a:buFont typeface="Wingdings" pitchFamily="2" charset="2"/>
              <a:buChar char="n"/>
            </a:pPr>
            <a:r>
              <a:rPr lang="en-US" altLang="zh-CN" sz="1600" b="1" dirty="0" smtClean="0">
                <a:latin typeface="+mn-ea"/>
                <a:ea typeface="+mn-ea"/>
                <a:cs typeface="Arial" pitchFamily="34" charset="0"/>
              </a:rPr>
              <a:t>4.5G</a:t>
            </a:r>
            <a:r>
              <a:rPr lang="zh-CN" altLang="en-US" sz="1600" b="1" dirty="0" smtClean="0">
                <a:latin typeface="+mn-ea"/>
                <a:ea typeface="+mn-ea"/>
                <a:cs typeface="Arial" pitchFamily="34" charset="0"/>
              </a:rPr>
              <a:t>定义（</a:t>
            </a:r>
            <a:r>
              <a:rPr lang="zh-CN" altLang="en-US" sz="1600" dirty="0" smtClean="0">
                <a:latin typeface="+mn-ea"/>
                <a:ea typeface="+mn-ea"/>
                <a:cs typeface="Arial" pitchFamily="34" charset="0"/>
              </a:rPr>
              <a:t> </a:t>
            </a:r>
            <a:r>
              <a:rPr lang="en-US" altLang="zh-CN" sz="1600" dirty="0" smtClean="0">
                <a:latin typeface="+mn-ea"/>
                <a:ea typeface="+mn-ea"/>
                <a:cs typeface="Arial" pitchFamily="34" charset="0"/>
              </a:rPr>
              <a:t>4.5G</a:t>
            </a:r>
            <a:r>
              <a:rPr lang="zh-CN" altLang="en-US" sz="1600" dirty="0" smtClean="0">
                <a:latin typeface="+mn-ea"/>
                <a:ea typeface="+mn-ea"/>
                <a:cs typeface="Arial" pitchFamily="34" charset="0"/>
              </a:rPr>
              <a:t>标准</a:t>
            </a:r>
            <a:r>
              <a:rPr lang="en-US" altLang="zh-CN" sz="1600" smtClean="0">
                <a:latin typeface="+mn-ea"/>
                <a:ea typeface="+mn-ea"/>
                <a:cs typeface="Arial" pitchFamily="34" charset="0"/>
              </a:rPr>
              <a:t>R12</a:t>
            </a:r>
            <a:r>
              <a:rPr lang="zh-CN" altLang="en-US" sz="1600" smtClean="0">
                <a:latin typeface="+mn-ea"/>
                <a:ea typeface="+mn-ea"/>
                <a:cs typeface="Arial" pitchFamily="34" charset="0"/>
              </a:rPr>
              <a:t>于</a:t>
            </a:r>
            <a:r>
              <a:rPr lang="en-US" altLang="zh-CN" sz="1600" dirty="0" smtClean="0">
                <a:latin typeface="+mn-ea"/>
                <a:ea typeface="+mn-ea"/>
                <a:cs typeface="Arial" pitchFamily="34" charset="0"/>
              </a:rPr>
              <a:t>14</a:t>
            </a:r>
            <a:r>
              <a:rPr lang="zh-CN" altLang="en-US" sz="1600" dirty="0" smtClean="0">
                <a:latin typeface="+mn-ea"/>
                <a:ea typeface="+mn-ea"/>
                <a:cs typeface="Arial" pitchFamily="34" charset="0"/>
              </a:rPr>
              <a:t>底</a:t>
            </a:r>
            <a:r>
              <a:rPr lang="zh-CN" altLang="en-US" sz="1600" dirty="0" smtClean="0">
                <a:latin typeface="+mn-ea"/>
                <a:ea typeface="+mn-ea"/>
                <a:cs typeface="Arial" pitchFamily="34" charset="0"/>
              </a:rPr>
              <a:t>冻结）：</a:t>
            </a:r>
            <a:r>
              <a:rPr lang="en-US" altLang="zh-CN" sz="1600" dirty="0" smtClean="0">
                <a:latin typeface="+mn-ea"/>
                <a:ea typeface="+mn-ea"/>
                <a:cs typeface="Arial" pitchFamily="34" charset="0"/>
              </a:rPr>
              <a:t>4.5G</a:t>
            </a:r>
            <a:r>
              <a:rPr lang="zh-CN" altLang="en-US" sz="1600" dirty="0" smtClean="0">
                <a:latin typeface="+mn-ea"/>
                <a:ea typeface="+mn-ea"/>
                <a:cs typeface="Arial" pitchFamily="34" charset="0"/>
              </a:rPr>
              <a:t>是</a:t>
            </a:r>
            <a:r>
              <a:rPr lang="en-US" altLang="zh-CN" sz="1600" dirty="0" smtClean="0">
                <a:latin typeface="+mn-ea"/>
                <a:ea typeface="+mn-ea"/>
                <a:cs typeface="Arial" pitchFamily="34" charset="0"/>
              </a:rPr>
              <a:t>4G</a:t>
            </a:r>
            <a:r>
              <a:rPr lang="zh-CN" altLang="en-US" sz="1600" dirty="0" smtClean="0">
                <a:latin typeface="+mn-ea"/>
                <a:ea typeface="+mn-ea"/>
                <a:cs typeface="Arial" pitchFamily="34" charset="0"/>
              </a:rPr>
              <a:t>演进，可提供</a:t>
            </a:r>
            <a:r>
              <a:rPr lang="en-US" altLang="zh-CN" sz="1600" dirty="0" err="1" smtClean="0">
                <a:latin typeface="+mn-ea"/>
                <a:ea typeface="+mn-ea"/>
                <a:cs typeface="Arial" pitchFamily="34" charset="0"/>
              </a:rPr>
              <a:t>XGbps</a:t>
            </a:r>
            <a:r>
              <a:rPr lang="zh-CN" altLang="en-US" sz="1600" dirty="0" smtClean="0">
                <a:latin typeface="+mn-ea"/>
                <a:ea typeface="+mn-ea"/>
                <a:cs typeface="Arial" pitchFamily="34" charset="0"/>
              </a:rPr>
              <a:t>大容量、</a:t>
            </a:r>
            <a:r>
              <a:rPr lang="en-US" altLang="zh-CN" sz="1600" dirty="0" smtClean="0">
                <a:latin typeface="+mn-ea"/>
                <a:ea typeface="+mn-ea"/>
                <a:cs typeface="Arial" pitchFamily="34" charset="0"/>
              </a:rPr>
              <a:t>10ms</a:t>
            </a:r>
            <a:r>
              <a:rPr lang="zh-CN" altLang="en-US" sz="1600" dirty="0" smtClean="0">
                <a:latin typeface="+mn-ea"/>
                <a:ea typeface="+mn-ea"/>
                <a:cs typeface="Arial" pitchFamily="34" charset="0"/>
              </a:rPr>
              <a:t>低时延和</a:t>
            </a:r>
            <a:r>
              <a:rPr lang="en-US" altLang="zh-CN" sz="1600" dirty="0" smtClean="0">
                <a:latin typeface="+mn-ea"/>
                <a:ea typeface="+mn-ea"/>
                <a:cs typeface="Arial" pitchFamily="34" charset="0"/>
              </a:rPr>
              <a:t>&gt;300</a:t>
            </a:r>
            <a:r>
              <a:rPr lang="zh-CN" altLang="en-US" sz="1600" dirty="0" smtClean="0">
                <a:latin typeface="+mn-ea"/>
                <a:ea typeface="+mn-ea"/>
                <a:cs typeface="Arial" pitchFamily="34" charset="0"/>
              </a:rPr>
              <a:t>亿连接数</a:t>
            </a:r>
            <a:endParaRPr lang="en-US" altLang="zh-CN" sz="1600" dirty="0" smtClean="0">
              <a:latin typeface="+mn-ea"/>
              <a:ea typeface="+mn-ea"/>
              <a:cs typeface="Arial" pitchFamily="34" charset="0"/>
            </a:endParaRPr>
          </a:p>
          <a:p>
            <a:pPr marL="536575" lvl="2">
              <a:lnSpc>
                <a:spcPct val="150000"/>
              </a:lnSpc>
              <a:buFont typeface="Wingdings" pitchFamily="2" charset="2"/>
              <a:buChar char="Ø"/>
            </a:pPr>
            <a:r>
              <a:rPr lang="zh-CN" altLang="en-US" sz="1600" dirty="0" smtClean="0">
                <a:latin typeface="+mn-ea"/>
                <a:ea typeface="+mn-ea"/>
                <a:cs typeface="Arial" pitchFamily="34" charset="0"/>
              </a:rPr>
              <a:t>基于</a:t>
            </a:r>
            <a:r>
              <a:rPr lang="en-US" altLang="zh-CN" sz="1600" dirty="0" smtClean="0">
                <a:latin typeface="+mn-ea"/>
                <a:ea typeface="+mn-ea"/>
                <a:cs typeface="Arial" pitchFamily="34" charset="0"/>
              </a:rPr>
              <a:t>SOMA</a:t>
            </a:r>
            <a:r>
              <a:rPr lang="zh-CN" altLang="en-US" sz="1600" dirty="0" smtClean="0">
                <a:latin typeface="+mn-ea"/>
                <a:ea typeface="+mn-ea"/>
                <a:cs typeface="Arial" pitchFamily="34" charset="0"/>
              </a:rPr>
              <a:t>、</a:t>
            </a:r>
            <a:r>
              <a:rPr lang="en-US" altLang="zh-CN" sz="1600" dirty="0" smtClean="0">
                <a:latin typeface="+mn-ea"/>
                <a:ea typeface="+mn-ea"/>
                <a:cs typeface="Arial" pitchFamily="34" charset="0"/>
              </a:rPr>
              <a:t>256QAM</a:t>
            </a:r>
            <a:r>
              <a:rPr lang="zh-CN" altLang="en-US" sz="1600" dirty="0" smtClean="0">
                <a:latin typeface="+mn-ea"/>
                <a:ea typeface="+mn-ea"/>
                <a:cs typeface="Arial" pitchFamily="34" charset="0"/>
              </a:rPr>
              <a:t>、</a:t>
            </a:r>
            <a:r>
              <a:rPr lang="en-US" altLang="zh-CN" sz="1600" dirty="0" smtClean="0">
                <a:latin typeface="+mn-ea"/>
                <a:ea typeface="+mn-ea"/>
                <a:cs typeface="Arial" pitchFamily="34" charset="0"/>
              </a:rPr>
              <a:t>Massive MIMO</a:t>
            </a:r>
            <a:r>
              <a:rPr lang="zh-CN" altLang="en-US" sz="1600" dirty="0" smtClean="0">
                <a:latin typeface="+mn-ea"/>
                <a:ea typeface="+mn-ea"/>
                <a:cs typeface="Arial" pitchFamily="34" charset="0"/>
              </a:rPr>
              <a:t>等关键技术提供</a:t>
            </a:r>
            <a:r>
              <a:rPr lang="en-US" altLang="zh-CN" sz="1600" dirty="0" err="1" smtClean="0">
                <a:solidFill>
                  <a:srgbClr val="C00000"/>
                </a:solidFill>
                <a:latin typeface="+mn-ea"/>
                <a:ea typeface="+mn-ea"/>
                <a:cs typeface="Arial" pitchFamily="34" charset="0"/>
              </a:rPr>
              <a:t>xGbps</a:t>
            </a:r>
            <a:r>
              <a:rPr lang="zh-CN" altLang="en-US" sz="1600" dirty="0" smtClean="0">
                <a:latin typeface="+mn-ea"/>
                <a:ea typeface="+mn-ea"/>
                <a:cs typeface="Arial" pitchFamily="34" charset="0"/>
              </a:rPr>
              <a:t>高容量；</a:t>
            </a:r>
            <a:endParaRPr lang="en-US" altLang="zh-CN" sz="1600" dirty="0" smtClean="0">
              <a:latin typeface="+mn-ea"/>
              <a:ea typeface="+mn-ea"/>
              <a:cs typeface="Arial" pitchFamily="34" charset="0"/>
            </a:endParaRPr>
          </a:p>
          <a:p>
            <a:pPr marL="536575" lvl="2">
              <a:lnSpc>
                <a:spcPct val="150000"/>
              </a:lnSpc>
              <a:buFont typeface="Wingdings" pitchFamily="2" charset="2"/>
              <a:buChar char="Ø"/>
            </a:pPr>
            <a:r>
              <a:rPr lang="zh-CN" altLang="en-US" sz="1600" dirty="0" smtClean="0">
                <a:latin typeface="+mn-ea"/>
                <a:ea typeface="+mn-ea"/>
                <a:cs typeface="Arial" pitchFamily="34" charset="0"/>
              </a:rPr>
              <a:t>基于</a:t>
            </a:r>
            <a:r>
              <a:rPr lang="en-US" altLang="zh-CN" sz="1600" dirty="0" smtClean="0">
                <a:latin typeface="+mn-ea"/>
                <a:ea typeface="+mn-ea"/>
                <a:cs typeface="Arial" pitchFamily="34" charset="0"/>
              </a:rPr>
              <a:t>Cloud EPC</a:t>
            </a:r>
            <a:r>
              <a:rPr lang="zh-CN" altLang="en-US" sz="1600" dirty="0" smtClean="0">
                <a:latin typeface="+mn-ea"/>
                <a:ea typeface="+mn-ea"/>
                <a:cs typeface="Arial" pitchFamily="34" charset="0"/>
              </a:rPr>
              <a:t>及</a:t>
            </a:r>
            <a:r>
              <a:rPr lang="en-US" altLang="zh-CN" sz="1600" dirty="0" smtClean="0">
                <a:latin typeface="+mn-ea"/>
                <a:ea typeface="+mn-ea"/>
                <a:cs typeface="Arial" pitchFamily="34" charset="0"/>
              </a:rPr>
              <a:t>Shorter TTI</a:t>
            </a:r>
            <a:r>
              <a:rPr lang="zh-CN" altLang="en-US" sz="1600" dirty="0" smtClean="0">
                <a:latin typeface="+mn-ea"/>
                <a:ea typeface="+mn-ea"/>
                <a:cs typeface="Arial" pitchFamily="34" charset="0"/>
              </a:rPr>
              <a:t>特性缩短时延到</a:t>
            </a:r>
            <a:r>
              <a:rPr lang="en-US" altLang="zh-CN" sz="1600" dirty="0" smtClean="0">
                <a:solidFill>
                  <a:srgbClr val="C00000"/>
                </a:solidFill>
                <a:latin typeface="+mn-ea"/>
                <a:ea typeface="+mn-ea"/>
                <a:cs typeface="Arial" pitchFamily="34" charset="0"/>
              </a:rPr>
              <a:t>10ms</a:t>
            </a:r>
            <a:r>
              <a:rPr lang="zh-CN" altLang="en-US" sz="1600" dirty="0" smtClean="0">
                <a:latin typeface="+mn-ea"/>
                <a:ea typeface="+mn-ea"/>
                <a:cs typeface="Arial" pitchFamily="34" charset="0"/>
              </a:rPr>
              <a:t>；</a:t>
            </a:r>
            <a:endParaRPr lang="en-US" altLang="zh-CN" sz="1600" dirty="0" smtClean="0">
              <a:latin typeface="+mn-ea"/>
              <a:ea typeface="+mn-ea"/>
              <a:cs typeface="Arial" pitchFamily="34" charset="0"/>
            </a:endParaRPr>
          </a:p>
          <a:p>
            <a:pPr marL="536575" lvl="2">
              <a:lnSpc>
                <a:spcPct val="150000"/>
              </a:lnSpc>
              <a:buFont typeface="Wingdings" pitchFamily="2" charset="2"/>
              <a:buChar char="Ø"/>
            </a:pPr>
            <a:r>
              <a:rPr lang="zh-CN" altLang="en-US" sz="1600" dirty="0" smtClean="0">
                <a:latin typeface="+mn-ea"/>
                <a:ea typeface="+mn-ea"/>
                <a:cs typeface="Arial" pitchFamily="34" charset="0"/>
              </a:rPr>
              <a:t>通过</a:t>
            </a:r>
            <a:r>
              <a:rPr lang="en-US" altLang="zh-CN" sz="1600" dirty="0" smtClean="0">
                <a:latin typeface="+mn-ea"/>
                <a:ea typeface="+mn-ea"/>
                <a:cs typeface="Arial" pitchFamily="34" charset="0"/>
              </a:rPr>
              <a:t>LTE-M</a:t>
            </a:r>
            <a:r>
              <a:rPr lang="zh-CN" altLang="en-US" sz="1600" dirty="0" smtClean="0">
                <a:latin typeface="+mn-ea"/>
                <a:ea typeface="+mn-ea"/>
                <a:cs typeface="Arial" pitchFamily="34" charset="0"/>
              </a:rPr>
              <a:t>提供小带宽满足物联网</a:t>
            </a:r>
            <a:r>
              <a:rPr lang="en-US" altLang="zh-CN" sz="1600" dirty="0" smtClean="0">
                <a:solidFill>
                  <a:srgbClr val="FF0000"/>
                </a:solidFill>
                <a:latin typeface="+mn-ea"/>
                <a:ea typeface="+mn-ea"/>
                <a:cs typeface="Arial" pitchFamily="34" charset="0"/>
              </a:rPr>
              <a:t>300</a:t>
            </a:r>
            <a:r>
              <a:rPr lang="zh-CN" altLang="en-US" sz="1600" dirty="0" smtClean="0">
                <a:solidFill>
                  <a:srgbClr val="FF0000"/>
                </a:solidFill>
                <a:latin typeface="+mn-ea"/>
                <a:ea typeface="+mn-ea"/>
                <a:cs typeface="Arial" pitchFamily="34" charset="0"/>
              </a:rPr>
              <a:t>亿</a:t>
            </a:r>
            <a:r>
              <a:rPr lang="en-US" altLang="zh-CN" sz="1600" dirty="0" smtClean="0">
                <a:solidFill>
                  <a:srgbClr val="FF0000"/>
                </a:solidFill>
                <a:latin typeface="+mn-ea"/>
                <a:ea typeface="+mn-ea"/>
                <a:cs typeface="Arial" pitchFamily="34" charset="0"/>
              </a:rPr>
              <a:t>+</a:t>
            </a:r>
            <a:r>
              <a:rPr lang="zh-CN" altLang="en-US" sz="1600" dirty="0" smtClean="0">
                <a:latin typeface="+mn-ea"/>
                <a:ea typeface="+mn-ea"/>
                <a:cs typeface="Arial" pitchFamily="34" charset="0"/>
              </a:rPr>
              <a:t>接入用户数</a:t>
            </a:r>
            <a:endParaRPr lang="en-US" altLang="zh-CN" sz="1600" dirty="0" smtClean="0">
              <a:latin typeface="+mn-ea"/>
              <a:ea typeface="+mn-ea"/>
              <a:cs typeface="Arial" pitchFamily="34" charset="0"/>
            </a:endParaRPr>
          </a:p>
        </p:txBody>
      </p:sp>
      <p:sp>
        <p:nvSpPr>
          <p:cNvPr id="41" name="矩形 40"/>
          <p:cNvSpPr/>
          <p:nvPr/>
        </p:nvSpPr>
        <p:spPr>
          <a:xfrm>
            <a:off x="4643047" y="1956846"/>
            <a:ext cx="4033409" cy="4425827"/>
          </a:xfrm>
          <a:prstGeom prst="rect">
            <a:avLst/>
          </a:prstGeom>
        </p:spPr>
        <p:txBody>
          <a:bodyPr wrap="square">
            <a:spAutoFit/>
          </a:bodyPr>
          <a:lstStyle/>
          <a:p>
            <a:pPr lvl="1">
              <a:lnSpc>
                <a:spcPct val="160000"/>
              </a:lnSpc>
              <a:buFont typeface="Wingdings" pitchFamily="2" charset="2"/>
              <a:buChar char="n"/>
            </a:pPr>
            <a:r>
              <a:rPr lang="en-US" altLang="zh-CN" sz="1600" b="1" dirty="0" smtClean="0">
                <a:latin typeface="+mn-ea"/>
                <a:cs typeface="Arial" pitchFamily="34" charset="0"/>
              </a:rPr>
              <a:t>5G</a:t>
            </a:r>
            <a:r>
              <a:rPr lang="zh-CN" altLang="en-US" sz="1600" b="1" dirty="0" smtClean="0">
                <a:latin typeface="+mn-ea"/>
                <a:cs typeface="Arial" pitchFamily="34" charset="0"/>
              </a:rPr>
              <a:t>定义（</a:t>
            </a:r>
            <a:r>
              <a:rPr lang="zh-CN" altLang="en-US" sz="1600" dirty="0" smtClean="0">
                <a:latin typeface="+mn-ea"/>
                <a:cs typeface="Arial" pitchFamily="34" charset="0"/>
              </a:rPr>
              <a:t>标准处于研究阶段）：</a:t>
            </a:r>
            <a:r>
              <a:rPr lang="en-US" altLang="zh-CN" sz="1600" dirty="0" smtClean="0">
                <a:latin typeface="+mn-ea"/>
                <a:cs typeface="Arial" pitchFamily="34" charset="0"/>
              </a:rPr>
              <a:t>5G</a:t>
            </a:r>
            <a:r>
              <a:rPr lang="zh-CN" altLang="en-US" sz="1600" dirty="0" smtClean="0">
                <a:latin typeface="+mn-ea"/>
                <a:cs typeface="Arial" pitchFamily="34" charset="0"/>
              </a:rPr>
              <a:t>通过系列关键新技术可提供</a:t>
            </a:r>
            <a:r>
              <a:rPr lang="en-US" altLang="zh-CN" sz="1600" dirty="0" smtClean="0">
                <a:latin typeface="+mn-ea"/>
                <a:cs typeface="Arial" pitchFamily="34" charset="0"/>
              </a:rPr>
              <a:t>10Gbps</a:t>
            </a:r>
            <a:r>
              <a:rPr lang="zh-CN" altLang="en-US" sz="1600" dirty="0" smtClean="0">
                <a:latin typeface="+mn-ea"/>
                <a:cs typeface="Arial" pitchFamily="34" charset="0"/>
              </a:rPr>
              <a:t>超大容量、</a:t>
            </a:r>
            <a:r>
              <a:rPr lang="en-US" altLang="zh-CN" sz="1600" dirty="0" smtClean="0">
                <a:latin typeface="+mn-ea"/>
                <a:cs typeface="Arial" pitchFamily="34" charset="0"/>
              </a:rPr>
              <a:t> </a:t>
            </a:r>
            <a:r>
              <a:rPr lang="zh-CN" altLang="en-US" sz="1600" dirty="0" smtClean="0">
                <a:latin typeface="+mn-ea"/>
                <a:cs typeface="Arial" pitchFamily="34" charset="0"/>
              </a:rPr>
              <a:t>端到端</a:t>
            </a:r>
            <a:r>
              <a:rPr lang="en-US" altLang="zh-CN" sz="1600" dirty="0" smtClean="0">
                <a:latin typeface="+mn-ea"/>
                <a:cs typeface="Arial" pitchFamily="34" charset="0"/>
              </a:rPr>
              <a:t>1ms</a:t>
            </a:r>
            <a:r>
              <a:rPr lang="zh-CN" altLang="en-US" sz="1600" dirty="0" smtClean="0">
                <a:latin typeface="+mn-ea"/>
                <a:cs typeface="Arial" pitchFamily="34" charset="0"/>
              </a:rPr>
              <a:t>超低时延、</a:t>
            </a:r>
            <a:r>
              <a:rPr lang="en-US" altLang="zh-CN" sz="1600" dirty="0" smtClean="0">
                <a:latin typeface="+mn-ea"/>
                <a:cs typeface="Arial" pitchFamily="34" charset="0"/>
              </a:rPr>
              <a:t>1000</a:t>
            </a:r>
            <a:r>
              <a:rPr lang="zh-CN" altLang="en-US" sz="1600" dirty="0" smtClean="0">
                <a:latin typeface="+mn-ea"/>
                <a:cs typeface="Arial" pitchFamily="34" charset="0"/>
              </a:rPr>
              <a:t>亿海量连接</a:t>
            </a:r>
            <a:endParaRPr lang="en-US" altLang="zh-CN" sz="1600" dirty="0" smtClean="0">
              <a:latin typeface="+mn-ea"/>
              <a:cs typeface="Arial" pitchFamily="34" charset="0"/>
            </a:endParaRPr>
          </a:p>
          <a:p>
            <a:pPr marL="441325" lvl="2" indent="95250">
              <a:lnSpc>
                <a:spcPct val="160000"/>
              </a:lnSpc>
              <a:buFont typeface="Wingdings" pitchFamily="2" charset="2"/>
              <a:buChar char="Ø"/>
            </a:pPr>
            <a:r>
              <a:rPr lang="zh-CN" altLang="en-US" sz="1600" dirty="0" smtClean="0">
                <a:latin typeface="+mn-ea"/>
                <a:cs typeface="Arial" pitchFamily="34" charset="0"/>
              </a:rPr>
              <a:t>革命性技术：全双工技术、</a:t>
            </a:r>
            <a:r>
              <a:rPr lang="en-US" altLang="zh-CN" sz="1600" dirty="0" smtClean="0">
                <a:latin typeface="+mn-ea"/>
                <a:cs typeface="Arial" pitchFamily="34" charset="0"/>
              </a:rPr>
              <a:t>Massive MIMO</a:t>
            </a:r>
            <a:r>
              <a:rPr lang="zh-CN" altLang="en-US" sz="1600" dirty="0" smtClean="0">
                <a:latin typeface="+mn-ea"/>
                <a:cs typeface="Arial" pitchFamily="34" charset="0"/>
              </a:rPr>
              <a:t>多天线</a:t>
            </a:r>
            <a:r>
              <a:rPr lang="en-US" altLang="zh-CN" sz="1600" dirty="0" smtClean="0">
                <a:latin typeface="+mn-ea"/>
                <a:cs typeface="Arial" pitchFamily="34" charset="0"/>
              </a:rPr>
              <a:t>(&gt;128*128)</a:t>
            </a:r>
            <a:r>
              <a:rPr lang="zh-CN" altLang="en-US" sz="1600" dirty="0" smtClean="0">
                <a:latin typeface="+mn-ea"/>
                <a:cs typeface="Arial" pitchFamily="34" charset="0"/>
              </a:rPr>
              <a:t> 、高阶频段（</a:t>
            </a:r>
            <a:r>
              <a:rPr lang="en-US" altLang="zh-CN" sz="1600" dirty="0" smtClean="0">
                <a:latin typeface="+mn-ea"/>
                <a:cs typeface="Arial" pitchFamily="34" charset="0"/>
              </a:rPr>
              <a:t> 30G-100GHz</a:t>
            </a:r>
            <a:r>
              <a:rPr lang="zh-CN" altLang="en-US" sz="1600" dirty="0" smtClean="0">
                <a:latin typeface="+mn-ea"/>
                <a:cs typeface="Arial" pitchFamily="34" charset="0"/>
              </a:rPr>
              <a:t>）提供高达</a:t>
            </a:r>
            <a:r>
              <a:rPr lang="en-US" altLang="zh-CN" sz="1600" dirty="0" smtClean="0">
                <a:latin typeface="+mn-ea"/>
                <a:cs typeface="Arial" pitchFamily="34" charset="0"/>
              </a:rPr>
              <a:t>10Gbps</a:t>
            </a:r>
            <a:r>
              <a:rPr lang="zh-CN" altLang="en-US" sz="1600" dirty="0" smtClean="0">
                <a:latin typeface="+mn-ea"/>
                <a:cs typeface="Arial" pitchFamily="34" charset="0"/>
              </a:rPr>
              <a:t>容量；</a:t>
            </a:r>
            <a:endParaRPr lang="en-US" altLang="zh-CN" sz="1600" dirty="0" smtClean="0">
              <a:latin typeface="+mn-ea"/>
              <a:cs typeface="Arial" pitchFamily="34" charset="0"/>
            </a:endParaRPr>
          </a:p>
          <a:p>
            <a:pPr marL="441325" lvl="2" indent="95250">
              <a:lnSpc>
                <a:spcPct val="160000"/>
              </a:lnSpc>
              <a:buFont typeface="Wingdings" pitchFamily="2" charset="2"/>
              <a:buChar char="Ø"/>
            </a:pPr>
            <a:r>
              <a:rPr lang="zh-CN" altLang="en-US" sz="1600" dirty="0" smtClean="0">
                <a:latin typeface="+mn-ea"/>
                <a:cs typeface="Arial" pitchFamily="34" charset="0"/>
              </a:rPr>
              <a:t>采用</a:t>
            </a:r>
            <a:r>
              <a:rPr lang="en-US" altLang="zh-CN" sz="1600" dirty="0" smtClean="0">
                <a:latin typeface="+mn-ea"/>
                <a:cs typeface="Arial" pitchFamily="34" charset="0"/>
              </a:rPr>
              <a:t>0.1ms TTI</a:t>
            </a:r>
            <a:r>
              <a:rPr lang="zh-CN" altLang="en-US" sz="1600" dirty="0" smtClean="0">
                <a:latin typeface="+mn-ea"/>
                <a:cs typeface="Arial" pitchFamily="34" charset="0"/>
              </a:rPr>
              <a:t>将时延降低到</a:t>
            </a:r>
            <a:r>
              <a:rPr lang="en-US" altLang="zh-CN" sz="1600" dirty="0" smtClean="0">
                <a:latin typeface="+mn-ea"/>
                <a:cs typeface="Arial" pitchFamily="34" charset="0"/>
              </a:rPr>
              <a:t>1ms</a:t>
            </a:r>
            <a:r>
              <a:rPr lang="zh-CN" altLang="en-US" sz="1600" dirty="0" smtClean="0">
                <a:latin typeface="+mn-ea"/>
                <a:cs typeface="Arial" pitchFamily="34" charset="0"/>
              </a:rPr>
              <a:t>，可变带宽子载波支持连接数</a:t>
            </a:r>
            <a:r>
              <a:rPr lang="en-US" altLang="zh-CN" sz="1600" dirty="0" smtClean="0">
                <a:latin typeface="+mn-ea"/>
                <a:cs typeface="Arial" pitchFamily="34" charset="0"/>
              </a:rPr>
              <a:t>1000</a:t>
            </a:r>
            <a:r>
              <a:rPr lang="zh-CN" altLang="en-US" sz="1600" dirty="0" smtClean="0">
                <a:latin typeface="+mn-ea"/>
                <a:cs typeface="Arial" pitchFamily="34" charset="0"/>
              </a:rPr>
              <a:t>亿以上，应对未来</a:t>
            </a:r>
            <a:r>
              <a:rPr lang="en-US" altLang="zh-CN" sz="1600" dirty="0" smtClean="0">
                <a:latin typeface="+mn-ea"/>
                <a:cs typeface="Arial" pitchFamily="34" charset="0"/>
              </a:rPr>
              <a:t>10</a:t>
            </a:r>
            <a:r>
              <a:rPr lang="zh-CN" altLang="en-US" sz="1600" dirty="0" smtClean="0">
                <a:latin typeface="+mn-ea"/>
                <a:cs typeface="Arial" pitchFamily="34" charset="0"/>
              </a:rPr>
              <a:t>年</a:t>
            </a:r>
            <a:r>
              <a:rPr lang="en-US" altLang="zh-CN" sz="1600" dirty="0" smtClean="0">
                <a:latin typeface="+mn-ea"/>
                <a:cs typeface="Arial" pitchFamily="34" charset="0"/>
              </a:rPr>
              <a:t>ICT</a:t>
            </a:r>
            <a:r>
              <a:rPr lang="zh-CN" altLang="en-US" sz="1600" dirty="0" smtClean="0">
                <a:latin typeface="+mn-ea"/>
                <a:cs typeface="Arial" pitchFamily="34" charset="0"/>
              </a:rPr>
              <a:t>行业巨大变化，实现万物互联</a:t>
            </a:r>
            <a:r>
              <a:rPr lang="zh-CN" altLang="en-US" sz="1400" dirty="0" smtClean="0">
                <a:latin typeface="+mn-ea"/>
                <a:cs typeface="Arial" pitchFamily="34" charset="0"/>
              </a:rPr>
              <a:t>。</a:t>
            </a:r>
            <a:endParaRPr lang="en-US" altLang="zh-CN" sz="1400" dirty="0" smtClean="0">
              <a:latin typeface="+mn-ea"/>
              <a:cs typeface="Arial" pitchFamily="34" charset="0"/>
            </a:endParaRPr>
          </a:p>
        </p:txBody>
      </p:sp>
      <p:sp>
        <p:nvSpPr>
          <p:cNvPr id="43" name="TextBox 42"/>
          <p:cNvSpPr txBox="1"/>
          <p:nvPr/>
        </p:nvSpPr>
        <p:spPr>
          <a:xfrm>
            <a:off x="219952" y="3440400"/>
            <a:ext cx="944858" cy="338554"/>
          </a:xfrm>
          <a:prstGeom prst="rect">
            <a:avLst/>
          </a:prstGeom>
          <a:solidFill>
            <a:srgbClr val="C00000"/>
          </a:solidFill>
        </p:spPr>
        <p:txBody>
          <a:bodyPr wrap="square" rtlCol="0">
            <a:spAutoFit/>
          </a:bodyPr>
          <a:lstStyle/>
          <a:p>
            <a:pPr algn="ctr"/>
            <a:r>
              <a:rPr lang="zh-CN" altLang="en-US" sz="1600" b="1" dirty="0" smtClean="0">
                <a:solidFill>
                  <a:schemeClr val="bg1"/>
                </a:solidFill>
                <a:latin typeface="华文细黑" pitchFamily="2" charset="-122"/>
                <a:ea typeface="华文细黑" pitchFamily="2" charset="-122"/>
              </a:rPr>
              <a:t>定义</a:t>
            </a:r>
            <a:endParaRPr lang="zh-CN" altLang="en-US" sz="1600" b="1" dirty="0">
              <a:solidFill>
                <a:schemeClr val="bg1"/>
              </a:solidFill>
              <a:latin typeface="华文细黑" pitchFamily="2" charset="-122"/>
              <a:ea typeface="华文细黑" pitchFamily="2" charset="-122"/>
            </a:endParaRPr>
          </a:p>
        </p:txBody>
      </p:sp>
      <p:sp>
        <p:nvSpPr>
          <p:cNvPr id="45" name="圆角矩形 44"/>
          <p:cNvSpPr/>
          <p:nvPr/>
        </p:nvSpPr>
        <p:spPr bwMode="auto">
          <a:xfrm>
            <a:off x="1186515" y="863716"/>
            <a:ext cx="3621699" cy="909100"/>
          </a:xfrm>
          <a:prstGeom prst="roundRect">
            <a:avLst/>
          </a:prstGeom>
          <a:solidFill>
            <a:srgbClr val="C00000"/>
          </a:solidFill>
          <a:ln w="9525" cap="flat" cmpd="sng" algn="ctr">
            <a:noFill/>
            <a:prstDash val="solid"/>
            <a:round/>
            <a:headEnd type="none" w="med" len="med"/>
            <a:tailEnd type="none" w="med" len="med"/>
          </a:ln>
          <a:effectLst/>
        </p:spPr>
        <p:txBody>
          <a:bodyPr vert="horz" wrap="none" lIns="89866" tIns="45652" rIns="91305" bIns="45652" numCol="1" rtlCol="0" anchor="ctr" anchorCtr="0" compatLnSpc="1">
            <a:prstTxWarp prst="textNoShape">
              <a:avLst/>
            </a:prstTxWarp>
          </a:bodyPr>
          <a:lstStyle/>
          <a:p>
            <a:r>
              <a:rPr lang="en-US" altLang="zh-CN" sz="1400" b="1" dirty="0" smtClean="0">
                <a:solidFill>
                  <a:schemeClr val="bg1"/>
                </a:solidFill>
                <a:latin typeface="+mn-ea"/>
                <a:ea typeface="+mn-ea"/>
              </a:rPr>
              <a:t>4.5G</a:t>
            </a:r>
            <a:r>
              <a:rPr lang="zh-CN" altLang="en-US" sz="1400" b="1" dirty="0" smtClean="0">
                <a:solidFill>
                  <a:schemeClr val="bg1"/>
                </a:solidFill>
                <a:latin typeface="+mn-ea"/>
                <a:ea typeface="+mn-ea"/>
              </a:rPr>
              <a:t>是</a:t>
            </a:r>
            <a:r>
              <a:rPr lang="en-US" altLang="zh-CN" sz="1400" b="1" dirty="0" smtClean="0">
                <a:solidFill>
                  <a:schemeClr val="bg1"/>
                </a:solidFill>
                <a:latin typeface="+mn-ea"/>
                <a:ea typeface="+mn-ea"/>
              </a:rPr>
              <a:t>4G</a:t>
            </a:r>
            <a:r>
              <a:rPr lang="zh-CN" altLang="en-US" sz="1400" b="1" dirty="0" smtClean="0">
                <a:solidFill>
                  <a:schemeClr val="bg1"/>
                </a:solidFill>
                <a:latin typeface="+mn-ea"/>
                <a:ea typeface="+mn-ea"/>
              </a:rPr>
              <a:t>的全方位平滑演进，可以在现有</a:t>
            </a:r>
            <a:endParaRPr lang="en-US" altLang="zh-CN" sz="1400" b="1" dirty="0" smtClean="0">
              <a:solidFill>
                <a:schemeClr val="bg1"/>
              </a:solidFill>
              <a:latin typeface="+mn-ea"/>
              <a:ea typeface="+mn-ea"/>
            </a:endParaRPr>
          </a:p>
          <a:p>
            <a:r>
              <a:rPr lang="en-US" altLang="zh-CN" sz="1400" b="1" dirty="0" smtClean="0">
                <a:solidFill>
                  <a:schemeClr val="bg1"/>
                </a:solidFill>
                <a:latin typeface="+mn-ea"/>
                <a:ea typeface="+mn-ea"/>
              </a:rPr>
              <a:t>4G</a:t>
            </a:r>
            <a:r>
              <a:rPr lang="zh-CN" altLang="en-US" sz="1400" b="1" dirty="0" smtClean="0">
                <a:solidFill>
                  <a:schemeClr val="bg1"/>
                </a:solidFill>
                <a:latin typeface="+mn-ea"/>
                <a:ea typeface="+mn-ea"/>
              </a:rPr>
              <a:t>上通过软件升级或增加一定硬件来实现，</a:t>
            </a:r>
            <a:r>
              <a:rPr lang="en-US" altLang="zh-CN" sz="1400" b="1" dirty="0" smtClean="0">
                <a:solidFill>
                  <a:schemeClr val="bg1"/>
                </a:solidFill>
                <a:latin typeface="+mn-ea"/>
                <a:ea typeface="+mn-ea"/>
              </a:rPr>
              <a:t>4.5G</a:t>
            </a:r>
            <a:r>
              <a:rPr lang="zh-CN" altLang="en-US" sz="1400" b="1" dirty="0" smtClean="0">
                <a:solidFill>
                  <a:schemeClr val="bg1"/>
                </a:solidFill>
                <a:latin typeface="+mn-ea"/>
                <a:ea typeface="+mn-ea"/>
              </a:rPr>
              <a:t>定位于未来五年出现的新终</a:t>
            </a:r>
            <a:endParaRPr lang="en-US" altLang="zh-CN" sz="1400" b="1" dirty="0" smtClean="0">
              <a:solidFill>
                <a:schemeClr val="bg1"/>
              </a:solidFill>
              <a:latin typeface="+mn-ea"/>
              <a:ea typeface="+mn-ea"/>
            </a:endParaRPr>
          </a:p>
          <a:p>
            <a:r>
              <a:rPr lang="zh-CN" altLang="en-US" sz="1400" b="1" dirty="0" smtClean="0">
                <a:solidFill>
                  <a:schemeClr val="bg1"/>
                </a:solidFill>
                <a:latin typeface="+mn-ea"/>
                <a:ea typeface="+mn-ea"/>
              </a:rPr>
              <a:t>端、新业务、新体验，是</a:t>
            </a:r>
            <a:r>
              <a:rPr lang="en-US" altLang="zh-CN" sz="1400" b="1" dirty="0" smtClean="0">
                <a:solidFill>
                  <a:schemeClr val="bg1"/>
                </a:solidFill>
                <a:latin typeface="+mn-ea"/>
                <a:ea typeface="+mn-ea"/>
              </a:rPr>
              <a:t>5G</a:t>
            </a:r>
            <a:r>
              <a:rPr lang="zh-CN" altLang="en-US" sz="1400" b="1" dirty="0" smtClean="0">
                <a:solidFill>
                  <a:schemeClr val="bg1"/>
                </a:solidFill>
                <a:latin typeface="+mn-ea"/>
                <a:ea typeface="+mn-ea"/>
              </a:rPr>
              <a:t>的先行者。</a:t>
            </a:r>
            <a:endParaRPr kumimoji="0" lang="zh-CN" altLang="en-US" sz="1400" b="1" i="0" u="none" strike="noStrike" cap="none" normalizeH="0" baseline="0" dirty="0" smtClean="0">
              <a:ln>
                <a:noFill/>
              </a:ln>
              <a:solidFill>
                <a:schemeClr val="bg1"/>
              </a:solidFill>
              <a:effectLst/>
              <a:latin typeface="+mn-ea"/>
              <a:ea typeface="+mn-ea"/>
            </a:endParaRPr>
          </a:p>
        </p:txBody>
      </p:sp>
      <p:sp>
        <p:nvSpPr>
          <p:cNvPr id="46" name="圆角矩形 45"/>
          <p:cNvSpPr/>
          <p:nvPr/>
        </p:nvSpPr>
        <p:spPr bwMode="auto">
          <a:xfrm>
            <a:off x="4976939" y="863716"/>
            <a:ext cx="3621699" cy="909100"/>
          </a:xfrm>
          <a:prstGeom prst="roundRect">
            <a:avLst/>
          </a:prstGeom>
          <a:solidFill>
            <a:srgbClr val="C00000"/>
          </a:solidFill>
          <a:ln w="9525" cap="flat" cmpd="sng" algn="ctr">
            <a:noFill/>
            <a:prstDash val="solid"/>
            <a:round/>
            <a:headEnd type="none" w="med" len="med"/>
            <a:tailEnd type="none" w="med" len="med"/>
          </a:ln>
          <a:effectLst/>
        </p:spPr>
        <p:txBody>
          <a:bodyPr vert="horz" wrap="none" lIns="89866" tIns="45652" rIns="91305" bIns="45652"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smtClean="0">
                <a:ln>
                  <a:noFill/>
                </a:ln>
                <a:solidFill>
                  <a:schemeClr val="bg1"/>
                </a:solidFill>
                <a:effectLst/>
                <a:latin typeface="+mn-ea"/>
                <a:ea typeface="+mn-ea"/>
              </a:rPr>
              <a:t>5G</a:t>
            </a:r>
            <a:r>
              <a:rPr kumimoji="0" lang="zh-CN" altLang="en-US" sz="1400" b="1" i="0" u="none" strike="noStrike" cap="none" normalizeH="0" baseline="0" dirty="0" smtClean="0">
                <a:ln>
                  <a:noFill/>
                </a:ln>
                <a:solidFill>
                  <a:schemeClr val="bg1"/>
                </a:solidFill>
                <a:effectLst/>
                <a:latin typeface="+mn-ea"/>
                <a:ea typeface="+mn-ea"/>
              </a:rPr>
              <a:t>不仅仅是一次技术升级，它将为我们搭建</a:t>
            </a:r>
            <a:endParaRPr kumimoji="0" lang="en-US" altLang="zh-CN" sz="1400" b="1" i="0" u="none" strike="noStrike" cap="none" normalizeH="0" baseline="0" dirty="0" smtClean="0">
              <a:ln>
                <a:noFill/>
              </a:ln>
              <a:solidFill>
                <a:schemeClr val="bg1"/>
              </a:solidFill>
              <a:effectLst/>
              <a:latin typeface="+mn-ea"/>
              <a:ea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mn-ea"/>
                <a:ea typeface="+mn-ea"/>
              </a:rPr>
              <a:t>一个广阔的技术平台，催生无数新应用、新</a:t>
            </a:r>
            <a:endParaRPr kumimoji="0" lang="en-US" altLang="zh-CN" sz="1400" b="1" i="0" u="none" strike="noStrike" cap="none" normalizeH="0" baseline="0" dirty="0" smtClean="0">
              <a:ln>
                <a:noFill/>
              </a:ln>
              <a:solidFill>
                <a:schemeClr val="bg1"/>
              </a:solidFill>
              <a:effectLst/>
              <a:latin typeface="+mn-ea"/>
              <a:ea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mn-ea"/>
                <a:ea typeface="+mn-ea"/>
              </a:rPr>
              <a:t>产业。</a:t>
            </a:r>
            <a:r>
              <a:rPr kumimoji="0" lang="en-US" altLang="zh-CN" sz="1400" b="1" i="0" u="none" strike="noStrike" cap="none" normalizeH="0" baseline="0" dirty="0" smtClean="0">
                <a:ln>
                  <a:noFill/>
                </a:ln>
                <a:solidFill>
                  <a:schemeClr val="bg1"/>
                </a:solidFill>
                <a:effectLst/>
                <a:latin typeface="+mn-ea"/>
                <a:ea typeface="+mn-ea"/>
              </a:rPr>
              <a:t>5G</a:t>
            </a:r>
            <a:r>
              <a:rPr kumimoji="0" lang="zh-CN" altLang="en-US" sz="1400" b="1" i="0" u="none" strike="noStrike" cap="none" normalizeH="0" baseline="0" dirty="0" smtClean="0">
                <a:ln>
                  <a:noFill/>
                </a:ln>
                <a:solidFill>
                  <a:schemeClr val="bg1"/>
                </a:solidFill>
                <a:effectLst/>
                <a:latin typeface="+mn-ea"/>
                <a:ea typeface="+mn-ea"/>
              </a:rPr>
              <a:t>将成为全联接世界和未来信息社会</a:t>
            </a:r>
            <a:endParaRPr kumimoji="0" lang="en-US" altLang="zh-CN" sz="1400" b="1" i="0" u="none" strike="noStrike" cap="none" normalizeH="0" baseline="0" dirty="0" smtClean="0">
              <a:ln>
                <a:noFill/>
              </a:ln>
              <a:solidFill>
                <a:schemeClr val="bg1"/>
              </a:solidFill>
              <a:effectLst/>
              <a:latin typeface="+mn-ea"/>
              <a:ea typeface="+mn-ea"/>
            </a:endParaRPr>
          </a:p>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1400" b="1" i="0" u="none" strike="noStrike" cap="none" normalizeH="0" baseline="0" dirty="0" smtClean="0">
                <a:ln>
                  <a:noFill/>
                </a:ln>
                <a:solidFill>
                  <a:schemeClr val="bg1"/>
                </a:solidFill>
                <a:effectLst/>
                <a:latin typeface="+mn-ea"/>
                <a:ea typeface="+mn-ea"/>
              </a:rPr>
              <a:t>的重要基础设施和关键使能者。</a:t>
            </a:r>
          </a:p>
        </p:txBody>
      </p:sp>
    </p:spTree>
    <p:extLst>
      <p:ext uri="{BB962C8B-B14F-4D97-AF65-F5344CB8AC3E}">
        <p14:creationId xmlns:p14="http://schemas.microsoft.com/office/powerpoint/2010/main" val="200584580"/>
      </p:ext>
    </p:extLst>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286390" y="264319"/>
            <a:ext cx="8638710" cy="523220"/>
          </a:xfrm>
          <a:noFill/>
        </p:spPr>
        <p:txBody>
          <a:bodyPr wrap="square" rtlCol="0">
            <a:spAutoFit/>
          </a:bodyPr>
          <a:lstStyle/>
          <a:p>
            <a:pPr defTabSz="914025">
              <a:defRPr/>
            </a:pPr>
            <a:r>
              <a:rPr lang="en-US" altLang="zh-CN" sz="2800" dirty="0" smtClean="0">
                <a:solidFill>
                  <a:srgbClr val="FF3300"/>
                </a:solidFill>
                <a:latin typeface="+mn-ea"/>
                <a:ea typeface="+mn-ea"/>
                <a:sym typeface="Lucida Grande"/>
              </a:rPr>
              <a:t>4.5G</a:t>
            </a:r>
            <a:r>
              <a:rPr lang="zh-CN" altLang="en-US" sz="2800" dirty="0" smtClean="0">
                <a:latin typeface="+mn-ea"/>
                <a:ea typeface="+mn-ea"/>
                <a:sym typeface="Lucida Grande"/>
              </a:rPr>
              <a:t>引领物联网规模商用，</a:t>
            </a:r>
            <a:r>
              <a:rPr lang="en-US" altLang="zh-CN" sz="2800" dirty="0" smtClean="0">
                <a:solidFill>
                  <a:srgbClr val="FF0000"/>
                </a:solidFill>
                <a:latin typeface="+mn-ea"/>
                <a:ea typeface="+mn-ea"/>
                <a:sym typeface="Lucida Grande"/>
              </a:rPr>
              <a:t>5G</a:t>
            </a:r>
            <a:r>
              <a:rPr lang="zh-CN" altLang="en-US" sz="2800" dirty="0" smtClean="0">
                <a:latin typeface="+mn-ea"/>
                <a:ea typeface="+mn-ea"/>
                <a:sym typeface="Lucida Grande"/>
              </a:rPr>
              <a:t>开启万物互联之门</a:t>
            </a:r>
          </a:p>
        </p:txBody>
      </p:sp>
      <p:grpSp>
        <p:nvGrpSpPr>
          <p:cNvPr id="5" name="组合 4"/>
          <p:cNvGrpSpPr/>
          <p:nvPr/>
        </p:nvGrpSpPr>
        <p:grpSpPr>
          <a:xfrm>
            <a:off x="899592" y="2204864"/>
            <a:ext cx="8034546" cy="2857612"/>
            <a:chOff x="657584" y="3609019"/>
            <a:chExt cx="8301261" cy="2743734"/>
          </a:xfrm>
        </p:grpSpPr>
        <p:grpSp>
          <p:nvGrpSpPr>
            <p:cNvPr id="20" name="组合 19"/>
            <p:cNvGrpSpPr/>
            <p:nvPr/>
          </p:nvGrpSpPr>
          <p:grpSpPr>
            <a:xfrm>
              <a:off x="657584" y="3609019"/>
              <a:ext cx="8301261" cy="2743734"/>
              <a:chOff x="644227" y="1141326"/>
              <a:chExt cx="10877267" cy="3650202"/>
            </a:xfrm>
          </p:grpSpPr>
          <p:cxnSp>
            <p:nvCxnSpPr>
              <p:cNvPr id="19" name="直接箭头连接符 18"/>
              <p:cNvCxnSpPr/>
              <p:nvPr/>
            </p:nvCxnSpPr>
            <p:spPr bwMode="auto">
              <a:xfrm>
                <a:off x="644227" y="3870049"/>
                <a:ext cx="10877267" cy="0"/>
              </a:xfrm>
              <a:prstGeom prst="straightConnector1">
                <a:avLst/>
              </a:prstGeom>
              <a:solidFill>
                <a:srgbClr val="C0C0C0"/>
              </a:solidFill>
              <a:ln w="38100" cap="flat" cmpd="sng" algn="ctr">
                <a:solidFill>
                  <a:srgbClr val="92D050"/>
                </a:solidFill>
                <a:prstDash val="solid"/>
                <a:round/>
                <a:headEnd type="none" w="med" len="med"/>
                <a:tailEnd type="arrow"/>
              </a:ln>
              <a:effectLst/>
            </p:spPr>
          </p:cxnSp>
          <p:sp>
            <p:nvSpPr>
              <p:cNvPr id="29" name="椭圆 28"/>
              <p:cNvSpPr/>
              <p:nvPr/>
            </p:nvSpPr>
            <p:spPr bwMode="auto">
              <a:xfrm>
                <a:off x="1940371" y="3654025"/>
                <a:ext cx="432048" cy="432048"/>
              </a:xfrm>
              <a:prstGeom prst="ellips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093" fontAlgn="base">
                  <a:spcBef>
                    <a:spcPct val="0"/>
                  </a:spcBef>
                  <a:spcAft>
                    <a:spcPct val="0"/>
                  </a:spcAft>
                  <a:buClr>
                    <a:srgbClr val="CC9900"/>
                  </a:buClr>
                  <a:buFont typeface="Wingdings" pitchFamily="2" charset="2"/>
                  <a:buChar char="n"/>
                </a:pPr>
                <a:endParaRPr lang="zh-CN" altLang="en-US" sz="1700" b="1" kern="0" dirty="0" smtClean="0">
                  <a:latin typeface="微软雅黑" pitchFamily="34" charset="-122"/>
                  <a:ea typeface="微软雅黑" pitchFamily="34" charset="-122"/>
                </a:endParaRPr>
              </a:p>
            </p:txBody>
          </p:sp>
          <p:sp>
            <p:nvSpPr>
              <p:cNvPr id="30" name="椭圆 29"/>
              <p:cNvSpPr/>
              <p:nvPr/>
            </p:nvSpPr>
            <p:spPr bwMode="auto">
              <a:xfrm>
                <a:off x="5576775" y="3654025"/>
                <a:ext cx="432048" cy="432048"/>
              </a:xfrm>
              <a:prstGeom prst="ellips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093" fontAlgn="base">
                  <a:spcBef>
                    <a:spcPct val="0"/>
                  </a:spcBef>
                  <a:spcAft>
                    <a:spcPct val="0"/>
                  </a:spcAft>
                  <a:buClr>
                    <a:srgbClr val="CC9900"/>
                  </a:buClr>
                  <a:buFont typeface="Wingdings" pitchFamily="2" charset="2"/>
                  <a:buChar char="n"/>
                </a:pPr>
                <a:endParaRPr lang="zh-CN" altLang="en-US" sz="1700" b="1" kern="0" dirty="0" smtClean="0">
                  <a:latin typeface="微软雅黑" pitchFamily="34" charset="-122"/>
                  <a:ea typeface="微软雅黑" pitchFamily="34" charset="-122"/>
                </a:endParaRPr>
              </a:p>
            </p:txBody>
          </p:sp>
          <p:sp>
            <p:nvSpPr>
              <p:cNvPr id="31" name="椭圆 30"/>
              <p:cNvSpPr/>
              <p:nvPr/>
            </p:nvSpPr>
            <p:spPr bwMode="auto">
              <a:xfrm>
                <a:off x="9429204" y="3654025"/>
                <a:ext cx="432048" cy="432048"/>
              </a:xfrm>
              <a:prstGeom prst="ellipse">
                <a:avLst/>
              </a:prstGeom>
              <a:solidFill>
                <a:srgbClr val="92D050"/>
              </a:solidFill>
              <a:ln w="9525" cap="flat" cmpd="sng" algn="ctr">
                <a:solidFill>
                  <a:srgbClr val="92D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093" fontAlgn="base">
                  <a:spcBef>
                    <a:spcPct val="0"/>
                  </a:spcBef>
                  <a:spcAft>
                    <a:spcPct val="0"/>
                  </a:spcAft>
                  <a:buClr>
                    <a:srgbClr val="CC9900"/>
                  </a:buClr>
                  <a:buFont typeface="Wingdings" pitchFamily="2" charset="2"/>
                  <a:buChar char="n"/>
                </a:pPr>
                <a:endParaRPr lang="zh-CN" altLang="en-US" sz="1700" b="1" kern="0" dirty="0" smtClean="0">
                  <a:latin typeface="微软雅黑" pitchFamily="34" charset="-122"/>
                  <a:ea typeface="微软雅黑" pitchFamily="34" charset="-122"/>
                </a:endParaRPr>
              </a:p>
            </p:txBody>
          </p:sp>
          <p:sp>
            <p:nvSpPr>
              <p:cNvPr id="32" name="文本框 3"/>
              <p:cNvSpPr txBox="1"/>
              <p:nvPr/>
            </p:nvSpPr>
            <p:spPr>
              <a:xfrm>
                <a:off x="1710536" y="4015589"/>
                <a:ext cx="877906" cy="737027"/>
              </a:xfrm>
              <a:prstGeom prst="rect">
                <a:avLst/>
              </a:prstGeom>
              <a:noFill/>
            </p:spPr>
            <p:txBody>
              <a:bodyPr wrap="square" rtlCol="0">
                <a:spAutoFit/>
              </a:bodyPr>
              <a:lstStyle/>
              <a:p>
                <a:pPr algn="ctr" defTabSz="914093">
                  <a:lnSpc>
                    <a:spcPct val="150000"/>
                  </a:lnSpc>
                </a:pPr>
                <a:r>
                  <a:rPr lang="en-US" altLang="zh-CN" sz="2000" b="1" kern="0" dirty="0" smtClean="0">
                    <a:solidFill>
                      <a:srgbClr val="92D050"/>
                    </a:solidFill>
                    <a:latin typeface="微软雅黑" pitchFamily="34" charset="-122"/>
                    <a:ea typeface="微软雅黑" pitchFamily="34" charset="-122"/>
                    <a:cs typeface="Arial" pitchFamily="34" charset="0"/>
                  </a:rPr>
                  <a:t>4G</a:t>
                </a:r>
              </a:p>
            </p:txBody>
          </p:sp>
          <p:sp>
            <p:nvSpPr>
              <p:cNvPr id="33" name="文本框 3"/>
              <p:cNvSpPr txBox="1"/>
              <p:nvPr/>
            </p:nvSpPr>
            <p:spPr>
              <a:xfrm>
                <a:off x="5072718" y="4018491"/>
                <a:ext cx="1476164" cy="737027"/>
              </a:xfrm>
              <a:prstGeom prst="rect">
                <a:avLst/>
              </a:prstGeom>
              <a:noFill/>
            </p:spPr>
            <p:txBody>
              <a:bodyPr wrap="square" rtlCol="0">
                <a:spAutoFit/>
              </a:bodyPr>
              <a:lstStyle/>
              <a:p>
                <a:pPr algn="ctr" defTabSz="914093">
                  <a:lnSpc>
                    <a:spcPct val="150000"/>
                  </a:lnSpc>
                </a:pPr>
                <a:r>
                  <a:rPr lang="en-US" altLang="zh-CN" sz="2000" b="1" kern="0" dirty="0" smtClean="0">
                    <a:solidFill>
                      <a:srgbClr val="92D050"/>
                    </a:solidFill>
                    <a:latin typeface="微软雅黑" pitchFamily="34" charset="-122"/>
                    <a:ea typeface="微软雅黑" pitchFamily="34" charset="-122"/>
                    <a:cs typeface="Arial" pitchFamily="34" charset="0"/>
                  </a:rPr>
                  <a:t>4.5G</a:t>
                </a:r>
              </a:p>
            </p:txBody>
          </p:sp>
          <p:sp>
            <p:nvSpPr>
              <p:cNvPr id="34" name="文本框 3"/>
              <p:cNvSpPr txBox="1"/>
              <p:nvPr/>
            </p:nvSpPr>
            <p:spPr>
              <a:xfrm>
                <a:off x="8925148" y="4054501"/>
                <a:ext cx="1476164" cy="737027"/>
              </a:xfrm>
              <a:prstGeom prst="rect">
                <a:avLst/>
              </a:prstGeom>
              <a:noFill/>
            </p:spPr>
            <p:txBody>
              <a:bodyPr wrap="square" rtlCol="0">
                <a:spAutoFit/>
              </a:bodyPr>
              <a:lstStyle/>
              <a:p>
                <a:pPr algn="ctr" defTabSz="914093">
                  <a:lnSpc>
                    <a:spcPct val="150000"/>
                  </a:lnSpc>
                </a:pPr>
                <a:r>
                  <a:rPr lang="en-US" altLang="zh-CN" sz="2000" b="1" kern="0" dirty="0" smtClean="0">
                    <a:solidFill>
                      <a:srgbClr val="92D050"/>
                    </a:solidFill>
                    <a:latin typeface="微软雅黑" pitchFamily="34" charset="-122"/>
                    <a:ea typeface="微软雅黑" pitchFamily="34" charset="-122"/>
                    <a:cs typeface="Arial" pitchFamily="34" charset="0"/>
                  </a:rPr>
                  <a:t>5G</a:t>
                </a:r>
              </a:p>
            </p:txBody>
          </p:sp>
          <p:sp>
            <p:nvSpPr>
              <p:cNvPr id="35" name="TextBox 34"/>
              <p:cNvSpPr txBox="1"/>
              <p:nvPr/>
            </p:nvSpPr>
            <p:spPr>
              <a:xfrm>
                <a:off x="1111553" y="1201201"/>
                <a:ext cx="2160240" cy="532248"/>
              </a:xfrm>
              <a:prstGeom prst="rect">
                <a:avLst/>
              </a:prstGeom>
              <a:noFill/>
            </p:spPr>
            <p:txBody>
              <a:bodyPr wrap="square" lIns="91410" tIns="45702" rIns="91410" bIns="45702" rtlCol="0">
                <a:spAutoFit/>
              </a:bodyPr>
              <a:lstStyle/>
              <a:p>
                <a:pPr algn="ctr" defTabSz="914093"/>
                <a:r>
                  <a:rPr lang="zh-CN" altLang="en-US" sz="2000" b="1" kern="0" dirty="0" smtClean="0">
                    <a:latin typeface="微软雅黑" pitchFamily="34" charset="-122"/>
                    <a:ea typeface="微软雅黑" pitchFamily="34" charset="-122"/>
                  </a:rPr>
                  <a:t>人与人互联</a:t>
                </a:r>
                <a:endParaRPr lang="zh-CN" altLang="en-US" sz="2000" b="1" kern="0" dirty="0">
                  <a:latin typeface="微软雅黑" pitchFamily="34" charset="-122"/>
                  <a:ea typeface="微软雅黑" pitchFamily="34" charset="-122"/>
                </a:endParaRPr>
              </a:p>
            </p:txBody>
          </p:sp>
          <p:sp>
            <p:nvSpPr>
              <p:cNvPr id="36" name="TextBox 35"/>
              <p:cNvSpPr txBox="1"/>
              <p:nvPr/>
            </p:nvSpPr>
            <p:spPr>
              <a:xfrm>
                <a:off x="4579497" y="1201201"/>
                <a:ext cx="2160240" cy="532248"/>
              </a:xfrm>
              <a:prstGeom prst="rect">
                <a:avLst/>
              </a:prstGeom>
              <a:noFill/>
            </p:spPr>
            <p:txBody>
              <a:bodyPr wrap="square" lIns="91410" tIns="45702" rIns="91410" bIns="45702" rtlCol="0">
                <a:spAutoFit/>
              </a:bodyPr>
              <a:lstStyle/>
              <a:p>
                <a:pPr algn="ctr" defTabSz="914093"/>
                <a:r>
                  <a:rPr lang="zh-CN" altLang="en-US" sz="2000" b="1" kern="0" dirty="0" smtClean="0">
                    <a:latin typeface="微软雅黑" pitchFamily="34" charset="-122"/>
                    <a:ea typeface="微软雅黑" pitchFamily="34" charset="-122"/>
                  </a:rPr>
                  <a:t>物联网</a:t>
                </a:r>
                <a:endParaRPr lang="en-US" altLang="zh-CN" sz="2000" b="1" kern="0" dirty="0" smtClean="0">
                  <a:latin typeface="微软雅黑" pitchFamily="34" charset="-122"/>
                  <a:ea typeface="微软雅黑" pitchFamily="34" charset="-122"/>
                </a:endParaRPr>
              </a:p>
            </p:txBody>
          </p:sp>
          <p:sp>
            <p:nvSpPr>
              <p:cNvPr id="37" name="TextBox 36"/>
              <p:cNvSpPr txBox="1"/>
              <p:nvPr/>
            </p:nvSpPr>
            <p:spPr>
              <a:xfrm>
                <a:off x="8327388" y="1141326"/>
                <a:ext cx="2588230" cy="532248"/>
              </a:xfrm>
              <a:prstGeom prst="rect">
                <a:avLst/>
              </a:prstGeom>
              <a:noFill/>
            </p:spPr>
            <p:txBody>
              <a:bodyPr wrap="square" lIns="91410" tIns="45702" rIns="91410" bIns="45702" rtlCol="0">
                <a:spAutoFit/>
              </a:bodyPr>
              <a:lstStyle/>
              <a:p>
                <a:pPr algn="ctr" defTabSz="914093"/>
                <a:r>
                  <a:rPr lang="zh-CN" altLang="en-US" sz="2000" b="1" kern="0" dirty="0" smtClean="0">
                    <a:latin typeface="微软雅黑" pitchFamily="34" charset="-122"/>
                    <a:ea typeface="微软雅黑" pitchFamily="34" charset="-122"/>
                  </a:rPr>
                  <a:t>万物互联</a:t>
                </a:r>
                <a:endParaRPr lang="en-US" altLang="zh-CN" sz="2000" b="1" kern="0" dirty="0" smtClean="0">
                  <a:latin typeface="微软雅黑" pitchFamily="34" charset="-122"/>
                  <a:ea typeface="微软雅黑" pitchFamily="34" charset="-122"/>
                </a:endParaRPr>
              </a:p>
            </p:txBody>
          </p:sp>
          <p:pic>
            <p:nvPicPr>
              <p:cNvPr id="38" name="图片 37" descr="59992750.jpg"/>
              <p:cNvPicPr>
                <a:picLocks noChangeAspect="1"/>
              </p:cNvPicPr>
              <p:nvPr/>
            </p:nvPicPr>
            <p:blipFill>
              <a:blip r:embed="rId3" cstate="print"/>
              <a:stretch>
                <a:fillRect/>
              </a:stretch>
            </p:blipFill>
            <p:spPr>
              <a:xfrm>
                <a:off x="1245943" y="2083768"/>
                <a:ext cx="1814608" cy="1692000"/>
              </a:xfrm>
              <a:prstGeom prst="rect">
                <a:avLst/>
              </a:prstGeom>
            </p:spPr>
          </p:pic>
          <p:pic>
            <p:nvPicPr>
              <p:cNvPr id="39" name="Picture 2"/>
              <p:cNvPicPr>
                <a:picLocks noChangeAspect="1" noChangeArrowheads="1"/>
              </p:cNvPicPr>
              <p:nvPr/>
            </p:nvPicPr>
            <p:blipFill>
              <a:blip r:embed="rId4" cstate="print"/>
              <a:srcRect/>
              <a:stretch>
                <a:fillRect/>
              </a:stretch>
            </p:blipFill>
            <p:spPr bwMode="auto">
              <a:xfrm>
                <a:off x="8930098" y="2256588"/>
                <a:ext cx="1441766" cy="1459306"/>
              </a:xfrm>
              <a:prstGeom prst="rect">
                <a:avLst/>
              </a:prstGeom>
              <a:noFill/>
              <a:ln w="9525">
                <a:noFill/>
                <a:miter lim="800000"/>
                <a:headEnd/>
                <a:tailEnd/>
              </a:ln>
            </p:spPr>
          </p:pic>
          <p:pic>
            <p:nvPicPr>
              <p:cNvPr id="40" name="Picture 4"/>
              <p:cNvPicPr>
                <a:picLocks noChangeAspect="1" noChangeArrowheads="1"/>
              </p:cNvPicPr>
              <p:nvPr/>
            </p:nvPicPr>
            <p:blipFill>
              <a:blip r:embed="rId5" cstate="print"/>
              <a:srcRect/>
              <a:stretch>
                <a:fillRect/>
              </a:stretch>
            </p:blipFill>
            <p:spPr bwMode="auto">
              <a:xfrm>
                <a:off x="5065880" y="2219053"/>
                <a:ext cx="1459373" cy="1459372"/>
              </a:xfrm>
              <a:prstGeom prst="rect">
                <a:avLst/>
              </a:prstGeom>
              <a:noFill/>
              <a:ln w="9525">
                <a:noFill/>
                <a:miter lim="800000"/>
                <a:headEnd/>
                <a:tailEnd/>
              </a:ln>
            </p:spPr>
          </p:pic>
        </p:grpSp>
        <p:sp>
          <p:nvSpPr>
            <p:cNvPr id="18" name="矩形 17"/>
            <p:cNvSpPr/>
            <p:nvPr/>
          </p:nvSpPr>
          <p:spPr>
            <a:xfrm>
              <a:off x="1096269" y="3969060"/>
              <a:ext cx="2125933" cy="523220"/>
            </a:xfrm>
            <a:prstGeom prst="rect">
              <a:avLst/>
            </a:prstGeom>
          </p:spPr>
          <p:txBody>
            <a:bodyPr wrap="square">
              <a:spAutoFit/>
            </a:bodyPr>
            <a:lstStyle/>
            <a:p>
              <a:pPr>
                <a:buFont typeface="Arial" pitchFamily="34" charset="0"/>
                <a:buChar char="•"/>
              </a:pPr>
              <a:r>
                <a:rPr lang="zh-CN" altLang="en-US" sz="1400" dirty="0" smtClean="0">
                  <a:latin typeface="+mn-ea"/>
                  <a:ea typeface="+mn-ea"/>
                </a:rPr>
                <a:t>高清视频、简单物联网、车联网</a:t>
              </a:r>
              <a:endParaRPr lang="en-US" altLang="zh-CN" sz="1400" dirty="0" smtClean="0">
                <a:latin typeface="+mn-ea"/>
                <a:ea typeface="+mn-ea"/>
              </a:endParaRPr>
            </a:p>
          </p:txBody>
        </p:sp>
        <p:sp>
          <p:nvSpPr>
            <p:cNvPr id="21" name="矩形 20"/>
            <p:cNvSpPr/>
            <p:nvPr/>
          </p:nvSpPr>
          <p:spPr>
            <a:xfrm>
              <a:off x="3559651" y="4014065"/>
              <a:ext cx="2193423" cy="523220"/>
            </a:xfrm>
            <a:prstGeom prst="rect">
              <a:avLst/>
            </a:prstGeom>
          </p:spPr>
          <p:txBody>
            <a:bodyPr wrap="square">
              <a:spAutoFit/>
            </a:bodyPr>
            <a:lstStyle/>
            <a:p>
              <a:pPr>
                <a:buFont typeface="Arial" pitchFamily="34" charset="0"/>
                <a:buChar char="•"/>
              </a:pPr>
              <a:r>
                <a:rPr lang="en-US" altLang="zh-CN" sz="1400" dirty="0" smtClean="0">
                  <a:latin typeface="+mn-ea"/>
                  <a:ea typeface="+mn-ea"/>
                </a:rPr>
                <a:t>4k</a:t>
              </a:r>
              <a:r>
                <a:rPr lang="zh-CN" altLang="en-US" sz="1400" dirty="0" smtClean="0">
                  <a:latin typeface="+mn-ea"/>
                  <a:ea typeface="+mn-ea"/>
                </a:rPr>
                <a:t>超高清视频、物联网、车联网</a:t>
              </a:r>
              <a:endParaRPr lang="en-US" altLang="zh-CN" sz="1400" dirty="0" smtClean="0">
                <a:latin typeface="+mn-ea"/>
                <a:ea typeface="+mn-ea"/>
              </a:endParaRPr>
            </a:p>
          </p:txBody>
        </p:sp>
        <p:sp>
          <p:nvSpPr>
            <p:cNvPr id="22" name="矩形 21"/>
            <p:cNvSpPr/>
            <p:nvPr/>
          </p:nvSpPr>
          <p:spPr>
            <a:xfrm>
              <a:off x="6326738" y="3940894"/>
              <a:ext cx="2632107" cy="646331"/>
            </a:xfrm>
            <a:prstGeom prst="rect">
              <a:avLst/>
            </a:prstGeom>
          </p:spPr>
          <p:txBody>
            <a:bodyPr wrap="square">
              <a:spAutoFit/>
            </a:bodyPr>
            <a:lstStyle/>
            <a:p>
              <a:pPr>
                <a:buFont typeface="Arial" pitchFamily="34" charset="0"/>
                <a:buChar char="•"/>
              </a:pPr>
              <a:r>
                <a:rPr lang="zh-CN" altLang="en-US" sz="1200" dirty="0" smtClean="0">
                  <a:solidFill>
                    <a:srgbClr val="FF0000"/>
                  </a:solidFill>
                  <a:latin typeface="+mn-ea"/>
                  <a:ea typeface="+mn-ea"/>
                </a:rPr>
                <a:t>全息视频、虚拟现实、自动驾驶、物联网、车联网、智能家居、穿戴式设备</a:t>
              </a:r>
              <a:endParaRPr lang="en-US" altLang="zh-CN" sz="1200" dirty="0" smtClean="0">
                <a:solidFill>
                  <a:srgbClr val="FF0000"/>
                </a:solidFill>
                <a:latin typeface="+mn-ea"/>
                <a:ea typeface="+mn-ea"/>
              </a:endParaRPr>
            </a:p>
          </p:txBody>
        </p:sp>
      </p:grpSp>
      <p:sp>
        <p:nvSpPr>
          <p:cNvPr id="42" name="TextBox 41"/>
          <p:cNvSpPr txBox="1"/>
          <p:nvPr/>
        </p:nvSpPr>
        <p:spPr>
          <a:xfrm>
            <a:off x="44671" y="3070740"/>
            <a:ext cx="944858" cy="584775"/>
          </a:xfrm>
          <a:prstGeom prst="rect">
            <a:avLst/>
          </a:prstGeom>
          <a:solidFill>
            <a:srgbClr val="C00000"/>
          </a:solidFill>
        </p:spPr>
        <p:txBody>
          <a:bodyPr wrap="square" rtlCol="0">
            <a:spAutoFit/>
          </a:bodyPr>
          <a:lstStyle/>
          <a:p>
            <a:pPr algn="ctr"/>
            <a:r>
              <a:rPr lang="zh-CN" altLang="en-US" sz="1600" b="1" dirty="0" smtClean="0">
                <a:solidFill>
                  <a:schemeClr val="bg1"/>
                </a:solidFill>
                <a:latin typeface="华文细黑" pitchFamily="2" charset="-122"/>
                <a:ea typeface="华文细黑" pitchFamily="2" charset="-122"/>
              </a:rPr>
              <a:t>应用场景</a:t>
            </a:r>
          </a:p>
        </p:txBody>
      </p:sp>
    </p:spTree>
    <p:extLst>
      <p:ext uri="{BB962C8B-B14F-4D97-AF65-F5344CB8AC3E}">
        <p14:creationId xmlns:p14="http://schemas.microsoft.com/office/powerpoint/2010/main" val="2597096879"/>
      </p:ext>
    </p:extLst>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23528" y="1844824"/>
            <a:ext cx="8640960" cy="4608512"/>
          </a:xfrm>
        </p:spPr>
        <p:txBody>
          <a:bodyPr>
            <a:normAutofit/>
          </a:bodyPr>
          <a:lstStyle/>
          <a:p>
            <a:pPr marL="0" indent="0">
              <a:buNone/>
            </a:pPr>
            <a:r>
              <a:rPr lang="zh-CN" altLang="en-US" dirty="0" smtClean="0">
                <a:solidFill>
                  <a:srgbClr val="FF0000"/>
                </a:solidFill>
                <a:latin typeface="Times New Roman" pitchFamily="18" charset="0"/>
                <a:cs typeface="Times New Roman" pitchFamily="18" charset="0"/>
              </a:rPr>
              <a:t>网站：</a:t>
            </a:r>
            <a:endParaRPr lang="en-US" altLang="zh-CN" dirty="0" smtClean="0">
              <a:solidFill>
                <a:srgbClr val="FF0000"/>
              </a:solidFill>
              <a:latin typeface="Times New Roman" pitchFamily="18" charset="0"/>
              <a:cs typeface="Times New Roman" pitchFamily="18" charset="0"/>
            </a:endParaRPr>
          </a:p>
          <a:p>
            <a:pPr marL="0" indent="0">
              <a:buNone/>
            </a:pPr>
            <a:r>
              <a:rPr lang="en-US" altLang="zh-CN" dirty="0" smtClean="0">
                <a:solidFill>
                  <a:srgbClr val="FF0000"/>
                </a:solidFill>
                <a:latin typeface="Times New Roman" pitchFamily="18" charset="0"/>
                <a:cs typeface="Times New Roman" pitchFamily="18" charset="0"/>
              </a:rPr>
              <a:t>http</a:t>
            </a:r>
            <a:r>
              <a:rPr lang="en-US" altLang="zh-CN" dirty="0">
                <a:solidFill>
                  <a:srgbClr val="FF0000"/>
                </a:solidFill>
                <a:latin typeface="Times New Roman" pitchFamily="18" charset="0"/>
                <a:cs typeface="Times New Roman" pitchFamily="18" charset="0"/>
              </a:rPr>
              <a:t>://www.3gpp.org/specifications/specification-numbering</a:t>
            </a:r>
            <a:endParaRPr lang="en-US" altLang="zh-CN" dirty="0" smtClean="0">
              <a:solidFill>
                <a:srgbClr val="FF0000"/>
              </a:solidFill>
              <a:latin typeface="Times New Roman" pitchFamily="18" charset="0"/>
              <a:cs typeface="Times New Roman" pitchFamily="18" charset="0"/>
            </a:endParaRPr>
          </a:p>
          <a:p>
            <a:pPr marL="0" indent="0">
              <a:buNone/>
            </a:pPr>
            <a:r>
              <a:rPr lang="en-US" altLang="zh-CN" dirty="0" smtClean="0">
                <a:latin typeface="Times New Roman" pitchFamily="18" charset="0"/>
                <a:cs typeface="Times New Roman" pitchFamily="18" charset="0"/>
              </a:rPr>
              <a:t>	3GPP 36.XX series   24.xx series </a:t>
            </a:r>
          </a:p>
          <a:p>
            <a:pPr marL="0" indent="0">
              <a:buNone/>
            </a:pPr>
            <a:endParaRPr lang="en-US" altLang="zh-CN" dirty="0" smtClean="0">
              <a:latin typeface="Times New Roman" pitchFamily="18" charset="0"/>
              <a:cs typeface="Times New Roman" pitchFamily="18" charset="0"/>
            </a:endParaRPr>
          </a:p>
          <a:p>
            <a:pPr marL="0" indent="0">
              <a:buNone/>
            </a:pPr>
            <a:r>
              <a:rPr lang="zh-CN" altLang="en-US" dirty="0" smtClean="0">
                <a:latin typeface="Times New Roman" pitchFamily="18" charset="0"/>
                <a:cs typeface="Times New Roman" pitchFamily="18" charset="0"/>
              </a:rPr>
              <a:t>书本：</a:t>
            </a:r>
            <a:endParaRPr lang="en-US" altLang="zh-CN" dirty="0" smtClean="0">
              <a:latin typeface="Times New Roman" pitchFamily="18" charset="0"/>
              <a:cs typeface="Times New Roman" pitchFamily="18" charset="0"/>
            </a:endParaRPr>
          </a:p>
          <a:p>
            <a:pPr marL="0" indent="0">
              <a:buNone/>
            </a:pPr>
            <a:r>
              <a:rPr lang="en-US" altLang="zh-CN" dirty="0" smtClean="0">
                <a:solidFill>
                  <a:srgbClr val="FF0000"/>
                </a:solidFill>
                <a:latin typeface="Times New Roman" pitchFamily="18" charset="0"/>
                <a:cs typeface="Times New Roman" pitchFamily="18" charset="0"/>
              </a:rPr>
              <a:t>《LTE ,The UMTS Long Term Evolution From Theory to Practice》</a:t>
            </a:r>
          </a:p>
          <a:p>
            <a:pPr marL="0" indent="0">
              <a:buNone/>
            </a:pPr>
            <a:endParaRPr lang="en-US" altLang="zh-CN" dirty="0" smtClean="0">
              <a:solidFill>
                <a:srgbClr val="FF0000"/>
              </a:solidFill>
              <a:latin typeface="Times New Roman" pitchFamily="18" charset="0"/>
              <a:cs typeface="Times New Roman" pitchFamily="18" charset="0"/>
            </a:endParaRPr>
          </a:p>
          <a:p>
            <a:pPr marL="0" indent="0">
              <a:buNone/>
            </a:pPr>
            <a:r>
              <a:rPr lang="zh-CN" altLang="en-US" dirty="0">
                <a:latin typeface="Times New Roman" pitchFamily="18" charset="0"/>
                <a:cs typeface="Times New Roman" pitchFamily="18" charset="0"/>
              </a:rPr>
              <a:t>网络</a:t>
            </a:r>
            <a:r>
              <a:rPr lang="zh-CN" altLang="en-US" dirty="0" smtClean="0">
                <a:latin typeface="Times New Roman" pitchFamily="18" charset="0"/>
                <a:cs typeface="Times New Roman" pitchFamily="18" charset="0"/>
              </a:rPr>
              <a:t>资料：</a:t>
            </a:r>
            <a:endParaRPr lang="en-US" altLang="zh-CN" dirty="0">
              <a:latin typeface="Times New Roman" pitchFamily="18" charset="0"/>
              <a:cs typeface="Times New Roman" pitchFamily="18" charset="0"/>
            </a:endParaRPr>
          </a:p>
          <a:p>
            <a:pPr marL="0" indent="0">
              <a:buNone/>
            </a:pPr>
            <a:r>
              <a:rPr lang="en-US" altLang="zh-CN" sz="1600" dirty="0" smtClean="0">
                <a:solidFill>
                  <a:srgbClr val="FF0000"/>
                </a:solidFill>
                <a:latin typeface="Times New Roman" pitchFamily="18" charset="0"/>
                <a:cs typeface="Times New Roman" pitchFamily="18" charset="0"/>
              </a:rPr>
              <a:t>	</a:t>
            </a:r>
            <a:r>
              <a:rPr lang="zh-CN" altLang="en-US" sz="1600" dirty="0" smtClean="0">
                <a:solidFill>
                  <a:schemeClr val="tx1"/>
                </a:solidFill>
                <a:latin typeface="Times New Roman" pitchFamily="18" charset="0"/>
                <a:cs typeface="Times New Roman" pitchFamily="18" charset="0"/>
              </a:rPr>
              <a:t>深入理解</a:t>
            </a:r>
            <a:r>
              <a:rPr lang="en-US" altLang="zh-CN" sz="1600" dirty="0" smtClean="0">
                <a:solidFill>
                  <a:schemeClr val="tx1"/>
                </a:solidFill>
                <a:latin typeface="Times New Roman" pitchFamily="18" charset="0"/>
                <a:cs typeface="Times New Roman" pitchFamily="18" charset="0"/>
              </a:rPr>
              <a:t>LTE-A  </a:t>
            </a:r>
            <a:r>
              <a:rPr lang="zh-CN" altLang="en-US" sz="1600" dirty="0" smtClean="0">
                <a:solidFill>
                  <a:schemeClr val="tx1"/>
                </a:solidFill>
                <a:latin typeface="Times New Roman" pitchFamily="18" charset="0"/>
                <a:cs typeface="Times New Roman" pitchFamily="18" charset="0"/>
              </a:rPr>
              <a:t>温金辉  著</a:t>
            </a:r>
            <a:endParaRPr lang="en-US" altLang="zh-CN" sz="1600" dirty="0" smtClean="0">
              <a:solidFill>
                <a:schemeClr val="tx1"/>
              </a:solidFill>
              <a:latin typeface="Times New Roman" pitchFamily="18" charset="0"/>
              <a:cs typeface="Times New Roman" pitchFamily="18" charset="0"/>
            </a:endParaRPr>
          </a:p>
          <a:p>
            <a:pPr marL="0" indent="0">
              <a:buNone/>
            </a:pPr>
            <a:r>
              <a:rPr lang="en-US" altLang="zh-CN" sz="1600" dirty="0" smtClean="0">
                <a:solidFill>
                  <a:schemeClr val="tx1"/>
                </a:solidFill>
                <a:latin typeface="Times New Roman" pitchFamily="18" charset="0"/>
                <a:cs typeface="Times New Roman" pitchFamily="18" charset="0"/>
              </a:rPr>
              <a:t>	80-VR385-1_LTE OVERVIEW</a:t>
            </a:r>
          </a:p>
          <a:p>
            <a:pPr marL="0" indent="0">
              <a:buNone/>
            </a:pPr>
            <a:r>
              <a:rPr lang="en-US" altLang="zh-CN" sz="1600" dirty="0" smtClean="0">
                <a:solidFill>
                  <a:schemeClr val="tx1"/>
                </a:solidFill>
                <a:latin typeface="Times New Roman" pitchFamily="18" charset="0"/>
                <a:cs typeface="Times New Roman" pitchFamily="18" charset="0"/>
              </a:rPr>
              <a:t>	80-VT671-1_PRESENTATION- </a:t>
            </a:r>
            <a:r>
              <a:rPr lang="en-US" altLang="zh-CN" sz="1600" dirty="0">
                <a:solidFill>
                  <a:schemeClr val="tx1"/>
                </a:solidFill>
                <a:latin typeface="Times New Roman" pitchFamily="18" charset="0"/>
                <a:cs typeface="Times New Roman" pitchFamily="18" charset="0"/>
              </a:rPr>
              <a:t>LTE NON ACCESS  </a:t>
            </a:r>
            <a:r>
              <a:rPr lang="en-US" altLang="zh-CN" sz="1600" dirty="0" smtClean="0">
                <a:solidFill>
                  <a:schemeClr val="tx1"/>
                </a:solidFill>
                <a:latin typeface="Times New Roman" pitchFamily="18" charset="0"/>
                <a:cs typeface="Times New Roman" pitchFamily="18" charset="0"/>
              </a:rPr>
              <a:t>STRATUM </a:t>
            </a:r>
            <a:r>
              <a:rPr lang="en-US" altLang="zh-CN" sz="1600" dirty="0">
                <a:solidFill>
                  <a:schemeClr val="tx1"/>
                </a:solidFill>
                <a:latin typeface="Times New Roman" pitchFamily="18" charset="0"/>
                <a:cs typeface="Times New Roman" pitchFamily="18" charset="0"/>
              </a:rPr>
              <a:t>(NAS) OVERVIEW</a:t>
            </a:r>
            <a:endParaRPr lang="en-US" altLang="zh-CN" sz="1600" dirty="0" smtClean="0">
              <a:solidFill>
                <a:schemeClr val="tx1"/>
              </a:solidFill>
              <a:latin typeface="Times New Roman" pitchFamily="18" charset="0"/>
              <a:cs typeface="Times New Roman" pitchFamily="18" charset="0"/>
            </a:endParaRPr>
          </a:p>
        </p:txBody>
      </p:sp>
      <p:sp>
        <p:nvSpPr>
          <p:cNvPr id="3" name="标题 2"/>
          <p:cNvSpPr>
            <a:spLocks noGrp="1"/>
          </p:cNvSpPr>
          <p:nvPr>
            <p:ph type="title"/>
          </p:nvPr>
        </p:nvSpPr>
        <p:spPr/>
        <p:txBody>
          <a:bodyPr/>
          <a:lstStyle/>
          <a:p>
            <a:r>
              <a:rPr lang="en-US" altLang="zh-CN" dirty="0" smtClean="0"/>
              <a:t>Reference</a:t>
            </a:r>
            <a:endParaRPr lang="zh-CN" altLang="en-US" dirty="0"/>
          </a:p>
        </p:txBody>
      </p:sp>
    </p:spTree>
    <p:extLst>
      <p:ext uri="{BB962C8B-B14F-4D97-AF65-F5344CB8AC3E}">
        <p14:creationId xmlns:p14="http://schemas.microsoft.com/office/powerpoint/2010/main" val="2006476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05416" y="375673"/>
            <a:ext cx="8229600" cy="6524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t"/>
          <a:lstStyle/>
          <a:p>
            <a:r>
              <a:rPr lang="en-US" altLang="zh-CN" sz="3200" b="1" dirty="0">
                <a:solidFill>
                  <a:srgbClr val="000099"/>
                </a:solidFill>
                <a:latin typeface="宋体" pitchFamily="2" charset="-122"/>
              </a:rPr>
              <a:t>3G</a:t>
            </a:r>
            <a:r>
              <a:rPr lang="zh-CN" altLang="en-US" sz="3200" b="1" dirty="0">
                <a:solidFill>
                  <a:srgbClr val="000099"/>
                </a:solidFill>
                <a:latin typeface="宋体" pitchFamily="2" charset="-122"/>
              </a:rPr>
              <a:t>技术演进简介</a:t>
            </a:r>
          </a:p>
        </p:txBody>
      </p:sp>
      <p:sp>
        <p:nvSpPr>
          <p:cNvPr id="53491" name="Line 243"/>
          <p:cNvSpPr>
            <a:spLocks noChangeShapeType="1"/>
          </p:cNvSpPr>
          <p:nvPr/>
        </p:nvSpPr>
        <p:spPr bwMode="auto">
          <a:xfrm>
            <a:off x="1482725" y="6103938"/>
            <a:ext cx="0" cy="1524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endParaRPr lang="zh-CN" altLang="en-US"/>
          </a:p>
        </p:txBody>
      </p:sp>
      <p:sp>
        <p:nvSpPr>
          <p:cNvPr id="53492" name="Rectangle 244"/>
          <p:cNvSpPr>
            <a:spLocks noChangeArrowheads="1"/>
          </p:cNvSpPr>
          <p:nvPr/>
        </p:nvSpPr>
        <p:spPr bwMode="auto">
          <a:xfrm>
            <a:off x="806450" y="1466850"/>
            <a:ext cx="4633913" cy="49403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nchor="ctr"/>
          <a:lstStyle/>
          <a:p>
            <a:pPr algn="ctr"/>
            <a:endParaRPr lang="zh-CN" altLang="zh-CN">
              <a:latin typeface="Arial" charset="0"/>
            </a:endParaRPr>
          </a:p>
        </p:txBody>
      </p:sp>
      <p:sp>
        <p:nvSpPr>
          <p:cNvPr id="53493" name="Text Box 245" descr="Stationery"/>
          <p:cNvSpPr txBox="1">
            <a:spLocks noChangeArrowheads="1"/>
          </p:cNvSpPr>
          <p:nvPr/>
        </p:nvSpPr>
        <p:spPr bwMode="auto">
          <a:xfrm>
            <a:off x="112713" y="6259513"/>
            <a:ext cx="1131887" cy="338137"/>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kumimoji="1" lang="en-US" altLang="zh-CN" sz="1600" b="1">
                <a:solidFill>
                  <a:srgbClr val="FF0000"/>
                </a:solidFill>
                <a:latin typeface="Times New Roman" pitchFamily="18" charset="0"/>
                <a:ea typeface="楷体_GB2312" pitchFamily="49" charset="-122"/>
              </a:rPr>
              <a:t>2001-2005</a:t>
            </a:r>
          </a:p>
        </p:txBody>
      </p:sp>
      <p:sp>
        <p:nvSpPr>
          <p:cNvPr id="53494" name="Text Box 246" descr="Stationery"/>
          <p:cNvSpPr txBox="1">
            <a:spLocks noChangeArrowheads="1"/>
          </p:cNvSpPr>
          <p:nvPr/>
        </p:nvSpPr>
        <p:spPr bwMode="auto">
          <a:xfrm>
            <a:off x="2163763" y="6261100"/>
            <a:ext cx="1420812" cy="33655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a:solidFill>
                  <a:srgbClr val="FF0000"/>
                </a:solidFill>
                <a:latin typeface="Times New Roman" pitchFamily="18" charset="0"/>
                <a:ea typeface="楷体_GB2312" pitchFamily="49" charset="-122"/>
              </a:rPr>
              <a:t>  2006-2007     </a:t>
            </a:r>
          </a:p>
        </p:txBody>
      </p:sp>
      <p:sp>
        <p:nvSpPr>
          <p:cNvPr id="53495" name="Text Box 247"/>
          <p:cNvSpPr txBox="1">
            <a:spLocks noChangeArrowheads="1"/>
          </p:cNvSpPr>
          <p:nvPr/>
        </p:nvSpPr>
        <p:spPr bwMode="auto">
          <a:xfrm>
            <a:off x="160338" y="2551113"/>
            <a:ext cx="3219450"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eaLnBrk="0" hangingPunct="0"/>
            <a:r>
              <a:rPr lang="en-US" altLang="zh-CN" sz="1400" b="1">
                <a:solidFill>
                  <a:srgbClr val="009900"/>
                </a:solidFill>
                <a:latin typeface="Arial" charset="0"/>
                <a:ea typeface="楷体" pitchFamily="2" charset="-122"/>
              </a:rPr>
              <a:t>WCDMA</a:t>
            </a:r>
            <a:r>
              <a:rPr lang="zh-CN" altLang="en-US" sz="1400" b="1">
                <a:solidFill>
                  <a:srgbClr val="009900"/>
                </a:solidFill>
                <a:latin typeface="Arial" charset="0"/>
                <a:ea typeface="楷体" pitchFamily="2" charset="-122"/>
              </a:rPr>
              <a:t>无线移动技术标准演进路线 </a:t>
            </a:r>
          </a:p>
        </p:txBody>
      </p:sp>
      <p:sp>
        <p:nvSpPr>
          <p:cNvPr id="53496" name="Line 248"/>
          <p:cNvSpPr>
            <a:spLocks noChangeShapeType="1"/>
          </p:cNvSpPr>
          <p:nvPr/>
        </p:nvSpPr>
        <p:spPr bwMode="auto">
          <a:xfrm>
            <a:off x="160338" y="6310313"/>
            <a:ext cx="8477250" cy="158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497" name="Text Box 249"/>
          <p:cNvSpPr txBox="1">
            <a:spLocks noChangeArrowheads="1"/>
          </p:cNvSpPr>
          <p:nvPr/>
        </p:nvSpPr>
        <p:spPr bwMode="auto">
          <a:xfrm>
            <a:off x="160338" y="2290763"/>
            <a:ext cx="3275012"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eaLnBrk="0" hangingPunct="0"/>
            <a:r>
              <a:rPr lang="en-US" altLang="zh-CN" sz="1400" b="1">
                <a:solidFill>
                  <a:srgbClr val="0033CC"/>
                </a:solidFill>
                <a:latin typeface="Arial" charset="0"/>
                <a:ea typeface="楷体" pitchFamily="2" charset="-122"/>
              </a:rPr>
              <a:t>CDMA2000</a:t>
            </a:r>
            <a:r>
              <a:rPr lang="zh-CN" altLang="en-US" sz="1400" b="1">
                <a:solidFill>
                  <a:srgbClr val="0033CC"/>
                </a:solidFill>
                <a:latin typeface="Arial" charset="0"/>
                <a:ea typeface="楷体" pitchFamily="2" charset="-122"/>
              </a:rPr>
              <a:t>无线移动技术标准演进路线 </a:t>
            </a:r>
          </a:p>
        </p:txBody>
      </p:sp>
      <p:sp>
        <p:nvSpPr>
          <p:cNvPr id="53498" name="AutoShape 250"/>
          <p:cNvSpPr>
            <a:spLocks noChangeArrowheads="1"/>
          </p:cNvSpPr>
          <p:nvPr/>
        </p:nvSpPr>
        <p:spPr bwMode="auto">
          <a:xfrm>
            <a:off x="1720850" y="2903538"/>
            <a:ext cx="1147763" cy="941387"/>
          </a:xfrm>
          <a:prstGeom prst="roundRect">
            <a:avLst>
              <a:gd name="adj" fmla="val 16667"/>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zh-CN">
              <a:latin typeface="Arial" charset="0"/>
            </a:endParaRPr>
          </a:p>
        </p:txBody>
      </p:sp>
      <p:sp>
        <p:nvSpPr>
          <p:cNvPr id="53499" name="Text Box 251"/>
          <p:cNvSpPr txBox="1">
            <a:spLocks noChangeArrowheads="1"/>
          </p:cNvSpPr>
          <p:nvPr/>
        </p:nvSpPr>
        <p:spPr bwMode="auto">
          <a:xfrm>
            <a:off x="1746250" y="2992438"/>
            <a:ext cx="1069975" cy="265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eaLnBrk="0" hangingPunct="0"/>
            <a:r>
              <a:rPr lang="en-US" altLang="zh-CN" sz="1200" b="1">
                <a:latin typeface="Arial" charset="0"/>
                <a:ea typeface="楷体" pitchFamily="2" charset="-122"/>
              </a:rPr>
              <a:t>HSDPA (P1) </a:t>
            </a:r>
          </a:p>
        </p:txBody>
      </p:sp>
      <p:sp>
        <p:nvSpPr>
          <p:cNvPr id="53500" name="Text Box 252"/>
          <p:cNvSpPr txBox="1">
            <a:spLocks noChangeArrowheads="1"/>
          </p:cNvSpPr>
          <p:nvPr/>
        </p:nvSpPr>
        <p:spPr bwMode="auto">
          <a:xfrm>
            <a:off x="1746250" y="3262313"/>
            <a:ext cx="1035050"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eaLnBrk="0" hangingPunct="0"/>
            <a:endParaRPr lang="en-US" altLang="zh-CN" sz="1000" dirty="0">
              <a:latin typeface="Arial" charset="0"/>
              <a:ea typeface="楷体" pitchFamily="2" charset="-122"/>
            </a:endParaRPr>
          </a:p>
          <a:p>
            <a:pPr eaLnBrk="0" hangingPunct="0"/>
            <a:r>
              <a:rPr lang="en-US" altLang="zh-CN" sz="1000" dirty="0">
                <a:latin typeface="Arial" charset="0"/>
                <a:ea typeface="楷体" pitchFamily="2" charset="-122"/>
              </a:rPr>
              <a:t>  1.8M/3.6Mbps</a:t>
            </a:r>
          </a:p>
        </p:txBody>
      </p:sp>
      <p:sp>
        <p:nvSpPr>
          <p:cNvPr id="53501" name="Line 253"/>
          <p:cNvSpPr>
            <a:spLocks noChangeShapeType="1"/>
          </p:cNvSpPr>
          <p:nvPr/>
        </p:nvSpPr>
        <p:spPr bwMode="auto">
          <a:xfrm>
            <a:off x="1350963" y="3371850"/>
            <a:ext cx="428625" cy="7938"/>
          </a:xfrm>
          <a:prstGeom prst="line">
            <a:avLst/>
          </a:prstGeom>
          <a:noFill/>
          <a:ln w="28575">
            <a:solidFill>
              <a:srgbClr val="CC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endParaRPr lang="zh-CN" altLang="en-US"/>
          </a:p>
        </p:txBody>
      </p:sp>
      <p:sp>
        <p:nvSpPr>
          <p:cNvPr id="53502" name="AutoShape 254"/>
          <p:cNvSpPr>
            <a:spLocks noChangeArrowheads="1"/>
          </p:cNvSpPr>
          <p:nvPr/>
        </p:nvSpPr>
        <p:spPr bwMode="auto">
          <a:xfrm>
            <a:off x="3203575" y="2911475"/>
            <a:ext cx="1073150" cy="928688"/>
          </a:xfrm>
          <a:prstGeom prst="roundRect">
            <a:avLst>
              <a:gd name="adj" fmla="val 16667"/>
            </a:avLst>
          </a:prstGeom>
          <a:solidFill>
            <a:srgbClr val="99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zh-CN">
              <a:latin typeface="Arial" charset="0"/>
            </a:endParaRPr>
          </a:p>
        </p:txBody>
      </p:sp>
      <p:sp>
        <p:nvSpPr>
          <p:cNvPr id="53503" name="Text Box 255"/>
          <p:cNvSpPr txBox="1">
            <a:spLocks noChangeArrowheads="1"/>
          </p:cNvSpPr>
          <p:nvPr/>
        </p:nvSpPr>
        <p:spPr bwMode="auto">
          <a:xfrm>
            <a:off x="3230563" y="2992438"/>
            <a:ext cx="1027112" cy="447675"/>
          </a:xfrm>
          <a:prstGeom prst="rect">
            <a:avLst/>
          </a:prstGeom>
          <a:noFill/>
          <a:ln>
            <a:noFill/>
          </a:ln>
          <a:effectLst/>
          <a:extLst>
            <a:ext uri="{909E8E84-426E-40DD-AFC4-6F175D3DCCD1}">
              <a14:hiddenFill xmlns:a14="http://schemas.microsoft.com/office/drawing/2010/main">
                <a:solidFill>
                  <a:srgbClr val="99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r>
              <a:rPr lang="en-US" altLang="zh-CN" sz="1200" b="1">
                <a:latin typeface="Arial" charset="0"/>
                <a:ea typeface="楷体" pitchFamily="2" charset="-122"/>
              </a:rPr>
              <a:t>HSDPA(P2) </a:t>
            </a:r>
          </a:p>
          <a:p>
            <a:pPr algn="ctr" eaLnBrk="0" hangingPunct="0"/>
            <a:endParaRPr lang="en-US" altLang="zh-CN" sz="1200" b="1">
              <a:latin typeface="Arial" charset="0"/>
              <a:ea typeface="楷体" pitchFamily="2" charset="-122"/>
            </a:endParaRPr>
          </a:p>
        </p:txBody>
      </p:sp>
      <p:sp>
        <p:nvSpPr>
          <p:cNvPr id="53504" name="Text Box 256"/>
          <p:cNvSpPr txBox="1">
            <a:spLocks noChangeArrowheads="1"/>
          </p:cNvSpPr>
          <p:nvPr/>
        </p:nvSpPr>
        <p:spPr bwMode="auto">
          <a:xfrm>
            <a:off x="3187700" y="3197225"/>
            <a:ext cx="963613" cy="722313"/>
          </a:xfrm>
          <a:prstGeom prst="rect">
            <a:avLst/>
          </a:prstGeom>
          <a:noFill/>
          <a:ln>
            <a:noFill/>
          </a:ln>
          <a:effectLst/>
          <a:extLst>
            <a:ext uri="{909E8E84-426E-40DD-AFC4-6F175D3DCCD1}">
              <a14:hiddenFill xmlns:a14="http://schemas.microsoft.com/office/drawing/2010/main">
                <a:solidFill>
                  <a:srgbClr val="99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r>
              <a:rPr lang="en-US" altLang="zh-CN" sz="1000" dirty="0">
                <a:latin typeface="Arial" charset="0"/>
                <a:ea typeface="楷体" pitchFamily="2" charset="-122"/>
              </a:rPr>
              <a:t>  7.2/14.4Mb/s</a:t>
            </a:r>
          </a:p>
          <a:p>
            <a:pPr algn="ctr" eaLnBrk="0" hangingPunct="0"/>
            <a:endParaRPr lang="en-US" altLang="zh-CN" sz="1000" dirty="0">
              <a:latin typeface="Arial" charset="0"/>
              <a:ea typeface="楷体" pitchFamily="2" charset="-122"/>
            </a:endParaRPr>
          </a:p>
          <a:p>
            <a:pPr algn="ctr" eaLnBrk="0" hangingPunct="0"/>
            <a:r>
              <a:rPr lang="en-US" altLang="zh-CN" sz="1200" b="1" dirty="0">
                <a:latin typeface="Arial" charset="0"/>
                <a:ea typeface="楷体" pitchFamily="2" charset="-122"/>
              </a:rPr>
              <a:t>HSUPA</a:t>
            </a:r>
          </a:p>
          <a:p>
            <a:pPr algn="ctr" eaLnBrk="0" hangingPunct="0"/>
            <a:r>
              <a:rPr lang="en-US" altLang="zh-CN" sz="1000" dirty="0">
                <a:latin typeface="Arial" charset="0"/>
                <a:ea typeface="楷体" pitchFamily="2" charset="-122"/>
              </a:rPr>
              <a:t>6-8Mbps</a:t>
            </a:r>
          </a:p>
        </p:txBody>
      </p:sp>
      <p:sp>
        <p:nvSpPr>
          <p:cNvPr id="53505" name="AutoShape 257"/>
          <p:cNvSpPr>
            <a:spLocks noChangeArrowheads="1"/>
          </p:cNvSpPr>
          <p:nvPr/>
        </p:nvSpPr>
        <p:spPr bwMode="auto">
          <a:xfrm>
            <a:off x="266700" y="2906713"/>
            <a:ext cx="1084263" cy="938212"/>
          </a:xfrm>
          <a:prstGeom prst="roundRect">
            <a:avLst>
              <a:gd name="adj" fmla="val 16667"/>
            </a:avLst>
          </a:prstGeom>
          <a:solidFill>
            <a:srgbClr val="CC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zh-CN">
              <a:latin typeface="Arial" charset="0"/>
            </a:endParaRPr>
          </a:p>
        </p:txBody>
      </p:sp>
      <p:sp>
        <p:nvSpPr>
          <p:cNvPr id="53506" name="Text Box 258"/>
          <p:cNvSpPr txBox="1">
            <a:spLocks noChangeArrowheads="1"/>
          </p:cNvSpPr>
          <p:nvPr/>
        </p:nvSpPr>
        <p:spPr bwMode="auto">
          <a:xfrm>
            <a:off x="225425" y="3013075"/>
            <a:ext cx="112395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r>
              <a:rPr lang="en-US" altLang="zh-CN" sz="1000">
                <a:latin typeface="Arial" charset="0"/>
                <a:ea typeface="楷体" pitchFamily="2" charset="-122"/>
              </a:rPr>
              <a:t>WCDMA R99/R4</a:t>
            </a:r>
          </a:p>
        </p:txBody>
      </p:sp>
      <p:sp>
        <p:nvSpPr>
          <p:cNvPr id="53507" name="Text Box 259"/>
          <p:cNvSpPr txBox="1">
            <a:spLocks noChangeArrowheads="1"/>
          </p:cNvSpPr>
          <p:nvPr/>
        </p:nvSpPr>
        <p:spPr bwMode="auto">
          <a:xfrm>
            <a:off x="369888" y="3282950"/>
            <a:ext cx="711200"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eaLnBrk="0" hangingPunct="0"/>
            <a:endParaRPr lang="en-US" altLang="zh-CN" sz="1000">
              <a:latin typeface="Arial" charset="0"/>
              <a:ea typeface="楷体" pitchFamily="2" charset="-122"/>
            </a:endParaRPr>
          </a:p>
          <a:p>
            <a:pPr eaLnBrk="0" hangingPunct="0"/>
            <a:r>
              <a:rPr lang="en-US" altLang="zh-CN" sz="1000">
                <a:latin typeface="Arial" charset="0"/>
                <a:ea typeface="楷体" pitchFamily="2" charset="-122"/>
              </a:rPr>
              <a:t>   384kb/s</a:t>
            </a:r>
          </a:p>
          <a:p>
            <a:pPr eaLnBrk="0" hangingPunct="0"/>
            <a:endParaRPr lang="en-US" altLang="zh-CN" sz="1000">
              <a:latin typeface="Arial" charset="0"/>
              <a:ea typeface="楷体" pitchFamily="2" charset="-122"/>
            </a:endParaRPr>
          </a:p>
        </p:txBody>
      </p:sp>
      <p:sp>
        <p:nvSpPr>
          <p:cNvPr id="53508" name="AutoShape 260" descr="50%"/>
          <p:cNvSpPr>
            <a:spLocks noChangeArrowheads="1"/>
          </p:cNvSpPr>
          <p:nvPr/>
        </p:nvSpPr>
        <p:spPr bwMode="auto">
          <a:xfrm>
            <a:off x="4652963" y="2911475"/>
            <a:ext cx="1073150" cy="928688"/>
          </a:xfrm>
          <a:prstGeom prst="roundRect">
            <a:avLst>
              <a:gd name="adj" fmla="val 16667"/>
            </a:avLst>
          </a:prstGeom>
          <a:pattFill prst="pct50">
            <a:fgClr>
              <a:srgbClr val="FF6699"/>
            </a:fgClr>
            <a:bgClr>
              <a:srgbClr val="FFFFFF"/>
            </a:bgClr>
          </a:pattFill>
          <a:ln w="9525">
            <a:solidFill>
              <a:schemeClr val="hlink"/>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zh-CN">
              <a:latin typeface="Arial" charset="0"/>
            </a:endParaRPr>
          </a:p>
        </p:txBody>
      </p:sp>
      <p:sp>
        <p:nvSpPr>
          <p:cNvPr id="53509" name="Text Box 261"/>
          <p:cNvSpPr txBox="1">
            <a:spLocks noChangeArrowheads="1"/>
          </p:cNvSpPr>
          <p:nvPr/>
        </p:nvSpPr>
        <p:spPr bwMode="auto">
          <a:xfrm>
            <a:off x="4784725" y="2955925"/>
            <a:ext cx="846138" cy="327025"/>
          </a:xfrm>
          <a:prstGeom prst="rect">
            <a:avLst/>
          </a:prstGeom>
          <a:noFill/>
          <a:ln>
            <a:noFill/>
          </a:ln>
          <a:effectLst/>
          <a:extLst>
            <a:ext uri="{909E8E84-426E-40DD-AFC4-6F175D3DCCD1}">
              <a14:hiddenFill xmlns:a14="http://schemas.microsoft.com/office/drawing/2010/main">
                <a:solidFill>
                  <a:srgbClr val="FF6699"/>
                </a:solidFill>
              </a14:hiddenFill>
            </a:ext>
            <a:ext uri="{91240B29-F687-4F45-9708-019B960494DF}">
              <a14:hiddenLine xmlns:a14="http://schemas.microsoft.com/office/drawing/2010/main" w="9525">
                <a:solidFill>
                  <a:schemeClr val="tx1"/>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r>
              <a:rPr lang="en-US" altLang="zh-CN" sz="1600" b="1">
                <a:latin typeface="Arial" charset="0"/>
                <a:ea typeface="楷体" pitchFamily="2" charset="-122"/>
              </a:rPr>
              <a:t>HSPA+</a:t>
            </a:r>
          </a:p>
        </p:txBody>
      </p:sp>
      <p:sp>
        <p:nvSpPr>
          <p:cNvPr id="53510" name="AutoShape 262"/>
          <p:cNvSpPr>
            <a:spLocks noChangeArrowheads="1"/>
          </p:cNvSpPr>
          <p:nvPr/>
        </p:nvSpPr>
        <p:spPr bwMode="auto">
          <a:xfrm>
            <a:off x="6157913" y="2911475"/>
            <a:ext cx="1073150" cy="928688"/>
          </a:xfrm>
          <a:prstGeom prst="roundRect">
            <a:avLst>
              <a:gd name="adj" fmla="val 16667"/>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zh-CN">
              <a:latin typeface="Arial" charset="0"/>
            </a:endParaRPr>
          </a:p>
        </p:txBody>
      </p:sp>
      <p:sp>
        <p:nvSpPr>
          <p:cNvPr id="53511" name="Text Box 263"/>
          <p:cNvSpPr txBox="1">
            <a:spLocks noChangeArrowheads="1"/>
          </p:cNvSpPr>
          <p:nvPr/>
        </p:nvSpPr>
        <p:spPr bwMode="auto">
          <a:xfrm>
            <a:off x="6156325" y="2852738"/>
            <a:ext cx="873125" cy="571500"/>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algn="ctr" eaLnBrk="0" hangingPunct="0"/>
            <a:r>
              <a:rPr lang="en-US" altLang="zh-CN" sz="1600" b="1">
                <a:latin typeface="Arial" charset="0"/>
                <a:ea typeface="楷体" pitchFamily="2" charset="-122"/>
              </a:rPr>
              <a:t>FDD LTE</a:t>
            </a:r>
          </a:p>
        </p:txBody>
      </p:sp>
      <p:sp>
        <p:nvSpPr>
          <p:cNvPr id="53512" name="Text Box 264"/>
          <p:cNvSpPr txBox="1">
            <a:spLocks noChangeArrowheads="1"/>
          </p:cNvSpPr>
          <p:nvPr/>
        </p:nvSpPr>
        <p:spPr bwMode="auto">
          <a:xfrm>
            <a:off x="6267450" y="3314700"/>
            <a:ext cx="165100" cy="234950"/>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eaLnBrk="0" hangingPunct="0"/>
            <a:endParaRPr lang="zh-CN" altLang="zh-CN" sz="1000">
              <a:latin typeface="Arial" charset="0"/>
              <a:ea typeface="楷体" pitchFamily="2" charset="-122"/>
            </a:endParaRPr>
          </a:p>
        </p:txBody>
      </p:sp>
      <p:sp>
        <p:nvSpPr>
          <p:cNvPr id="53513" name="AutoShape 265"/>
          <p:cNvSpPr>
            <a:spLocks noChangeArrowheads="1"/>
          </p:cNvSpPr>
          <p:nvPr/>
        </p:nvSpPr>
        <p:spPr bwMode="auto">
          <a:xfrm>
            <a:off x="2138363" y="4337050"/>
            <a:ext cx="1001712" cy="898525"/>
          </a:xfrm>
          <a:prstGeom prst="roundRect">
            <a:avLst>
              <a:gd name="adj" fmla="val 16667"/>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zh-CN">
              <a:latin typeface="Arial" charset="0"/>
            </a:endParaRPr>
          </a:p>
        </p:txBody>
      </p:sp>
      <p:sp>
        <p:nvSpPr>
          <p:cNvPr id="53514" name="Text Box 266"/>
          <p:cNvSpPr txBox="1">
            <a:spLocks noChangeArrowheads="1"/>
          </p:cNvSpPr>
          <p:nvPr/>
        </p:nvSpPr>
        <p:spPr bwMode="auto">
          <a:xfrm>
            <a:off x="2212975" y="4502150"/>
            <a:ext cx="739775" cy="447675"/>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eaLnBrk="0" hangingPunct="0"/>
            <a:r>
              <a:rPr lang="en-US" altLang="zh-CN" sz="1200" b="1">
                <a:latin typeface="Arial" charset="0"/>
                <a:ea typeface="楷体" pitchFamily="2" charset="-122"/>
              </a:rPr>
              <a:t>HSDPA </a:t>
            </a:r>
          </a:p>
          <a:p>
            <a:pPr eaLnBrk="0" hangingPunct="0"/>
            <a:r>
              <a:rPr lang="zh-CN" altLang="en-US" sz="1200">
                <a:latin typeface="Arial" charset="0"/>
                <a:ea typeface="楷体" pitchFamily="2" charset="-122"/>
              </a:rPr>
              <a:t>单载波</a:t>
            </a:r>
          </a:p>
        </p:txBody>
      </p:sp>
      <p:sp>
        <p:nvSpPr>
          <p:cNvPr id="53515" name="Text Box 267"/>
          <p:cNvSpPr txBox="1">
            <a:spLocks noChangeArrowheads="1"/>
          </p:cNvSpPr>
          <p:nvPr/>
        </p:nvSpPr>
        <p:spPr bwMode="auto">
          <a:xfrm>
            <a:off x="2263775" y="4905375"/>
            <a:ext cx="777875" cy="233363"/>
          </a:xfrm>
          <a:prstGeom prst="rect">
            <a:avLst/>
          </a:prstGeom>
          <a:solidFill>
            <a:srgbClr val="FF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eaLnBrk="0" hangingPunct="0"/>
            <a:r>
              <a:rPr lang="en-US" altLang="zh-CN" sz="1000">
                <a:latin typeface="Arial" charset="0"/>
                <a:ea typeface="楷体" pitchFamily="2" charset="-122"/>
              </a:rPr>
              <a:t>2.8Mbps</a:t>
            </a:r>
          </a:p>
        </p:txBody>
      </p:sp>
      <p:sp>
        <p:nvSpPr>
          <p:cNvPr id="53516" name="Line 268"/>
          <p:cNvSpPr>
            <a:spLocks noChangeShapeType="1"/>
          </p:cNvSpPr>
          <p:nvPr/>
        </p:nvSpPr>
        <p:spPr bwMode="auto">
          <a:xfrm flipV="1">
            <a:off x="1855788" y="4781550"/>
            <a:ext cx="350837" cy="7938"/>
          </a:xfrm>
          <a:prstGeom prst="line">
            <a:avLst/>
          </a:prstGeom>
          <a:noFill/>
          <a:ln w="28575">
            <a:solidFill>
              <a:srgbClr val="CC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endParaRPr lang="zh-CN" altLang="en-US"/>
          </a:p>
        </p:txBody>
      </p:sp>
      <p:sp>
        <p:nvSpPr>
          <p:cNvPr id="53517" name="AutoShape 269"/>
          <p:cNvSpPr>
            <a:spLocks noChangeArrowheads="1"/>
          </p:cNvSpPr>
          <p:nvPr/>
        </p:nvSpPr>
        <p:spPr bwMode="auto">
          <a:xfrm>
            <a:off x="3422650" y="4340225"/>
            <a:ext cx="1073150" cy="892175"/>
          </a:xfrm>
          <a:prstGeom prst="roundRect">
            <a:avLst>
              <a:gd name="adj" fmla="val 16667"/>
            </a:avLst>
          </a:prstGeom>
          <a:solidFill>
            <a:srgbClr val="FFFF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zh-CN">
              <a:latin typeface="Arial" charset="0"/>
            </a:endParaRPr>
          </a:p>
        </p:txBody>
      </p:sp>
      <p:sp>
        <p:nvSpPr>
          <p:cNvPr id="53518" name="Text Box 270"/>
          <p:cNvSpPr txBox="1">
            <a:spLocks noChangeArrowheads="1"/>
          </p:cNvSpPr>
          <p:nvPr/>
        </p:nvSpPr>
        <p:spPr bwMode="auto">
          <a:xfrm>
            <a:off x="3486150" y="4481513"/>
            <a:ext cx="984250" cy="265112"/>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r>
              <a:rPr lang="en-US" altLang="zh-CN" sz="1200" b="1">
                <a:latin typeface="Arial" charset="0"/>
                <a:ea typeface="楷体" pitchFamily="2" charset="-122"/>
              </a:rPr>
              <a:t>MC-HSDPA</a:t>
            </a:r>
          </a:p>
        </p:txBody>
      </p:sp>
      <p:sp>
        <p:nvSpPr>
          <p:cNvPr id="53519" name="Text Box 271"/>
          <p:cNvSpPr txBox="1">
            <a:spLocks noChangeArrowheads="1"/>
          </p:cNvSpPr>
          <p:nvPr/>
        </p:nvSpPr>
        <p:spPr bwMode="auto">
          <a:xfrm>
            <a:off x="3482975" y="4806950"/>
            <a:ext cx="911225" cy="600075"/>
          </a:xfrm>
          <a:prstGeom prst="rect">
            <a:avLst/>
          </a:prstGeom>
          <a:noFill/>
          <a:ln>
            <a:noFill/>
          </a:ln>
          <a:effectLst/>
          <a:extLst>
            <a:ext uri="{909E8E84-426E-40DD-AFC4-6F175D3DCCD1}">
              <a14:hiddenFill xmlns:a14="http://schemas.microsoft.com/office/drawing/2010/main">
                <a:solidFill>
                  <a:srgbClr val="FFFF6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r>
              <a:rPr lang="en-US" altLang="zh-CN" sz="1000">
                <a:latin typeface="Arial" charset="0"/>
                <a:ea typeface="楷体" pitchFamily="2" charset="-122"/>
              </a:rPr>
              <a:t>      8.4Mb/s</a:t>
            </a:r>
          </a:p>
          <a:p>
            <a:pPr algn="ctr" eaLnBrk="0" hangingPunct="0"/>
            <a:r>
              <a:rPr lang="en-US" altLang="zh-CN" sz="1200" b="1">
                <a:latin typeface="Arial" charset="0"/>
                <a:ea typeface="楷体" pitchFamily="2" charset="-122"/>
              </a:rPr>
              <a:t>     HSUPA</a:t>
            </a:r>
          </a:p>
          <a:p>
            <a:pPr algn="ctr" eaLnBrk="0" hangingPunct="0"/>
            <a:endParaRPr lang="en-US" altLang="zh-CN" sz="1200" b="1">
              <a:latin typeface="Arial" charset="0"/>
              <a:ea typeface="楷体" pitchFamily="2" charset="-122"/>
            </a:endParaRPr>
          </a:p>
        </p:txBody>
      </p:sp>
      <p:sp>
        <p:nvSpPr>
          <p:cNvPr id="53520" name="AutoShape 272"/>
          <p:cNvSpPr>
            <a:spLocks noChangeArrowheads="1"/>
          </p:cNvSpPr>
          <p:nvPr/>
        </p:nvSpPr>
        <p:spPr bwMode="auto">
          <a:xfrm>
            <a:off x="796925" y="4375150"/>
            <a:ext cx="1082675" cy="822325"/>
          </a:xfrm>
          <a:prstGeom prst="roundRect">
            <a:avLst>
              <a:gd name="adj" fmla="val 16667"/>
            </a:avLst>
          </a:prstGeom>
          <a:solidFill>
            <a:srgbClr val="FFFFCC"/>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zh-CN">
              <a:latin typeface="Arial" charset="0"/>
            </a:endParaRPr>
          </a:p>
        </p:txBody>
      </p:sp>
      <p:sp>
        <p:nvSpPr>
          <p:cNvPr id="53521" name="Text Box 273"/>
          <p:cNvSpPr txBox="1">
            <a:spLocks noChangeArrowheads="1"/>
          </p:cNvSpPr>
          <p:nvPr/>
        </p:nvSpPr>
        <p:spPr bwMode="auto">
          <a:xfrm>
            <a:off x="1241425" y="4498975"/>
            <a:ext cx="358775" cy="265113"/>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r>
              <a:rPr lang="en-US" altLang="zh-CN" sz="1200" b="1">
                <a:latin typeface="Arial" charset="0"/>
                <a:ea typeface="楷体" pitchFamily="2" charset="-122"/>
              </a:rPr>
              <a:t>R4</a:t>
            </a:r>
          </a:p>
        </p:txBody>
      </p:sp>
      <p:sp>
        <p:nvSpPr>
          <p:cNvPr id="53522" name="Text Box 274"/>
          <p:cNvSpPr txBox="1">
            <a:spLocks noChangeArrowheads="1"/>
          </p:cNvSpPr>
          <p:nvPr/>
        </p:nvSpPr>
        <p:spPr bwMode="auto">
          <a:xfrm>
            <a:off x="1020763" y="4618038"/>
            <a:ext cx="711200" cy="53975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eaLnBrk="0" hangingPunct="0"/>
            <a:endParaRPr lang="en-US" altLang="zh-CN" sz="1000">
              <a:latin typeface="Arial" charset="0"/>
              <a:ea typeface="楷体" pitchFamily="2" charset="-122"/>
            </a:endParaRPr>
          </a:p>
          <a:p>
            <a:pPr eaLnBrk="0" hangingPunct="0"/>
            <a:r>
              <a:rPr lang="en-US" altLang="zh-CN" sz="1000">
                <a:latin typeface="Arial" charset="0"/>
                <a:ea typeface="楷体" pitchFamily="2" charset="-122"/>
              </a:rPr>
              <a:t>   384kb/s</a:t>
            </a:r>
          </a:p>
          <a:p>
            <a:pPr eaLnBrk="0" hangingPunct="0"/>
            <a:endParaRPr lang="en-US" altLang="zh-CN" sz="1000">
              <a:latin typeface="Arial" charset="0"/>
              <a:ea typeface="楷体" pitchFamily="2" charset="-122"/>
            </a:endParaRPr>
          </a:p>
        </p:txBody>
      </p:sp>
      <p:sp>
        <p:nvSpPr>
          <p:cNvPr id="53523" name="AutoShape 275" descr="50%"/>
          <p:cNvSpPr>
            <a:spLocks noChangeArrowheads="1"/>
          </p:cNvSpPr>
          <p:nvPr/>
        </p:nvSpPr>
        <p:spPr bwMode="auto">
          <a:xfrm>
            <a:off x="4751388" y="4319588"/>
            <a:ext cx="1073150" cy="930275"/>
          </a:xfrm>
          <a:prstGeom prst="roundRect">
            <a:avLst>
              <a:gd name="adj" fmla="val 16667"/>
            </a:avLst>
          </a:prstGeom>
          <a:pattFill prst="pct50">
            <a:fgClr>
              <a:srgbClr val="FF6699"/>
            </a:fgClr>
            <a:bgClr>
              <a:srgbClr val="FFFFFF"/>
            </a:bgClr>
          </a:pattFill>
          <a:ln w="9525">
            <a:solidFill>
              <a:schemeClr val="hlink"/>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zh-CN">
              <a:latin typeface="Arial" charset="0"/>
            </a:endParaRPr>
          </a:p>
        </p:txBody>
      </p:sp>
      <p:sp>
        <p:nvSpPr>
          <p:cNvPr id="53524" name="Text Box 276"/>
          <p:cNvSpPr txBox="1">
            <a:spLocks noChangeArrowheads="1"/>
          </p:cNvSpPr>
          <p:nvPr/>
        </p:nvSpPr>
        <p:spPr bwMode="auto">
          <a:xfrm>
            <a:off x="4954588" y="4495800"/>
            <a:ext cx="846137" cy="327025"/>
          </a:xfrm>
          <a:prstGeom prst="rect">
            <a:avLst/>
          </a:prstGeom>
          <a:noFill/>
          <a:ln>
            <a:noFill/>
          </a:ln>
          <a:effectLst/>
          <a:extLst>
            <a:ext uri="{909E8E84-426E-40DD-AFC4-6F175D3DCCD1}">
              <a14:hiddenFill xmlns:a14="http://schemas.microsoft.com/office/drawing/2010/main">
                <a:solidFill>
                  <a:srgbClr val="FF66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r>
              <a:rPr lang="en-US" altLang="zh-CN" sz="1600" b="1">
                <a:latin typeface="Arial" charset="0"/>
                <a:ea typeface="楷体" pitchFamily="2" charset="-122"/>
              </a:rPr>
              <a:t>HSPA+</a:t>
            </a:r>
          </a:p>
        </p:txBody>
      </p:sp>
      <p:sp>
        <p:nvSpPr>
          <p:cNvPr id="53525" name="AutoShape 277"/>
          <p:cNvSpPr>
            <a:spLocks noChangeArrowheads="1"/>
          </p:cNvSpPr>
          <p:nvPr/>
        </p:nvSpPr>
        <p:spPr bwMode="auto">
          <a:xfrm>
            <a:off x="6188075" y="4321175"/>
            <a:ext cx="1073150" cy="930275"/>
          </a:xfrm>
          <a:prstGeom prst="roundRect">
            <a:avLst>
              <a:gd name="adj" fmla="val 16667"/>
            </a:avLst>
          </a:prstGeom>
          <a:solidFill>
            <a:srgbClr val="FF006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a:endParaRPr lang="zh-CN" altLang="zh-CN">
              <a:latin typeface="Arial" charset="0"/>
            </a:endParaRPr>
          </a:p>
        </p:txBody>
      </p:sp>
      <p:sp>
        <p:nvSpPr>
          <p:cNvPr id="53526" name="Text Box 278"/>
          <p:cNvSpPr txBox="1">
            <a:spLocks noChangeArrowheads="1"/>
          </p:cNvSpPr>
          <p:nvPr/>
        </p:nvSpPr>
        <p:spPr bwMode="auto">
          <a:xfrm>
            <a:off x="6154738" y="4430713"/>
            <a:ext cx="1020762" cy="327025"/>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r>
              <a:rPr lang="en-US" altLang="zh-CN" sz="1600" b="1" dirty="0">
                <a:latin typeface="Arial" charset="0"/>
                <a:ea typeface="楷体" pitchFamily="2" charset="-122"/>
              </a:rPr>
              <a:t>TDD LTE</a:t>
            </a:r>
          </a:p>
        </p:txBody>
      </p:sp>
      <p:sp>
        <p:nvSpPr>
          <p:cNvPr id="53527" name="Text Box 279"/>
          <p:cNvSpPr txBox="1">
            <a:spLocks noChangeArrowheads="1"/>
          </p:cNvSpPr>
          <p:nvPr/>
        </p:nvSpPr>
        <p:spPr bwMode="auto">
          <a:xfrm>
            <a:off x="6297613" y="4799013"/>
            <a:ext cx="165100" cy="234950"/>
          </a:xfrm>
          <a:prstGeom prst="rect">
            <a:avLst/>
          </a:prstGeom>
          <a:solidFill>
            <a:srgbClr val="FF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eaLnBrk="0" hangingPunct="0"/>
            <a:endParaRPr lang="zh-CN" altLang="zh-CN" sz="1000">
              <a:latin typeface="Arial" charset="0"/>
              <a:ea typeface="楷体" pitchFamily="2" charset="-122"/>
            </a:endParaRPr>
          </a:p>
        </p:txBody>
      </p:sp>
      <p:sp>
        <p:nvSpPr>
          <p:cNvPr id="53528" name="Line 280"/>
          <p:cNvSpPr>
            <a:spLocks noChangeShapeType="1"/>
          </p:cNvSpPr>
          <p:nvPr/>
        </p:nvSpPr>
        <p:spPr bwMode="auto">
          <a:xfrm>
            <a:off x="3127375" y="4779963"/>
            <a:ext cx="349250" cy="11112"/>
          </a:xfrm>
          <a:prstGeom prst="line">
            <a:avLst/>
          </a:prstGeom>
          <a:noFill/>
          <a:ln w="28575">
            <a:solidFill>
              <a:srgbClr val="CC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endParaRPr lang="zh-CN" altLang="en-US"/>
          </a:p>
        </p:txBody>
      </p:sp>
      <p:sp>
        <p:nvSpPr>
          <p:cNvPr id="53529" name="Line 281"/>
          <p:cNvSpPr>
            <a:spLocks noChangeShapeType="1"/>
          </p:cNvSpPr>
          <p:nvPr/>
        </p:nvSpPr>
        <p:spPr bwMode="auto">
          <a:xfrm>
            <a:off x="2908300" y="3375025"/>
            <a:ext cx="295275" cy="0"/>
          </a:xfrm>
          <a:prstGeom prst="line">
            <a:avLst/>
          </a:prstGeom>
          <a:noFill/>
          <a:ln w="28575">
            <a:solidFill>
              <a:srgbClr val="CC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endParaRPr lang="zh-CN" altLang="en-US"/>
          </a:p>
        </p:txBody>
      </p:sp>
      <p:sp>
        <p:nvSpPr>
          <p:cNvPr id="53530" name="Line 282"/>
          <p:cNvSpPr>
            <a:spLocks noChangeShapeType="1"/>
          </p:cNvSpPr>
          <p:nvPr/>
        </p:nvSpPr>
        <p:spPr bwMode="auto">
          <a:xfrm flipV="1">
            <a:off x="4468813" y="4786313"/>
            <a:ext cx="280987" cy="0"/>
          </a:xfrm>
          <a:prstGeom prst="line">
            <a:avLst/>
          </a:prstGeom>
          <a:noFill/>
          <a:ln w="28575">
            <a:solidFill>
              <a:srgbClr val="CC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endParaRPr lang="zh-CN" altLang="en-US"/>
          </a:p>
        </p:txBody>
      </p:sp>
      <p:sp>
        <p:nvSpPr>
          <p:cNvPr id="53531" name="Text Box 283"/>
          <p:cNvSpPr txBox="1">
            <a:spLocks noChangeArrowheads="1"/>
          </p:cNvSpPr>
          <p:nvPr/>
        </p:nvSpPr>
        <p:spPr bwMode="auto">
          <a:xfrm>
            <a:off x="160338" y="4105275"/>
            <a:ext cx="3252787" cy="29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spAutoFit/>
          </a:bodyPr>
          <a:lstStyle/>
          <a:p>
            <a:pPr eaLnBrk="0" hangingPunct="0"/>
            <a:r>
              <a:rPr lang="en-US" altLang="zh-CN" sz="1400" b="1">
                <a:latin typeface="Arial" charset="0"/>
                <a:ea typeface="楷体" pitchFamily="2" charset="-122"/>
              </a:rPr>
              <a:t>TD-SCDMA</a:t>
            </a:r>
            <a:r>
              <a:rPr lang="zh-CN" altLang="en-US" sz="1400" b="1">
                <a:latin typeface="Arial" charset="0"/>
                <a:ea typeface="楷体" pitchFamily="2" charset="-122"/>
              </a:rPr>
              <a:t>无线移动技术标准演进路线</a:t>
            </a:r>
            <a:r>
              <a:rPr lang="zh-CN" altLang="en-US" sz="1400" b="1">
                <a:solidFill>
                  <a:srgbClr val="009900"/>
                </a:solidFill>
                <a:latin typeface="Arial" charset="0"/>
                <a:ea typeface="楷体" pitchFamily="2" charset="-122"/>
              </a:rPr>
              <a:t> </a:t>
            </a:r>
            <a:endParaRPr lang="zh-CN" altLang="en-US" sz="1400" b="1">
              <a:solidFill>
                <a:srgbClr val="0033CC"/>
              </a:solidFill>
              <a:latin typeface="Arial" charset="0"/>
              <a:ea typeface="楷体" pitchFamily="2" charset="-122"/>
            </a:endParaRPr>
          </a:p>
        </p:txBody>
      </p:sp>
      <p:sp>
        <p:nvSpPr>
          <p:cNvPr id="53532" name="Line 284"/>
          <p:cNvSpPr>
            <a:spLocks noChangeShapeType="1"/>
          </p:cNvSpPr>
          <p:nvPr/>
        </p:nvSpPr>
        <p:spPr bwMode="auto">
          <a:xfrm>
            <a:off x="160338" y="4105275"/>
            <a:ext cx="7150100" cy="12700"/>
          </a:xfrm>
          <a:prstGeom prst="line">
            <a:avLst/>
          </a:prstGeom>
          <a:noFill/>
          <a:ln w="19050">
            <a:solidFill>
              <a:srgbClr val="00008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endParaRPr lang="zh-CN" altLang="en-US"/>
          </a:p>
        </p:txBody>
      </p:sp>
      <p:sp>
        <p:nvSpPr>
          <p:cNvPr id="53533" name="Text Box 285"/>
          <p:cNvSpPr txBox="1">
            <a:spLocks noChangeArrowheads="1"/>
          </p:cNvSpPr>
          <p:nvPr/>
        </p:nvSpPr>
        <p:spPr bwMode="auto">
          <a:xfrm>
            <a:off x="6273800" y="3324225"/>
            <a:ext cx="931863" cy="396875"/>
          </a:xfrm>
          <a:prstGeom prst="rect">
            <a:avLst/>
          </a:prstGeom>
          <a:noFill/>
          <a:ln>
            <a:noFill/>
          </a:ln>
          <a:effectLst/>
          <a:extLst>
            <a:ext uri="{909E8E84-426E-40DD-AFC4-6F175D3DCCD1}">
              <a14:hiddenFill xmlns:a14="http://schemas.microsoft.com/office/drawing/2010/main">
                <a:gradFill rotWithShape="0">
                  <a:gsLst>
                    <a:gs pos="0">
                      <a:srgbClr val="FF3300"/>
                    </a:gs>
                    <a:gs pos="50000">
                      <a:srgbClr val="FF3300">
                        <a:gamma/>
                        <a:tint val="0"/>
                        <a:invGamma/>
                      </a:srgbClr>
                    </a:gs>
                    <a:gs pos="100000">
                      <a:srgbClr val="FF33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fontAlgn="ctr"/>
            <a:r>
              <a:rPr kumimoji="1" lang="en-US" altLang="zh-CN" sz="1000" dirty="0">
                <a:latin typeface="Times New Roman" pitchFamily="18" charset="0"/>
              </a:rPr>
              <a:t>  DL:100Mbps</a:t>
            </a:r>
          </a:p>
          <a:p>
            <a:pPr algn="ctr" fontAlgn="ctr"/>
            <a:r>
              <a:rPr kumimoji="1" lang="en-US" altLang="zh-CN" sz="1000" dirty="0">
                <a:latin typeface="Times New Roman" pitchFamily="18" charset="0"/>
              </a:rPr>
              <a:t>UL:50Mbps</a:t>
            </a:r>
          </a:p>
        </p:txBody>
      </p:sp>
      <p:sp>
        <p:nvSpPr>
          <p:cNvPr id="53534" name="Text Box 286"/>
          <p:cNvSpPr txBox="1">
            <a:spLocks noChangeArrowheads="1"/>
          </p:cNvSpPr>
          <p:nvPr/>
        </p:nvSpPr>
        <p:spPr bwMode="auto">
          <a:xfrm>
            <a:off x="6329363" y="4799013"/>
            <a:ext cx="931862" cy="396875"/>
          </a:xfrm>
          <a:prstGeom prst="rect">
            <a:avLst/>
          </a:prstGeom>
          <a:noFill/>
          <a:ln>
            <a:noFill/>
          </a:ln>
          <a:effectLst/>
          <a:extLst>
            <a:ext uri="{909E8E84-426E-40DD-AFC4-6F175D3DCCD1}">
              <a14:hiddenFill xmlns:a14="http://schemas.microsoft.com/office/drawing/2010/main">
                <a:gradFill rotWithShape="0">
                  <a:gsLst>
                    <a:gs pos="0">
                      <a:srgbClr val="FF3300"/>
                    </a:gs>
                    <a:gs pos="50000">
                      <a:srgbClr val="FF3300">
                        <a:gamma/>
                        <a:tint val="0"/>
                        <a:invGamma/>
                      </a:srgbClr>
                    </a:gs>
                    <a:gs pos="100000">
                      <a:srgbClr val="FF33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fontAlgn="ctr"/>
            <a:r>
              <a:rPr kumimoji="1" lang="en-US" altLang="zh-CN" sz="1000">
                <a:latin typeface="Times New Roman" pitchFamily="18" charset="0"/>
              </a:rPr>
              <a:t>  DL:100Mbps</a:t>
            </a:r>
          </a:p>
          <a:p>
            <a:pPr algn="ctr" fontAlgn="ctr"/>
            <a:r>
              <a:rPr kumimoji="1" lang="en-US" altLang="zh-CN" sz="1000">
                <a:latin typeface="Times New Roman" pitchFamily="18" charset="0"/>
              </a:rPr>
              <a:t>UL:50Mbps</a:t>
            </a:r>
          </a:p>
        </p:txBody>
      </p:sp>
      <p:sp>
        <p:nvSpPr>
          <p:cNvPr id="53535" name="Text Box 287"/>
          <p:cNvSpPr txBox="1">
            <a:spLocks noChangeArrowheads="1"/>
          </p:cNvSpPr>
          <p:nvPr/>
        </p:nvSpPr>
        <p:spPr bwMode="auto">
          <a:xfrm>
            <a:off x="4884738" y="4754563"/>
            <a:ext cx="671512" cy="244475"/>
          </a:xfrm>
          <a:prstGeom prst="rect">
            <a:avLst/>
          </a:prstGeom>
          <a:noFill/>
          <a:ln>
            <a:noFill/>
          </a:ln>
          <a:effectLst/>
          <a:extLst>
            <a:ext uri="{909E8E84-426E-40DD-AFC4-6F175D3DCCD1}">
              <a14:hiddenFill xmlns:a14="http://schemas.microsoft.com/office/drawing/2010/main">
                <a:gradFill rotWithShape="0">
                  <a:gsLst>
                    <a:gs pos="0">
                      <a:srgbClr val="FF3300"/>
                    </a:gs>
                    <a:gs pos="50000">
                      <a:srgbClr val="FF3300">
                        <a:gamma/>
                        <a:tint val="0"/>
                        <a:invGamma/>
                      </a:srgbClr>
                    </a:gs>
                    <a:gs pos="100000">
                      <a:srgbClr val="FF33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fontAlgn="ctr"/>
            <a:r>
              <a:rPr kumimoji="1" lang="en-US" altLang="zh-CN" sz="1000">
                <a:latin typeface="Times New Roman" pitchFamily="18" charset="0"/>
              </a:rPr>
              <a:t>&gt;10Mbps</a:t>
            </a:r>
          </a:p>
        </p:txBody>
      </p:sp>
      <p:sp>
        <p:nvSpPr>
          <p:cNvPr id="53536" name="Text Box 288"/>
          <p:cNvSpPr txBox="1">
            <a:spLocks noChangeArrowheads="1"/>
          </p:cNvSpPr>
          <p:nvPr/>
        </p:nvSpPr>
        <p:spPr bwMode="auto">
          <a:xfrm>
            <a:off x="4713288" y="3346450"/>
            <a:ext cx="939800" cy="396875"/>
          </a:xfrm>
          <a:prstGeom prst="rect">
            <a:avLst/>
          </a:prstGeom>
          <a:noFill/>
          <a:ln>
            <a:noFill/>
          </a:ln>
          <a:effectLst/>
          <a:extLst>
            <a:ext uri="{909E8E84-426E-40DD-AFC4-6F175D3DCCD1}">
              <a14:hiddenFill xmlns:a14="http://schemas.microsoft.com/office/drawing/2010/main">
                <a:gradFill rotWithShape="0">
                  <a:gsLst>
                    <a:gs pos="0">
                      <a:srgbClr val="FF3300"/>
                    </a:gs>
                    <a:gs pos="50000">
                      <a:srgbClr val="FF3300">
                        <a:gamma/>
                        <a:tint val="0"/>
                        <a:invGamma/>
                      </a:srgbClr>
                    </a:gs>
                    <a:gs pos="100000">
                      <a:srgbClr val="FF33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fontAlgn="ctr"/>
            <a:r>
              <a:rPr kumimoji="1" lang="en-US" altLang="zh-CN" sz="1000">
                <a:latin typeface="Times New Roman" pitchFamily="18" charset="0"/>
              </a:rPr>
              <a:t>  DL:&gt;40Mbps</a:t>
            </a:r>
          </a:p>
          <a:p>
            <a:pPr algn="ctr" fontAlgn="ctr"/>
            <a:r>
              <a:rPr kumimoji="1" lang="en-US" altLang="zh-CN" sz="1000">
                <a:latin typeface="Times New Roman" pitchFamily="18" charset="0"/>
              </a:rPr>
              <a:t>UL&gt;10Mbps</a:t>
            </a:r>
          </a:p>
        </p:txBody>
      </p:sp>
      <p:sp>
        <p:nvSpPr>
          <p:cNvPr id="53537" name="Line 289"/>
          <p:cNvSpPr>
            <a:spLocks noChangeShapeType="1"/>
          </p:cNvSpPr>
          <p:nvPr/>
        </p:nvSpPr>
        <p:spPr bwMode="auto">
          <a:xfrm>
            <a:off x="160338" y="5402263"/>
            <a:ext cx="72977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endParaRPr lang="zh-CN" altLang="en-US"/>
          </a:p>
        </p:txBody>
      </p:sp>
      <p:sp>
        <p:nvSpPr>
          <p:cNvPr id="53538" name="AutoShape 290"/>
          <p:cNvSpPr>
            <a:spLocks noChangeArrowheads="1"/>
          </p:cNvSpPr>
          <p:nvPr/>
        </p:nvSpPr>
        <p:spPr bwMode="auto">
          <a:xfrm>
            <a:off x="2351088" y="5605463"/>
            <a:ext cx="1411287" cy="363537"/>
          </a:xfrm>
          <a:prstGeom prst="roundRect">
            <a:avLst>
              <a:gd name="adj" fmla="val 16667"/>
            </a:avLst>
          </a:prstGeom>
          <a:solidFill>
            <a:srgbClr val="99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fontAlgn="ctr"/>
            <a:r>
              <a:rPr kumimoji="1" lang="en-US" altLang="zh-CN" sz="1600" b="1">
                <a:latin typeface="Arial" charset="0"/>
              </a:rPr>
              <a:t>802.16a,c,d</a:t>
            </a:r>
          </a:p>
        </p:txBody>
      </p:sp>
      <p:sp>
        <p:nvSpPr>
          <p:cNvPr id="53539" name="AutoShape 291"/>
          <p:cNvSpPr>
            <a:spLocks noChangeArrowheads="1"/>
          </p:cNvSpPr>
          <p:nvPr/>
        </p:nvSpPr>
        <p:spPr bwMode="auto">
          <a:xfrm>
            <a:off x="4256088" y="5505450"/>
            <a:ext cx="1450975" cy="565150"/>
          </a:xfrm>
          <a:prstGeom prst="roundRect">
            <a:avLst>
              <a:gd name="adj" fmla="val 16667"/>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fontAlgn="ctr"/>
            <a:r>
              <a:rPr kumimoji="1" lang="en-US" altLang="zh-CN" sz="1600" b="1">
                <a:latin typeface="Arial" charset="0"/>
              </a:rPr>
              <a:t>802.16e</a:t>
            </a:r>
          </a:p>
          <a:p>
            <a:pPr algn="ctr" fontAlgn="ctr"/>
            <a:r>
              <a:rPr lang="en-US" altLang="zh-CN" sz="1200">
                <a:solidFill>
                  <a:srgbClr val="000000"/>
                </a:solidFill>
                <a:latin typeface="Arial" charset="0"/>
              </a:rPr>
              <a:t>4-70Mbps</a:t>
            </a:r>
          </a:p>
        </p:txBody>
      </p:sp>
      <p:sp>
        <p:nvSpPr>
          <p:cNvPr id="53540" name="AutoShape 292"/>
          <p:cNvSpPr>
            <a:spLocks noChangeArrowheads="1"/>
          </p:cNvSpPr>
          <p:nvPr/>
        </p:nvSpPr>
        <p:spPr bwMode="auto">
          <a:xfrm>
            <a:off x="6227763" y="5524500"/>
            <a:ext cx="1133475" cy="568325"/>
          </a:xfrm>
          <a:prstGeom prst="roundRect">
            <a:avLst>
              <a:gd name="adj" fmla="val 16667"/>
            </a:avLst>
          </a:prstGeom>
          <a:solidFill>
            <a:schemeClr val="hlink"/>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fontAlgn="ctr"/>
            <a:r>
              <a:rPr kumimoji="1" lang="en-US" altLang="zh-CN" sz="1600" b="1">
                <a:latin typeface="Arial" charset="0"/>
              </a:rPr>
              <a:t>802.16m</a:t>
            </a:r>
          </a:p>
          <a:p>
            <a:pPr algn="ctr" fontAlgn="ctr"/>
            <a:r>
              <a:rPr lang="en-US" altLang="zh-CN" sz="1200">
                <a:solidFill>
                  <a:srgbClr val="000000"/>
                </a:solidFill>
                <a:latin typeface="Arial" charset="0"/>
              </a:rPr>
              <a:t>1Gbps</a:t>
            </a:r>
          </a:p>
        </p:txBody>
      </p:sp>
      <p:sp>
        <p:nvSpPr>
          <p:cNvPr id="53541" name="Text Box 293"/>
          <p:cNvSpPr txBox="1">
            <a:spLocks noChangeArrowheads="1"/>
          </p:cNvSpPr>
          <p:nvPr/>
        </p:nvSpPr>
        <p:spPr bwMode="auto">
          <a:xfrm>
            <a:off x="112713" y="5403850"/>
            <a:ext cx="2257425" cy="304800"/>
          </a:xfrm>
          <a:prstGeom prst="rect">
            <a:avLst/>
          </a:prstGeom>
          <a:noFill/>
          <a:ln>
            <a:noFill/>
          </a:ln>
          <a:effectLst/>
          <a:extLst>
            <a:ext uri="{909E8E84-426E-40DD-AFC4-6F175D3DCCD1}">
              <a14:hiddenFill xmlns:a14="http://schemas.microsoft.com/office/drawing/2010/main">
                <a:gradFill rotWithShape="0">
                  <a:gsLst>
                    <a:gs pos="0">
                      <a:srgbClr val="FF3300"/>
                    </a:gs>
                    <a:gs pos="50000">
                      <a:srgbClr val="FF3300">
                        <a:gamma/>
                        <a:tint val="0"/>
                        <a:invGamma/>
                      </a:srgbClr>
                    </a:gs>
                    <a:gs pos="100000">
                      <a:srgbClr val="FF33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fontAlgn="ctr"/>
            <a:r>
              <a:rPr kumimoji="1" lang="en-US" altLang="zh-CN" sz="1400" b="1">
                <a:latin typeface="Times New Roman" pitchFamily="18" charset="0"/>
              </a:rPr>
              <a:t>WiMAX</a:t>
            </a:r>
            <a:r>
              <a:rPr kumimoji="1" lang="zh-CN" altLang="en-US" sz="1400" b="1">
                <a:latin typeface="Times New Roman" pitchFamily="18" charset="0"/>
              </a:rPr>
              <a:t>宽带无线演进路线</a:t>
            </a:r>
          </a:p>
        </p:txBody>
      </p:sp>
      <p:sp>
        <p:nvSpPr>
          <p:cNvPr id="53542" name="Line 294"/>
          <p:cNvSpPr>
            <a:spLocks noChangeShapeType="1"/>
          </p:cNvSpPr>
          <p:nvPr/>
        </p:nvSpPr>
        <p:spPr bwMode="auto">
          <a:xfrm flipV="1">
            <a:off x="3762375" y="5783263"/>
            <a:ext cx="482600" cy="9525"/>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endParaRPr lang="zh-CN" altLang="en-US"/>
          </a:p>
        </p:txBody>
      </p:sp>
      <p:sp>
        <p:nvSpPr>
          <p:cNvPr id="53543" name="Line 295"/>
          <p:cNvSpPr>
            <a:spLocks noChangeShapeType="1"/>
          </p:cNvSpPr>
          <p:nvPr/>
        </p:nvSpPr>
        <p:spPr bwMode="auto">
          <a:xfrm flipV="1">
            <a:off x="5670550" y="5791200"/>
            <a:ext cx="563563" cy="1588"/>
          </a:xfrm>
          <a:prstGeom prst="line">
            <a:avLst/>
          </a:prstGeom>
          <a:noFill/>
          <a:ln w="2857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endParaRPr lang="zh-CN" altLang="en-US"/>
          </a:p>
        </p:txBody>
      </p:sp>
      <p:sp>
        <p:nvSpPr>
          <p:cNvPr id="53544" name="Line 296"/>
          <p:cNvSpPr>
            <a:spLocks noChangeShapeType="1"/>
          </p:cNvSpPr>
          <p:nvPr/>
        </p:nvSpPr>
        <p:spPr bwMode="auto">
          <a:xfrm>
            <a:off x="1219200" y="6181725"/>
            <a:ext cx="0" cy="204788"/>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endParaRPr lang="zh-CN" altLang="en-US"/>
          </a:p>
        </p:txBody>
      </p:sp>
      <p:sp>
        <p:nvSpPr>
          <p:cNvPr id="53545" name="Line 297"/>
          <p:cNvSpPr>
            <a:spLocks noChangeShapeType="1"/>
          </p:cNvSpPr>
          <p:nvPr/>
        </p:nvSpPr>
        <p:spPr bwMode="auto">
          <a:xfrm>
            <a:off x="3975100" y="6180138"/>
            <a:ext cx="0" cy="204787"/>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endParaRPr lang="zh-CN" altLang="en-US"/>
          </a:p>
        </p:txBody>
      </p:sp>
      <p:sp>
        <p:nvSpPr>
          <p:cNvPr id="53546" name="Text Box 298" descr="Stationery"/>
          <p:cNvSpPr txBox="1">
            <a:spLocks noChangeArrowheads="1"/>
          </p:cNvSpPr>
          <p:nvPr/>
        </p:nvSpPr>
        <p:spPr bwMode="auto">
          <a:xfrm>
            <a:off x="4900613" y="6261100"/>
            <a:ext cx="1522412" cy="336550"/>
          </a:xfrm>
          <a:prstGeom prst="rect">
            <a:avLst/>
          </a:prstGeom>
          <a:noFill/>
          <a:ln>
            <a:noFill/>
          </a:ln>
          <a:effectLst/>
          <a:extLst>
            <a:ext uri="{909E8E84-426E-40DD-AFC4-6F175D3DCCD1}">
              <a14:hiddenFill xmlns:a14="http://schemas.microsoft.com/office/drawing/2010/main">
                <a:blipFill dpi="0" rotWithShape="0">
                  <a:blip r:embed="rId3"/>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kumimoji="1" lang="en-US" altLang="zh-CN" sz="1600" b="1">
                <a:solidFill>
                  <a:srgbClr val="FF0000"/>
                </a:solidFill>
                <a:latin typeface="Times New Roman" pitchFamily="18" charset="0"/>
                <a:ea typeface="楷体_GB2312" pitchFamily="49" charset="-122"/>
              </a:rPr>
              <a:t>  2008-2010       </a:t>
            </a:r>
          </a:p>
        </p:txBody>
      </p:sp>
      <p:sp>
        <p:nvSpPr>
          <p:cNvPr id="53547" name="Line 299"/>
          <p:cNvSpPr>
            <a:spLocks noChangeShapeType="1"/>
          </p:cNvSpPr>
          <p:nvPr/>
        </p:nvSpPr>
        <p:spPr bwMode="auto">
          <a:xfrm>
            <a:off x="5883275" y="1252538"/>
            <a:ext cx="71438" cy="4864100"/>
          </a:xfrm>
          <a:prstGeom prst="line">
            <a:avLst/>
          </a:prstGeom>
          <a:noFill/>
          <a:ln w="38100">
            <a:solidFill>
              <a:srgbClr val="0033CC"/>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endParaRPr lang="zh-CN" altLang="en-US"/>
          </a:p>
        </p:txBody>
      </p:sp>
      <p:sp>
        <p:nvSpPr>
          <p:cNvPr id="53548" name="Text Box 300"/>
          <p:cNvSpPr txBox="1">
            <a:spLocks noChangeArrowheads="1"/>
          </p:cNvSpPr>
          <p:nvPr/>
        </p:nvSpPr>
        <p:spPr bwMode="auto">
          <a:xfrm>
            <a:off x="4251325" y="1233488"/>
            <a:ext cx="165100" cy="23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2550" tIns="41275" rIns="82550" bIns="41275">
            <a:spAutoFit/>
          </a:bodyPr>
          <a:lstStyle/>
          <a:p>
            <a:pPr algn="ctr" eaLnBrk="0" hangingPunct="0"/>
            <a:endParaRPr lang="zh-CN" altLang="zh-CN" sz="1000" b="1">
              <a:latin typeface="Arial" charset="0"/>
              <a:ea typeface="楷体" pitchFamily="2" charset="-122"/>
            </a:endParaRPr>
          </a:p>
        </p:txBody>
      </p:sp>
      <p:sp>
        <p:nvSpPr>
          <p:cNvPr id="53549" name="AutoShape 301"/>
          <p:cNvSpPr>
            <a:spLocks noChangeArrowheads="1"/>
          </p:cNvSpPr>
          <p:nvPr/>
        </p:nvSpPr>
        <p:spPr bwMode="auto">
          <a:xfrm>
            <a:off x="309563" y="1362075"/>
            <a:ext cx="1382712" cy="717550"/>
          </a:xfrm>
          <a:prstGeom prst="roundRect">
            <a:avLst>
              <a:gd name="adj" fmla="val 16667"/>
            </a:avLst>
          </a:prstGeom>
          <a:solidFill>
            <a:srgbClr val="CCFF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r>
              <a:rPr lang="en-US" altLang="zh-CN" sz="1200" b="1">
                <a:latin typeface="Arial" charset="0"/>
                <a:ea typeface="楷体" pitchFamily="2" charset="-122"/>
              </a:rPr>
              <a:t>1xEV-DO Rev. 0</a:t>
            </a:r>
          </a:p>
          <a:p>
            <a:pPr algn="ctr" eaLnBrk="0" hangingPunct="0"/>
            <a:endParaRPr lang="en-US" altLang="zh-CN" sz="1000" b="1">
              <a:latin typeface="Arial" charset="0"/>
              <a:ea typeface="楷体" pitchFamily="2" charset="-122"/>
            </a:endParaRPr>
          </a:p>
          <a:p>
            <a:pPr algn="ctr"/>
            <a:r>
              <a:rPr lang="en-US" altLang="zh-CN" sz="1000">
                <a:solidFill>
                  <a:srgbClr val="000000"/>
                </a:solidFill>
                <a:latin typeface="Arial" charset="0"/>
                <a:ea typeface="楷体" pitchFamily="2" charset="-122"/>
              </a:rPr>
              <a:t>DL: 2.4Mbps</a:t>
            </a:r>
          </a:p>
          <a:p>
            <a:pPr algn="ctr"/>
            <a:r>
              <a:rPr lang="en-US" altLang="zh-CN" sz="1000">
                <a:solidFill>
                  <a:srgbClr val="000000"/>
                </a:solidFill>
                <a:latin typeface="Arial" charset="0"/>
                <a:ea typeface="楷体" pitchFamily="2" charset="-122"/>
              </a:rPr>
              <a:t>UL:153.6kbps</a:t>
            </a:r>
          </a:p>
        </p:txBody>
      </p:sp>
      <p:sp>
        <p:nvSpPr>
          <p:cNvPr id="53550" name="AutoShape 302"/>
          <p:cNvSpPr>
            <a:spLocks noChangeArrowheads="1"/>
          </p:cNvSpPr>
          <p:nvPr/>
        </p:nvSpPr>
        <p:spPr bwMode="auto">
          <a:xfrm>
            <a:off x="1922463" y="1300163"/>
            <a:ext cx="1538287" cy="884237"/>
          </a:xfrm>
          <a:prstGeom prst="roundRect">
            <a:avLst>
              <a:gd name="adj" fmla="val 1666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eaLnBrk="0" hangingPunct="0">
              <a:lnSpc>
                <a:spcPct val="90000"/>
              </a:lnSpc>
              <a:spcBef>
                <a:spcPct val="30000"/>
              </a:spcBef>
              <a:buClr>
                <a:schemeClr val="tx1"/>
              </a:buClr>
              <a:buSzPct val="100000"/>
              <a:buFont typeface="Wingdings" pitchFamily="2" charset="2"/>
              <a:buNone/>
            </a:pPr>
            <a:r>
              <a:rPr lang="en-US" altLang="zh-CN" sz="1200" b="1">
                <a:latin typeface="Arial" charset="0"/>
                <a:ea typeface="黑体" pitchFamily="2" charset="-122"/>
              </a:rPr>
              <a:t>1xEV-D0 Rev. A</a:t>
            </a:r>
          </a:p>
          <a:p>
            <a:pPr algn="ctr" eaLnBrk="0" hangingPunct="0">
              <a:lnSpc>
                <a:spcPct val="90000"/>
              </a:lnSpc>
              <a:spcBef>
                <a:spcPct val="30000"/>
              </a:spcBef>
              <a:buClr>
                <a:schemeClr val="tx1"/>
              </a:buClr>
              <a:buSzPct val="100000"/>
              <a:buFont typeface="Wingdings" pitchFamily="2" charset="2"/>
              <a:buNone/>
            </a:pPr>
            <a:endParaRPr lang="en-US" altLang="zh-CN" sz="1000">
              <a:latin typeface="Arial" charset="0"/>
              <a:ea typeface="黑体" pitchFamily="2" charset="-122"/>
            </a:endParaRPr>
          </a:p>
          <a:p>
            <a:pPr algn="ctr" eaLnBrk="0" hangingPunct="0">
              <a:lnSpc>
                <a:spcPct val="90000"/>
              </a:lnSpc>
              <a:spcBef>
                <a:spcPct val="30000"/>
              </a:spcBef>
              <a:buClr>
                <a:schemeClr val="tx1"/>
              </a:buClr>
              <a:buSzPct val="100000"/>
              <a:buFont typeface="Wingdings" pitchFamily="2" charset="2"/>
              <a:buNone/>
            </a:pPr>
            <a:r>
              <a:rPr lang="en-US" altLang="zh-CN" sz="1000">
                <a:latin typeface="Arial" charset="0"/>
                <a:ea typeface="黑体" pitchFamily="2" charset="-122"/>
              </a:rPr>
              <a:t>DL: 3.1Mbps</a:t>
            </a:r>
          </a:p>
          <a:p>
            <a:pPr algn="ctr" eaLnBrk="0" hangingPunct="0">
              <a:lnSpc>
                <a:spcPct val="90000"/>
              </a:lnSpc>
              <a:spcBef>
                <a:spcPct val="30000"/>
              </a:spcBef>
              <a:buClr>
                <a:schemeClr val="tx1"/>
              </a:buClr>
              <a:buSzPct val="100000"/>
              <a:buFont typeface="Wingdings" pitchFamily="2" charset="2"/>
              <a:buNone/>
            </a:pPr>
            <a:r>
              <a:rPr lang="en-US" altLang="zh-CN" sz="1000">
                <a:latin typeface="Arial" charset="0"/>
                <a:ea typeface="黑体" pitchFamily="2" charset="-122"/>
              </a:rPr>
              <a:t>UL: 1.8Mbps</a:t>
            </a:r>
            <a:endParaRPr lang="en-US" altLang="zh-CN" sz="600" b="1">
              <a:latin typeface="Arial" charset="0"/>
              <a:ea typeface="黑体" pitchFamily="2" charset="-122"/>
            </a:endParaRPr>
          </a:p>
        </p:txBody>
      </p:sp>
      <p:sp>
        <p:nvSpPr>
          <p:cNvPr id="53551" name="Line 303"/>
          <p:cNvSpPr>
            <a:spLocks noChangeShapeType="1"/>
          </p:cNvSpPr>
          <p:nvPr/>
        </p:nvSpPr>
        <p:spPr bwMode="auto">
          <a:xfrm>
            <a:off x="1712913" y="1722438"/>
            <a:ext cx="23336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2" name="AutoShape 304"/>
          <p:cNvSpPr>
            <a:spLocks noChangeArrowheads="1"/>
          </p:cNvSpPr>
          <p:nvPr/>
        </p:nvSpPr>
        <p:spPr bwMode="auto">
          <a:xfrm>
            <a:off x="3906838" y="1319213"/>
            <a:ext cx="1457325" cy="803275"/>
          </a:xfrm>
          <a:prstGeom prst="roundRect">
            <a:avLst>
              <a:gd name="adj" fmla="val 16667"/>
            </a:avLst>
          </a:prstGeom>
          <a:solidFill>
            <a:srgbClr val="66C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eaLnBrk="0" hangingPunct="0"/>
            <a:r>
              <a:rPr lang="en-US" altLang="zh-CN" sz="1200" b="1" dirty="0">
                <a:latin typeface="Arial" charset="0"/>
                <a:ea typeface="楷体" pitchFamily="2" charset="-122"/>
              </a:rPr>
              <a:t>DO Rev. B</a:t>
            </a:r>
          </a:p>
          <a:p>
            <a:pPr algn="ctr" eaLnBrk="0" hangingPunct="0"/>
            <a:r>
              <a:rPr kumimoji="1" lang="zh-CN" altLang="en-US" sz="1000" dirty="0">
                <a:latin typeface="Times New Roman" pitchFamily="18" charset="0"/>
                <a:ea typeface="楷体_GB2312" pitchFamily="49" charset="-122"/>
              </a:rPr>
              <a:t>（ 多载波 </a:t>
            </a:r>
            <a:r>
              <a:rPr kumimoji="1" lang="en-US" altLang="zh-CN" sz="1000" dirty="0">
                <a:latin typeface="Times New Roman" pitchFamily="18" charset="0"/>
                <a:ea typeface="楷体_GB2312" pitchFamily="49" charset="-122"/>
              </a:rPr>
              <a:t>DO</a:t>
            </a:r>
            <a:r>
              <a:rPr kumimoji="1" lang="zh-CN" altLang="en-US" sz="1000" dirty="0">
                <a:latin typeface="Times New Roman" pitchFamily="18" charset="0"/>
                <a:ea typeface="楷体_GB2312" pitchFamily="49" charset="-122"/>
              </a:rPr>
              <a:t>）</a:t>
            </a:r>
          </a:p>
          <a:p>
            <a:pPr algn="ctr" eaLnBrk="0" hangingPunct="0"/>
            <a:r>
              <a:rPr kumimoji="1" lang="en-US" altLang="zh-CN" sz="1000" dirty="0">
                <a:latin typeface="Times New Roman" pitchFamily="18" charset="0"/>
                <a:ea typeface="楷体_GB2312" pitchFamily="49" charset="-122"/>
              </a:rPr>
              <a:t>DL</a:t>
            </a:r>
            <a:r>
              <a:rPr kumimoji="1" lang="zh-CN" altLang="en-US" sz="1000" dirty="0">
                <a:latin typeface="Times New Roman" pitchFamily="18" charset="0"/>
                <a:ea typeface="楷体_GB2312" pitchFamily="49" charset="-122"/>
              </a:rPr>
              <a:t>：</a:t>
            </a:r>
            <a:r>
              <a:rPr kumimoji="1" lang="en-US" altLang="zh-CN" sz="1000" dirty="0">
                <a:latin typeface="Times New Roman" pitchFamily="18" charset="0"/>
                <a:ea typeface="楷体_GB2312" pitchFamily="49" charset="-122"/>
              </a:rPr>
              <a:t>46.5Mbps</a:t>
            </a:r>
          </a:p>
          <a:p>
            <a:pPr algn="ctr" eaLnBrk="0" hangingPunct="0"/>
            <a:r>
              <a:rPr kumimoji="1" lang="en-US" altLang="zh-CN" sz="1000" dirty="0">
                <a:latin typeface="Times New Roman" pitchFamily="18" charset="0"/>
                <a:ea typeface="楷体_GB2312" pitchFamily="49" charset="-122"/>
              </a:rPr>
              <a:t>UL: 27Mbps</a:t>
            </a:r>
          </a:p>
        </p:txBody>
      </p:sp>
      <p:sp>
        <p:nvSpPr>
          <p:cNvPr id="53553" name="Line 305"/>
          <p:cNvSpPr>
            <a:spLocks noChangeShapeType="1"/>
          </p:cNvSpPr>
          <p:nvPr/>
        </p:nvSpPr>
        <p:spPr bwMode="auto">
          <a:xfrm>
            <a:off x="3409950" y="1722438"/>
            <a:ext cx="51435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554" name="Rectangle 306"/>
          <p:cNvSpPr>
            <a:spLocks noChangeArrowheads="1"/>
          </p:cNvSpPr>
          <p:nvPr/>
        </p:nvSpPr>
        <p:spPr bwMode="auto">
          <a:xfrm>
            <a:off x="6045200" y="1196975"/>
            <a:ext cx="1376363" cy="274638"/>
          </a:xfrm>
          <a:prstGeom prst="rect">
            <a:avLst/>
          </a:prstGeom>
          <a:noFill/>
          <a:ln>
            <a:noFill/>
          </a:ln>
          <a:effectLst/>
          <a:extLst>
            <a:ext uri="{909E8E84-426E-40DD-AFC4-6F175D3DCCD1}">
              <a14:hiddenFill xmlns:a14="http://schemas.microsoft.com/office/drawing/2010/main">
                <a:gradFill rotWithShape="0">
                  <a:gsLst>
                    <a:gs pos="0">
                      <a:srgbClr val="FF3300"/>
                    </a:gs>
                    <a:gs pos="50000">
                      <a:srgbClr val="FF3300">
                        <a:gamma/>
                        <a:tint val="0"/>
                        <a:invGamma/>
                      </a:srgbClr>
                    </a:gs>
                    <a:gs pos="100000">
                      <a:srgbClr val="FF3300"/>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wrap="none">
            <a:spAutoFit/>
          </a:bodyPr>
          <a:lstStyle/>
          <a:p>
            <a:pPr algn="ctr" fontAlgn="ctr"/>
            <a:r>
              <a:rPr lang="en-US" altLang="zh-CN" sz="1200" b="1">
                <a:latin typeface="Arial" charset="0"/>
                <a:ea typeface="楷体" pitchFamily="2" charset="-122"/>
              </a:rPr>
              <a:t>UMB(DO Rev. C)</a:t>
            </a:r>
          </a:p>
        </p:txBody>
      </p:sp>
      <p:sp>
        <p:nvSpPr>
          <p:cNvPr id="53555" name="Line 307"/>
          <p:cNvSpPr>
            <a:spLocks noChangeShapeType="1"/>
          </p:cNvSpPr>
          <p:nvPr/>
        </p:nvSpPr>
        <p:spPr bwMode="auto">
          <a:xfrm>
            <a:off x="160338" y="2549525"/>
            <a:ext cx="72977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endParaRPr lang="zh-CN" altLang="en-US"/>
          </a:p>
        </p:txBody>
      </p:sp>
      <p:sp>
        <p:nvSpPr>
          <p:cNvPr id="53556" name="Line 308"/>
          <p:cNvSpPr>
            <a:spLocks noChangeShapeType="1"/>
          </p:cNvSpPr>
          <p:nvPr/>
        </p:nvSpPr>
        <p:spPr bwMode="auto">
          <a:xfrm>
            <a:off x="4298950" y="3375025"/>
            <a:ext cx="354013" cy="0"/>
          </a:xfrm>
          <a:prstGeom prst="line">
            <a:avLst/>
          </a:prstGeom>
          <a:noFill/>
          <a:ln w="28575">
            <a:solidFill>
              <a:srgbClr val="CC99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endParaRPr lang="zh-CN" altLang="en-US"/>
          </a:p>
        </p:txBody>
      </p:sp>
      <p:sp>
        <p:nvSpPr>
          <p:cNvPr id="53557" name="Line 309"/>
          <p:cNvSpPr>
            <a:spLocks noChangeShapeType="1"/>
          </p:cNvSpPr>
          <p:nvPr/>
        </p:nvSpPr>
        <p:spPr bwMode="auto">
          <a:xfrm>
            <a:off x="5711825" y="3375025"/>
            <a:ext cx="454025" cy="1905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endParaRPr lang="zh-CN" altLang="en-US"/>
          </a:p>
        </p:txBody>
      </p:sp>
      <p:sp>
        <p:nvSpPr>
          <p:cNvPr id="53558" name="Line 310"/>
          <p:cNvSpPr>
            <a:spLocks noChangeShapeType="1"/>
          </p:cNvSpPr>
          <p:nvPr/>
        </p:nvSpPr>
        <p:spPr bwMode="auto">
          <a:xfrm>
            <a:off x="5810250" y="4752975"/>
            <a:ext cx="354013"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endParaRPr lang="zh-CN" altLang="en-US"/>
          </a:p>
        </p:txBody>
      </p:sp>
      <p:sp>
        <p:nvSpPr>
          <p:cNvPr id="53559" name="AutoShape 311"/>
          <p:cNvSpPr>
            <a:spLocks noChangeArrowheads="1"/>
          </p:cNvSpPr>
          <p:nvPr/>
        </p:nvSpPr>
        <p:spPr bwMode="auto">
          <a:xfrm>
            <a:off x="1924050" y="1282700"/>
            <a:ext cx="1535113" cy="884238"/>
          </a:xfrm>
          <a:prstGeom prst="roundRect">
            <a:avLst>
              <a:gd name="adj" fmla="val 16667"/>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eaLnBrk="0" hangingPunct="0">
              <a:lnSpc>
                <a:spcPct val="90000"/>
              </a:lnSpc>
              <a:spcBef>
                <a:spcPct val="30000"/>
              </a:spcBef>
              <a:buClr>
                <a:schemeClr val="tx1"/>
              </a:buClr>
              <a:buSzPct val="100000"/>
              <a:buFont typeface="Wingdings" pitchFamily="2" charset="2"/>
              <a:buNone/>
            </a:pPr>
            <a:r>
              <a:rPr lang="en-US" altLang="zh-CN" sz="1200" b="1">
                <a:latin typeface="Arial" charset="0"/>
                <a:ea typeface="黑体" pitchFamily="2" charset="-122"/>
              </a:rPr>
              <a:t>1xEV-D0 Rev. A</a:t>
            </a:r>
          </a:p>
          <a:p>
            <a:pPr algn="ctr" eaLnBrk="0" hangingPunct="0">
              <a:lnSpc>
                <a:spcPct val="90000"/>
              </a:lnSpc>
              <a:spcBef>
                <a:spcPct val="30000"/>
              </a:spcBef>
              <a:buClr>
                <a:schemeClr val="tx1"/>
              </a:buClr>
              <a:buSzPct val="100000"/>
              <a:buFont typeface="Wingdings" pitchFamily="2" charset="2"/>
              <a:buNone/>
            </a:pPr>
            <a:endParaRPr lang="en-US" altLang="zh-CN" sz="1000">
              <a:latin typeface="Arial" charset="0"/>
              <a:ea typeface="黑体" pitchFamily="2" charset="-122"/>
            </a:endParaRPr>
          </a:p>
          <a:p>
            <a:pPr algn="ctr" eaLnBrk="0" hangingPunct="0">
              <a:lnSpc>
                <a:spcPct val="90000"/>
              </a:lnSpc>
              <a:spcBef>
                <a:spcPct val="30000"/>
              </a:spcBef>
              <a:buClr>
                <a:schemeClr val="tx1"/>
              </a:buClr>
              <a:buSzPct val="100000"/>
              <a:buFont typeface="Wingdings" pitchFamily="2" charset="2"/>
              <a:buNone/>
            </a:pPr>
            <a:r>
              <a:rPr lang="en-US" altLang="zh-CN" sz="1000">
                <a:latin typeface="Arial" charset="0"/>
                <a:ea typeface="黑体" pitchFamily="2" charset="-122"/>
              </a:rPr>
              <a:t>DL: 3.1Mbps</a:t>
            </a:r>
          </a:p>
          <a:p>
            <a:pPr algn="ctr" eaLnBrk="0" hangingPunct="0">
              <a:lnSpc>
                <a:spcPct val="90000"/>
              </a:lnSpc>
              <a:spcBef>
                <a:spcPct val="30000"/>
              </a:spcBef>
              <a:buClr>
                <a:schemeClr val="tx1"/>
              </a:buClr>
              <a:buSzPct val="100000"/>
              <a:buFont typeface="Wingdings" pitchFamily="2" charset="2"/>
              <a:buNone/>
            </a:pPr>
            <a:r>
              <a:rPr lang="en-US" altLang="zh-CN" sz="1000">
                <a:latin typeface="Arial" charset="0"/>
                <a:ea typeface="黑体" pitchFamily="2" charset="-122"/>
              </a:rPr>
              <a:t>UL: 1.8Mbps</a:t>
            </a:r>
            <a:endParaRPr lang="en-US" altLang="zh-CN" sz="600" b="1">
              <a:latin typeface="Arial" charset="0"/>
              <a:ea typeface="黑体" pitchFamily="2" charset="-122"/>
            </a:endParaRPr>
          </a:p>
        </p:txBody>
      </p:sp>
      <p:sp>
        <p:nvSpPr>
          <p:cNvPr id="53560" name="AutoShape 312"/>
          <p:cNvSpPr>
            <a:spLocks noChangeArrowheads="1"/>
          </p:cNvSpPr>
          <p:nvPr/>
        </p:nvSpPr>
        <p:spPr bwMode="auto">
          <a:xfrm>
            <a:off x="6038850" y="1414463"/>
            <a:ext cx="1344613" cy="609600"/>
          </a:xfrm>
          <a:prstGeom prst="roundRect">
            <a:avLst>
              <a:gd name="adj" fmla="val 16667"/>
            </a:avLst>
          </a:prstGeom>
          <a:solidFill>
            <a:srgbClr val="FF6699"/>
          </a:solidFill>
          <a:ln w="190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eaLnBrk="0" hangingPunct="0"/>
            <a:r>
              <a:rPr lang="en-US" altLang="zh-CN" sz="1000" b="1" dirty="0">
                <a:latin typeface="Arial" charset="0"/>
                <a:ea typeface="楷体" pitchFamily="2" charset="-122"/>
              </a:rPr>
              <a:t>LBC </a:t>
            </a:r>
          </a:p>
          <a:p>
            <a:pPr algn="ctr" eaLnBrk="0" hangingPunct="0"/>
            <a:r>
              <a:rPr kumimoji="1" lang="en-US" altLang="zh-CN" sz="1000" dirty="0">
                <a:latin typeface="Times New Roman" pitchFamily="18" charset="0"/>
                <a:ea typeface="楷体_GB2312" pitchFamily="49" charset="-122"/>
              </a:rPr>
              <a:t>DL: 100Mbps-1Gbps</a:t>
            </a:r>
          </a:p>
          <a:p>
            <a:pPr algn="ctr" eaLnBrk="0" hangingPunct="0"/>
            <a:r>
              <a:rPr kumimoji="1" lang="en-US" altLang="zh-CN" sz="1000" dirty="0">
                <a:latin typeface="Times New Roman" pitchFamily="18" charset="0"/>
                <a:ea typeface="楷体_GB2312" pitchFamily="49" charset="-122"/>
              </a:rPr>
              <a:t>UL: 50-100Mbps</a:t>
            </a:r>
          </a:p>
        </p:txBody>
      </p:sp>
      <p:sp>
        <p:nvSpPr>
          <p:cNvPr id="53561" name="Line 313"/>
          <p:cNvSpPr>
            <a:spLocks noChangeShapeType="1"/>
          </p:cNvSpPr>
          <p:nvPr/>
        </p:nvSpPr>
        <p:spPr bwMode="auto">
          <a:xfrm>
            <a:off x="5389563" y="1711325"/>
            <a:ext cx="633412" cy="23813"/>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chemeClr val="bg2">
                      <a:alpha val="50000"/>
                    </a:schemeClr>
                  </a:outerShdw>
                </a:effectLst>
              </a14:hiddenEffects>
            </a:ext>
          </a:extLst>
        </p:spPr>
        <p:txBody>
          <a:bodyPr anchor="ctr"/>
          <a:lstStyle/>
          <a:p>
            <a:endParaRPr lang="zh-CN" altLang="en-US"/>
          </a:p>
        </p:txBody>
      </p:sp>
      <p:sp>
        <p:nvSpPr>
          <p:cNvPr id="53562" name="AutoShape 314"/>
          <p:cNvSpPr>
            <a:spLocks noChangeArrowheads="1"/>
          </p:cNvSpPr>
          <p:nvPr/>
        </p:nvSpPr>
        <p:spPr bwMode="auto">
          <a:xfrm rot="-5400000">
            <a:off x="5604669" y="3383756"/>
            <a:ext cx="5057775" cy="398463"/>
          </a:xfrm>
          <a:prstGeom prst="roundRect">
            <a:avLst>
              <a:gd name="adj" fmla="val 16667"/>
            </a:avLst>
          </a:prstGeom>
          <a:solidFill>
            <a:srgbClr val="FF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eaLnBrk="0" hangingPunct="0">
              <a:lnSpc>
                <a:spcPct val="90000"/>
              </a:lnSpc>
              <a:spcBef>
                <a:spcPct val="30000"/>
              </a:spcBef>
              <a:buClr>
                <a:schemeClr val="tx1"/>
              </a:buClr>
              <a:buSzPct val="100000"/>
              <a:buFont typeface="Wingdings" pitchFamily="2" charset="2"/>
              <a:buNone/>
            </a:pPr>
            <a:r>
              <a:rPr kumimoji="1" lang="en-US" altLang="zh-CN" sz="2000" b="1">
                <a:latin typeface="黑体" pitchFamily="2" charset="-122"/>
                <a:ea typeface="黑体" pitchFamily="2" charset="-122"/>
              </a:rPr>
              <a:t>IMT-Advanced</a:t>
            </a:r>
          </a:p>
        </p:txBody>
      </p:sp>
      <p:sp>
        <p:nvSpPr>
          <p:cNvPr id="53563" name="Line 315"/>
          <p:cNvSpPr>
            <a:spLocks noChangeShapeType="1"/>
          </p:cNvSpPr>
          <p:nvPr/>
        </p:nvSpPr>
        <p:spPr bwMode="auto">
          <a:xfrm>
            <a:off x="7294563" y="1706563"/>
            <a:ext cx="63817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rgbClr val="C2C2C2"/>
                  </a:outerShdw>
                </a:effectLst>
              </a14:hiddenEffects>
            </a:ext>
          </a:extLst>
        </p:spPr>
        <p:txBody>
          <a:bodyPr wrap="none" anchor="ctr"/>
          <a:lstStyle/>
          <a:p>
            <a:endParaRPr lang="zh-CN" altLang="en-US"/>
          </a:p>
        </p:txBody>
      </p:sp>
      <p:sp>
        <p:nvSpPr>
          <p:cNvPr id="53564" name="Line 316"/>
          <p:cNvSpPr>
            <a:spLocks noChangeShapeType="1"/>
          </p:cNvSpPr>
          <p:nvPr/>
        </p:nvSpPr>
        <p:spPr bwMode="auto">
          <a:xfrm>
            <a:off x="7224713" y="3394075"/>
            <a:ext cx="70802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rgbClr val="C2C2C2"/>
                  </a:outerShdw>
                </a:effectLst>
              </a14:hiddenEffects>
            </a:ext>
          </a:extLst>
        </p:spPr>
        <p:txBody>
          <a:bodyPr wrap="none" anchor="ctr"/>
          <a:lstStyle/>
          <a:p>
            <a:endParaRPr lang="zh-CN" altLang="en-US"/>
          </a:p>
        </p:txBody>
      </p:sp>
      <p:sp>
        <p:nvSpPr>
          <p:cNvPr id="53565" name="Line 317"/>
          <p:cNvSpPr>
            <a:spLocks noChangeShapeType="1"/>
          </p:cNvSpPr>
          <p:nvPr/>
        </p:nvSpPr>
        <p:spPr bwMode="auto">
          <a:xfrm>
            <a:off x="7294563" y="4754563"/>
            <a:ext cx="63817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rgbClr val="C2C2C2"/>
                  </a:outerShdw>
                </a:effectLst>
              </a14:hiddenEffects>
            </a:ext>
          </a:extLst>
        </p:spPr>
        <p:txBody>
          <a:bodyPr wrap="none" anchor="ctr"/>
          <a:lstStyle/>
          <a:p>
            <a:endParaRPr lang="zh-CN" altLang="en-US"/>
          </a:p>
        </p:txBody>
      </p:sp>
      <p:sp>
        <p:nvSpPr>
          <p:cNvPr id="53566" name="Line 318"/>
          <p:cNvSpPr>
            <a:spLocks noChangeShapeType="1"/>
          </p:cNvSpPr>
          <p:nvPr/>
        </p:nvSpPr>
        <p:spPr bwMode="auto">
          <a:xfrm>
            <a:off x="7437438" y="5792788"/>
            <a:ext cx="352425"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rgbClr val="C2C2C2"/>
                  </a:outerShdw>
                </a:effectLst>
              </a14:hiddenEffects>
            </a:ext>
          </a:extLst>
        </p:spPr>
        <p:txBody>
          <a:bodyPr wrap="none" anchor="ctr"/>
          <a:lstStyle/>
          <a:p>
            <a:endParaRPr lang="zh-CN" altLang="en-US"/>
          </a:p>
        </p:txBody>
      </p:sp>
      <p:sp>
        <p:nvSpPr>
          <p:cNvPr id="53567" name="AutoShape 319"/>
          <p:cNvSpPr>
            <a:spLocks noChangeArrowheads="1"/>
          </p:cNvSpPr>
          <p:nvPr/>
        </p:nvSpPr>
        <p:spPr bwMode="auto">
          <a:xfrm rot="-5400000">
            <a:off x="6236494" y="3383756"/>
            <a:ext cx="5057775" cy="398463"/>
          </a:xfrm>
          <a:prstGeom prst="roundRect">
            <a:avLst>
              <a:gd name="adj" fmla="val 16667"/>
            </a:avLst>
          </a:prstGeom>
          <a:solidFill>
            <a:srgbClr val="FF66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82550" tIns="41275" rIns="82550" bIns="41275" anchor="ctr">
            <a:spAutoFit/>
          </a:bodyPr>
          <a:lstStyle/>
          <a:p>
            <a:pPr algn="ctr" eaLnBrk="0" hangingPunct="0">
              <a:lnSpc>
                <a:spcPct val="90000"/>
              </a:lnSpc>
              <a:spcBef>
                <a:spcPct val="30000"/>
              </a:spcBef>
              <a:buClr>
                <a:schemeClr val="tx1"/>
              </a:buClr>
              <a:buSzPct val="100000"/>
              <a:buFont typeface="Wingdings" pitchFamily="2" charset="2"/>
              <a:buNone/>
            </a:pPr>
            <a:r>
              <a:rPr kumimoji="1" lang="zh-CN" altLang="en-US" sz="2000">
                <a:latin typeface="黑体" pitchFamily="2" charset="-122"/>
                <a:ea typeface="黑体" pitchFamily="2" charset="-122"/>
              </a:rPr>
              <a:t>市场或工业界接受</a:t>
            </a:r>
          </a:p>
        </p:txBody>
      </p:sp>
      <p:sp>
        <p:nvSpPr>
          <p:cNvPr id="53568" name="Line 320"/>
          <p:cNvSpPr>
            <a:spLocks noChangeShapeType="1"/>
          </p:cNvSpPr>
          <p:nvPr/>
        </p:nvSpPr>
        <p:spPr bwMode="auto">
          <a:xfrm>
            <a:off x="8283575" y="2420938"/>
            <a:ext cx="284163"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rgbClr val="C2C2C2"/>
                  </a:outerShdw>
                </a:effectLst>
              </a14:hiddenEffects>
            </a:ext>
          </a:extLst>
        </p:spPr>
        <p:txBody>
          <a:bodyPr wrap="none" anchor="ctr"/>
          <a:lstStyle/>
          <a:p>
            <a:endParaRPr lang="zh-CN" altLang="en-US"/>
          </a:p>
        </p:txBody>
      </p:sp>
      <p:sp>
        <p:nvSpPr>
          <p:cNvPr id="53569" name="Line 321"/>
          <p:cNvSpPr>
            <a:spLocks noChangeShapeType="1"/>
          </p:cNvSpPr>
          <p:nvPr/>
        </p:nvSpPr>
        <p:spPr bwMode="auto">
          <a:xfrm>
            <a:off x="8283575" y="4560888"/>
            <a:ext cx="284163" cy="0"/>
          </a:xfrm>
          <a:prstGeom prst="line">
            <a:avLst/>
          </a:prstGeom>
          <a:noFill/>
          <a:ln w="28575">
            <a:solidFill>
              <a:srgbClr val="00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8100000" algn="ctr" rotWithShape="0">
                    <a:srgbClr val="C2C2C2"/>
                  </a:outerShdw>
                </a:effectLst>
              </a14:hiddenEffects>
            </a:ext>
          </a:extLst>
        </p:spPr>
        <p:txBody>
          <a:bodyPr wrap="none" anchor="ctr"/>
          <a:lstStyle/>
          <a:p>
            <a:endParaRPr lang="zh-CN" altLang="en-US"/>
          </a:p>
        </p:txBody>
      </p:sp>
      <p:sp>
        <p:nvSpPr>
          <p:cNvPr id="53570" name="Rectangle 322"/>
          <p:cNvSpPr>
            <a:spLocks noChangeArrowheads="1"/>
          </p:cNvSpPr>
          <p:nvPr/>
        </p:nvSpPr>
        <p:spPr bwMode="auto">
          <a:xfrm rot="-5400000">
            <a:off x="5507037" y="3054351"/>
            <a:ext cx="4214813" cy="354012"/>
          </a:xfrm>
          <a:prstGeom prst="rect">
            <a:avLst/>
          </a:prstGeom>
          <a:solidFill>
            <a:schemeClr val="bg1"/>
          </a:solidFill>
          <a:ln w="9525" algn="ctr">
            <a:solidFill>
              <a:srgbClr val="000066"/>
            </a:solidFill>
            <a:miter lim="800000"/>
            <a:headEnd/>
            <a:tailEnd/>
          </a:ln>
          <a:effectLst/>
          <a:extLst>
            <a:ext uri="{AF507438-7753-43E0-B8FC-AC1667EBCBE1}">
              <a14:hiddenEffects xmlns:a14="http://schemas.microsoft.com/office/drawing/2010/main">
                <a:effectLst>
                  <a:outerShdw dist="107763" dir="8100000" algn="ctr" rotWithShape="0">
                    <a:srgbClr val="C2C2C2"/>
                  </a:outerShdw>
                </a:effectLst>
              </a14:hiddenEffects>
            </a:ext>
          </a:extLst>
        </p:spPr>
        <p:txBody>
          <a:bodyPr wrap="none" anchor="ctr"/>
          <a:lstStyle/>
          <a:p>
            <a:pPr algn="ctr" eaLnBrk="0" hangingPunct="0">
              <a:lnSpc>
                <a:spcPct val="90000"/>
              </a:lnSpc>
              <a:spcBef>
                <a:spcPct val="30000"/>
              </a:spcBef>
              <a:buClr>
                <a:schemeClr val="tx1"/>
              </a:buClr>
              <a:buSzPct val="100000"/>
              <a:buFont typeface="Wingdings" pitchFamily="2" charset="2"/>
              <a:buNone/>
            </a:pPr>
            <a:r>
              <a:rPr kumimoji="1" lang="zh-CN" altLang="en-US" sz="2000" b="1">
                <a:latin typeface="黑体" pitchFamily="2" charset="-122"/>
                <a:ea typeface="黑体" pitchFamily="2" charset="-122"/>
              </a:rPr>
              <a:t>进一步增强</a:t>
            </a:r>
          </a:p>
        </p:txBody>
      </p:sp>
    </p:spTree>
    <p:extLst>
      <p:ext uri="{BB962C8B-B14F-4D97-AF65-F5344CB8AC3E}">
        <p14:creationId xmlns:p14="http://schemas.microsoft.com/office/powerpoint/2010/main" val="16260806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3212976"/>
            <a:ext cx="8229600" cy="1252728"/>
          </a:xfrm>
        </p:spPr>
        <p:txBody>
          <a:bodyPr/>
          <a:lstStyle/>
          <a:p>
            <a:r>
              <a:rPr lang="en-US" altLang="zh-CN" dirty="0" smtClean="0">
                <a:solidFill>
                  <a:srgbClr val="C00000"/>
                </a:solidFill>
                <a:latin typeface="Times New Roman" pitchFamily="18" charset="0"/>
                <a:cs typeface="Times New Roman" pitchFamily="18" charset="0"/>
              </a:rPr>
              <a:t>Thanks&amp;&amp;Questions</a:t>
            </a:r>
            <a:endParaRPr lang="zh-CN" altLang="en-US" dirty="0">
              <a:solidFill>
                <a:srgbClr val="C00000"/>
              </a:solidFill>
              <a:latin typeface="Times New Roman" pitchFamily="18" charset="0"/>
              <a:cs typeface="Times New Roman" pitchFamily="18" charset="0"/>
            </a:endParaRPr>
          </a:p>
        </p:txBody>
      </p:sp>
    </p:spTree>
    <p:extLst>
      <p:ext uri="{BB962C8B-B14F-4D97-AF65-F5344CB8AC3E}">
        <p14:creationId xmlns:p14="http://schemas.microsoft.com/office/powerpoint/2010/main" val="28977202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r>
              <a:rPr lang="en-US" altLang="zh-CN" sz="4400" b="1" dirty="0"/>
              <a:t>LTE</a:t>
            </a:r>
            <a:r>
              <a:rPr lang="zh-CN" altLang="en-US" sz="4400" b="1" dirty="0"/>
              <a:t>概念</a:t>
            </a:r>
          </a:p>
        </p:txBody>
      </p:sp>
      <p:sp>
        <p:nvSpPr>
          <p:cNvPr id="5123" name="TextBox 3"/>
          <p:cNvSpPr txBox="1">
            <a:spLocks noChangeArrowheads="1"/>
          </p:cNvSpPr>
          <p:nvPr/>
        </p:nvSpPr>
        <p:spPr bwMode="auto">
          <a:xfrm>
            <a:off x="857250" y="1643063"/>
            <a:ext cx="7929563" cy="5048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eaLnBrk="1" hangingPunct="1">
              <a:lnSpc>
                <a:spcPct val="150000"/>
              </a:lnSpc>
            </a:pPr>
            <a:r>
              <a:rPr lang="en-US" altLang="zh-CN" b="1" dirty="0"/>
              <a:t>LTE </a:t>
            </a:r>
            <a:r>
              <a:rPr lang="zh-CN" altLang="en-US" b="1" dirty="0"/>
              <a:t>（</a:t>
            </a:r>
            <a:r>
              <a:rPr lang="en-US" altLang="zh-CN" b="1" dirty="0"/>
              <a:t>Long Term Evolution</a:t>
            </a:r>
            <a:r>
              <a:rPr lang="zh-CN" altLang="en-US" b="1" dirty="0"/>
              <a:t>）</a:t>
            </a:r>
            <a:r>
              <a:rPr lang="zh-CN" altLang="en-US" dirty="0"/>
              <a:t>，长期演进，是一种过渡技术，它将</a:t>
            </a:r>
            <a:r>
              <a:rPr lang="en-US" altLang="zh-CN" dirty="0"/>
              <a:t>2G</a:t>
            </a:r>
            <a:r>
              <a:rPr lang="zh-CN" altLang="en-US" dirty="0"/>
              <a:t>与</a:t>
            </a:r>
            <a:r>
              <a:rPr lang="en-US" altLang="zh-CN" dirty="0"/>
              <a:t>3G</a:t>
            </a:r>
            <a:r>
              <a:rPr lang="zh-CN" altLang="en-US" dirty="0"/>
              <a:t>过渡到</a:t>
            </a:r>
            <a:r>
              <a:rPr lang="en-US" altLang="zh-CN" dirty="0"/>
              <a:t>4G</a:t>
            </a:r>
            <a:r>
              <a:rPr lang="zh-CN" altLang="en-US" dirty="0"/>
              <a:t>的演进技术；</a:t>
            </a:r>
            <a:endParaRPr lang="en-US" altLang="zh-CN" dirty="0"/>
          </a:p>
          <a:p>
            <a:pPr eaLnBrk="1" hangingPunct="1">
              <a:lnSpc>
                <a:spcPct val="150000"/>
              </a:lnSpc>
            </a:pPr>
            <a:r>
              <a:rPr lang="en-US" altLang="zh-CN" b="1" dirty="0"/>
              <a:t>SAE </a:t>
            </a:r>
            <a:r>
              <a:rPr lang="zh-CN" altLang="en-US" b="1" dirty="0"/>
              <a:t>（</a:t>
            </a:r>
            <a:r>
              <a:rPr lang="en-US" altLang="zh-CN" b="1" dirty="0"/>
              <a:t>System Architecture Evolution</a:t>
            </a:r>
            <a:r>
              <a:rPr lang="zh-CN" altLang="en-US" b="1" dirty="0"/>
              <a:t>）</a:t>
            </a:r>
            <a:r>
              <a:rPr lang="zh-CN" altLang="en-US" dirty="0"/>
              <a:t>，系统架构演进，对核心网深入的演进；</a:t>
            </a:r>
            <a:endParaRPr lang="en-US" altLang="zh-CN" dirty="0"/>
          </a:p>
          <a:p>
            <a:pPr eaLnBrk="1" hangingPunct="1">
              <a:lnSpc>
                <a:spcPct val="150000"/>
              </a:lnSpc>
            </a:pPr>
            <a:r>
              <a:rPr lang="zh-CN" altLang="en-US" dirty="0"/>
              <a:t>它们分别明确了无线网络演进以及分组核心网络演进的发展方向。</a:t>
            </a:r>
            <a:endParaRPr lang="en-US" altLang="zh-CN" dirty="0"/>
          </a:p>
          <a:p>
            <a:pPr eaLnBrk="1" hangingPunct="1"/>
            <a:endParaRPr lang="zh-CN" altLang="en-US" dirty="0"/>
          </a:p>
        </p:txBody>
      </p:sp>
    </p:spTree>
    <p:extLst>
      <p:ext uri="{BB962C8B-B14F-4D97-AF65-F5344CB8AC3E}">
        <p14:creationId xmlns:p14="http://schemas.microsoft.com/office/powerpoint/2010/main" val="38502316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684213" y="404813"/>
            <a:ext cx="6870700" cy="812800"/>
          </a:xfrm>
        </p:spPr>
        <p:txBody>
          <a:bodyPr>
            <a:normAutofit/>
          </a:bodyPr>
          <a:lstStyle/>
          <a:p>
            <a:r>
              <a:rPr lang="en-US" altLang="zh-CN" b="1" dirty="0">
                <a:solidFill>
                  <a:schemeClr val="tx1"/>
                </a:solidFill>
                <a:latin typeface="Arial" charset="0"/>
                <a:ea typeface="宋体" pitchFamily="2" charset="-122"/>
                <a:cs typeface="+mn-cs"/>
              </a:rPr>
              <a:t>   LTE</a:t>
            </a:r>
            <a:r>
              <a:rPr lang="zh-CN" altLang="en-US" b="1" dirty="0">
                <a:solidFill>
                  <a:schemeClr val="tx1"/>
                </a:solidFill>
                <a:latin typeface="Arial" charset="0"/>
                <a:ea typeface="宋体" pitchFamily="2" charset="-122"/>
                <a:cs typeface="+mn-cs"/>
              </a:rPr>
              <a:t>概念</a:t>
            </a:r>
          </a:p>
        </p:txBody>
      </p:sp>
      <p:sp>
        <p:nvSpPr>
          <p:cNvPr id="61443" name="AutoShape 3"/>
          <p:cNvSpPr>
            <a:spLocks noChangeArrowheads="1"/>
          </p:cNvSpPr>
          <p:nvPr/>
        </p:nvSpPr>
        <p:spPr bwMode="gray">
          <a:xfrm>
            <a:off x="1936750" y="2278063"/>
            <a:ext cx="5387975" cy="2592387"/>
          </a:xfrm>
          <a:prstGeom prst="upArrow">
            <a:avLst>
              <a:gd name="adj1" fmla="val 57824"/>
              <a:gd name="adj2" fmla="val 54398"/>
            </a:avLst>
          </a:prstGeom>
          <a:gradFill rotWithShape="1">
            <a:gsLst>
              <a:gs pos="0">
                <a:schemeClr val="bg2"/>
              </a:gs>
              <a:gs pos="100000">
                <a:schemeClr val="bg2">
                  <a:gamma/>
                  <a:tint val="0"/>
                  <a:invGamma/>
                </a:schemeClr>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p>
            <a:pPr algn="ctr"/>
            <a:endParaRPr lang="zh-CN" altLang="zh-CN">
              <a:latin typeface="Arial" charset="0"/>
            </a:endParaRPr>
          </a:p>
        </p:txBody>
      </p:sp>
      <p:sp>
        <p:nvSpPr>
          <p:cNvPr id="61444" name="AutoShape 4"/>
          <p:cNvSpPr>
            <a:spLocks noChangeArrowheads="1"/>
          </p:cNvSpPr>
          <p:nvPr/>
        </p:nvSpPr>
        <p:spPr bwMode="gray">
          <a:xfrm>
            <a:off x="1763713" y="1557338"/>
            <a:ext cx="5616575" cy="542925"/>
          </a:xfrm>
          <a:prstGeom prst="roundRect">
            <a:avLst>
              <a:gd name="adj" fmla="val 50000"/>
            </a:avLst>
          </a:prstGeom>
          <a:gradFill rotWithShape="1">
            <a:gsLst>
              <a:gs pos="0">
                <a:schemeClr val="hlink"/>
              </a:gs>
              <a:gs pos="50000">
                <a:schemeClr val="hlink">
                  <a:gamma/>
                  <a:tint val="64314"/>
                  <a:invGamma/>
                </a:schemeClr>
              </a:gs>
              <a:gs pos="100000">
                <a:schemeClr val="hlink"/>
              </a:gs>
            </a:gsLst>
            <a:lin ang="0" scaled="1"/>
          </a:gradFill>
          <a:ln w="38100" algn="ctr">
            <a:solidFill>
              <a:srgbClr val="FFFFFF"/>
            </a:solidFill>
            <a:round/>
            <a:headEnd/>
            <a:tailEnd/>
          </a:ln>
          <a:effectLst>
            <a:outerShdw dist="63500" dir="3187806" algn="ctr" rotWithShape="0">
              <a:srgbClr val="001D3A"/>
            </a:outerShdw>
          </a:effectLst>
        </p:spPr>
        <p:txBody>
          <a:bodyPr wrap="none" anchor="ctr"/>
          <a:lstStyle/>
          <a:p>
            <a:pPr algn="ctr" eaLnBrk="0" hangingPunct="0"/>
            <a:r>
              <a:rPr lang="zh-CN" altLang="en-US" b="1">
                <a:solidFill>
                  <a:schemeClr val="bg1"/>
                </a:solidFill>
                <a:latin typeface="Arial" charset="0"/>
              </a:rPr>
              <a:t>两种模式：</a:t>
            </a:r>
            <a:r>
              <a:rPr lang="en-US" altLang="zh-CN" b="1">
                <a:solidFill>
                  <a:schemeClr val="bg1"/>
                </a:solidFill>
                <a:latin typeface="Arial" charset="0"/>
              </a:rPr>
              <a:t>TDD-LTE</a:t>
            </a:r>
            <a:r>
              <a:rPr lang="zh-CN" altLang="en-US" b="1">
                <a:solidFill>
                  <a:schemeClr val="bg1"/>
                </a:solidFill>
                <a:latin typeface="Arial" charset="0"/>
              </a:rPr>
              <a:t>和</a:t>
            </a:r>
            <a:r>
              <a:rPr lang="en-US" altLang="zh-CN" b="1">
                <a:solidFill>
                  <a:schemeClr val="bg1"/>
                </a:solidFill>
                <a:latin typeface="Arial" charset="0"/>
              </a:rPr>
              <a:t>FDD-LTE</a:t>
            </a:r>
          </a:p>
        </p:txBody>
      </p:sp>
      <p:sp>
        <p:nvSpPr>
          <p:cNvPr id="61445" name="Text Box 5"/>
          <p:cNvSpPr txBox="1">
            <a:spLocks noChangeArrowheads="1"/>
          </p:cNvSpPr>
          <p:nvPr/>
        </p:nvSpPr>
        <p:spPr bwMode="gray">
          <a:xfrm>
            <a:off x="3059113" y="2925763"/>
            <a:ext cx="3241675" cy="155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1600" dirty="0">
                <a:latin typeface="Arial" charset="0"/>
              </a:rPr>
              <a:t>LTE </a:t>
            </a:r>
            <a:r>
              <a:rPr lang="en-US" altLang="en-US" sz="1600" dirty="0" err="1">
                <a:latin typeface="Arial" charset="0"/>
              </a:rPr>
              <a:t>是英文Long</a:t>
            </a:r>
            <a:r>
              <a:rPr lang="en-US" altLang="en-US" sz="1600" dirty="0">
                <a:latin typeface="Arial" charset="0"/>
              </a:rPr>
              <a:t> Term Evolution </a:t>
            </a:r>
            <a:r>
              <a:rPr lang="zh-CN" altLang="en-US" sz="1600" dirty="0">
                <a:latin typeface="Arial" charset="0"/>
              </a:rPr>
              <a:t>的缩写，始于</a:t>
            </a:r>
            <a:r>
              <a:rPr lang="en-US" altLang="zh-CN" sz="1600" dirty="0">
                <a:latin typeface="Arial" charset="0"/>
              </a:rPr>
              <a:t>2004</a:t>
            </a:r>
            <a:r>
              <a:rPr lang="zh-CN" altLang="en-US" sz="1600" dirty="0">
                <a:latin typeface="Arial" charset="0"/>
              </a:rPr>
              <a:t>年</a:t>
            </a:r>
            <a:r>
              <a:rPr lang="en-US" altLang="zh-CN" sz="1600" dirty="0">
                <a:latin typeface="Arial" charset="0"/>
              </a:rPr>
              <a:t>3GPP</a:t>
            </a:r>
            <a:r>
              <a:rPr lang="zh-CN" altLang="en-US" sz="1600" dirty="0">
                <a:latin typeface="Arial" charset="0"/>
              </a:rPr>
              <a:t>的多伦多会议</a:t>
            </a:r>
            <a:r>
              <a:rPr lang="en-US" altLang="en-US" sz="1600" dirty="0">
                <a:latin typeface="Arial" charset="0"/>
              </a:rPr>
              <a:t>。LTE 也被通俗的称为3.9G</a:t>
            </a:r>
            <a:r>
              <a:rPr lang="zh-CN" altLang="en-US" sz="1600" dirty="0">
                <a:latin typeface="Arial" charset="0"/>
              </a:rPr>
              <a:t>，被视作从</a:t>
            </a:r>
            <a:r>
              <a:rPr lang="en-US" altLang="zh-CN" sz="1600" dirty="0">
                <a:latin typeface="Arial" charset="0"/>
              </a:rPr>
              <a:t>3G </a:t>
            </a:r>
            <a:r>
              <a:rPr lang="zh-CN" altLang="en-US" sz="1600" dirty="0">
                <a:latin typeface="Arial" charset="0"/>
              </a:rPr>
              <a:t>向</a:t>
            </a:r>
            <a:r>
              <a:rPr lang="en-US" altLang="zh-CN" sz="1600" dirty="0">
                <a:latin typeface="Arial" charset="0"/>
              </a:rPr>
              <a:t>4G </a:t>
            </a:r>
            <a:r>
              <a:rPr lang="zh-CN" altLang="en-US" sz="1600" dirty="0">
                <a:latin typeface="Arial" charset="0"/>
              </a:rPr>
              <a:t>演进的主流技术。</a:t>
            </a:r>
          </a:p>
          <a:p>
            <a:endParaRPr lang="en-US" altLang="zh-CN" sz="1600" dirty="0">
              <a:latin typeface="Arial" charset="0"/>
            </a:endParaRPr>
          </a:p>
        </p:txBody>
      </p:sp>
      <p:grpSp>
        <p:nvGrpSpPr>
          <p:cNvPr id="61446" name="Group 6"/>
          <p:cNvGrpSpPr>
            <a:grpSpLocks/>
          </p:cNvGrpSpPr>
          <p:nvPr/>
        </p:nvGrpSpPr>
        <p:grpSpPr bwMode="auto">
          <a:xfrm>
            <a:off x="1042988" y="4365625"/>
            <a:ext cx="1447800" cy="1879600"/>
            <a:chOff x="768" y="2736"/>
            <a:chExt cx="936" cy="1253"/>
          </a:xfrm>
        </p:grpSpPr>
        <p:grpSp>
          <p:nvGrpSpPr>
            <p:cNvPr id="61447" name="Group 7"/>
            <p:cNvGrpSpPr>
              <a:grpSpLocks/>
            </p:cNvGrpSpPr>
            <p:nvPr/>
          </p:nvGrpSpPr>
          <p:grpSpPr bwMode="auto">
            <a:xfrm>
              <a:off x="768" y="2736"/>
              <a:ext cx="936" cy="954"/>
              <a:chOff x="624" y="1584"/>
              <a:chExt cx="1248" cy="1296"/>
            </a:xfrm>
          </p:grpSpPr>
          <p:grpSp>
            <p:nvGrpSpPr>
              <p:cNvPr id="61448" name="Group 8"/>
              <p:cNvGrpSpPr>
                <a:grpSpLocks/>
              </p:cNvGrpSpPr>
              <p:nvPr/>
            </p:nvGrpSpPr>
            <p:grpSpPr bwMode="auto">
              <a:xfrm>
                <a:off x="624" y="1584"/>
                <a:ext cx="1248" cy="1296"/>
                <a:chOff x="2016" y="1920"/>
                <a:chExt cx="1680" cy="1680"/>
              </a:xfrm>
            </p:grpSpPr>
            <p:sp>
              <p:nvSpPr>
                <p:cNvPr id="61449" name="Oval 9"/>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63529"/>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0" name="Freeform 10"/>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61451" name="Text Box 11"/>
              <p:cNvSpPr txBox="1">
                <a:spLocks noChangeArrowheads="1"/>
              </p:cNvSpPr>
              <p:nvPr/>
            </p:nvSpPr>
            <p:spPr bwMode="gray">
              <a:xfrm>
                <a:off x="721" y="2230"/>
                <a:ext cx="1040" cy="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a:solidFill>
                      <a:srgbClr val="FFFFFF"/>
                    </a:solidFill>
                    <a:effectLst>
                      <a:outerShdw blurRad="38100" dist="38100" dir="2700000" algn="tl">
                        <a:srgbClr val="C0C0C0"/>
                      </a:outerShdw>
                    </a:effectLst>
                    <a:latin typeface="Arial" charset="0"/>
                  </a:rPr>
                  <a:t>可变带宽</a:t>
                </a:r>
              </a:p>
            </p:txBody>
          </p:sp>
        </p:grpSp>
        <p:sp>
          <p:nvSpPr>
            <p:cNvPr id="61452" name="Oval 12"/>
            <p:cNvSpPr>
              <a:spLocks noChangeArrowheads="1"/>
            </p:cNvSpPr>
            <p:nvPr/>
          </p:nvSpPr>
          <p:spPr bwMode="gray">
            <a:xfrm>
              <a:off x="864" y="3744"/>
              <a:ext cx="760" cy="245"/>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453" name="Group 13"/>
          <p:cNvGrpSpPr>
            <a:grpSpLocks/>
          </p:cNvGrpSpPr>
          <p:nvPr/>
        </p:nvGrpSpPr>
        <p:grpSpPr bwMode="auto">
          <a:xfrm>
            <a:off x="6732588" y="4292600"/>
            <a:ext cx="1484312" cy="1952625"/>
            <a:chOff x="3120" y="2784"/>
            <a:chExt cx="960" cy="1302"/>
          </a:xfrm>
        </p:grpSpPr>
        <p:grpSp>
          <p:nvGrpSpPr>
            <p:cNvPr id="61454" name="Group 14"/>
            <p:cNvGrpSpPr>
              <a:grpSpLocks/>
            </p:cNvGrpSpPr>
            <p:nvPr/>
          </p:nvGrpSpPr>
          <p:grpSpPr bwMode="auto">
            <a:xfrm>
              <a:off x="3120" y="2784"/>
              <a:ext cx="960" cy="965"/>
              <a:chOff x="2400" y="1488"/>
              <a:chExt cx="1152" cy="1152"/>
            </a:xfrm>
          </p:grpSpPr>
          <p:grpSp>
            <p:nvGrpSpPr>
              <p:cNvPr id="61455" name="Group 15"/>
              <p:cNvGrpSpPr>
                <a:grpSpLocks/>
              </p:cNvGrpSpPr>
              <p:nvPr/>
            </p:nvGrpSpPr>
            <p:grpSpPr bwMode="auto">
              <a:xfrm>
                <a:off x="2400" y="1488"/>
                <a:ext cx="1152" cy="1152"/>
                <a:chOff x="2016" y="1920"/>
                <a:chExt cx="1680" cy="1680"/>
              </a:xfrm>
            </p:grpSpPr>
            <p:sp>
              <p:nvSpPr>
                <p:cNvPr id="61456" name="Oval 16"/>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1457" name="Freeform 17"/>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zh-CN" altLang="en-US"/>
                </a:p>
              </p:txBody>
            </p:sp>
          </p:grpSp>
          <p:sp>
            <p:nvSpPr>
              <p:cNvPr id="61458" name="Text Box 18"/>
              <p:cNvSpPr txBox="1">
                <a:spLocks noChangeArrowheads="1"/>
              </p:cNvSpPr>
              <p:nvPr/>
            </p:nvSpPr>
            <p:spPr bwMode="gray">
              <a:xfrm>
                <a:off x="2592" y="2012"/>
                <a:ext cx="73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000" b="1">
                    <a:solidFill>
                      <a:srgbClr val="FFFFFF"/>
                    </a:solidFill>
                    <a:effectLst>
                      <a:outerShdw blurRad="38100" dist="38100" dir="2700000" algn="tl">
                        <a:srgbClr val="C0C0C0"/>
                      </a:outerShdw>
                    </a:effectLst>
                    <a:latin typeface="Arial" charset="0"/>
                  </a:rPr>
                  <a:t>低时延</a:t>
                </a:r>
              </a:p>
            </p:txBody>
          </p:sp>
        </p:grpSp>
        <p:sp>
          <p:nvSpPr>
            <p:cNvPr id="61459" name="Oval 19"/>
            <p:cNvSpPr>
              <a:spLocks noChangeArrowheads="1"/>
            </p:cNvSpPr>
            <p:nvPr/>
          </p:nvSpPr>
          <p:spPr bwMode="gray">
            <a:xfrm>
              <a:off x="3147" y="3779"/>
              <a:ext cx="917" cy="307"/>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460" name="Group 20"/>
          <p:cNvGrpSpPr>
            <a:grpSpLocks/>
          </p:cNvGrpSpPr>
          <p:nvPr/>
        </p:nvGrpSpPr>
        <p:grpSpPr bwMode="auto">
          <a:xfrm>
            <a:off x="2827338" y="4406900"/>
            <a:ext cx="1484312" cy="1974850"/>
            <a:chOff x="1968" y="2784"/>
            <a:chExt cx="960" cy="1316"/>
          </a:xfrm>
        </p:grpSpPr>
        <p:grpSp>
          <p:nvGrpSpPr>
            <p:cNvPr id="61461" name="Group 21"/>
            <p:cNvGrpSpPr>
              <a:grpSpLocks/>
            </p:cNvGrpSpPr>
            <p:nvPr/>
          </p:nvGrpSpPr>
          <p:grpSpPr bwMode="auto">
            <a:xfrm>
              <a:off x="1968" y="2784"/>
              <a:ext cx="960" cy="958"/>
              <a:chOff x="2016" y="1920"/>
              <a:chExt cx="1680" cy="1680"/>
            </a:xfrm>
          </p:grpSpPr>
          <p:sp>
            <p:nvSpPr>
              <p:cNvPr id="61462" name="Oval 22"/>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61463" name="Freeform 23"/>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hlink">
                      <a:gamma/>
                      <a:tint val="0"/>
                      <a:invGamma/>
                    </a:schemeClr>
                  </a:gs>
                  <a:gs pos="100000">
                    <a:schemeClr val="hlink"/>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1464" name="Text Box 24"/>
            <p:cNvSpPr txBox="1">
              <a:spLocks noChangeArrowheads="1"/>
            </p:cNvSpPr>
            <p:nvPr/>
          </p:nvSpPr>
          <p:spPr bwMode="gray">
            <a:xfrm>
              <a:off x="2016" y="3244"/>
              <a:ext cx="86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000" b="1" dirty="0">
                  <a:solidFill>
                    <a:srgbClr val="FFFFFF"/>
                  </a:solidFill>
                  <a:effectLst>
                    <a:outerShdw blurRad="38100" dist="38100" dir="2700000" algn="tl">
                      <a:srgbClr val="C0C0C0"/>
                    </a:outerShdw>
                  </a:effectLst>
                  <a:latin typeface="Arial" charset="0"/>
                </a:rPr>
                <a:t>高速率</a:t>
              </a:r>
            </a:p>
          </p:txBody>
        </p:sp>
        <p:sp>
          <p:nvSpPr>
            <p:cNvPr id="61465" name="Oval 25"/>
            <p:cNvSpPr>
              <a:spLocks noChangeArrowheads="1"/>
            </p:cNvSpPr>
            <p:nvPr/>
          </p:nvSpPr>
          <p:spPr bwMode="gray">
            <a:xfrm>
              <a:off x="1968" y="3792"/>
              <a:ext cx="916" cy="308"/>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61466" name="Group 26"/>
          <p:cNvGrpSpPr>
            <a:grpSpLocks/>
          </p:cNvGrpSpPr>
          <p:nvPr/>
        </p:nvGrpSpPr>
        <p:grpSpPr bwMode="auto">
          <a:xfrm>
            <a:off x="4832350" y="4365625"/>
            <a:ext cx="1484313" cy="1974850"/>
            <a:chOff x="1968" y="2784"/>
            <a:chExt cx="960" cy="1316"/>
          </a:xfrm>
        </p:grpSpPr>
        <p:grpSp>
          <p:nvGrpSpPr>
            <p:cNvPr id="61467" name="Group 27"/>
            <p:cNvGrpSpPr>
              <a:grpSpLocks/>
            </p:cNvGrpSpPr>
            <p:nvPr/>
          </p:nvGrpSpPr>
          <p:grpSpPr bwMode="auto">
            <a:xfrm>
              <a:off x="1968" y="2784"/>
              <a:ext cx="960" cy="958"/>
              <a:chOff x="2016" y="1920"/>
              <a:chExt cx="1680" cy="1680"/>
            </a:xfrm>
          </p:grpSpPr>
          <p:sp>
            <p:nvSpPr>
              <p:cNvPr id="61468" name="Oval 28"/>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5137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sy="50000" kx="-2453608" rotWithShape="0">
                        <a:schemeClr val="bg2">
                          <a:alpha val="50000"/>
                        </a:schemeClr>
                      </a:outerShdw>
                    </a:effectLst>
                  </a14:hiddenEffects>
                </a:ext>
              </a:extLst>
            </p:spPr>
            <p:txBody>
              <a:bodyPr wrap="none" anchor="ctr"/>
              <a:lstStyle/>
              <a:p>
                <a:endParaRPr lang="zh-CN" altLang="en-US"/>
              </a:p>
            </p:txBody>
          </p:sp>
          <p:sp>
            <p:nvSpPr>
              <p:cNvPr id="61469" name="Freeform 2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chemeClr val="accent1">
                      <a:gamma/>
                      <a:tint val="0"/>
                      <a:invGamma/>
                    </a:schemeClr>
                  </a:gs>
                  <a:gs pos="100000">
                    <a:schemeClr val="accent1"/>
                  </a:gs>
                </a:gsLst>
                <a:lin ang="5400000" scaled="1"/>
              </a:gradFill>
              <a:ln>
                <a:noFill/>
              </a:ln>
              <a:effectLst/>
              <a:extLst>
                <a:ext uri="{91240B29-F687-4F45-9708-019B960494DF}">
                  <a14:hiddenLine xmlns:a14="http://schemas.microsoft.com/office/drawing/2010/main" w="0">
                    <a:solidFill>
                      <a:srgbClr val="000000"/>
                    </a:solidFill>
                    <a:prstDash val="solid"/>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61470" name="Text Box 30"/>
            <p:cNvSpPr txBox="1">
              <a:spLocks noChangeArrowheads="1"/>
            </p:cNvSpPr>
            <p:nvPr/>
          </p:nvSpPr>
          <p:spPr bwMode="gray">
            <a:xfrm>
              <a:off x="2016" y="3244"/>
              <a:ext cx="86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zh-CN" altLang="en-US" sz="2000" b="1">
                  <a:solidFill>
                    <a:srgbClr val="FFFFFF"/>
                  </a:solidFill>
                  <a:effectLst>
                    <a:outerShdw blurRad="38100" dist="38100" dir="2700000" algn="tl">
                      <a:srgbClr val="C0C0C0"/>
                    </a:outerShdw>
                  </a:effectLst>
                  <a:latin typeface="Arial" charset="0"/>
                </a:rPr>
                <a:t>高效率</a:t>
              </a:r>
            </a:p>
          </p:txBody>
        </p:sp>
        <p:sp>
          <p:nvSpPr>
            <p:cNvPr id="61471" name="Oval 31"/>
            <p:cNvSpPr>
              <a:spLocks noChangeArrowheads="1"/>
            </p:cNvSpPr>
            <p:nvPr/>
          </p:nvSpPr>
          <p:spPr bwMode="gray">
            <a:xfrm>
              <a:off x="1968" y="3792"/>
              <a:ext cx="916" cy="308"/>
            </a:xfrm>
            <a:prstGeom prst="ellipse">
              <a:avLst/>
            </a:prstGeom>
            <a:gradFill rotWithShape="1">
              <a:gsLst>
                <a:gs pos="0">
                  <a:schemeClr val="bg2"/>
                </a:gs>
                <a:gs pos="100000">
                  <a:schemeClr val="bg2">
                    <a:gamma/>
                    <a:tint val="0"/>
                    <a:invGamma/>
                  </a:schemeClr>
                </a:gs>
              </a:gsLst>
              <a:path path="shape">
                <a:fillToRect l="50000" t="50000" r="50000" b="50000"/>
              </a:path>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extLst>
      <p:ext uri="{BB962C8B-B14F-4D97-AF65-F5344CB8AC3E}">
        <p14:creationId xmlns:p14="http://schemas.microsoft.com/office/powerpoint/2010/main" val="8758984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Box 2"/>
          <p:cNvSpPr txBox="1">
            <a:spLocks noChangeArrowheads="1"/>
          </p:cNvSpPr>
          <p:nvPr/>
        </p:nvSpPr>
        <p:spPr bwMode="auto">
          <a:xfrm>
            <a:off x="467544" y="260648"/>
            <a:ext cx="78581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r>
              <a:rPr lang="en-US" altLang="zh-CN" sz="4400" b="1" dirty="0" smtClean="0"/>
              <a:t>LTE</a:t>
            </a:r>
            <a:r>
              <a:rPr lang="zh-CN" altLang="en-US" sz="4400" b="1" dirty="0" smtClean="0"/>
              <a:t>系统要求</a:t>
            </a:r>
            <a:endParaRPr lang="zh-CN" altLang="en-US" sz="4400" b="1" dirty="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912" y="1454764"/>
            <a:ext cx="7219950" cy="448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054276" y="3736978"/>
            <a:ext cx="865943" cy="372411"/>
          </a:xfrm>
          <a:prstGeom prst="rect">
            <a:avLst/>
          </a:prstGeom>
        </p:spPr>
        <p:txBody>
          <a:bodyPr wrap="none">
            <a:spAutoFit/>
          </a:bodyPr>
          <a:lstStyle/>
          <a:p>
            <a:r>
              <a:rPr lang="en-US" altLang="zh-CN" sz="1400" dirty="0">
                <a:latin typeface="+mn-ea"/>
              </a:rPr>
              <a:t>3 bps/Hz</a:t>
            </a:r>
            <a:endParaRPr lang="zh-CN" altLang="en-US" sz="1400" dirty="0">
              <a:latin typeface="+mn-ea"/>
            </a:endParaRPr>
          </a:p>
        </p:txBody>
      </p:sp>
      <p:sp>
        <p:nvSpPr>
          <p:cNvPr id="3" name="矩形 2"/>
          <p:cNvSpPr/>
          <p:nvPr/>
        </p:nvSpPr>
        <p:spPr>
          <a:xfrm>
            <a:off x="3054277" y="3933056"/>
            <a:ext cx="865943" cy="307777"/>
          </a:xfrm>
          <a:prstGeom prst="rect">
            <a:avLst/>
          </a:prstGeom>
        </p:spPr>
        <p:txBody>
          <a:bodyPr wrap="none">
            <a:spAutoFit/>
          </a:bodyPr>
          <a:lstStyle/>
          <a:p>
            <a:r>
              <a:rPr lang="en-US" altLang="zh-CN" sz="1400" dirty="0">
                <a:latin typeface="+mn-ea"/>
              </a:rPr>
              <a:t>2 bps/Hz</a:t>
            </a:r>
            <a:endParaRPr lang="zh-CN" altLang="en-US" sz="1400" dirty="0">
              <a:latin typeface="+mn-ea"/>
            </a:endParaRPr>
          </a:p>
        </p:txBody>
      </p:sp>
    </p:spTree>
    <p:extLst>
      <p:ext uri="{BB962C8B-B14F-4D97-AF65-F5344CB8AC3E}">
        <p14:creationId xmlns:p14="http://schemas.microsoft.com/office/powerpoint/2010/main" val="1009432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060848"/>
            <a:ext cx="8644553"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683568" y="1031546"/>
            <a:ext cx="7632848" cy="923330"/>
          </a:xfrm>
          <a:prstGeom prst="rect">
            <a:avLst/>
          </a:prstGeom>
        </p:spPr>
        <p:txBody>
          <a:bodyPr wrap="square">
            <a:spAutoFit/>
          </a:bodyPr>
          <a:lstStyle/>
          <a:p>
            <a:r>
              <a:rPr lang="en-US" altLang="zh-CN" dirty="0">
                <a:latin typeface="Times New Roman" pitchFamily="18" charset="0"/>
                <a:cs typeface="Times New Roman" pitchFamily="18" charset="0"/>
              </a:rPr>
              <a:t>Category information is used to allow the </a:t>
            </a:r>
            <a:r>
              <a:rPr lang="en-US" altLang="zh-CN" dirty="0" err="1">
                <a:latin typeface="Times New Roman" pitchFamily="18" charset="0"/>
                <a:cs typeface="Times New Roman" pitchFamily="18" charset="0"/>
              </a:rPr>
              <a:t>eNB</a:t>
            </a:r>
            <a:r>
              <a:rPr lang="en-US" altLang="zh-CN" dirty="0">
                <a:latin typeface="Times New Roman" pitchFamily="18" charset="0"/>
                <a:cs typeface="Times New Roman" pitchFamily="18" charset="0"/>
              </a:rPr>
              <a:t> to communicate effectively with all the UEs connected to it.  The </a:t>
            </a:r>
            <a:r>
              <a:rPr lang="en-US" altLang="zh-CN" dirty="0" err="1">
                <a:latin typeface="Times New Roman" pitchFamily="18" charset="0"/>
                <a:cs typeface="Times New Roman" pitchFamily="18" charset="0"/>
              </a:rPr>
              <a:t>ue</a:t>
            </a:r>
            <a:r>
              <a:rPr lang="en-US" altLang="zh-CN" dirty="0">
                <a:latin typeface="Times New Roman" pitchFamily="18" charset="0"/>
                <a:cs typeface="Times New Roman" pitchFamily="18" charset="0"/>
              </a:rPr>
              <a:t>-Category defines a combined uplink and downlink capability as specified in 3GPP </a:t>
            </a:r>
            <a:r>
              <a:rPr lang="en-US" altLang="zh-CN" dirty="0">
                <a:latin typeface="Times New Roman" pitchFamily="18" charset="0"/>
                <a:cs typeface="Times New Roman" pitchFamily="18" charset="0"/>
                <a:hlinkClick r:id="rId3"/>
              </a:rPr>
              <a:t>TS36.306</a:t>
            </a:r>
            <a:r>
              <a:rPr lang="en-US" altLang="zh-CN" dirty="0">
                <a:latin typeface="Times New Roman" pitchFamily="18" charset="0"/>
                <a:cs typeface="Times New Roman" pitchFamily="18" charset="0"/>
              </a:rPr>
              <a:t>.</a:t>
            </a:r>
            <a:endParaRPr lang="zh-CN" altLang="en-US" dirty="0">
              <a:latin typeface="Times New Roman" pitchFamily="18" charset="0"/>
              <a:cs typeface="Times New Roman" pitchFamily="18" charset="0"/>
            </a:endParaRPr>
          </a:p>
        </p:txBody>
      </p:sp>
    </p:spTree>
    <p:extLst>
      <p:ext uri="{BB962C8B-B14F-4D97-AF65-F5344CB8AC3E}">
        <p14:creationId xmlns:p14="http://schemas.microsoft.com/office/powerpoint/2010/main" val="295523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4702" y="1022488"/>
            <a:ext cx="4896544" cy="5835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a:spLocks noChangeArrowheads="1"/>
          </p:cNvSpPr>
          <p:nvPr/>
        </p:nvSpPr>
        <p:spPr bwMode="auto">
          <a:xfrm>
            <a:off x="467544" y="260648"/>
            <a:ext cx="7858125"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ea typeface="宋体" pitchFamily="2" charset="-122"/>
              </a:defRPr>
            </a:lvl1pPr>
            <a:lvl2pPr marL="742950" indent="-285750" eaLnBrk="0" hangingPunct="0">
              <a:defRPr sz="2800">
                <a:solidFill>
                  <a:schemeClr val="tx1"/>
                </a:solidFill>
                <a:latin typeface="Arial" charset="0"/>
                <a:ea typeface="宋体" pitchFamily="2" charset="-122"/>
              </a:defRPr>
            </a:lvl2pPr>
            <a:lvl3pPr marL="1143000" indent="-228600" eaLnBrk="0" hangingPunct="0">
              <a:defRPr sz="2800">
                <a:solidFill>
                  <a:schemeClr val="tx1"/>
                </a:solidFill>
                <a:latin typeface="Arial" charset="0"/>
                <a:ea typeface="宋体" pitchFamily="2" charset="-122"/>
              </a:defRPr>
            </a:lvl3pPr>
            <a:lvl4pPr marL="1600200" indent="-228600" eaLnBrk="0" hangingPunct="0">
              <a:defRPr sz="2800">
                <a:solidFill>
                  <a:schemeClr val="tx1"/>
                </a:solidFill>
                <a:latin typeface="Arial" charset="0"/>
                <a:ea typeface="宋体" pitchFamily="2" charset="-122"/>
              </a:defRPr>
            </a:lvl4pPr>
            <a:lvl5pPr marL="2057400" indent="-228600" eaLnBrk="0" hangingPunct="0">
              <a:defRPr sz="2800">
                <a:solidFill>
                  <a:schemeClr val="tx1"/>
                </a:solidFill>
                <a:latin typeface="Arial" charset="0"/>
                <a:ea typeface="宋体" pitchFamily="2" charset="-122"/>
              </a:defRPr>
            </a:lvl5pPr>
            <a:lvl6pPr marL="2514600" indent="-228600" eaLnBrk="0" fontAlgn="base" hangingPunct="0">
              <a:spcBef>
                <a:spcPct val="0"/>
              </a:spcBef>
              <a:spcAft>
                <a:spcPct val="0"/>
              </a:spcAft>
              <a:defRPr sz="2800">
                <a:solidFill>
                  <a:schemeClr val="tx1"/>
                </a:solidFill>
                <a:latin typeface="Arial" charset="0"/>
                <a:ea typeface="宋体" pitchFamily="2" charset="-122"/>
              </a:defRPr>
            </a:lvl6pPr>
            <a:lvl7pPr marL="2971800" indent="-228600" eaLnBrk="0" fontAlgn="base" hangingPunct="0">
              <a:spcBef>
                <a:spcPct val="0"/>
              </a:spcBef>
              <a:spcAft>
                <a:spcPct val="0"/>
              </a:spcAft>
              <a:defRPr sz="2800">
                <a:solidFill>
                  <a:schemeClr val="tx1"/>
                </a:solidFill>
                <a:latin typeface="Arial" charset="0"/>
                <a:ea typeface="宋体" pitchFamily="2" charset="-122"/>
              </a:defRPr>
            </a:lvl7pPr>
            <a:lvl8pPr marL="3429000" indent="-228600" eaLnBrk="0" fontAlgn="base" hangingPunct="0">
              <a:spcBef>
                <a:spcPct val="0"/>
              </a:spcBef>
              <a:spcAft>
                <a:spcPct val="0"/>
              </a:spcAft>
              <a:defRPr sz="2800">
                <a:solidFill>
                  <a:schemeClr val="tx1"/>
                </a:solidFill>
                <a:latin typeface="Arial" charset="0"/>
                <a:ea typeface="宋体" pitchFamily="2" charset="-122"/>
              </a:defRPr>
            </a:lvl8pPr>
            <a:lvl9pPr marL="3886200" indent="-228600" eaLnBrk="0" fontAlgn="base" hangingPunct="0">
              <a:spcBef>
                <a:spcPct val="0"/>
              </a:spcBef>
              <a:spcAft>
                <a:spcPct val="0"/>
              </a:spcAft>
              <a:defRPr sz="2800">
                <a:solidFill>
                  <a:schemeClr val="tx1"/>
                </a:solidFill>
                <a:latin typeface="Arial" charset="0"/>
                <a:ea typeface="宋体" pitchFamily="2" charset="-122"/>
              </a:defRPr>
            </a:lvl9pPr>
          </a:lstStyle>
          <a:p>
            <a:pPr algn="ctr" eaLnBrk="1" hangingPunct="1"/>
            <a:r>
              <a:rPr lang="en-US" altLang="zh-CN" sz="4400" b="1" dirty="0" smtClean="0"/>
              <a:t>LTE</a:t>
            </a:r>
            <a:r>
              <a:rPr lang="zh-CN" altLang="en-US" sz="4400" b="1" dirty="0" smtClean="0"/>
              <a:t>频段</a:t>
            </a:r>
            <a:endParaRPr lang="zh-CN" altLang="en-US" sz="4400" b="1" dirty="0"/>
          </a:p>
        </p:txBody>
      </p:sp>
    </p:spTree>
    <p:extLst>
      <p:ext uri="{BB962C8B-B14F-4D97-AF65-F5344CB8AC3E}">
        <p14:creationId xmlns:p14="http://schemas.microsoft.com/office/powerpoint/2010/main" val="16848839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1760</TotalTime>
  <Words>2437</Words>
  <Application>Microsoft Office PowerPoint</Application>
  <PresentationFormat>全屏显示(4:3)</PresentationFormat>
  <Paragraphs>347</Paragraphs>
  <Slides>40</Slides>
  <Notes>7</Notes>
  <HiddenSlides>0</HiddenSlides>
  <MMClips>0</MMClips>
  <ScaleCrop>false</ScaleCrop>
  <HeadingPairs>
    <vt:vector size="4" baseType="variant">
      <vt:variant>
        <vt:lpstr>主题</vt:lpstr>
      </vt:variant>
      <vt:variant>
        <vt:i4>1</vt:i4>
      </vt:variant>
      <vt:variant>
        <vt:lpstr>幻灯片标题</vt:lpstr>
      </vt:variant>
      <vt:variant>
        <vt:i4>40</vt:i4>
      </vt:variant>
    </vt:vector>
  </HeadingPairs>
  <TitlesOfParts>
    <vt:vector size="41" baseType="lpstr">
      <vt:lpstr>波形</vt:lpstr>
      <vt:lpstr>LTE概述</vt:lpstr>
      <vt:lpstr>Contents</vt:lpstr>
      <vt:lpstr>移动通信技术发展历程</vt:lpstr>
      <vt:lpstr>3G技术演进简介</vt:lpstr>
      <vt:lpstr>PowerPoint 演示文稿</vt:lpstr>
      <vt:lpstr>   LTE概念</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载波聚合的实现方案</vt:lpstr>
      <vt:lpstr>载波聚合的实现方案</vt:lpstr>
      <vt:lpstr>LTE网络架构</vt:lpstr>
      <vt:lpstr>LTE网络架构</vt:lpstr>
      <vt:lpstr>LTE网络架构</vt:lpstr>
      <vt:lpstr>LTE网络架构</vt:lpstr>
      <vt:lpstr>LTE网络架构</vt:lpstr>
      <vt:lpstr>EUTRAN</vt:lpstr>
      <vt:lpstr>LTE网络架构</vt:lpstr>
      <vt:lpstr>LTE网络架构</vt:lpstr>
      <vt:lpstr>LTE网络架构</vt:lpstr>
      <vt:lpstr>E-UTRAN – 控制面协议栈</vt:lpstr>
      <vt:lpstr>PowerPoint 演示文稿</vt:lpstr>
      <vt:lpstr>PowerPoint 演示文稿</vt:lpstr>
      <vt:lpstr>PowerPoint 演示文稿</vt:lpstr>
      <vt:lpstr>PowerPoint 演示文稿</vt:lpstr>
      <vt:lpstr>未来移动通信技术简介</vt:lpstr>
      <vt:lpstr>4G关键技术</vt:lpstr>
      <vt:lpstr>4.5G引领物联网规模商用，5G开启万物互联之门</vt:lpstr>
      <vt:lpstr>4.5G引领物联网规模商用，5G开启万物互联之门</vt:lpstr>
      <vt:lpstr>Reference</vt:lpstr>
      <vt:lpstr>Thanks&amp;&amp;Questions</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Skysoft WIKI系统使用指南</dc:title>
  <dc:creator>skysoft</dc:creator>
  <cp:lastModifiedBy>skysoft</cp:lastModifiedBy>
  <cp:revision>104</cp:revision>
  <dcterms:created xsi:type="dcterms:W3CDTF">2016-05-06T06:39:37Z</dcterms:created>
  <dcterms:modified xsi:type="dcterms:W3CDTF">2016-06-15T03:00:34Z</dcterms:modified>
</cp:coreProperties>
</file>