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3"/>
  </p:notesMasterIdLst>
  <p:sldIdLst>
    <p:sldId id="256" r:id="rId2"/>
    <p:sldId id="257" r:id="rId3"/>
    <p:sldId id="318" r:id="rId4"/>
    <p:sldId id="268" r:id="rId5"/>
    <p:sldId id="310" r:id="rId6"/>
    <p:sldId id="311" r:id="rId7"/>
    <p:sldId id="312" r:id="rId8"/>
    <p:sldId id="313" r:id="rId9"/>
    <p:sldId id="314" r:id="rId10"/>
    <p:sldId id="315" r:id="rId11"/>
    <p:sldId id="323" r:id="rId12"/>
    <p:sldId id="324" r:id="rId13"/>
    <p:sldId id="319" r:id="rId14"/>
    <p:sldId id="366" r:id="rId15"/>
    <p:sldId id="320" r:id="rId16"/>
    <p:sldId id="317" r:id="rId17"/>
    <p:sldId id="321" r:id="rId18"/>
    <p:sldId id="322" r:id="rId19"/>
    <p:sldId id="325" r:id="rId20"/>
    <p:sldId id="326" r:id="rId21"/>
    <p:sldId id="327" r:id="rId22"/>
    <p:sldId id="258" r:id="rId23"/>
    <p:sldId id="336" r:id="rId24"/>
    <p:sldId id="328" r:id="rId25"/>
    <p:sldId id="329" r:id="rId26"/>
    <p:sldId id="330" r:id="rId27"/>
    <p:sldId id="331" r:id="rId28"/>
    <p:sldId id="332" r:id="rId29"/>
    <p:sldId id="333" r:id="rId30"/>
    <p:sldId id="334" r:id="rId31"/>
    <p:sldId id="335" r:id="rId32"/>
    <p:sldId id="337" r:id="rId33"/>
    <p:sldId id="338" r:id="rId34"/>
    <p:sldId id="339" r:id="rId35"/>
    <p:sldId id="341" r:id="rId36"/>
    <p:sldId id="340" r:id="rId37"/>
    <p:sldId id="342" r:id="rId38"/>
    <p:sldId id="343" r:id="rId39"/>
    <p:sldId id="344" r:id="rId40"/>
    <p:sldId id="345" r:id="rId41"/>
    <p:sldId id="346" r:id="rId42"/>
    <p:sldId id="347" r:id="rId43"/>
    <p:sldId id="348" r:id="rId44"/>
    <p:sldId id="349" r:id="rId45"/>
    <p:sldId id="396" r:id="rId46"/>
    <p:sldId id="397" r:id="rId47"/>
    <p:sldId id="352" r:id="rId48"/>
    <p:sldId id="351" r:id="rId49"/>
    <p:sldId id="350" r:id="rId50"/>
    <p:sldId id="395" r:id="rId51"/>
    <p:sldId id="353" r:id="rId52"/>
    <p:sldId id="354" r:id="rId53"/>
    <p:sldId id="355" r:id="rId54"/>
    <p:sldId id="357" r:id="rId55"/>
    <p:sldId id="367" r:id="rId56"/>
    <p:sldId id="358" r:id="rId57"/>
    <p:sldId id="359" r:id="rId58"/>
    <p:sldId id="382" r:id="rId59"/>
    <p:sldId id="383" r:id="rId60"/>
    <p:sldId id="384" r:id="rId61"/>
    <p:sldId id="385" r:id="rId62"/>
    <p:sldId id="386" r:id="rId63"/>
    <p:sldId id="360" r:id="rId64"/>
    <p:sldId id="361" r:id="rId65"/>
    <p:sldId id="356" r:id="rId66"/>
    <p:sldId id="388" r:id="rId67"/>
    <p:sldId id="389" r:id="rId68"/>
    <p:sldId id="390" r:id="rId69"/>
    <p:sldId id="363" r:id="rId70"/>
    <p:sldId id="364" r:id="rId71"/>
    <p:sldId id="391" r:id="rId72"/>
    <p:sldId id="365" r:id="rId73"/>
    <p:sldId id="368" r:id="rId74"/>
    <p:sldId id="392" r:id="rId75"/>
    <p:sldId id="369" r:id="rId76"/>
    <p:sldId id="370" r:id="rId77"/>
    <p:sldId id="393" r:id="rId78"/>
    <p:sldId id="371" r:id="rId79"/>
    <p:sldId id="372" r:id="rId80"/>
    <p:sldId id="373" r:id="rId81"/>
    <p:sldId id="374" r:id="rId82"/>
    <p:sldId id="394" r:id="rId83"/>
    <p:sldId id="375" r:id="rId84"/>
    <p:sldId id="376" r:id="rId85"/>
    <p:sldId id="377" r:id="rId86"/>
    <p:sldId id="378" r:id="rId87"/>
    <p:sldId id="379" r:id="rId88"/>
    <p:sldId id="380" r:id="rId89"/>
    <p:sldId id="306" r:id="rId90"/>
    <p:sldId id="309" r:id="rId91"/>
    <p:sldId id="269" r:id="rId9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579" autoAdjust="0"/>
  </p:normalViewPr>
  <p:slideViewPr>
    <p:cSldViewPr>
      <p:cViewPr varScale="1">
        <p:scale>
          <a:sx n="110" d="100"/>
          <a:sy n="110" d="100"/>
        </p:scale>
        <p:origin x="161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689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7E89A0-6171-4730-94CC-B5AFE6F5B4D3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7C843-9456-40CF-B00D-8F9914CB51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000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45941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2028-BBA6-4D0B-A331-28180260F908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6443-7ADF-40D8-B425-BE1C5AFBCB0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6" name="Picture 2" descr="D:\rush3\学习\Seminar\Logo文字左右组合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786720"/>
            <a:ext cx="4103117" cy="85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2028-BBA6-4D0B-A331-28180260F908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6443-7ADF-40D8-B425-BE1C5AFBCB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2028-BBA6-4D0B-A331-28180260F908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6443-7ADF-40D8-B425-BE1C5AFBCB0F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2060848"/>
            <a:ext cx="7408333" cy="345069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2028-BBA6-4D0B-A331-28180260F908}" type="datetimeFigureOut">
              <a:rPr lang="zh-CN" altLang="en-US" smtClean="0"/>
              <a:t>2020/7/29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6443-7ADF-40D8-B425-BE1C5AFBCB0F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2028-BBA6-4D0B-A331-28180260F908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6443-7ADF-40D8-B425-BE1C5AFBCB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2028-BBA6-4D0B-A331-28180260F908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6443-7ADF-40D8-B425-BE1C5AFBCB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2028-BBA6-4D0B-A331-28180260F908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6443-7ADF-40D8-B425-BE1C5AFBCB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2028-BBA6-4D0B-A331-28180260F908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6443-7ADF-40D8-B425-BE1C5AFBCB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2028-BBA6-4D0B-A331-28180260F908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6443-7ADF-40D8-B425-BE1C5AFBCB0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3" name="Picture 2" descr="D:\rush3\学习\Seminar\Logo文字左右组合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596" y="6227934"/>
            <a:ext cx="2051561" cy="428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2028-BBA6-4D0B-A331-28180260F908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6443-7ADF-40D8-B425-BE1C5AFBCB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2028-BBA6-4D0B-A331-28180260F908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86443-7ADF-40D8-B425-BE1C5AFBCB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268760"/>
            <a:ext cx="8723376" cy="1740543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E9642028-BBA6-4D0B-A331-28180260F908}" type="datetimeFigureOut">
              <a:rPr lang="zh-CN" altLang="en-US" smtClean="0"/>
              <a:t>2020/7/29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25686443-7ADF-40D8-B425-BE1C5AFBCB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pic>
        <p:nvPicPr>
          <p:cNvPr id="15" name="Picture 2" descr="D:\rush3\学习\Seminar\Logo文字左右组合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596" y="6227934"/>
            <a:ext cx="2051561" cy="428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baike.baidu.com/view/529330.htm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3gpp.org/specifications/specification-number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s://max.book118.com/html/2017/0619/116633285.shtm" TargetMode="External"/><Relationship Id="rId2" Type="http://schemas.openxmlformats.org/officeDocument/2006/relationships/hyperlink" Target="https://wenku.baidu.com/view/8b82ef7905a1b0717fd5360cba1aa81144318fa7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aijiahao.baidu.com/s?id=1632993592304085176&amp;wfr=spider&amp;for=pc" TargetMode="Externa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1484784"/>
            <a:ext cx="7772400" cy="1470025"/>
          </a:xfrm>
        </p:spPr>
        <p:txBody>
          <a:bodyPr/>
          <a:lstStyle/>
          <a:p>
            <a:r>
              <a:rPr lang="en-US" altLang="zh-CN" dirty="0"/>
              <a:t>LTE-NAS</a:t>
            </a:r>
            <a:r>
              <a:rPr lang="zh-CN" altLang="en-US" dirty="0"/>
              <a:t>概述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96136" y="4869160"/>
            <a:ext cx="1837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5G&amp;LTE SW</a:t>
            </a:r>
          </a:p>
          <a:p>
            <a:r>
              <a:rPr lang="en-US" altLang="zh-CN" dirty="0" smtClean="0"/>
              <a:t>Colin Chen(</a:t>
            </a:r>
            <a:r>
              <a:rPr lang="zh-CN" altLang="en-US" dirty="0" smtClean="0"/>
              <a:t>陈磊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532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3568" y="2060848"/>
            <a:ext cx="8460432" cy="4248472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zh-CN" altLang="en-US" sz="3000" b="1" dirty="0" smtClean="0"/>
              <a:t>安全性</a:t>
            </a:r>
            <a:endParaRPr lang="en-US" altLang="zh-CN" sz="30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完整性保护</a:t>
            </a:r>
            <a:r>
              <a:rPr lang="en-US" altLang="zh-CN" dirty="0"/>
              <a:t>Integrity Protection(IP)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NAS</a:t>
            </a:r>
            <a:r>
              <a:rPr lang="zh-CN" altLang="en-US" dirty="0"/>
              <a:t>信令消息的加密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3000" b="1" dirty="0"/>
              <a:t>域</a:t>
            </a:r>
            <a:endParaRPr lang="en-US" altLang="zh-CN" sz="30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LTE</a:t>
            </a:r>
            <a:r>
              <a:rPr lang="zh-CN" altLang="en-US" dirty="0" smtClean="0"/>
              <a:t>只支持</a:t>
            </a:r>
            <a:r>
              <a:rPr lang="en-US" altLang="zh-CN" dirty="0" smtClean="0"/>
              <a:t>PS</a:t>
            </a:r>
            <a:r>
              <a:rPr lang="zh-CN" altLang="en-US" dirty="0" smtClean="0"/>
              <a:t>域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若要使用</a:t>
            </a:r>
            <a:r>
              <a:rPr lang="en-US" altLang="zh-CN" dirty="0" smtClean="0"/>
              <a:t>CS</a:t>
            </a:r>
            <a:r>
              <a:rPr lang="zh-CN" altLang="en-US" dirty="0" smtClean="0"/>
              <a:t>域的功能，可</a:t>
            </a:r>
            <a:r>
              <a:rPr lang="en-US" altLang="zh-CN" dirty="0" smtClean="0"/>
              <a:t>CS Fallback(CSFB)</a:t>
            </a:r>
            <a:r>
              <a:rPr lang="zh-CN" altLang="en-US" dirty="0" smtClean="0"/>
              <a:t>至其他系统（</a:t>
            </a:r>
            <a:r>
              <a:rPr lang="en-US" altLang="zh-CN" dirty="0" smtClean="0"/>
              <a:t>UMTS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GSM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1X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基本概念</a:t>
            </a:r>
            <a:r>
              <a:rPr lang="en-US" altLang="zh-CN" dirty="0" smtClean="0"/>
              <a:t>——LTE-NAS</a:t>
            </a:r>
            <a:r>
              <a:rPr lang="zh-CN" altLang="en-US" dirty="0" smtClean="0"/>
              <a:t>的特殊</a:t>
            </a:r>
            <a:r>
              <a:rPr lang="zh-CN" altLang="en-US" dirty="0"/>
              <a:t>功能</a:t>
            </a:r>
          </a:p>
        </p:txBody>
      </p:sp>
    </p:spTree>
    <p:extLst>
      <p:ext uri="{BB962C8B-B14F-4D97-AF65-F5344CB8AC3E}">
        <p14:creationId xmlns:p14="http://schemas.microsoft.com/office/powerpoint/2010/main" val="1716777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基本概念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操作模式</a:t>
            </a:r>
            <a:endParaRPr lang="zh-CN" altLang="en-US" dirty="0"/>
          </a:p>
        </p:txBody>
      </p:sp>
      <p:sp>
        <p:nvSpPr>
          <p:cNvPr id="6" name="内容占位符 1"/>
          <p:cNvSpPr>
            <a:spLocks noGrp="1"/>
          </p:cNvSpPr>
          <p:nvPr>
            <p:ph idx="1"/>
          </p:nvPr>
        </p:nvSpPr>
        <p:spPr>
          <a:xfrm>
            <a:off x="251520" y="1772816"/>
            <a:ext cx="8640960" cy="3816424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sz="3000" b="1" dirty="0" smtClean="0"/>
              <a:t>Operating Mode</a:t>
            </a:r>
            <a:endParaRPr lang="en-US" altLang="zh-CN" sz="30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PS mode 1 – UE</a:t>
            </a:r>
            <a:r>
              <a:rPr lang="zh-CN" altLang="en-US" dirty="0" smtClean="0"/>
              <a:t>只注册了</a:t>
            </a:r>
            <a:r>
              <a:rPr lang="en-US" altLang="zh-CN" dirty="0" smtClean="0"/>
              <a:t>EPS</a:t>
            </a:r>
            <a:r>
              <a:rPr lang="zh-CN" altLang="en-US" dirty="0" smtClean="0"/>
              <a:t>服务；</a:t>
            </a:r>
            <a:r>
              <a:rPr lang="en-US" altLang="zh-CN" dirty="0" smtClean="0"/>
              <a:t>UE</a:t>
            </a:r>
            <a:r>
              <a:rPr lang="zh-CN" altLang="en-US" dirty="0" smtClean="0"/>
              <a:t>的用法设置为“</a:t>
            </a:r>
            <a:r>
              <a:rPr lang="en-US" altLang="zh-CN" dirty="0"/>
              <a:t>voice </a:t>
            </a:r>
            <a:r>
              <a:rPr lang="en-US" altLang="zh-CN" dirty="0" smtClean="0"/>
              <a:t>centric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PS mode 2 – UE</a:t>
            </a:r>
            <a:r>
              <a:rPr lang="zh-CN" altLang="en-US" dirty="0" smtClean="0"/>
              <a:t>只注册了</a:t>
            </a:r>
            <a:r>
              <a:rPr lang="en-US" altLang="zh-CN" dirty="0" smtClean="0"/>
              <a:t>EPS</a:t>
            </a:r>
            <a:r>
              <a:rPr lang="zh-CN" altLang="en-US" dirty="0" smtClean="0"/>
              <a:t>服务；</a:t>
            </a:r>
            <a:r>
              <a:rPr lang="en-US" altLang="zh-CN" dirty="0" smtClean="0"/>
              <a:t>UE</a:t>
            </a:r>
            <a:r>
              <a:rPr lang="zh-CN" altLang="en-US" dirty="0" smtClean="0"/>
              <a:t>的用法设置为“</a:t>
            </a:r>
            <a:r>
              <a:rPr lang="en-US" altLang="zh-CN" dirty="0" smtClean="0"/>
              <a:t>data centric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CS/PS mode 1 – UE</a:t>
            </a:r>
            <a:r>
              <a:rPr lang="zh-CN" altLang="en-US" dirty="0" smtClean="0"/>
              <a:t>注册了</a:t>
            </a:r>
            <a:r>
              <a:rPr lang="en-US" altLang="zh-CN" dirty="0" smtClean="0"/>
              <a:t>EPS</a:t>
            </a:r>
            <a:r>
              <a:rPr lang="zh-CN" altLang="en-US" dirty="0" smtClean="0"/>
              <a:t>和非</a:t>
            </a:r>
            <a:r>
              <a:rPr lang="en-US" altLang="zh-CN" dirty="0" smtClean="0"/>
              <a:t>EPS</a:t>
            </a:r>
            <a:r>
              <a:rPr lang="zh-CN" altLang="en-US" dirty="0" smtClean="0"/>
              <a:t>服务；</a:t>
            </a:r>
            <a:r>
              <a:rPr lang="en-US" altLang="zh-CN" dirty="0"/>
              <a:t>UE</a:t>
            </a:r>
            <a:r>
              <a:rPr lang="zh-CN" altLang="en-US" dirty="0"/>
              <a:t>的用法设置为“</a:t>
            </a:r>
            <a:r>
              <a:rPr lang="en-US" altLang="zh-CN" dirty="0"/>
              <a:t>voice centric</a:t>
            </a:r>
            <a:r>
              <a:rPr lang="zh-CN" altLang="en-US" dirty="0"/>
              <a:t>”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CS/PS mode 2 – UE</a:t>
            </a:r>
            <a:r>
              <a:rPr lang="zh-CN" altLang="en-US" dirty="0" smtClean="0"/>
              <a:t>注册了</a:t>
            </a:r>
            <a:r>
              <a:rPr lang="en-US" altLang="zh-CN" dirty="0" smtClean="0"/>
              <a:t>EPS</a:t>
            </a:r>
            <a:r>
              <a:rPr lang="zh-CN" altLang="en-US" dirty="0" smtClean="0"/>
              <a:t>和非</a:t>
            </a:r>
            <a:r>
              <a:rPr lang="en-US" altLang="zh-CN" dirty="0" smtClean="0"/>
              <a:t>EPS</a:t>
            </a:r>
            <a:r>
              <a:rPr lang="zh-CN" altLang="en-US" dirty="0" smtClean="0"/>
              <a:t>服务；</a:t>
            </a:r>
            <a:r>
              <a:rPr lang="en-US" altLang="zh-CN" dirty="0"/>
              <a:t>UE</a:t>
            </a:r>
            <a:r>
              <a:rPr lang="zh-CN" altLang="en-US" dirty="0"/>
              <a:t>的用法设置为“</a:t>
            </a:r>
            <a:r>
              <a:rPr lang="en-US" altLang="zh-CN" dirty="0"/>
              <a:t>data centric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3000" b="1" dirty="0" smtClean="0"/>
              <a:t>Usage setting</a:t>
            </a:r>
            <a:endParaRPr lang="en-US" altLang="zh-CN" sz="3000" b="1" dirty="0"/>
          </a:p>
          <a:p>
            <a:pPr marL="0" indent="0">
              <a:buNone/>
            </a:pPr>
            <a:r>
              <a:rPr lang="en-US" altLang="zh-CN" dirty="0" smtClean="0"/>
              <a:t>Voice </a:t>
            </a:r>
            <a:r>
              <a:rPr lang="en-US" altLang="zh-CN" dirty="0"/>
              <a:t>centric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以语言为中心的终端，必须要支持</a:t>
            </a:r>
            <a:r>
              <a:rPr lang="en-US" altLang="zh-CN" dirty="0" smtClean="0"/>
              <a:t>voice</a:t>
            </a:r>
            <a:r>
              <a:rPr lang="zh-CN" altLang="en-US" dirty="0" smtClean="0"/>
              <a:t>功能，如果注册到的</a:t>
            </a:r>
            <a:r>
              <a:rPr lang="en-US" altLang="zh-CN" dirty="0" smtClean="0"/>
              <a:t>LTE</a:t>
            </a:r>
            <a:r>
              <a:rPr lang="zh-CN" altLang="en-US" dirty="0" smtClean="0"/>
              <a:t>网络不支持</a:t>
            </a:r>
            <a:r>
              <a:rPr lang="en-US" altLang="zh-CN" dirty="0" smtClean="0"/>
              <a:t>CSFB</a:t>
            </a:r>
            <a:r>
              <a:rPr lang="zh-CN" altLang="en-US" dirty="0" smtClean="0"/>
              <a:t>，以及</a:t>
            </a:r>
            <a:r>
              <a:rPr lang="en-US" altLang="zh-CN" dirty="0" smtClean="0"/>
              <a:t>IMS</a:t>
            </a:r>
            <a:r>
              <a:rPr lang="zh-CN" altLang="en-US" dirty="0" smtClean="0"/>
              <a:t>等语言业务，那么终端应该关闭</a:t>
            </a:r>
            <a:r>
              <a:rPr lang="en-US" altLang="zh-CN" dirty="0" smtClean="0"/>
              <a:t>LTE</a:t>
            </a:r>
            <a:r>
              <a:rPr lang="zh-CN" altLang="en-US" dirty="0" smtClean="0"/>
              <a:t>的功能，重选回落</a:t>
            </a:r>
            <a:r>
              <a:rPr lang="en-US" altLang="zh-CN" dirty="0" smtClean="0"/>
              <a:t>3G/2G</a:t>
            </a:r>
            <a:r>
              <a:rPr lang="zh-CN" altLang="en-US" dirty="0" smtClean="0"/>
              <a:t>中来，这样用以保证语言业务使用。如果</a:t>
            </a:r>
            <a:r>
              <a:rPr lang="en-US" altLang="zh-CN" dirty="0" smtClean="0"/>
              <a:t>LTE</a:t>
            </a:r>
            <a:r>
              <a:rPr lang="zh-CN" altLang="en-US" dirty="0" smtClean="0"/>
              <a:t>网络支持</a:t>
            </a:r>
            <a:r>
              <a:rPr lang="en-US" altLang="zh-CN" dirty="0" smtClean="0"/>
              <a:t>CSFB/IMS</a:t>
            </a:r>
            <a:r>
              <a:rPr lang="zh-CN" altLang="en-US" dirty="0" smtClean="0"/>
              <a:t>语音业务，那么可以继续停留在</a:t>
            </a:r>
            <a:r>
              <a:rPr lang="en-US" altLang="zh-CN" dirty="0" smtClean="0"/>
              <a:t>LTE</a:t>
            </a:r>
            <a:r>
              <a:rPr lang="zh-CN" altLang="en-US" dirty="0" smtClean="0"/>
              <a:t>网络上。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Data centric – </a:t>
            </a:r>
            <a:r>
              <a:rPr lang="zh-CN" altLang="en-US" dirty="0" smtClean="0"/>
              <a:t>已数据为中心的终端，如果注册到的</a:t>
            </a:r>
            <a:r>
              <a:rPr lang="en-US" altLang="zh-CN" dirty="0" smtClean="0"/>
              <a:t>LTE</a:t>
            </a:r>
            <a:r>
              <a:rPr lang="zh-CN" altLang="en-US" dirty="0" smtClean="0"/>
              <a:t>网络，既不支持</a:t>
            </a:r>
            <a:r>
              <a:rPr lang="en-US" altLang="zh-CN" dirty="0" smtClean="0"/>
              <a:t>CSFB</a:t>
            </a:r>
            <a:r>
              <a:rPr lang="zh-CN" altLang="en-US" dirty="0" smtClean="0"/>
              <a:t>也不支持</a:t>
            </a:r>
            <a:r>
              <a:rPr lang="en-US" altLang="zh-CN" dirty="0" smtClean="0"/>
              <a:t>IMS</a:t>
            </a:r>
            <a:r>
              <a:rPr lang="zh-CN" altLang="en-US" dirty="0" smtClean="0"/>
              <a:t>等业务，那么可以继续停留在</a:t>
            </a:r>
            <a:r>
              <a:rPr lang="en-US" altLang="zh-CN" dirty="0" smtClean="0"/>
              <a:t>LTE</a:t>
            </a:r>
            <a:r>
              <a:rPr lang="zh-CN" altLang="en-US" dirty="0" smtClean="0"/>
              <a:t>网路上。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5487615"/>
            <a:ext cx="54008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参考：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smtClean="0"/>
              <a:t>3GPP TS 24.301 </a:t>
            </a:r>
            <a:r>
              <a:rPr lang="en-US" altLang="zh-CN" dirty="0"/>
              <a:t>	</a:t>
            </a:r>
            <a:r>
              <a:rPr lang="en-US" altLang="zh-CN" dirty="0" smtClean="0"/>
              <a:t>4.3 UE mode of operation</a:t>
            </a:r>
          </a:p>
          <a:p>
            <a:pPr marL="342900" indent="-342900">
              <a:buAutoNum type="arabicPeriod"/>
            </a:pPr>
            <a:r>
              <a:rPr lang="en-US" altLang="zh-CN" dirty="0" smtClean="0"/>
              <a:t>3GPP TS </a:t>
            </a:r>
            <a:r>
              <a:rPr lang="en-US" altLang="zh-CN" dirty="0"/>
              <a:t>23.221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5239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0"/>
            <a:ext cx="5140424" cy="6856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0846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212976"/>
            <a:ext cx="8229600" cy="1252728"/>
          </a:xfrm>
        </p:spPr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EPS Mobility Management</a:t>
            </a:r>
            <a:endParaRPr lang="zh-CN" alt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80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143073" y="332656"/>
            <a:ext cx="56509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2400" b="1" dirty="0">
                <a:latin typeface="+mn-ea"/>
              </a:rPr>
              <a:t>NAS EPS MM </a:t>
            </a:r>
            <a:r>
              <a:rPr lang="zh-CN" altLang="en-US" sz="2400" b="1" dirty="0">
                <a:latin typeface="+mn-ea"/>
              </a:rPr>
              <a:t>信令流程概要 </a:t>
            </a:r>
            <a:r>
              <a:rPr lang="en-US" altLang="zh-CN" sz="2400" b="1" dirty="0">
                <a:latin typeface="+mn-ea"/>
              </a:rPr>
              <a:t>(Spec 24.301) 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381000" y="990600"/>
            <a:ext cx="8534400" cy="540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6600FF"/>
                </a:solidFill>
              </a:rPr>
              <a:t>Common procedures</a:t>
            </a:r>
          </a:p>
          <a:p>
            <a:r>
              <a:rPr lang="en-US" altLang="zh-CN" sz="1600" dirty="0"/>
              <a:t>5.4.1	GUTI reallocation procedure</a:t>
            </a:r>
          </a:p>
          <a:p>
            <a:r>
              <a:rPr lang="en-US" altLang="zh-CN" sz="1600" dirty="0"/>
              <a:t>5.4.2	Authentication procedure</a:t>
            </a:r>
          </a:p>
          <a:p>
            <a:r>
              <a:rPr lang="en-US" altLang="zh-CN" sz="1600" dirty="0"/>
              <a:t>5.4.3	Security mode control procedure</a:t>
            </a:r>
          </a:p>
          <a:p>
            <a:r>
              <a:rPr lang="en-US" altLang="zh-CN" sz="1600" dirty="0"/>
              <a:t>5.4.4	Identification procedure</a:t>
            </a:r>
          </a:p>
          <a:p>
            <a:r>
              <a:rPr lang="en-US" altLang="zh-CN" sz="1600" dirty="0"/>
              <a:t>5.4.5	EMM information procedure</a:t>
            </a:r>
          </a:p>
          <a:p>
            <a:r>
              <a:rPr lang="en-US" altLang="zh-CN" sz="2000" b="1" dirty="0">
                <a:solidFill>
                  <a:srgbClr val="6600FF"/>
                </a:solidFill>
              </a:rPr>
              <a:t>Specific procedures</a:t>
            </a:r>
            <a:r>
              <a:rPr lang="en-US" altLang="zh-CN" sz="2000" b="1" dirty="0"/>
              <a:t>	</a:t>
            </a:r>
          </a:p>
          <a:p>
            <a:r>
              <a:rPr lang="en-US" altLang="zh-CN" sz="1600" dirty="0"/>
              <a:t>5.5.1	</a:t>
            </a:r>
            <a:r>
              <a:rPr lang="en-US" altLang="zh-CN" sz="1600" dirty="0">
                <a:solidFill>
                  <a:srgbClr val="FF3300"/>
                </a:solidFill>
              </a:rPr>
              <a:t>Attach procedure</a:t>
            </a:r>
          </a:p>
          <a:p>
            <a:r>
              <a:rPr lang="en-US" altLang="zh-CN" sz="1600" dirty="0"/>
              <a:t>	5.5.1.2	Attach procedure for EPS services</a:t>
            </a:r>
          </a:p>
          <a:p>
            <a:r>
              <a:rPr lang="en-US" altLang="zh-CN" sz="1600" dirty="0"/>
              <a:t>	5.5.1.3	Combined attach procedure for EPS services and non-EPS services 	</a:t>
            </a:r>
          </a:p>
          <a:p>
            <a:r>
              <a:rPr lang="en-US" altLang="zh-CN" sz="1600" dirty="0"/>
              <a:t>5.5.2	</a:t>
            </a:r>
            <a:r>
              <a:rPr lang="en-US" altLang="zh-CN" sz="1600" dirty="0">
                <a:solidFill>
                  <a:srgbClr val="FF3300"/>
                </a:solidFill>
              </a:rPr>
              <a:t>Detach procedure</a:t>
            </a:r>
          </a:p>
          <a:p>
            <a:r>
              <a:rPr lang="en-US" altLang="zh-CN" sz="1600" dirty="0"/>
              <a:t>	5.5.2.2	UE initiated detach procedure</a:t>
            </a:r>
          </a:p>
          <a:p>
            <a:r>
              <a:rPr lang="en-US" altLang="zh-CN" sz="1600" dirty="0"/>
              <a:t>	5.5.2.3	Network initiated detach procedure</a:t>
            </a:r>
          </a:p>
          <a:p>
            <a:r>
              <a:rPr lang="en-US" altLang="zh-CN" sz="1600" dirty="0"/>
              <a:t>5.5.3	</a:t>
            </a:r>
            <a:r>
              <a:rPr lang="en-US" altLang="zh-CN" sz="1600" dirty="0">
                <a:solidFill>
                  <a:srgbClr val="FF3300"/>
                </a:solidFill>
              </a:rPr>
              <a:t>Tracking area updating procedure</a:t>
            </a:r>
            <a:r>
              <a:rPr lang="en-US" altLang="zh-CN" sz="1600" dirty="0"/>
              <a:t> </a:t>
            </a:r>
          </a:p>
          <a:p>
            <a:r>
              <a:rPr lang="en-US" altLang="zh-CN" sz="1600" dirty="0"/>
              <a:t>	5.5.3.2	Normal and periodic tracking area updating procedure</a:t>
            </a:r>
          </a:p>
          <a:p>
            <a:r>
              <a:rPr lang="en-US" altLang="zh-CN" sz="1600" dirty="0"/>
              <a:t>	5.5.3.3	Combined tracking area updating procedure</a:t>
            </a:r>
          </a:p>
          <a:p>
            <a:r>
              <a:rPr lang="en-US" altLang="zh-CN" sz="2000" b="1" dirty="0">
                <a:solidFill>
                  <a:srgbClr val="6600FF"/>
                </a:solidFill>
              </a:rPr>
              <a:t>Connection management (ECM) procedures</a:t>
            </a:r>
            <a:r>
              <a:rPr lang="en-US" altLang="zh-CN" sz="1600" dirty="0"/>
              <a:t> </a:t>
            </a:r>
          </a:p>
          <a:p>
            <a:r>
              <a:rPr lang="en-US" altLang="zh-CN" sz="1600" dirty="0"/>
              <a:t>5.6.1	</a:t>
            </a:r>
            <a:r>
              <a:rPr lang="en-US" altLang="zh-CN" sz="1600" dirty="0">
                <a:solidFill>
                  <a:srgbClr val="FF3300"/>
                </a:solidFill>
              </a:rPr>
              <a:t>Service request procedure</a:t>
            </a:r>
          </a:p>
          <a:p>
            <a:r>
              <a:rPr lang="en-US" altLang="zh-CN" sz="1600" dirty="0"/>
              <a:t>5.6.2	</a:t>
            </a:r>
            <a:r>
              <a:rPr lang="en-US" altLang="zh-CN" sz="1600" dirty="0">
                <a:solidFill>
                  <a:srgbClr val="FF3300"/>
                </a:solidFill>
              </a:rPr>
              <a:t>Paging procedure</a:t>
            </a:r>
          </a:p>
          <a:p>
            <a:r>
              <a:rPr lang="en-US" altLang="zh-CN" sz="1600" dirty="0"/>
              <a:t>5.6.3	Transport of NAS messages procedure</a:t>
            </a:r>
          </a:p>
          <a:p>
            <a:r>
              <a:rPr lang="en-US" altLang="zh-CN" sz="1600" dirty="0"/>
              <a:t>5.6.4	Generic transport of NAS messages procedure</a:t>
            </a:r>
          </a:p>
        </p:txBody>
      </p:sp>
    </p:spTree>
    <p:extLst>
      <p:ext uri="{BB962C8B-B14F-4D97-AF65-F5344CB8AC3E}">
        <p14:creationId xmlns:p14="http://schemas.microsoft.com/office/powerpoint/2010/main" val="221391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1556792"/>
            <a:ext cx="8640960" cy="4680520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zh-CN" altLang="en-US" sz="3000" b="1" dirty="0" smtClean="0"/>
              <a:t>标识</a:t>
            </a:r>
            <a:endParaRPr lang="en-US" altLang="zh-CN" sz="3000" b="1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TAI - Tracking </a:t>
            </a:r>
            <a:r>
              <a:rPr lang="en-US" altLang="zh-CN" dirty="0"/>
              <a:t>Area Identifier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GUTI - Globally </a:t>
            </a:r>
            <a:r>
              <a:rPr lang="en-US" altLang="zh-CN" dirty="0"/>
              <a:t>Unique Temporary </a:t>
            </a:r>
            <a:r>
              <a:rPr lang="en-US" altLang="zh-CN" dirty="0" smtClean="0"/>
              <a:t>Identifier</a:t>
            </a:r>
            <a:endParaRPr lang="en-US" altLang="zh-CN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3000" b="1" dirty="0" smtClean="0"/>
              <a:t>EPS</a:t>
            </a:r>
            <a:r>
              <a:rPr lang="zh-CN" altLang="en-US" sz="3000" b="1" dirty="0" smtClean="0"/>
              <a:t>更新状态</a:t>
            </a:r>
            <a:endParaRPr lang="en-US" altLang="zh-CN" sz="30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EU1(</a:t>
            </a:r>
            <a:r>
              <a:rPr lang="en-US" altLang="zh-CN" dirty="0"/>
              <a:t>Updated</a:t>
            </a:r>
            <a:r>
              <a:rPr lang="en-US" altLang="zh-CN" dirty="0" smtClean="0"/>
              <a:t>) – </a:t>
            </a:r>
            <a:r>
              <a:rPr lang="zh-CN" altLang="en-US" dirty="0" smtClean="0"/>
              <a:t>最近一次</a:t>
            </a:r>
            <a:r>
              <a:rPr lang="en-US" altLang="zh-CN" dirty="0" smtClean="0"/>
              <a:t>Attach</a:t>
            </a:r>
            <a:r>
              <a:rPr lang="zh-CN" altLang="en-US" dirty="0" smtClean="0"/>
              <a:t>或</a:t>
            </a:r>
            <a:r>
              <a:rPr lang="en-US" altLang="zh-CN" dirty="0" smtClean="0"/>
              <a:t>TAU</a:t>
            </a:r>
            <a:r>
              <a:rPr lang="zh-CN" altLang="en-US" dirty="0" smtClean="0"/>
              <a:t>成功进行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EU2(Not Updated) – </a:t>
            </a:r>
            <a:r>
              <a:rPr lang="zh-CN" altLang="en-US" dirty="0" smtClean="0"/>
              <a:t>最近一次</a:t>
            </a:r>
            <a:r>
              <a:rPr lang="en-US" altLang="zh-CN" dirty="0" smtClean="0"/>
              <a:t>Attach</a:t>
            </a:r>
            <a:r>
              <a:rPr lang="zh-CN" altLang="en-US" dirty="0" smtClean="0"/>
              <a:t>或</a:t>
            </a:r>
            <a:r>
              <a:rPr lang="en-US" altLang="zh-CN" dirty="0" smtClean="0"/>
              <a:t>TA</a:t>
            </a:r>
            <a:r>
              <a:rPr lang="zh-CN" altLang="en-US" dirty="0" smtClean="0"/>
              <a:t>更新过程失败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EU3(Roaming </a:t>
            </a:r>
            <a:r>
              <a:rPr lang="en-US" altLang="zh-CN" dirty="0"/>
              <a:t>Not </a:t>
            </a:r>
            <a:r>
              <a:rPr lang="en-US" altLang="zh-CN" dirty="0" smtClean="0"/>
              <a:t>Allowed) – </a:t>
            </a:r>
            <a:r>
              <a:rPr lang="zh-CN" altLang="en-US" dirty="0" smtClean="0"/>
              <a:t>最近一次</a:t>
            </a:r>
            <a:r>
              <a:rPr lang="en-US" altLang="zh-CN" dirty="0" smtClean="0"/>
              <a:t>Attach</a:t>
            </a:r>
            <a:r>
              <a:rPr lang="zh-CN" altLang="en-US" dirty="0" smtClean="0"/>
              <a:t>或</a:t>
            </a:r>
            <a:r>
              <a:rPr lang="en-US" altLang="zh-CN" dirty="0" smtClean="0"/>
              <a:t>TAU</a:t>
            </a:r>
            <a:r>
              <a:rPr lang="zh-CN" altLang="en-US" dirty="0" smtClean="0"/>
              <a:t>正确进行，但是</a:t>
            </a:r>
            <a:r>
              <a:rPr lang="en-US" altLang="zh-CN" dirty="0" smtClean="0"/>
              <a:t>MME</a:t>
            </a:r>
            <a:r>
              <a:rPr lang="zh-CN" altLang="en-US" dirty="0" smtClean="0"/>
              <a:t>给出否定回答</a:t>
            </a:r>
            <a:endParaRPr lang="en-US" altLang="zh-CN" dirty="0"/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EMM——</a:t>
            </a:r>
            <a:r>
              <a:rPr lang="zh-CN" altLang="en-US" dirty="0" smtClean="0"/>
              <a:t>一些缩写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7601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1556792"/>
            <a:ext cx="8640960" cy="4680520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zh-CN" altLang="en-US" sz="3000" b="1" dirty="0" smtClean="0"/>
              <a:t>支持</a:t>
            </a:r>
            <a:r>
              <a:rPr lang="en-US" altLang="zh-CN" sz="3000" b="1" dirty="0" smtClean="0"/>
              <a:t>UE</a:t>
            </a:r>
            <a:r>
              <a:rPr lang="zh-CN" altLang="en-US" sz="3000" b="1" dirty="0" smtClean="0"/>
              <a:t>的移动性</a:t>
            </a:r>
            <a:endParaRPr lang="en-US" altLang="zh-CN" sz="30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服务检测 </a:t>
            </a:r>
            <a:r>
              <a:rPr lang="en-US" altLang="zh-CN" dirty="0" smtClean="0"/>
              <a:t>– Normal</a:t>
            </a:r>
            <a:r>
              <a:rPr lang="zh-CN" altLang="en-US" dirty="0"/>
              <a:t>、</a:t>
            </a:r>
            <a:r>
              <a:rPr lang="en-US" altLang="zh-CN" dirty="0" smtClean="0"/>
              <a:t>Limited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No Service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注册 </a:t>
            </a:r>
            <a:r>
              <a:rPr lang="en-US" altLang="zh-CN" dirty="0" smtClean="0"/>
              <a:t>– Attach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Detach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Tracking Area Update(TAU)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提供用户身份保密 </a:t>
            </a:r>
            <a:r>
              <a:rPr lang="en-US" altLang="zh-CN" dirty="0" smtClean="0"/>
              <a:t>– Identification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3000" b="1" dirty="0" smtClean="0"/>
              <a:t>提供连接管理服务</a:t>
            </a:r>
            <a:endParaRPr lang="en-US" altLang="zh-CN" sz="30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建立</a:t>
            </a:r>
            <a:r>
              <a:rPr lang="en-US" altLang="zh-CN" dirty="0" smtClean="0"/>
              <a:t>NAS</a:t>
            </a:r>
            <a:r>
              <a:rPr lang="zh-CN" altLang="en-US" dirty="0" smtClean="0"/>
              <a:t>信令连接</a:t>
            </a:r>
            <a:r>
              <a:rPr lang="en-US" altLang="zh-CN" dirty="0" smtClean="0"/>
              <a:t> – Service Request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Paging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传输上层封装过的消息 </a:t>
            </a:r>
            <a:r>
              <a:rPr lang="en-US" altLang="zh-CN" dirty="0" smtClean="0"/>
              <a:t>– NAS</a:t>
            </a:r>
            <a:r>
              <a:rPr lang="zh-CN" altLang="en-US" dirty="0" smtClean="0"/>
              <a:t>传输</a:t>
            </a:r>
            <a:endParaRPr lang="en-US" altLang="zh-CN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3000" b="1" dirty="0"/>
              <a:t>建立和维护</a:t>
            </a:r>
            <a:r>
              <a:rPr lang="en-US" altLang="zh-CN" sz="3000" b="1" dirty="0"/>
              <a:t>IP</a:t>
            </a:r>
            <a:r>
              <a:rPr lang="zh-CN" altLang="en-US" sz="3000" b="1" dirty="0" smtClean="0"/>
              <a:t>连接</a:t>
            </a:r>
            <a:r>
              <a:rPr lang="en-US" altLang="zh-CN" sz="3000" b="1" dirty="0" smtClean="0"/>
              <a:t>(UE</a:t>
            </a:r>
            <a:r>
              <a:rPr lang="en-US" altLang="zh-CN" sz="3000" b="1" dirty="0" smtClean="0">
                <a:sym typeface="Wingdings" panose="05000000000000000000" pitchFamily="2" charset="2"/>
              </a:rPr>
              <a:t> P-GW)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激活</a:t>
            </a:r>
            <a:r>
              <a:rPr lang="en-US" altLang="zh-CN" dirty="0" smtClean="0"/>
              <a:t>/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/</a:t>
            </a:r>
            <a:r>
              <a:rPr lang="zh-CN" altLang="en-US" dirty="0" smtClean="0"/>
              <a:t>去激活</a:t>
            </a:r>
            <a:r>
              <a:rPr lang="en-US" altLang="zh-CN" dirty="0" smtClean="0"/>
              <a:t>EPS</a:t>
            </a:r>
            <a:r>
              <a:rPr lang="zh-CN" altLang="en-US" dirty="0" smtClean="0"/>
              <a:t>承载上下文</a:t>
            </a:r>
            <a:endParaRPr lang="en-US" altLang="zh-CN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UE</a:t>
            </a:r>
            <a:r>
              <a:rPr lang="zh-CN" altLang="en-US" dirty="0" smtClean="0"/>
              <a:t>请求资源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到</a:t>
            </a:r>
            <a:r>
              <a:rPr lang="en-US" altLang="zh-CN" dirty="0" smtClean="0"/>
              <a:t>PDN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连接，或专有承载</a:t>
            </a:r>
            <a:endParaRPr lang="en-US" altLang="zh-CN" dirty="0"/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EMM——</a:t>
            </a:r>
            <a:r>
              <a:rPr lang="zh-CN" altLang="en-US" dirty="0" smtClean="0"/>
              <a:t>基本功能简介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1147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1556792"/>
            <a:ext cx="3744416" cy="468052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sz="3000" b="1" dirty="0" smtClean="0"/>
              <a:t>EMM</a:t>
            </a:r>
            <a:r>
              <a:rPr lang="zh-CN" altLang="en-US" sz="3000" b="1" dirty="0"/>
              <a:t>特殊</a:t>
            </a:r>
            <a:r>
              <a:rPr lang="zh-CN" altLang="en-US" sz="3000" b="1" dirty="0" smtClean="0"/>
              <a:t>过程（由</a:t>
            </a:r>
            <a:r>
              <a:rPr lang="en-US" altLang="zh-CN" sz="3000" b="1" dirty="0" smtClean="0"/>
              <a:t>UE</a:t>
            </a:r>
            <a:r>
              <a:rPr lang="zh-CN" altLang="en-US" sz="3000" b="1" dirty="0" smtClean="0"/>
              <a:t>触发）</a:t>
            </a:r>
            <a:endParaRPr lang="en-US" altLang="zh-CN" sz="30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Attach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Detach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TAU</a:t>
            </a:r>
          </a:p>
          <a:p>
            <a:pPr marL="0" indent="0">
              <a:buNone/>
            </a:pPr>
            <a:r>
              <a:rPr lang="en-US" altLang="zh-CN" sz="3000" b="1" dirty="0" smtClean="0"/>
              <a:t>EMM</a:t>
            </a:r>
            <a:r>
              <a:rPr lang="zh-CN" altLang="en-US" sz="3000" b="1" dirty="0"/>
              <a:t>公共</a:t>
            </a:r>
            <a:r>
              <a:rPr lang="zh-CN" altLang="en-US" sz="3000" b="1" dirty="0" smtClean="0"/>
              <a:t>过程（由网络触发）</a:t>
            </a:r>
            <a:endParaRPr lang="en-US" altLang="zh-CN" sz="3000" b="1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GUTI </a:t>
            </a:r>
            <a:r>
              <a:rPr lang="en-US" altLang="zh-CN" dirty="0" smtClean="0"/>
              <a:t>Reallocation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Authentication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Security Mode Control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Identity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EMM Information</a:t>
            </a:r>
            <a:endParaRPr lang="en-US" altLang="zh-CN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3000" b="1" dirty="0" smtClean="0"/>
              <a:t>EMM</a:t>
            </a:r>
            <a:r>
              <a:rPr lang="zh-CN" altLang="en-US" sz="3000" b="1" dirty="0" smtClean="0"/>
              <a:t>连接管理过程</a:t>
            </a:r>
            <a:endParaRPr lang="en-US" altLang="zh-CN" sz="3000" b="1" dirty="0" smtClean="0">
              <a:sym typeface="Wingdings" panose="05000000000000000000" pitchFamily="2" charset="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Service Request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zh-CN" dirty="0" smtClean="0"/>
              <a:t>NAS</a:t>
            </a:r>
            <a:r>
              <a:rPr lang="zh-CN" altLang="en-US" dirty="0" smtClean="0"/>
              <a:t>消息传输</a:t>
            </a:r>
            <a:endParaRPr lang="en-US" altLang="zh-CN" dirty="0" smtClean="0"/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EMM——</a:t>
            </a:r>
            <a:r>
              <a:rPr lang="zh-CN" altLang="en-US" dirty="0" smtClean="0"/>
              <a:t>过程</a:t>
            </a:r>
            <a:endParaRPr lang="zh-CN" altLang="en-US" dirty="0"/>
          </a:p>
        </p:txBody>
      </p:sp>
      <p:sp>
        <p:nvSpPr>
          <p:cNvPr id="5" name="内容占位符 1"/>
          <p:cNvSpPr txBox="1">
            <a:spLocks/>
          </p:cNvSpPr>
          <p:nvPr/>
        </p:nvSpPr>
        <p:spPr>
          <a:xfrm>
            <a:off x="4139952" y="1556792"/>
            <a:ext cx="4752528" cy="4536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000" b="1" dirty="0" smtClean="0"/>
              <a:t>发起</a:t>
            </a:r>
            <a:r>
              <a:rPr lang="zh-CN" altLang="en-US" sz="3000" b="1" dirty="0"/>
              <a:t>的</a:t>
            </a:r>
            <a:r>
              <a:rPr lang="zh-CN" altLang="en-US" sz="3000" b="1" dirty="0" smtClean="0"/>
              <a:t>时机：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特殊过程：同</a:t>
            </a:r>
            <a:r>
              <a:rPr lang="zh-CN" altLang="en-US" dirty="0" smtClean="0"/>
              <a:t>一时间只能发起一个过程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公共</a:t>
            </a:r>
            <a:r>
              <a:rPr lang="zh-CN" altLang="en-US" dirty="0" smtClean="0"/>
              <a:t>过程：只要</a:t>
            </a:r>
            <a:r>
              <a:rPr lang="en-US" altLang="zh-CN" dirty="0" smtClean="0"/>
              <a:t>NAS</a:t>
            </a:r>
            <a:r>
              <a:rPr lang="zh-CN" altLang="en-US" dirty="0" smtClean="0"/>
              <a:t>信令连接存在，就可以发起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连接管理过程：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用于和网络建立连接时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请求资源用于发送数据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20539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EMM——</a:t>
            </a:r>
            <a:r>
              <a:rPr lang="zh-CN" altLang="en-US" dirty="0" smtClean="0"/>
              <a:t>状态切换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92578"/>
            <a:ext cx="5926179" cy="5607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9927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724072"/>
              </p:ext>
            </p:extLst>
          </p:nvPr>
        </p:nvGraphicFramePr>
        <p:xfrm>
          <a:off x="251520" y="2519022"/>
          <a:ext cx="8640960" cy="431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4"/>
                <a:gridCol w="4104456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EMM</a:t>
                      </a:r>
                      <a:r>
                        <a:rPr lang="zh-CN" altLang="en-US" dirty="0" smtClean="0"/>
                        <a:t>主状态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EMM-NULL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UE</a:t>
                      </a:r>
                      <a:r>
                        <a:rPr lang="zh-CN" altLang="en-US" dirty="0" smtClean="0"/>
                        <a:t>的</a:t>
                      </a:r>
                      <a:r>
                        <a:rPr lang="en-US" altLang="zh-CN" dirty="0" smtClean="0"/>
                        <a:t>EPS</a:t>
                      </a:r>
                      <a:r>
                        <a:rPr lang="zh-CN" altLang="en-US" dirty="0" smtClean="0"/>
                        <a:t>能力不可用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EMM-DEREGISTERED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没有</a:t>
                      </a:r>
                      <a:r>
                        <a:rPr lang="en-US" altLang="zh-CN" dirty="0" smtClean="0"/>
                        <a:t>EMM</a:t>
                      </a:r>
                      <a:r>
                        <a:rPr lang="zh-CN" altLang="en-US" dirty="0" smtClean="0"/>
                        <a:t>上下文，</a:t>
                      </a:r>
                      <a:r>
                        <a:rPr lang="en-US" altLang="zh-CN" dirty="0" smtClean="0"/>
                        <a:t>MME</a:t>
                      </a:r>
                      <a:r>
                        <a:rPr lang="zh-CN" altLang="en-US" dirty="0" smtClean="0"/>
                        <a:t>不知道</a:t>
                      </a:r>
                      <a:r>
                        <a:rPr lang="en-US" altLang="zh-CN" dirty="0" smtClean="0"/>
                        <a:t>UE</a:t>
                      </a:r>
                      <a:r>
                        <a:rPr lang="zh-CN" altLang="en-US" dirty="0" smtClean="0"/>
                        <a:t>的位置。为了建立</a:t>
                      </a:r>
                      <a:r>
                        <a:rPr lang="en-US" altLang="zh-CN" dirty="0" smtClean="0"/>
                        <a:t>EMM</a:t>
                      </a:r>
                      <a:r>
                        <a:rPr lang="zh-CN" altLang="en-US" dirty="0" smtClean="0"/>
                        <a:t>上下文，</a:t>
                      </a:r>
                      <a:r>
                        <a:rPr lang="en-US" altLang="zh-CN" dirty="0" smtClean="0"/>
                        <a:t>UE</a:t>
                      </a:r>
                      <a:r>
                        <a:rPr lang="zh-CN" altLang="en-US" dirty="0" smtClean="0"/>
                        <a:t>必须发起</a:t>
                      </a:r>
                      <a:r>
                        <a:rPr lang="en-US" altLang="zh-CN" dirty="0" smtClean="0"/>
                        <a:t>Attach</a:t>
                      </a:r>
                      <a:r>
                        <a:rPr lang="zh-CN" altLang="en-US" dirty="0" smtClean="0"/>
                        <a:t>过程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EMM-REGISTERED-INITATED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发起</a:t>
                      </a:r>
                      <a:r>
                        <a:rPr lang="en-US" altLang="zh-CN" dirty="0" smtClean="0"/>
                        <a:t>Attach</a:t>
                      </a:r>
                      <a:r>
                        <a:rPr lang="zh-CN" altLang="en-US" dirty="0" smtClean="0"/>
                        <a:t>过程，并处于等待回应中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EMM-REGISTERED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UE</a:t>
                      </a:r>
                      <a:r>
                        <a:rPr lang="zh-CN" altLang="en-US" dirty="0" smtClean="0"/>
                        <a:t>中已建立</a:t>
                      </a:r>
                      <a:r>
                        <a:rPr lang="en-US" altLang="zh-CN" dirty="0" smtClean="0"/>
                        <a:t>EMM</a:t>
                      </a:r>
                      <a:r>
                        <a:rPr lang="zh-CN" altLang="en-US" dirty="0" smtClean="0"/>
                        <a:t>上下文。可以位置管理（</a:t>
                      </a:r>
                      <a:r>
                        <a:rPr lang="en-US" altLang="zh-CN" dirty="0" smtClean="0"/>
                        <a:t>TAU</a:t>
                      </a:r>
                      <a:r>
                        <a:rPr lang="zh-CN" altLang="en-US" dirty="0" smtClean="0"/>
                        <a:t>）；数据与信令的收发；寻呼回应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EMM-DEREGISTERED-INITIATED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发起</a:t>
                      </a:r>
                      <a:r>
                        <a:rPr lang="en-US" altLang="zh-CN" dirty="0" smtClean="0"/>
                        <a:t>Detach</a:t>
                      </a:r>
                      <a:r>
                        <a:rPr lang="zh-CN" altLang="en-US" dirty="0" smtClean="0"/>
                        <a:t>过程，并处于等待回应中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EMM-TRACKING-AREA-UPDATING-INITIATED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发起</a:t>
                      </a:r>
                      <a:r>
                        <a:rPr lang="en-US" altLang="zh-CN" dirty="0" smtClean="0"/>
                        <a:t>TAU</a:t>
                      </a:r>
                      <a:r>
                        <a:rPr lang="zh-CN" altLang="en-US" dirty="0" smtClean="0"/>
                        <a:t>过程，并处于等待回应中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EMM-SERVICE-REQUEST-INITIATED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发起</a:t>
                      </a:r>
                      <a:r>
                        <a:rPr lang="en-US" altLang="zh-CN" dirty="0" smtClean="0"/>
                        <a:t>Service</a:t>
                      </a:r>
                      <a:r>
                        <a:rPr lang="en-US" altLang="zh-CN" baseline="0" dirty="0" smtClean="0"/>
                        <a:t> Request</a:t>
                      </a:r>
                      <a:r>
                        <a:rPr lang="zh-CN" altLang="en-US" baseline="0" dirty="0" smtClean="0"/>
                        <a:t>过程，并处于等待回应中</a:t>
                      </a:r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4606979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86491" y="990020"/>
            <a:ext cx="4538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emm_state.h</a:t>
            </a:r>
            <a:endParaRPr lang="en-US" altLang="zh-CN" dirty="0" smtClean="0"/>
          </a:p>
          <a:p>
            <a:r>
              <a:rPr lang="en-US" altLang="zh-CN" dirty="0"/>
              <a:t>mdm</a:t>
            </a:r>
            <a:r>
              <a:rPr lang="en-US" altLang="zh-CN" dirty="0" smtClean="0"/>
              <a:t>9x07\</a:t>
            </a:r>
            <a:r>
              <a:rPr lang="en-US" altLang="zh-CN" dirty="0" err="1" smtClean="0"/>
              <a:t>modem_proc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mmcp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nas</a:t>
            </a:r>
            <a:r>
              <a:rPr lang="en-US" altLang="zh-CN" dirty="0" smtClean="0"/>
              <a:t>\mm\</a:t>
            </a:r>
            <a:r>
              <a:rPr lang="en-US" altLang="zh-CN" dirty="0" err="1" smtClean="0"/>
              <a:t>inc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9350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99592" y="1916832"/>
            <a:ext cx="7408333" cy="424847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4400" dirty="0" smtClean="0">
                <a:latin typeface="Times New Roman" pitchFamily="18" charset="0"/>
                <a:cs typeface="Times New Roman" pitchFamily="18" charset="0"/>
              </a:rPr>
              <a:t>基本概念</a:t>
            </a:r>
            <a:endParaRPr lang="en-US" altLang="zh-CN" sz="4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p"/>
            </a:pP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EMM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4400" dirty="0" smtClean="0">
                <a:latin typeface="Times New Roman" pitchFamily="18" charset="0"/>
                <a:cs typeface="Times New Roman" pitchFamily="18" charset="0"/>
              </a:rPr>
              <a:t>ESM</a:t>
            </a:r>
            <a:endParaRPr lang="zh-CN" altLang="en-US" sz="4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74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593487"/>
              </p:ext>
            </p:extLst>
          </p:nvPr>
        </p:nvGraphicFramePr>
        <p:xfrm>
          <a:off x="-19071" y="1936579"/>
          <a:ext cx="9163071" cy="4511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0664"/>
                <a:gridCol w="5192407"/>
              </a:tblGrid>
              <a:tr h="305870">
                <a:tc>
                  <a:txBody>
                    <a:bodyPr/>
                    <a:lstStyle/>
                    <a:p>
                      <a:r>
                        <a:rPr lang="en-US" altLang="zh-CN" sz="1400" baseline="0" dirty="0" smtClean="0"/>
                        <a:t>EMM_DEREGISTERED</a:t>
                      </a:r>
                      <a:r>
                        <a:rPr lang="zh-CN" altLang="en-US" sz="1400" baseline="0" dirty="0" smtClean="0"/>
                        <a:t>子状态</a:t>
                      </a:r>
                      <a:endParaRPr lang="zh-CN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 smtClean="0"/>
                        <a:t>说明</a:t>
                      </a:r>
                      <a:endParaRPr lang="zh-CN" altLang="en-US" sz="1400" baseline="0" dirty="0"/>
                    </a:p>
                  </a:txBody>
                  <a:tcPr/>
                </a:tc>
              </a:tr>
              <a:tr h="535272"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EMM-DEREGISTERED.NORMAL-SERVICE</a:t>
                      </a:r>
                      <a:endParaRPr lang="zh-CN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 smtClean="0"/>
                        <a:t>EPS</a:t>
                      </a:r>
                      <a:r>
                        <a:rPr lang="zh-CN" altLang="en-US" sz="1400" baseline="0" dirty="0" smtClean="0"/>
                        <a:t>的更新状态是</a:t>
                      </a:r>
                      <a:r>
                        <a:rPr lang="en-US" altLang="zh-CN" sz="1400" baseline="0" dirty="0" smtClean="0"/>
                        <a:t>EU1</a:t>
                      </a:r>
                      <a:r>
                        <a:rPr lang="zh-CN" altLang="en-US" sz="1400" baseline="0" dirty="0" smtClean="0"/>
                        <a:t>或</a:t>
                      </a:r>
                      <a:r>
                        <a:rPr lang="en-US" altLang="zh-CN" sz="1400" baseline="0" dirty="0" smtClean="0"/>
                        <a:t>EU2</a:t>
                      </a:r>
                      <a:r>
                        <a:rPr lang="zh-CN" altLang="en-US" sz="1400" baseline="0" dirty="0" smtClean="0"/>
                        <a:t>，同时选出了驻留小区且</a:t>
                      </a:r>
                      <a:r>
                        <a:rPr lang="en-US" altLang="zh-CN" sz="1400" baseline="0" dirty="0" smtClean="0"/>
                        <a:t>PLMN</a:t>
                      </a:r>
                      <a:r>
                        <a:rPr lang="zh-CN" altLang="en-US" sz="1400" baseline="0" dirty="0" smtClean="0"/>
                        <a:t>或</a:t>
                      </a:r>
                      <a:r>
                        <a:rPr lang="en-US" altLang="zh-CN" sz="1400" baseline="0" dirty="0" smtClean="0"/>
                        <a:t>TA</a:t>
                      </a:r>
                      <a:r>
                        <a:rPr lang="zh-CN" altLang="en-US" sz="1400" baseline="0" dirty="0" smtClean="0"/>
                        <a:t>不在</a:t>
                      </a:r>
                      <a:r>
                        <a:rPr lang="en-US" altLang="zh-CN" sz="1400" baseline="0" dirty="0" smtClean="0"/>
                        <a:t>Forbidden</a:t>
                      </a:r>
                      <a:r>
                        <a:rPr lang="zh-CN" altLang="en-US" sz="1400" baseline="0" dirty="0" smtClean="0"/>
                        <a:t>列表中。</a:t>
                      </a:r>
                      <a:endParaRPr lang="zh-CN" altLang="en-US" sz="1400" baseline="0" dirty="0"/>
                    </a:p>
                  </a:txBody>
                  <a:tcPr/>
                </a:tc>
              </a:tr>
              <a:tr h="535272"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EMM-DEREGISTERED.LIMITED-SERVICE</a:t>
                      </a:r>
                      <a:endParaRPr lang="zh-CN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 smtClean="0"/>
                        <a:t>EPS</a:t>
                      </a:r>
                      <a:r>
                        <a:rPr lang="zh-CN" altLang="en-US" sz="1400" baseline="0" dirty="0" smtClean="0"/>
                        <a:t>的更新状态是</a:t>
                      </a:r>
                      <a:r>
                        <a:rPr lang="en-US" altLang="zh-CN" sz="1400" baseline="0" dirty="0" smtClean="0"/>
                        <a:t>EU3</a:t>
                      </a:r>
                      <a:r>
                        <a:rPr lang="zh-CN" altLang="en-US" sz="1400" baseline="0" dirty="0" smtClean="0"/>
                        <a:t>，且所选驻留小区处于禁用</a:t>
                      </a:r>
                      <a:r>
                        <a:rPr lang="en-US" altLang="zh-CN" sz="1400" baseline="0" dirty="0" smtClean="0"/>
                        <a:t>PLMN</a:t>
                      </a:r>
                      <a:r>
                        <a:rPr lang="zh-CN" altLang="en-US" sz="1400" baseline="0" dirty="0" smtClean="0"/>
                        <a:t>或</a:t>
                      </a:r>
                      <a:r>
                        <a:rPr lang="en-US" altLang="zh-CN" sz="1400" baseline="0" dirty="0" smtClean="0"/>
                        <a:t>TA</a:t>
                      </a:r>
                      <a:r>
                        <a:rPr lang="zh-CN" altLang="en-US" sz="1400" baseline="0" dirty="0" smtClean="0"/>
                        <a:t>之中</a:t>
                      </a:r>
                      <a:endParaRPr lang="zh-CN" altLang="en-US" sz="1400" baseline="0" dirty="0"/>
                    </a:p>
                  </a:txBody>
                  <a:tcPr/>
                </a:tc>
              </a:tr>
              <a:tr h="535272"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EMM-DEREGISTERED.ATTEMPTING-TO-ATTACH</a:t>
                      </a:r>
                      <a:endParaRPr lang="zh-CN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 smtClean="0"/>
                        <a:t>EPS</a:t>
                      </a:r>
                      <a:r>
                        <a:rPr lang="zh-CN" altLang="en-US" sz="1400" baseline="0" dirty="0" smtClean="0"/>
                        <a:t>的更新状态是</a:t>
                      </a:r>
                      <a:r>
                        <a:rPr lang="en-US" altLang="zh-CN" sz="1400" baseline="0" dirty="0" smtClean="0"/>
                        <a:t>EU2</a:t>
                      </a:r>
                      <a:r>
                        <a:rPr lang="zh-CN" altLang="en-US" sz="1400" baseline="0" dirty="0" smtClean="0"/>
                        <a:t>，且上次</a:t>
                      </a:r>
                      <a:r>
                        <a:rPr lang="en-US" altLang="zh-CN" sz="1400" baseline="0" dirty="0" smtClean="0"/>
                        <a:t>Attach</a:t>
                      </a:r>
                      <a:r>
                        <a:rPr lang="zh-CN" altLang="en-US" sz="1400" baseline="0" dirty="0" smtClean="0"/>
                        <a:t>过程被</a:t>
                      </a:r>
                      <a:r>
                        <a:rPr lang="en-US" altLang="zh-CN" sz="1400" baseline="0" dirty="0" smtClean="0"/>
                        <a:t>MME</a:t>
                      </a:r>
                      <a:r>
                        <a:rPr lang="zh-CN" altLang="en-US" sz="1400" baseline="0" dirty="0" smtClean="0"/>
                        <a:t>拒绝</a:t>
                      </a:r>
                      <a:endParaRPr lang="zh-CN" altLang="en-US" sz="1400" baseline="0" dirty="0"/>
                    </a:p>
                  </a:txBody>
                  <a:tcPr/>
                </a:tc>
              </a:tr>
              <a:tr h="305870"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EMM-DEREGISTERED.PLMN-SEARCH</a:t>
                      </a:r>
                      <a:endParaRPr lang="zh-CN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 smtClean="0"/>
                        <a:t>插有合法</a:t>
                      </a:r>
                      <a:r>
                        <a:rPr lang="en-US" altLang="zh-CN" sz="1400" baseline="0" dirty="0" smtClean="0"/>
                        <a:t>USIM</a:t>
                      </a:r>
                      <a:r>
                        <a:rPr lang="zh-CN" altLang="en-US" sz="1400" baseline="0" dirty="0" smtClean="0"/>
                        <a:t>的</a:t>
                      </a:r>
                      <a:r>
                        <a:rPr lang="en-US" altLang="zh-CN" sz="1400" baseline="0" dirty="0" smtClean="0"/>
                        <a:t>UE</a:t>
                      </a:r>
                      <a:r>
                        <a:rPr lang="zh-CN" altLang="en-US" sz="1400" baseline="0" dirty="0" smtClean="0"/>
                        <a:t>开机</a:t>
                      </a:r>
                      <a:endParaRPr lang="en-US" altLang="zh-CN" sz="1400" baseline="0" dirty="0" smtClean="0"/>
                    </a:p>
                  </a:txBody>
                  <a:tcPr/>
                </a:tc>
              </a:tr>
              <a:tr h="535272"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EMM-DEREGISTERED.NO-IMSI</a:t>
                      </a:r>
                      <a:endParaRPr lang="zh-CN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 smtClean="0"/>
                        <a:t>没有插入合法的</a:t>
                      </a:r>
                      <a:r>
                        <a:rPr lang="en-US" altLang="zh-CN" sz="1400" baseline="0" dirty="0" smtClean="0"/>
                        <a:t>USIM</a:t>
                      </a:r>
                      <a:r>
                        <a:rPr lang="zh-CN" altLang="en-US" sz="1400" baseline="0" dirty="0" smtClean="0"/>
                        <a:t>，没有合法的用户签约信息可用</a:t>
                      </a:r>
                      <a:endParaRPr lang="en-US" altLang="zh-CN" sz="1400" baseline="0" dirty="0" smtClean="0"/>
                    </a:p>
                  </a:txBody>
                  <a:tcPr/>
                </a:tc>
              </a:tr>
              <a:tr h="764675"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EMM-DEREGISTERED.ATTACH-NEEDED</a:t>
                      </a:r>
                      <a:endParaRPr lang="zh-CN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有效的订户数据可用于</a:t>
                      </a:r>
                      <a:r>
                        <a:rPr lang="en-US" altLang="zh-CN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UE</a:t>
                      </a:r>
                      <a:r>
                        <a:rPr lang="zh-CN" altLang="en-US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，由于某种原因，必须尽快执行附着。 如果由于接入类别受阻，或者网络拒绝</a:t>
                      </a:r>
                      <a:r>
                        <a:rPr lang="en-US" altLang="zh-CN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NAS</a:t>
                      </a:r>
                      <a:r>
                        <a:rPr lang="zh-CN" altLang="en-US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信令连接建立，则可以进入该子状态。</a:t>
                      </a:r>
                      <a:endParaRPr lang="en-US" altLang="zh-CN" sz="1400" baseline="0" dirty="0" smtClean="0"/>
                    </a:p>
                  </a:txBody>
                  <a:tcPr/>
                </a:tc>
              </a:tr>
              <a:tr h="994077"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EMM-DEREGISTERED.NO-CELL-AVAILABLE</a:t>
                      </a:r>
                      <a:endParaRPr lang="zh-CN" altLang="en-US" sz="140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无</a:t>
                      </a:r>
                      <a:r>
                        <a:rPr lang="en-US" altLang="zh-CN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E-UTRAN</a:t>
                      </a:r>
                      <a:r>
                        <a:rPr lang="zh-CN" altLang="en-US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小区可选。当在</a:t>
                      </a:r>
                      <a:r>
                        <a:rPr lang="en-US" altLang="zh-CN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EMM-DEREGISTERED.PLMN-SEARCH</a:t>
                      </a:r>
                      <a:r>
                        <a:rPr lang="zh-CN" altLang="en-US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子状态中，第一次密集搜索失败后，进入该子状态。 以低节奏搜索小区。</a:t>
                      </a:r>
                      <a:endParaRPr lang="en-US" altLang="zh-CN" sz="1400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86455" y="635250"/>
            <a:ext cx="4538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emm_state.h</a:t>
            </a:r>
            <a:endParaRPr lang="en-US" altLang="zh-CN" dirty="0" smtClean="0"/>
          </a:p>
          <a:p>
            <a:r>
              <a:rPr lang="en-US" altLang="zh-CN" dirty="0"/>
              <a:t>mdm</a:t>
            </a:r>
            <a:r>
              <a:rPr lang="en-US" altLang="zh-CN" dirty="0" smtClean="0"/>
              <a:t>9x07\</a:t>
            </a:r>
            <a:r>
              <a:rPr lang="en-US" altLang="zh-CN" dirty="0" err="1" smtClean="0"/>
              <a:t>modem_proc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mmcp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nas</a:t>
            </a:r>
            <a:r>
              <a:rPr lang="en-US" altLang="zh-CN" dirty="0" smtClean="0"/>
              <a:t>\mm\</a:t>
            </a:r>
            <a:r>
              <a:rPr lang="en-US" altLang="zh-CN" dirty="0" err="1" smtClean="0"/>
              <a:t>inc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86455" cy="1916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0141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45903"/>
              </p:ext>
            </p:extLst>
          </p:nvPr>
        </p:nvGraphicFramePr>
        <p:xfrm>
          <a:off x="211253" y="1695162"/>
          <a:ext cx="8640960" cy="516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8739"/>
                <a:gridCol w="4352221"/>
              </a:tblGrid>
              <a:tr h="334742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EMM-REGISTERED</a:t>
                      </a:r>
                      <a:r>
                        <a:rPr lang="zh-CN" altLang="en-US" dirty="0" smtClean="0"/>
                        <a:t>子状态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585799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EMM-REGISTERED.NORMAL-SERVICE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UE</a:t>
                      </a:r>
                      <a:r>
                        <a:rPr lang="zh-CN" altLang="en-US" dirty="0" smtClean="0"/>
                        <a:t>进入注册状态后的基本状态</a:t>
                      </a:r>
                      <a:endParaRPr lang="zh-CN" altLang="en-US" dirty="0"/>
                    </a:p>
                  </a:txBody>
                  <a:tcPr/>
                </a:tc>
              </a:tr>
              <a:tr h="836856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EMM-REGISTERED.ATTEMPTING-TO-UPDATE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由于未收到网络的回应而导致</a:t>
                      </a:r>
                      <a:r>
                        <a:rPr lang="en-US" altLang="zh-CN" dirty="0" smtClean="0"/>
                        <a:t>TAU</a:t>
                      </a:r>
                      <a:r>
                        <a:rPr lang="zh-CN" altLang="en-US" dirty="0" smtClean="0"/>
                        <a:t>过程失败。除</a:t>
                      </a:r>
                      <a:r>
                        <a:rPr lang="en-US" altLang="zh-CN" dirty="0" smtClean="0"/>
                        <a:t>TAU</a:t>
                      </a:r>
                      <a:r>
                        <a:rPr lang="zh-CN" altLang="en-US" dirty="0" smtClean="0"/>
                        <a:t>过程，</a:t>
                      </a:r>
                      <a:r>
                        <a:rPr lang="en-US" altLang="zh-CN" dirty="0" smtClean="0"/>
                        <a:t>UE</a:t>
                      </a:r>
                      <a:r>
                        <a:rPr lang="zh-CN" altLang="en-US" dirty="0" smtClean="0"/>
                        <a:t>不能发起其他</a:t>
                      </a:r>
                      <a:r>
                        <a:rPr lang="en-US" altLang="zh-CN" dirty="0" smtClean="0"/>
                        <a:t>EMM</a:t>
                      </a:r>
                      <a:r>
                        <a:rPr lang="zh-CN" altLang="en-US" dirty="0" smtClean="0"/>
                        <a:t>过程，也不能发送或接收数据</a:t>
                      </a:r>
                      <a:endParaRPr lang="zh-CN" altLang="en-US" dirty="0"/>
                    </a:p>
                  </a:txBody>
                  <a:tcPr/>
                </a:tc>
              </a:tr>
              <a:tr h="334742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EMM-REGISTERED.LIMITED-SERVICE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UE</a:t>
                      </a:r>
                      <a:r>
                        <a:rPr lang="zh-CN" altLang="en-US" dirty="0" smtClean="0"/>
                        <a:t>所选的小区不能提供正常业务</a:t>
                      </a:r>
                      <a:endParaRPr lang="zh-CN" altLang="en-US" dirty="0"/>
                    </a:p>
                  </a:txBody>
                  <a:tcPr/>
                </a:tc>
              </a:tr>
              <a:tr h="334742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EMM-REGISTERED.PLMN-SEARCH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UE</a:t>
                      </a:r>
                      <a:r>
                        <a:rPr lang="zh-CN" altLang="en-US" dirty="0" smtClean="0"/>
                        <a:t>处于</a:t>
                      </a:r>
                      <a:r>
                        <a:rPr lang="en-US" altLang="zh-CN" dirty="0" smtClean="0"/>
                        <a:t>PLMN</a:t>
                      </a:r>
                      <a:r>
                        <a:rPr lang="zh-CN" altLang="en-US" dirty="0" smtClean="0"/>
                        <a:t>搜索过程中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585799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EMM-REGISTERED.UPDATE-NEEDED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没有插入合法的</a:t>
                      </a:r>
                      <a:r>
                        <a:rPr lang="en-US" altLang="zh-CN" dirty="0" smtClean="0"/>
                        <a:t>USIM</a:t>
                      </a:r>
                      <a:r>
                        <a:rPr lang="zh-CN" altLang="en-US" dirty="0" smtClean="0"/>
                        <a:t>，没有合法的用户签约信息可用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799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EMM-REGISTERED.NO-CELL-AVAILABLE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发起</a:t>
                      </a:r>
                      <a:r>
                        <a:rPr lang="en-US" altLang="zh-CN" dirty="0" smtClean="0"/>
                        <a:t>TAU</a:t>
                      </a:r>
                      <a:r>
                        <a:rPr lang="zh-CN" altLang="en-US" dirty="0" smtClean="0"/>
                        <a:t>过程，并处于等待回应中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585799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EMM-REGISTERED.ATTEMPTING-TO-UPDATE-MM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发起</a:t>
                      </a:r>
                      <a:r>
                        <a:rPr lang="en-US" altLang="zh-CN" dirty="0" smtClean="0"/>
                        <a:t>Service</a:t>
                      </a:r>
                      <a:r>
                        <a:rPr lang="en-US" altLang="zh-CN" baseline="0" dirty="0" smtClean="0"/>
                        <a:t> Request</a:t>
                      </a:r>
                      <a:r>
                        <a:rPr lang="zh-CN" altLang="en-US" baseline="0" dirty="0" smtClean="0"/>
                        <a:t>过程，并处于等待回应中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836856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EMM-REGISTERED.IMSI-DETACH-INITIATED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如果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UE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已连接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EPS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和非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EPS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服务，并且仅想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detach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非</a:t>
                      </a: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EPS</a:t>
                      </a:r>
                      <a:r>
                        <a:rPr lang="zh-CN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服务，则进入此子状态。用户数据和信令信息可以被发送和接收。</a:t>
                      </a:r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86491" y="990020"/>
            <a:ext cx="4538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emm_state.h</a:t>
            </a:r>
            <a:endParaRPr lang="en-US" altLang="zh-CN" dirty="0" smtClean="0"/>
          </a:p>
          <a:p>
            <a:r>
              <a:rPr lang="en-US" altLang="zh-CN" dirty="0"/>
              <a:t>mdm</a:t>
            </a:r>
            <a:r>
              <a:rPr lang="en-US" altLang="zh-CN" dirty="0" smtClean="0"/>
              <a:t>9x07\</a:t>
            </a:r>
            <a:r>
              <a:rPr lang="en-US" altLang="zh-CN" dirty="0" err="1" smtClean="0"/>
              <a:t>modem_proc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mmcp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nas</a:t>
            </a:r>
            <a:r>
              <a:rPr lang="en-US" altLang="zh-CN" dirty="0" smtClean="0"/>
              <a:t>\mm\</a:t>
            </a:r>
            <a:r>
              <a:rPr lang="en-US" altLang="zh-CN" dirty="0" err="1" smtClean="0"/>
              <a:t>inc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53" y="0"/>
            <a:ext cx="3652715" cy="1772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7588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EMM——</a:t>
            </a:r>
            <a:r>
              <a:rPr lang="en-US" altLang="zh-CN" dirty="0" err="1" smtClean="0"/>
              <a:t>Qcomm</a:t>
            </a:r>
            <a:r>
              <a:rPr lang="en-US" altLang="zh-CN" dirty="0" smtClean="0"/>
              <a:t> EMM Architecture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412776"/>
            <a:ext cx="6200775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556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EMM</a:t>
            </a:r>
            <a:r>
              <a:rPr lang="zh-CN" altLang="en-US" dirty="0"/>
              <a:t>公共</a:t>
            </a:r>
            <a:r>
              <a:rPr lang="zh-CN" altLang="en-US" dirty="0" smtClean="0"/>
              <a:t>过程</a:t>
            </a:r>
            <a:r>
              <a:rPr lang="en-US" altLang="zh-CN" dirty="0" smtClean="0"/>
              <a:t>——GUTI Reallocation</a:t>
            </a:r>
            <a:endParaRPr lang="zh-CN" altLang="en-US" dirty="0"/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251520" y="1701176"/>
            <a:ext cx="8640960" cy="4464128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sz="3000" b="1" dirty="0" smtClean="0"/>
              <a:t>GUTI Reallocation(MME </a:t>
            </a:r>
            <a:r>
              <a:rPr lang="en-US" altLang="zh-CN" sz="3000" b="1" dirty="0" smtClean="0">
                <a:sym typeface="Wingdings" panose="05000000000000000000" pitchFamily="2" charset="2"/>
              </a:rPr>
              <a:t></a:t>
            </a:r>
            <a:r>
              <a:rPr lang="en-US" altLang="zh-CN" sz="3000" b="1" dirty="0" smtClean="0"/>
              <a:t> UE)</a:t>
            </a:r>
            <a:endParaRPr lang="en-US" altLang="zh-CN" sz="30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目的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为指定</a:t>
            </a:r>
            <a:r>
              <a:rPr lang="en-US" altLang="zh-CN" dirty="0" smtClean="0"/>
              <a:t>UE</a:t>
            </a:r>
            <a:r>
              <a:rPr lang="zh-CN" altLang="en-US" dirty="0" smtClean="0"/>
              <a:t>分配一个</a:t>
            </a:r>
            <a:r>
              <a:rPr lang="en-US" altLang="zh-CN" dirty="0" smtClean="0"/>
              <a:t>GUTI</a:t>
            </a:r>
            <a:r>
              <a:rPr lang="zh-CN" altLang="en-US" dirty="0" smtClean="0"/>
              <a:t>以及附带提供新</a:t>
            </a:r>
            <a:r>
              <a:rPr lang="en-US" altLang="zh-CN" dirty="0" smtClean="0"/>
              <a:t>TAI</a:t>
            </a:r>
            <a:r>
              <a:rPr lang="zh-CN" altLang="en-US" dirty="0" smtClean="0"/>
              <a:t>列表。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触发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由</a:t>
            </a:r>
            <a:r>
              <a:rPr lang="en-US" altLang="zh-CN" dirty="0"/>
              <a:t>MME</a:t>
            </a:r>
            <a:r>
              <a:rPr lang="zh-CN" altLang="en-US" dirty="0" smtClean="0"/>
              <a:t>作为其他</a:t>
            </a:r>
            <a:r>
              <a:rPr lang="en-US" altLang="zh-CN" dirty="0" smtClean="0"/>
              <a:t>EMM</a:t>
            </a:r>
            <a:r>
              <a:rPr lang="zh-CN" altLang="en-US" dirty="0" smtClean="0"/>
              <a:t>特殊过程</a:t>
            </a:r>
            <a:r>
              <a:rPr lang="zh-CN" altLang="en-US" dirty="0"/>
              <a:t>的</a:t>
            </a:r>
            <a:r>
              <a:rPr lang="zh-CN" altLang="en-US" dirty="0" smtClean="0"/>
              <a:t>一部分，显式地发起。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在</a:t>
            </a:r>
            <a:r>
              <a:rPr lang="en-US" altLang="zh-CN" dirty="0"/>
              <a:t>Attach</a:t>
            </a:r>
            <a:r>
              <a:rPr lang="zh-CN" altLang="en-US" dirty="0"/>
              <a:t>过程与</a:t>
            </a:r>
            <a:r>
              <a:rPr lang="en-US" altLang="zh-CN" dirty="0"/>
              <a:t>TAU</a:t>
            </a:r>
            <a:r>
              <a:rPr lang="zh-CN" altLang="en-US" dirty="0"/>
              <a:t>过程</a:t>
            </a:r>
            <a:r>
              <a:rPr lang="zh-CN" altLang="en-US" dirty="0" smtClean="0"/>
              <a:t>中，隐式地被重新分配。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参考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3GPP TS 24.301 </a:t>
            </a:r>
            <a:r>
              <a:rPr lang="zh-CN" altLang="en-US" dirty="0" smtClean="0"/>
              <a:t>第</a:t>
            </a:r>
            <a:r>
              <a:rPr lang="en-US" altLang="zh-CN" dirty="0" smtClean="0"/>
              <a:t>5.4.1</a:t>
            </a:r>
            <a:r>
              <a:rPr lang="zh-CN" altLang="en-US" dirty="0" smtClean="0"/>
              <a:t>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962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254981" y="2636912"/>
            <a:ext cx="8640960" cy="3600400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MME</a:t>
            </a:r>
            <a:r>
              <a:rPr lang="zh-CN" altLang="en-US" dirty="0" smtClean="0"/>
              <a:t>发起</a:t>
            </a:r>
            <a:r>
              <a:rPr lang="en-US" altLang="zh-CN" dirty="0" smtClean="0"/>
              <a:t>GUTI</a:t>
            </a:r>
            <a:r>
              <a:rPr lang="zh-CN" altLang="en-US" dirty="0" smtClean="0"/>
              <a:t>重分配过程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发送</a:t>
            </a:r>
            <a:r>
              <a:rPr lang="en-US" altLang="zh-CN" dirty="0" smtClean="0"/>
              <a:t>GUTI </a:t>
            </a:r>
            <a:r>
              <a:rPr lang="en-US" altLang="zh-CN" dirty="0"/>
              <a:t>REALLOCATION </a:t>
            </a:r>
            <a:r>
              <a:rPr lang="en-US" altLang="zh-CN" dirty="0" smtClean="0"/>
              <a:t>COMMAND</a:t>
            </a:r>
            <a:r>
              <a:rPr lang="zh-CN" altLang="en-US" dirty="0" smtClean="0"/>
              <a:t>（携带</a:t>
            </a:r>
            <a:r>
              <a:rPr lang="en-US" altLang="zh-CN" dirty="0" smtClean="0"/>
              <a:t>GUTI</a:t>
            </a:r>
            <a:r>
              <a:rPr lang="zh-CN" altLang="en-US" dirty="0" smtClean="0"/>
              <a:t>或可能的</a:t>
            </a:r>
            <a:r>
              <a:rPr lang="en-US" altLang="zh-CN" dirty="0" smtClean="0"/>
              <a:t>TAI</a:t>
            </a:r>
            <a:r>
              <a:rPr lang="zh-CN" altLang="en-US" dirty="0" smtClean="0"/>
              <a:t>列表）；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启动</a:t>
            </a:r>
            <a:r>
              <a:rPr lang="en-US" altLang="zh-CN" dirty="0" smtClean="0"/>
              <a:t>T3450</a:t>
            </a:r>
            <a:r>
              <a:rPr lang="zh-CN" altLang="en-US" dirty="0" smtClean="0"/>
              <a:t>定时器；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UE</a:t>
            </a:r>
            <a:r>
              <a:rPr lang="zh-CN" altLang="en-US" dirty="0" smtClean="0"/>
              <a:t>完成</a:t>
            </a:r>
            <a:r>
              <a:rPr lang="en-US" altLang="zh-CN" dirty="0" smtClean="0"/>
              <a:t>GUTI</a:t>
            </a:r>
            <a:r>
              <a:rPr lang="zh-CN" altLang="en-US" dirty="0" smtClean="0"/>
              <a:t>重分配过程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存储</a:t>
            </a:r>
            <a:r>
              <a:rPr lang="en-US" altLang="zh-CN" dirty="0" smtClean="0"/>
              <a:t>GUTI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TAI</a:t>
            </a:r>
            <a:r>
              <a:rPr lang="zh-CN" altLang="en-US" dirty="0" smtClean="0"/>
              <a:t>列表；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发送</a:t>
            </a:r>
            <a:r>
              <a:rPr lang="en-US" altLang="zh-CN" dirty="0" smtClean="0"/>
              <a:t>GUTI REALLOCATION COMPLETE</a:t>
            </a:r>
            <a:r>
              <a:rPr lang="zh-CN" altLang="en-US" dirty="0" smtClean="0"/>
              <a:t>；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MME</a:t>
            </a:r>
            <a:r>
              <a:rPr lang="zh-CN" altLang="en-US" dirty="0" smtClean="0"/>
              <a:t>完成</a:t>
            </a:r>
            <a:r>
              <a:rPr lang="en-US" altLang="zh-CN" dirty="0" smtClean="0"/>
              <a:t>GUTI</a:t>
            </a:r>
            <a:r>
              <a:rPr lang="zh-CN" altLang="en-US" dirty="0" smtClean="0"/>
              <a:t>重分配过程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停止</a:t>
            </a:r>
            <a:r>
              <a:rPr lang="en-US" altLang="zh-CN" dirty="0" smtClean="0"/>
              <a:t>T3450</a:t>
            </a:r>
            <a:r>
              <a:rPr lang="zh-CN" altLang="en-US" dirty="0" smtClean="0"/>
              <a:t>定时器；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新</a:t>
            </a:r>
            <a:r>
              <a:rPr lang="en-US" altLang="zh-CN" dirty="0" smtClean="0"/>
              <a:t>GUTI</a:t>
            </a:r>
            <a:r>
              <a:rPr lang="zh-CN" altLang="en-US" dirty="0" smtClean="0"/>
              <a:t>生效，旧</a:t>
            </a:r>
            <a:r>
              <a:rPr lang="en-US" altLang="zh-CN" dirty="0" smtClean="0"/>
              <a:t>GUTI</a:t>
            </a:r>
            <a:r>
              <a:rPr lang="zh-CN" altLang="en-US" dirty="0" smtClean="0"/>
              <a:t>失效；</a:t>
            </a:r>
            <a:endParaRPr lang="en-US" altLang="zh-C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16" y="188640"/>
            <a:ext cx="8864090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477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EMM</a:t>
            </a:r>
            <a:r>
              <a:rPr lang="zh-CN" altLang="en-US" dirty="0"/>
              <a:t>公共过程</a:t>
            </a:r>
            <a:r>
              <a:rPr lang="en-US" altLang="zh-CN" dirty="0" smtClean="0"/>
              <a:t>——Authentication</a:t>
            </a:r>
            <a:endParaRPr lang="zh-CN" altLang="en-US" dirty="0"/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251520" y="1701175"/>
            <a:ext cx="8640960" cy="1584950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sz="3000" b="1" dirty="0" smtClean="0"/>
              <a:t>Authentication(MME </a:t>
            </a:r>
            <a:r>
              <a:rPr lang="en-US" altLang="zh-CN" sz="3000" b="1" dirty="0" smtClean="0">
                <a:sym typeface="Wingdings" panose="05000000000000000000" pitchFamily="2" charset="2"/>
              </a:rPr>
              <a:t></a:t>
            </a:r>
            <a:r>
              <a:rPr lang="en-US" altLang="zh-CN" sz="3000" b="1" dirty="0" smtClean="0"/>
              <a:t> UE)</a:t>
            </a:r>
            <a:endParaRPr lang="en-US" altLang="zh-CN" sz="30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目的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为用户和网络提供互鉴权机制。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参考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3GPP TS 24.301 </a:t>
            </a:r>
            <a:r>
              <a:rPr lang="zh-CN" altLang="en-US" dirty="0"/>
              <a:t>第</a:t>
            </a:r>
            <a:r>
              <a:rPr lang="en-US" altLang="zh-CN" dirty="0"/>
              <a:t>5.4.2</a:t>
            </a:r>
            <a:r>
              <a:rPr lang="zh-CN" altLang="en-US" dirty="0"/>
              <a:t>节</a:t>
            </a:r>
            <a:endParaRPr lang="en-US" altLang="zh-CN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44" y="3286125"/>
            <a:ext cx="763905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617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EMM</a:t>
            </a:r>
            <a:r>
              <a:rPr lang="zh-CN" altLang="en-US" dirty="0"/>
              <a:t>公共过程</a:t>
            </a:r>
            <a:r>
              <a:rPr lang="en-US" altLang="zh-CN" dirty="0" smtClean="0"/>
              <a:t>——SMC</a:t>
            </a:r>
            <a:endParaRPr lang="zh-CN" altLang="en-US" dirty="0"/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251520" y="1701175"/>
            <a:ext cx="8640960" cy="1584950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sz="3000" b="1" dirty="0" smtClean="0"/>
              <a:t>Security Mode Control(MME </a:t>
            </a:r>
            <a:r>
              <a:rPr lang="en-US" altLang="zh-CN" sz="3000" b="1" dirty="0" smtClean="0">
                <a:sym typeface="Wingdings" panose="05000000000000000000" pitchFamily="2" charset="2"/>
              </a:rPr>
              <a:t></a:t>
            </a:r>
            <a:r>
              <a:rPr lang="en-US" altLang="zh-CN" sz="3000" b="1" dirty="0" smtClean="0"/>
              <a:t> UE)</a:t>
            </a:r>
            <a:endParaRPr lang="en-US" altLang="zh-CN" sz="30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目的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使用</a:t>
            </a:r>
            <a:r>
              <a:rPr lang="en-US" altLang="zh-CN" dirty="0"/>
              <a:t>EPS</a:t>
            </a:r>
            <a:r>
              <a:rPr lang="zh-CN" altLang="en-US" dirty="0"/>
              <a:t>安全上下文，并使用相应的</a:t>
            </a:r>
            <a:r>
              <a:rPr lang="en-US" altLang="zh-CN" dirty="0"/>
              <a:t>EPS NAS</a:t>
            </a:r>
            <a:r>
              <a:rPr lang="zh-CN" altLang="en-US" dirty="0"/>
              <a:t>密钥和</a:t>
            </a:r>
            <a:r>
              <a:rPr lang="en-US" altLang="zh-CN" dirty="0"/>
              <a:t>EPS</a:t>
            </a:r>
            <a:r>
              <a:rPr lang="zh-CN" altLang="en-US" dirty="0"/>
              <a:t>安全算法初始化和启动</a:t>
            </a:r>
            <a:r>
              <a:rPr lang="en-US" altLang="zh-CN" dirty="0"/>
              <a:t>UE</a:t>
            </a:r>
            <a:r>
              <a:rPr lang="zh-CN" altLang="en-US" dirty="0"/>
              <a:t>和</a:t>
            </a:r>
            <a:r>
              <a:rPr lang="en-US" altLang="zh-CN" dirty="0"/>
              <a:t>MME</a:t>
            </a:r>
            <a:r>
              <a:rPr lang="zh-CN" altLang="en-US" dirty="0"/>
              <a:t>之间的</a:t>
            </a:r>
            <a:r>
              <a:rPr lang="en-US" altLang="zh-CN" dirty="0"/>
              <a:t>NAS</a:t>
            </a:r>
            <a:r>
              <a:rPr lang="zh-CN" altLang="en-US" dirty="0"/>
              <a:t>信令安全。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参考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3GPP TS 24.301 </a:t>
            </a:r>
            <a:r>
              <a:rPr lang="zh-CN" altLang="en-US" dirty="0"/>
              <a:t>第</a:t>
            </a:r>
            <a:r>
              <a:rPr lang="en-US" altLang="zh-CN" dirty="0" smtClean="0"/>
              <a:t>5.4.3</a:t>
            </a:r>
            <a:r>
              <a:rPr lang="zh-CN" altLang="en-US" dirty="0" smtClean="0"/>
              <a:t>节</a:t>
            </a:r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15" y="3284984"/>
            <a:ext cx="7256421" cy="2978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0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EMM</a:t>
            </a:r>
            <a:r>
              <a:rPr lang="zh-CN" altLang="en-US" dirty="0"/>
              <a:t>公共过程</a:t>
            </a:r>
            <a:r>
              <a:rPr lang="en-US" altLang="zh-CN" dirty="0" smtClean="0"/>
              <a:t>——Identification</a:t>
            </a:r>
            <a:endParaRPr lang="zh-CN" altLang="en-US" dirty="0"/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251520" y="1701175"/>
            <a:ext cx="8640960" cy="1584950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sz="3000" b="1" dirty="0" smtClean="0"/>
              <a:t>Identification(MME </a:t>
            </a:r>
            <a:r>
              <a:rPr lang="en-US" altLang="zh-CN" sz="3000" b="1" dirty="0" smtClean="0">
                <a:sym typeface="Wingdings" panose="05000000000000000000" pitchFamily="2" charset="2"/>
              </a:rPr>
              <a:t></a:t>
            </a:r>
            <a:r>
              <a:rPr lang="en-US" altLang="zh-CN" sz="3000" b="1" dirty="0" smtClean="0"/>
              <a:t> UE)</a:t>
            </a:r>
            <a:endParaRPr lang="en-US" altLang="zh-CN" sz="30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目的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为了请求</a:t>
            </a:r>
            <a:r>
              <a:rPr lang="en-US" altLang="zh-CN" dirty="0" smtClean="0"/>
              <a:t>UE</a:t>
            </a:r>
            <a:r>
              <a:rPr lang="zh-CN" altLang="en-US" dirty="0" smtClean="0"/>
              <a:t>提供特定的身份标识参数</a:t>
            </a:r>
            <a:r>
              <a:rPr lang="en-US" altLang="zh-CN" dirty="0" smtClean="0"/>
              <a:t>(IMSI/IMEI)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参考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3GPP </a:t>
            </a:r>
            <a:r>
              <a:rPr lang="en-US" altLang="zh-CN" dirty="0"/>
              <a:t>TS 24.301 </a:t>
            </a:r>
            <a:r>
              <a:rPr lang="zh-CN" altLang="en-US" dirty="0"/>
              <a:t>第</a:t>
            </a:r>
            <a:r>
              <a:rPr lang="en-US" altLang="zh-CN" dirty="0" smtClean="0"/>
              <a:t>5.4.4</a:t>
            </a:r>
            <a:r>
              <a:rPr lang="zh-CN" altLang="en-US" dirty="0" smtClean="0"/>
              <a:t>节</a:t>
            </a:r>
            <a:endParaRPr lang="en-US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3958960"/>
            <a:ext cx="8487587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870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EMM</a:t>
            </a:r>
            <a:r>
              <a:rPr lang="zh-CN" altLang="en-US" dirty="0"/>
              <a:t>公共过程</a:t>
            </a:r>
            <a:r>
              <a:rPr lang="en-US" altLang="zh-CN" dirty="0" smtClean="0"/>
              <a:t>——</a:t>
            </a:r>
            <a:r>
              <a:rPr lang="en-US" altLang="zh-CN" b="1" dirty="0"/>
              <a:t>Information</a:t>
            </a:r>
            <a:endParaRPr lang="zh-CN" altLang="en-US" dirty="0"/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251520" y="1701175"/>
            <a:ext cx="8640960" cy="1584950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sz="3000" b="1" dirty="0" smtClean="0"/>
              <a:t>EMM Information(MME </a:t>
            </a:r>
            <a:r>
              <a:rPr lang="en-US" altLang="zh-CN" sz="3000" b="1" dirty="0" smtClean="0">
                <a:sym typeface="Wingdings" panose="05000000000000000000" pitchFamily="2" charset="2"/>
              </a:rPr>
              <a:t></a:t>
            </a:r>
            <a:r>
              <a:rPr lang="en-US" altLang="zh-CN" sz="3000" b="1" dirty="0" smtClean="0"/>
              <a:t> UE)</a:t>
            </a:r>
            <a:endParaRPr lang="en-US" altLang="zh-CN" sz="30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目的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允许</a:t>
            </a:r>
            <a:r>
              <a:rPr lang="zh-CN" altLang="en-US" dirty="0"/>
              <a:t>网络向</a:t>
            </a:r>
            <a:r>
              <a:rPr lang="en-US" altLang="zh-CN" dirty="0"/>
              <a:t>UE</a:t>
            </a:r>
            <a:r>
              <a:rPr lang="zh-CN" altLang="en-US" dirty="0"/>
              <a:t>提供信息，如时区</a:t>
            </a:r>
            <a:r>
              <a:rPr lang="zh-CN" altLang="en-US" dirty="0" smtClean="0"/>
              <a:t>等参数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参考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3GPP </a:t>
            </a:r>
            <a:r>
              <a:rPr lang="en-US" altLang="zh-CN" dirty="0"/>
              <a:t>TS 24.301 </a:t>
            </a:r>
            <a:r>
              <a:rPr lang="zh-CN" altLang="en-US" dirty="0"/>
              <a:t>第</a:t>
            </a:r>
            <a:r>
              <a:rPr lang="en-US" altLang="zh-CN" dirty="0" smtClean="0"/>
              <a:t>5.4.5</a:t>
            </a:r>
            <a:r>
              <a:rPr lang="zh-CN" altLang="en-US" dirty="0" smtClean="0"/>
              <a:t>节</a:t>
            </a:r>
            <a:endParaRPr lang="en-US" altLang="zh-C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23" y="3284984"/>
            <a:ext cx="8424936" cy="1260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5536" y="4713547"/>
            <a:ext cx="72813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NITZ</a:t>
            </a:r>
            <a:r>
              <a:rPr lang="zh-CN" altLang="en-US" dirty="0" smtClean="0"/>
              <a:t>同步流程：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收到 </a:t>
            </a:r>
            <a:r>
              <a:rPr lang="en-US" altLang="zh-CN" dirty="0" smtClean="0"/>
              <a:t>EMM information </a:t>
            </a:r>
            <a:r>
              <a:rPr lang="en-US" altLang="zh-CN" dirty="0" err="1" smtClean="0"/>
              <a:t>Msg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REG</a:t>
            </a:r>
            <a:r>
              <a:rPr lang="zh-CN" altLang="en-US" dirty="0" smtClean="0"/>
              <a:t>模块，同步</a:t>
            </a:r>
            <a:r>
              <a:rPr lang="en-US" altLang="zh-CN" dirty="0" smtClean="0"/>
              <a:t>modem</a:t>
            </a:r>
            <a:r>
              <a:rPr lang="zh-CN" altLang="en-US" dirty="0" smtClean="0"/>
              <a:t>时间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 smtClean="0"/>
              <a:t>通过</a:t>
            </a:r>
            <a:r>
              <a:rPr lang="en-US" altLang="zh-CN" dirty="0" smtClean="0"/>
              <a:t>TIME_QMI</a:t>
            </a:r>
            <a:r>
              <a:rPr lang="zh-CN" altLang="en-US" dirty="0" smtClean="0"/>
              <a:t>，</a:t>
            </a:r>
            <a:r>
              <a:rPr lang="en-US" altLang="zh-CN" dirty="0"/>
              <a:t>QMI_TIME_ATS_TOD_UPDATE_IND_MSG</a:t>
            </a:r>
            <a:r>
              <a:rPr lang="zh-CN" altLang="en-US" dirty="0" smtClean="0"/>
              <a:t>告知</a:t>
            </a:r>
            <a:r>
              <a:rPr lang="en-US" altLang="zh-CN" dirty="0" smtClean="0"/>
              <a:t>AP</a:t>
            </a:r>
            <a:r>
              <a:rPr lang="zh-CN" altLang="en-US" dirty="0" smtClean="0"/>
              <a:t>侧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使用</a:t>
            </a:r>
            <a:r>
              <a:rPr lang="en-US" altLang="zh-CN" dirty="0" err="1" smtClean="0"/>
              <a:t>time_daemon</a:t>
            </a:r>
            <a:r>
              <a:rPr lang="zh-CN" altLang="en-US" dirty="0" smtClean="0"/>
              <a:t>，同步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时间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792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836712"/>
            <a:ext cx="4638675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094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212976"/>
            <a:ext cx="8229600" cy="1252728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基本概念</a:t>
            </a:r>
            <a:endParaRPr lang="zh-CN" alt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05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76" y="2426408"/>
            <a:ext cx="80772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76" y="3093174"/>
            <a:ext cx="5457825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27584" y="548680"/>
            <a:ext cx="43380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Modem REG</a:t>
            </a:r>
          </a:p>
          <a:p>
            <a:r>
              <a:rPr lang="en-US" altLang="zh-CN" dirty="0" err="1" smtClean="0"/>
              <a:t>reg_send.c</a:t>
            </a:r>
            <a:endParaRPr lang="en-US" altLang="zh-CN" dirty="0" smtClean="0"/>
          </a:p>
          <a:p>
            <a:r>
              <a:rPr lang="en-US" altLang="zh-CN" dirty="0" smtClean="0"/>
              <a:t>mdm9x07\</a:t>
            </a:r>
            <a:r>
              <a:rPr lang="en-US" altLang="zh-CN" dirty="0" err="1" smtClean="0"/>
              <a:t>modem_proc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mmcp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nas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reg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src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158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4583"/>
            <a:ext cx="5509596" cy="5790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596" y="-23514"/>
            <a:ext cx="3639808" cy="688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9512" y="143889"/>
            <a:ext cx="35910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Linux </a:t>
            </a:r>
            <a:r>
              <a:rPr lang="en-US" altLang="zh-CN" dirty="0" err="1" smtClean="0"/>
              <a:t>time_daemon</a:t>
            </a:r>
            <a:endParaRPr lang="en-US" altLang="zh-CN" dirty="0" smtClean="0"/>
          </a:p>
          <a:p>
            <a:r>
              <a:rPr lang="en-US" altLang="zh-CN" dirty="0" err="1" smtClean="0"/>
              <a:t>time_daemon_mdm.c</a:t>
            </a:r>
            <a:endParaRPr lang="en-US" altLang="zh-CN" dirty="0" smtClean="0"/>
          </a:p>
          <a:p>
            <a:r>
              <a:rPr lang="en-US" altLang="zh-CN" dirty="0" smtClean="0"/>
              <a:t>mdm9x07\</a:t>
            </a:r>
            <a:r>
              <a:rPr lang="en-US" altLang="zh-CN" dirty="0" err="1" smtClean="0"/>
              <a:t>apps_proc</a:t>
            </a:r>
            <a:r>
              <a:rPr lang="en-US" altLang="zh-CN" dirty="0" smtClean="0"/>
              <a:t>\time-services</a:t>
            </a:r>
          </a:p>
        </p:txBody>
      </p:sp>
    </p:spTree>
    <p:extLst>
      <p:ext uri="{BB962C8B-B14F-4D97-AF65-F5344CB8AC3E}">
        <p14:creationId xmlns:p14="http://schemas.microsoft.com/office/powerpoint/2010/main" val="273179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EMM</a:t>
            </a:r>
            <a:r>
              <a:rPr lang="zh-CN" altLang="en-US" dirty="0"/>
              <a:t>特殊</a:t>
            </a:r>
            <a:r>
              <a:rPr lang="zh-CN" altLang="en-US" dirty="0" smtClean="0"/>
              <a:t>过程</a:t>
            </a:r>
            <a:r>
              <a:rPr lang="en-US" altLang="zh-CN" dirty="0" smtClean="0"/>
              <a:t>——Attach</a:t>
            </a:r>
            <a:endParaRPr lang="zh-CN" altLang="en-US" dirty="0"/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251520" y="1701174"/>
            <a:ext cx="8640960" cy="4608145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sz="3000" b="1" dirty="0"/>
              <a:t>Attach(UE</a:t>
            </a:r>
            <a:r>
              <a:rPr lang="en-US" altLang="zh-CN" sz="3000" b="1" dirty="0" smtClean="0">
                <a:sym typeface="Wingdings" panose="05000000000000000000" pitchFamily="2" charset="2"/>
              </a:rPr>
              <a:t></a:t>
            </a:r>
            <a:r>
              <a:rPr lang="en-US" altLang="zh-CN" sz="3000" b="1" dirty="0" smtClean="0"/>
              <a:t> MME</a:t>
            </a:r>
            <a:r>
              <a:rPr lang="en-US" altLang="zh-CN" sz="3000" b="1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目的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为了将</a:t>
            </a:r>
            <a:r>
              <a:rPr lang="en-US" altLang="zh-CN" dirty="0" smtClean="0"/>
              <a:t>UE</a:t>
            </a:r>
            <a:r>
              <a:rPr lang="zh-CN" altLang="en-US" dirty="0" smtClean="0"/>
              <a:t>附着到：</a:t>
            </a:r>
            <a:endParaRPr lang="en-US" altLang="zh-CN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zh-CN" altLang="en-US" dirty="0" smtClean="0"/>
              <a:t>仅</a:t>
            </a:r>
            <a:r>
              <a:rPr lang="en-US" altLang="zh-CN" dirty="0" smtClean="0"/>
              <a:t>EPS</a:t>
            </a:r>
            <a:r>
              <a:rPr lang="zh-CN" altLang="en-US" dirty="0" smtClean="0"/>
              <a:t>服务；</a:t>
            </a:r>
            <a:endParaRPr lang="en-US" altLang="zh-CN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CN" dirty="0" smtClean="0"/>
              <a:t>EPS</a:t>
            </a:r>
            <a:r>
              <a:rPr lang="zh-CN" altLang="en-US" dirty="0" smtClean="0"/>
              <a:t>和非</a:t>
            </a:r>
            <a:r>
              <a:rPr lang="en-US" altLang="zh-CN" dirty="0" smtClean="0"/>
              <a:t>EPS</a:t>
            </a:r>
            <a:r>
              <a:rPr lang="zh-CN" altLang="en-US" dirty="0" smtClean="0"/>
              <a:t>服务；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触发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由处于</a:t>
            </a:r>
            <a:r>
              <a:rPr lang="en-US" altLang="zh-CN" dirty="0" smtClean="0"/>
              <a:t>PS mode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由处于</a:t>
            </a:r>
            <a:r>
              <a:rPr lang="en-US" altLang="zh-CN" dirty="0" smtClean="0"/>
              <a:t>CS/PS mode 1 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CS/PS mode 2</a:t>
            </a:r>
            <a:r>
              <a:rPr lang="zh-CN" altLang="en-US" dirty="0" smtClean="0"/>
              <a:t>的</a:t>
            </a:r>
            <a:r>
              <a:rPr lang="en-US" altLang="zh-CN" dirty="0" smtClean="0"/>
              <a:t>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附着类型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EPS attach – </a:t>
            </a:r>
            <a:r>
              <a:rPr lang="zh-CN" altLang="en-US" dirty="0" smtClean="0"/>
              <a:t>仅附着到</a:t>
            </a:r>
            <a:r>
              <a:rPr lang="en-US" altLang="zh-CN" dirty="0" smtClean="0"/>
              <a:t>EPS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Combined EPS/IMSI attach – </a:t>
            </a:r>
            <a:r>
              <a:rPr lang="zh-CN" altLang="en-US" dirty="0" smtClean="0"/>
              <a:t>附着到</a:t>
            </a:r>
            <a:r>
              <a:rPr lang="en-US" altLang="zh-CN" dirty="0" smtClean="0"/>
              <a:t>EPS</a:t>
            </a:r>
            <a:r>
              <a:rPr lang="zh-CN" altLang="en-US" dirty="0" smtClean="0"/>
              <a:t>和非</a:t>
            </a:r>
            <a:r>
              <a:rPr lang="en-US" altLang="zh-CN" dirty="0" smtClean="0"/>
              <a:t>EPS</a:t>
            </a:r>
            <a:r>
              <a:rPr lang="zh-CN" altLang="en-US" dirty="0" smtClean="0"/>
              <a:t>服务，或在已经附着到</a:t>
            </a:r>
            <a:r>
              <a:rPr lang="en-US" altLang="zh-CN" dirty="0" smtClean="0"/>
              <a:t>EPS</a:t>
            </a:r>
            <a:r>
              <a:rPr lang="zh-CN" altLang="en-US" dirty="0" smtClean="0"/>
              <a:t>服务的情况下，为了附着到非</a:t>
            </a:r>
            <a:r>
              <a:rPr lang="en-US" altLang="zh-CN" dirty="0" smtClean="0"/>
              <a:t>EPS</a:t>
            </a:r>
            <a:r>
              <a:rPr lang="zh-CN" altLang="en-US" dirty="0" smtClean="0"/>
              <a:t>服务。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参考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3GPP </a:t>
            </a:r>
            <a:r>
              <a:rPr lang="en-US" altLang="zh-CN" dirty="0"/>
              <a:t>TS 24.301 </a:t>
            </a:r>
            <a:r>
              <a:rPr lang="zh-CN" altLang="en-US" dirty="0"/>
              <a:t>第</a:t>
            </a:r>
            <a:r>
              <a:rPr lang="en-US" altLang="zh-CN" dirty="0" smtClean="0"/>
              <a:t>5.5.1</a:t>
            </a:r>
            <a:r>
              <a:rPr lang="zh-CN" altLang="en-US" dirty="0" smtClean="0"/>
              <a:t>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4494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797152"/>
            <a:ext cx="548640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60832"/>
            <a:ext cx="655320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296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2704"/>
            <a:ext cx="455295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32462" y="2132856"/>
            <a:ext cx="4160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dirty="0">
                <a:solidFill>
                  <a:srgbClr val="FF0000"/>
                </a:solidFill>
              </a:rPr>
              <a:t>若</a:t>
            </a:r>
            <a:r>
              <a:rPr lang="en-US" altLang="zh-CN" dirty="0">
                <a:solidFill>
                  <a:srgbClr val="FF0000"/>
                </a:solidFill>
              </a:rPr>
              <a:t>GUTI</a:t>
            </a:r>
            <a:r>
              <a:rPr lang="zh-CN" altLang="en-US" dirty="0">
                <a:solidFill>
                  <a:srgbClr val="FF0000"/>
                </a:solidFill>
              </a:rPr>
              <a:t>有效，在</a:t>
            </a:r>
            <a:r>
              <a:rPr lang="en-US" altLang="zh-CN" dirty="0">
                <a:solidFill>
                  <a:srgbClr val="FF0000"/>
                </a:solidFill>
              </a:rPr>
              <a:t>Attach Request</a:t>
            </a:r>
            <a:r>
              <a:rPr lang="zh-CN" altLang="en-US" dirty="0">
                <a:solidFill>
                  <a:srgbClr val="FF0000"/>
                </a:solidFill>
              </a:rPr>
              <a:t>中使用它来标识；否则，使用</a:t>
            </a:r>
            <a:r>
              <a:rPr lang="en-US" altLang="zh-CN" dirty="0">
                <a:solidFill>
                  <a:srgbClr val="FF0000"/>
                </a:solidFill>
              </a:rPr>
              <a:t>IMSI</a:t>
            </a:r>
            <a:r>
              <a:rPr lang="zh-CN" altLang="en-US" dirty="0">
                <a:solidFill>
                  <a:srgbClr val="FF0000"/>
                </a:solidFill>
              </a:rPr>
              <a:t>来标识。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cxnSp>
        <p:nvCxnSpPr>
          <p:cNvPr id="8" name="直接箭头连接符 7"/>
          <p:cNvCxnSpPr>
            <a:stCxn id="6" idx="1"/>
          </p:cNvCxnSpPr>
          <p:nvPr/>
        </p:nvCxnSpPr>
        <p:spPr>
          <a:xfrm flipH="1" flipV="1">
            <a:off x="2555776" y="2492897"/>
            <a:ext cx="2176686" cy="1016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11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0" y="224736"/>
            <a:ext cx="4200525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32462" y="2132856"/>
            <a:ext cx="4160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dirty="0">
                <a:solidFill>
                  <a:srgbClr val="FF0000"/>
                </a:solidFill>
              </a:rPr>
              <a:t>应在</a:t>
            </a:r>
            <a:r>
              <a:rPr lang="en-US" altLang="zh-CN" dirty="0">
                <a:solidFill>
                  <a:srgbClr val="FF0000"/>
                </a:solidFill>
              </a:rPr>
              <a:t>Attach Request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en-US" altLang="zh-CN" dirty="0">
                <a:solidFill>
                  <a:srgbClr val="FF0000"/>
                </a:solidFill>
              </a:rPr>
              <a:t>ESM</a:t>
            </a:r>
            <a:r>
              <a:rPr lang="zh-CN" altLang="en-US" dirty="0">
                <a:solidFill>
                  <a:srgbClr val="FF0000"/>
                </a:solidFill>
              </a:rPr>
              <a:t>消息容器中包含</a:t>
            </a:r>
            <a:r>
              <a:rPr lang="en-US" altLang="zh-CN" dirty="0">
                <a:solidFill>
                  <a:srgbClr val="FF0000"/>
                </a:solidFill>
              </a:rPr>
              <a:t>PDN Connectivity Request</a:t>
            </a:r>
            <a:r>
              <a:rPr lang="zh-CN" altLang="en-US" dirty="0">
                <a:solidFill>
                  <a:srgbClr val="FF0000"/>
                </a:solidFill>
              </a:rPr>
              <a:t>；它用来建立</a:t>
            </a:r>
            <a:r>
              <a:rPr lang="en-US" altLang="zh-CN" dirty="0">
                <a:solidFill>
                  <a:srgbClr val="FF0000"/>
                </a:solidFill>
              </a:rPr>
              <a:t>UE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P-GW</a:t>
            </a:r>
            <a:r>
              <a:rPr lang="zh-CN" altLang="en-US" dirty="0">
                <a:solidFill>
                  <a:srgbClr val="FF0000"/>
                </a:solidFill>
              </a:rPr>
              <a:t>的连接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6" idx="1"/>
          </p:cNvCxnSpPr>
          <p:nvPr/>
        </p:nvCxnSpPr>
        <p:spPr>
          <a:xfrm flipH="1" flipV="1">
            <a:off x="3339822" y="908721"/>
            <a:ext cx="1392640" cy="1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913736"/>
            <a:ext cx="684847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715531" y="4663981"/>
            <a:ext cx="4160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dirty="0" smtClean="0">
                <a:solidFill>
                  <a:srgbClr val="FF0000"/>
                </a:solidFill>
              </a:rPr>
              <a:t>设备以语言为中心；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lvl="1"/>
            <a:r>
              <a:rPr lang="zh-CN" altLang="en-US" dirty="0" smtClean="0">
                <a:solidFill>
                  <a:srgbClr val="FF0000"/>
                </a:solidFill>
              </a:rPr>
              <a:t>优先使用</a:t>
            </a:r>
            <a:r>
              <a:rPr lang="en-US" altLang="zh-CN" dirty="0" err="1" smtClean="0">
                <a:solidFill>
                  <a:srgbClr val="FF0000"/>
                </a:solidFill>
              </a:rPr>
              <a:t>VoLTE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3531741" y="4960905"/>
            <a:ext cx="1183790" cy="13576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52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0" y="224736"/>
            <a:ext cx="4572000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02" y="5264478"/>
            <a:ext cx="40290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004048" y="2132856"/>
            <a:ext cx="3912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dirty="0" smtClean="0">
                <a:solidFill>
                  <a:srgbClr val="FF0000"/>
                </a:solidFill>
              </a:rPr>
              <a:t>46011</a:t>
            </a:r>
            <a:r>
              <a:rPr lang="zh-CN" altLang="en-US" dirty="0" smtClean="0">
                <a:solidFill>
                  <a:srgbClr val="FF0000"/>
                </a:solidFill>
              </a:rPr>
              <a:t>电信卡没有</a:t>
            </a:r>
            <a:r>
              <a:rPr lang="en-US" altLang="zh-CN" dirty="0" smtClean="0">
                <a:solidFill>
                  <a:srgbClr val="FF0000"/>
                </a:solidFill>
              </a:rPr>
              <a:t>CS</a:t>
            </a:r>
            <a:r>
              <a:rPr lang="zh-CN" altLang="en-US" dirty="0" smtClean="0">
                <a:solidFill>
                  <a:srgbClr val="FF0000"/>
                </a:solidFill>
              </a:rPr>
              <a:t>域，设备也没有</a:t>
            </a:r>
            <a:r>
              <a:rPr lang="en-US" altLang="zh-CN" dirty="0" smtClean="0">
                <a:solidFill>
                  <a:srgbClr val="FF0000"/>
                </a:solidFill>
              </a:rPr>
              <a:t>1X</a:t>
            </a:r>
            <a:r>
              <a:rPr lang="zh-CN" altLang="en-US" dirty="0" smtClean="0">
                <a:solidFill>
                  <a:srgbClr val="FF0000"/>
                </a:solidFill>
              </a:rPr>
              <a:t>能力，所以只能附着到</a:t>
            </a:r>
            <a:r>
              <a:rPr lang="en-US" altLang="zh-CN" dirty="0" smtClean="0">
                <a:solidFill>
                  <a:srgbClr val="FF0000"/>
                </a:solidFill>
              </a:rPr>
              <a:t>EPS</a:t>
            </a:r>
            <a:r>
              <a:rPr lang="zh-CN" altLang="en-US" dirty="0" smtClean="0">
                <a:solidFill>
                  <a:srgbClr val="FF0000"/>
                </a:solidFill>
              </a:rPr>
              <a:t>服务。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cxnSp>
        <p:nvCxnSpPr>
          <p:cNvPr id="8" name="直接箭头连接符 7"/>
          <p:cNvCxnSpPr>
            <a:stCxn id="7" idx="1"/>
          </p:cNvCxnSpPr>
          <p:nvPr/>
        </p:nvCxnSpPr>
        <p:spPr>
          <a:xfrm flipH="1" flipV="1">
            <a:off x="3131840" y="1916834"/>
            <a:ext cx="1872208" cy="6776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1"/>
          </p:cNvCxnSpPr>
          <p:nvPr/>
        </p:nvCxnSpPr>
        <p:spPr>
          <a:xfrm flipH="1">
            <a:off x="3563888" y="2594521"/>
            <a:ext cx="1440160" cy="29128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39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5" y="0"/>
            <a:ext cx="4534145" cy="68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004048" y="2132856"/>
            <a:ext cx="3912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dirty="0" smtClean="0">
                <a:solidFill>
                  <a:srgbClr val="FF0000"/>
                </a:solidFill>
              </a:rPr>
              <a:t>附带</a:t>
            </a:r>
            <a:r>
              <a:rPr lang="en-US" altLang="zh-CN" dirty="0" smtClean="0">
                <a:solidFill>
                  <a:srgbClr val="FF0000"/>
                </a:solidFill>
              </a:rPr>
              <a:t>ESM</a:t>
            </a:r>
            <a:r>
              <a:rPr lang="zh-CN" altLang="en-US" dirty="0" smtClean="0">
                <a:solidFill>
                  <a:srgbClr val="FF0000"/>
                </a:solidFill>
              </a:rPr>
              <a:t>容器，里面包含了激活的默认承载的相关信息。如：</a:t>
            </a:r>
            <a:r>
              <a:rPr lang="en-US" altLang="zh-CN" dirty="0" smtClean="0">
                <a:solidFill>
                  <a:srgbClr val="FF0000"/>
                </a:solidFill>
              </a:rPr>
              <a:t>QCI</a:t>
            </a:r>
            <a:r>
              <a:rPr lang="zh-CN" altLang="en-US" dirty="0" smtClean="0">
                <a:solidFill>
                  <a:srgbClr val="FF0000"/>
                </a:solidFill>
              </a:rPr>
              <a:t>等级、</a:t>
            </a:r>
            <a:r>
              <a:rPr lang="en-US" altLang="zh-CN" dirty="0" smtClean="0">
                <a:solidFill>
                  <a:srgbClr val="FF0000"/>
                </a:solidFill>
              </a:rPr>
              <a:t>IP</a:t>
            </a:r>
            <a:r>
              <a:rPr lang="zh-CN" altLang="en-US" dirty="0" smtClean="0">
                <a:solidFill>
                  <a:srgbClr val="FF0000"/>
                </a:solidFill>
              </a:rPr>
              <a:t>地址等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cxnSp>
        <p:nvCxnSpPr>
          <p:cNvPr id="8" name="直接箭头连接符 7"/>
          <p:cNvCxnSpPr>
            <a:stCxn id="7" idx="1"/>
          </p:cNvCxnSpPr>
          <p:nvPr/>
        </p:nvCxnSpPr>
        <p:spPr>
          <a:xfrm flipH="1" flipV="1">
            <a:off x="2771800" y="692699"/>
            <a:ext cx="2232248" cy="20403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53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0354"/>
            <a:ext cx="606742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716016" y="2492896"/>
            <a:ext cx="3912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dirty="0" smtClean="0">
                <a:solidFill>
                  <a:srgbClr val="FF0000"/>
                </a:solidFill>
              </a:rPr>
              <a:t>所附着的</a:t>
            </a:r>
            <a:r>
              <a:rPr lang="en-US" altLang="zh-CN" dirty="0" smtClean="0">
                <a:solidFill>
                  <a:srgbClr val="FF0000"/>
                </a:solidFill>
              </a:rPr>
              <a:t>EPS</a:t>
            </a:r>
            <a:r>
              <a:rPr lang="zh-CN" altLang="en-US" dirty="0" smtClean="0">
                <a:solidFill>
                  <a:srgbClr val="FF0000"/>
                </a:solidFill>
              </a:rPr>
              <a:t>网络具有以下能力：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342900" lvl="1" indent="-342900">
              <a:buAutoNum type="arabicPeriod"/>
            </a:pPr>
            <a:r>
              <a:rPr lang="zh-CN" altLang="en-US" dirty="0" smtClean="0">
                <a:solidFill>
                  <a:srgbClr val="FF0000"/>
                </a:solidFill>
              </a:rPr>
              <a:t>定位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342900" lvl="1" indent="-342900">
              <a:buAutoNum type="arabicPeriod"/>
            </a:pPr>
            <a:r>
              <a:rPr lang="zh-CN" altLang="en-US" dirty="0" smtClean="0">
                <a:solidFill>
                  <a:srgbClr val="FF0000"/>
                </a:solidFill>
              </a:rPr>
              <a:t>紧急电话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342900" lvl="1" indent="-342900">
              <a:buAutoNum type="arabicPeriod"/>
            </a:pPr>
            <a:r>
              <a:rPr lang="en-US" altLang="zh-CN" dirty="0" smtClean="0">
                <a:solidFill>
                  <a:srgbClr val="FF0000"/>
                </a:solidFill>
              </a:rPr>
              <a:t>IMS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8" name="直接箭头连接符 7"/>
          <p:cNvCxnSpPr>
            <a:stCxn id="7" idx="1"/>
            <a:endCxn id="13314" idx="2"/>
          </p:cNvCxnSpPr>
          <p:nvPr/>
        </p:nvCxnSpPr>
        <p:spPr>
          <a:xfrm flipH="1" flipV="1">
            <a:off x="3213225" y="1713404"/>
            <a:ext cx="1502791" cy="13796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71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251520" y="332656"/>
            <a:ext cx="8640960" cy="5784704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sz="3000" b="1" dirty="0"/>
              <a:t>Attach(UE</a:t>
            </a:r>
            <a:r>
              <a:rPr lang="en-US" altLang="zh-CN" sz="3000" b="1" dirty="0" smtClean="0">
                <a:sym typeface="Wingdings" panose="05000000000000000000" pitchFamily="2" charset="2"/>
              </a:rPr>
              <a:t></a:t>
            </a:r>
            <a:r>
              <a:rPr lang="en-US" altLang="zh-CN" sz="3000" b="1" dirty="0" smtClean="0"/>
              <a:t> MME</a:t>
            </a:r>
            <a:r>
              <a:rPr lang="en-US" altLang="zh-CN" sz="3000" b="1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Attach</a:t>
            </a:r>
            <a:r>
              <a:rPr lang="zh-CN" altLang="en-US" dirty="0" smtClean="0"/>
              <a:t>发起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处于</a:t>
            </a:r>
            <a:r>
              <a:rPr lang="en-US" altLang="zh-CN" dirty="0" smtClean="0"/>
              <a:t>EMM-DEREGISTERED</a:t>
            </a:r>
            <a:r>
              <a:rPr lang="zh-CN" altLang="en-US" dirty="0" smtClean="0"/>
              <a:t>状态的</a:t>
            </a:r>
            <a:r>
              <a:rPr lang="en-US" altLang="zh-CN" dirty="0" smtClean="0"/>
              <a:t>UE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ATTACH REQUEST</a:t>
            </a:r>
            <a:r>
              <a:rPr lang="zh-CN" altLang="en-US" dirty="0" smtClean="0"/>
              <a:t>消息发起</a:t>
            </a:r>
            <a:r>
              <a:rPr lang="en-US" altLang="zh-CN" dirty="0" smtClean="0"/>
              <a:t>Attach</a:t>
            </a:r>
            <a:r>
              <a:rPr lang="zh-CN" altLang="en-US" dirty="0" smtClean="0"/>
              <a:t>过程</a:t>
            </a:r>
            <a:endParaRPr lang="en-US" altLang="zh-CN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CN" dirty="0" smtClean="0"/>
              <a:t>T3410</a:t>
            </a:r>
            <a:r>
              <a:rPr lang="zh-CN" altLang="en-US" dirty="0" smtClean="0"/>
              <a:t>启动；</a:t>
            </a:r>
            <a:r>
              <a:rPr lang="en-US" altLang="zh-CN" dirty="0" smtClean="0"/>
              <a:t>UE</a:t>
            </a:r>
            <a:r>
              <a:rPr lang="zh-CN" altLang="en-US" dirty="0" smtClean="0"/>
              <a:t>进入</a:t>
            </a:r>
            <a:r>
              <a:rPr lang="en-US" altLang="zh-CN" dirty="0" smtClean="0"/>
              <a:t>EMM-REGISTERED-INITIATED</a:t>
            </a:r>
            <a:r>
              <a:rPr lang="zh-CN" altLang="en-US" dirty="0" smtClean="0"/>
              <a:t>状态；</a:t>
            </a:r>
            <a:endParaRPr lang="en-US" altLang="zh-CN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zh-CN" altLang="en-US" dirty="0" smtClean="0"/>
              <a:t>包含</a:t>
            </a:r>
            <a:r>
              <a:rPr lang="en-US" altLang="zh-CN" dirty="0" smtClean="0"/>
              <a:t>GUTI/</a:t>
            </a:r>
            <a:r>
              <a:rPr lang="zh-CN" altLang="en-US" dirty="0" smtClean="0"/>
              <a:t>最近注册</a:t>
            </a:r>
            <a:r>
              <a:rPr lang="en-US" altLang="zh-CN" dirty="0" smtClean="0"/>
              <a:t>TAI</a:t>
            </a:r>
            <a:r>
              <a:rPr lang="zh-CN" altLang="en-US" dirty="0" smtClean="0"/>
              <a:t>（如果</a:t>
            </a:r>
            <a:r>
              <a:rPr lang="en-US" altLang="zh-CN" dirty="0" smtClean="0"/>
              <a:t>GUTI</a:t>
            </a:r>
            <a:r>
              <a:rPr lang="zh-CN" altLang="en-US" dirty="0" smtClean="0"/>
              <a:t>不可用，则使用</a:t>
            </a:r>
            <a:r>
              <a:rPr lang="en-US" altLang="zh-CN" dirty="0" smtClean="0"/>
              <a:t>IMSI</a:t>
            </a:r>
            <a:r>
              <a:rPr lang="zh-CN" altLang="en-US" dirty="0" smtClean="0"/>
              <a:t>）；</a:t>
            </a:r>
            <a:endParaRPr lang="en-US" altLang="zh-CN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zh-CN" altLang="en-US" dirty="0" smtClean="0"/>
              <a:t>包含</a:t>
            </a:r>
            <a:r>
              <a:rPr lang="en-US" altLang="zh-CN" dirty="0" smtClean="0"/>
              <a:t>UE</a:t>
            </a:r>
            <a:r>
              <a:rPr lang="zh-CN" altLang="en-US" dirty="0" smtClean="0"/>
              <a:t>网络能力</a:t>
            </a:r>
            <a:r>
              <a:rPr lang="en-US" altLang="zh-CN" dirty="0" smtClean="0"/>
              <a:t>/Attach</a:t>
            </a:r>
            <a:r>
              <a:rPr lang="zh-CN" altLang="en-US" dirty="0" smtClean="0"/>
              <a:t>类型等等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EMM</a:t>
            </a:r>
            <a:r>
              <a:rPr lang="zh-CN" altLang="en-US" dirty="0"/>
              <a:t>一般</a:t>
            </a:r>
            <a:r>
              <a:rPr lang="zh-CN" altLang="en-US" dirty="0" smtClean="0"/>
              <a:t>过程发起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基于</a:t>
            </a:r>
            <a:r>
              <a:rPr lang="en-US" altLang="zh-CN" dirty="0" smtClean="0"/>
              <a:t>IMSI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GUTI</a:t>
            </a:r>
            <a:r>
              <a:rPr lang="zh-CN" altLang="en-US" dirty="0" smtClean="0"/>
              <a:t>等信息，网络侧发起</a:t>
            </a:r>
            <a:r>
              <a:rPr lang="en-US" altLang="zh-CN" dirty="0" smtClean="0"/>
              <a:t>EMM</a:t>
            </a:r>
            <a:r>
              <a:rPr lang="zh-CN" altLang="en-US" dirty="0" smtClean="0"/>
              <a:t>一般过程，如：</a:t>
            </a:r>
            <a:r>
              <a:rPr lang="en-US" altLang="zh-CN" dirty="0" smtClean="0"/>
              <a:t>Identification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网络接受</a:t>
            </a:r>
            <a:r>
              <a:rPr lang="en-US" altLang="zh-CN" dirty="0" smtClean="0"/>
              <a:t>Attach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TAI</a:t>
            </a:r>
            <a:r>
              <a:rPr lang="zh-CN" altLang="en-US" dirty="0" smtClean="0"/>
              <a:t>列表更新（可能的专有承载激活）；</a:t>
            </a:r>
            <a:r>
              <a:rPr lang="en-US" altLang="zh-CN" dirty="0" smtClean="0"/>
              <a:t>GUTI</a:t>
            </a:r>
            <a:r>
              <a:rPr lang="zh-CN" altLang="en-US" dirty="0" smtClean="0"/>
              <a:t>重分配；</a:t>
            </a:r>
            <a:r>
              <a:rPr lang="en-US" altLang="zh-CN" dirty="0" smtClean="0"/>
              <a:t>MME</a:t>
            </a:r>
            <a:r>
              <a:rPr lang="zh-CN" altLang="en-US" dirty="0" smtClean="0"/>
              <a:t>分配默认承载</a:t>
            </a:r>
            <a:r>
              <a:rPr lang="en-US" altLang="zh-CN" dirty="0" smtClean="0"/>
              <a:t>ID</a:t>
            </a:r>
            <a:r>
              <a:rPr lang="zh-CN" altLang="en-US" dirty="0" smtClean="0"/>
              <a:t>并指示给</a:t>
            </a:r>
            <a:r>
              <a:rPr lang="en-US" altLang="zh-CN" dirty="0" smtClean="0"/>
              <a:t>UE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P-GW</a:t>
            </a:r>
            <a:r>
              <a:rPr lang="zh-CN" altLang="en-US" dirty="0" smtClean="0"/>
              <a:t>分配的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地址（激活默认承载关联的</a:t>
            </a:r>
            <a:r>
              <a:rPr lang="en-US" altLang="zh-CN" dirty="0" smtClean="0"/>
              <a:t>APN</a:t>
            </a:r>
            <a:r>
              <a:rPr lang="zh-CN" altLang="en-US" dirty="0" smtClean="0"/>
              <a:t>）；</a:t>
            </a:r>
            <a:r>
              <a:rPr lang="en-US" altLang="zh-CN" dirty="0" smtClean="0"/>
              <a:t>P-GW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IPV4/IPV6</a:t>
            </a:r>
            <a:r>
              <a:rPr lang="zh-CN" altLang="en-US" dirty="0" smtClean="0"/>
              <a:t>地址；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UE</a:t>
            </a:r>
            <a:r>
              <a:rPr lang="zh-CN" altLang="en-US" dirty="0" smtClean="0"/>
              <a:t>的处理</a:t>
            </a:r>
            <a:endParaRPr lang="en-US" altLang="zh-CN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zh-CN" altLang="en-US" dirty="0" smtClean="0"/>
              <a:t>停止</a:t>
            </a:r>
            <a:r>
              <a:rPr lang="en-US" altLang="zh-CN" dirty="0" smtClean="0"/>
              <a:t>T3410</a:t>
            </a:r>
            <a:r>
              <a:rPr lang="zh-CN" altLang="en-US" dirty="0" smtClean="0"/>
              <a:t>，复位</a:t>
            </a:r>
            <a:r>
              <a:rPr lang="en-US" altLang="zh-CN" dirty="0" smtClean="0"/>
              <a:t>Attach</a:t>
            </a:r>
            <a:r>
              <a:rPr lang="zh-CN" altLang="en-US" dirty="0" smtClean="0"/>
              <a:t>尝试计数器和</a:t>
            </a:r>
            <a:r>
              <a:rPr lang="en-US" altLang="zh-CN" dirty="0" smtClean="0"/>
              <a:t>TAU</a:t>
            </a:r>
            <a:r>
              <a:rPr lang="zh-CN" altLang="en-US" dirty="0" smtClean="0"/>
              <a:t>尝试计数器，进入</a:t>
            </a:r>
            <a:r>
              <a:rPr lang="en-US" altLang="zh-CN" dirty="0" smtClean="0"/>
              <a:t>EMM-REGISTERED</a:t>
            </a:r>
            <a:r>
              <a:rPr lang="zh-CN" altLang="en-US" dirty="0" smtClean="0"/>
              <a:t>，设置状态为</a:t>
            </a:r>
            <a:r>
              <a:rPr lang="en-US" altLang="zh-CN" dirty="0" smtClean="0"/>
              <a:t>EU1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zh-CN" altLang="en-US" dirty="0" smtClean="0"/>
              <a:t>回应</a:t>
            </a:r>
            <a:r>
              <a:rPr lang="en-US" altLang="zh-CN" dirty="0" smtClean="0"/>
              <a:t>Attach Complete/</a:t>
            </a:r>
            <a:r>
              <a:rPr lang="zh-CN" altLang="en-US" dirty="0" smtClean="0"/>
              <a:t>触发网络侧新</a:t>
            </a:r>
            <a:r>
              <a:rPr lang="en-US" altLang="zh-CN" dirty="0" smtClean="0"/>
              <a:t>GUTI</a:t>
            </a:r>
            <a:r>
              <a:rPr lang="zh-CN" altLang="en-US" dirty="0" smtClean="0"/>
              <a:t>生效；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9209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0913" y="378810"/>
            <a:ext cx="8229600" cy="1252728"/>
          </a:xfrm>
        </p:spPr>
        <p:txBody>
          <a:bodyPr/>
          <a:lstStyle/>
          <a:p>
            <a:r>
              <a:rPr lang="en-US" altLang="zh-CN" dirty="0" smtClean="0"/>
              <a:t>LTE-NAS</a:t>
            </a:r>
            <a:r>
              <a:rPr lang="zh-CN" altLang="en-US" dirty="0" smtClean="0"/>
              <a:t>基本概念</a:t>
            </a:r>
            <a:endParaRPr lang="zh-CN" altLang="en-US" dirty="0"/>
          </a:p>
        </p:txBody>
      </p:sp>
      <p:sp>
        <p:nvSpPr>
          <p:cNvPr id="13" name="内容占位符 1"/>
          <p:cNvSpPr>
            <a:spLocks noGrp="1"/>
          </p:cNvSpPr>
          <p:nvPr>
            <p:ph idx="1"/>
          </p:nvPr>
        </p:nvSpPr>
        <p:spPr>
          <a:xfrm>
            <a:off x="395536" y="1700808"/>
            <a:ext cx="8354566" cy="158417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sz="3500" b="1" dirty="0"/>
              <a:t>NAS(Non-Access-Stratum)</a:t>
            </a:r>
            <a:r>
              <a:rPr lang="zh-CN" altLang="en-US" sz="3500" b="1" dirty="0"/>
              <a:t>非接入层</a:t>
            </a:r>
            <a:endParaRPr lang="en-US" altLang="zh-CN" sz="3500" b="1" dirty="0"/>
          </a:p>
          <a:p>
            <a:pPr>
              <a:buFont typeface="Wingdings" pitchFamily="2" charset="2"/>
              <a:buChar char="Ø"/>
            </a:pPr>
            <a:r>
              <a:rPr lang="en-US" altLang="zh-CN" dirty="0" smtClean="0"/>
              <a:t>LTE-NAS</a:t>
            </a:r>
            <a:r>
              <a:rPr lang="zh-CN" altLang="en-US" dirty="0" smtClean="0"/>
              <a:t>是</a:t>
            </a:r>
            <a:r>
              <a:rPr lang="en-US" altLang="zh-CN" dirty="0" smtClean="0"/>
              <a:t>UE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MME</a:t>
            </a:r>
            <a:r>
              <a:rPr lang="zh-CN" altLang="en-US" dirty="0" smtClean="0"/>
              <a:t>之间交互时在无线接口中的控制面的最高层。</a:t>
            </a:r>
            <a:endParaRPr lang="en-US" altLang="zh-CN" dirty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主要功能是：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用</a:t>
            </a:r>
            <a:r>
              <a:rPr lang="zh-CN" altLang="en-US" dirty="0" smtClean="0"/>
              <a:t>于支持</a:t>
            </a:r>
            <a:r>
              <a:rPr lang="en-US" altLang="zh-CN" dirty="0" smtClean="0"/>
              <a:t>UE</a:t>
            </a:r>
            <a:r>
              <a:rPr lang="zh-CN" altLang="en-US" dirty="0" smtClean="0"/>
              <a:t>的移动性；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用于支持会话管理，用以建立和维护</a:t>
            </a:r>
            <a:r>
              <a:rPr lang="en-US" altLang="zh-CN" dirty="0" smtClean="0"/>
              <a:t>UE</a:t>
            </a:r>
            <a:r>
              <a:rPr lang="zh-CN" altLang="en-US" dirty="0" smtClean="0"/>
              <a:t>与</a:t>
            </a:r>
            <a:r>
              <a:rPr lang="en-US" altLang="zh-CN" dirty="0" smtClean="0"/>
              <a:t>P-GW</a:t>
            </a:r>
            <a:r>
              <a:rPr lang="zh-CN" altLang="en-US" dirty="0" smtClean="0"/>
              <a:t>之间的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连接；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  <a:p>
            <a:pPr marL="0" lvl="0" indent="0">
              <a:buClr>
                <a:srgbClr val="31B6FD"/>
              </a:buClr>
              <a:buNone/>
            </a:pP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284984"/>
            <a:ext cx="821055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092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5149840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emm_update_lib.c</a:t>
            </a:r>
            <a:endParaRPr lang="en-US" altLang="zh-CN" dirty="0" smtClean="0"/>
          </a:p>
          <a:p>
            <a:r>
              <a:rPr lang="en-US" altLang="zh-CN" dirty="0" smtClean="0"/>
              <a:t>mdm9x07\</a:t>
            </a:r>
            <a:r>
              <a:rPr lang="en-US" altLang="zh-CN" dirty="0" err="1" smtClean="0"/>
              <a:t>modem_proc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mmcp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nas</a:t>
            </a:r>
            <a:r>
              <a:rPr lang="en-US" altLang="zh-CN" dirty="0" smtClean="0"/>
              <a:t>\mm\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 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138093"/>
              </p:ext>
            </p:extLst>
          </p:nvPr>
        </p:nvGraphicFramePr>
        <p:xfrm>
          <a:off x="251520" y="2060848"/>
          <a:ext cx="864096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6464"/>
                <a:gridCol w="44644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Attach</a:t>
                      </a:r>
                      <a:r>
                        <a:rPr lang="zh-CN" altLang="en-US" dirty="0" smtClean="0"/>
                        <a:t>过程相关函数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说明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emm_init_attach_procedure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initializes attach procedure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emm_attach_request_failed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processes following failures in sending attach request message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emm_attach_release_indication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handles the case of connection is released before ATTACH complete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emm_start_attach_recovery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performs attach recovery procedure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emm_process_attach_reject</a:t>
                      </a:r>
                      <a:r>
                        <a:rPr lang="en-US" altLang="zh-CN" dirty="0" smtClean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processes attach reject message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274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EMM</a:t>
            </a:r>
            <a:r>
              <a:rPr lang="zh-CN" altLang="en-US" dirty="0"/>
              <a:t>特殊</a:t>
            </a:r>
            <a:r>
              <a:rPr lang="zh-CN" altLang="en-US" dirty="0" smtClean="0"/>
              <a:t>过程</a:t>
            </a:r>
            <a:r>
              <a:rPr lang="en-US" altLang="zh-CN" dirty="0" smtClean="0"/>
              <a:t>——Detach</a:t>
            </a:r>
            <a:endParaRPr lang="zh-CN" altLang="en-US" dirty="0"/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251520" y="1701174"/>
            <a:ext cx="8640960" cy="4608145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sz="3000" b="1" dirty="0" smtClean="0"/>
              <a:t>Detach(UE</a:t>
            </a:r>
            <a:r>
              <a:rPr lang="en-US" altLang="zh-CN" sz="3000" b="1" dirty="0" smtClean="0">
                <a:sym typeface="Wingdings" panose="05000000000000000000" pitchFamily="2" charset="2"/>
              </a:rPr>
              <a:t></a:t>
            </a:r>
            <a:r>
              <a:rPr lang="en-US" altLang="zh-CN" sz="3000" b="1" dirty="0" smtClean="0"/>
              <a:t> MME</a:t>
            </a:r>
            <a:r>
              <a:rPr lang="en-US" altLang="zh-CN" sz="3000" b="1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目的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让</a:t>
            </a:r>
            <a:r>
              <a:rPr lang="en-US" altLang="zh-CN" dirty="0" smtClean="0"/>
              <a:t>UE</a:t>
            </a:r>
            <a:r>
              <a:rPr lang="zh-CN" altLang="en-US" dirty="0" smtClean="0"/>
              <a:t>从</a:t>
            </a:r>
            <a:r>
              <a:rPr lang="en-US" altLang="zh-CN" dirty="0" smtClean="0"/>
              <a:t>EPS</a:t>
            </a:r>
            <a:r>
              <a:rPr lang="zh-CN" altLang="en-US" dirty="0" smtClean="0"/>
              <a:t>服务</a:t>
            </a:r>
            <a:r>
              <a:rPr lang="en-US" altLang="zh-CN" dirty="0" smtClean="0"/>
              <a:t>/</a:t>
            </a:r>
            <a:r>
              <a:rPr lang="zh-CN" altLang="en-US" dirty="0" smtClean="0"/>
              <a:t>非</a:t>
            </a:r>
            <a:r>
              <a:rPr lang="en-US" altLang="zh-CN" dirty="0" smtClean="0"/>
              <a:t>EPS</a:t>
            </a:r>
            <a:r>
              <a:rPr lang="zh-CN" altLang="en-US" dirty="0" smtClean="0"/>
              <a:t>服务上</a:t>
            </a:r>
            <a:r>
              <a:rPr lang="en-US" altLang="zh-CN" dirty="0" smtClean="0"/>
              <a:t>detach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让</a:t>
            </a:r>
            <a:r>
              <a:rPr lang="en-US" altLang="zh-CN" dirty="0" smtClean="0"/>
              <a:t>UE</a:t>
            </a:r>
            <a:r>
              <a:rPr lang="zh-CN" altLang="en-US" dirty="0" smtClean="0"/>
              <a:t>与</a:t>
            </a:r>
            <a:r>
              <a:rPr lang="en-US" altLang="zh-CN" dirty="0" smtClean="0"/>
              <a:t>PDN</a:t>
            </a:r>
            <a:r>
              <a:rPr lang="zh-CN" altLang="en-US" dirty="0" smtClean="0"/>
              <a:t>的连接断开；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触发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UE</a:t>
            </a:r>
            <a:r>
              <a:rPr lang="zh-CN" altLang="en-US" dirty="0" smtClean="0"/>
              <a:t>关机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移除</a:t>
            </a:r>
            <a:r>
              <a:rPr lang="en-US" altLang="zh-CN" dirty="0" smtClean="0"/>
              <a:t>USIM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关闭</a:t>
            </a:r>
            <a:r>
              <a:rPr lang="en-US" altLang="zh-CN" dirty="0" smtClean="0"/>
              <a:t>EPS</a:t>
            </a:r>
            <a:r>
              <a:rPr lang="zh-CN" altLang="en-US" dirty="0" smtClean="0"/>
              <a:t>能力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关闭</a:t>
            </a:r>
            <a:r>
              <a:rPr lang="en-US" altLang="zh-CN" dirty="0" smtClean="0"/>
              <a:t>CSFB</a:t>
            </a:r>
            <a:r>
              <a:rPr lang="zh-CN" altLang="en-US" dirty="0" smtClean="0"/>
              <a:t>能力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网络侧通知</a:t>
            </a:r>
            <a:r>
              <a:rPr lang="en-US" altLang="zh-CN" dirty="0" smtClean="0"/>
              <a:t>UE</a:t>
            </a:r>
            <a:r>
              <a:rPr lang="zh-CN" altLang="en-US" dirty="0" smtClean="0"/>
              <a:t>，它不能接入</a:t>
            </a:r>
            <a:r>
              <a:rPr lang="en-US" altLang="zh-CN" dirty="0" smtClean="0"/>
              <a:t>EPS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去附着类型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EPS detach – </a:t>
            </a:r>
            <a:r>
              <a:rPr lang="zh-CN" altLang="en-US" dirty="0" smtClean="0"/>
              <a:t>仅</a:t>
            </a:r>
            <a:r>
              <a:rPr lang="zh-CN" altLang="en-US" dirty="0"/>
              <a:t>去</a:t>
            </a:r>
            <a:r>
              <a:rPr lang="zh-CN" altLang="en-US" dirty="0" smtClean="0"/>
              <a:t>附着</a:t>
            </a:r>
            <a:r>
              <a:rPr lang="en-US" altLang="zh-CN" dirty="0" smtClean="0"/>
              <a:t>EPS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IMSI detach – </a:t>
            </a:r>
            <a:r>
              <a:rPr lang="zh-CN" altLang="en-US" dirty="0" smtClean="0"/>
              <a:t>仅去附着非</a:t>
            </a:r>
            <a:r>
              <a:rPr lang="en-US" altLang="zh-CN" dirty="0" smtClean="0"/>
              <a:t>EPS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Combined EPS/IMSI attach – </a:t>
            </a:r>
            <a:r>
              <a:rPr lang="zh-CN" altLang="en-US" dirty="0" smtClean="0"/>
              <a:t>去附着</a:t>
            </a:r>
            <a:r>
              <a:rPr lang="en-US" altLang="zh-CN" dirty="0" smtClean="0"/>
              <a:t>EPS</a:t>
            </a:r>
            <a:r>
              <a:rPr lang="zh-CN" altLang="en-US" dirty="0" smtClean="0"/>
              <a:t>和非</a:t>
            </a:r>
            <a:r>
              <a:rPr lang="en-US" altLang="zh-CN" dirty="0" smtClean="0"/>
              <a:t>EPS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参考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3GPP </a:t>
            </a:r>
            <a:r>
              <a:rPr lang="en-US" altLang="zh-CN" dirty="0"/>
              <a:t>TS 24.301 </a:t>
            </a:r>
            <a:r>
              <a:rPr lang="zh-CN" altLang="en-US" dirty="0"/>
              <a:t>第</a:t>
            </a:r>
            <a:r>
              <a:rPr lang="en-US" altLang="zh-CN" dirty="0" smtClean="0"/>
              <a:t>5.5.2</a:t>
            </a:r>
            <a:r>
              <a:rPr lang="zh-CN" altLang="en-US" dirty="0" smtClean="0"/>
              <a:t>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0573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836712"/>
            <a:ext cx="516255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199" y="3861048"/>
            <a:ext cx="546735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86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EMM</a:t>
            </a:r>
            <a:r>
              <a:rPr lang="zh-CN" altLang="en-US" dirty="0"/>
              <a:t>特殊</a:t>
            </a:r>
            <a:r>
              <a:rPr lang="zh-CN" altLang="en-US" dirty="0" smtClean="0"/>
              <a:t>过程</a:t>
            </a:r>
            <a:r>
              <a:rPr lang="en-US" altLang="zh-CN" dirty="0" smtClean="0"/>
              <a:t>——TAU</a:t>
            </a:r>
            <a:endParaRPr lang="zh-CN" altLang="en-US" dirty="0"/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251520" y="1701174"/>
            <a:ext cx="8640960" cy="4608145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sz="3000" b="1" dirty="0"/>
              <a:t>TAU</a:t>
            </a:r>
            <a:r>
              <a:rPr lang="en-US" altLang="zh-CN" sz="3000" b="1" dirty="0" smtClean="0"/>
              <a:t>(UE</a:t>
            </a:r>
            <a:r>
              <a:rPr lang="en-US" altLang="zh-CN" sz="3000" b="1" dirty="0" smtClean="0">
                <a:sym typeface="Wingdings" panose="05000000000000000000" pitchFamily="2" charset="2"/>
              </a:rPr>
              <a:t></a:t>
            </a:r>
            <a:r>
              <a:rPr lang="en-US" altLang="zh-CN" sz="3000" b="1" dirty="0" smtClean="0"/>
              <a:t> MME</a:t>
            </a:r>
            <a:r>
              <a:rPr lang="en-US" altLang="zh-CN" sz="3000" b="1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目的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网络中</a:t>
            </a:r>
            <a:r>
              <a:rPr lang="en-US" altLang="zh-CN" dirty="0" smtClean="0"/>
              <a:t>UE</a:t>
            </a:r>
            <a:r>
              <a:rPr lang="zh-CN" altLang="en-US" dirty="0" smtClean="0"/>
              <a:t>准确</a:t>
            </a:r>
            <a:r>
              <a:rPr lang="en-US" altLang="zh-CN" dirty="0" smtClean="0"/>
              <a:t>TA</a:t>
            </a:r>
            <a:r>
              <a:rPr lang="zh-CN" altLang="en-US" dirty="0" smtClean="0"/>
              <a:t>注册信息的更新；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向网络周期通告</a:t>
            </a:r>
            <a:r>
              <a:rPr lang="en-US" altLang="zh-CN" dirty="0" smtClean="0"/>
              <a:t>UE</a:t>
            </a:r>
            <a:r>
              <a:rPr lang="zh-CN" altLang="en-US" dirty="0" smtClean="0"/>
              <a:t>的可达性；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触发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当</a:t>
            </a:r>
            <a:r>
              <a:rPr lang="en-US" altLang="zh-CN" dirty="0" smtClean="0"/>
              <a:t>UE</a:t>
            </a:r>
            <a:r>
              <a:rPr lang="zh-CN" altLang="en-US" dirty="0" smtClean="0"/>
              <a:t>发现进入的</a:t>
            </a:r>
            <a:r>
              <a:rPr lang="en-US" altLang="zh-CN" dirty="0" smtClean="0"/>
              <a:t>TA</a:t>
            </a:r>
            <a:r>
              <a:rPr lang="zh-CN" altLang="en-US" dirty="0" smtClean="0"/>
              <a:t>不在</a:t>
            </a:r>
            <a:r>
              <a:rPr lang="en-US" altLang="zh-CN" dirty="0" smtClean="0"/>
              <a:t>UE</a:t>
            </a:r>
            <a:r>
              <a:rPr lang="zh-CN" altLang="en-US" dirty="0" smtClean="0"/>
              <a:t>中保存的</a:t>
            </a:r>
            <a:r>
              <a:rPr lang="en-US" altLang="zh-CN" dirty="0" smtClean="0"/>
              <a:t>TA list</a:t>
            </a:r>
            <a:r>
              <a:rPr lang="zh-CN" altLang="en-US" dirty="0" smtClean="0"/>
              <a:t>中；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T3412</a:t>
            </a:r>
            <a:r>
              <a:rPr lang="zh-CN" altLang="en-US" dirty="0" smtClean="0"/>
              <a:t>定时器超时，进行定时更新；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区域更新类型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TA updating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combined TA/LA </a:t>
            </a:r>
            <a:r>
              <a:rPr lang="en-US" altLang="zh-CN" dirty="0" smtClean="0"/>
              <a:t>updating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combined TA/LA updating with IMSI attach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p</a:t>
            </a:r>
            <a:r>
              <a:rPr lang="en-US" altLang="zh-CN" dirty="0" smtClean="0"/>
              <a:t>eriodic updating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参考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3GPP </a:t>
            </a:r>
            <a:r>
              <a:rPr lang="en-US" altLang="zh-CN" dirty="0"/>
              <a:t>TS 24.301 </a:t>
            </a:r>
            <a:r>
              <a:rPr lang="zh-CN" altLang="en-US" dirty="0"/>
              <a:t>第</a:t>
            </a:r>
            <a:r>
              <a:rPr lang="en-US" altLang="zh-CN" dirty="0" smtClean="0"/>
              <a:t>5.5.3</a:t>
            </a:r>
            <a:r>
              <a:rPr lang="zh-CN" altLang="en-US" dirty="0" smtClean="0"/>
              <a:t>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67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088" y="1747838"/>
            <a:ext cx="5457825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333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16632"/>
            <a:ext cx="4667250" cy="42005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4509120"/>
            <a:ext cx="3419475" cy="14573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6158408"/>
            <a:ext cx="7296150" cy="6477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868144" y="76470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移动到新的跟踪区</a:t>
            </a:r>
            <a:r>
              <a:rPr lang="en-US" altLang="zh-CN" dirty="0" smtClean="0">
                <a:solidFill>
                  <a:srgbClr val="FF0000"/>
                </a:solidFill>
              </a:rPr>
              <a:t/>
            </a:r>
            <a:br>
              <a:rPr lang="en-US" altLang="zh-CN" dirty="0" smtClean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TAU </a:t>
            </a:r>
            <a:r>
              <a:rPr lang="en-US" altLang="zh-CN" dirty="0" smtClean="0">
                <a:solidFill>
                  <a:srgbClr val="FF0000"/>
                </a:solidFill>
              </a:rPr>
              <a:t>Request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76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012160" y="908720"/>
            <a:ext cx="132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TAU Accept</a:t>
            </a:r>
            <a:endParaRPr lang="en-US" altLang="zh-CN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723"/>
            <a:ext cx="4714875" cy="48291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57192"/>
            <a:ext cx="6296025" cy="14478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004048" y="43651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当前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004048" y="490772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上一个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>
            <a:endCxn id="8" idx="1"/>
          </p:cNvCxnSpPr>
          <p:nvPr/>
        </p:nvCxnSpPr>
        <p:spPr>
          <a:xfrm flipV="1">
            <a:off x="1763688" y="4549770"/>
            <a:ext cx="3240360" cy="1033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9" idx="1"/>
          </p:cNvCxnSpPr>
          <p:nvPr/>
        </p:nvCxnSpPr>
        <p:spPr>
          <a:xfrm>
            <a:off x="1763688" y="4797152"/>
            <a:ext cx="3240360" cy="2952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46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EMM</a:t>
            </a:r>
            <a:r>
              <a:rPr lang="zh-CN" altLang="en-US" dirty="0" smtClean="0"/>
              <a:t>连接管理过程</a:t>
            </a:r>
            <a:r>
              <a:rPr lang="en-US" altLang="zh-CN" dirty="0" smtClean="0"/>
              <a:t>——Service Request</a:t>
            </a:r>
            <a:endParaRPr lang="zh-CN" altLang="en-US" dirty="0"/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251520" y="1701174"/>
            <a:ext cx="8640960" cy="5156826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sz="3000" b="1" dirty="0" smtClean="0"/>
              <a:t>Service Request(UE</a:t>
            </a:r>
            <a:r>
              <a:rPr lang="en-US" altLang="zh-CN" sz="3000" b="1" dirty="0" smtClean="0">
                <a:sym typeface="Wingdings" panose="05000000000000000000" pitchFamily="2" charset="2"/>
              </a:rPr>
              <a:t></a:t>
            </a:r>
            <a:r>
              <a:rPr lang="en-US" altLang="zh-CN" sz="3000" b="1" dirty="0" smtClean="0"/>
              <a:t> MME</a:t>
            </a:r>
            <a:r>
              <a:rPr lang="en-US" altLang="zh-CN" sz="3000" b="1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目的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改变</a:t>
            </a:r>
            <a:r>
              <a:rPr lang="en-US" altLang="zh-CN" dirty="0" smtClean="0"/>
              <a:t>EMM</a:t>
            </a:r>
            <a:r>
              <a:rPr lang="zh-CN" altLang="en-US" dirty="0" smtClean="0"/>
              <a:t>模式：</a:t>
            </a:r>
            <a:r>
              <a:rPr lang="en-US" altLang="zh-CN" dirty="0" smtClean="0"/>
              <a:t>EMM-IDLE </a:t>
            </a:r>
            <a:r>
              <a:rPr lang="en-US" altLang="zh-CN" dirty="0" smtClean="0">
                <a:sym typeface="Wingdings" panose="05000000000000000000" pitchFamily="2" charset="2"/>
              </a:rPr>
              <a:t> EMM-CONNECTED</a:t>
            </a:r>
            <a:r>
              <a:rPr lang="zh-CN" altLang="en-US" dirty="0" smtClean="0">
                <a:sym typeface="Wingdings" panose="05000000000000000000" pitchFamily="2" charset="2"/>
              </a:rPr>
              <a:t>；</a:t>
            </a:r>
            <a:r>
              <a:rPr lang="zh-CN" altLang="en-US" dirty="0" smtClean="0"/>
              <a:t>并为上行数据</a:t>
            </a:r>
            <a:r>
              <a:rPr lang="en-US" altLang="zh-CN" dirty="0" smtClean="0"/>
              <a:t>/</a:t>
            </a:r>
            <a:r>
              <a:rPr lang="zh-CN" altLang="en-US" dirty="0" smtClean="0"/>
              <a:t>信令建立无线承载；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调用 </a:t>
            </a:r>
            <a:r>
              <a:rPr lang="en-US" altLang="zh-CN" dirty="0" smtClean="0"/>
              <a:t>MO/MT CSFB</a:t>
            </a:r>
            <a:r>
              <a:rPr lang="zh-CN" altLang="en-US" dirty="0" smtClean="0"/>
              <a:t>；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触发</a:t>
            </a:r>
            <a:r>
              <a:rPr lang="en-US" altLang="zh-CN" dirty="0" smtClean="0"/>
              <a:t>(UE)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当</a:t>
            </a:r>
            <a:r>
              <a:rPr lang="en-US" altLang="zh-CN" dirty="0" smtClean="0"/>
              <a:t>UE</a:t>
            </a:r>
            <a:r>
              <a:rPr lang="zh-CN" altLang="en-US" dirty="0" smtClean="0"/>
              <a:t>在</a:t>
            </a:r>
            <a:r>
              <a:rPr lang="en-US" altLang="zh-CN" dirty="0" smtClean="0"/>
              <a:t>EMM-IDLE</a:t>
            </a:r>
            <a:r>
              <a:rPr lang="zh-CN" altLang="en-US" dirty="0" smtClean="0"/>
              <a:t>模式下，接收到</a:t>
            </a:r>
            <a:r>
              <a:rPr lang="en-US" altLang="zh-CN" dirty="0" smtClean="0"/>
              <a:t>PS</a:t>
            </a:r>
            <a:r>
              <a:rPr lang="zh-CN" altLang="en-US" dirty="0" smtClean="0"/>
              <a:t>域的</a:t>
            </a:r>
            <a:r>
              <a:rPr lang="en-US" altLang="zh-CN" dirty="0" smtClean="0"/>
              <a:t>Paging Request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当</a:t>
            </a:r>
            <a:r>
              <a:rPr lang="en-US" altLang="zh-CN" dirty="0" smtClean="0"/>
              <a:t>UE</a:t>
            </a:r>
            <a:r>
              <a:rPr lang="zh-CN" altLang="en-US" dirty="0" smtClean="0"/>
              <a:t>在</a:t>
            </a:r>
            <a:r>
              <a:rPr lang="en-US" altLang="zh-CN" dirty="0" smtClean="0"/>
              <a:t>EMM-IDLE</a:t>
            </a:r>
            <a:r>
              <a:rPr lang="zh-CN" altLang="en-US" dirty="0" smtClean="0"/>
              <a:t>模式下，</a:t>
            </a:r>
            <a:r>
              <a:rPr lang="en-US" altLang="zh-CN" dirty="0" smtClean="0"/>
              <a:t>UE</a:t>
            </a:r>
            <a:r>
              <a:rPr lang="zh-CN" altLang="en-US" dirty="0" smtClean="0"/>
              <a:t>有待发送的数据；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当</a:t>
            </a:r>
            <a:r>
              <a:rPr lang="en-US" altLang="zh-CN" dirty="0" smtClean="0"/>
              <a:t>UE</a:t>
            </a:r>
            <a:r>
              <a:rPr lang="zh-CN" altLang="en-US" dirty="0" smtClean="0"/>
              <a:t>在</a:t>
            </a:r>
            <a:r>
              <a:rPr lang="en-US" altLang="zh-CN" dirty="0" smtClean="0"/>
              <a:t>EMM-IDLE</a:t>
            </a:r>
            <a:r>
              <a:rPr lang="zh-CN" altLang="en-US" dirty="0" smtClean="0"/>
              <a:t>模式下，</a:t>
            </a:r>
            <a:r>
              <a:rPr lang="en-US" altLang="zh-CN" dirty="0" smtClean="0"/>
              <a:t>UE</a:t>
            </a:r>
            <a:r>
              <a:rPr lang="zh-CN" altLang="en-US" dirty="0" smtClean="0"/>
              <a:t>有待上行发送的信令；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具有</a:t>
            </a:r>
            <a:r>
              <a:rPr lang="en-US" altLang="zh-CN" dirty="0" smtClean="0"/>
              <a:t>CSFB</a:t>
            </a:r>
            <a:r>
              <a:rPr lang="zh-CN" altLang="en-US" dirty="0" smtClean="0"/>
              <a:t>能力的</a:t>
            </a:r>
            <a:r>
              <a:rPr lang="en-US" altLang="zh-CN" dirty="0" smtClean="0"/>
              <a:t>UE</a:t>
            </a:r>
            <a:r>
              <a:rPr lang="zh-CN" altLang="en-US" dirty="0" smtClean="0"/>
              <a:t>，在</a:t>
            </a:r>
            <a:r>
              <a:rPr lang="en-US" altLang="zh-CN" dirty="0" smtClean="0"/>
              <a:t>EMM-IDLE/EMM-CONNECTED</a:t>
            </a:r>
            <a:r>
              <a:rPr lang="zh-CN" altLang="en-US" dirty="0" smtClean="0"/>
              <a:t>模式下，有来自上层的</a:t>
            </a:r>
            <a:r>
              <a:rPr lang="en-US" altLang="zh-CN" dirty="0" smtClean="0"/>
              <a:t>MO CSFB request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具有</a:t>
            </a:r>
            <a:r>
              <a:rPr lang="en-US" altLang="zh-CN" dirty="0"/>
              <a:t>CSFB</a:t>
            </a:r>
            <a:r>
              <a:rPr lang="zh-CN" altLang="en-US" dirty="0"/>
              <a:t>能力的</a:t>
            </a:r>
            <a:r>
              <a:rPr lang="en-US" altLang="zh-CN" dirty="0"/>
              <a:t>UE</a:t>
            </a:r>
            <a:r>
              <a:rPr lang="zh-CN" altLang="en-US" dirty="0"/>
              <a:t>，在</a:t>
            </a:r>
            <a:r>
              <a:rPr lang="en-US" altLang="zh-CN" dirty="0" smtClean="0"/>
              <a:t>EMM-IDLE</a:t>
            </a:r>
            <a:r>
              <a:rPr lang="zh-CN" altLang="en-US" dirty="0" smtClean="0"/>
              <a:t>模式</a:t>
            </a:r>
            <a:r>
              <a:rPr lang="zh-CN" altLang="en-US" dirty="0"/>
              <a:t>下</a:t>
            </a:r>
            <a:r>
              <a:rPr lang="zh-CN" altLang="en-US" dirty="0" smtClean="0"/>
              <a:t>，接收到</a:t>
            </a:r>
            <a:r>
              <a:rPr lang="en-US" altLang="zh-CN" dirty="0" smtClean="0"/>
              <a:t>CS</a:t>
            </a:r>
            <a:r>
              <a:rPr lang="zh-CN" altLang="en-US" dirty="0" smtClean="0"/>
              <a:t>域的</a:t>
            </a:r>
            <a:r>
              <a:rPr lang="en-US" altLang="zh-CN" dirty="0" smtClean="0"/>
              <a:t>paging request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具有</a:t>
            </a:r>
            <a:r>
              <a:rPr lang="en-US" altLang="zh-CN" dirty="0"/>
              <a:t>CSFB</a:t>
            </a:r>
            <a:r>
              <a:rPr lang="zh-CN" altLang="en-US" dirty="0"/>
              <a:t>能力的</a:t>
            </a:r>
            <a:r>
              <a:rPr lang="en-US" altLang="zh-CN" dirty="0"/>
              <a:t>UE</a:t>
            </a:r>
            <a:r>
              <a:rPr lang="zh-CN" altLang="en-US" dirty="0"/>
              <a:t>，</a:t>
            </a:r>
            <a:r>
              <a:rPr lang="zh-CN" altLang="en-US" dirty="0" smtClean="0"/>
              <a:t>在</a:t>
            </a:r>
            <a:r>
              <a:rPr lang="en-US" altLang="zh-CN" dirty="0" smtClean="0"/>
              <a:t>EMM-CONNECTED</a:t>
            </a:r>
            <a:r>
              <a:rPr lang="zh-CN" altLang="en-US" dirty="0"/>
              <a:t>模式下</a:t>
            </a:r>
            <a:r>
              <a:rPr lang="zh-CN" altLang="en-US" dirty="0" smtClean="0"/>
              <a:t>，</a:t>
            </a:r>
            <a:r>
              <a:rPr lang="zh-CN" altLang="en-US" dirty="0"/>
              <a:t>接收</a:t>
            </a:r>
            <a:r>
              <a:rPr lang="zh-CN" altLang="en-US" dirty="0" smtClean="0"/>
              <a:t>到</a:t>
            </a:r>
            <a:r>
              <a:rPr lang="en-US" altLang="zh-CN" dirty="0" smtClean="0"/>
              <a:t>CS</a:t>
            </a:r>
            <a:r>
              <a:rPr lang="zh-CN" altLang="en-US" dirty="0" smtClean="0"/>
              <a:t>服务通知消息；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触发</a:t>
            </a:r>
            <a:r>
              <a:rPr lang="en-US" altLang="zh-CN" dirty="0" smtClean="0"/>
              <a:t>(Network)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UE</a:t>
            </a:r>
            <a:r>
              <a:rPr lang="zh-CN" altLang="en-US" dirty="0" smtClean="0"/>
              <a:t>在</a:t>
            </a:r>
            <a:r>
              <a:rPr lang="en-US" altLang="zh-CN" dirty="0" smtClean="0"/>
              <a:t>EMM-IDLE</a:t>
            </a:r>
            <a:r>
              <a:rPr lang="zh-CN" altLang="en-US" dirty="0" smtClean="0"/>
              <a:t>模式，为</a:t>
            </a:r>
            <a:r>
              <a:rPr lang="zh-CN" altLang="en-US" dirty="0"/>
              <a:t>进行</a:t>
            </a:r>
            <a:r>
              <a:rPr lang="zh-CN" altLang="en-US" dirty="0" smtClean="0"/>
              <a:t>信令</a:t>
            </a:r>
            <a:r>
              <a:rPr lang="en-US" altLang="zh-CN" dirty="0" smtClean="0"/>
              <a:t>/</a:t>
            </a:r>
            <a:r>
              <a:rPr lang="zh-CN" altLang="en-US" dirty="0" smtClean="0"/>
              <a:t>数据的下行传输 </a:t>
            </a:r>
            <a:r>
              <a:rPr lang="en-US" altLang="zh-CN" dirty="0" smtClean="0"/>
              <a:t>;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Paging Procedure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区域更新类型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Service Request – </a:t>
            </a:r>
            <a:r>
              <a:rPr lang="zh-CN" altLang="en-US" dirty="0" smtClean="0"/>
              <a:t>对于相同</a:t>
            </a:r>
            <a:r>
              <a:rPr lang="en-US" altLang="zh-CN" dirty="0" smtClean="0"/>
              <a:t>RAT</a:t>
            </a:r>
            <a:r>
              <a:rPr lang="zh-CN" altLang="en-US" dirty="0" smtClean="0"/>
              <a:t>下的</a:t>
            </a:r>
            <a:r>
              <a:rPr lang="en-US" altLang="zh-CN" dirty="0" smtClean="0"/>
              <a:t>CM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combined </a:t>
            </a:r>
            <a:r>
              <a:rPr lang="en-US" altLang="zh-CN" dirty="0"/>
              <a:t>TA/LA </a:t>
            </a:r>
            <a:r>
              <a:rPr lang="en-US" altLang="zh-CN" dirty="0" smtClean="0"/>
              <a:t>updating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combined TA/LA updating with IMSI attach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p</a:t>
            </a:r>
            <a:r>
              <a:rPr lang="en-US" altLang="zh-CN" dirty="0" smtClean="0"/>
              <a:t>eriodic updating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参考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3GPP </a:t>
            </a:r>
            <a:r>
              <a:rPr lang="en-US" altLang="zh-CN" dirty="0"/>
              <a:t>TS 24.301 </a:t>
            </a:r>
            <a:r>
              <a:rPr lang="zh-CN" altLang="en-US" dirty="0"/>
              <a:t>第</a:t>
            </a:r>
            <a:r>
              <a:rPr lang="en-US" altLang="zh-CN" dirty="0" smtClean="0"/>
              <a:t>5.6.1</a:t>
            </a:r>
            <a:r>
              <a:rPr lang="zh-CN" altLang="en-US" dirty="0" smtClean="0"/>
              <a:t>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4388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713" y="490538"/>
            <a:ext cx="4600575" cy="587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876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38" y="2428875"/>
            <a:ext cx="381952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72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18" y="979240"/>
            <a:ext cx="8699688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61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562225"/>
            <a:ext cx="48768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77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EMM</a:t>
            </a:r>
            <a:r>
              <a:rPr lang="zh-CN" altLang="en-US" dirty="0" smtClean="0"/>
              <a:t>连接管理过程</a:t>
            </a:r>
            <a:r>
              <a:rPr lang="en-US" altLang="zh-CN" dirty="0" smtClean="0"/>
              <a:t>——Paging</a:t>
            </a:r>
            <a:endParaRPr lang="zh-CN" altLang="en-US" dirty="0"/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251520" y="1701174"/>
            <a:ext cx="8640960" cy="5156826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sz="3000" b="1" dirty="0"/>
              <a:t>Paging</a:t>
            </a:r>
            <a:r>
              <a:rPr lang="en-US" altLang="zh-CN" sz="3000" b="1" dirty="0" smtClean="0"/>
              <a:t>(MME </a:t>
            </a:r>
            <a:r>
              <a:rPr lang="en-US" altLang="zh-CN" sz="3000" b="1" dirty="0" smtClean="0">
                <a:sym typeface="Wingdings" panose="05000000000000000000" pitchFamily="2" charset="2"/>
              </a:rPr>
              <a:t></a:t>
            </a:r>
            <a:r>
              <a:rPr lang="en-US" altLang="zh-CN" sz="3000" b="1" dirty="0" smtClean="0"/>
              <a:t> UE)</a:t>
            </a:r>
            <a:endParaRPr lang="en-US" altLang="zh-CN" sz="30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目的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在</a:t>
            </a:r>
            <a:r>
              <a:rPr lang="en-US" altLang="zh-CN" dirty="0"/>
              <a:t>UE</a:t>
            </a:r>
            <a:r>
              <a:rPr lang="zh-CN" altLang="en-US" dirty="0"/>
              <a:t>和</a:t>
            </a:r>
            <a:r>
              <a:rPr lang="en-US" altLang="zh-CN" dirty="0"/>
              <a:t>MME</a:t>
            </a:r>
            <a:r>
              <a:rPr lang="zh-CN" altLang="en-US" dirty="0"/>
              <a:t>之间以封装的形式传送</a:t>
            </a:r>
            <a:r>
              <a:rPr lang="en-US" altLang="zh-CN" dirty="0"/>
              <a:t>CS SMS</a:t>
            </a:r>
            <a:r>
              <a:rPr lang="zh-CN" altLang="en-US" dirty="0"/>
              <a:t>消息；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提示</a:t>
            </a:r>
            <a:r>
              <a:rPr lang="en-US" altLang="zh-CN" dirty="0" smtClean="0"/>
              <a:t>UE</a:t>
            </a:r>
            <a:r>
              <a:rPr lang="zh-CN" altLang="en-US" dirty="0" smtClean="0"/>
              <a:t>在网络失败后进行</a:t>
            </a:r>
            <a:r>
              <a:rPr lang="en-US" altLang="zh-CN" dirty="0" smtClean="0"/>
              <a:t>re-attach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发起</a:t>
            </a:r>
            <a:r>
              <a:rPr lang="en-US" altLang="zh-CN" dirty="0" smtClean="0"/>
              <a:t>MT CSFB</a:t>
            </a:r>
            <a:r>
              <a:rPr lang="zh-CN" altLang="en-US" dirty="0" smtClean="0"/>
              <a:t>过程；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触发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当有</a:t>
            </a:r>
            <a:r>
              <a:rPr lang="en-US" altLang="zh-CN" dirty="0" smtClean="0"/>
              <a:t>NAS</a:t>
            </a:r>
            <a:r>
              <a:rPr lang="zh-CN" altLang="en-US" dirty="0" smtClean="0"/>
              <a:t>信令消息必须要发送给</a:t>
            </a:r>
            <a:r>
              <a:rPr lang="en-US" altLang="zh-CN" dirty="0" smtClean="0"/>
              <a:t>UE</a:t>
            </a:r>
            <a:r>
              <a:rPr lang="zh-CN" altLang="en-US" dirty="0" smtClean="0"/>
              <a:t>时；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当有用户数据需要发送给</a:t>
            </a:r>
            <a:r>
              <a:rPr lang="en-US" altLang="zh-CN" dirty="0" smtClean="0"/>
              <a:t>UE</a:t>
            </a:r>
            <a:r>
              <a:rPr lang="zh-CN" altLang="en-US" dirty="0" smtClean="0"/>
              <a:t>时；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参考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3GPP </a:t>
            </a:r>
            <a:r>
              <a:rPr lang="en-US" altLang="zh-CN" dirty="0"/>
              <a:t>TS 24.301 </a:t>
            </a:r>
            <a:r>
              <a:rPr lang="zh-CN" altLang="en-US" dirty="0"/>
              <a:t>第</a:t>
            </a:r>
            <a:r>
              <a:rPr lang="en-US" altLang="zh-CN" dirty="0" smtClean="0"/>
              <a:t>5.6.2</a:t>
            </a:r>
            <a:r>
              <a:rPr lang="zh-CN" altLang="en-US" dirty="0" smtClean="0"/>
              <a:t>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5240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20888"/>
            <a:ext cx="7831131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871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EMM</a:t>
            </a:r>
            <a:r>
              <a:rPr lang="zh-CN" altLang="en-US" dirty="0" smtClean="0"/>
              <a:t>连接管理过程</a:t>
            </a:r>
            <a:r>
              <a:rPr lang="en-US" altLang="zh-CN" dirty="0" smtClean="0"/>
              <a:t>——Transport of NAS Messages</a:t>
            </a:r>
            <a:endParaRPr lang="zh-CN" altLang="en-US" dirty="0"/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251520" y="1701174"/>
            <a:ext cx="8640960" cy="5156826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sz="3000" b="1" dirty="0" smtClean="0"/>
              <a:t>Transport of NAS Messages(UE </a:t>
            </a:r>
            <a:r>
              <a:rPr lang="en-US" altLang="zh-CN" sz="3000" b="1" dirty="0" smtClean="0">
                <a:sym typeface="Wingdings" panose="05000000000000000000" pitchFamily="2" charset="2"/>
              </a:rPr>
              <a:t></a:t>
            </a:r>
            <a:r>
              <a:rPr lang="en-US" altLang="zh-CN" sz="3000" b="1" dirty="0" smtClean="0"/>
              <a:t> MME)</a:t>
            </a:r>
            <a:endParaRPr lang="en-US" altLang="zh-CN" sz="30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目的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在</a:t>
            </a:r>
            <a:r>
              <a:rPr lang="en-US" altLang="zh-CN" dirty="0"/>
              <a:t>UE</a:t>
            </a:r>
            <a:r>
              <a:rPr lang="zh-CN" altLang="en-US" dirty="0"/>
              <a:t>和</a:t>
            </a:r>
            <a:r>
              <a:rPr lang="en-US" altLang="zh-CN" dirty="0"/>
              <a:t>MME</a:t>
            </a:r>
            <a:r>
              <a:rPr lang="zh-CN" altLang="en-US" dirty="0"/>
              <a:t>之间以封装的形式传送</a:t>
            </a:r>
            <a:r>
              <a:rPr lang="en-US" altLang="zh-CN" dirty="0"/>
              <a:t>CS SMS</a:t>
            </a:r>
            <a:r>
              <a:rPr lang="zh-CN" altLang="en-US" dirty="0"/>
              <a:t>消息；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触发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当</a:t>
            </a:r>
            <a:r>
              <a:rPr lang="en-US" altLang="zh-CN" dirty="0" smtClean="0"/>
              <a:t>UE/</a:t>
            </a:r>
            <a:r>
              <a:rPr lang="zh-CN" altLang="en-US" dirty="0" smtClean="0"/>
              <a:t>网络有</a:t>
            </a:r>
            <a:r>
              <a:rPr lang="en-US" altLang="zh-CN" dirty="0" smtClean="0"/>
              <a:t>CS SMS</a:t>
            </a:r>
            <a:r>
              <a:rPr lang="zh-CN" altLang="en-US" dirty="0" smtClean="0"/>
              <a:t>消息需要发送；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参考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3GPP </a:t>
            </a:r>
            <a:r>
              <a:rPr lang="en-US" altLang="zh-CN" dirty="0"/>
              <a:t>TS 24.301 </a:t>
            </a:r>
            <a:r>
              <a:rPr lang="zh-CN" altLang="en-US" dirty="0"/>
              <a:t>第</a:t>
            </a:r>
            <a:r>
              <a:rPr lang="en-US" altLang="zh-CN" dirty="0" smtClean="0"/>
              <a:t>5.6.3</a:t>
            </a:r>
            <a:r>
              <a:rPr lang="zh-CN" altLang="en-US" dirty="0" smtClean="0"/>
              <a:t>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6310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212976"/>
            <a:ext cx="8229600" cy="1252728"/>
          </a:xfrm>
        </p:spPr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EPS Session Management</a:t>
            </a:r>
            <a:endParaRPr lang="zh-CN" alt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4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04800" y="1484784"/>
            <a:ext cx="8686800" cy="558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66FF"/>
                </a:solidFill>
              </a:rPr>
              <a:t>Network initiated ESM procedures(Procedures related to EPS bearer contexts)</a:t>
            </a:r>
          </a:p>
          <a:p>
            <a:r>
              <a:rPr lang="en-US" altLang="zh-CN" sz="2000" dirty="0"/>
              <a:t>6.4.1	Default EPS bearer context activation procedure</a:t>
            </a:r>
          </a:p>
          <a:p>
            <a:r>
              <a:rPr lang="en-US" altLang="zh-CN" sz="2000" dirty="0"/>
              <a:t>6.4.2	Dedicated EPS bearer context activation procedure</a:t>
            </a:r>
          </a:p>
          <a:p>
            <a:r>
              <a:rPr lang="en-US" altLang="zh-CN" sz="2000" dirty="0"/>
              <a:t>6.4.3	EPS bearer context modification procedure</a:t>
            </a:r>
          </a:p>
          <a:p>
            <a:r>
              <a:rPr lang="en-US" altLang="zh-CN" sz="2000" dirty="0"/>
              <a:t>6.4.4	EPS bearer context deactivation procedure</a:t>
            </a:r>
          </a:p>
          <a:p>
            <a:r>
              <a:rPr lang="en-US" altLang="zh-CN" dirty="0">
                <a:solidFill>
                  <a:srgbClr val="0066FF"/>
                </a:solidFill>
              </a:rPr>
              <a:t>UE requested ESM procedures(Transaction related procedures)</a:t>
            </a:r>
          </a:p>
          <a:p>
            <a:r>
              <a:rPr lang="en-US" altLang="zh-CN" sz="2000" dirty="0"/>
              <a:t>6.5.1	UE requested PDN connectivity procedure</a:t>
            </a:r>
          </a:p>
          <a:p>
            <a:r>
              <a:rPr lang="en-US" altLang="zh-CN" sz="2000" dirty="0"/>
              <a:t>6.5.2	UE requested PDN disconnect procedure</a:t>
            </a:r>
          </a:p>
          <a:p>
            <a:r>
              <a:rPr lang="en-US" altLang="zh-CN" sz="2000" dirty="0"/>
              <a:t>6.5.3	UE requested bearer resource allocation procedure</a:t>
            </a:r>
          </a:p>
          <a:p>
            <a:r>
              <a:rPr lang="en-US" altLang="zh-CN" sz="2000" dirty="0"/>
              <a:t>6.5.4	UE requested bearer resource modification procedure</a:t>
            </a:r>
          </a:p>
          <a:p>
            <a:r>
              <a:rPr lang="en-US" altLang="zh-CN" dirty="0">
                <a:solidFill>
                  <a:srgbClr val="0066FF"/>
                </a:solidFill>
              </a:rPr>
              <a:t>Miscellaneous procedures</a:t>
            </a:r>
          </a:p>
          <a:p>
            <a:r>
              <a:rPr lang="en-US" altLang="zh-CN" sz="2000" dirty="0"/>
              <a:t>6.6.1.2	ESM information request procedure</a:t>
            </a:r>
          </a:p>
          <a:p>
            <a:r>
              <a:rPr lang="en-US" altLang="zh-CN" sz="2000" dirty="0"/>
              <a:t>6.6.1.3	Exchange of protocol configuration options in other messages</a:t>
            </a:r>
          </a:p>
          <a:p>
            <a:r>
              <a:rPr lang="en-US" altLang="zh-CN" sz="2000" dirty="0"/>
              <a:t>6.6.2	Notification procedure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1877248" y="332656"/>
            <a:ext cx="55419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latin typeface="+mn-ea"/>
              </a:rPr>
              <a:t>NAS EPS SM </a:t>
            </a:r>
            <a:r>
              <a:rPr lang="zh-CN" altLang="en-US" sz="2400" b="1" dirty="0">
                <a:latin typeface="+mn-ea"/>
              </a:rPr>
              <a:t>信令流程概要 </a:t>
            </a:r>
            <a:r>
              <a:rPr lang="en-US" altLang="zh-CN" sz="2400" b="1" dirty="0">
                <a:latin typeface="+mn-ea"/>
              </a:rPr>
              <a:t>(Spec 24.301) </a:t>
            </a:r>
          </a:p>
        </p:txBody>
      </p:sp>
    </p:spTree>
    <p:extLst>
      <p:ext uri="{BB962C8B-B14F-4D97-AF65-F5344CB8AC3E}">
        <p14:creationId xmlns:p14="http://schemas.microsoft.com/office/powerpoint/2010/main" val="295475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ESM——</a:t>
            </a:r>
            <a:r>
              <a:rPr lang="zh-CN" altLang="en-US" dirty="0" smtClean="0"/>
              <a:t>基本功能简介</a:t>
            </a:r>
            <a:endParaRPr lang="zh-CN" altLang="en-US" dirty="0"/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251520" y="1701174"/>
            <a:ext cx="8640960" cy="515682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关键功能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支持</a:t>
            </a:r>
            <a:r>
              <a:rPr lang="en-US" altLang="zh-CN" dirty="0" smtClean="0"/>
              <a:t>UE/MME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EPS</a:t>
            </a:r>
            <a:r>
              <a:rPr lang="zh-CN" altLang="en-US" dirty="0" smtClean="0"/>
              <a:t>承载上下文处理；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一般概念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Procedure Transaction ID(PTI)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zh-CN" altLang="en-US" dirty="0"/>
              <a:t>每个由</a:t>
            </a:r>
            <a:r>
              <a:rPr lang="en-US" altLang="zh-CN" dirty="0"/>
              <a:t>UE</a:t>
            </a:r>
            <a:r>
              <a:rPr lang="zh-CN" altLang="en-US" dirty="0"/>
              <a:t>或网络发起的与事务相关的过程在消息头中都有</a:t>
            </a:r>
            <a:r>
              <a:rPr lang="en-US" altLang="zh-CN" dirty="0" smtClean="0"/>
              <a:t>PTI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EPS Bearer ID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zh-CN" altLang="en-US" dirty="0"/>
              <a:t>网络发起的所有与</a:t>
            </a:r>
            <a:r>
              <a:rPr lang="en-US" altLang="zh-CN" dirty="0"/>
              <a:t>EPS</a:t>
            </a:r>
            <a:r>
              <a:rPr lang="zh-CN" altLang="en-US" dirty="0"/>
              <a:t>承载上下文有关的</a:t>
            </a:r>
            <a:r>
              <a:rPr lang="zh-CN" altLang="en-US" dirty="0" smtClean="0"/>
              <a:t>过程</a:t>
            </a:r>
            <a:r>
              <a:rPr lang="zh-CN" altLang="en-US" dirty="0"/>
              <a:t>，</a:t>
            </a:r>
            <a:r>
              <a:rPr lang="zh-CN" altLang="en-US" dirty="0" smtClean="0"/>
              <a:t>都</a:t>
            </a:r>
            <a:r>
              <a:rPr lang="zh-CN" altLang="en-US" dirty="0"/>
              <a:t>将在消息头中携带</a:t>
            </a:r>
            <a:r>
              <a:rPr lang="en-US" altLang="zh-CN" dirty="0"/>
              <a:t>EPS</a:t>
            </a:r>
            <a:r>
              <a:rPr lang="zh-CN" altLang="en-US" dirty="0"/>
              <a:t>承载</a:t>
            </a:r>
            <a:r>
              <a:rPr lang="en-US" altLang="zh-CN" dirty="0"/>
              <a:t>ID</a:t>
            </a:r>
            <a:r>
              <a:rPr lang="zh-CN" altLang="en-US" dirty="0"/>
              <a:t>。 对于</a:t>
            </a:r>
            <a:r>
              <a:rPr lang="en-US" altLang="zh-CN" dirty="0"/>
              <a:t>UE</a:t>
            </a:r>
            <a:r>
              <a:rPr lang="zh-CN" altLang="en-US" dirty="0"/>
              <a:t>发起的过程，承载</a:t>
            </a:r>
            <a:r>
              <a:rPr lang="en-US" altLang="zh-CN" dirty="0"/>
              <a:t>ID</a:t>
            </a:r>
            <a:r>
              <a:rPr lang="zh-CN" altLang="en-US" dirty="0"/>
              <a:t>没有</a:t>
            </a:r>
            <a:r>
              <a:rPr lang="zh-CN" altLang="en-US" dirty="0" smtClean="0"/>
              <a:t>有效值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EPS Bearer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CN" dirty="0"/>
              <a:t>UE</a:t>
            </a:r>
            <a:r>
              <a:rPr lang="zh-CN" altLang="en-US" dirty="0"/>
              <a:t>和</a:t>
            </a:r>
            <a:r>
              <a:rPr lang="en-US" altLang="zh-CN" dirty="0"/>
              <a:t>PDN</a:t>
            </a:r>
            <a:r>
              <a:rPr lang="zh-CN" altLang="en-US" dirty="0"/>
              <a:t>之间的一个或多个业务数据流的逻辑</a:t>
            </a:r>
            <a:r>
              <a:rPr lang="zh-CN" altLang="en-US" dirty="0" smtClean="0"/>
              <a:t>聚合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Default EPS bearer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zh-CN" altLang="en-US" dirty="0"/>
              <a:t>当</a:t>
            </a:r>
            <a:r>
              <a:rPr lang="en-US" altLang="zh-CN" dirty="0"/>
              <a:t>UE</a:t>
            </a:r>
            <a:r>
              <a:rPr lang="zh-CN" altLang="en-US" dirty="0"/>
              <a:t>第一次连接到</a:t>
            </a:r>
            <a:r>
              <a:rPr lang="en-US" altLang="zh-CN" dirty="0" smtClean="0"/>
              <a:t>PDN</a:t>
            </a:r>
            <a:r>
              <a:rPr lang="zh-CN" altLang="en-US" dirty="0" smtClean="0"/>
              <a:t>，并且</a:t>
            </a:r>
            <a:r>
              <a:rPr lang="zh-CN" altLang="en-US" dirty="0"/>
              <a:t>只要</a:t>
            </a:r>
            <a:r>
              <a:rPr lang="en-US" altLang="zh-CN" dirty="0" smtClean="0"/>
              <a:t>UE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PDN</a:t>
            </a:r>
            <a:r>
              <a:rPr lang="zh-CN" altLang="en-US" dirty="0" smtClean="0"/>
              <a:t>是已连接的状态就需要该承载一直存在。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5160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ESM——</a:t>
            </a:r>
            <a:r>
              <a:rPr lang="zh-CN" altLang="en-US" dirty="0" smtClean="0"/>
              <a:t>状态切换</a:t>
            </a: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" y="2410328"/>
            <a:ext cx="9090153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7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ESM</a:t>
            </a:r>
            <a:r>
              <a:rPr lang="en-US" altLang="zh-CN" dirty="0"/>
              <a:t>——</a:t>
            </a:r>
            <a:r>
              <a:rPr lang="en-US" altLang="zh-CN" dirty="0" err="1"/>
              <a:t>Qcomm</a:t>
            </a:r>
            <a:r>
              <a:rPr lang="en-US" altLang="zh-CN" dirty="0"/>
              <a:t> ESM Architecture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32" y="1412775"/>
            <a:ext cx="7200800" cy="5448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099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408712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sz="3200" dirty="0"/>
              <a:t>ESM (EPS Session Manager)</a:t>
            </a:r>
            <a:endParaRPr lang="en-US" altLang="zh-CN" sz="3000" b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代表</a:t>
            </a:r>
            <a:r>
              <a:rPr lang="zh-CN" altLang="en-US" dirty="0" smtClean="0"/>
              <a:t>整个</a:t>
            </a:r>
            <a:r>
              <a:rPr lang="zh-CN" altLang="en-US" dirty="0"/>
              <a:t>会话管理器</a:t>
            </a:r>
            <a:r>
              <a:rPr lang="zh-CN" altLang="en-US" dirty="0" smtClean="0"/>
              <a:t>并持有其他实体：</a:t>
            </a:r>
            <a:r>
              <a:rPr lang="en-US" altLang="zh-CN" dirty="0" smtClean="0"/>
              <a:t>BCM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BPM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3200" dirty="0" smtClean="0"/>
              <a:t>Dispatcher</a:t>
            </a:r>
            <a:endParaRPr lang="en-US" altLang="zh-CN" sz="30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接收消息并将其路由到</a:t>
            </a:r>
            <a:r>
              <a:rPr lang="en-US" altLang="zh-CN" dirty="0"/>
              <a:t>ESM</a:t>
            </a:r>
            <a:r>
              <a:rPr lang="zh-CN" altLang="en-US" dirty="0"/>
              <a:t>或</a:t>
            </a:r>
            <a:r>
              <a:rPr lang="en-US" altLang="zh-CN" dirty="0" smtClean="0"/>
              <a:t>SM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3200" dirty="0" smtClean="0"/>
              <a:t>BCM(Bearer </a:t>
            </a:r>
            <a:r>
              <a:rPr lang="en-US" altLang="zh-CN" sz="3200" dirty="0"/>
              <a:t>Context Manager</a:t>
            </a:r>
            <a:r>
              <a:rPr lang="en-US" altLang="zh-CN" sz="3200" dirty="0" smtClean="0"/>
              <a:t>)</a:t>
            </a:r>
            <a:endParaRPr lang="en-US" altLang="zh-CN" sz="30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实现承载上下文相关的功能</a:t>
            </a:r>
            <a:endParaRPr lang="en-US" altLang="zh-CN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3200" dirty="0" smtClean="0"/>
              <a:t>BPM(Bearer Procedure Manager)</a:t>
            </a:r>
            <a:endParaRPr lang="en-US" altLang="zh-CN" sz="3000" b="1" dirty="0" smtClean="0">
              <a:sym typeface="Wingdings" panose="05000000000000000000" pitchFamily="2" charset="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实现由</a:t>
            </a:r>
            <a:r>
              <a:rPr lang="en-US" altLang="zh-CN" dirty="0" smtClean="0"/>
              <a:t>UE</a:t>
            </a:r>
            <a:r>
              <a:rPr lang="zh-CN" altLang="en-US" dirty="0" smtClean="0"/>
              <a:t>发起的承载过程</a:t>
            </a:r>
            <a:endParaRPr lang="en-US" altLang="zh-CN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3200" dirty="0"/>
              <a:t>ESM </a:t>
            </a:r>
            <a:r>
              <a:rPr lang="en-US" altLang="zh-CN" sz="3200" dirty="0" err="1" smtClean="0"/>
              <a:t>Utils</a:t>
            </a:r>
            <a:endParaRPr lang="en-US" altLang="zh-CN" sz="3200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为生成和发送接口消息的</a:t>
            </a:r>
            <a:r>
              <a:rPr lang="en-US" altLang="zh-CN" dirty="0"/>
              <a:t>ESM</a:t>
            </a:r>
            <a:r>
              <a:rPr lang="zh-CN" altLang="en-US" dirty="0"/>
              <a:t>模块</a:t>
            </a:r>
            <a:r>
              <a:rPr lang="zh-CN" altLang="en-US" dirty="0" smtClean="0"/>
              <a:t>实现功能函数</a:t>
            </a:r>
            <a:endParaRPr lang="en-US" altLang="zh-CN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3200" dirty="0"/>
              <a:t>Bearer Procedure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实现承载过程，以及保存</a:t>
            </a:r>
            <a:r>
              <a:rPr lang="zh-CN" altLang="en-US" dirty="0"/>
              <a:t>所有</a:t>
            </a:r>
            <a:r>
              <a:rPr lang="en-US" altLang="zh-CN" dirty="0"/>
              <a:t>UE</a:t>
            </a:r>
            <a:r>
              <a:rPr lang="zh-CN" altLang="en-US" dirty="0"/>
              <a:t>启动的过程特定信息的</a:t>
            </a:r>
            <a:r>
              <a:rPr lang="zh-CN" altLang="en-US" dirty="0" smtClean="0"/>
              <a:t>数据库</a:t>
            </a:r>
            <a:endParaRPr lang="en-US" altLang="zh-CN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3200" dirty="0"/>
              <a:t>Bearer Context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实现保存所有承载上下文特定信息的数据库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5571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/>
          </p:nvPr>
        </p:nvSpPr>
        <p:spPr>
          <a:xfrm>
            <a:off x="251520" y="1628800"/>
            <a:ext cx="8640960" cy="460851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sz="3200" b="1" dirty="0"/>
              <a:t>MME(Mobility Management Entity)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移动</a:t>
            </a:r>
            <a:r>
              <a:rPr lang="zh-CN" altLang="en-US" dirty="0"/>
              <a:t>管理实体，是一个用于</a:t>
            </a:r>
            <a:r>
              <a:rPr lang="zh-CN" altLang="en-US" b="1" dirty="0"/>
              <a:t>信令控制</a:t>
            </a:r>
            <a:r>
              <a:rPr lang="zh-CN" altLang="en-US" dirty="0"/>
              <a:t>的网元，主要用作移动性的管理。此外还需要做会话相关的控制处理。功能列表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NAS</a:t>
            </a:r>
            <a:r>
              <a:rPr lang="zh-CN" altLang="en-US" dirty="0"/>
              <a:t>信令处理，</a:t>
            </a:r>
            <a:r>
              <a:rPr lang="en-US" altLang="zh-CN" dirty="0"/>
              <a:t>NAS</a:t>
            </a:r>
            <a:r>
              <a:rPr lang="zh-CN" altLang="en-US" dirty="0"/>
              <a:t>信令安全保护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3GPP</a:t>
            </a:r>
            <a:r>
              <a:rPr lang="zh-CN" altLang="en-US" dirty="0"/>
              <a:t>内不同节点之间的移动性管理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3</a:t>
            </a:r>
            <a:r>
              <a:rPr lang="zh-CN" altLang="en-US" dirty="0"/>
              <a:t>）空闲移动终端的跟踪和可达</a:t>
            </a:r>
            <a:r>
              <a:rPr lang="en-US" altLang="zh-CN" dirty="0"/>
              <a:t>TA List</a:t>
            </a:r>
            <a:r>
              <a:rPr lang="zh-CN" altLang="en-US" dirty="0"/>
              <a:t>管理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P-GW</a:t>
            </a:r>
            <a:r>
              <a:rPr lang="zh-CN" altLang="en-US" dirty="0"/>
              <a:t>和</a:t>
            </a:r>
            <a:r>
              <a:rPr lang="en-US" altLang="zh-CN" dirty="0"/>
              <a:t>S-GW</a:t>
            </a:r>
            <a:r>
              <a:rPr lang="zh-CN" altLang="en-US" dirty="0"/>
              <a:t>选择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/>
              <a:t>MME</a:t>
            </a:r>
            <a:r>
              <a:rPr lang="zh-CN" altLang="en-US" dirty="0"/>
              <a:t>和</a:t>
            </a:r>
            <a:r>
              <a:rPr lang="en-US" altLang="zh-CN" dirty="0"/>
              <a:t>SGSN</a:t>
            </a:r>
            <a:r>
              <a:rPr lang="zh-CN" altLang="en-US" dirty="0"/>
              <a:t>选择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6</a:t>
            </a:r>
            <a:r>
              <a:rPr lang="zh-CN" altLang="en-US" dirty="0"/>
              <a:t>）合法监听，漫游控制，安全认证，承载管理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其中我们最关心的是：它</a:t>
            </a:r>
            <a:r>
              <a:rPr lang="zh-CN" altLang="en-US" dirty="0"/>
              <a:t>负责空闲模式的</a:t>
            </a:r>
            <a:r>
              <a:rPr lang="en-US" altLang="zh-CN" dirty="0">
                <a:hlinkClick r:id="rId2"/>
              </a:rPr>
              <a:t>UE</a:t>
            </a:r>
            <a:r>
              <a:rPr lang="en-US" altLang="zh-CN" dirty="0"/>
              <a:t>(User Equipment)</a:t>
            </a:r>
            <a:r>
              <a:rPr lang="zh-CN" altLang="en-US" dirty="0"/>
              <a:t>的定位，传呼过程，包括中继</a:t>
            </a:r>
            <a:r>
              <a:rPr lang="zh-CN" altLang="en-US" dirty="0" smtClean="0"/>
              <a:t>，它</a:t>
            </a:r>
            <a:r>
              <a:rPr lang="zh-CN" altLang="en-US" dirty="0"/>
              <a:t>涉及到</a:t>
            </a:r>
            <a:r>
              <a:rPr lang="en-US" altLang="zh-CN" dirty="0"/>
              <a:t>bearer</a:t>
            </a:r>
            <a:r>
              <a:rPr lang="zh-CN" altLang="en-US" dirty="0"/>
              <a:t>激活</a:t>
            </a:r>
            <a:r>
              <a:rPr lang="en-US" altLang="zh-CN" dirty="0"/>
              <a:t>/</a:t>
            </a:r>
            <a:r>
              <a:rPr lang="zh-CN" altLang="en-US" dirty="0"/>
              <a:t>关闭过程</a:t>
            </a:r>
            <a:r>
              <a:rPr lang="zh-CN" altLang="en-US" dirty="0" smtClean="0"/>
              <a:t>，为</a:t>
            </a:r>
            <a:r>
              <a:rPr lang="en-US" altLang="zh-CN" dirty="0" smtClean="0"/>
              <a:t>UE</a:t>
            </a:r>
            <a:r>
              <a:rPr lang="zh-CN" altLang="en-US" dirty="0"/>
              <a:t>选择一个</a:t>
            </a:r>
            <a:r>
              <a:rPr lang="en-US" altLang="zh-CN" dirty="0" smtClean="0"/>
              <a:t>S-GW</a:t>
            </a:r>
            <a:r>
              <a:rPr lang="zh-CN" altLang="en-US" dirty="0" smtClean="0"/>
              <a:t>。</a:t>
            </a:r>
            <a:r>
              <a:rPr lang="zh-CN" altLang="en-US" dirty="0"/>
              <a:t>通过和</a:t>
            </a:r>
            <a:r>
              <a:rPr lang="en-US" altLang="zh-CN" dirty="0"/>
              <a:t>HSS</a:t>
            </a:r>
            <a:r>
              <a:rPr lang="zh-CN" altLang="en-US" dirty="0"/>
              <a:t>交互认证一个用户，为一个用户分配一个临时</a:t>
            </a:r>
            <a:r>
              <a:rPr lang="en-US" altLang="zh-CN" dirty="0"/>
              <a:t>ID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endParaRPr lang="zh-CN" altLang="en-US" dirty="0"/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450913" y="378810"/>
            <a:ext cx="8229600" cy="1252728"/>
          </a:xfrm>
        </p:spPr>
        <p:txBody>
          <a:bodyPr/>
          <a:lstStyle/>
          <a:p>
            <a:r>
              <a:rPr lang="zh-CN" altLang="en-US" dirty="0" smtClean="0"/>
              <a:t>基本概念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网</a:t>
            </a:r>
            <a:r>
              <a:rPr lang="zh-CN" altLang="en-US" dirty="0"/>
              <a:t>元</a:t>
            </a:r>
          </a:p>
        </p:txBody>
      </p:sp>
    </p:spTree>
    <p:extLst>
      <p:ext uri="{BB962C8B-B14F-4D97-AF65-F5344CB8AC3E}">
        <p14:creationId xmlns:p14="http://schemas.microsoft.com/office/powerpoint/2010/main" val="296736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628800"/>
            <a:ext cx="2495550" cy="41338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9512" y="620688"/>
            <a:ext cx="4297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</a:t>
            </a:r>
            <a:r>
              <a:rPr lang="en-US" altLang="zh-CN" dirty="0" smtClean="0"/>
              <a:t>dm9x07\</a:t>
            </a:r>
            <a:r>
              <a:rPr lang="en-US" altLang="zh-CN" dirty="0" err="1" smtClean="0"/>
              <a:t>modem_proc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mmcp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nas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sm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src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635896" y="1700808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BCM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8" name="直接箭头连接符 7"/>
          <p:cNvCxnSpPr>
            <a:endCxn id="6" idx="1"/>
          </p:cNvCxnSpPr>
          <p:nvPr/>
        </p:nvCxnSpPr>
        <p:spPr>
          <a:xfrm flipV="1">
            <a:off x="1259632" y="1885474"/>
            <a:ext cx="2376264" cy="313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634293" y="2131310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BPM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4" name="直接箭头连接符 13"/>
          <p:cNvCxnSpPr>
            <a:endCxn id="12" idx="1"/>
          </p:cNvCxnSpPr>
          <p:nvPr/>
        </p:nvCxnSpPr>
        <p:spPr>
          <a:xfrm flipV="1">
            <a:off x="1259632" y="2315976"/>
            <a:ext cx="2374661" cy="8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67544" y="2564904"/>
            <a:ext cx="0" cy="11308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467544" y="3695725"/>
            <a:ext cx="205222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467544" y="2564904"/>
            <a:ext cx="205222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519772" y="2564904"/>
            <a:ext cx="0" cy="11308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2519772" y="3130314"/>
            <a:ext cx="133214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851920" y="2965594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Bearer Context</a:t>
            </a:r>
          </a:p>
        </p:txBody>
      </p:sp>
      <p:cxnSp>
        <p:nvCxnSpPr>
          <p:cNvPr id="39" name="直接连接符 38"/>
          <p:cNvCxnSpPr/>
          <p:nvPr/>
        </p:nvCxnSpPr>
        <p:spPr>
          <a:xfrm>
            <a:off x="467544" y="4149080"/>
            <a:ext cx="0" cy="10081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467544" y="4149080"/>
            <a:ext cx="12241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1691680" y="4149080"/>
            <a:ext cx="0" cy="10081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467544" y="5157192"/>
            <a:ext cx="122413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1691680" y="4653136"/>
            <a:ext cx="216024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3851920" y="4476216"/>
            <a:ext cx="18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Bearer Procedure</a:t>
            </a:r>
          </a:p>
        </p:txBody>
      </p:sp>
      <p:cxnSp>
        <p:nvCxnSpPr>
          <p:cNvPr id="50" name="直接箭头连接符 49"/>
          <p:cNvCxnSpPr/>
          <p:nvPr/>
        </p:nvCxnSpPr>
        <p:spPr>
          <a:xfrm>
            <a:off x="1222826" y="5301208"/>
            <a:ext cx="244827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3634293" y="5116542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ESM </a:t>
            </a:r>
            <a:r>
              <a:rPr lang="en-US" altLang="zh-CN" dirty="0" err="1" smtClean="0">
                <a:solidFill>
                  <a:srgbClr val="FF0000"/>
                </a:solidFill>
              </a:rPr>
              <a:t>Utils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88512" y="6107392"/>
            <a:ext cx="324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Dispatcher</a:t>
            </a:r>
            <a:r>
              <a:rPr lang="zh-CN" altLang="en-US" dirty="0" smtClean="0">
                <a:solidFill>
                  <a:srgbClr val="FF0000"/>
                </a:solidFill>
              </a:rPr>
              <a:t>：在</a:t>
            </a:r>
            <a:r>
              <a:rPr lang="en-US" altLang="zh-CN" dirty="0" err="1" smtClean="0">
                <a:solidFill>
                  <a:srgbClr val="FF0000"/>
                </a:solidFill>
              </a:rPr>
              <a:t>smtask.c</a:t>
            </a:r>
            <a:r>
              <a:rPr lang="zh-CN" altLang="en-US" dirty="0" smtClean="0">
                <a:solidFill>
                  <a:srgbClr val="FF0000"/>
                </a:solidFill>
              </a:rPr>
              <a:t>中实现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49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ESM——</a:t>
            </a:r>
            <a:r>
              <a:rPr lang="en-US" altLang="zh-CN" b="1" dirty="0"/>
              <a:t>Bearer Context State Machine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5373216"/>
            <a:ext cx="6429375" cy="1333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59" y="1484784"/>
            <a:ext cx="6530398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22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ESM——</a:t>
            </a:r>
            <a:r>
              <a:rPr lang="en-US" altLang="zh-CN" b="1" dirty="0"/>
              <a:t>Bearer Procedure State Machine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64" y="1484784"/>
            <a:ext cx="6105960" cy="38903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683010"/>
            <a:ext cx="59626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37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ESM——</a:t>
            </a:r>
            <a:r>
              <a:rPr lang="zh-CN" altLang="en-US" dirty="0" smtClean="0"/>
              <a:t>两种类型的过程</a:t>
            </a:r>
            <a:endParaRPr lang="zh-CN" altLang="en-US" dirty="0"/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251520" y="1701174"/>
            <a:ext cx="8640960" cy="515682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与</a:t>
            </a:r>
            <a:r>
              <a:rPr lang="en-US" altLang="zh-CN" dirty="0"/>
              <a:t>EPS</a:t>
            </a:r>
            <a:r>
              <a:rPr lang="zh-CN" altLang="en-US" dirty="0"/>
              <a:t>承载上下文相关</a:t>
            </a:r>
            <a:r>
              <a:rPr lang="zh-CN" altLang="en-US" dirty="0" smtClean="0"/>
              <a:t>的过程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这些</a:t>
            </a:r>
            <a:r>
              <a:rPr lang="zh-CN" altLang="en-US" dirty="0"/>
              <a:t>是</a:t>
            </a:r>
            <a:r>
              <a:rPr lang="zh-CN" altLang="en-US" dirty="0" smtClean="0"/>
              <a:t>网络</a:t>
            </a:r>
            <a:r>
              <a:rPr lang="zh-CN" altLang="en-US" dirty="0"/>
              <a:t>发起</a:t>
            </a:r>
            <a:r>
              <a:rPr lang="zh-CN" altLang="en-US" dirty="0" smtClean="0"/>
              <a:t>的</a:t>
            </a:r>
            <a:r>
              <a:rPr lang="zh-CN" altLang="en-US" dirty="0"/>
              <a:t>，用于操作承载上下文。这些可以作为</a:t>
            </a:r>
            <a:r>
              <a:rPr lang="en-US" altLang="zh-CN" dirty="0"/>
              <a:t>UE</a:t>
            </a:r>
            <a:r>
              <a:rPr lang="zh-CN" altLang="en-US" dirty="0"/>
              <a:t>发起的过程的结果被</a:t>
            </a:r>
            <a:r>
              <a:rPr lang="zh-CN" altLang="en-US" dirty="0" smtClean="0"/>
              <a:t>触发。</a:t>
            </a:r>
            <a:endParaRPr lang="zh-CN" alt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300" dirty="0"/>
              <a:t>Default EPS Bearer Context Activation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300" dirty="0"/>
              <a:t>Dedicated EPS Bearer Context Activation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300" dirty="0"/>
              <a:t>EPS Bearer Context Modification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300" dirty="0"/>
              <a:t>EPS Bearer Context Deactivation</a:t>
            </a:r>
            <a:endParaRPr lang="zh-CN" altLang="en-US" sz="23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传输相关的过程 </a:t>
            </a:r>
            <a:r>
              <a:rPr lang="en-US" altLang="zh-CN" dirty="0" smtClean="0"/>
              <a:t>– UE</a:t>
            </a:r>
            <a:r>
              <a:rPr lang="zh-CN" altLang="en-US" dirty="0" smtClean="0"/>
              <a:t>发起并请求资源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PDN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Connectivity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PDN</a:t>
            </a:r>
            <a:r>
              <a:rPr lang="zh-CN" altLang="en-US" dirty="0"/>
              <a:t> </a:t>
            </a:r>
            <a:r>
              <a:rPr lang="en-US" altLang="zh-CN" dirty="0" smtClean="0"/>
              <a:t>Disconnect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Bearer Resource Allocation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Bearer Resource Modification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ESM Information Request</a:t>
            </a:r>
          </a:p>
        </p:txBody>
      </p:sp>
    </p:spTree>
    <p:extLst>
      <p:ext uri="{BB962C8B-B14F-4D97-AF65-F5344CB8AC3E}">
        <p14:creationId xmlns:p14="http://schemas.microsoft.com/office/powerpoint/2010/main" val="384711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ESM——Default EPS Bearer Context Activation</a:t>
            </a:r>
            <a:endParaRPr lang="zh-CN" altLang="en-US" dirty="0"/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251520" y="1701174"/>
            <a:ext cx="8640960" cy="5156826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sz="3000" b="1" dirty="0" smtClean="0"/>
              <a:t>Default EPS Bearer Context Activation(MME </a:t>
            </a:r>
            <a:r>
              <a:rPr lang="en-US" altLang="zh-CN" sz="3000" b="1" dirty="0" smtClean="0">
                <a:sym typeface="Wingdings" panose="05000000000000000000" pitchFamily="2" charset="2"/>
              </a:rPr>
              <a:t></a:t>
            </a:r>
            <a:r>
              <a:rPr lang="en-US" altLang="zh-CN" sz="3000" b="1" dirty="0" smtClean="0"/>
              <a:t> UE)</a:t>
            </a:r>
            <a:endParaRPr lang="en-US" altLang="zh-CN" sz="30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目的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在</a:t>
            </a:r>
            <a:r>
              <a:rPr lang="en-US" altLang="zh-CN" dirty="0"/>
              <a:t>UE</a:t>
            </a:r>
            <a:r>
              <a:rPr lang="zh-CN" altLang="en-US" dirty="0"/>
              <a:t>和</a:t>
            </a:r>
            <a:r>
              <a:rPr lang="en-US" altLang="zh-CN" dirty="0"/>
              <a:t>MME</a:t>
            </a:r>
            <a:r>
              <a:rPr lang="zh-CN" altLang="en-US" dirty="0" smtClean="0"/>
              <a:t>之间建立默认</a:t>
            </a:r>
            <a:r>
              <a:rPr lang="en-US" altLang="zh-CN" dirty="0" smtClean="0"/>
              <a:t>EPS</a:t>
            </a:r>
            <a:r>
              <a:rPr lang="zh-CN" altLang="en-US" dirty="0" smtClean="0"/>
              <a:t>承载；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触发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由网络响应</a:t>
            </a:r>
            <a:r>
              <a:rPr lang="en-US" altLang="zh-CN" dirty="0"/>
              <a:t>UE</a:t>
            </a:r>
            <a:r>
              <a:rPr lang="zh-CN" altLang="en-US" dirty="0"/>
              <a:t>的</a:t>
            </a:r>
            <a:r>
              <a:rPr lang="en-US" altLang="zh-CN" dirty="0"/>
              <a:t>PDN</a:t>
            </a:r>
            <a:r>
              <a:rPr lang="zh-CN" altLang="en-US" dirty="0"/>
              <a:t>连接请求</a:t>
            </a:r>
            <a:r>
              <a:rPr lang="zh-CN" altLang="en-US" dirty="0" smtClean="0"/>
              <a:t>触发；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参考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3GPP </a:t>
            </a:r>
            <a:r>
              <a:rPr lang="en-US" altLang="zh-CN" dirty="0"/>
              <a:t>TS 24.301 </a:t>
            </a:r>
            <a:r>
              <a:rPr lang="zh-CN" altLang="en-US" dirty="0" smtClean="0"/>
              <a:t>第</a:t>
            </a:r>
            <a:r>
              <a:rPr lang="en-US" altLang="zh-CN" dirty="0" smtClean="0"/>
              <a:t>6.4.1</a:t>
            </a:r>
            <a:r>
              <a:rPr lang="zh-CN" altLang="en-US" dirty="0" smtClean="0"/>
              <a:t>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831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/>
          </p:nvPr>
        </p:nvSpPr>
        <p:spPr>
          <a:xfrm>
            <a:off x="251520" y="188640"/>
            <a:ext cx="8640960" cy="316835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描述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网络应向</a:t>
            </a:r>
            <a:r>
              <a:rPr lang="en-US" altLang="zh-CN" dirty="0"/>
              <a:t>UE</a:t>
            </a:r>
            <a:r>
              <a:rPr lang="zh-CN" altLang="en-US" dirty="0"/>
              <a:t>发送激活默认</a:t>
            </a:r>
            <a:r>
              <a:rPr lang="en-US" altLang="zh-CN" dirty="0"/>
              <a:t>EPS</a:t>
            </a:r>
            <a:r>
              <a:rPr lang="zh-CN" altLang="en-US" dirty="0"/>
              <a:t>承载上下文请求</a:t>
            </a:r>
            <a:r>
              <a:rPr lang="zh-CN" altLang="en-US" dirty="0" smtClean="0"/>
              <a:t>，</a:t>
            </a:r>
            <a:r>
              <a:rPr lang="zh-CN" altLang="en-US" dirty="0"/>
              <a:t>将请求嵌入到</a:t>
            </a:r>
            <a:r>
              <a:rPr lang="en-US" altLang="zh-CN" dirty="0"/>
              <a:t>Attach </a:t>
            </a:r>
            <a:r>
              <a:rPr lang="en-US" altLang="zh-CN" dirty="0" smtClean="0"/>
              <a:t>Accept</a:t>
            </a:r>
            <a:r>
              <a:rPr lang="zh-CN" altLang="en-US" dirty="0" smtClean="0"/>
              <a:t>中。或单独响应独立</a:t>
            </a:r>
            <a:r>
              <a:rPr lang="en-US" altLang="zh-CN" dirty="0"/>
              <a:t>PDN</a:t>
            </a:r>
            <a:r>
              <a:rPr lang="zh-CN" altLang="en-US" dirty="0"/>
              <a:t>连接</a:t>
            </a:r>
            <a:r>
              <a:rPr lang="zh-CN" altLang="en-US" dirty="0" smtClean="0"/>
              <a:t>请求；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PTI</a:t>
            </a:r>
            <a:r>
              <a:rPr lang="zh-CN" altLang="en-US" dirty="0"/>
              <a:t>应通过网络从</a:t>
            </a:r>
            <a:r>
              <a:rPr lang="en-US" altLang="zh-CN" dirty="0"/>
              <a:t>PDN</a:t>
            </a:r>
            <a:r>
              <a:rPr lang="zh-CN" altLang="en-US" dirty="0"/>
              <a:t>连接请求中提取并返回给</a:t>
            </a:r>
            <a:r>
              <a:rPr lang="en-US" altLang="zh-CN" dirty="0" smtClean="0"/>
              <a:t>UE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如果是</a:t>
            </a:r>
            <a:r>
              <a:rPr lang="zh-CN" altLang="en-US" dirty="0" smtClean="0"/>
              <a:t>通过</a:t>
            </a:r>
            <a:r>
              <a:rPr lang="en-US" altLang="zh-CN" dirty="0"/>
              <a:t>Attach</a:t>
            </a:r>
            <a:r>
              <a:rPr lang="zh-CN" altLang="en-US" dirty="0" smtClean="0"/>
              <a:t>过程</a:t>
            </a:r>
            <a:r>
              <a:rPr lang="zh-CN" altLang="en-US" dirty="0"/>
              <a:t>激活的，则</a:t>
            </a:r>
            <a:r>
              <a:rPr lang="en-US" altLang="zh-CN" dirty="0"/>
              <a:t>UE</a:t>
            </a:r>
            <a:r>
              <a:rPr lang="zh-CN" altLang="en-US" dirty="0"/>
              <a:t>应发送嵌入在</a:t>
            </a:r>
            <a:r>
              <a:rPr lang="en-US" altLang="zh-CN" dirty="0"/>
              <a:t>Attach Complete</a:t>
            </a:r>
            <a:r>
              <a:rPr lang="zh-CN" altLang="en-US" dirty="0"/>
              <a:t>中的</a:t>
            </a:r>
            <a:r>
              <a:rPr lang="en-US" altLang="zh-CN" dirty="0"/>
              <a:t>Activate Default EPS Bearer Context Accept</a:t>
            </a:r>
            <a:r>
              <a:rPr lang="zh-CN" altLang="en-US" dirty="0"/>
              <a:t>消息，否则发送明确的</a:t>
            </a:r>
            <a:r>
              <a:rPr lang="en-US" altLang="zh-CN" dirty="0" smtClean="0"/>
              <a:t>Accept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如果</a:t>
            </a:r>
            <a:r>
              <a:rPr lang="en-US" altLang="zh-CN" dirty="0"/>
              <a:t>UE</a:t>
            </a:r>
            <a:r>
              <a:rPr lang="zh-CN" altLang="en-US" dirty="0"/>
              <a:t>上的</a:t>
            </a:r>
            <a:r>
              <a:rPr lang="en-US" altLang="zh-CN" dirty="0"/>
              <a:t>ESM</a:t>
            </a:r>
            <a:r>
              <a:rPr lang="zh-CN" altLang="en-US" dirty="0"/>
              <a:t>无法激活，则应向</a:t>
            </a:r>
            <a:r>
              <a:rPr lang="en-US" altLang="zh-CN" dirty="0"/>
              <a:t>EMM</a:t>
            </a:r>
            <a:r>
              <a:rPr lang="zh-CN" altLang="en-US" dirty="0"/>
              <a:t>发送一个指示，并说明原因“</a:t>
            </a:r>
            <a:r>
              <a:rPr lang="en-US" altLang="zh-CN" dirty="0"/>
              <a:t>ESM Failure</a:t>
            </a:r>
            <a:r>
              <a:rPr lang="en-US" altLang="zh-CN" dirty="0" smtClean="0"/>
              <a:t>”</a:t>
            </a:r>
            <a:r>
              <a:rPr lang="zh-CN" altLang="en-US" dirty="0"/>
              <a:t>；</a:t>
            </a:r>
            <a:endParaRPr lang="zh-CN" altLang="en-US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68248"/>
            <a:ext cx="8228714" cy="3489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903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5" y="44624"/>
            <a:ext cx="5267325" cy="38385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1973403"/>
            <a:ext cx="4968552" cy="2118640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>
            <a:off x="1835696" y="1963911"/>
            <a:ext cx="2160240" cy="20411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923928" y="2984487"/>
            <a:ext cx="792088" cy="1564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79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644"/>
            <a:ext cx="4076700" cy="48958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88024" y="2492896"/>
            <a:ext cx="14975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移动：</a:t>
            </a:r>
            <a:r>
              <a:rPr lang="en-US" altLang="zh-CN" dirty="0" err="1">
                <a:solidFill>
                  <a:srgbClr val="FF0000"/>
                </a:solidFill>
              </a:rPr>
              <a:t>cmnet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联通：</a:t>
            </a:r>
            <a:r>
              <a:rPr lang="en-US" altLang="zh-CN" dirty="0" smtClean="0">
                <a:solidFill>
                  <a:srgbClr val="FF0000"/>
                </a:solidFill>
              </a:rPr>
              <a:t>3gnet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电信：</a:t>
            </a:r>
            <a:r>
              <a:rPr lang="en-US" altLang="zh-CN" dirty="0" err="1" smtClean="0">
                <a:solidFill>
                  <a:srgbClr val="FF0000"/>
                </a:solidFill>
              </a:rPr>
              <a:t>ctnet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cxnSp>
        <p:nvCxnSpPr>
          <p:cNvPr id="7" name="直接箭头连接符 6"/>
          <p:cNvCxnSpPr>
            <a:endCxn id="3" idx="1"/>
          </p:cNvCxnSpPr>
          <p:nvPr/>
        </p:nvCxnSpPr>
        <p:spPr>
          <a:xfrm>
            <a:off x="2915816" y="836712"/>
            <a:ext cx="1872208" cy="21178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771800" y="4725144"/>
            <a:ext cx="1304900" cy="2013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89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9" y="2339246"/>
            <a:ext cx="4752975" cy="18669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851920" y="2771294"/>
            <a:ext cx="496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Non-GBR</a:t>
            </a:r>
            <a:r>
              <a:rPr lang="zh-CN" altLang="en-US" dirty="0" smtClean="0">
                <a:solidFill>
                  <a:srgbClr val="FF0000"/>
                </a:solidFill>
              </a:rPr>
              <a:t>的承载共享</a:t>
            </a:r>
            <a:r>
              <a:rPr lang="en-US" altLang="zh-CN" dirty="0" smtClean="0">
                <a:solidFill>
                  <a:srgbClr val="FF0000"/>
                </a:solidFill>
              </a:rPr>
              <a:t>PDN</a:t>
            </a:r>
            <a:r>
              <a:rPr lang="zh-CN" altLang="en-US" dirty="0">
                <a:solidFill>
                  <a:srgbClr val="FF0000"/>
                </a:solidFill>
              </a:rPr>
              <a:t>分</a:t>
            </a:r>
            <a:r>
              <a:rPr lang="zh-CN" altLang="en-US" dirty="0" smtClean="0">
                <a:solidFill>
                  <a:srgbClr val="FF0000"/>
                </a:solidFill>
              </a:rPr>
              <a:t>配给这个级别的带宽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9" name="直接箭头连接符 8"/>
          <p:cNvCxnSpPr>
            <a:endCxn id="5" idx="1"/>
          </p:cNvCxnSpPr>
          <p:nvPr/>
        </p:nvCxnSpPr>
        <p:spPr>
          <a:xfrm>
            <a:off x="755576" y="2555270"/>
            <a:ext cx="3096344" cy="4006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25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ESM——Dedicated EPS Bearer Context Activation</a:t>
            </a:r>
            <a:endParaRPr lang="zh-CN" altLang="en-US" dirty="0"/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251520" y="1701174"/>
            <a:ext cx="8640960" cy="5156826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sz="3000" b="1" dirty="0" smtClean="0"/>
              <a:t>Dedicated EPS Bearer Context Activation(MME </a:t>
            </a:r>
            <a:r>
              <a:rPr lang="en-US" altLang="zh-CN" sz="3000" b="1" dirty="0" smtClean="0">
                <a:sym typeface="Wingdings" panose="05000000000000000000" pitchFamily="2" charset="2"/>
              </a:rPr>
              <a:t></a:t>
            </a:r>
            <a:r>
              <a:rPr lang="en-US" altLang="zh-CN" sz="3000" b="1" dirty="0" smtClean="0"/>
              <a:t> UE)</a:t>
            </a:r>
            <a:endParaRPr lang="en-US" altLang="zh-CN" sz="30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目的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在</a:t>
            </a:r>
            <a:r>
              <a:rPr lang="en-US" altLang="zh-CN" dirty="0"/>
              <a:t>UE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EPC</a:t>
            </a:r>
            <a:r>
              <a:rPr lang="zh-CN" altLang="en-US" dirty="0" smtClean="0"/>
              <a:t>之间，以特定的</a:t>
            </a:r>
            <a:r>
              <a:rPr lang="en-US" altLang="zh-CN" dirty="0" err="1" smtClean="0"/>
              <a:t>Qos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TFT</a:t>
            </a:r>
            <a:r>
              <a:rPr lang="zh-CN" altLang="en-US" dirty="0" smtClean="0"/>
              <a:t>建立</a:t>
            </a:r>
            <a:r>
              <a:rPr lang="en-US" altLang="zh-CN" dirty="0" smtClean="0"/>
              <a:t>EPS</a:t>
            </a:r>
            <a:r>
              <a:rPr lang="zh-CN" altLang="en-US" dirty="0" smtClean="0"/>
              <a:t>承载上下文；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触发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由网络</a:t>
            </a:r>
            <a:r>
              <a:rPr lang="zh-CN" altLang="en-US" dirty="0" smtClean="0"/>
              <a:t>响应的</a:t>
            </a:r>
            <a:r>
              <a:rPr lang="en-US" altLang="zh-CN" dirty="0" smtClean="0"/>
              <a:t>Resource Allocation</a:t>
            </a:r>
            <a:r>
              <a:rPr lang="zh-CN" altLang="en-US" dirty="0" smtClean="0"/>
              <a:t>或</a:t>
            </a:r>
            <a:r>
              <a:rPr lang="en-US" altLang="zh-CN" dirty="0" smtClean="0"/>
              <a:t>Modification</a:t>
            </a:r>
            <a:r>
              <a:rPr lang="zh-CN" altLang="en-US" dirty="0" smtClean="0"/>
              <a:t>过程触发；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参考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3GPP </a:t>
            </a:r>
            <a:r>
              <a:rPr lang="en-US" altLang="zh-CN" dirty="0"/>
              <a:t>TS 24.301 </a:t>
            </a:r>
            <a:r>
              <a:rPr lang="zh-CN" altLang="en-US" dirty="0" smtClean="0"/>
              <a:t>第</a:t>
            </a:r>
            <a:r>
              <a:rPr lang="en-US" altLang="zh-CN" dirty="0" smtClean="0"/>
              <a:t>6.4.2</a:t>
            </a:r>
            <a:r>
              <a:rPr lang="zh-CN" altLang="en-US" dirty="0" smtClean="0"/>
              <a:t>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1764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/>
          </p:nvPr>
        </p:nvSpPr>
        <p:spPr>
          <a:xfrm>
            <a:off x="251520" y="1124744"/>
            <a:ext cx="8640960" cy="51125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3200" b="1" dirty="0" smtClean="0"/>
              <a:t>S-GW </a:t>
            </a:r>
            <a:r>
              <a:rPr lang="en-US" altLang="zh-CN" sz="3200" b="1" dirty="0"/>
              <a:t>(Serving Gateway)</a:t>
            </a:r>
            <a:endParaRPr lang="en-US" altLang="zh-CN" sz="4600" b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核心网的服务网关</a:t>
            </a:r>
            <a:r>
              <a:rPr lang="zh-CN" altLang="en-US" dirty="0" smtClean="0"/>
              <a:t>，</a:t>
            </a:r>
            <a:r>
              <a:rPr lang="zh-CN" altLang="en-US" dirty="0"/>
              <a:t>终止于</a:t>
            </a:r>
            <a:r>
              <a:rPr lang="en-US" altLang="zh-CN" dirty="0"/>
              <a:t>E-UTRAN</a:t>
            </a:r>
            <a:r>
              <a:rPr lang="zh-CN" altLang="en-US" dirty="0" smtClean="0"/>
              <a:t>接口</a:t>
            </a:r>
            <a:r>
              <a:rPr lang="zh-CN" altLang="en-US" dirty="0"/>
              <a:t>，</a:t>
            </a:r>
            <a:r>
              <a:rPr lang="zh-CN" altLang="en-US" dirty="0" smtClean="0"/>
              <a:t>是数据</a:t>
            </a:r>
            <a:r>
              <a:rPr lang="zh-CN" altLang="en-US" dirty="0"/>
              <a:t>传输的处理通道，负责本地网络用户数据处理。功能列表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eNodeB</a:t>
            </a:r>
            <a:r>
              <a:rPr lang="zh-CN" altLang="en-US" dirty="0"/>
              <a:t>之间切换的本地锚点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E-UTRAN</a:t>
            </a:r>
            <a:r>
              <a:rPr lang="zh-CN" altLang="en-US" dirty="0" smtClean="0"/>
              <a:t>空闲</a:t>
            </a:r>
            <a:r>
              <a:rPr lang="zh-CN" altLang="en-US" dirty="0"/>
              <a:t>模式</a:t>
            </a:r>
            <a:r>
              <a:rPr lang="zh-CN" altLang="en-US" dirty="0" smtClean="0"/>
              <a:t>下，数据缓存和触发</a:t>
            </a:r>
            <a:r>
              <a:rPr lang="zh-CN" altLang="en-US" dirty="0"/>
              <a:t>网络侧</a:t>
            </a:r>
            <a:r>
              <a:rPr lang="en-US" altLang="zh-CN" dirty="0" smtClean="0"/>
              <a:t>ServiceRequest</a:t>
            </a:r>
            <a:r>
              <a:rPr lang="zh-CN" altLang="en-US" dirty="0" smtClean="0"/>
              <a:t>过程</a:t>
            </a:r>
            <a:endParaRPr lang="zh-CN" alt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分组数据包</a:t>
            </a:r>
            <a:r>
              <a:rPr lang="zh-CN" altLang="en-US" dirty="0"/>
              <a:t>路由和转发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上</a:t>
            </a:r>
            <a:r>
              <a:rPr lang="zh-CN" altLang="en-US" dirty="0"/>
              <a:t>下行传输</a:t>
            </a:r>
            <a:r>
              <a:rPr lang="zh-CN" altLang="en-US" dirty="0" smtClean="0"/>
              <a:t>层数据包标记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3400" b="1" dirty="0" smtClean="0"/>
              <a:t>P-GW (</a:t>
            </a:r>
            <a:r>
              <a:rPr lang="en-US" altLang="zh-CN" sz="3400" b="1" dirty="0"/>
              <a:t>PDN Gateway</a:t>
            </a:r>
            <a:r>
              <a:rPr lang="en-US" altLang="zh-CN" sz="3400" b="1" dirty="0" smtClean="0"/>
              <a:t>)</a:t>
            </a: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PDN</a:t>
            </a:r>
            <a:r>
              <a:rPr lang="zh-CN" altLang="en-US" sz="2400" dirty="0"/>
              <a:t>（</a:t>
            </a:r>
            <a:r>
              <a:rPr lang="en-US" altLang="zh-CN" sz="2400" dirty="0"/>
              <a:t>Public Data Network</a:t>
            </a:r>
            <a:r>
              <a:rPr lang="zh-CN" altLang="en-US" sz="2400" dirty="0"/>
              <a:t>）公共数据网</a:t>
            </a:r>
            <a:r>
              <a:rPr lang="en-US" altLang="zh-CN" sz="2400" dirty="0"/>
              <a:t>, </a:t>
            </a:r>
            <a:r>
              <a:rPr lang="zh-CN" altLang="en-US" sz="2400" dirty="0"/>
              <a:t>充当外部数据连接的边界，核心网后端的网络系统。功能列表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用户</a:t>
            </a:r>
            <a:r>
              <a:rPr lang="zh-CN" altLang="en-US" dirty="0"/>
              <a:t>包过滤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IP</a:t>
            </a:r>
            <a:r>
              <a:rPr lang="zh-CN" altLang="en-US" dirty="0"/>
              <a:t>地址分配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上</a:t>
            </a:r>
            <a:r>
              <a:rPr lang="zh-CN" altLang="en-US" dirty="0"/>
              <a:t>下行传输层数据包标记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Non-GBR</a:t>
            </a:r>
            <a:r>
              <a:rPr lang="zh-CN" altLang="en-US" dirty="0"/>
              <a:t>基于</a:t>
            </a:r>
            <a:r>
              <a:rPr lang="en-US" altLang="zh-CN" dirty="0"/>
              <a:t>AMBR</a:t>
            </a:r>
            <a:r>
              <a:rPr lang="zh-CN" altLang="en-US" dirty="0"/>
              <a:t>的下行速率控制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GBR</a:t>
            </a:r>
            <a:r>
              <a:rPr lang="zh-CN" altLang="en-US" dirty="0"/>
              <a:t>基于</a:t>
            </a:r>
            <a:r>
              <a:rPr lang="en-US" altLang="zh-CN" dirty="0"/>
              <a:t>MBR</a:t>
            </a:r>
            <a:r>
              <a:rPr lang="zh-CN" altLang="en-US" dirty="0"/>
              <a:t>的下行速率控制</a:t>
            </a:r>
          </a:p>
          <a:p>
            <a:pPr marL="342900" lvl="1" indent="-342900"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 marL="622300" lvl="2" indent="-34290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546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20162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描述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网络应向</a:t>
            </a:r>
            <a:r>
              <a:rPr lang="en-US" altLang="zh-CN" dirty="0"/>
              <a:t>UE</a:t>
            </a:r>
            <a:r>
              <a:rPr lang="zh-CN" altLang="en-US" dirty="0"/>
              <a:t>发送</a:t>
            </a:r>
            <a:r>
              <a:rPr lang="zh-CN" altLang="en-US" dirty="0" smtClean="0"/>
              <a:t>激活专有</a:t>
            </a:r>
            <a:r>
              <a:rPr lang="en-US" altLang="zh-CN" dirty="0" smtClean="0"/>
              <a:t>EPS</a:t>
            </a:r>
            <a:r>
              <a:rPr lang="zh-CN" altLang="en-US" dirty="0"/>
              <a:t>承载上下文请求</a:t>
            </a:r>
            <a:r>
              <a:rPr lang="zh-CN" altLang="en-US" dirty="0" smtClean="0"/>
              <a:t>，来响应</a:t>
            </a:r>
            <a:r>
              <a:rPr lang="en-US" altLang="zh-CN" dirty="0" smtClean="0"/>
              <a:t>Bearer Resource Allocation</a:t>
            </a:r>
            <a:r>
              <a:rPr lang="zh-CN" altLang="en-US" dirty="0" smtClean="0"/>
              <a:t>或</a:t>
            </a:r>
            <a:r>
              <a:rPr lang="en-US" altLang="zh-CN" dirty="0" smtClean="0"/>
              <a:t>Modification</a:t>
            </a:r>
            <a:r>
              <a:rPr lang="zh-CN" altLang="en-US" dirty="0" smtClean="0"/>
              <a:t>过程；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恰当地使用</a:t>
            </a:r>
            <a:r>
              <a:rPr lang="en-US" altLang="zh-CN" dirty="0" smtClean="0"/>
              <a:t>PTI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MME</a:t>
            </a:r>
            <a:r>
              <a:rPr lang="zh-CN" altLang="en-US" dirty="0"/>
              <a:t>应在向</a:t>
            </a:r>
            <a:r>
              <a:rPr lang="en-US" altLang="zh-CN" dirty="0"/>
              <a:t>UE</a:t>
            </a:r>
            <a:r>
              <a:rPr lang="zh-CN" altLang="en-US" dirty="0"/>
              <a:t>请求时</a:t>
            </a:r>
            <a:r>
              <a:rPr lang="zh-CN" altLang="en-US" dirty="0" smtClean="0"/>
              <a:t>包含</a:t>
            </a:r>
            <a:r>
              <a:rPr lang="en-US" altLang="zh-CN" dirty="0" smtClean="0"/>
              <a:t>EPS</a:t>
            </a:r>
            <a:r>
              <a:rPr lang="zh-CN" altLang="en-US" dirty="0"/>
              <a:t>承载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；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586200"/>
            <a:ext cx="8681229" cy="357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665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524500" cy="3657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448" y="2984487"/>
            <a:ext cx="4968552" cy="211864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067944" y="2984487"/>
            <a:ext cx="576064" cy="1564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>
            <a:off x="1907704" y="1124744"/>
            <a:ext cx="2267744" cy="21858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64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ESM——EPS Bearer Context Modification</a:t>
            </a:r>
            <a:endParaRPr lang="zh-CN" altLang="en-US" dirty="0"/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251520" y="1701174"/>
            <a:ext cx="8640960" cy="5156826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sz="3000" b="1" dirty="0" smtClean="0"/>
              <a:t>EPS Bearer Context Modification(MME </a:t>
            </a:r>
            <a:r>
              <a:rPr lang="en-US" altLang="zh-CN" sz="3000" b="1" dirty="0" smtClean="0">
                <a:sym typeface="Wingdings" panose="05000000000000000000" pitchFamily="2" charset="2"/>
              </a:rPr>
              <a:t></a:t>
            </a:r>
            <a:r>
              <a:rPr lang="en-US" altLang="zh-CN" sz="3000" b="1" dirty="0" smtClean="0"/>
              <a:t> UE)</a:t>
            </a:r>
            <a:endParaRPr lang="en-US" altLang="zh-CN" sz="30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目的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以特定的</a:t>
            </a:r>
            <a:r>
              <a:rPr lang="en-US" altLang="zh-CN" dirty="0" err="1" smtClean="0"/>
              <a:t>Qos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TFT</a:t>
            </a:r>
            <a:r>
              <a:rPr lang="zh-CN" altLang="en-US" dirty="0"/>
              <a:t>修改</a:t>
            </a:r>
            <a:r>
              <a:rPr lang="en-US" altLang="zh-CN" dirty="0" smtClean="0"/>
              <a:t>EPS</a:t>
            </a:r>
            <a:r>
              <a:rPr lang="zh-CN" altLang="en-US" dirty="0" smtClean="0"/>
              <a:t>承载上下文；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触发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由网络独立触发，或响应来自</a:t>
            </a:r>
            <a:r>
              <a:rPr lang="en-US" altLang="zh-CN" dirty="0"/>
              <a:t>UE</a:t>
            </a:r>
            <a:r>
              <a:rPr lang="zh-CN" altLang="en-US" dirty="0"/>
              <a:t>的承载资源分配或修改请求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由网络触发，用来更新在系统间切换后的</a:t>
            </a:r>
            <a:r>
              <a:rPr lang="en-US" altLang="zh-CN" dirty="0" smtClean="0"/>
              <a:t>UE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APN-AMBR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参考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3GPP </a:t>
            </a:r>
            <a:r>
              <a:rPr lang="en-US" altLang="zh-CN" dirty="0"/>
              <a:t>TS 24.301 </a:t>
            </a:r>
            <a:r>
              <a:rPr lang="zh-CN" altLang="en-US" dirty="0" smtClean="0"/>
              <a:t>第</a:t>
            </a:r>
            <a:r>
              <a:rPr lang="en-US" altLang="zh-CN" dirty="0" smtClean="0"/>
              <a:t>6.4.3</a:t>
            </a:r>
            <a:r>
              <a:rPr lang="zh-CN" altLang="en-US" dirty="0" smtClean="0"/>
              <a:t>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7361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20162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描述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如果修改响应于</a:t>
            </a:r>
            <a:r>
              <a:rPr lang="en-US" altLang="zh-CN" dirty="0"/>
              <a:t>UE</a:t>
            </a:r>
            <a:r>
              <a:rPr lang="zh-CN" altLang="en-US" dirty="0"/>
              <a:t>触发的事务过程，则包括</a:t>
            </a:r>
            <a:r>
              <a:rPr lang="en-US" altLang="zh-CN" dirty="0"/>
              <a:t>PTI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UE</a:t>
            </a:r>
            <a:r>
              <a:rPr lang="zh-CN" altLang="en-US" dirty="0"/>
              <a:t>可以通过向网络发送</a:t>
            </a:r>
            <a:r>
              <a:rPr lang="en-US" altLang="zh-CN" dirty="0" smtClean="0"/>
              <a:t>Modify EPS Bearer Context Reject</a:t>
            </a:r>
            <a:r>
              <a:rPr lang="zh-CN" altLang="en-US" dirty="0" smtClean="0"/>
              <a:t>消息</a:t>
            </a:r>
            <a:r>
              <a:rPr lang="zh-CN" altLang="en-US" dirty="0"/>
              <a:t>来拒绝修改</a:t>
            </a:r>
            <a:r>
              <a:rPr lang="zh-CN" altLang="en-US" dirty="0" smtClean="0"/>
              <a:t>；</a:t>
            </a:r>
            <a:endParaRPr lang="en-US" altLang="zh-CN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49433"/>
            <a:ext cx="8640960" cy="3577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863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8" y="30644"/>
            <a:ext cx="4629150" cy="46577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56208" y="2708920"/>
            <a:ext cx="384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修改专有承载，</a:t>
            </a:r>
            <a:r>
              <a:rPr lang="en-US" altLang="zh-CN" dirty="0" smtClean="0">
                <a:solidFill>
                  <a:srgbClr val="FF0000"/>
                </a:solidFill>
              </a:rPr>
              <a:t>MBR</a:t>
            </a:r>
            <a:r>
              <a:rPr lang="zh-CN" altLang="en-US" dirty="0" smtClean="0">
                <a:solidFill>
                  <a:srgbClr val="FF0000"/>
                </a:solidFill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</a:rPr>
              <a:t>GBR</a:t>
            </a:r>
            <a:r>
              <a:rPr lang="zh-CN" altLang="en-US" dirty="0" smtClean="0">
                <a:solidFill>
                  <a:srgbClr val="FF0000"/>
                </a:solidFill>
              </a:rPr>
              <a:t>都有修改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9" name="直接箭头连接符 8"/>
          <p:cNvCxnSpPr>
            <a:endCxn id="5" idx="1"/>
          </p:cNvCxnSpPr>
          <p:nvPr/>
        </p:nvCxnSpPr>
        <p:spPr>
          <a:xfrm>
            <a:off x="3419872" y="2492896"/>
            <a:ext cx="1236336" cy="4006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38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ESM——EPS Bearer Context Deactivation</a:t>
            </a:r>
            <a:endParaRPr lang="zh-CN" altLang="en-US" dirty="0"/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251520" y="1701174"/>
            <a:ext cx="8640960" cy="5156826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sz="3000" b="1" dirty="0" smtClean="0"/>
              <a:t>EPS Bearer Context Deactivation(MME </a:t>
            </a:r>
            <a:r>
              <a:rPr lang="en-US" altLang="zh-CN" sz="3000" b="1" dirty="0" smtClean="0">
                <a:sym typeface="Wingdings" panose="05000000000000000000" pitchFamily="2" charset="2"/>
              </a:rPr>
              <a:t></a:t>
            </a:r>
            <a:r>
              <a:rPr lang="en-US" altLang="zh-CN" sz="3000" b="1" dirty="0" smtClean="0"/>
              <a:t> UE)</a:t>
            </a:r>
            <a:endParaRPr lang="en-US" altLang="zh-CN" sz="30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目的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去活</a:t>
            </a:r>
            <a:r>
              <a:rPr lang="en-US" altLang="zh-CN" dirty="0" smtClean="0"/>
              <a:t>EPS</a:t>
            </a:r>
            <a:r>
              <a:rPr lang="zh-CN" altLang="en-US" dirty="0" smtClean="0"/>
              <a:t>承载上下文；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通过去活</a:t>
            </a:r>
            <a:r>
              <a:rPr lang="en-US" altLang="zh-CN" dirty="0" smtClean="0"/>
              <a:t>PDN</a:t>
            </a:r>
            <a:r>
              <a:rPr lang="zh-CN" altLang="en-US" dirty="0" smtClean="0"/>
              <a:t>的所有</a:t>
            </a:r>
            <a:r>
              <a:rPr lang="en-US" altLang="zh-CN" dirty="0" smtClean="0"/>
              <a:t>EPS</a:t>
            </a:r>
            <a:r>
              <a:rPr lang="zh-CN" altLang="en-US" dirty="0" smtClean="0"/>
              <a:t>承载上下文，来断开</a:t>
            </a:r>
            <a:r>
              <a:rPr lang="en-US" altLang="zh-CN" dirty="0" smtClean="0"/>
              <a:t>PDN</a:t>
            </a:r>
            <a:r>
              <a:rPr lang="zh-CN" altLang="en-US" dirty="0" smtClean="0"/>
              <a:t>连接；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触发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由网络独立</a:t>
            </a:r>
            <a:r>
              <a:rPr lang="zh-CN" altLang="en-US" dirty="0" smtClean="0"/>
              <a:t>触发；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用来响应</a:t>
            </a:r>
            <a:r>
              <a:rPr lang="en-US" altLang="zh-CN" dirty="0" smtClean="0"/>
              <a:t>Bearer Resource Modification</a:t>
            </a:r>
            <a:r>
              <a:rPr lang="zh-CN" altLang="en-US" dirty="0" smtClean="0"/>
              <a:t>或断开</a:t>
            </a:r>
            <a:r>
              <a:rPr lang="en-US" altLang="zh-CN" dirty="0" smtClean="0"/>
              <a:t>PDN</a:t>
            </a:r>
            <a:r>
              <a:rPr lang="zh-CN" altLang="en-US" dirty="0" smtClean="0"/>
              <a:t>连接；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参考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3GPP </a:t>
            </a:r>
            <a:r>
              <a:rPr lang="en-US" altLang="zh-CN" dirty="0"/>
              <a:t>TS 24.301 </a:t>
            </a:r>
            <a:r>
              <a:rPr lang="zh-CN" altLang="en-US" dirty="0" smtClean="0"/>
              <a:t>第</a:t>
            </a:r>
            <a:r>
              <a:rPr lang="en-US" altLang="zh-CN" dirty="0" smtClean="0"/>
              <a:t>6.4.4</a:t>
            </a:r>
            <a:r>
              <a:rPr lang="zh-CN" altLang="en-US" dirty="0" smtClean="0"/>
              <a:t>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0687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252028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描述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网络通过给</a:t>
            </a:r>
            <a:r>
              <a:rPr lang="en-US" altLang="zh-CN" dirty="0" smtClean="0"/>
              <a:t>UE</a:t>
            </a:r>
            <a:r>
              <a:rPr lang="zh-CN" altLang="en-US" dirty="0" smtClean="0"/>
              <a:t>发送</a:t>
            </a:r>
            <a:r>
              <a:rPr lang="en-US" altLang="zh-CN" dirty="0" smtClean="0"/>
              <a:t>Deactivate EPS Bearer Context Request</a:t>
            </a:r>
            <a:r>
              <a:rPr lang="zh-CN" altLang="en-US" dirty="0" smtClean="0"/>
              <a:t>，来触发去活过程；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如果响应</a:t>
            </a:r>
            <a:r>
              <a:rPr lang="en-US" altLang="zh-CN" dirty="0"/>
              <a:t>UE</a:t>
            </a:r>
            <a:r>
              <a:rPr lang="zh-CN" altLang="en-US" dirty="0"/>
              <a:t>请求</a:t>
            </a:r>
            <a:r>
              <a:rPr lang="zh-CN" altLang="en-US" dirty="0" smtClean="0"/>
              <a:t>的</a:t>
            </a:r>
            <a:r>
              <a:rPr lang="zh-CN" altLang="en-US" dirty="0"/>
              <a:t>过程</a:t>
            </a:r>
            <a:r>
              <a:rPr lang="zh-CN" altLang="en-US" dirty="0" smtClean="0"/>
              <a:t>而触发</a:t>
            </a:r>
            <a:r>
              <a:rPr lang="zh-CN" altLang="en-US" dirty="0"/>
              <a:t>去活</a:t>
            </a:r>
            <a:r>
              <a:rPr lang="zh-CN" altLang="en-US" dirty="0" smtClean="0"/>
              <a:t>，</a:t>
            </a:r>
            <a:r>
              <a:rPr lang="zh-CN" altLang="en-US" dirty="0"/>
              <a:t>则应包括</a:t>
            </a:r>
            <a:r>
              <a:rPr lang="en-US" altLang="zh-CN" dirty="0"/>
              <a:t>PTI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如果</a:t>
            </a:r>
            <a:r>
              <a:rPr lang="en-US" altLang="zh-CN" dirty="0"/>
              <a:t>MME</a:t>
            </a:r>
            <a:r>
              <a:rPr lang="zh-CN" altLang="en-US" dirty="0"/>
              <a:t>希望断开</a:t>
            </a:r>
            <a:r>
              <a:rPr lang="en-US" altLang="zh-CN" dirty="0"/>
              <a:t>UE</a:t>
            </a:r>
            <a:r>
              <a:rPr lang="zh-CN" altLang="en-US" dirty="0"/>
              <a:t>与</a:t>
            </a:r>
            <a:r>
              <a:rPr lang="en-US" altLang="zh-CN" dirty="0"/>
              <a:t>PDN</a:t>
            </a:r>
            <a:r>
              <a:rPr lang="zh-CN" altLang="en-US" dirty="0"/>
              <a:t>的连接，则应</a:t>
            </a:r>
            <a:r>
              <a:rPr lang="zh-CN" altLang="en-US" dirty="0" smtClean="0"/>
              <a:t>在</a:t>
            </a:r>
            <a:r>
              <a:rPr lang="zh-CN" altLang="en-US" dirty="0"/>
              <a:t>失活</a:t>
            </a:r>
            <a:r>
              <a:rPr lang="zh-CN" altLang="en-US" dirty="0" smtClean="0"/>
              <a:t>请求</a:t>
            </a:r>
            <a:r>
              <a:rPr lang="zh-CN" altLang="en-US" dirty="0"/>
              <a:t>中指明默认的</a:t>
            </a:r>
            <a:r>
              <a:rPr lang="en-US" altLang="zh-CN" dirty="0"/>
              <a:t>EPS</a:t>
            </a:r>
            <a:r>
              <a:rPr lang="zh-CN" altLang="en-US" dirty="0"/>
              <a:t>承载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当</a:t>
            </a:r>
            <a:r>
              <a:rPr lang="en-US" altLang="zh-CN" dirty="0"/>
              <a:t>MME</a:t>
            </a:r>
            <a:r>
              <a:rPr lang="zh-CN" altLang="en-US" dirty="0"/>
              <a:t>决定断开</a:t>
            </a:r>
            <a:r>
              <a:rPr lang="en-US" altLang="zh-CN" dirty="0"/>
              <a:t>UE</a:t>
            </a:r>
            <a:r>
              <a:rPr lang="zh-CN" altLang="en-US" dirty="0"/>
              <a:t>与</a:t>
            </a:r>
            <a:r>
              <a:rPr lang="en-US" altLang="zh-CN" dirty="0"/>
              <a:t>PDN</a:t>
            </a:r>
            <a:r>
              <a:rPr lang="zh-CN" altLang="en-US" dirty="0"/>
              <a:t>的连接时，如果没有</a:t>
            </a:r>
            <a:r>
              <a:rPr lang="en-US" altLang="zh-CN" dirty="0"/>
              <a:t>NAS</a:t>
            </a:r>
            <a:r>
              <a:rPr lang="zh-CN" altLang="en-US" dirty="0"/>
              <a:t>信令连接，则应本地停用上下文</a:t>
            </a:r>
            <a:endParaRPr lang="en-US" altLang="zh-CN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3068960"/>
            <a:ext cx="8640961" cy="2281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466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204864"/>
            <a:ext cx="5200650" cy="286702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11560" y="3933056"/>
            <a:ext cx="374441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92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ESM——ESM Information</a:t>
            </a:r>
            <a:endParaRPr lang="zh-CN" altLang="en-US" dirty="0"/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251520" y="1701174"/>
            <a:ext cx="8640960" cy="5156826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sz="3000" b="1" dirty="0" smtClean="0"/>
              <a:t>ESM Information Request(MME </a:t>
            </a:r>
            <a:r>
              <a:rPr lang="en-US" altLang="zh-CN" sz="3000" b="1" dirty="0" smtClean="0">
                <a:sym typeface="Wingdings" panose="05000000000000000000" pitchFamily="2" charset="2"/>
              </a:rPr>
              <a:t></a:t>
            </a:r>
            <a:r>
              <a:rPr lang="en-US" altLang="zh-CN" sz="3000" b="1" dirty="0" smtClean="0"/>
              <a:t> UE)</a:t>
            </a:r>
            <a:endParaRPr lang="en-US" altLang="zh-CN" sz="30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目的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在保护模式下从</a:t>
            </a:r>
            <a:r>
              <a:rPr lang="en-US" altLang="zh-CN" dirty="0" smtClean="0"/>
              <a:t>UE</a:t>
            </a:r>
            <a:r>
              <a:rPr lang="zh-CN" altLang="en-US" dirty="0"/>
              <a:t>获取</a:t>
            </a:r>
            <a:r>
              <a:rPr lang="en-US" altLang="zh-CN" dirty="0" smtClean="0"/>
              <a:t>ESM</a:t>
            </a:r>
            <a:r>
              <a:rPr lang="zh-CN" altLang="en-US" dirty="0"/>
              <a:t>信息（</a:t>
            </a:r>
            <a:r>
              <a:rPr lang="en-US" altLang="zh-CN" dirty="0"/>
              <a:t>PCO</a:t>
            </a:r>
            <a:r>
              <a:rPr lang="zh-CN" altLang="en-US" dirty="0"/>
              <a:t>、</a:t>
            </a:r>
            <a:r>
              <a:rPr lang="en-US" altLang="zh-CN" dirty="0" smtClean="0"/>
              <a:t>APN</a:t>
            </a:r>
            <a:r>
              <a:rPr lang="zh-CN" altLang="en-US" dirty="0" smtClean="0"/>
              <a:t>）；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触发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来自</a:t>
            </a:r>
            <a:r>
              <a:rPr lang="en-US" altLang="zh-CN" dirty="0"/>
              <a:t>UE</a:t>
            </a:r>
            <a:r>
              <a:rPr lang="zh-CN" altLang="en-US" dirty="0"/>
              <a:t>的</a:t>
            </a:r>
            <a:r>
              <a:rPr lang="en-US" altLang="zh-CN" dirty="0"/>
              <a:t>PDN</a:t>
            </a:r>
            <a:r>
              <a:rPr lang="zh-CN" altLang="en-US" dirty="0"/>
              <a:t>连接请求表明它具有必须安全保护的</a:t>
            </a:r>
            <a:r>
              <a:rPr lang="en-US" altLang="zh-CN" dirty="0"/>
              <a:t>ESM</a:t>
            </a:r>
            <a:r>
              <a:rPr lang="zh-CN" altLang="en-US" dirty="0"/>
              <a:t>信息；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参考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3GPP </a:t>
            </a:r>
            <a:r>
              <a:rPr lang="en-US" altLang="zh-CN" dirty="0"/>
              <a:t>TS 24.301 </a:t>
            </a:r>
            <a:r>
              <a:rPr lang="zh-CN" altLang="en-US" dirty="0" smtClean="0"/>
              <a:t>第</a:t>
            </a:r>
            <a:r>
              <a:rPr lang="en-US" altLang="zh-CN" dirty="0" smtClean="0"/>
              <a:t>6.6.1.2</a:t>
            </a:r>
            <a:r>
              <a:rPr lang="zh-CN" altLang="en-US" dirty="0" smtClean="0"/>
              <a:t>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0715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25202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描述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MME</a:t>
            </a:r>
            <a:r>
              <a:rPr lang="zh-CN" altLang="en-US" dirty="0" smtClean="0"/>
              <a:t>通过向</a:t>
            </a:r>
            <a:r>
              <a:rPr lang="en-US" altLang="zh-CN" dirty="0" smtClean="0"/>
              <a:t>UE</a:t>
            </a:r>
            <a:r>
              <a:rPr lang="zh-CN" altLang="en-US" dirty="0" smtClean="0"/>
              <a:t>发送</a:t>
            </a:r>
            <a:r>
              <a:rPr lang="en-US" altLang="zh-CN" dirty="0" smtClean="0"/>
              <a:t>ESM Information Request</a:t>
            </a:r>
            <a:r>
              <a:rPr lang="zh-CN" altLang="en-US" dirty="0" smtClean="0"/>
              <a:t>，发起该过程；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该请求只有在安全上下文已建立，且在</a:t>
            </a:r>
            <a:r>
              <a:rPr lang="en-US" altLang="zh-CN" dirty="0" smtClean="0"/>
              <a:t>PDN</a:t>
            </a:r>
            <a:r>
              <a:rPr lang="zh-CN" altLang="en-US" dirty="0" smtClean="0"/>
              <a:t>连接请求中设置了</a:t>
            </a:r>
            <a:r>
              <a:rPr lang="en-US" altLang="zh-CN" dirty="0" smtClean="0"/>
              <a:t>ESM Information transfer </a:t>
            </a:r>
            <a:r>
              <a:rPr lang="zh-CN" altLang="en-US" dirty="0" smtClean="0"/>
              <a:t>标志的情况下，才发送；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UE</a:t>
            </a:r>
            <a:r>
              <a:rPr lang="zh-CN" altLang="en-US" dirty="0" smtClean="0"/>
              <a:t>在回应网络的</a:t>
            </a:r>
            <a:r>
              <a:rPr lang="en-US" altLang="zh-CN" dirty="0" smtClean="0"/>
              <a:t>ESM Information message</a:t>
            </a:r>
            <a:r>
              <a:rPr lang="zh-CN" altLang="en-US" dirty="0" smtClean="0"/>
              <a:t>消息中应该包含</a:t>
            </a:r>
            <a:r>
              <a:rPr lang="en-US" altLang="zh-CN" dirty="0" smtClean="0"/>
              <a:t>PCO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APN</a:t>
            </a:r>
            <a:r>
              <a:rPr lang="zh-CN" altLang="en-US" dirty="0" smtClean="0"/>
              <a:t>；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80926"/>
            <a:ext cx="8640960" cy="2258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286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1628800"/>
            <a:ext cx="8640960" cy="468052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sz="3200" b="1" dirty="0" err="1"/>
              <a:t>Uu</a:t>
            </a:r>
            <a:r>
              <a:rPr lang="zh-CN" altLang="en-US" sz="3200" b="1" dirty="0"/>
              <a:t>接口</a:t>
            </a:r>
            <a:endParaRPr lang="en-US" altLang="zh-CN" sz="3200" b="1" dirty="0"/>
          </a:p>
          <a:p>
            <a:pPr>
              <a:buFont typeface="Wingdings" pitchFamily="2" charset="2"/>
              <a:buChar char="Ø"/>
            </a:pPr>
            <a:r>
              <a:rPr lang="en-US" altLang="zh-CN" dirty="0" err="1" smtClean="0"/>
              <a:t>Uu</a:t>
            </a:r>
            <a:r>
              <a:rPr lang="en-US" altLang="zh-CN" dirty="0" smtClean="0"/>
              <a:t>(</a:t>
            </a:r>
            <a:r>
              <a:rPr lang="en-US" altLang="zh-CN" dirty="0"/>
              <a:t>Universal User to Network </a:t>
            </a:r>
            <a:r>
              <a:rPr lang="en-US" altLang="zh-CN" dirty="0" smtClean="0"/>
              <a:t>interface)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UE</a:t>
            </a:r>
            <a:r>
              <a:rPr lang="zh-CN" altLang="en-US" dirty="0"/>
              <a:t>和</a:t>
            </a:r>
            <a:r>
              <a:rPr lang="en-US" altLang="zh-CN" dirty="0" smtClean="0"/>
              <a:t>EUTRAN</a:t>
            </a:r>
            <a:r>
              <a:rPr lang="zh-CN" altLang="en-US" dirty="0" smtClean="0"/>
              <a:t>空中通信接口，</a:t>
            </a:r>
            <a:r>
              <a:rPr lang="zh-CN" altLang="en-US" dirty="0"/>
              <a:t>可支持</a:t>
            </a:r>
            <a:r>
              <a:rPr lang="en-US" altLang="zh-CN" dirty="0"/>
              <a:t>1.4MHz</a:t>
            </a:r>
            <a:r>
              <a:rPr lang="zh-CN" altLang="en-US" dirty="0"/>
              <a:t>至</a:t>
            </a:r>
            <a:r>
              <a:rPr lang="en-US" altLang="zh-CN" dirty="0"/>
              <a:t>20MHz</a:t>
            </a:r>
            <a:r>
              <a:rPr lang="zh-CN" altLang="en-US" dirty="0"/>
              <a:t>的可变带宽。</a:t>
            </a:r>
          </a:p>
          <a:p>
            <a:pPr marL="0" indent="0">
              <a:buNone/>
            </a:pPr>
            <a:r>
              <a:rPr lang="zh-CN" altLang="en-US" dirty="0" smtClean="0"/>
              <a:t>分层协议：物理层，链路层，网络层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3200" b="1" dirty="0"/>
              <a:t>S1</a:t>
            </a:r>
            <a:r>
              <a:rPr lang="zh-CN" altLang="en-US" sz="3200" b="1" dirty="0"/>
              <a:t>接口</a:t>
            </a:r>
            <a:endParaRPr lang="en-US" altLang="zh-CN" sz="3200" b="1" dirty="0"/>
          </a:p>
          <a:p>
            <a:pPr>
              <a:buFont typeface="Wingdings" pitchFamily="2" charset="2"/>
              <a:buChar char="Ø"/>
            </a:pPr>
            <a:r>
              <a:rPr lang="en-US" altLang="zh-CN" dirty="0"/>
              <a:t>S1</a:t>
            </a:r>
            <a:r>
              <a:rPr lang="zh-CN" altLang="en-US" dirty="0"/>
              <a:t>接口是</a:t>
            </a:r>
            <a:r>
              <a:rPr lang="en-US" altLang="zh-CN" dirty="0"/>
              <a:t>LTE </a:t>
            </a:r>
            <a:r>
              <a:rPr lang="en-US" altLang="zh-CN" dirty="0" err="1"/>
              <a:t>eNodeB</a:t>
            </a:r>
            <a:r>
              <a:rPr lang="zh-CN" altLang="en-US" dirty="0"/>
              <a:t>（基站）与 </a:t>
            </a:r>
            <a:r>
              <a:rPr lang="en-US" altLang="zh-CN" dirty="0"/>
              <a:t>EPC</a:t>
            </a:r>
            <a:r>
              <a:rPr lang="zh-CN" altLang="en-US" dirty="0"/>
              <a:t>（分组核心网）之间的通讯接口。将</a:t>
            </a:r>
            <a:r>
              <a:rPr lang="en-US" altLang="zh-CN" dirty="0"/>
              <a:t>LTE</a:t>
            </a:r>
            <a:r>
              <a:rPr lang="zh-CN" altLang="en-US" dirty="0"/>
              <a:t>系统划分为无线接入网和核心网。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控制平面接口</a:t>
            </a:r>
            <a:r>
              <a:rPr lang="en-US" altLang="zh-CN" dirty="0"/>
              <a:t>S1-MME</a:t>
            </a:r>
            <a:r>
              <a:rPr lang="zh-CN" altLang="en-US" dirty="0"/>
              <a:t>，将基站和移动性管理实体（</a:t>
            </a:r>
            <a:r>
              <a:rPr lang="en-US" altLang="zh-CN" dirty="0"/>
              <a:t>MME</a:t>
            </a:r>
            <a:r>
              <a:rPr lang="zh-CN" altLang="en-US" dirty="0"/>
              <a:t>）相连，主要完成</a:t>
            </a:r>
            <a:r>
              <a:rPr lang="en-US" altLang="zh-CN" dirty="0"/>
              <a:t>S1</a:t>
            </a:r>
            <a:r>
              <a:rPr lang="zh-CN" altLang="en-US" dirty="0"/>
              <a:t>接口的无线接入承载控制、接口专用的操作维护等功能。</a:t>
            </a:r>
          </a:p>
          <a:p>
            <a:pPr>
              <a:buFont typeface="Wingdings" pitchFamily="2" charset="2"/>
              <a:buChar char="Ø"/>
            </a:pPr>
            <a:r>
              <a:rPr lang="zh-CN" altLang="en-US" dirty="0"/>
              <a:t>用户平面接口</a:t>
            </a:r>
            <a:r>
              <a:rPr lang="en-US" altLang="zh-CN" dirty="0"/>
              <a:t>S1-U</a:t>
            </a:r>
            <a:r>
              <a:rPr lang="zh-CN" altLang="en-US" dirty="0"/>
              <a:t>，将基站和服务网关（</a:t>
            </a:r>
            <a:r>
              <a:rPr lang="en-US" altLang="zh-CN" dirty="0"/>
              <a:t>S-GW</a:t>
            </a:r>
            <a:r>
              <a:rPr lang="zh-CN" altLang="en-US" dirty="0"/>
              <a:t>）连接，用于传送用户数据和相应的用户平面控制帧。</a:t>
            </a:r>
          </a:p>
        </p:txBody>
      </p:sp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450913" y="378810"/>
            <a:ext cx="8229600" cy="1252728"/>
          </a:xfrm>
        </p:spPr>
        <p:txBody>
          <a:bodyPr/>
          <a:lstStyle/>
          <a:p>
            <a:r>
              <a:rPr lang="zh-CN" altLang="en-US" dirty="0" smtClean="0"/>
              <a:t>基本概念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接口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601243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ESM——PDN Connectivity</a:t>
            </a:r>
            <a:endParaRPr lang="zh-CN" altLang="en-US" dirty="0"/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251520" y="1701174"/>
            <a:ext cx="8640960" cy="5156826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sz="3000" b="1" dirty="0" smtClean="0"/>
              <a:t>PDN Connectivity(UE </a:t>
            </a:r>
            <a:r>
              <a:rPr lang="en-US" altLang="zh-CN" sz="3000" b="1" dirty="0">
                <a:sym typeface="Wingdings" panose="05000000000000000000" pitchFamily="2" charset="2"/>
              </a:rPr>
              <a:t></a:t>
            </a:r>
            <a:r>
              <a:rPr lang="en-US" altLang="zh-CN" sz="3000" b="1" dirty="0"/>
              <a:t> </a:t>
            </a:r>
            <a:r>
              <a:rPr lang="en-US" altLang="zh-CN" sz="3000" b="1" dirty="0" smtClean="0"/>
              <a:t>MME)</a:t>
            </a:r>
            <a:endParaRPr lang="en-US" altLang="zh-CN" sz="30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目的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UE</a:t>
            </a:r>
            <a:r>
              <a:rPr lang="zh-CN" altLang="en-US" dirty="0" smtClean="0"/>
              <a:t>请求建立与</a:t>
            </a:r>
            <a:r>
              <a:rPr lang="en-US" altLang="zh-CN" dirty="0" smtClean="0"/>
              <a:t>PDN</a:t>
            </a:r>
            <a:r>
              <a:rPr lang="zh-CN" altLang="en-US" dirty="0" smtClean="0"/>
              <a:t>的默认承载；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触发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已建立了第一个默认承载（通过</a:t>
            </a:r>
            <a:r>
              <a:rPr lang="en-US" altLang="zh-CN" dirty="0" smtClean="0"/>
              <a:t>Attach Request</a:t>
            </a:r>
            <a:r>
              <a:rPr lang="zh-CN" altLang="en-US" dirty="0" smtClean="0"/>
              <a:t>）；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为另外的</a:t>
            </a:r>
            <a:r>
              <a:rPr lang="en-US" altLang="zh-CN" dirty="0" smtClean="0"/>
              <a:t>PDN</a:t>
            </a:r>
            <a:r>
              <a:rPr lang="zh-CN" altLang="en-US" dirty="0" smtClean="0"/>
              <a:t>建立后续的默认承载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这样就允许</a:t>
            </a:r>
            <a:r>
              <a:rPr lang="zh-CN" altLang="en-US" dirty="0"/>
              <a:t>同时访问多</a:t>
            </a:r>
            <a:r>
              <a:rPr lang="zh-CN" altLang="en-US" dirty="0" smtClean="0"/>
              <a:t>个</a:t>
            </a:r>
            <a:r>
              <a:rPr lang="en-US" altLang="zh-CN" dirty="0" smtClean="0"/>
              <a:t>PDN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参考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3GPP </a:t>
            </a:r>
            <a:r>
              <a:rPr lang="en-US" altLang="zh-CN" dirty="0"/>
              <a:t>TS 24.301 </a:t>
            </a:r>
            <a:r>
              <a:rPr lang="zh-CN" altLang="en-US" dirty="0" smtClean="0"/>
              <a:t>第</a:t>
            </a:r>
            <a:r>
              <a:rPr lang="en-US" altLang="zh-CN" dirty="0" smtClean="0"/>
              <a:t>6.5.1</a:t>
            </a:r>
            <a:r>
              <a:rPr lang="zh-CN" altLang="en-US" dirty="0" smtClean="0"/>
              <a:t>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5186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19442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描述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如果在</a:t>
            </a:r>
            <a:r>
              <a:rPr lang="en-US" altLang="zh-CN" dirty="0" smtClean="0"/>
              <a:t>Attach</a:t>
            </a:r>
            <a:r>
              <a:rPr lang="zh-CN" altLang="en-US" dirty="0" smtClean="0"/>
              <a:t>请求中设置了</a:t>
            </a:r>
            <a:r>
              <a:rPr lang="en-US" altLang="zh-CN" dirty="0" smtClean="0"/>
              <a:t>PDN Connectivity Request</a:t>
            </a:r>
            <a:r>
              <a:rPr lang="zh-CN" altLang="en-US" dirty="0" smtClean="0"/>
              <a:t>，就不能直接包含</a:t>
            </a:r>
            <a:r>
              <a:rPr lang="en-US" altLang="zh-CN" dirty="0" smtClean="0"/>
              <a:t>APN</a:t>
            </a:r>
            <a:r>
              <a:rPr lang="zh-CN" altLang="en-US" dirty="0" smtClean="0"/>
              <a:t>（应设置</a:t>
            </a:r>
            <a:r>
              <a:rPr lang="en-US" altLang="zh-CN" dirty="0" smtClean="0"/>
              <a:t>information transfer</a:t>
            </a:r>
            <a:r>
              <a:rPr lang="zh-CN" altLang="en-US" dirty="0" smtClean="0"/>
              <a:t>标志，作为替代）；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如果</a:t>
            </a:r>
            <a:r>
              <a:rPr lang="en-US" altLang="zh-CN" dirty="0" smtClean="0"/>
              <a:t>UE</a:t>
            </a:r>
            <a:r>
              <a:rPr lang="zh-CN" altLang="en-US" dirty="0" smtClean="0"/>
              <a:t>未指定</a:t>
            </a:r>
            <a:r>
              <a:rPr lang="en-US" altLang="zh-CN" dirty="0" smtClean="0"/>
              <a:t>APN</a:t>
            </a:r>
            <a:r>
              <a:rPr lang="zh-CN" altLang="en-US" dirty="0" smtClean="0"/>
              <a:t>（</a:t>
            </a:r>
            <a:r>
              <a:rPr lang="zh-CN" altLang="en-US" dirty="0"/>
              <a:t>即使是在</a:t>
            </a:r>
            <a:r>
              <a:rPr lang="en-US" altLang="zh-CN" dirty="0"/>
              <a:t>ESM</a:t>
            </a:r>
            <a:r>
              <a:rPr lang="zh-CN" altLang="en-US" dirty="0"/>
              <a:t>信息响应</a:t>
            </a:r>
            <a:r>
              <a:rPr lang="zh-CN" altLang="en-US" dirty="0" smtClean="0"/>
              <a:t>中），</a:t>
            </a:r>
            <a:r>
              <a:rPr lang="en-US" altLang="zh-CN" dirty="0" smtClean="0"/>
              <a:t>MME</a:t>
            </a:r>
            <a:r>
              <a:rPr lang="zh-CN" altLang="en-US" dirty="0" smtClean="0"/>
              <a:t>应使用默认的</a:t>
            </a:r>
            <a:r>
              <a:rPr lang="en-US" altLang="zh-CN" dirty="0" smtClean="0"/>
              <a:t>APN</a:t>
            </a:r>
            <a:r>
              <a:rPr lang="zh-CN" altLang="en-US" dirty="0" smtClean="0"/>
              <a:t>；</a:t>
            </a:r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2" y="2204864"/>
            <a:ext cx="8652447" cy="4017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561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484784"/>
            <a:ext cx="465772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92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ESM——PDN Disconnect</a:t>
            </a:r>
            <a:endParaRPr lang="zh-CN" altLang="en-US" dirty="0"/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251520" y="1701174"/>
            <a:ext cx="8640960" cy="5156826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sz="3000" b="1" dirty="0" smtClean="0"/>
              <a:t>PDN Disconnect(UE </a:t>
            </a:r>
            <a:r>
              <a:rPr lang="en-US" altLang="zh-CN" sz="3000" b="1" dirty="0">
                <a:sym typeface="Wingdings" panose="05000000000000000000" pitchFamily="2" charset="2"/>
              </a:rPr>
              <a:t></a:t>
            </a:r>
            <a:r>
              <a:rPr lang="en-US" altLang="zh-CN" sz="3000" b="1" dirty="0"/>
              <a:t> </a:t>
            </a:r>
            <a:r>
              <a:rPr lang="en-US" altLang="zh-CN" sz="3000" b="1" dirty="0" smtClean="0"/>
              <a:t>MME)</a:t>
            </a:r>
            <a:endParaRPr lang="en-US" altLang="zh-CN" sz="30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目的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为了请求从</a:t>
            </a:r>
            <a:r>
              <a:rPr lang="en-US" altLang="zh-CN" dirty="0" smtClean="0"/>
              <a:t>PDN</a:t>
            </a:r>
            <a:r>
              <a:rPr lang="zh-CN" altLang="en-US" dirty="0" smtClean="0"/>
              <a:t>断开连接；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触发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断开</a:t>
            </a:r>
            <a:r>
              <a:rPr lang="en-US" altLang="zh-CN" dirty="0" smtClean="0"/>
              <a:t>PDN</a:t>
            </a:r>
            <a:r>
              <a:rPr lang="zh-CN" altLang="en-US" dirty="0" smtClean="0"/>
              <a:t>连接；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参考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3GPP </a:t>
            </a:r>
            <a:r>
              <a:rPr lang="en-US" altLang="zh-CN" dirty="0"/>
              <a:t>TS 24.301 </a:t>
            </a:r>
            <a:r>
              <a:rPr lang="zh-CN" altLang="en-US" dirty="0" smtClean="0"/>
              <a:t>第</a:t>
            </a:r>
            <a:r>
              <a:rPr lang="en-US" altLang="zh-CN" dirty="0" smtClean="0"/>
              <a:t>6.5.2</a:t>
            </a:r>
            <a:r>
              <a:rPr lang="zh-CN" altLang="en-US" dirty="0" smtClean="0"/>
              <a:t>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346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280831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描述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UE</a:t>
            </a:r>
            <a:r>
              <a:rPr lang="zh-CN" altLang="en-US" dirty="0" smtClean="0"/>
              <a:t>通过发送</a:t>
            </a:r>
            <a:r>
              <a:rPr lang="en-US" altLang="zh-CN" dirty="0" smtClean="0"/>
              <a:t>PDN Disconnect request </a:t>
            </a:r>
            <a:r>
              <a:rPr lang="zh-CN" altLang="en-US" dirty="0" smtClean="0"/>
              <a:t>给</a:t>
            </a:r>
            <a:r>
              <a:rPr lang="en-US" altLang="zh-CN" dirty="0" smtClean="0"/>
              <a:t>MME</a:t>
            </a:r>
            <a:r>
              <a:rPr lang="zh-CN" altLang="en-US" dirty="0" smtClean="0"/>
              <a:t>，来触发该过程；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在请求中应包含</a:t>
            </a:r>
            <a:r>
              <a:rPr lang="en-US" altLang="zh-CN" dirty="0" smtClean="0"/>
              <a:t>PTI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在请求中应包含默认承载的</a:t>
            </a:r>
            <a:r>
              <a:rPr lang="en-US" altLang="zh-CN" dirty="0" smtClean="0"/>
              <a:t>EPS bearer ID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MME</a:t>
            </a:r>
            <a:r>
              <a:rPr lang="zh-CN" altLang="en-US" dirty="0" smtClean="0"/>
              <a:t>会以适当的原因，拒绝来自</a:t>
            </a:r>
            <a:r>
              <a:rPr lang="en-US" altLang="zh-CN" dirty="0" smtClean="0"/>
              <a:t>UE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Disconnect Request – UE</a:t>
            </a:r>
            <a:r>
              <a:rPr lang="zh-CN" altLang="en-US" dirty="0" smtClean="0"/>
              <a:t>的行为应该依赖于接收到的错误原因（如：</a:t>
            </a:r>
            <a:r>
              <a:rPr lang="en-US" altLang="zh-CN" dirty="0" smtClean="0"/>
              <a:t>local deactivation</a:t>
            </a:r>
            <a:r>
              <a:rPr lang="zh-CN" altLang="en-US" dirty="0" smtClean="0"/>
              <a:t>等）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如果从</a:t>
            </a:r>
            <a:r>
              <a:rPr lang="en-US" altLang="zh-CN" dirty="0" smtClean="0"/>
              <a:t>PDN</a:t>
            </a:r>
            <a:r>
              <a:rPr lang="zh-CN" altLang="en-US" dirty="0" smtClean="0"/>
              <a:t>断开，</a:t>
            </a:r>
            <a:r>
              <a:rPr lang="en-US" altLang="zh-CN" dirty="0" smtClean="0"/>
              <a:t>UE</a:t>
            </a:r>
            <a:r>
              <a:rPr lang="zh-CN" altLang="en-US" dirty="0" smtClean="0"/>
              <a:t>应移除错了默认承载上下文之外的所有专有承载上下文；</a:t>
            </a:r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140968"/>
            <a:ext cx="6981269" cy="321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364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ESM——Bearer Resource Allocation</a:t>
            </a:r>
            <a:endParaRPr lang="zh-CN" altLang="en-US" dirty="0"/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251520" y="1701174"/>
            <a:ext cx="8640960" cy="5156826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sz="3000" b="1" dirty="0" smtClean="0"/>
              <a:t>Bearer Resource Allocation(UE </a:t>
            </a:r>
            <a:r>
              <a:rPr lang="en-US" altLang="zh-CN" sz="3000" b="1" dirty="0">
                <a:sym typeface="Wingdings" panose="05000000000000000000" pitchFamily="2" charset="2"/>
              </a:rPr>
              <a:t></a:t>
            </a:r>
            <a:r>
              <a:rPr lang="en-US" altLang="zh-CN" sz="3000" b="1" dirty="0"/>
              <a:t> </a:t>
            </a:r>
            <a:r>
              <a:rPr lang="en-US" altLang="zh-CN" sz="3000" b="1" dirty="0" smtClean="0"/>
              <a:t>MME)</a:t>
            </a:r>
            <a:endParaRPr lang="en-US" altLang="zh-CN" sz="30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目的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请求分配业务流的承载</a:t>
            </a:r>
            <a:r>
              <a:rPr lang="zh-CN" altLang="en-US" dirty="0"/>
              <a:t>资源；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触发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需要建立一个新的专有承载时；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修改已有承载时；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参考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3GPP </a:t>
            </a:r>
            <a:r>
              <a:rPr lang="en-US" altLang="zh-CN" dirty="0"/>
              <a:t>TS 24.301 </a:t>
            </a:r>
            <a:r>
              <a:rPr lang="zh-CN" altLang="en-US" dirty="0" smtClean="0"/>
              <a:t>第</a:t>
            </a:r>
            <a:r>
              <a:rPr lang="en-US" altLang="zh-CN" dirty="0" smtClean="0"/>
              <a:t>6.5.3</a:t>
            </a:r>
            <a:r>
              <a:rPr lang="zh-CN" altLang="en-US" dirty="0" smtClean="0"/>
              <a:t>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876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28083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描述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这个</a:t>
            </a:r>
            <a:r>
              <a:rPr lang="en-US" altLang="zh-CN" dirty="0"/>
              <a:t>UE</a:t>
            </a:r>
            <a:r>
              <a:rPr lang="zh-CN" altLang="en-US" dirty="0"/>
              <a:t>请求将导致</a:t>
            </a:r>
            <a:r>
              <a:rPr lang="en-US" altLang="zh-CN" dirty="0"/>
              <a:t>MME</a:t>
            </a:r>
            <a:r>
              <a:rPr lang="zh-CN" altLang="en-US" dirty="0"/>
              <a:t>启动其中一个</a:t>
            </a:r>
            <a:r>
              <a:rPr lang="zh-CN" altLang="en-US" dirty="0" smtClean="0"/>
              <a:t>过程 </a:t>
            </a:r>
            <a:r>
              <a:rPr lang="en-US" altLang="zh-CN" dirty="0" smtClean="0"/>
              <a:t>– EPS Bearer Context Modification</a:t>
            </a:r>
            <a:r>
              <a:rPr lang="zh-CN" altLang="en-US" dirty="0" smtClean="0"/>
              <a:t>， 或</a:t>
            </a:r>
            <a:r>
              <a:rPr lang="en-US" altLang="zh-CN" dirty="0" smtClean="0"/>
              <a:t>Dedicated EPS Bearer Context Activation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UE</a:t>
            </a:r>
            <a:r>
              <a:rPr lang="zh-CN" altLang="en-US" dirty="0"/>
              <a:t>应将</a:t>
            </a:r>
            <a:r>
              <a:rPr lang="en-US" altLang="zh-CN" dirty="0"/>
              <a:t>EPS</a:t>
            </a:r>
            <a:r>
              <a:rPr lang="zh-CN" altLang="en-US" dirty="0"/>
              <a:t>承载</a:t>
            </a:r>
            <a:r>
              <a:rPr lang="en-US" altLang="zh-CN" dirty="0"/>
              <a:t>ID</a:t>
            </a:r>
            <a:r>
              <a:rPr lang="zh-CN" altLang="en-US" dirty="0"/>
              <a:t>设置为未分配</a:t>
            </a:r>
            <a:r>
              <a:rPr lang="en-US" altLang="zh-CN" dirty="0"/>
              <a:t>EPS</a:t>
            </a:r>
            <a:r>
              <a:rPr lang="zh-CN" altLang="en-US" dirty="0"/>
              <a:t>承载标识，并将链接的</a:t>
            </a:r>
            <a:r>
              <a:rPr lang="en-US" altLang="zh-CN" dirty="0"/>
              <a:t>EPS</a:t>
            </a:r>
            <a:r>
              <a:rPr lang="zh-CN" altLang="en-US" dirty="0"/>
              <a:t>承载</a:t>
            </a:r>
            <a:r>
              <a:rPr lang="en-US" altLang="zh-CN" dirty="0"/>
              <a:t>ID</a:t>
            </a:r>
            <a:r>
              <a:rPr lang="zh-CN" altLang="en-US" dirty="0"/>
              <a:t>设置为默认</a:t>
            </a:r>
            <a:r>
              <a:rPr lang="en-US" altLang="zh-CN" dirty="0"/>
              <a:t>EPS</a:t>
            </a:r>
            <a:r>
              <a:rPr lang="zh-CN" altLang="en-US" dirty="0"/>
              <a:t>承载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MME</a:t>
            </a:r>
            <a:r>
              <a:rPr lang="zh-CN" altLang="en-US" dirty="0" smtClean="0"/>
              <a:t>能通过发送</a:t>
            </a:r>
            <a:r>
              <a:rPr lang="en-US" altLang="zh-CN" dirty="0" smtClean="0"/>
              <a:t>Bearer Resource Allocation Reject</a:t>
            </a:r>
            <a:r>
              <a:rPr lang="zh-CN" altLang="en-US" dirty="0" smtClean="0"/>
              <a:t>消息，以恰当的理由拒绝该请求；</a:t>
            </a:r>
            <a:endParaRPr lang="en-US" altLang="zh-CN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057112"/>
            <a:ext cx="6336704" cy="3148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76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ESM——Bearer Resource Modification</a:t>
            </a:r>
            <a:endParaRPr lang="zh-CN" altLang="en-US" dirty="0"/>
          </a:p>
        </p:txBody>
      </p:sp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251520" y="1701174"/>
            <a:ext cx="8640960" cy="5156826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sz="3000" b="1" dirty="0" smtClean="0"/>
              <a:t>Bearer Resource Modification(UE </a:t>
            </a:r>
            <a:r>
              <a:rPr lang="en-US" altLang="zh-CN" sz="3000" b="1" dirty="0">
                <a:sym typeface="Wingdings" panose="05000000000000000000" pitchFamily="2" charset="2"/>
              </a:rPr>
              <a:t></a:t>
            </a:r>
            <a:r>
              <a:rPr lang="en-US" altLang="zh-CN" sz="3000" b="1" dirty="0"/>
              <a:t> </a:t>
            </a:r>
            <a:r>
              <a:rPr lang="en-US" altLang="zh-CN" sz="3000" b="1" dirty="0" smtClean="0"/>
              <a:t>MME)</a:t>
            </a:r>
            <a:endParaRPr lang="en-US" altLang="zh-CN" sz="30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目的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用于</a:t>
            </a:r>
            <a:r>
              <a:rPr lang="en-US" altLang="zh-CN" dirty="0"/>
              <a:t>UE</a:t>
            </a:r>
            <a:r>
              <a:rPr lang="zh-CN" altLang="en-US" dirty="0"/>
              <a:t>请求修改或释放业务流的承载资源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触发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 smtClean="0"/>
              <a:t>需要修改业务流的</a:t>
            </a:r>
            <a:r>
              <a:rPr lang="en-US" altLang="zh-CN" dirty="0" err="1" smtClean="0"/>
              <a:t>Qos</a:t>
            </a:r>
            <a:r>
              <a:rPr lang="en-US" altLang="zh-CN" dirty="0" smtClean="0"/>
              <a:t>/GBR</a:t>
            </a:r>
            <a:r>
              <a:rPr lang="zh-CN" altLang="en-US" dirty="0" smtClean="0"/>
              <a:t>时；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参考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3GPP </a:t>
            </a:r>
            <a:r>
              <a:rPr lang="en-US" altLang="zh-CN" dirty="0"/>
              <a:t>TS 24.301 </a:t>
            </a:r>
            <a:r>
              <a:rPr lang="zh-CN" altLang="en-US" dirty="0" smtClean="0"/>
              <a:t>第</a:t>
            </a:r>
            <a:r>
              <a:rPr lang="en-US" altLang="zh-CN" dirty="0" smtClean="0"/>
              <a:t>6.5.4</a:t>
            </a:r>
            <a:r>
              <a:rPr lang="zh-CN" altLang="en-US" dirty="0" smtClean="0"/>
              <a:t>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0904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2808312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描述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UE</a:t>
            </a:r>
            <a:r>
              <a:rPr lang="zh-CN" altLang="en-US" dirty="0" smtClean="0"/>
              <a:t>请求</a:t>
            </a:r>
            <a:r>
              <a:rPr lang="en-US" altLang="zh-CN" dirty="0" smtClean="0"/>
              <a:t>Bearer Resource Modification</a:t>
            </a:r>
            <a:r>
              <a:rPr lang="zh-CN" altLang="en-US" dirty="0" smtClean="0"/>
              <a:t>，将会引起</a:t>
            </a:r>
            <a:r>
              <a:rPr lang="en-US" altLang="zh-CN" dirty="0" smtClean="0"/>
              <a:t>MME</a:t>
            </a:r>
            <a:r>
              <a:rPr lang="zh-CN" altLang="en-US" dirty="0" smtClean="0"/>
              <a:t>发起其中 一个过程 </a:t>
            </a:r>
            <a:r>
              <a:rPr lang="en-US" altLang="zh-CN" dirty="0" smtClean="0"/>
              <a:t>– EPS Bearer Context Modification</a:t>
            </a:r>
            <a:r>
              <a:rPr lang="zh-CN" altLang="en-US" dirty="0" smtClean="0"/>
              <a:t>， 或</a:t>
            </a:r>
            <a:r>
              <a:rPr lang="en-US" altLang="zh-CN" dirty="0" smtClean="0"/>
              <a:t>Dedicated EPS Bearer Context Activation</a:t>
            </a:r>
            <a:r>
              <a:rPr lang="zh-CN" altLang="en-US" dirty="0" smtClean="0"/>
              <a:t>，或</a:t>
            </a:r>
            <a:r>
              <a:rPr lang="en-US" altLang="zh-CN" dirty="0" smtClean="0"/>
              <a:t>EPS Bearer Context Deactivation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UE</a:t>
            </a:r>
            <a:r>
              <a:rPr lang="zh-CN" altLang="en-US" dirty="0"/>
              <a:t>应在分组过滤器</a:t>
            </a:r>
            <a:r>
              <a:rPr lang="en-US" altLang="zh-CN" dirty="0"/>
              <a:t>IE</a:t>
            </a:r>
            <a:r>
              <a:rPr lang="zh-CN" altLang="en-US" dirty="0" smtClean="0"/>
              <a:t>中，包含相应业务</a:t>
            </a:r>
            <a:r>
              <a:rPr lang="zh-CN" altLang="en-US" dirty="0"/>
              <a:t>流的</a:t>
            </a:r>
            <a:r>
              <a:rPr lang="en-US" altLang="zh-CN" dirty="0"/>
              <a:t>EPS</a:t>
            </a:r>
            <a:r>
              <a:rPr lang="zh-CN" altLang="en-US" dirty="0"/>
              <a:t>承载</a:t>
            </a:r>
            <a:r>
              <a:rPr lang="en-US" altLang="zh-CN" dirty="0"/>
              <a:t>ID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smtClean="0"/>
              <a:t>MME</a:t>
            </a:r>
            <a:r>
              <a:rPr lang="zh-CN" altLang="en-US" dirty="0" smtClean="0"/>
              <a:t>能通过发送</a:t>
            </a:r>
            <a:r>
              <a:rPr lang="en-US" altLang="zh-CN" dirty="0" smtClean="0"/>
              <a:t>Bearer Resource Allocation Reject</a:t>
            </a:r>
            <a:r>
              <a:rPr lang="zh-CN" altLang="en-US" dirty="0" smtClean="0"/>
              <a:t>消息，以恰当的理由拒绝该请求；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为了请求改变保证比特率（</a:t>
            </a:r>
            <a:r>
              <a:rPr lang="en-US" altLang="zh-CN" dirty="0"/>
              <a:t>GBR</a:t>
            </a:r>
            <a:r>
              <a:rPr lang="zh-CN" altLang="en-US" dirty="0"/>
              <a:t>），</a:t>
            </a:r>
            <a:r>
              <a:rPr lang="en-US" altLang="zh-CN" dirty="0"/>
              <a:t>UE</a:t>
            </a:r>
            <a:r>
              <a:rPr lang="zh-CN" altLang="en-US" dirty="0"/>
              <a:t>应</a:t>
            </a:r>
            <a:r>
              <a:rPr lang="zh-CN" altLang="en-US" dirty="0" smtClean="0"/>
              <a:t>在</a:t>
            </a:r>
            <a:r>
              <a:rPr lang="zh-CN" altLang="en-US" dirty="0"/>
              <a:t>恰当</a:t>
            </a:r>
            <a:r>
              <a:rPr lang="zh-CN" altLang="en-US" dirty="0" smtClean="0"/>
              <a:t>的</a:t>
            </a:r>
            <a:r>
              <a:rPr lang="en-US" altLang="zh-CN" dirty="0" err="1"/>
              <a:t>QoS</a:t>
            </a:r>
            <a:r>
              <a:rPr lang="en-US" altLang="zh-CN" dirty="0"/>
              <a:t> IE</a:t>
            </a:r>
            <a:r>
              <a:rPr lang="zh-CN" altLang="en-US" dirty="0"/>
              <a:t>中加入新的</a:t>
            </a:r>
            <a:r>
              <a:rPr lang="en-US" altLang="zh-CN" dirty="0" smtClean="0"/>
              <a:t>GBR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为了释放承载资源，</a:t>
            </a:r>
            <a:r>
              <a:rPr lang="en-US" altLang="zh-CN" dirty="0"/>
              <a:t>ESM</a:t>
            </a:r>
            <a:r>
              <a:rPr lang="zh-CN" altLang="en-US" dirty="0"/>
              <a:t>原因值应为</a:t>
            </a:r>
            <a:r>
              <a:rPr lang="en-US" altLang="zh-CN" dirty="0"/>
              <a:t>#</a:t>
            </a:r>
            <a:r>
              <a:rPr lang="en-US" altLang="zh-CN" dirty="0" smtClean="0"/>
              <a:t>36 – regular deactivation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88" y="3068959"/>
            <a:ext cx="6048672" cy="3756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131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844824"/>
            <a:ext cx="8640960" cy="4608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3GPP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资料：</a:t>
            </a:r>
            <a:endParaRPr lang="en-US" altLang="zh-CN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http://www.3gpp.org/specifications/specification-numbering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3GPP TS 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24.301</a:t>
            </a:r>
            <a:endParaRPr lang="en-US" altLang="zh-C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Qualcomm</a:t>
            </a:r>
            <a:r>
              <a:rPr lang="zh-CN" altLang="en-US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资料</a:t>
            </a:r>
            <a:r>
              <a:rPr lang="zh-CN" altLang="en-US"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sz="2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80-VT671-1_PRESENTATION- </a:t>
            </a:r>
            <a:r>
              <a:rPr lang="en-US" altLang="zh-C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LTE NON ACCESS  STRATUM (NAS) 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OVERVIEW</a:t>
            </a:r>
          </a:p>
          <a:p>
            <a:pPr marL="0" indent="0">
              <a:buNone/>
            </a:pPr>
            <a:r>
              <a:rPr lang="en-US" altLang="zh-C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80_N0057_1_B_LTE_NAS</a:t>
            </a:r>
            <a:r>
              <a:rPr lang="en-US" altLang="zh-C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___ARCHITECTURE_OVERVIEW</a:t>
            </a:r>
            <a:endParaRPr lang="en-US" altLang="zh-CN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80_N0058_1_F_LTE_NAS___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EMM_IMPLEMENTATION_DEBUG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80_N0059_1_E_LTE_NAS___ESM_IMPLEMENTATION_DEBUG</a:t>
            </a:r>
            <a:endParaRPr lang="en-US" altLang="zh-CN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zh-CN" altLang="en-US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书籍资料：</a:t>
            </a:r>
            <a:endParaRPr lang="en-US" altLang="zh-CN" sz="2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《3GPP</a:t>
            </a:r>
            <a:r>
              <a:rPr lang="zh-CN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长期演进（</a:t>
            </a:r>
            <a:r>
              <a:rPr lang="en-US" altLang="zh-C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LTE</a:t>
            </a:r>
            <a:r>
              <a:rPr lang="zh-CN" alt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）系统架构与技术规范</a:t>
            </a:r>
            <a:r>
              <a:rPr lang="en-US" altLang="zh-C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》</a:t>
            </a:r>
          </a:p>
          <a:p>
            <a:pPr marL="0" indent="0">
              <a:buNone/>
            </a:pPr>
            <a:endParaRPr lang="en-US" altLang="zh-CN" sz="1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6476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3568" y="2060848"/>
            <a:ext cx="8460432" cy="4248472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sz="3000" b="1" dirty="0"/>
              <a:t>EMM(EPS Mobility Management)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支持</a:t>
            </a:r>
            <a:r>
              <a:rPr lang="en-US" altLang="zh-CN" dirty="0" smtClean="0"/>
              <a:t>UE</a:t>
            </a:r>
            <a:r>
              <a:rPr lang="zh-CN" altLang="en-US" dirty="0" smtClean="0"/>
              <a:t>的移动性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3000" b="1" dirty="0" smtClean="0"/>
              <a:t>ESM(EPS </a:t>
            </a:r>
            <a:r>
              <a:rPr lang="en-US" altLang="zh-CN" sz="3000" b="1" dirty="0"/>
              <a:t>Session Management)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支持建立和维护</a:t>
            </a:r>
            <a:r>
              <a:rPr lang="en-US" altLang="zh-CN" dirty="0"/>
              <a:t>UE</a:t>
            </a:r>
            <a:r>
              <a:rPr lang="zh-CN" altLang="en-US" dirty="0"/>
              <a:t>和</a:t>
            </a:r>
            <a:r>
              <a:rPr lang="en-US" altLang="zh-CN" dirty="0"/>
              <a:t>P-GW</a:t>
            </a:r>
            <a:r>
              <a:rPr lang="zh-CN" altLang="en-US" dirty="0" smtClean="0"/>
              <a:t>之间的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连接</a:t>
            </a:r>
            <a:endParaRPr lang="en-US" altLang="zh-CN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3000" b="1" dirty="0"/>
              <a:t>EMM/ESM</a:t>
            </a:r>
            <a:r>
              <a:rPr lang="zh-CN" altLang="en-US" sz="3000" b="1" dirty="0"/>
              <a:t>过程之间的联系</a:t>
            </a:r>
            <a:endParaRPr lang="en-US" altLang="zh-CN" sz="30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为了达到“总是在线”的效果。在</a:t>
            </a:r>
            <a:r>
              <a:rPr lang="en-US" altLang="zh-CN" dirty="0"/>
              <a:t>EMM</a:t>
            </a:r>
            <a:r>
              <a:rPr lang="zh-CN" altLang="en-US" dirty="0"/>
              <a:t>发起附着请求时，就请求网络侧配置一个默认的</a:t>
            </a:r>
            <a:r>
              <a:rPr lang="en-US" altLang="zh-CN" dirty="0"/>
              <a:t>EPS</a:t>
            </a:r>
            <a:r>
              <a:rPr lang="zh-CN" altLang="en-US" dirty="0"/>
              <a:t>承载，用以提供</a:t>
            </a:r>
            <a:r>
              <a:rPr lang="en-US" altLang="zh-CN" dirty="0"/>
              <a:t>IP</a:t>
            </a:r>
            <a:r>
              <a:rPr lang="zh-CN" altLang="en-US" dirty="0"/>
              <a:t>连接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基本概念</a:t>
            </a:r>
            <a:r>
              <a:rPr lang="en-US" altLang="zh-CN" dirty="0" smtClean="0"/>
              <a:t>——LTE-NAS</a:t>
            </a:r>
            <a:r>
              <a:rPr lang="zh-CN" altLang="en-US" dirty="0" smtClean="0"/>
              <a:t>协议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624854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844824"/>
            <a:ext cx="8640960" cy="4608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其他网页资料：</a:t>
            </a:r>
            <a:endParaRPr lang="en-US" altLang="zh-CN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b="1" dirty="0" smtClean="0"/>
              <a:t>24301</a:t>
            </a:r>
            <a:r>
              <a:rPr lang="zh-CN" altLang="en-US" b="1" dirty="0"/>
              <a:t>中文版</a:t>
            </a:r>
            <a:r>
              <a:rPr lang="en-US" altLang="zh-CN" b="1" dirty="0"/>
              <a:t>EMM</a:t>
            </a:r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wenku.baidu.com/view/8b82ef7905a1b0717fd5360cba1aa81144318fa7.html</a:t>
            </a:r>
            <a:endParaRPr lang="en-US" altLang="zh-CN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b="1" dirty="0" smtClean="0"/>
              <a:t>LTE NAS</a:t>
            </a:r>
            <a:r>
              <a:rPr lang="zh-CN" altLang="en-US" b="1" dirty="0"/>
              <a:t>过程简介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max.book118.com/html/2017/0619/116633285.shtm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b="1" dirty="0"/>
              <a:t>LTE</a:t>
            </a:r>
            <a:r>
              <a:rPr lang="zh-CN" altLang="en-US" b="1" dirty="0"/>
              <a:t>核心网</a:t>
            </a:r>
            <a:r>
              <a:rPr lang="en-US" altLang="zh-CN" b="1" dirty="0"/>
              <a:t>EPC</a:t>
            </a:r>
            <a:r>
              <a:rPr lang="zh-CN" altLang="en-US" b="1" dirty="0"/>
              <a:t>介绍</a:t>
            </a:r>
          </a:p>
          <a:p>
            <a:pPr marL="0" indent="0">
              <a:buNone/>
            </a:pPr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baijiahao.baidu.com/s?id=1632993592304085176&amp;wfr=spider&amp;for=pc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712660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212976"/>
            <a:ext cx="8229600" cy="1252728"/>
          </a:xfrm>
        </p:spPr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Thanks&amp;&amp;Questions</a:t>
            </a:r>
            <a:endParaRPr lang="zh-CN" alt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72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7445</TotalTime>
  <Words>4079</Words>
  <Application>Microsoft Office PowerPoint</Application>
  <PresentationFormat>全屏显示(4:3)</PresentationFormat>
  <Paragraphs>585</Paragraphs>
  <Slides>91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91</vt:i4>
      </vt:variant>
    </vt:vector>
  </HeadingPairs>
  <TitlesOfParts>
    <vt:vector size="101" baseType="lpstr">
      <vt:lpstr>华文楷体</vt:lpstr>
      <vt:lpstr>华文新魏</vt:lpstr>
      <vt:lpstr>宋体</vt:lpstr>
      <vt:lpstr>Arial</vt:lpstr>
      <vt:lpstr>Calibri</vt:lpstr>
      <vt:lpstr>Candara</vt:lpstr>
      <vt:lpstr>Symbol</vt:lpstr>
      <vt:lpstr>Times New Roman</vt:lpstr>
      <vt:lpstr>Wingdings</vt:lpstr>
      <vt:lpstr>波形</vt:lpstr>
      <vt:lpstr>LTE-NAS概述</vt:lpstr>
      <vt:lpstr>Contents</vt:lpstr>
      <vt:lpstr>基本概念</vt:lpstr>
      <vt:lpstr>LTE-NAS基本概念</vt:lpstr>
      <vt:lpstr>PowerPoint 演示文稿</vt:lpstr>
      <vt:lpstr>基本概念——网元</vt:lpstr>
      <vt:lpstr>PowerPoint 演示文稿</vt:lpstr>
      <vt:lpstr>基本概念——接口</vt:lpstr>
      <vt:lpstr>基本概念——LTE-NAS协议</vt:lpstr>
      <vt:lpstr>基本概念——LTE-NAS的特殊功能</vt:lpstr>
      <vt:lpstr>基本概念——操作模式</vt:lpstr>
      <vt:lpstr>PowerPoint 演示文稿</vt:lpstr>
      <vt:lpstr>EPS Mobility Management</vt:lpstr>
      <vt:lpstr>PowerPoint 演示文稿</vt:lpstr>
      <vt:lpstr>EMM——一些缩写</vt:lpstr>
      <vt:lpstr>EMM——基本功能简介</vt:lpstr>
      <vt:lpstr>EMM——过程</vt:lpstr>
      <vt:lpstr>EMM——状态切换</vt:lpstr>
      <vt:lpstr>PowerPoint 演示文稿</vt:lpstr>
      <vt:lpstr>PowerPoint 演示文稿</vt:lpstr>
      <vt:lpstr>PowerPoint 演示文稿</vt:lpstr>
      <vt:lpstr>EMM——Qcomm EMM Architecture</vt:lpstr>
      <vt:lpstr>EMM公共过程——GUTI Reallocation</vt:lpstr>
      <vt:lpstr>PowerPoint 演示文稿</vt:lpstr>
      <vt:lpstr>EMM公共过程——Authentication</vt:lpstr>
      <vt:lpstr>EMM公共过程——SMC</vt:lpstr>
      <vt:lpstr>EMM公共过程——Identification</vt:lpstr>
      <vt:lpstr>EMM公共过程——Information</vt:lpstr>
      <vt:lpstr>PowerPoint 演示文稿</vt:lpstr>
      <vt:lpstr>PowerPoint 演示文稿</vt:lpstr>
      <vt:lpstr>PowerPoint 演示文稿</vt:lpstr>
      <vt:lpstr>EMM特殊过程——Attach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EMM特殊过程——Detach</vt:lpstr>
      <vt:lpstr>PowerPoint 演示文稿</vt:lpstr>
      <vt:lpstr>EMM特殊过程——TAU</vt:lpstr>
      <vt:lpstr>PowerPoint 演示文稿</vt:lpstr>
      <vt:lpstr>PowerPoint 演示文稿</vt:lpstr>
      <vt:lpstr>PowerPoint 演示文稿</vt:lpstr>
      <vt:lpstr>EMM连接管理过程——Service Request</vt:lpstr>
      <vt:lpstr>PowerPoint 演示文稿</vt:lpstr>
      <vt:lpstr>PowerPoint 演示文稿</vt:lpstr>
      <vt:lpstr>PowerPoint 演示文稿</vt:lpstr>
      <vt:lpstr>EMM连接管理过程——Paging</vt:lpstr>
      <vt:lpstr>PowerPoint 演示文稿</vt:lpstr>
      <vt:lpstr>EMM连接管理过程——Transport of NAS Messages</vt:lpstr>
      <vt:lpstr>EPS Session Management</vt:lpstr>
      <vt:lpstr>PowerPoint 演示文稿</vt:lpstr>
      <vt:lpstr>ESM——基本功能简介</vt:lpstr>
      <vt:lpstr>ESM——状态切换</vt:lpstr>
      <vt:lpstr>ESM——Qcomm ESM Architecture</vt:lpstr>
      <vt:lpstr>PowerPoint 演示文稿</vt:lpstr>
      <vt:lpstr>PowerPoint 演示文稿</vt:lpstr>
      <vt:lpstr>ESM——Bearer Context State Machine</vt:lpstr>
      <vt:lpstr>ESM——Bearer Procedure State Machine</vt:lpstr>
      <vt:lpstr>ESM——两种类型的过程</vt:lpstr>
      <vt:lpstr>ESM——Default EPS Bearer Context Activation</vt:lpstr>
      <vt:lpstr>PowerPoint 演示文稿</vt:lpstr>
      <vt:lpstr>PowerPoint 演示文稿</vt:lpstr>
      <vt:lpstr>PowerPoint 演示文稿</vt:lpstr>
      <vt:lpstr>PowerPoint 演示文稿</vt:lpstr>
      <vt:lpstr>ESM——Dedicated EPS Bearer Context Activation</vt:lpstr>
      <vt:lpstr>PowerPoint 演示文稿</vt:lpstr>
      <vt:lpstr>PowerPoint 演示文稿</vt:lpstr>
      <vt:lpstr>ESM——EPS Bearer Context Modification</vt:lpstr>
      <vt:lpstr>PowerPoint 演示文稿</vt:lpstr>
      <vt:lpstr>PowerPoint 演示文稿</vt:lpstr>
      <vt:lpstr>ESM——EPS Bearer Context Deactivation</vt:lpstr>
      <vt:lpstr>PowerPoint 演示文稿</vt:lpstr>
      <vt:lpstr>PowerPoint 演示文稿</vt:lpstr>
      <vt:lpstr>ESM——ESM Information</vt:lpstr>
      <vt:lpstr>PowerPoint 演示文稿</vt:lpstr>
      <vt:lpstr>ESM——PDN Connectivity</vt:lpstr>
      <vt:lpstr>PowerPoint 演示文稿</vt:lpstr>
      <vt:lpstr>PowerPoint 演示文稿</vt:lpstr>
      <vt:lpstr>ESM——PDN Disconnect</vt:lpstr>
      <vt:lpstr>PowerPoint 演示文稿</vt:lpstr>
      <vt:lpstr>ESM——Bearer Resource Allocation</vt:lpstr>
      <vt:lpstr>PowerPoint 演示文稿</vt:lpstr>
      <vt:lpstr>ESM——Bearer Resource Modification</vt:lpstr>
      <vt:lpstr>PowerPoint 演示文稿</vt:lpstr>
      <vt:lpstr>Reference</vt:lpstr>
      <vt:lpstr>Reference</vt:lpstr>
      <vt:lpstr>Thanks&amp;&amp;Questions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Skysoft WIKI系统使用指南</dc:title>
  <dc:creator>skysoft</dc:creator>
  <cp:lastModifiedBy>Skysoft</cp:lastModifiedBy>
  <cp:revision>408</cp:revision>
  <dcterms:created xsi:type="dcterms:W3CDTF">2016-05-06T06:39:37Z</dcterms:created>
  <dcterms:modified xsi:type="dcterms:W3CDTF">2020-07-29T08:18:15Z</dcterms:modified>
</cp:coreProperties>
</file>