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18" r:id="rId4"/>
    <p:sldId id="268" r:id="rId5"/>
    <p:sldId id="452" r:id="rId6"/>
    <p:sldId id="453" r:id="rId7"/>
    <p:sldId id="319" r:id="rId8"/>
    <p:sldId id="320" r:id="rId9"/>
    <p:sldId id="446" r:id="rId10"/>
    <p:sldId id="463" r:id="rId11"/>
    <p:sldId id="464" r:id="rId12"/>
    <p:sldId id="465" r:id="rId13"/>
    <p:sldId id="455" r:id="rId14"/>
    <p:sldId id="456" r:id="rId15"/>
    <p:sldId id="447" r:id="rId16"/>
    <p:sldId id="457" r:id="rId17"/>
    <p:sldId id="459" r:id="rId18"/>
    <p:sldId id="462" r:id="rId19"/>
    <p:sldId id="460" r:id="rId20"/>
    <p:sldId id="448" r:id="rId21"/>
    <p:sldId id="461" r:id="rId22"/>
    <p:sldId id="449" r:id="rId23"/>
    <p:sldId id="306" r:id="rId24"/>
    <p:sldId id="309" r:id="rId25"/>
    <p:sldId id="26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7" autoAdjust="0"/>
    <p:restoredTop sz="96424" autoAdjust="0"/>
  </p:normalViewPr>
  <p:slideViewPr>
    <p:cSldViewPr>
      <p:cViewPr varScale="1">
        <p:scale>
          <a:sx n="116" d="100"/>
          <a:sy n="116" d="100"/>
        </p:scale>
        <p:origin x="10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89A0-6171-4730-94CC-B5AFE6F5B4D3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C843-9456-40CF-B00D-8F9914CB5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5941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86720"/>
            <a:ext cx="4103117" cy="8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7408333" cy="34506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68760"/>
            <a:ext cx="8723376" cy="174054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642028-BBA6-4D0B-A331-28180260F908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15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specifications/specification-numbe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compedia.net/technology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LTE-</a:t>
            </a:r>
            <a:r>
              <a:rPr lang="zh-CN" altLang="en-US" dirty="0" smtClean="0"/>
              <a:t>小区搜索与选择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486916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5G&amp;LTE SW</a:t>
            </a:r>
          </a:p>
          <a:p>
            <a:r>
              <a:rPr lang="en-US" altLang="zh-CN" dirty="0" smtClean="0"/>
              <a:t>Colin Chen(</a:t>
            </a:r>
            <a:r>
              <a:rPr lang="zh-CN" altLang="en-US" dirty="0" smtClean="0"/>
              <a:t>陈磊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3" y="1642421"/>
            <a:ext cx="3990975" cy="4495800"/>
          </a:xfrm>
          <a:prstGeom prst="rect">
            <a:avLst/>
          </a:prstGeom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System Scan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03281" y="3857369"/>
            <a:ext cx="2952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55609" y="3713353"/>
            <a:ext cx="648072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频点</a:t>
            </a:r>
          </a:p>
        </p:txBody>
      </p:sp>
      <p:cxnSp>
        <p:nvCxnSpPr>
          <p:cNvPr id="12" name="直接箭头连接符 11"/>
          <p:cNvCxnSpPr>
            <a:endCxn id="13" idx="1"/>
          </p:cNvCxnSpPr>
          <p:nvPr/>
        </p:nvCxnSpPr>
        <p:spPr>
          <a:xfrm>
            <a:off x="1671233" y="4024377"/>
            <a:ext cx="3384376" cy="211034"/>
          </a:xfrm>
          <a:prstGeom prst="bentConnector3">
            <a:avLst>
              <a:gd name="adj1" fmla="val 857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55609" y="4109397"/>
            <a:ext cx="864096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Band3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1"/>
          <p:cNvCxnSpPr>
            <a:endCxn id="18" idx="1"/>
          </p:cNvCxnSpPr>
          <p:nvPr/>
        </p:nvCxnSpPr>
        <p:spPr>
          <a:xfrm>
            <a:off x="2535329" y="4192901"/>
            <a:ext cx="2520280" cy="3795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55609" y="4446445"/>
            <a:ext cx="864096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带宽</a:t>
            </a:r>
          </a:p>
        </p:txBody>
      </p:sp>
    </p:spTree>
    <p:extLst>
      <p:ext uri="{BB962C8B-B14F-4D97-AF65-F5344CB8AC3E}">
        <p14:creationId xmlns:p14="http://schemas.microsoft.com/office/powerpoint/2010/main" val="34284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4572000" cy="4286250"/>
          </a:xfrm>
          <a:prstGeom prst="rect">
            <a:avLst/>
          </a:prstGeom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PSS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39041" y="324379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35099"/>
            <a:ext cx="3514725" cy="6419850"/>
          </a:xfrm>
          <a:prstGeom prst="rect">
            <a:avLst/>
          </a:prstGeom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SSS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0913" y="1365482"/>
            <a:ext cx="1168759" cy="12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19672" y="1916832"/>
            <a:ext cx="2198777" cy="3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18449" y="1776407"/>
            <a:ext cx="898439" cy="2770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PCI=2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4" y="1219712"/>
            <a:ext cx="4362450" cy="5638800"/>
          </a:xfrm>
          <a:prstGeom prst="rect">
            <a:avLst/>
          </a:prstGeom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Initial Acquisition Results 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075358" y="1744683"/>
            <a:ext cx="2952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027686" y="1600667"/>
            <a:ext cx="648072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频点</a:t>
            </a:r>
          </a:p>
        </p:txBody>
      </p:sp>
      <p:cxnSp>
        <p:nvCxnSpPr>
          <p:cNvPr id="9" name="直接箭头连接符 11"/>
          <p:cNvCxnSpPr>
            <a:endCxn id="10" idx="1"/>
          </p:cNvCxnSpPr>
          <p:nvPr/>
        </p:nvCxnSpPr>
        <p:spPr>
          <a:xfrm>
            <a:off x="1656403" y="1891194"/>
            <a:ext cx="3384376" cy="211034"/>
          </a:xfrm>
          <a:prstGeom prst="bentConnector3">
            <a:avLst>
              <a:gd name="adj1" fmla="val 857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040779" y="1976214"/>
            <a:ext cx="864096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Band3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1"/>
          <p:cNvCxnSpPr>
            <a:endCxn id="12" idx="1"/>
          </p:cNvCxnSpPr>
          <p:nvPr/>
        </p:nvCxnSpPr>
        <p:spPr>
          <a:xfrm>
            <a:off x="2340043" y="2063729"/>
            <a:ext cx="2687642" cy="3947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27685" y="2351761"/>
            <a:ext cx="1056774" cy="2135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FDD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2916107" y="3861427"/>
            <a:ext cx="2090328" cy="6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006435" y="3729240"/>
            <a:ext cx="898439" cy="27707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PCI 411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Cell Select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小区选择的条件</a:t>
            </a:r>
            <a:endParaRPr lang="en-US" altLang="zh-CN" dirty="0"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320" y="2060848"/>
            <a:ext cx="80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tx2"/>
                </a:solidFill>
              </a:rPr>
              <a:t>小区所在</a:t>
            </a:r>
            <a:r>
              <a:rPr lang="en-US" altLang="zh-CN" sz="2200" dirty="0" smtClean="0">
                <a:solidFill>
                  <a:schemeClr val="tx2"/>
                </a:solidFill>
              </a:rPr>
              <a:t>PLMN</a:t>
            </a:r>
            <a:r>
              <a:rPr lang="zh-CN" altLang="en-US" sz="2200" dirty="0" smtClean="0">
                <a:solidFill>
                  <a:schemeClr val="tx2"/>
                </a:solidFill>
              </a:rPr>
              <a:t>需满足以下条件之一：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2"/>
                </a:solidFill>
              </a:rPr>
              <a:t>所</a:t>
            </a:r>
            <a:r>
              <a:rPr lang="zh-CN" altLang="en-US" sz="2200" dirty="0" smtClean="0">
                <a:solidFill>
                  <a:schemeClr val="tx2"/>
                </a:solidFill>
              </a:rPr>
              <a:t>选的</a:t>
            </a:r>
            <a:r>
              <a:rPr lang="en-US" altLang="zh-CN" sz="2200" dirty="0" smtClean="0">
                <a:solidFill>
                  <a:schemeClr val="tx2"/>
                </a:solidFill>
              </a:rPr>
              <a:t>PLMN</a:t>
            </a:r>
            <a:r>
              <a:rPr lang="zh-CN" altLang="en-US" sz="2200" dirty="0" smtClean="0">
                <a:solidFill>
                  <a:schemeClr val="tx2"/>
                </a:solidFill>
              </a:rPr>
              <a:t>；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2"/>
                </a:solidFill>
              </a:rPr>
              <a:t>注册的</a:t>
            </a:r>
            <a:r>
              <a:rPr lang="en-US" altLang="zh-CN" sz="2200" dirty="0" smtClean="0">
                <a:solidFill>
                  <a:schemeClr val="tx2"/>
                </a:solidFill>
              </a:rPr>
              <a:t>PLMN</a:t>
            </a:r>
            <a:r>
              <a:rPr lang="zh-CN" altLang="en-US" sz="2200" dirty="0" smtClean="0">
                <a:solidFill>
                  <a:schemeClr val="tx2"/>
                </a:solidFill>
              </a:rPr>
              <a:t>；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2"/>
                </a:solidFill>
              </a:rPr>
              <a:t>等效</a:t>
            </a:r>
            <a:r>
              <a:rPr lang="en-US" altLang="zh-CN" sz="2200" dirty="0" smtClean="0">
                <a:solidFill>
                  <a:schemeClr val="tx2"/>
                </a:solidFill>
              </a:rPr>
              <a:t>PLMN</a:t>
            </a:r>
            <a:r>
              <a:rPr lang="zh-CN" altLang="en-US" sz="2200" dirty="0" smtClean="0">
                <a:solidFill>
                  <a:schemeClr val="tx2"/>
                </a:solidFill>
              </a:rPr>
              <a:t>（</a:t>
            </a:r>
            <a:r>
              <a:rPr lang="en-US" altLang="zh-CN" sz="2200" dirty="0" smtClean="0">
                <a:solidFill>
                  <a:schemeClr val="tx2"/>
                </a:solidFill>
              </a:rPr>
              <a:t>EPLMN</a:t>
            </a:r>
            <a:r>
              <a:rPr lang="zh-CN" altLang="en-US" sz="2200" dirty="0" smtClean="0">
                <a:solidFill>
                  <a:schemeClr val="tx2"/>
                </a:solidFill>
              </a:rPr>
              <a:t>）；</a:t>
            </a:r>
            <a:endParaRPr lang="en-US" altLang="zh-CN" sz="22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tx2"/>
                </a:solidFill>
              </a:rPr>
              <a:t>小区没有被禁止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tx2"/>
                </a:solidFill>
              </a:rPr>
              <a:t>小区至少属于一个不被禁止漫游的跟踪区；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 smtClean="0">
                <a:solidFill>
                  <a:schemeClr val="tx2"/>
                </a:solidFill>
              </a:rPr>
              <a:t>小区满足</a:t>
            </a:r>
            <a:r>
              <a:rPr lang="en-US" altLang="zh-CN" sz="2200" dirty="0" smtClean="0">
                <a:solidFill>
                  <a:schemeClr val="tx2"/>
                </a:solidFill>
              </a:rPr>
              <a:t>S</a:t>
            </a:r>
            <a:r>
              <a:rPr lang="zh-CN" altLang="en-US" sz="2200" dirty="0" smtClean="0">
                <a:solidFill>
                  <a:schemeClr val="tx2"/>
                </a:solidFill>
              </a:rPr>
              <a:t>准则，即小区搜索中的接收功率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Srxlev</a:t>
            </a:r>
            <a:r>
              <a:rPr lang="en-US" altLang="zh-CN" sz="2200" dirty="0" smtClean="0">
                <a:solidFill>
                  <a:schemeClr val="tx2"/>
                </a:solidFill>
              </a:rPr>
              <a:t>&gt;0dB</a:t>
            </a:r>
            <a:r>
              <a:rPr lang="zh-CN" altLang="en-US" sz="2200" dirty="0" smtClean="0">
                <a:solidFill>
                  <a:schemeClr val="tx2"/>
                </a:solidFill>
              </a:rPr>
              <a:t>且小区搜索中接收的信号质量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Squal</a:t>
            </a:r>
            <a:r>
              <a:rPr lang="en-US" altLang="zh-CN" sz="2200" dirty="0" smtClean="0">
                <a:solidFill>
                  <a:schemeClr val="tx2"/>
                </a:solidFill>
              </a:rPr>
              <a:t>&gt;0dB</a:t>
            </a:r>
            <a:r>
              <a:rPr lang="zh-CN" altLang="en-US" sz="2200" dirty="0" smtClean="0">
                <a:solidFill>
                  <a:schemeClr val="tx2"/>
                </a:solidFill>
              </a:rPr>
              <a:t>。</a:t>
            </a:r>
            <a:endParaRPr lang="en-US" altLang="zh-CN" sz="2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准则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接收功率</a:t>
            </a:r>
            <a:endParaRPr lang="en-US" altLang="zh-CN" dirty="0">
              <a:effectLst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41334"/>
              </p:ext>
            </p:extLst>
          </p:nvPr>
        </p:nvGraphicFramePr>
        <p:xfrm>
          <a:off x="107504" y="1858343"/>
          <a:ext cx="8928992" cy="498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896"/>
                <a:gridCol w="7156096"/>
              </a:tblGrid>
              <a:tr h="21659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符号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5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Srxlev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小区选择 的接收功率（</a:t>
                      </a:r>
                      <a:r>
                        <a:rPr lang="en-US" altLang="zh-CN" sz="1600" dirty="0" smtClean="0"/>
                        <a:t>dB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5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Qrxlevmeas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测量小区的</a:t>
                      </a:r>
                      <a:r>
                        <a:rPr lang="en-US" altLang="zh-CN" sz="1600" dirty="0" smtClean="0"/>
                        <a:t>RSRP</a:t>
                      </a:r>
                    </a:p>
                  </a:txBody>
                  <a:tcPr/>
                </a:tc>
              </a:tr>
              <a:tr h="2165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Qrxlevmin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最小接收功率值（</a:t>
                      </a:r>
                      <a:r>
                        <a:rPr lang="en-US" altLang="zh-CN" sz="1600" dirty="0" err="1" smtClean="0"/>
                        <a:t>dBm</a:t>
                      </a:r>
                      <a:r>
                        <a:rPr lang="zh-CN" altLang="en-US" sz="1600" dirty="0" smtClean="0"/>
                        <a:t>）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该参数表示小区最低接收电平，增加某小区的该值，使得该小区更难符合</a:t>
                      </a:r>
                      <a:r>
                        <a:rPr lang="en-US" altLang="zh-CN" sz="1600" dirty="0" smtClean="0"/>
                        <a:t>S</a:t>
                      </a:r>
                      <a:r>
                        <a:rPr lang="zh-CN" altLang="en-US" sz="1600" dirty="0" smtClean="0"/>
                        <a:t>规则，更难成为适当小区，</a:t>
                      </a:r>
                      <a:r>
                        <a:rPr lang="en-US" altLang="zh-CN" sz="1600" dirty="0" smtClean="0"/>
                        <a:t>UE</a:t>
                      </a:r>
                      <a:r>
                        <a:rPr lang="zh-CN" altLang="en-US" sz="1600" dirty="0" smtClean="0"/>
                        <a:t>选择该小区的难度增加，反之亦然。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9034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Qrxlevminoffset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最低接收功率偏移值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增加某小区的该值，使得该小区更难符合</a:t>
                      </a:r>
                      <a:r>
                        <a:rPr lang="en-US" altLang="zh-CN" sz="1600" dirty="0" smtClean="0"/>
                        <a:t>S</a:t>
                      </a:r>
                      <a:r>
                        <a:rPr lang="zh-CN" altLang="en-US" sz="1600" dirty="0" smtClean="0"/>
                        <a:t>规则，更难成为适合小区，</a:t>
                      </a:r>
                      <a:r>
                        <a:rPr lang="en-US" altLang="zh-CN" sz="1600" dirty="0" smtClean="0"/>
                        <a:t>UE</a:t>
                      </a:r>
                      <a:r>
                        <a:rPr lang="zh-CN" altLang="en-US" sz="1600" dirty="0" smtClean="0"/>
                        <a:t>选择该小区的难度增加，反之亦然。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2328353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Pcompensation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pCompensation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=max(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pMax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puMax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0) (dB)</a:t>
                      </a: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用于惩罚达不到小区最大功率的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pMax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（小区允许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的最大上行发射功率）、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puMax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能力支撑的最大上行发射功率）。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）当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最大允许发射功率小于等于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能力支持最大发射功率时， 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pCompensation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）当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最大允许发射功率大于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能力支持最大发射功率时， 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pCompensation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=UE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最大允许发射功率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能力支持最大发射功率；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最大允许发射功率：本小区允许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的最大发射功率 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UePowerMax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，应用于小区选择准则（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准则）的判决，用于计算功率补偿值。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414843"/>
            <a:ext cx="4895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准则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接收的信号质量</a:t>
            </a:r>
            <a:endParaRPr lang="en-US" altLang="zh-CN" dirty="0">
              <a:effectLst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90033"/>
              </p:ext>
            </p:extLst>
          </p:nvPr>
        </p:nvGraphicFramePr>
        <p:xfrm>
          <a:off x="107505" y="1943481"/>
          <a:ext cx="89289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896"/>
                <a:gridCol w="7156096"/>
              </a:tblGrid>
              <a:tr h="21659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符号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5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Squal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小区选择质量值（</a:t>
                      </a:r>
                      <a:r>
                        <a:rPr lang="en-US" altLang="zh-CN" sz="1600" dirty="0" smtClean="0"/>
                        <a:t>dB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</a:tr>
              <a:tr h="2165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Qqualmeas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测量小区的</a:t>
                      </a:r>
                      <a:r>
                        <a:rPr lang="en-US" altLang="zh-CN" sz="1600" dirty="0" smtClean="0"/>
                        <a:t>RSRQ</a:t>
                      </a:r>
                    </a:p>
                  </a:txBody>
                  <a:tcPr/>
                </a:tc>
              </a:tr>
              <a:tr h="2165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Qqualmin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最小接收信号质量。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该参数表示</a:t>
                      </a:r>
                      <a:r>
                        <a:rPr lang="en-US" altLang="zh-CN" sz="1600" dirty="0" smtClean="0"/>
                        <a:t>EUTRAN</a:t>
                      </a:r>
                      <a:r>
                        <a:rPr lang="zh-CN" altLang="en-US" sz="1600" dirty="0" smtClean="0"/>
                        <a:t>异频邻区重选需要的最小接收信号质量，用来控制</a:t>
                      </a:r>
                      <a:r>
                        <a:rPr lang="en-US" altLang="zh-CN" sz="1600" dirty="0" smtClean="0"/>
                        <a:t>EUTRAN</a:t>
                      </a:r>
                      <a:r>
                        <a:rPr lang="zh-CN" altLang="en-US" sz="1600" dirty="0" smtClean="0"/>
                        <a:t>小区重选的难易程度。该参数在</a:t>
                      </a:r>
                      <a:r>
                        <a:rPr lang="en-US" altLang="zh-CN" sz="1600" dirty="0" smtClean="0"/>
                        <a:t>SIB5</a:t>
                      </a:r>
                      <a:r>
                        <a:rPr lang="zh-CN" altLang="en-US" sz="1600" dirty="0" smtClean="0"/>
                        <a:t>中下发。增加某小区的该值，使得该小区更难符合</a:t>
                      </a:r>
                      <a:r>
                        <a:rPr lang="en-US" altLang="zh-CN" sz="1600" dirty="0" smtClean="0"/>
                        <a:t>S</a:t>
                      </a:r>
                      <a:r>
                        <a:rPr lang="zh-CN" altLang="en-US" sz="1600" dirty="0" smtClean="0"/>
                        <a:t>规则，更难成为适合的小区，选择该小区的难度增加，反之亦然。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9034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Qqualminoffset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最小接收信号接收质量偏移值。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该参数表示小区最小接收信号接收质量偏置，应用于小区选择准则（</a:t>
                      </a:r>
                      <a:r>
                        <a:rPr lang="en-US" altLang="zh-CN" sz="1600" dirty="0" smtClean="0"/>
                        <a:t>S</a:t>
                      </a:r>
                      <a:r>
                        <a:rPr lang="zh-CN" altLang="en-US" sz="1600" dirty="0" smtClean="0"/>
                        <a:t>准则）公式，仅当</a:t>
                      </a:r>
                      <a:r>
                        <a:rPr lang="en-US" altLang="zh-CN" sz="1600" dirty="0" smtClean="0"/>
                        <a:t>UE</a:t>
                      </a:r>
                      <a:r>
                        <a:rPr lang="zh-CN" altLang="en-US" sz="1600" dirty="0" smtClean="0"/>
                        <a:t>驻留在</a:t>
                      </a:r>
                      <a:r>
                        <a:rPr lang="en-US" altLang="zh-CN" sz="1600" dirty="0" smtClean="0"/>
                        <a:t>VPLMN</a:t>
                      </a:r>
                      <a:r>
                        <a:rPr lang="zh-CN" altLang="en-US" sz="1600" dirty="0" smtClean="0"/>
                        <a:t>且由于周期性的搜索高优先级</a:t>
                      </a:r>
                      <a:r>
                        <a:rPr lang="en-US" altLang="zh-CN" sz="1600" dirty="0" smtClean="0"/>
                        <a:t>PLMN</a:t>
                      </a:r>
                      <a:r>
                        <a:rPr lang="zh-CN" altLang="en-US" sz="1600" dirty="0" smtClean="0"/>
                        <a:t>而触发的小区选择时，才使用本参数。增加某小区的该值，使得该小区更容易符合</a:t>
                      </a:r>
                      <a:r>
                        <a:rPr lang="en-US" altLang="zh-CN" sz="1600" dirty="0" smtClean="0"/>
                        <a:t>S</a:t>
                      </a:r>
                      <a:r>
                        <a:rPr lang="zh-CN" altLang="en-US" sz="1600" dirty="0" smtClean="0"/>
                        <a:t>规则，更容易成为适当小区，选择该小区的难度减小，反之亦然</a:t>
                      </a:r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28124"/>
            <a:ext cx="3600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552950" cy="49339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6878" y="2924944"/>
            <a:ext cx="3130345" cy="178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与小区选择和重选有关的</a:t>
            </a:r>
            <a:r>
              <a:rPr lang="en-US" altLang="zh-CN" dirty="0" smtClean="0"/>
              <a:t>SIB</a:t>
            </a:r>
            <a:endParaRPr lang="en-US" altLang="zh-CN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63" y="1924096"/>
            <a:ext cx="6514674" cy="42732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32040" y="2941420"/>
            <a:ext cx="31292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2040" y="3515350"/>
            <a:ext cx="3130345" cy="178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9592" y="1916832"/>
            <a:ext cx="7408333" cy="4248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3600" dirty="0" smtClean="0">
                <a:latin typeface="+mn-ea"/>
                <a:cs typeface="Times New Roman" pitchFamily="18" charset="0"/>
              </a:rPr>
              <a:t>基本概念</a:t>
            </a:r>
            <a:endParaRPr lang="en-US" altLang="zh-CN" sz="3600" dirty="0" smtClean="0">
              <a:latin typeface="+mn-ea"/>
              <a:cs typeface="Times New Roman" pitchFamily="18" charset="0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3600" smtClean="0">
                <a:latin typeface="+mn-ea"/>
                <a:cs typeface="Times New Roman" pitchFamily="18" charset="0"/>
              </a:rPr>
              <a:t>Cell Select</a:t>
            </a:r>
            <a:endParaRPr lang="en-US" altLang="zh-CN" sz="3600" dirty="0" smtClean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3511"/>
            <a:ext cx="4623331" cy="68344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24" y="0"/>
            <a:ext cx="2622176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11593" y="568814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小区是否禁止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1829" y="58112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同频重选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9752" y="5990718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是否为</a:t>
            </a:r>
            <a:r>
              <a:rPr lang="en-US" altLang="zh-CN" sz="1000" dirty="0" smtClean="0">
                <a:solidFill>
                  <a:srgbClr val="FF0000"/>
                </a:solidFill>
              </a:rPr>
              <a:t>CSG</a:t>
            </a:r>
            <a:r>
              <a:rPr lang="zh-CN" altLang="en-US" sz="1000" dirty="0" smtClean="0">
                <a:solidFill>
                  <a:srgbClr val="FF0000"/>
                </a:solidFill>
              </a:rPr>
              <a:t>小区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6373" y="6516846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最小接入</a:t>
            </a:r>
            <a:r>
              <a:rPr lang="en-US" altLang="zh-CN" sz="1000" dirty="0" smtClean="0">
                <a:solidFill>
                  <a:srgbClr val="FF0000"/>
                </a:solidFill>
              </a:rPr>
              <a:t>RSRP</a:t>
            </a:r>
            <a:r>
              <a:rPr lang="zh-CN" altLang="en-US" sz="1000" dirty="0" smtClean="0">
                <a:solidFill>
                  <a:srgbClr val="FF0000"/>
                </a:solidFill>
              </a:rPr>
              <a:t>的值，实际值需</a:t>
            </a:r>
            <a:r>
              <a:rPr lang="en-US" altLang="zh-CN" sz="1000" dirty="0" smtClean="0">
                <a:solidFill>
                  <a:srgbClr val="FF0000"/>
                </a:solidFill>
              </a:rPr>
              <a:t>x2=-120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3038475" cy="3371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46400" y="2060848"/>
            <a:ext cx="212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评估是否要小区重选的参考值</a:t>
            </a:r>
            <a:r>
              <a:rPr lang="zh-CN" altLang="en-US" sz="1000" dirty="0">
                <a:solidFill>
                  <a:srgbClr val="FF0000"/>
                </a:solidFill>
              </a:rPr>
              <a:t>。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RSRP</a:t>
            </a:r>
            <a:r>
              <a:rPr lang="zh-CN" altLang="en-US" sz="1000" dirty="0">
                <a:solidFill>
                  <a:srgbClr val="FF0000"/>
                </a:solidFill>
              </a:rPr>
              <a:t>邻</a:t>
            </a:r>
            <a:r>
              <a:rPr lang="en-US" altLang="zh-CN" sz="1000" dirty="0">
                <a:solidFill>
                  <a:srgbClr val="FF0000"/>
                </a:solidFill>
              </a:rPr>
              <a:t>–RSRP</a:t>
            </a:r>
            <a:r>
              <a:rPr lang="zh-CN" altLang="en-US" sz="1000" dirty="0">
                <a:solidFill>
                  <a:srgbClr val="FF0000"/>
                </a:solidFill>
              </a:rPr>
              <a:t>服</a:t>
            </a:r>
            <a:r>
              <a:rPr lang="en-US" altLang="zh-CN" sz="1000" dirty="0">
                <a:solidFill>
                  <a:srgbClr val="FF0000"/>
                </a:solidFill>
              </a:rPr>
              <a:t>&gt;</a:t>
            </a:r>
            <a:r>
              <a:rPr lang="en-US" altLang="zh-CN" sz="1000" dirty="0" err="1">
                <a:solidFill>
                  <a:srgbClr val="FF0000"/>
                </a:solidFill>
              </a:rPr>
              <a:t>Qoffset</a:t>
            </a:r>
            <a:r>
              <a:rPr lang="en-US" altLang="zh-CN" sz="1000" dirty="0">
                <a:solidFill>
                  <a:srgbClr val="FF0000"/>
                </a:solidFill>
              </a:rPr>
              <a:t>+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Qhyst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1916835" y="2260903"/>
            <a:ext cx="529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09200" y="2607670"/>
            <a:ext cx="32512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优先级较低或相等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的异频和不同</a:t>
            </a:r>
            <a:r>
              <a:rPr lang="en-US" altLang="zh-CN" sz="1000" dirty="0" smtClean="0">
                <a:solidFill>
                  <a:srgbClr val="FF0000"/>
                </a:solidFill>
                <a:latin typeface="+mn-ea"/>
              </a:rPr>
              <a:t>RAT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间测量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的触发阈值</a:t>
            </a:r>
            <a:endParaRPr lang="zh-CN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肘形连接符 14"/>
          <p:cNvCxnSpPr>
            <a:endCxn id="14" idx="1"/>
          </p:cNvCxnSpPr>
          <p:nvPr/>
        </p:nvCxnSpPr>
        <p:spPr>
          <a:xfrm flipV="1">
            <a:off x="2446400" y="2730781"/>
            <a:ext cx="1062800" cy="116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9200" y="2828545"/>
            <a:ext cx="350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评估朝较低优先级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E-UTRAN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频率进行重选的服务频率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阈值</a:t>
            </a:r>
            <a:endParaRPr lang="zh-CN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肘形连接符 16"/>
          <p:cNvCxnSpPr>
            <a:endCxn id="16" idx="1"/>
          </p:cNvCxnSpPr>
          <p:nvPr/>
        </p:nvCxnSpPr>
        <p:spPr>
          <a:xfrm flipV="1">
            <a:off x="2555776" y="2951656"/>
            <a:ext cx="953424" cy="48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509200" y="3074766"/>
            <a:ext cx="2938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服务频率的小区重选优先级。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表示最低优先级。</a:t>
            </a:r>
          </a:p>
        </p:txBody>
      </p:sp>
      <p:cxnSp>
        <p:nvCxnSpPr>
          <p:cNvPr id="24" name="肘形连接符 23"/>
          <p:cNvCxnSpPr>
            <a:endCxn id="23" idx="1"/>
          </p:cNvCxnSpPr>
          <p:nvPr/>
        </p:nvCxnSpPr>
        <p:spPr>
          <a:xfrm>
            <a:off x="2970816" y="3156559"/>
            <a:ext cx="538384" cy="413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9200" y="3636313"/>
            <a:ext cx="2204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同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频小区重选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所需的最低接收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RSRP</a:t>
            </a:r>
            <a:endParaRPr lang="zh-CN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8" name="直接箭头连接符 27"/>
          <p:cNvCxnSpPr>
            <a:endCxn id="27" idx="1"/>
          </p:cNvCxnSpPr>
          <p:nvPr/>
        </p:nvCxnSpPr>
        <p:spPr>
          <a:xfrm flipV="1">
            <a:off x="2181617" y="3759424"/>
            <a:ext cx="1327583" cy="21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09200" y="3916497"/>
            <a:ext cx="222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重新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选择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同频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小区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的测量触发阈值</a:t>
            </a:r>
          </a:p>
        </p:txBody>
      </p:sp>
      <p:cxnSp>
        <p:nvCxnSpPr>
          <p:cNvPr id="38" name="肘形连接符 37"/>
          <p:cNvCxnSpPr>
            <a:endCxn id="34" idx="1"/>
          </p:cNvCxnSpPr>
          <p:nvPr/>
        </p:nvCxnSpPr>
        <p:spPr>
          <a:xfrm>
            <a:off x="2307024" y="3918160"/>
            <a:ext cx="1202176" cy="1214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09200" y="4877223"/>
            <a:ext cx="1898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同频小区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重选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的定时器。单位</a:t>
            </a:r>
            <a:r>
              <a:rPr lang="en-US" altLang="zh-CN" sz="1000" dirty="0" smtClean="0">
                <a:solidFill>
                  <a:srgbClr val="FF0000"/>
                </a:solidFill>
                <a:latin typeface="+mn-ea"/>
              </a:rPr>
              <a:t>s</a:t>
            </a:r>
            <a:endParaRPr lang="zh-CN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1" name="肘形连接符 40"/>
          <p:cNvCxnSpPr>
            <a:endCxn id="40" idx="1"/>
          </p:cNvCxnSpPr>
          <p:nvPr/>
        </p:nvCxnSpPr>
        <p:spPr>
          <a:xfrm>
            <a:off x="2555776" y="4539221"/>
            <a:ext cx="953424" cy="4611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04" y="1396010"/>
            <a:ext cx="2952750" cy="4295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6508" y="2044082"/>
            <a:ext cx="21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band1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2706943" y="2167193"/>
            <a:ext cx="529565" cy="76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9663"/>
            <a:ext cx="4833675" cy="148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36508" y="3721739"/>
            <a:ext cx="21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band3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 flipV="1">
            <a:off x="2706943" y="3844850"/>
            <a:ext cx="529565" cy="76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470307" y="2299917"/>
            <a:ext cx="2152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异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频小区重选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所需的最低接收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RSRP</a:t>
            </a:r>
            <a:endParaRPr lang="zh-CN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2411760" y="2423028"/>
            <a:ext cx="10585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70307" y="2432642"/>
            <a:ext cx="2871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异频小区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重选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的定时器。单位</a:t>
            </a:r>
            <a:r>
              <a:rPr lang="en-US" altLang="zh-CN" sz="1000" dirty="0" smtClean="0">
                <a:solidFill>
                  <a:srgbClr val="FF0000"/>
                </a:solidFill>
                <a:latin typeface="+mn-ea"/>
              </a:rPr>
              <a:t>s</a:t>
            </a:r>
            <a:endParaRPr lang="zh-CN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784874" y="2555752"/>
            <a:ext cx="685433" cy="1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66054" y="2586707"/>
            <a:ext cx="28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异频高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优先级阈值，即从较低优先级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LTE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频率重新选择为较高优先级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LTE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频率时使用的</a:t>
            </a:r>
            <a:r>
              <a:rPr lang="zh-CN" altLang="en-US" sz="1000" dirty="0" smtClean="0">
                <a:solidFill>
                  <a:srgbClr val="FF0000"/>
                </a:solidFill>
                <a:latin typeface="+mn-ea"/>
              </a:rPr>
              <a:t>阈值</a:t>
            </a:r>
            <a:endParaRPr lang="zh-CN" altLang="en-US" sz="10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>
          <a:xfrm>
            <a:off x="2324800" y="2707099"/>
            <a:ext cx="1141254" cy="79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3GPP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http://www.3gpp.org/specifications/specification-numbering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3GPP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TS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36.211</a:t>
            </a:r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Qualcomm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80-N6479-1 A LTE Access Stratum Log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80-N9810-1 C LTE Cell Reselection and Redirection Overview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书籍资料：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4G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移动通信技术权威指南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其他网页资料：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://telecompedia.net/technology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Thanks&amp;&amp;Questions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LTE-</a:t>
            </a:r>
            <a:r>
              <a:rPr lang="zh-CN" altLang="en-US" dirty="0" smtClean="0"/>
              <a:t>小区搜索基本概念</a:t>
            </a:r>
            <a:endParaRPr lang="zh-CN" altLang="en-US" dirty="0"/>
          </a:p>
        </p:txBody>
      </p: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为什么要执行小区搜索？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dirty="0" smtClean="0"/>
              <a:t>UE</a:t>
            </a:r>
            <a:r>
              <a:rPr lang="zh-CN" altLang="en-US" dirty="0"/>
              <a:t>在开机时，首要任务是搜索网络并注册，即选网操作。</a:t>
            </a:r>
            <a:r>
              <a:rPr lang="en-US" altLang="zh-CN" dirty="0"/>
              <a:t>UE</a:t>
            </a:r>
            <a:r>
              <a:rPr lang="zh-CN" altLang="en-US" dirty="0"/>
              <a:t>的选网操作可以分为</a:t>
            </a:r>
            <a:r>
              <a:rPr lang="en-US" altLang="zh-CN" dirty="0"/>
              <a:t>PLMN</a:t>
            </a:r>
            <a:r>
              <a:rPr lang="zh-CN" altLang="en-US" dirty="0"/>
              <a:t>选择和小区搜索两个过程</a:t>
            </a:r>
            <a:r>
              <a:rPr lang="zh-CN" altLang="en-US" dirty="0" smtClean="0"/>
              <a:t>。终端需要在数据传输之前首先连接到网络之中。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500" b="1" dirty="0"/>
          </a:p>
          <a:p>
            <a:pPr marL="0" indent="0">
              <a:buNone/>
            </a:pPr>
            <a:r>
              <a:rPr lang="zh-CN" altLang="en-US" sz="3500" b="1" dirty="0" smtClean="0"/>
              <a:t>小区搜索的时机</a:t>
            </a:r>
            <a:endParaRPr lang="en-US" altLang="zh-CN" sz="3500" b="1" dirty="0" smtClean="0"/>
          </a:p>
          <a:p>
            <a:pPr marL="0" indent="0">
              <a:buNone/>
            </a:pPr>
            <a:r>
              <a:rPr lang="zh-CN" altLang="en-US" dirty="0" smtClean="0"/>
              <a:t>终端不但在开机即初始接入系统时需要执行小区搜索，为了支持移动性，还需要不断地搜索相邻小区，与之同步并估计其接收质量。响铃小区的接收质量与当前小区接收质量有关，之后进行评估以决策是否需要执行切换（对于连接模式下的终端）或者小区重选（对于空闲模式下的终端）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lvl="0" indent="0">
              <a:buClr>
                <a:srgbClr val="31B6FD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9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PSS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SSS</a:t>
            </a:r>
            <a:endParaRPr lang="zh-CN" altLang="en-US" dirty="0"/>
          </a:p>
        </p:txBody>
      </p: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1656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b="1" dirty="0" smtClean="0"/>
              <a:t>PSS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SSS</a:t>
            </a:r>
          </a:p>
          <a:p>
            <a:pPr marL="0" indent="0">
              <a:buNone/>
            </a:pPr>
            <a:r>
              <a:rPr lang="zh-CN" altLang="en-US" dirty="0" smtClean="0"/>
              <a:t>为了辅助小区搜索，在</a:t>
            </a:r>
            <a:r>
              <a:rPr lang="en-US" altLang="zh-CN" dirty="0" smtClean="0"/>
              <a:t>LTE</a:t>
            </a:r>
            <a:r>
              <a:rPr lang="zh-CN" altLang="en-US" dirty="0" smtClean="0"/>
              <a:t>下行链路传输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个特殊的信号，主同步信号（</a:t>
            </a:r>
            <a:r>
              <a:rPr lang="en-US" altLang="zh-CN" dirty="0" smtClean="0"/>
              <a:t>PSS</a:t>
            </a:r>
            <a:r>
              <a:rPr lang="zh-CN" altLang="en-US" dirty="0" smtClean="0"/>
              <a:t>）和辅同步信号（</a:t>
            </a:r>
            <a:r>
              <a:rPr lang="en-US" altLang="zh-CN" dirty="0" smtClean="0"/>
              <a:t>SSS</a:t>
            </a:r>
            <a:r>
              <a:rPr lang="zh-CN" altLang="en-US" dirty="0" smtClean="0"/>
              <a:t>）。尽管具有相同的具体结构，但同步信号在帧中的时域位置略有不同，取决于小区是采用</a:t>
            </a:r>
            <a:r>
              <a:rPr lang="en-US" altLang="zh-CN" dirty="0" smtClean="0"/>
              <a:t>FDD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TDD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marL="0" lvl="0" indent="0">
              <a:buClr>
                <a:srgbClr val="31B6FD"/>
              </a:buClr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172"/>
            <a:ext cx="9144000" cy="33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PCI</a:t>
            </a:r>
            <a:endParaRPr lang="zh-CN" altLang="en-US" dirty="0"/>
          </a:p>
        </p:txBody>
      </p: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2160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b="1" dirty="0" smtClean="0"/>
              <a:t>PCI</a:t>
            </a:r>
          </a:p>
          <a:p>
            <a:pPr marL="0" indent="0">
              <a:buNone/>
            </a:pPr>
            <a:r>
              <a:rPr lang="en-US" altLang="zh-CN" dirty="0" smtClean="0"/>
              <a:t>Physical </a:t>
            </a:r>
            <a:r>
              <a:rPr lang="en-US" altLang="zh-CN" dirty="0"/>
              <a:t>Cell </a:t>
            </a:r>
            <a:r>
              <a:rPr lang="en-US" altLang="zh-CN" dirty="0" smtClean="0"/>
              <a:t>Identities</a:t>
            </a:r>
            <a:r>
              <a:rPr lang="zh-CN" altLang="en-US" dirty="0"/>
              <a:t>。在</a:t>
            </a:r>
            <a:r>
              <a:rPr lang="en-US" altLang="zh-CN" dirty="0"/>
              <a:t>LTE</a:t>
            </a:r>
            <a:r>
              <a:rPr lang="zh-CN" altLang="en-US" dirty="0"/>
              <a:t>里，物理层是通过物理小区</a:t>
            </a:r>
            <a:r>
              <a:rPr lang="en-US" altLang="zh-CN" dirty="0"/>
              <a:t>ID</a:t>
            </a:r>
            <a:r>
              <a:rPr lang="zh-CN" altLang="en-US" dirty="0"/>
              <a:t>来区分不同的小区的。物理小区</a:t>
            </a:r>
            <a:r>
              <a:rPr lang="en-US" altLang="zh-CN" dirty="0"/>
              <a:t>ID</a:t>
            </a:r>
            <a:r>
              <a:rPr lang="zh-CN" altLang="en-US" dirty="0"/>
              <a:t>总共有</a:t>
            </a:r>
            <a:r>
              <a:rPr lang="en-US" altLang="zh-CN" dirty="0"/>
              <a:t>504</a:t>
            </a:r>
            <a:r>
              <a:rPr lang="zh-CN" altLang="en-US" dirty="0"/>
              <a:t>个，它们被分成</a:t>
            </a:r>
            <a:r>
              <a:rPr lang="en-US" altLang="zh-CN" dirty="0"/>
              <a:t>168</a:t>
            </a:r>
            <a:r>
              <a:rPr lang="zh-CN" altLang="en-US" dirty="0"/>
              <a:t>个不同的组（记为</a:t>
            </a:r>
            <a:r>
              <a:rPr lang="en-US" altLang="zh-CN" dirty="0"/>
              <a:t>N(1)_ID</a:t>
            </a:r>
            <a:r>
              <a:rPr lang="zh-CN" altLang="en-US" dirty="0"/>
              <a:t>，范围是</a:t>
            </a:r>
            <a:r>
              <a:rPr lang="en-US" altLang="zh-CN" dirty="0"/>
              <a:t>0-167</a:t>
            </a:r>
            <a:r>
              <a:rPr lang="zh-CN" altLang="en-US" dirty="0"/>
              <a:t>），每个组又包括</a:t>
            </a:r>
            <a:r>
              <a:rPr lang="en-US" altLang="zh-CN" dirty="0"/>
              <a:t>3</a:t>
            </a:r>
            <a:r>
              <a:rPr lang="zh-CN" altLang="en-US" dirty="0"/>
              <a:t>个不同的组内标识（记为</a:t>
            </a:r>
            <a:r>
              <a:rPr lang="en-US" altLang="zh-CN" dirty="0"/>
              <a:t>N(2)_ID</a:t>
            </a:r>
            <a:r>
              <a:rPr lang="zh-CN" altLang="en-US" dirty="0"/>
              <a:t>，范围是</a:t>
            </a:r>
            <a:r>
              <a:rPr lang="en-US" altLang="zh-CN" dirty="0"/>
              <a:t>0-2</a:t>
            </a:r>
            <a:r>
              <a:rPr lang="zh-CN" altLang="en-US" dirty="0"/>
              <a:t>）。因此，物理小区</a:t>
            </a:r>
            <a:r>
              <a:rPr lang="en-US" altLang="zh-CN" dirty="0"/>
              <a:t>ID</a:t>
            </a:r>
            <a:r>
              <a:rPr lang="zh-CN" altLang="en-US" dirty="0"/>
              <a:t>（记为</a:t>
            </a:r>
            <a:r>
              <a:rPr lang="en-US" altLang="zh-CN" dirty="0" err="1"/>
              <a:t>Ncell_ID</a:t>
            </a:r>
            <a:r>
              <a:rPr lang="zh-CN" altLang="en-US" dirty="0"/>
              <a:t>）可以通过下面的公式计算得到：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5" y="4077072"/>
            <a:ext cx="28860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Cell Search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小区搜索过程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412776"/>
            <a:ext cx="4229100" cy="3276600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32234" y="4987020"/>
            <a:ext cx="8354566" cy="117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UE</a:t>
            </a:r>
            <a:r>
              <a:rPr lang="zh-CN" altLang="en-US" dirty="0" smtClean="0"/>
              <a:t>使用小区搜索过程识别并获得小区下行同步，从而可以读取小区广播信息。此过程在初始接入和切换中都会用到。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3971925" cy="3543300"/>
          </a:xfrm>
          <a:prstGeom prst="rect">
            <a:avLst/>
          </a:prstGeom>
        </p:spPr>
      </p:pic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System Scan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979712" y="3429000"/>
            <a:ext cx="2952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32040" y="3284984"/>
            <a:ext cx="648072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频点</a:t>
            </a:r>
          </a:p>
        </p:txBody>
      </p:sp>
      <p:cxnSp>
        <p:nvCxnSpPr>
          <p:cNvPr id="12" name="直接箭头连接符 11"/>
          <p:cNvCxnSpPr>
            <a:endCxn id="13" idx="1"/>
          </p:cNvCxnSpPr>
          <p:nvPr/>
        </p:nvCxnSpPr>
        <p:spPr>
          <a:xfrm>
            <a:off x="1547664" y="3596008"/>
            <a:ext cx="3384376" cy="211034"/>
          </a:xfrm>
          <a:prstGeom prst="bentConnector3">
            <a:avLst>
              <a:gd name="adj1" fmla="val 857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32040" y="3681028"/>
            <a:ext cx="864096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Band3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1"/>
          <p:cNvCxnSpPr>
            <a:endCxn id="18" idx="1"/>
          </p:cNvCxnSpPr>
          <p:nvPr/>
        </p:nvCxnSpPr>
        <p:spPr>
          <a:xfrm>
            <a:off x="2411760" y="3764532"/>
            <a:ext cx="2520280" cy="3795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32040" y="4018076"/>
            <a:ext cx="864096" cy="2520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带宽</a:t>
            </a:r>
          </a:p>
        </p:txBody>
      </p:sp>
    </p:spTree>
    <p:extLst>
      <p:ext uri="{BB962C8B-B14F-4D97-AF65-F5344CB8AC3E}">
        <p14:creationId xmlns:p14="http://schemas.microsoft.com/office/powerpoint/2010/main" val="2101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15014</TotalTime>
  <Words>968</Words>
  <Application>Microsoft Office PowerPoint</Application>
  <PresentationFormat>全屏显示(4:3)</PresentationFormat>
  <Paragraphs>109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华文楷体</vt:lpstr>
      <vt:lpstr>华文新魏</vt:lpstr>
      <vt:lpstr>宋体</vt:lpstr>
      <vt:lpstr>Arial</vt:lpstr>
      <vt:lpstr>Calibri</vt:lpstr>
      <vt:lpstr>Candara</vt:lpstr>
      <vt:lpstr>Symbol</vt:lpstr>
      <vt:lpstr>Times New Roman</vt:lpstr>
      <vt:lpstr>Wingdings</vt:lpstr>
      <vt:lpstr>波形</vt:lpstr>
      <vt:lpstr>LTE-小区搜索与选择</vt:lpstr>
      <vt:lpstr>Contents</vt:lpstr>
      <vt:lpstr>基本概念</vt:lpstr>
      <vt:lpstr>LTE-小区搜索基本概念</vt:lpstr>
      <vt:lpstr>PSS与SSS</vt:lpstr>
      <vt:lpstr>PCI</vt:lpstr>
      <vt:lpstr>Cell Search</vt:lpstr>
      <vt:lpstr>小区搜索过程</vt:lpstr>
      <vt:lpstr>System Scan</vt:lpstr>
      <vt:lpstr>System Scan</vt:lpstr>
      <vt:lpstr>PSS </vt:lpstr>
      <vt:lpstr>SSS </vt:lpstr>
      <vt:lpstr>Initial Acquisition Results </vt:lpstr>
      <vt:lpstr>Cell Select</vt:lpstr>
      <vt:lpstr>小区选择的条件</vt:lpstr>
      <vt:lpstr>S准则——接收功率</vt:lpstr>
      <vt:lpstr>S准则——接收的信号质量</vt:lpstr>
      <vt:lpstr>PowerPoint 演示文稿</vt:lpstr>
      <vt:lpstr>与小区选择和重选有关的SIB</vt:lpstr>
      <vt:lpstr>PowerPoint 演示文稿</vt:lpstr>
      <vt:lpstr>PowerPoint 演示文稿</vt:lpstr>
      <vt:lpstr>PowerPoint 演示文稿</vt:lpstr>
      <vt:lpstr>Reference</vt:lpstr>
      <vt:lpstr>Reference</vt:lpstr>
      <vt:lpstr>Thanks&amp;&amp;Questions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Skysoft WIKI系统使用指南</dc:title>
  <dc:creator>skysoft</dc:creator>
  <cp:lastModifiedBy>Skysoft</cp:lastModifiedBy>
  <cp:revision>955</cp:revision>
  <dcterms:created xsi:type="dcterms:W3CDTF">2016-05-06T06:39:37Z</dcterms:created>
  <dcterms:modified xsi:type="dcterms:W3CDTF">2020-11-27T03:23:18Z</dcterms:modified>
</cp:coreProperties>
</file>