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318" r:id="rId4"/>
    <p:sldId id="452" r:id="rId5"/>
    <p:sldId id="466" r:id="rId6"/>
    <p:sldId id="483" r:id="rId7"/>
    <p:sldId id="484" r:id="rId8"/>
    <p:sldId id="485" r:id="rId9"/>
    <p:sldId id="319" r:id="rId10"/>
    <p:sldId id="320" r:id="rId11"/>
    <p:sldId id="446" r:id="rId12"/>
    <p:sldId id="467" r:id="rId13"/>
    <p:sldId id="486" r:id="rId14"/>
    <p:sldId id="468" r:id="rId15"/>
    <p:sldId id="487" r:id="rId16"/>
    <p:sldId id="489" r:id="rId17"/>
    <p:sldId id="490" r:id="rId18"/>
    <p:sldId id="488" r:id="rId19"/>
    <p:sldId id="491" r:id="rId20"/>
    <p:sldId id="469" r:id="rId21"/>
    <p:sldId id="471" r:id="rId22"/>
    <p:sldId id="463" r:id="rId23"/>
    <p:sldId id="472" r:id="rId24"/>
    <p:sldId id="473" r:id="rId25"/>
    <p:sldId id="474" r:id="rId26"/>
    <p:sldId id="464" r:id="rId27"/>
    <p:sldId id="475" r:id="rId28"/>
    <p:sldId id="476" r:id="rId29"/>
    <p:sldId id="465" r:id="rId30"/>
    <p:sldId id="477" r:id="rId31"/>
    <p:sldId id="456" r:id="rId32"/>
    <p:sldId id="447" r:id="rId33"/>
    <p:sldId id="478" r:id="rId34"/>
    <p:sldId id="457" r:id="rId35"/>
    <p:sldId id="479" r:id="rId36"/>
    <p:sldId id="480" r:id="rId37"/>
    <p:sldId id="481" r:id="rId38"/>
    <p:sldId id="482" r:id="rId39"/>
    <p:sldId id="306" r:id="rId40"/>
    <p:sldId id="309" r:id="rId41"/>
    <p:sldId id="269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47" autoAdjust="0"/>
    <p:restoredTop sz="96424" autoAdjust="0"/>
  </p:normalViewPr>
  <p:slideViewPr>
    <p:cSldViewPr>
      <p:cViewPr varScale="1">
        <p:scale>
          <a:sx n="71" d="100"/>
          <a:sy n="71" d="100"/>
        </p:scale>
        <p:origin x="78" y="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8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E89A0-6171-4730-94CC-B5AFE6F5B4D3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7C843-9456-40CF-B00D-8F9914CB5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0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45941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D:\rush3\学习\Seminar\Logo文字左右组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86720"/>
            <a:ext cx="4103117" cy="8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060848"/>
            <a:ext cx="7408333" cy="34506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2020/12/3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Picture 2" descr="D:\rush3\学习\Seminar\Logo文字左右组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596" y="6227934"/>
            <a:ext cx="2051561" cy="42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68760"/>
            <a:ext cx="8723376" cy="1740543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9642028-BBA6-4D0B-A331-28180260F908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15" name="Picture 2" descr="D:\rush3\学习\Seminar\Logo文字左右组合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596" y="6227934"/>
            <a:ext cx="2051561" cy="42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3gpp.org/specifications/specification-numbe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telecompedia.net/technology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484784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LTE-</a:t>
            </a:r>
            <a:r>
              <a:rPr lang="zh-CN" altLang="en-US" dirty="0" smtClean="0"/>
              <a:t>物理层概述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6136" y="4869160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5G&amp;LTE SW</a:t>
            </a:r>
          </a:p>
          <a:p>
            <a:r>
              <a:rPr lang="en-US" altLang="zh-CN" dirty="0" smtClean="0"/>
              <a:t>Colin Chen(</a:t>
            </a:r>
            <a:r>
              <a:rPr lang="zh-CN" altLang="en-US" dirty="0" smtClean="0"/>
              <a:t>陈磊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3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下行信道与信号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348880"/>
            <a:ext cx="5544616" cy="3274824"/>
          </a:xfrm>
          <a:prstGeom prst="rect">
            <a:avLst/>
          </a:prstGeom>
        </p:spPr>
      </p:pic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6117958" y="1591056"/>
            <a:ext cx="3024336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下行信道：</a:t>
            </a:r>
            <a:endParaRPr lang="en-US" altLang="zh-CN" b="1" dirty="0" smtClean="0"/>
          </a:p>
          <a:p>
            <a:pPr marL="622300" lvl="2" indent="-342900"/>
            <a:r>
              <a:rPr lang="en-US" altLang="zh-CN" sz="2100" dirty="0" smtClean="0"/>
              <a:t>PDSCH</a:t>
            </a:r>
          </a:p>
          <a:p>
            <a:pPr marL="622300" lvl="2" indent="-342900"/>
            <a:r>
              <a:rPr lang="en-US" altLang="zh-CN" sz="2100" dirty="0" smtClean="0"/>
              <a:t>PDCCH</a:t>
            </a:r>
          </a:p>
          <a:p>
            <a:pPr marL="622300" lvl="2" indent="-342900"/>
            <a:r>
              <a:rPr lang="en-US" altLang="zh-CN" sz="2100" dirty="0" smtClean="0"/>
              <a:t>PCFICH</a:t>
            </a:r>
          </a:p>
          <a:p>
            <a:pPr marL="622300" lvl="2" indent="-342900"/>
            <a:r>
              <a:rPr lang="en-US" altLang="zh-CN" sz="2100" dirty="0" smtClean="0"/>
              <a:t>PHICH</a:t>
            </a:r>
          </a:p>
          <a:p>
            <a:pPr marL="622300" lvl="2" indent="-342900"/>
            <a:r>
              <a:rPr lang="en-US" altLang="zh-CN" sz="2100" dirty="0"/>
              <a:t>PBCH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b="1" dirty="0" smtClean="0"/>
              <a:t>下行信号：</a:t>
            </a:r>
            <a:endParaRPr lang="en-US" altLang="zh-CN" b="1" dirty="0" smtClean="0"/>
          </a:p>
          <a:p>
            <a:pPr marL="622300" lvl="2" indent="-342900"/>
            <a:r>
              <a:rPr lang="en-US" altLang="zh-CN" dirty="0" smtClean="0"/>
              <a:t>RS</a:t>
            </a:r>
          </a:p>
          <a:p>
            <a:pPr marL="622300" lvl="2" indent="-342900"/>
            <a:r>
              <a:rPr lang="en-US" altLang="zh-CN" dirty="0" smtClean="0"/>
              <a:t>PSS</a:t>
            </a:r>
          </a:p>
          <a:p>
            <a:pPr marL="622300" lvl="2" indent="-342900"/>
            <a:r>
              <a:rPr lang="en-US" altLang="zh-CN" dirty="0"/>
              <a:t>SSS</a:t>
            </a:r>
          </a:p>
          <a:p>
            <a:pPr marL="279400" lvl="2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 marL="0" lvl="0" indent="0">
              <a:buClr>
                <a:srgbClr val="31B6FD"/>
              </a:buCl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6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小区特定的下行参考信号</a:t>
            </a:r>
            <a:endParaRPr lang="zh-CN" altLang="en-US" dirty="0"/>
          </a:p>
        </p:txBody>
      </p:sp>
      <p:sp>
        <p:nvSpPr>
          <p:cNvPr id="14" name="内容占位符 1"/>
          <p:cNvSpPr>
            <a:spLocks noGrp="1"/>
          </p:cNvSpPr>
          <p:nvPr>
            <p:ph idx="1"/>
          </p:nvPr>
        </p:nvSpPr>
        <p:spPr>
          <a:xfrm>
            <a:off x="388430" y="1556792"/>
            <a:ext cx="8354566" cy="46085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b="1" dirty="0" smtClean="0"/>
              <a:t>目的</a:t>
            </a:r>
            <a:endParaRPr lang="en-US" altLang="zh-CN" dirty="0" smtClean="0"/>
          </a:p>
          <a:p>
            <a:r>
              <a:rPr lang="zh-CN" altLang="en-US" dirty="0"/>
              <a:t>相干解调的</a:t>
            </a:r>
            <a:r>
              <a:rPr lang="en-US" altLang="zh-CN" dirty="0"/>
              <a:t>DL</a:t>
            </a:r>
            <a:r>
              <a:rPr lang="zh-CN" altLang="en-US" dirty="0"/>
              <a:t>信道</a:t>
            </a:r>
            <a:r>
              <a:rPr lang="zh-CN" altLang="en-US" dirty="0" smtClean="0"/>
              <a:t>估计；</a:t>
            </a:r>
            <a:endParaRPr lang="en-US" altLang="zh-CN" dirty="0" smtClean="0"/>
          </a:p>
          <a:p>
            <a:r>
              <a:rPr lang="zh-CN" altLang="en-US" dirty="0"/>
              <a:t>用于调度</a:t>
            </a:r>
            <a:r>
              <a:rPr lang="zh-CN" altLang="en-US" dirty="0" smtClean="0"/>
              <a:t>和</a:t>
            </a:r>
            <a:r>
              <a:rPr lang="zh-CN" altLang="en-US" dirty="0"/>
              <a:t>切换</a:t>
            </a:r>
            <a:r>
              <a:rPr lang="zh-CN" altLang="en-US" dirty="0" smtClean="0"/>
              <a:t>的</a:t>
            </a:r>
            <a:r>
              <a:rPr lang="en-US" altLang="zh-CN" dirty="0"/>
              <a:t>DL</a:t>
            </a:r>
            <a:r>
              <a:rPr lang="zh-CN" altLang="en-US" dirty="0"/>
              <a:t>信号测量（</a:t>
            </a:r>
            <a:r>
              <a:rPr lang="en-US" altLang="zh-CN" dirty="0"/>
              <a:t>CQI</a:t>
            </a:r>
            <a:r>
              <a:rPr lang="zh-CN" altLang="en-US" dirty="0"/>
              <a:t>、</a:t>
            </a:r>
            <a:r>
              <a:rPr lang="en-US" altLang="zh-CN" dirty="0"/>
              <a:t>PMI</a:t>
            </a:r>
            <a:r>
              <a:rPr lang="zh-CN" altLang="en-US" dirty="0"/>
              <a:t>、</a:t>
            </a:r>
            <a:r>
              <a:rPr lang="en-US" altLang="zh-CN" dirty="0"/>
              <a:t>RI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传输</a:t>
            </a:r>
            <a:endParaRPr lang="en-US" altLang="zh-CN" dirty="0" smtClean="0"/>
          </a:p>
          <a:p>
            <a:r>
              <a:rPr lang="zh-CN" altLang="en-US" dirty="0" smtClean="0"/>
              <a:t>时域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天线 </a:t>
            </a:r>
            <a:r>
              <a:rPr lang="en-US" altLang="zh-CN" dirty="0" smtClean="0"/>
              <a:t>0/1 – </a:t>
            </a:r>
            <a:r>
              <a:rPr lang="zh-CN" altLang="en-US" dirty="0" smtClean="0"/>
              <a:t>在每个时隙的两个</a:t>
            </a:r>
            <a:r>
              <a:rPr lang="en-US" altLang="zh-CN" dirty="0" smtClean="0"/>
              <a:t>OFDM</a:t>
            </a:r>
            <a:r>
              <a:rPr lang="zh-CN" altLang="en-US" dirty="0" smtClean="0"/>
              <a:t>符号上传输；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天线 </a:t>
            </a:r>
            <a:r>
              <a:rPr lang="en-US" altLang="zh-CN" dirty="0" smtClean="0"/>
              <a:t>2/3 – </a:t>
            </a:r>
            <a:r>
              <a:rPr lang="zh-CN" altLang="en-US" dirty="0" smtClean="0"/>
              <a:t>在每个时隙的一个</a:t>
            </a:r>
            <a:r>
              <a:rPr lang="en-US" altLang="zh-CN" dirty="0" smtClean="0"/>
              <a:t>OFDM</a:t>
            </a:r>
            <a:r>
              <a:rPr lang="zh-CN" altLang="en-US" dirty="0" smtClean="0"/>
              <a:t>符号上传输；</a:t>
            </a:r>
            <a:endParaRPr lang="en-US" altLang="zh-CN" dirty="0" smtClean="0"/>
          </a:p>
          <a:p>
            <a:r>
              <a:rPr lang="zh-CN" altLang="en-US" dirty="0" smtClean="0"/>
              <a:t>频域</a:t>
            </a:r>
            <a:endParaRPr lang="en-US" altLang="zh-CN" dirty="0" smtClean="0"/>
          </a:p>
          <a:p>
            <a:pPr lvl="1"/>
            <a:r>
              <a:rPr lang="zh-CN" altLang="en-US" dirty="0"/>
              <a:t>在整个信道带宽中</a:t>
            </a:r>
            <a:r>
              <a:rPr lang="zh-CN" altLang="en-US" dirty="0" smtClean="0"/>
              <a:t>传播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天线 </a:t>
            </a:r>
            <a:r>
              <a:rPr lang="en-US" altLang="zh-CN" dirty="0" smtClean="0"/>
              <a:t>0/1 – </a:t>
            </a:r>
            <a:r>
              <a:rPr lang="zh-CN" altLang="en-US" dirty="0" smtClean="0"/>
              <a:t>六</a:t>
            </a:r>
            <a:r>
              <a:rPr lang="zh-CN" altLang="en-US" dirty="0"/>
              <a:t>个子载波间隔和</a:t>
            </a:r>
            <a:r>
              <a:rPr lang="en-US" altLang="zh-CN" dirty="0"/>
              <a:t>3x</a:t>
            </a:r>
            <a:r>
              <a:rPr lang="zh-CN" altLang="en-US" dirty="0"/>
              <a:t>交错（</a:t>
            </a:r>
            <a:r>
              <a:rPr lang="en-US" altLang="zh-CN" dirty="0"/>
              <a:t>45 kHz</a:t>
            </a:r>
            <a:r>
              <a:rPr lang="zh-CN" altLang="en-US" dirty="0"/>
              <a:t>频率采样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天线 </a:t>
            </a:r>
            <a:r>
              <a:rPr lang="en-US" altLang="zh-CN" dirty="0" smtClean="0"/>
              <a:t>0/1 – </a:t>
            </a:r>
            <a:r>
              <a:rPr lang="zh-CN" altLang="en-US" dirty="0" smtClean="0"/>
              <a:t>六</a:t>
            </a:r>
            <a:r>
              <a:rPr lang="zh-CN" altLang="en-US" dirty="0"/>
              <a:t>个子载波间隔，</a:t>
            </a:r>
            <a:r>
              <a:rPr lang="en-US" altLang="zh-CN" dirty="0"/>
              <a:t>3</a:t>
            </a:r>
            <a:r>
              <a:rPr lang="zh-CN" altLang="en-US" dirty="0"/>
              <a:t>倍交错</a:t>
            </a:r>
            <a:r>
              <a:rPr lang="zh-CN" altLang="en-US" dirty="0" smtClean="0"/>
              <a:t>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参考信号结构</a:t>
            </a:r>
            <a:endParaRPr lang="en-US" altLang="zh-CN" dirty="0"/>
          </a:p>
          <a:p>
            <a:r>
              <a:rPr lang="en-US" altLang="zh-CN" dirty="0"/>
              <a:t>504</a:t>
            </a:r>
            <a:r>
              <a:rPr lang="zh-CN" altLang="en-US" dirty="0"/>
              <a:t>个复伪随机序列中的一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/>
              <a:t>小区</a:t>
            </a:r>
            <a:r>
              <a:rPr lang="en-US" altLang="zh-CN" dirty="0" smtClean="0"/>
              <a:t>ID</a:t>
            </a:r>
            <a:r>
              <a:rPr lang="zh-CN" altLang="en-US" dirty="0" smtClean="0"/>
              <a:t>特定序列</a:t>
            </a:r>
            <a:endParaRPr lang="en-US" altLang="zh-CN" dirty="0" smtClean="0"/>
          </a:p>
          <a:p>
            <a:r>
              <a:rPr lang="zh-CN" altLang="en-US" dirty="0"/>
              <a:t>根据小区</a:t>
            </a:r>
            <a:r>
              <a:rPr lang="en-US" altLang="zh-CN" dirty="0"/>
              <a:t>ID</a:t>
            </a:r>
            <a:r>
              <a:rPr lang="zh-CN" altLang="en-US" dirty="0"/>
              <a:t>、</a:t>
            </a:r>
            <a:r>
              <a:rPr lang="en-US" altLang="zh-CN" dirty="0"/>
              <a:t>OFDM</a:t>
            </a:r>
            <a:r>
              <a:rPr lang="zh-CN" altLang="en-US" dirty="0"/>
              <a:t>符号号和时隙号生成种子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196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772816"/>
            <a:ext cx="68199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52736"/>
            <a:ext cx="67532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小区特定的下行参考信号 </a:t>
            </a:r>
            <a:r>
              <a:rPr lang="en-US" altLang="zh-CN" dirty="0" smtClean="0"/>
              <a:t>– 1</a:t>
            </a:r>
            <a:r>
              <a:rPr lang="zh-CN" altLang="en-US" dirty="0" smtClean="0"/>
              <a:t>个和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Tx</a:t>
            </a:r>
            <a:r>
              <a:rPr lang="zh-CN" altLang="en-US" dirty="0" smtClean="0"/>
              <a:t>天线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7881"/>
            <a:ext cx="9144000" cy="36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小区特定的下行参考信号 </a:t>
            </a:r>
            <a:r>
              <a:rPr lang="en-US" altLang="zh-CN" dirty="0" smtClean="0"/>
              <a:t>– 4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Tx</a:t>
            </a:r>
            <a:r>
              <a:rPr lang="zh-CN" altLang="en-US" dirty="0" smtClean="0"/>
              <a:t>天线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10740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zh-CN" dirty="0"/>
              <a:t>UE</a:t>
            </a:r>
            <a:r>
              <a:rPr lang="zh-CN" altLang="en-US" dirty="0" smtClean="0"/>
              <a:t>特定的下行参考信号</a:t>
            </a:r>
            <a:endParaRPr lang="zh-CN" altLang="en-US" dirty="0"/>
          </a:p>
        </p:txBody>
      </p:sp>
      <p:sp>
        <p:nvSpPr>
          <p:cNvPr id="14" name="内容占位符 1"/>
          <p:cNvSpPr>
            <a:spLocks noGrp="1"/>
          </p:cNvSpPr>
          <p:nvPr>
            <p:ph idx="1"/>
          </p:nvPr>
        </p:nvSpPr>
        <p:spPr>
          <a:xfrm>
            <a:off x="388430" y="1556792"/>
            <a:ext cx="8354566" cy="4608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 smtClean="0"/>
              <a:t>目的</a:t>
            </a:r>
            <a:endParaRPr lang="en-US" altLang="zh-CN" dirty="0" smtClean="0"/>
          </a:p>
          <a:p>
            <a:r>
              <a:rPr lang="zh-CN" altLang="en-US" dirty="0"/>
              <a:t>用于束流成形传输；</a:t>
            </a:r>
            <a:endParaRPr lang="en-US" altLang="zh-CN" dirty="0" smtClean="0"/>
          </a:p>
          <a:p>
            <a:r>
              <a:rPr lang="zh-CN" altLang="en-US" dirty="0"/>
              <a:t>需要附加参考信号并使用天线端口</a:t>
            </a:r>
            <a:r>
              <a:rPr lang="en-US" altLang="zh-CN" dirty="0"/>
              <a:t>5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传输</a:t>
            </a:r>
            <a:endParaRPr lang="en-US" altLang="zh-CN" dirty="0" smtClean="0"/>
          </a:p>
          <a:p>
            <a:r>
              <a:rPr lang="zh-CN" altLang="en-US" dirty="0" smtClean="0"/>
              <a:t>控制区</a:t>
            </a:r>
            <a:r>
              <a:rPr lang="zh-CN" altLang="en-US" dirty="0"/>
              <a:t>无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r>
              <a:rPr lang="en-US" altLang="zh-CN" dirty="0"/>
              <a:t>RE</a:t>
            </a:r>
            <a:r>
              <a:rPr lang="zh-CN" altLang="en-US" dirty="0"/>
              <a:t>中没有与任何其他物理信道或信号重叠的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r>
              <a:rPr lang="zh-CN" altLang="en-US" dirty="0"/>
              <a:t>仅为天线端口</a:t>
            </a:r>
            <a:r>
              <a:rPr lang="en-US" altLang="zh-CN" dirty="0"/>
              <a:t>5</a:t>
            </a:r>
            <a:r>
              <a:rPr lang="zh-CN" altLang="en-US" dirty="0"/>
              <a:t>上的</a:t>
            </a:r>
            <a:r>
              <a:rPr lang="en-US" altLang="zh-CN" dirty="0"/>
              <a:t>PDSCH</a:t>
            </a:r>
            <a:r>
              <a:rPr lang="zh-CN" altLang="en-US" dirty="0"/>
              <a:t>分配</a:t>
            </a:r>
            <a:r>
              <a:rPr lang="en-US" altLang="zh-CN" dirty="0" smtClean="0"/>
              <a:t>RBs</a:t>
            </a:r>
          </a:p>
          <a:p>
            <a:r>
              <a:rPr lang="zh-CN" altLang="en-US" dirty="0"/>
              <a:t>切勿与特定单元的参考信号发生</a:t>
            </a:r>
            <a:r>
              <a:rPr lang="zh-CN" altLang="en-US" dirty="0" smtClean="0"/>
              <a:t>碰撞</a:t>
            </a:r>
            <a:endParaRPr lang="en-US" altLang="zh-CN" dirty="0" smtClean="0"/>
          </a:p>
          <a:p>
            <a:r>
              <a:rPr lang="zh-CN" altLang="en-US" dirty="0"/>
              <a:t>重新映射依赖于偶数或奇数槽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参考信号结构</a:t>
            </a:r>
            <a:endParaRPr lang="en-US" altLang="zh-CN" dirty="0"/>
          </a:p>
          <a:p>
            <a:r>
              <a:rPr lang="en-US" altLang="zh-CN" dirty="0"/>
              <a:t>UE ID</a:t>
            </a:r>
            <a:r>
              <a:rPr lang="zh-CN" altLang="en-US" dirty="0"/>
              <a:t>特定序列</a:t>
            </a:r>
            <a:endParaRPr lang="en-US" altLang="zh-CN" dirty="0" smtClean="0"/>
          </a:p>
          <a:p>
            <a:r>
              <a:rPr lang="zh-CN" altLang="en-US" dirty="0"/>
              <a:t>根据</a:t>
            </a:r>
            <a:r>
              <a:rPr lang="en-US" altLang="zh-CN" dirty="0"/>
              <a:t>UE</a:t>
            </a:r>
            <a:r>
              <a:rPr lang="zh-CN" altLang="en-US" dirty="0"/>
              <a:t>特定的</a:t>
            </a:r>
            <a:r>
              <a:rPr lang="en-US" altLang="zh-CN" dirty="0"/>
              <a:t>RNTI</a:t>
            </a:r>
            <a:r>
              <a:rPr lang="zh-CN" altLang="en-US" dirty="0"/>
              <a:t>、小区</a:t>
            </a:r>
            <a:r>
              <a:rPr lang="en-US" altLang="zh-CN" dirty="0"/>
              <a:t>ID</a:t>
            </a:r>
            <a:r>
              <a:rPr lang="zh-CN" altLang="en-US" dirty="0"/>
              <a:t>、</a:t>
            </a:r>
            <a:r>
              <a:rPr lang="en-US" altLang="zh-CN" dirty="0"/>
              <a:t>OFDM</a:t>
            </a:r>
            <a:r>
              <a:rPr lang="zh-CN" altLang="en-US" dirty="0"/>
              <a:t>符号号和时隙号生成种子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180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84654"/>
            <a:ext cx="8784976" cy="571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同步信号</a:t>
            </a:r>
            <a:r>
              <a:rPr lang="en-US" altLang="zh-CN" dirty="0" smtClean="0"/>
              <a:t> – PSS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SSS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00427"/>
            <a:ext cx="3384376" cy="5549002"/>
          </a:xfrm>
          <a:prstGeom prst="rect">
            <a:avLst/>
          </a:prstGeom>
        </p:spPr>
      </p:pic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3418348" y="1300427"/>
            <a:ext cx="5725652" cy="5549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目的：初始系统采集</a:t>
            </a:r>
            <a:endParaRPr lang="en-US" altLang="zh-CN" dirty="0" smtClean="0"/>
          </a:p>
          <a:p>
            <a:r>
              <a:rPr lang="zh-CN" altLang="en-US" dirty="0" smtClean="0"/>
              <a:t>时域</a:t>
            </a:r>
            <a:r>
              <a:rPr lang="en-US" altLang="zh-CN" dirty="0" smtClean="0"/>
              <a:t>/</a:t>
            </a:r>
            <a:r>
              <a:rPr lang="zh-CN" altLang="en-US" dirty="0" smtClean="0"/>
              <a:t>频域同步；</a:t>
            </a:r>
            <a:endParaRPr lang="en-US" altLang="zh-CN" dirty="0" smtClean="0"/>
          </a:p>
          <a:p>
            <a:r>
              <a:rPr lang="zh-CN" altLang="en-US" dirty="0"/>
              <a:t>单元</a:t>
            </a:r>
            <a:r>
              <a:rPr lang="en-US" altLang="zh-CN" dirty="0"/>
              <a:t>ID</a:t>
            </a:r>
            <a:r>
              <a:rPr lang="zh-CN" altLang="en-US" dirty="0"/>
              <a:t>确定（</a:t>
            </a:r>
            <a:r>
              <a:rPr lang="en-US" altLang="zh-CN" dirty="0"/>
              <a:t>504</a:t>
            </a:r>
            <a:r>
              <a:rPr lang="zh-CN" altLang="en-US" dirty="0"/>
              <a:t>个可能的单元</a:t>
            </a:r>
            <a:r>
              <a:rPr lang="en-US" altLang="zh-CN" dirty="0"/>
              <a:t>ID</a:t>
            </a:r>
            <a:r>
              <a:rPr lang="zh-CN" altLang="en-US" dirty="0"/>
              <a:t>）；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主同步信号</a:t>
            </a:r>
            <a:r>
              <a:rPr lang="en-US" altLang="zh-CN" b="1" dirty="0" smtClean="0"/>
              <a:t>PSS</a:t>
            </a:r>
            <a:endParaRPr lang="en-US" altLang="zh-CN" dirty="0" smtClean="0"/>
          </a:p>
          <a:p>
            <a:r>
              <a:rPr lang="zh-CN" altLang="en-US" dirty="0" smtClean="0"/>
              <a:t>子</a:t>
            </a:r>
            <a:r>
              <a:rPr lang="zh-CN" altLang="en-US" dirty="0"/>
              <a:t>帧定时确定</a:t>
            </a:r>
            <a:endParaRPr lang="en-US" altLang="zh-CN" dirty="0" smtClean="0"/>
          </a:p>
          <a:p>
            <a:r>
              <a:rPr lang="zh-CN" altLang="en-US" dirty="0"/>
              <a:t>小区</a:t>
            </a:r>
            <a:r>
              <a:rPr lang="en-US" altLang="zh-CN" dirty="0" smtClean="0"/>
              <a:t>ID</a:t>
            </a:r>
            <a:r>
              <a:rPr lang="zh-CN" altLang="en-US" dirty="0"/>
              <a:t>组中</a:t>
            </a:r>
            <a:r>
              <a:rPr lang="zh-CN" altLang="en-US" dirty="0" smtClean="0"/>
              <a:t>的</a:t>
            </a:r>
            <a:r>
              <a:rPr lang="zh-CN" altLang="en-US" dirty="0"/>
              <a:t>小区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个之一）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 smtClean="0"/>
              <a:t>辅同步信号</a:t>
            </a:r>
            <a:r>
              <a:rPr lang="en-US" altLang="zh-CN" b="1" dirty="0" smtClean="0"/>
              <a:t>SSS</a:t>
            </a:r>
            <a:endParaRPr lang="en-US" altLang="zh-CN" dirty="0"/>
          </a:p>
          <a:p>
            <a:r>
              <a:rPr lang="zh-CN" altLang="en-US" dirty="0" smtClean="0"/>
              <a:t>帧定时确定</a:t>
            </a:r>
            <a:endParaRPr lang="en-US" altLang="zh-CN" dirty="0" smtClean="0"/>
          </a:p>
          <a:p>
            <a:r>
              <a:rPr lang="zh-CN" altLang="en-US" dirty="0" smtClean="0"/>
              <a:t>小区</a:t>
            </a:r>
            <a:r>
              <a:rPr lang="en-US" altLang="zh-CN" dirty="0" smtClean="0"/>
              <a:t>ID</a:t>
            </a:r>
            <a:r>
              <a:rPr lang="zh-CN" altLang="en-US" dirty="0" smtClean="0"/>
              <a:t>组（</a:t>
            </a:r>
            <a:r>
              <a:rPr lang="en-US" altLang="zh-CN" dirty="0" smtClean="0"/>
              <a:t>168</a:t>
            </a:r>
            <a:r>
              <a:rPr lang="zh-CN" altLang="en-US" dirty="0" smtClean="0"/>
              <a:t>个之一）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传输</a:t>
            </a:r>
            <a:endParaRPr lang="en-US" altLang="zh-CN" dirty="0" smtClean="0"/>
          </a:p>
          <a:p>
            <a:r>
              <a:rPr lang="zh-CN" altLang="en-US" dirty="0" smtClean="0"/>
              <a:t>时域：每帧的子帧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5</a:t>
            </a:r>
          </a:p>
          <a:p>
            <a:r>
              <a:rPr lang="zh-CN" altLang="en-US" dirty="0" smtClean="0"/>
              <a:t>频域：占</a:t>
            </a:r>
            <a:r>
              <a:rPr lang="en-US" altLang="zh-CN" dirty="0" smtClean="0"/>
              <a:t>1.08MHz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60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物理广播信道</a:t>
            </a:r>
            <a:r>
              <a:rPr lang="en-US" altLang="zh-CN" dirty="0" smtClean="0"/>
              <a:t>-PBCH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3418348" y="1300427"/>
            <a:ext cx="5725652" cy="55490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目的</a:t>
            </a:r>
            <a:r>
              <a:rPr lang="zh-CN" altLang="en-US" b="1" dirty="0" smtClean="0"/>
              <a:t>：承载</a:t>
            </a:r>
            <a:r>
              <a:rPr lang="en-US" altLang="zh-CN" b="1" dirty="0" smtClean="0"/>
              <a:t>BCH</a:t>
            </a:r>
            <a:r>
              <a:rPr lang="zh-CN" altLang="en-US" b="1" dirty="0" smtClean="0"/>
              <a:t>（如</a:t>
            </a:r>
            <a:r>
              <a:rPr lang="en-US" altLang="zh-CN" b="1" dirty="0" smtClean="0"/>
              <a:t>MIB</a:t>
            </a:r>
            <a:r>
              <a:rPr lang="zh-CN" altLang="en-US" b="1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系统带宽</a:t>
            </a:r>
            <a:endParaRPr lang="en-US" altLang="zh-CN" dirty="0" smtClean="0"/>
          </a:p>
          <a:p>
            <a:r>
              <a:rPr lang="zh-CN" altLang="en-US" dirty="0" smtClean="0"/>
              <a:t>系统帧号</a:t>
            </a:r>
            <a:r>
              <a:rPr lang="en-US" altLang="zh-CN" dirty="0" smtClean="0"/>
              <a:t>SFN</a:t>
            </a:r>
          </a:p>
          <a:p>
            <a:r>
              <a:rPr lang="zh-CN" altLang="en-US" dirty="0" smtClean="0"/>
              <a:t>天线信息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b="1" dirty="0" smtClean="0"/>
              <a:t>传输</a:t>
            </a:r>
            <a:endParaRPr lang="en-US" altLang="zh-CN" dirty="0" smtClean="0"/>
          </a:p>
          <a:p>
            <a:r>
              <a:rPr lang="zh-CN" altLang="en-US" dirty="0"/>
              <a:t>时域</a:t>
            </a:r>
            <a:r>
              <a:rPr lang="zh-CN" altLang="en-US" dirty="0" smtClean="0"/>
              <a:t>：</a:t>
            </a:r>
            <a:r>
              <a:rPr lang="zh-CN" altLang="en-US" dirty="0"/>
              <a:t>子帧</a:t>
            </a:r>
            <a:r>
              <a:rPr lang="en-US" altLang="zh-CN" dirty="0"/>
              <a:t>0</a:t>
            </a:r>
            <a:r>
              <a:rPr lang="zh-CN" altLang="en-US" dirty="0" smtClean="0"/>
              <a:t>和时隙</a:t>
            </a:r>
            <a:r>
              <a:rPr lang="en-US" altLang="zh-CN" dirty="0" smtClean="0"/>
              <a:t>1</a:t>
            </a:r>
            <a:r>
              <a:rPr lang="zh-CN" altLang="en-US" dirty="0"/>
              <a:t>中的前</a:t>
            </a:r>
            <a:r>
              <a:rPr lang="en-US" altLang="zh-CN" dirty="0"/>
              <a:t>4</a:t>
            </a:r>
            <a:r>
              <a:rPr lang="zh-CN" altLang="en-US" dirty="0"/>
              <a:t>个符号</a:t>
            </a:r>
            <a:endParaRPr lang="en-US" altLang="zh-CN" dirty="0" smtClean="0"/>
          </a:p>
          <a:p>
            <a:r>
              <a:rPr lang="zh-CN" altLang="en-US" dirty="0" smtClean="0"/>
              <a:t>频域：占</a:t>
            </a:r>
            <a:r>
              <a:rPr lang="en-US" altLang="zh-CN" dirty="0" smtClean="0"/>
              <a:t>1.08MHz</a:t>
            </a: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允许</a:t>
            </a:r>
            <a:r>
              <a:rPr lang="en-US" altLang="zh-CN" dirty="0"/>
              <a:t>UE</a:t>
            </a:r>
            <a:r>
              <a:rPr lang="zh-CN" altLang="en-US" dirty="0"/>
              <a:t>在解码</a:t>
            </a:r>
            <a:r>
              <a:rPr lang="en-US" altLang="zh-CN" dirty="0"/>
              <a:t>PSS</a:t>
            </a:r>
            <a:r>
              <a:rPr lang="zh-CN" altLang="en-US" dirty="0"/>
              <a:t>和</a:t>
            </a:r>
            <a:r>
              <a:rPr lang="en-US" altLang="zh-CN" dirty="0"/>
              <a:t>SSS</a:t>
            </a:r>
            <a:r>
              <a:rPr lang="zh-CN" altLang="en-US" dirty="0"/>
              <a:t>后快速解码</a:t>
            </a:r>
            <a:r>
              <a:rPr lang="en-US" altLang="zh-CN" dirty="0"/>
              <a:t>PBCH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/>
              <a:t>TTI=40ms</a:t>
            </a:r>
            <a:endParaRPr lang="en-US" altLang="zh-CN" dirty="0"/>
          </a:p>
          <a:p>
            <a:r>
              <a:rPr lang="zh-CN" altLang="en-US" dirty="0" smtClean="0"/>
              <a:t>以</a:t>
            </a:r>
            <a:r>
              <a:rPr lang="zh-CN" altLang="en-US" dirty="0"/>
              <a:t>非常低的数据速率以四个脉冲传输</a:t>
            </a:r>
            <a:endParaRPr lang="en-US" altLang="zh-CN" dirty="0" smtClean="0"/>
          </a:p>
          <a:p>
            <a:r>
              <a:rPr lang="en-US" altLang="zh-CN" dirty="0"/>
              <a:t>CRC</a:t>
            </a:r>
            <a:r>
              <a:rPr lang="zh-CN" altLang="en-US" dirty="0"/>
              <a:t>校验唯一地确定</a:t>
            </a:r>
            <a:r>
              <a:rPr lang="en-US" altLang="zh-CN" dirty="0"/>
              <a:t>40ms PBCH TTI</a:t>
            </a:r>
            <a:r>
              <a:rPr lang="zh-CN" altLang="en-US" dirty="0"/>
              <a:t>边界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BCH</a:t>
            </a:r>
            <a:r>
              <a:rPr lang="zh-CN" altLang="en-US" b="1" dirty="0"/>
              <a:t>是</a:t>
            </a:r>
            <a:r>
              <a:rPr lang="en-US" altLang="zh-CN" b="1" dirty="0"/>
              <a:t>QPSK</a:t>
            </a:r>
            <a:r>
              <a:rPr lang="zh-CN" altLang="en-US" b="1" dirty="0"/>
              <a:t>调制</a:t>
            </a:r>
            <a:r>
              <a:rPr lang="zh-CN" altLang="en-US" b="1" dirty="0" smtClean="0"/>
              <a:t>的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" y="1412776"/>
            <a:ext cx="3302428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99592" y="1916832"/>
            <a:ext cx="7408333" cy="42484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3600" dirty="0" smtClean="0">
                <a:latin typeface="+mn-ea"/>
                <a:cs typeface="Times New Roman" pitchFamily="18" charset="0"/>
              </a:rPr>
              <a:t>基本概念</a:t>
            </a:r>
            <a:endParaRPr lang="en-US" altLang="zh-CN" sz="3600" dirty="0" smtClean="0">
              <a:latin typeface="+mn-ea"/>
              <a:cs typeface="Times New Roman" pitchFamily="18" charset="0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3600" dirty="0" smtClean="0">
                <a:latin typeface="+mn-ea"/>
                <a:cs typeface="Times New Roman" pitchFamily="18" charset="0"/>
              </a:rPr>
              <a:t>Contention-Based RACH Procedure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3600" dirty="0" smtClean="0">
                <a:latin typeface="+mn-ea"/>
                <a:cs typeface="Times New Roman" pitchFamily="18" charset="0"/>
              </a:rPr>
              <a:t>Contention-Free RACH Procedure</a:t>
            </a:r>
          </a:p>
        </p:txBody>
      </p:sp>
    </p:spTree>
    <p:extLst>
      <p:ext uri="{BB962C8B-B14F-4D97-AF65-F5344CB8AC3E}">
        <p14:creationId xmlns:p14="http://schemas.microsoft.com/office/powerpoint/2010/main" val="397574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MSG4 – Contention resolution</a:t>
            </a:r>
            <a:endParaRPr lang="zh-CN" altLang="en-US" dirty="0"/>
          </a:p>
        </p:txBody>
      </p:sp>
      <p:sp>
        <p:nvSpPr>
          <p:cNvPr id="14" name="内容占位符 1"/>
          <p:cNvSpPr>
            <a:spLocks noGrp="1"/>
          </p:cNvSpPr>
          <p:nvPr>
            <p:ph idx="1"/>
          </p:nvPr>
        </p:nvSpPr>
        <p:spPr>
          <a:xfrm>
            <a:off x="388430" y="1556792"/>
            <a:ext cx="8354566" cy="504056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eNB</a:t>
            </a:r>
            <a:r>
              <a:rPr lang="zh-CN" altLang="en-US" dirty="0"/>
              <a:t>和</a:t>
            </a:r>
            <a:r>
              <a:rPr lang="en-US" altLang="zh-CN" dirty="0"/>
              <a:t>UE</a:t>
            </a:r>
            <a:r>
              <a:rPr lang="zh-CN" altLang="en-US" dirty="0"/>
              <a:t>最终通过</a:t>
            </a:r>
            <a:r>
              <a:rPr lang="en-US" altLang="zh-CN" dirty="0"/>
              <a:t>MSG4</a:t>
            </a:r>
            <a:r>
              <a:rPr lang="zh-CN" altLang="en-US" dirty="0"/>
              <a:t>完成</a:t>
            </a:r>
            <a:r>
              <a:rPr lang="zh-CN" altLang="en-US" dirty="0" smtClean="0"/>
              <a:t>竞争决策：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）对于初始接入和重建的情况，</a:t>
            </a:r>
            <a:r>
              <a:rPr lang="en-US" altLang="zh-CN" dirty="0"/>
              <a:t>MSG4</a:t>
            </a:r>
            <a:r>
              <a:rPr lang="zh-CN" altLang="en-US" dirty="0"/>
              <a:t>中的</a:t>
            </a:r>
            <a:r>
              <a:rPr lang="en-US" altLang="zh-CN" dirty="0"/>
              <a:t>MAC PDU</a:t>
            </a:r>
            <a:r>
              <a:rPr lang="zh-CN" altLang="en-US" dirty="0"/>
              <a:t>会携带竞争解决标识（</a:t>
            </a:r>
            <a:r>
              <a:rPr lang="en-US" altLang="zh-CN" dirty="0"/>
              <a:t>UE Contention Resolution Identity</a:t>
            </a:r>
            <a:r>
              <a:rPr lang="zh-CN" altLang="en-US" dirty="0"/>
              <a:t>，即</a:t>
            </a:r>
            <a:r>
              <a:rPr lang="en-US" altLang="zh-CN" dirty="0"/>
              <a:t>MSG3</a:t>
            </a:r>
            <a:r>
              <a:rPr lang="zh-CN" altLang="en-US" dirty="0"/>
              <a:t>中的</a:t>
            </a:r>
            <a:r>
              <a:rPr lang="en-US" altLang="zh-CN" dirty="0"/>
              <a:t>CCCH SDU</a:t>
            </a:r>
            <a:r>
              <a:rPr lang="zh-CN" altLang="en-US" dirty="0"/>
              <a:t>，</a:t>
            </a:r>
            <a:r>
              <a:rPr lang="en-US" altLang="zh-CN" dirty="0"/>
              <a:t>RRC Connection Request</a:t>
            </a:r>
            <a:r>
              <a:rPr lang="zh-CN" altLang="en-US" dirty="0"/>
              <a:t>、</a:t>
            </a:r>
            <a:r>
              <a:rPr lang="en-US" altLang="zh-CN" dirty="0"/>
              <a:t>RRC Connection Re-establishment Request </a:t>
            </a:r>
            <a:r>
              <a:rPr lang="zh-CN" altLang="en-US" dirty="0"/>
              <a:t>等消息）。</a:t>
            </a:r>
            <a:r>
              <a:rPr lang="en-US" altLang="zh-CN" dirty="0"/>
              <a:t>UE</a:t>
            </a:r>
            <a:r>
              <a:rPr lang="zh-CN" altLang="en-US" dirty="0"/>
              <a:t>在解码</a:t>
            </a:r>
            <a:r>
              <a:rPr lang="en-US" altLang="zh-CN" dirty="0"/>
              <a:t>TC-RNTI</a:t>
            </a:r>
            <a:r>
              <a:rPr lang="zh-CN" altLang="en-US" dirty="0"/>
              <a:t>加扰的</a:t>
            </a:r>
            <a:r>
              <a:rPr lang="en-US" altLang="zh-CN" dirty="0"/>
              <a:t>PDCCH</a:t>
            </a:r>
            <a:r>
              <a:rPr lang="zh-CN" altLang="en-US" dirty="0"/>
              <a:t>信道后（</a:t>
            </a:r>
            <a:r>
              <a:rPr lang="en-US" altLang="zh-CN" dirty="0"/>
              <a:t>The Temporary C-RNTI on PDCCH for initial access and after radio link failure</a:t>
            </a:r>
            <a:r>
              <a:rPr lang="zh-CN" altLang="en-US" dirty="0"/>
              <a:t>），继续在</a:t>
            </a:r>
            <a:r>
              <a:rPr lang="en-US" altLang="zh-CN" dirty="0"/>
              <a:t>PDSCH</a:t>
            </a:r>
            <a:r>
              <a:rPr lang="zh-CN" altLang="en-US" dirty="0"/>
              <a:t>信道中获取</a:t>
            </a:r>
            <a:r>
              <a:rPr lang="en-US" altLang="zh-CN" dirty="0"/>
              <a:t>MSG4</a:t>
            </a:r>
            <a:r>
              <a:rPr lang="zh-CN" altLang="en-US" dirty="0"/>
              <a:t>的</a:t>
            </a:r>
            <a:r>
              <a:rPr lang="en-US" altLang="zh-CN" dirty="0"/>
              <a:t>MAC PDU</a:t>
            </a:r>
            <a:r>
              <a:rPr lang="zh-CN" altLang="en-US" dirty="0"/>
              <a:t>内容，解码成功后，与</a:t>
            </a:r>
            <a:r>
              <a:rPr lang="en-US" altLang="zh-CN" dirty="0"/>
              <a:t>UE</a:t>
            </a:r>
            <a:r>
              <a:rPr lang="zh-CN" altLang="en-US" dirty="0"/>
              <a:t>之前在</a:t>
            </a:r>
            <a:r>
              <a:rPr lang="en-US" altLang="zh-CN" dirty="0"/>
              <a:t>MSG3</a:t>
            </a:r>
            <a:r>
              <a:rPr lang="zh-CN" altLang="en-US" dirty="0"/>
              <a:t>中发送的</a:t>
            </a:r>
            <a:r>
              <a:rPr lang="en-US" altLang="zh-CN" dirty="0"/>
              <a:t>CCCH SDU</a:t>
            </a:r>
            <a:r>
              <a:rPr lang="zh-CN" altLang="en-US" dirty="0"/>
              <a:t>进行比较，二者相同则竞争解决成功（因为不同的</a:t>
            </a:r>
            <a:r>
              <a:rPr lang="en-US" altLang="zh-CN" dirty="0"/>
              <a:t>UE</a:t>
            </a:r>
            <a:r>
              <a:rPr lang="zh-CN" altLang="en-US" dirty="0"/>
              <a:t>，其标识不同）。此时</a:t>
            </a:r>
            <a:r>
              <a:rPr lang="en-US" altLang="zh-CN" dirty="0"/>
              <a:t>MSG3</a:t>
            </a:r>
            <a:r>
              <a:rPr lang="zh-CN" altLang="en-US" dirty="0"/>
              <a:t>的</a:t>
            </a:r>
            <a:r>
              <a:rPr lang="en-US" altLang="zh-CN" dirty="0"/>
              <a:t>MAC-CE</a:t>
            </a:r>
            <a:r>
              <a:rPr lang="zh-CN" altLang="en-US" dirty="0"/>
              <a:t>中不会携带</a:t>
            </a:r>
            <a:r>
              <a:rPr lang="en-US" altLang="zh-CN" dirty="0"/>
              <a:t>CRNTI</a:t>
            </a:r>
            <a:r>
              <a:rPr lang="zh-CN" altLang="en-US" dirty="0"/>
              <a:t>字段，对于重建而言，</a:t>
            </a:r>
            <a:r>
              <a:rPr lang="en-US" altLang="zh-CN" dirty="0"/>
              <a:t>CCCH SDU</a:t>
            </a:r>
            <a:r>
              <a:rPr lang="zh-CN" altLang="en-US" dirty="0"/>
              <a:t>中则会携带</a:t>
            </a:r>
            <a:r>
              <a:rPr lang="en-US" altLang="zh-CN" dirty="0"/>
              <a:t>CRNTI</a:t>
            </a:r>
            <a:r>
              <a:rPr lang="zh-CN" altLang="en-US" dirty="0"/>
              <a:t>信息，</a:t>
            </a:r>
            <a:r>
              <a:rPr lang="en-US" altLang="zh-CN" dirty="0"/>
              <a:t>RRC</a:t>
            </a:r>
            <a:r>
              <a:rPr lang="zh-CN" altLang="en-US" dirty="0"/>
              <a:t>据此区分不同的</a:t>
            </a:r>
            <a:r>
              <a:rPr lang="en-US" altLang="zh-CN" dirty="0"/>
              <a:t>UE</a:t>
            </a:r>
            <a:r>
              <a:rPr lang="zh-CN" altLang="en-US" dirty="0"/>
              <a:t>。竞争解决后，</a:t>
            </a:r>
            <a:r>
              <a:rPr lang="en-US" altLang="zh-CN" dirty="0"/>
              <a:t>TCRNTI</a:t>
            </a:r>
            <a:r>
              <a:rPr lang="zh-CN" altLang="en-US" dirty="0"/>
              <a:t>转正为</a:t>
            </a:r>
            <a:r>
              <a:rPr lang="en-US" altLang="zh-CN" dirty="0"/>
              <a:t>CRNTI(The Temporary C-RNTI is promoted to C-RNTI for a UE which detects RA success and does not already have a C-RNTI; it is dropped by others. )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）对于切换、上</a:t>
            </a:r>
            <a:r>
              <a:rPr lang="en-US" altLang="zh-CN" dirty="0"/>
              <a:t>/</a:t>
            </a:r>
            <a:r>
              <a:rPr lang="zh-CN" altLang="en-US" dirty="0"/>
              <a:t>下行数据传输但失步等其他场景进行的竞争随机接入场景，此时因为</a:t>
            </a:r>
            <a:r>
              <a:rPr lang="en-US" altLang="zh-CN" dirty="0"/>
              <a:t>UE</a:t>
            </a:r>
            <a:r>
              <a:rPr lang="zh-CN" altLang="en-US" dirty="0"/>
              <a:t>已经分配了</a:t>
            </a:r>
            <a:r>
              <a:rPr lang="en-US" altLang="zh-CN" dirty="0"/>
              <a:t>C-RNTI</a:t>
            </a:r>
            <a:r>
              <a:rPr lang="zh-CN" altLang="en-US" dirty="0"/>
              <a:t>，在</a:t>
            </a:r>
            <a:r>
              <a:rPr lang="en-US" altLang="zh-CN" dirty="0"/>
              <a:t>MSG3</a:t>
            </a:r>
            <a:r>
              <a:rPr lang="zh-CN" altLang="en-US" dirty="0"/>
              <a:t>的</a:t>
            </a:r>
            <a:r>
              <a:rPr lang="en-US" altLang="zh-CN" dirty="0"/>
              <a:t>MAC-CE</a:t>
            </a:r>
            <a:r>
              <a:rPr lang="zh-CN" altLang="en-US" dirty="0"/>
              <a:t>中会将</a:t>
            </a:r>
            <a:r>
              <a:rPr lang="en-US" altLang="zh-CN" dirty="0"/>
              <a:t>C-RNTI</a:t>
            </a:r>
            <a:r>
              <a:rPr lang="zh-CN" altLang="en-US" dirty="0"/>
              <a:t>通知到</a:t>
            </a:r>
            <a:r>
              <a:rPr lang="en-US" altLang="zh-CN" dirty="0" err="1"/>
              <a:t>eNB</a:t>
            </a:r>
            <a:r>
              <a:rPr lang="zh-CN" altLang="en-US" dirty="0"/>
              <a:t>，因此</a:t>
            </a:r>
            <a:r>
              <a:rPr lang="en-US" altLang="zh-CN" dirty="0" err="1"/>
              <a:t>eNB</a:t>
            </a:r>
            <a:r>
              <a:rPr lang="zh-CN" altLang="en-US" dirty="0"/>
              <a:t>使用旧的</a:t>
            </a:r>
            <a:r>
              <a:rPr lang="en-US" altLang="zh-CN" dirty="0"/>
              <a:t>C-RNTI</a:t>
            </a:r>
            <a:r>
              <a:rPr lang="zh-CN" altLang="en-US" dirty="0"/>
              <a:t>加扰的</a:t>
            </a:r>
            <a:r>
              <a:rPr lang="en-US" altLang="zh-CN" dirty="0"/>
              <a:t>PDCCH</a:t>
            </a:r>
            <a:r>
              <a:rPr lang="zh-CN" altLang="en-US" dirty="0"/>
              <a:t>调度</a:t>
            </a:r>
            <a:r>
              <a:rPr lang="en-US" altLang="zh-CN" dirty="0"/>
              <a:t>MSG4</a:t>
            </a:r>
            <a:r>
              <a:rPr lang="zh-CN" altLang="en-US" dirty="0"/>
              <a:t>，而不使用</a:t>
            </a:r>
            <a:r>
              <a:rPr lang="en-US" altLang="zh-CN" dirty="0"/>
              <a:t>TCRNTI</a:t>
            </a:r>
            <a:r>
              <a:rPr lang="zh-CN" altLang="en-US" dirty="0"/>
              <a:t>加扰</a:t>
            </a:r>
            <a:r>
              <a:rPr lang="en-US" altLang="zh-CN" dirty="0"/>
              <a:t>MSG4(The C-RNTI on PDCCH for UE in RRC_CONNECTED)</a:t>
            </a:r>
            <a:r>
              <a:rPr lang="zh-CN" altLang="en-US" dirty="0"/>
              <a:t>。</a:t>
            </a:r>
            <a:r>
              <a:rPr lang="en-US" altLang="zh-CN" dirty="0"/>
              <a:t>UE</a:t>
            </a:r>
            <a:r>
              <a:rPr lang="zh-CN" altLang="en-US" dirty="0"/>
              <a:t>解码出</a:t>
            </a:r>
            <a:r>
              <a:rPr lang="en-US" altLang="zh-CN" dirty="0"/>
              <a:t>PDCCH</a:t>
            </a:r>
            <a:r>
              <a:rPr lang="zh-CN" altLang="en-US" dirty="0"/>
              <a:t>调度命令的时候表示完成竞争解决，</a:t>
            </a:r>
            <a:r>
              <a:rPr lang="en-US" altLang="zh-CN" dirty="0"/>
              <a:t>MSG4</a:t>
            </a:r>
            <a:r>
              <a:rPr lang="zh-CN" altLang="en-US" dirty="0"/>
              <a:t>中的具体内容已经与竞争解决无关。这时，</a:t>
            </a:r>
            <a:r>
              <a:rPr lang="en-US" altLang="zh-CN" dirty="0"/>
              <a:t>MSG2</a:t>
            </a:r>
            <a:r>
              <a:rPr lang="zh-CN" altLang="en-US" dirty="0"/>
              <a:t>中由</a:t>
            </a:r>
            <a:r>
              <a:rPr lang="en-US" altLang="zh-CN" dirty="0" err="1"/>
              <a:t>eNB</a:t>
            </a:r>
            <a:r>
              <a:rPr lang="zh-CN" altLang="en-US" dirty="0"/>
              <a:t>分配的</a:t>
            </a:r>
            <a:r>
              <a:rPr lang="en-US" altLang="zh-CN" dirty="0"/>
              <a:t>TC-RNTI</a:t>
            </a:r>
            <a:r>
              <a:rPr lang="zh-CN" altLang="en-US" dirty="0"/>
              <a:t>失效，后续由</a:t>
            </a:r>
            <a:r>
              <a:rPr lang="en-US" altLang="zh-CN" dirty="0" err="1"/>
              <a:t>eNB</a:t>
            </a:r>
            <a:r>
              <a:rPr lang="zh-CN" altLang="en-US" dirty="0"/>
              <a:t>继续分配给其它</a:t>
            </a:r>
            <a:r>
              <a:rPr lang="en-US" altLang="zh-CN" dirty="0"/>
              <a:t>UE</a:t>
            </a:r>
            <a:r>
              <a:rPr lang="zh-CN" altLang="en-US" dirty="0"/>
              <a:t>使用</a:t>
            </a:r>
            <a:r>
              <a:rPr lang="en-US" altLang="zh-CN" dirty="0"/>
              <a:t>(A UE which detects RA success and already has a C-RNTI, resumes using its C-RNTI.)</a:t>
            </a:r>
            <a:r>
              <a:rPr lang="zh-CN" altLang="en-US" dirty="0"/>
              <a:t>。因此，此种场景</a:t>
            </a:r>
            <a:r>
              <a:rPr lang="en-US" altLang="zh-CN" dirty="0"/>
              <a:t>MSG4</a:t>
            </a:r>
            <a:r>
              <a:rPr lang="zh-CN" altLang="en-US" dirty="0"/>
              <a:t>中不包括</a:t>
            </a:r>
            <a:r>
              <a:rPr lang="en-US" altLang="zh-CN" dirty="0"/>
              <a:t>UE</a:t>
            </a:r>
            <a:r>
              <a:rPr lang="zh-CN" altLang="en-US" dirty="0"/>
              <a:t>竞争解决标识。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364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基于竞争的</a:t>
            </a:r>
            <a:r>
              <a:rPr lang="en-US" altLang="zh-CN" dirty="0" smtClean="0"/>
              <a:t>RACH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log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25" y="2132856"/>
            <a:ext cx="7953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467" y="1480418"/>
            <a:ext cx="4867275" cy="3209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6632"/>
            <a:ext cx="3933825" cy="5657850"/>
          </a:xfrm>
          <a:prstGeom prst="rect">
            <a:avLst/>
          </a:prstGeom>
        </p:spPr>
      </p:pic>
      <p:cxnSp>
        <p:nvCxnSpPr>
          <p:cNvPr id="14" name="直接箭头连接符 11"/>
          <p:cNvCxnSpPr/>
          <p:nvPr/>
        </p:nvCxnSpPr>
        <p:spPr>
          <a:xfrm rot="5400000" flipH="1" flipV="1">
            <a:off x="2277624" y="3448270"/>
            <a:ext cx="4075310" cy="350647"/>
          </a:xfrm>
          <a:prstGeom prst="bentConnector3">
            <a:avLst>
              <a:gd name="adj1" fmla="val 9982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339752" y="5661248"/>
            <a:ext cx="18002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228184" y="2708920"/>
            <a:ext cx="115212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16216" y="3013372"/>
            <a:ext cx="2520280" cy="1275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27442" y="3431305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UE</a:t>
            </a:r>
            <a:r>
              <a:rPr lang="zh-CN" altLang="en-US" sz="1200" dirty="0" smtClean="0">
                <a:solidFill>
                  <a:srgbClr val="FF0000"/>
                </a:solidFill>
              </a:rPr>
              <a:t>最大传输功率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>
            <a:endCxn id="2" idx="1"/>
          </p:cNvCxnSpPr>
          <p:nvPr/>
        </p:nvCxnSpPr>
        <p:spPr>
          <a:xfrm flipV="1">
            <a:off x="2353235" y="3569805"/>
            <a:ext cx="374207" cy="71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6" idx="3"/>
            <a:endCxn id="19" idx="2"/>
          </p:cNvCxnSpPr>
          <p:nvPr/>
        </p:nvCxnSpPr>
        <p:spPr>
          <a:xfrm flipV="1">
            <a:off x="7380312" y="1517888"/>
            <a:ext cx="768016" cy="126304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260160" y="317559"/>
            <a:ext cx="1776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取值：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rgbClr val="FF0000"/>
                </a:solidFill>
              </a:rPr>
              <a:t>Connection Request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rgbClr val="FF0000"/>
                </a:solidFill>
              </a:rPr>
              <a:t>UL data arrival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rgbClr val="FF0000"/>
                </a:solidFill>
              </a:rPr>
              <a:t>DL data arrival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rgbClr val="FF0000"/>
                </a:solidFill>
              </a:rPr>
              <a:t>Radio link failure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rgbClr val="FF0000"/>
                </a:solidFill>
              </a:rPr>
              <a:t>Handover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88188" y="4206401"/>
            <a:ext cx="177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取值：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rgbClr val="FF0000"/>
                </a:solidFill>
              </a:rPr>
              <a:t>Contention based</a:t>
            </a:r>
          </a:p>
          <a:p>
            <a:pPr marL="171450" indent="-171450">
              <a:buFontTx/>
              <a:buChar char="-"/>
            </a:pPr>
            <a:r>
              <a:rPr lang="en-US" altLang="zh-CN" sz="1200" dirty="0" smtClean="0">
                <a:solidFill>
                  <a:srgbClr val="FF0000"/>
                </a:solidFill>
              </a:rPr>
              <a:t>Contention free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4" name="直接箭头连接符 11"/>
          <p:cNvCxnSpPr>
            <a:endCxn id="22" idx="0"/>
          </p:cNvCxnSpPr>
          <p:nvPr/>
        </p:nvCxnSpPr>
        <p:spPr>
          <a:xfrm rot="5400000">
            <a:off x="7243640" y="3673684"/>
            <a:ext cx="1065433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509587"/>
            <a:ext cx="4943475" cy="5838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15144" y="340210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选择的前导序列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endCxn id="4" idx="1"/>
          </p:cNvCxnSpPr>
          <p:nvPr/>
        </p:nvCxnSpPr>
        <p:spPr>
          <a:xfrm flipV="1">
            <a:off x="4067944" y="3540606"/>
            <a:ext cx="647200" cy="18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67544" y="3836893"/>
            <a:ext cx="16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计算的</a:t>
            </a:r>
            <a:r>
              <a:rPr lang="en-US" altLang="zh-CN" sz="1200" dirty="0" smtClean="0">
                <a:solidFill>
                  <a:srgbClr val="FF0000"/>
                </a:solidFill>
              </a:rPr>
              <a:t>RACH</a:t>
            </a:r>
            <a:r>
              <a:rPr lang="zh-CN" altLang="en-US" sz="1200" dirty="0" smtClean="0">
                <a:solidFill>
                  <a:srgbClr val="FF0000"/>
                </a:solidFill>
              </a:rPr>
              <a:t>传输功率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>
          <a:xfrm flipV="1">
            <a:off x="4220344" y="3975393"/>
            <a:ext cx="647200" cy="18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39752" y="4842266"/>
            <a:ext cx="18805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67544" y="4837330"/>
            <a:ext cx="2315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PRACH</a:t>
            </a:r>
            <a:r>
              <a:rPr lang="zh-CN" altLang="en-US" sz="1200" dirty="0" smtClean="0">
                <a:solidFill>
                  <a:srgbClr val="FF0000"/>
                </a:solidFill>
              </a:rPr>
              <a:t>传输的</a:t>
            </a:r>
            <a:r>
              <a:rPr lang="en-US" altLang="zh-CN" sz="1200" dirty="0" smtClean="0">
                <a:solidFill>
                  <a:srgbClr val="FF0000"/>
                </a:solidFill>
              </a:rPr>
              <a:t>SFN</a:t>
            </a:r>
            <a:r>
              <a:rPr lang="zh-CN" altLang="en-US" sz="1200" dirty="0" smtClean="0">
                <a:solidFill>
                  <a:srgbClr val="FF0000"/>
                </a:solidFill>
              </a:rPr>
              <a:t>，</a:t>
            </a:r>
            <a:r>
              <a:rPr lang="en-US" altLang="zh-CN" sz="1200" dirty="0" smtClean="0">
                <a:solidFill>
                  <a:srgbClr val="FF0000"/>
                </a:solidFill>
              </a:rPr>
              <a:t>SN</a:t>
            </a:r>
            <a:r>
              <a:rPr lang="zh-CN" altLang="en-US" sz="1200" dirty="0" smtClean="0">
                <a:solidFill>
                  <a:srgbClr val="FF0000"/>
                </a:solidFill>
              </a:rPr>
              <a:t>（</a:t>
            </a:r>
            <a:r>
              <a:rPr lang="en-US" altLang="zh-CN" sz="1200" dirty="0" smtClean="0">
                <a:solidFill>
                  <a:srgbClr val="FF0000"/>
                </a:solidFill>
              </a:rPr>
              <a:t>361,1</a:t>
            </a:r>
            <a:r>
              <a:rPr lang="zh-CN" altLang="en-US" sz="1200" dirty="0" smtClean="0">
                <a:solidFill>
                  <a:srgbClr val="FF0000"/>
                </a:solidFill>
              </a:rPr>
              <a:t>）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endCxn id="10" idx="1"/>
          </p:cNvCxnSpPr>
          <p:nvPr/>
        </p:nvCxnSpPr>
        <p:spPr>
          <a:xfrm flipV="1">
            <a:off x="4220344" y="4975830"/>
            <a:ext cx="647200" cy="18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339752" y="5133036"/>
            <a:ext cx="2232248" cy="600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10979" y="5283408"/>
            <a:ext cx="2343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MSG2</a:t>
            </a:r>
            <a:r>
              <a:rPr lang="zh-CN" altLang="en-US" sz="1200" dirty="0" smtClean="0">
                <a:solidFill>
                  <a:srgbClr val="FF0000"/>
                </a:solidFill>
              </a:rPr>
              <a:t>接收窗口</a:t>
            </a:r>
            <a:r>
              <a:rPr lang="en-US" altLang="zh-CN" sz="1200" dirty="0" smtClean="0">
                <a:solidFill>
                  <a:srgbClr val="FF0000"/>
                </a:solidFill>
              </a:rPr>
              <a:t>[(361,4)</a:t>
            </a:r>
            <a:r>
              <a:rPr lang="zh-CN" altLang="en-US" sz="1200" dirty="0" smtClean="0">
                <a:solidFill>
                  <a:srgbClr val="FF0000"/>
                </a:solidFill>
              </a:rPr>
              <a:t>到</a:t>
            </a:r>
            <a:r>
              <a:rPr lang="en-US" altLang="zh-CN" sz="1200" dirty="0" smtClean="0">
                <a:solidFill>
                  <a:srgbClr val="FF0000"/>
                </a:solidFill>
              </a:rPr>
              <a:t>(362,4)]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>
            <a:endCxn id="13" idx="1"/>
          </p:cNvCxnSpPr>
          <p:nvPr/>
        </p:nvCxnSpPr>
        <p:spPr>
          <a:xfrm flipV="1">
            <a:off x="4563779" y="5421908"/>
            <a:ext cx="647200" cy="18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47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08" y="-5608"/>
            <a:ext cx="4896544" cy="68315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10481" y="4005064"/>
            <a:ext cx="115212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21278" y="4182035"/>
            <a:ext cx="2320695" cy="111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53018" y="5340488"/>
            <a:ext cx="432048" cy="133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2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419100"/>
            <a:ext cx="51435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262062"/>
            <a:ext cx="5105400" cy="4333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27984" y="522920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</a:t>
            </a:r>
            <a:r>
              <a:rPr lang="en-US" altLang="zh-CN" sz="1200" dirty="0" smtClean="0">
                <a:solidFill>
                  <a:srgbClr val="FF0000"/>
                </a:solidFill>
              </a:rPr>
              <a:t>RAR</a:t>
            </a:r>
            <a:r>
              <a:rPr lang="zh-CN" altLang="en-US" sz="1200" dirty="0" smtClean="0">
                <a:solidFill>
                  <a:srgbClr val="FF0000"/>
                </a:solidFill>
              </a:rPr>
              <a:t>中接收到的</a:t>
            </a:r>
            <a:r>
              <a:rPr lang="en-US" altLang="zh-CN" sz="1200" dirty="0" smtClean="0">
                <a:solidFill>
                  <a:srgbClr val="FF0000"/>
                </a:solidFill>
              </a:rPr>
              <a:t>TA</a:t>
            </a:r>
            <a:r>
              <a:rPr lang="zh-CN" altLang="en-US" sz="1200" dirty="0" smtClean="0">
                <a:solidFill>
                  <a:srgbClr val="FF0000"/>
                </a:solidFill>
              </a:rPr>
              <a:t>值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endCxn id="3" idx="1"/>
          </p:cNvCxnSpPr>
          <p:nvPr/>
        </p:nvCxnSpPr>
        <p:spPr>
          <a:xfrm flipV="1">
            <a:off x="3779912" y="5367700"/>
            <a:ext cx="648072" cy="5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67744" y="4509120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96656" y="4528428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由网络赋值的临时</a:t>
            </a:r>
            <a:r>
              <a:rPr lang="en-US" altLang="zh-CN" sz="1200" dirty="0" smtClean="0">
                <a:solidFill>
                  <a:srgbClr val="FF0000"/>
                </a:solidFill>
              </a:rPr>
              <a:t>RNTI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 flipV="1">
            <a:off x="4148584" y="4666928"/>
            <a:ext cx="648072" cy="5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814387"/>
            <a:ext cx="5143500" cy="52292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259236" y="4678536"/>
            <a:ext cx="872604" cy="275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79912" y="466910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MSG3</a:t>
            </a:r>
            <a:r>
              <a:rPr lang="zh-CN" altLang="en-US" sz="1200" dirty="0" smtClean="0">
                <a:solidFill>
                  <a:srgbClr val="FF0000"/>
                </a:solidFill>
              </a:rPr>
              <a:t>在</a:t>
            </a:r>
            <a:r>
              <a:rPr lang="en-US" altLang="zh-CN" sz="1200" dirty="0" smtClean="0">
                <a:solidFill>
                  <a:srgbClr val="FF0000"/>
                </a:solidFill>
              </a:rPr>
              <a:t>(372,1)</a:t>
            </a:r>
            <a:r>
              <a:rPr lang="zh-CN" altLang="en-US" sz="1200" dirty="0" smtClean="0">
                <a:solidFill>
                  <a:srgbClr val="FF0000"/>
                </a:solidFill>
              </a:rPr>
              <a:t>中传输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endCxn id="4" idx="1"/>
          </p:cNvCxnSpPr>
          <p:nvPr/>
        </p:nvCxnSpPr>
        <p:spPr>
          <a:xfrm flipV="1">
            <a:off x="3131840" y="4807605"/>
            <a:ext cx="648072" cy="5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7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6862"/>
            <a:ext cx="5334000" cy="37242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4457" y="4648363"/>
            <a:ext cx="432048" cy="133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4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47" y="0"/>
            <a:ext cx="4393905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092657" y="3021666"/>
            <a:ext cx="479341" cy="12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0484" y="3149206"/>
            <a:ext cx="2016224" cy="12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212976"/>
            <a:ext cx="8229600" cy="125272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基本概念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0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61975"/>
            <a:ext cx="6553200" cy="57340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07704" y="1484784"/>
            <a:ext cx="237626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212976"/>
            <a:ext cx="8229600" cy="125272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Contention-Free RACH Procedure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7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非竞争的随机接入过程</a:t>
            </a:r>
            <a:endParaRPr lang="en-US" altLang="zh-CN" dirty="0">
              <a:effectLst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611213"/>
            <a:ext cx="80962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3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MSG1-3</a:t>
            </a:r>
            <a:endParaRPr lang="zh-CN" altLang="en-US" dirty="0"/>
          </a:p>
        </p:txBody>
      </p:sp>
      <p:sp>
        <p:nvSpPr>
          <p:cNvPr id="14" name="内容占位符 1"/>
          <p:cNvSpPr>
            <a:spLocks noGrp="1"/>
          </p:cNvSpPr>
          <p:nvPr>
            <p:ph idx="1"/>
          </p:nvPr>
        </p:nvSpPr>
        <p:spPr>
          <a:xfrm>
            <a:off x="388430" y="1556792"/>
            <a:ext cx="8354566" cy="50405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MSG1</a:t>
            </a:r>
            <a:r>
              <a:rPr lang="zh-CN" altLang="en-US" dirty="0" smtClean="0"/>
              <a:t>：</a:t>
            </a:r>
            <a:r>
              <a:rPr lang="en-US" altLang="zh-CN" dirty="0" err="1"/>
              <a:t>eNB</a:t>
            </a:r>
            <a:r>
              <a:rPr lang="zh-CN" altLang="en-US" dirty="0"/>
              <a:t>向</a:t>
            </a:r>
            <a:r>
              <a:rPr lang="en-US" altLang="zh-CN" dirty="0"/>
              <a:t>UE</a:t>
            </a:r>
            <a:r>
              <a:rPr lang="zh-CN" altLang="en-US" dirty="0"/>
              <a:t>发送非竞争随机接入过程需要的</a:t>
            </a:r>
            <a:r>
              <a:rPr lang="en-US" altLang="zh-CN" dirty="0"/>
              <a:t>Preamble</a:t>
            </a:r>
            <a:r>
              <a:rPr lang="zh-CN" altLang="en-US" dirty="0"/>
              <a:t>码和</a:t>
            </a:r>
            <a:r>
              <a:rPr lang="en-US" altLang="zh-CN" dirty="0"/>
              <a:t>PRACH</a:t>
            </a:r>
            <a:r>
              <a:rPr lang="zh-CN" altLang="en-US" dirty="0"/>
              <a:t>信道接入资源。若此时前导码资源不够，</a:t>
            </a:r>
            <a:r>
              <a:rPr lang="en-US" altLang="zh-CN" dirty="0" err="1"/>
              <a:t>eNB</a:t>
            </a:r>
            <a:r>
              <a:rPr lang="zh-CN" altLang="en-US" dirty="0"/>
              <a:t>只能通知</a:t>
            </a:r>
            <a:r>
              <a:rPr lang="en-US" altLang="zh-CN" dirty="0"/>
              <a:t>UE</a:t>
            </a:r>
            <a:r>
              <a:rPr lang="zh-CN" altLang="en-US" dirty="0"/>
              <a:t>发起竞争随机接入，方式是将</a:t>
            </a:r>
            <a:r>
              <a:rPr lang="en-US" altLang="zh-CN" dirty="0"/>
              <a:t>PDCCH</a:t>
            </a:r>
            <a:r>
              <a:rPr lang="zh-CN" altLang="en-US" dirty="0"/>
              <a:t>格式</a:t>
            </a:r>
            <a:r>
              <a:rPr lang="en-US" altLang="zh-CN" dirty="0"/>
              <a:t>1a</a:t>
            </a:r>
            <a:r>
              <a:rPr lang="zh-CN" altLang="en-US" dirty="0"/>
              <a:t>中的</a:t>
            </a:r>
            <a:r>
              <a:rPr lang="en-US" altLang="zh-CN" dirty="0"/>
              <a:t>Preamble index</a:t>
            </a:r>
            <a:r>
              <a:rPr lang="zh-CN" altLang="en-US" dirty="0"/>
              <a:t>设置为全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UE</a:t>
            </a:r>
            <a:r>
              <a:rPr lang="zh-CN" altLang="en-US" dirty="0"/>
              <a:t>解码出的</a:t>
            </a:r>
            <a:r>
              <a:rPr lang="en-US" altLang="zh-CN" dirty="0"/>
              <a:t>Preamble Index</a:t>
            </a:r>
            <a:r>
              <a:rPr lang="zh-CN" altLang="en-US" dirty="0"/>
              <a:t>全</a:t>
            </a:r>
            <a:r>
              <a:rPr lang="en-US" altLang="zh-CN" dirty="0"/>
              <a:t>0</a:t>
            </a:r>
            <a:r>
              <a:rPr lang="zh-CN" altLang="en-US" dirty="0"/>
              <a:t>后，会执行基于竞争的随机接入过程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MSG2</a:t>
            </a:r>
            <a:r>
              <a:rPr lang="zh-CN" altLang="en-US" dirty="0" smtClean="0"/>
              <a:t>：</a:t>
            </a:r>
            <a:r>
              <a:rPr lang="zh-CN" altLang="en-US" dirty="0"/>
              <a:t>如果指定了多个</a:t>
            </a:r>
            <a:r>
              <a:rPr lang="en-US" altLang="zh-CN" dirty="0"/>
              <a:t>PRACH</a:t>
            </a:r>
            <a:r>
              <a:rPr lang="zh-CN" altLang="en-US" dirty="0"/>
              <a:t>信道资源，</a:t>
            </a:r>
            <a:r>
              <a:rPr lang="en-US" altLang="zh-CN" dirty="0"/>
              <a:t>UE</a:t>
            </a:r>
            <a:r>
              <a:rPr lang="zh-CN" altLang="en-US" dirty="0"/>
              <a:t>在连续三个可用的、有</a:t>
            </a:r>
            <a:r>
              <a:rPr lang="en-US" altLang="zh-CN" dirty="0"/>
              <a:t>PRACH</a:t>
            </a:r>
            <a:r>
              <a:rPr lang="zh-CN" altLang="en-US" dirty="0"/>
              <a:t>信道资源的子帧中随机选择一个指定的</a:t>
            </a:r>
            <a:r>
              <a:rPr lang="en-US" altLang="zh-CN" dirty="0"/>
              <a:t>PRACH</a:t>
            </a:r>
            <a:r>
              <a:rPr lang="zh-CN" altLang="en-US" dirty="0"/>
              <a:t>信道资源用于承载</a:t>
            </a:r>
            <a:r>
              <a:rPr lang="en-US" altLang="zh-CN" dirty="0"/>
              <a:t>MSG1</a:t>
            </a:r>
            <a:r>
              <a:rPr lang="zh-CN" altLang="en-US" dirty="0"/>
              <a:t>。</a:t>
            </a:r>
            <a:r>
              <a:rPr lang="en-US" altLang="zh-CN" dirty="0" err="1"/>
              <a:t>eNB</a:t>
            </a:r>
            <a:r>
              <a:rPr lang="zh-CN" altLang="en-US" dirty="0"/>
              <a:t>侧</a:t>
            </a:r>
            <a:r>
              <a:rPr lang="en-US" altLang="zh-CN" dirty="0"/>
              <a:t>MAC</a:t>
            </a:r>
            <a:r>
              <a:rPr lang="zh-CN" altLang="en-US" dirty="0"/>
              <a:t>处理过程同基于竞争的随机接入过程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MSG3</a:t>
            </a:r>
            <a:r>
              <a:rPr lang="zh-CN" altLang="en-US" dirty="0" smtClean="0"/>
              <a:t>：</a:t>
            </a:r>
            <a:r>
              <a:rPr lang="en-US" altLang="zh-CN" dirty="0" err="1"/>
              <a:t>eNB</a:t>
            </a:r>
            <a:r>
              <a:rPr lang="zh-CN" altLang="en-US" dirty="0"/>
              <a:t>侧</a:t>
            </a:r>
            <a:r>
              <a:rPr lang="en-US" altLang="zh-CN" dirty="0"/>
              <a:t>MAC</a:t>
            </a:r>
            <a:r>
              <a:rPr lang="zh-CN" altLang="en-US" dirty="0"/>
              <a:t>处理过程同基于竞争的随机接入过程。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245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251"/>
            <a:ext cx="4781550" cy="6715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25" y="1700808"/>
            <a:ext cx="4448175" cy="2733675"/>
          </a:xfrm>
          <a:prstGeom prst="rect">
            <a:avLst/>
          </a:prstGeom>
        </p:spPr>
      </p:pic>
      <p:cxnSp>
        <p:nvCxnSpPr>
          <p:cNvPr id="8" name="直接箭头连接符 11"/>
          <p:cNvCxnSpPr/>
          <p:nvPr/>
        </p:nvCxnSpPr>
        <p:spPr>
          <a:xfrm rot="5400000" flipH="1" flipV="1">
            <a:off x="1948184" y="3964584"/>
            <a:ext cx="4939410" cy="555875"/>
          </a:xfrm>
          <a:prstGeom prst="bentConnector3">
            <a:avLst>
              <a:gd name="adj1" fmla="val 1000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339749" y="6712221"/>
            <a:ext cx="18002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449585" y="2922008"/>
            <a:ext cx="479341" cy="12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98070" y="3049548"/>
            <a:ext cx="2310434" cy="145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90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100137"/>
            <a:ext cx="48101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28901"/>
            <a:ext cx="5076825" cy="66960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49381" y="3296729"/>
            <a:ext cx="2310434" cy="145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62984" y="3140968"/>
            <a:ext cx="609016" cy="155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928812"/>
            <a:ext cx="4819650" cy="30003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139952" y="3573017"/>
            <a:ext cx="122413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5830" y="3725417"/>
            <a:ext cx="122413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8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443037"/>
            <a:ext cx="50768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844824"/>
            <a:ext cx="864096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3GPP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资料：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http://www.3gpp.org/specifications/specification-numbering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3GPP </a:t>
            </a: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TS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36.211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3GPP TS 36.212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3GPP TS 36.213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3GPP TS 36.214</a:t>
            </a:r>
            <a:endParaRPr lang="en-US" altLang="zh-C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Qualcomm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资料</a:t>
            </a:r>
            <a:r>
              <a:rPr lang="zh-CN" alt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80-VR074-1 A LTE Physical Layer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 marL="0" indent="0">
              <a:buNone/>
            </a:pP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书籍资料：</a:t>
            </a:r>
            <a:endParaRPr lang="en-US" altLang="zh-CN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4G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移动通信技术权威指南</a:t>
            </a:r>
            <a:endParaRPr lang="en-US" altLang="zh-CN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47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204864"/>
            <a:ext cx="5467350" cy="4562475"/>
          </a:xfrm>
          <a:prstGeom prst="rect">
            <a:avLst/>
          </a:prstGeom>
        </p:spPr>
      </p:pic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/>
          <a:lstStyle/>
          <a:p>
            <a:r>
              <a:rPr lang="en-US" altLang="zh-CN" dirty="0" smtClean="0"/>
              <a:t>LTE-</a:t>
            </a:r>
            <a:r>
              <a:rPr lang="zh-CN" altLang="en-US" dirty="0" smtClean="0"/>
              <a:t>物理层所处位置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3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844824"/>
            <a:ext cx="864096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其他网页资料：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://telecompedia.net/technology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212976"/>
            <a:ext cx="8229600" cy="125272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Thanks&amp;&amp;Questions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帧结构</a:t>
            </a:r>
            <a:r>
              <a:rPr lang="en-US" altLang="zh-CN" dirty="0" smtClean="0"/>
              <a:t>FDD/TDD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50" y="1412776"/>
            <a:ext cx="77057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7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/>
          <a:lstStyle/>
          <a:p>
            <a:r>
              <a:rPr lang="en-US" altLang="zh-CN" dirty="0" smtClean="0"/>
              <a:t>DL/UL</a:t>
            </a:r>
            <a:r>
              <a:rPr lang="zh-CN" altLang="en-US" dirty="0" smtClean="0"/>
              <a:t>资源网格定义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" y="1268760"/>
            <a:ext cx="4045831" cy="5589240"/>
          </a:xfrm>
          <a:prstGeom prst="rect">
            <a:avLst/>
          </a:prstGeom>
        </p:spPr>
      </p:pic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4139952" y="1556792"/>
            <a:ext cx="4603044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资源元素</a:t>
            </a:r>
            <a:r>
              <a:rPr lang="en-US" altLang="zh-CN" b="1" dirty="0" smtClean="0"/>
              <a:t>RE(Resource Element)</a:t>
            </a:r>
            <a:endParaRPr lang="en-US" altLang="zh-CN" b="1" dirty="0"/>
          </a:p>
          <a:p>
            <a:pPr lvl="1"/>
            <a:r>
              <a:rPr lang="zh-CN" altLang="en-US" sz="2000" dirty="0"/>
              <a:t>时频资源网格中的一个元素。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b="1" dirty="0" smtClean="0"/>
              <a:t>资源块</a:t>
            </a:r>
            <a:r>
              <a:rPr lang="en-US" altLang="zh-CN" b="1" dirty="0" smtClean="0"/>
              <a:t>RB(Resource Block)</a:t>
            </a:r>
            <a:endParaRPr lang="en-US" altLang="zh-CN" b="1" dirty="0"/>
          </a:p>
          <a:p>
            <a:pPr marL="622300" lvl="2" indent="-342900"/>
            <a:r>
              <a:rPr lang="en-US" altLang="zh-CN" dirty="0" smtClean="0"/>
              <a:t>12</a:t>
            </a:r>
            <a:r>
              <a:rPr lang="zh-CN" altLang="en-US" dirty="0" smtClean="0"/>
              <a:t>个子载波</a:t>
            </a:r>
            <a:r>
              <a:rPr lang="zh-CN" altLang="en-US" dirty="0"/>
              <a:t>和一个用于</a:t>
            </a:r>
            <a:r>
              <a:rPr lang="en-US" altLang="zh-CN" dirty="0"/>
              <a:t>15kHz</a:t>
            </a:r>
            <a:r>
              <a:rPr lang="zh-CN" altLang="en-US" dirty="0"/>
              <a:t>子载波间隔</a:t>
            </a:r>
            <a:r>
              <a:rPr lang="zh-CN" altLang="en-US" dirty="0" smtClean="0"/>
              <a:t>的时隙；</a:t>
            </a:r>
            <a:endParaRPr lang="en-US" altLang="zh-CN" dirty="0" smtClean="0"/>
          </a:p>
          <a:p>
            <a:pPr marL="622300" lvl="2" indent="-342900"/>
            <a:r>
              <a:rPr lang="en-US" altLang="zh-CN" dirty="0" smtClean="0"/>
              <a:t>24</a:t>
            </a:r>
            <a:r>
              <a:rPr lang="zh-CN" altLang="en-US" dirty="0" smtClean="0"/>
              <a:t>个子载波和一个用于</a:t>
            </a:r>
            <a:r>
              <a:rPr lang="en-US" altLang="zh-CN" dirty="0" smtClean="0"/>
              <a:t>7.5kHz</a:t>
            </a:r>
            <a:r>
              <a:rPr lang="zh-CN" altLang="en-US" dirty="0" smtClean="0"/>
              <a:t>子载波间隔的时隙；</a:t>
            </a:r>
            <a:endParaRPr lang="en-US" altLang="zh-CN" dirty="0" smtClean="0"/>
          </a:p>
          <a:p>
            <a:pPr marL="622300" lvl="2" indent="-342900"/>
            <a:r>
              <a:rPr lang="en-US" altLang="zh-CN" dirty="0"/>
              <a:t>DL/UL</a:t>
            </a:r>
            <a:r>
              <a:rPr lang="zh-CN" altLang="en-US" dirty="0"/>
              <a:t>数据通道的最小调度</a:t>
            </a:r>
            <a:r>
              <a:rPr lang="zh-CN" altLang="en-US" dirty="0" smtClean="0"/>
              <a:t>大小；</a:t>
            </a:r>
            <a:endParaRPr lang="en-US" altLang="zh-CN" dirty="0"/>
          </a:p>
          <a:p>
            <a:pPr marL="0" lvl="1" indent="0">
              <a:buNone/>
            </a:pPr>
            <a:r>
              <a:rPr lang="zh-CN" altLang="en-US" sz="2400" b="1" dirty="0" smtClean="0"/>
              <a:t>资源元素组</a:t>
            </a:r>
            <a:r>
              <a:rPr lang="en-US" altLang="zh-CN" sz="2400" b="1" dirty="0" smtClean="0"/>
              <a:t>REG(Resource Element Group)</a:t>
            </a:r>
          </a:p>
          <a:p>
            <a:pPr marL="622300" lvl="2" indent="-342900"/>
            <a:r>
              <a:rPr lang="zh-CN" altLang="en-US" dirty="0" smtClean="0"/>
              <a:t>携带</a:t>
            </a:r>
            <a:r>
              <a:rPr lang="zh-CN" altLang="en-US" dirty="0"/>
              <a:t>控制信息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622300" lvl="2" indent="-342900"/>
            <a:r>
              <a:rPr lang="zh-CN" altLang="en-US" dirty="0" smtClean="0"/>
              <a:t>每个</a:t>
            </a:r>
            <a:r>
              <a:rPr lang="en-US" altLang="zh-CN" dirty="0" smtClean="0"/>
              <a:t>REG</a:t>
            </a:r>
            <a:r>
              <a:rPr lang="zh-CN" altLang="en-US" dirty="0" smtClean="0"/>
              <a:t>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RE</a:t>
            </a:r>
            <a:endParaRPr lang="en-US" altLang="zh-CN" dirty="0"/>
          </a:p>
          <a:p>
            <a:pPr marL="0" lvl="1" indent="0">
              <a:buNone/>
            </a:pPr>
            <a:endParaRPr lang="en-US" altLang="zh-CN" sz="2400" b="1" dirty="0"/>
          </a:p>
          <a:p>
            <a:pPr marL="279400" lvl="2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 marL="0" lvl="0" indent="0">
              <a:buClr>
                <a:srgbClr val="31B6FD"/>
              </a:buCl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5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/>
          <a:lstStyle/>
          <a:p>
            <a:r>
              <a:rPr lang="zh-CN" altLang="en-US" dirty="0" smtClean="0"/>
              <a:t>循环前缀</a:t>
            </a:r>
            <a:r>
              <a:rPr lang="en-US" altLang="zh-CN" dirty="0" smtClean="0"/>
              <a:t>CP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323528" y="1556792"/>
            <a:ext cx="8419468" cy="280831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循环前缀</a:t>
            </a:r>
            <a:r>
              <a:rPr lang="zh-CN" altLang="en-US" dirty="0" smtClean="0"/>
              <a:t>被</a:t>
            </a:r>
            <a:r>
              <a:rPr lang="zh-CN" altLang="en-US" dirty="0"/>
              <a:t>用来</a:t>
            </a:r>
            <a:r>
              <a:rPr lang="zh-CN" altLang="en-US" dirty="0" smtClean="0"/>
              <a:t>是抵消</a:t>
            </a:r>
            <a:r>
              <a:rPr lang="en-US" altLang="zh-CN" dirty="0" smtClean="0"/>
              <a:t>ISI</a:t>
            </a:r>
            <a:r>
              <a:rPr lang="zh-CN" altLang="en-US" dirty="0"/>
              <a:t>和</a:t>
            </a:r>
            <a:r>
              <a:rPr lang="en-US" altLang="zh-CN" dirty="0"/>
              <a:t>ICI</a:t>
            </a:r>
            <a:r>
              <a:rPr lang="zh-CN" altLang="en-US" dirty="0"/>
              <a:t>的</a:t>
            </a:r>
            <a:r>
              <a:rPr lang="zh-CN" altLang="en-US" dirty="0" smtClean="0"/>
              <a:t>影响；</a:t>
            </a:r>
            <a:endParaRPr lang="en-US" altLang="zh-CN" dirty="0" smtClean="0"/>
          </a:p>
          <a:p>
            <a:r>
              <a:rPr lang="en-US" altLang="zh-CN" dirty="0"/>
              <a:t>CP</a:t>
            </a:r>
            <a:r>
              <a:rPr lang="zh-CN" altLang="en-US" dirty="0"/>
              <a:t>被复制并粘贴到每个</a:t>
            </a:r>
            <a:r>
              <a:rPr lang="en-US" altLang="zh-CN" dirty="0"/>
              <a:t>OFDM</a:t>
            </a:r>
            <a:r>
              <a:rPr lang="zh-CN" altLang="en-US" dirty="0"/>
              <a:t>符号的</a:t>
            </a:r>
            <a:r>
              <a:rPr lang="zh-CN" altLang="en-US" dirty="0" smtClean="0"/>
              <a:t>前面；</a:t>
            </a:r>
            <a:endParaRPr lang="en-US" altLang="zh-CN" dirty="0" smtClean="0"/>
          </a:p>
          <a:p>
            <a:r>
              <a:rPr lang="zh-CN" altLang="en-US" dirty="0"/>
              <a:t>一个下行链路时隙由六个或七个</a:t>
            </a:r>
            <a:r>
              <a:rPr lang="en-US" altLang="zh-CN" dirty="0"/>
              <a:t>OFDM</a:t>
            </a:r>
            <a:r>
              <a:rPr lang="zh-CN" altLang="en-US" dirty="0"/>
              <a:t>符号组成（正常或扩展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r>
              <a:rPr lang="zh-CN" altLang="en-US" dirty="0"/>
              <a:t>扩展的循环前缀能够以更高的无线信道</a:t>
            </a:r>
            <a:r>
              <a:rPr lang="zh-CN" altLang="en-US" dirty="0" smtClean="0"/>
              <a:t>延迟来扩展</a:t>
            </a:r>
            <a:r>
              <a:rPr lang="zh-CN" altLang="en-US" dirty="0"/>
              <a:t>覆盖更大的</a:t>
            </a:r>
            <a:r>
              <a:rPr lang="zh-CN" altLang="en-US" dirty="0" smtClean="0"/>
              <a:t>小区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r>
              <a:rPr lang="zh-CN" altLang="en-US" dirty="0"/>
              <a:t>下表显示了</a:t>
            </a:r>
            <a:r>
              <a:rPr lang="en-US" altLang="zh-CN" dirty="0"/>
              <a:t>15kHz</a:t>
            </a:r>
            <a:r>
              <a:rPr lang="zh-CN" altLang="en-US" dirty="0"/>
              <a:t>子载波间隔的</a:t>
            </a:r>
            <a:r>
              <a:rPr lang="en-US" altLang="zh-CN" dirty="0"/>
              <a:t>CP</a:t>
            </a:r>
            <a:r>
              <a:rPr lang="zh-CN" altLang="en-US" dirty="0" smtClean="0"/>
              <a:t>长度；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88" y="4509120"/>
            <a:ext cx="70294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/>
          <a:lstStyle/>
          <a:p>
            <a:r>
              <a:rPr lang="en-US" altLang="zh-CN" dirty="0" smtClean="0"/>
              <a:t>LTE</a:t>
            </a:r>
            <a:r>
              <a:rPr lang="zh-CN" altLang="en-US" dirty="0" smtClean="0"/>
              <a:t>配置和参数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586874"/>
            <a:ext cx="67437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212976"/>
            <a:ext cx="8229600" cy="125272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Downlink Channels and Signals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16451</TotalTime>
  <Words>859</Words>
  <Application>Microsoft Office PowerPoint</Application>
  <PresentationFormat>全屏显示(4:3)</PresentationFormat>
  <Paragraphs>143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华文楷体</vt:lpstr>
      <vt:lpstr>华文新魏</vt:lpstr>
      <vt:lpstr>宋体</vt:lpstr>
      <vt:lpstr>Calibri</vt:lpstr>
      <vt:lpstr>Candara</vt:lpstr>
      <vt:lpstr>Symbol</vt:lpstr>
      <vt:lpstr>Times New Roman</vt:lpstr>
      <vt:lpstr>Wingdings</vt:lpstr>
      <vt:lpstr>波形</vt:lpstr>
      <vt:lpstr>LTE-物理层概述</vt:lpstr>
      <vt:lpstr>Contents</vt:lpstr>
      <vt:lpstr>基本概念</vt:lpstr>
      <vt:lpstr>LTE-物理层所处位置</vt:lpstr>
      <vt:lpstr>LTE帧结构FDD/TDD</vt:lpstr>
      <vt:lpstr>DL/UL资源网格定义</vt:lpstr>
      <vt:lpstr>循环前缀CP</vt:lpstr>
      <vt:lpstr>LTE配置和参数</vt:lpstr>
      <vt:lpstr>Downlink Channels and Signals</vt:lpstr>
      <vt:lpstr>下行信道与信号</vt:lpstr>
      <vt:lpstr>小区特定的下行参考信号</vt:lpstr>
      <vt:lpstr>PowerPoint 演示文稿</vt:lpstr>
      <vt:lpstr>PowerPoint 演示文稿</vt:lpstr>
      <vt:lpstr>小区特定的下行参考信号 – 1个和2个Tx天线</vt:lpstr>
      <vt:lpstr>小区特定的下行参考信号 – 4个Tx天线</vt:lpstr>
      <vt:lpstr>UE特定的下行参考信号</vt:lpstr>
      <vt:lpstr>PowerPoint 演示文稿</vt:lpstr>
      <vt:lpstr>同步信号 – PSS和SSS</vt:lpstr>
      <vt:lpstr>物理广播信道-PBCH</vt:lpstr>
      <vt:lpstr>MSG4 – Contention resolution</vt:lpstr>
      <vt:lpstr>基于竞争的RACH的log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Contention-Free RACH Procedure</vt:lpstr>
      <vt:lpstr>非竞争的随机接入过程</vt:lpstr>
      <vt:lpstr>MSG1-3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</vt:lpstr>
      <vt:lpstr>Reference</vt:lpstr>
      <vt:lpstr>Thanks&amp;&amp;Questions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Skysoft WIKI系统使用指南</dc:title>
  <dc:creator>skysoft</dc:creator>
  <cp:lastModifiedBy>Skysoft</cp:lastModifiedBy>
  <cp:revision>1090</cp:revision>
  <dcterms:created xsi:type="dcterms:W3CDTF">2016-05-06T06:39:37Z</dcterms:created>
  <dcterms:modified xsi:type="dcterms:W3CDTF">2020-12-03T02:15:52Z</dcterms:modified>
</cp:coreProperties>
</file>