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309" r:id="rId3"/>
    <p:sldId id="259" r:id="rId4"/>
    <p:sldId id="354" r:id="rId5"/>
    <p:sldId id="355" r:id="rId6"/>
    <p:sldId id="357" r:id="rId7"/>
    <p:sldId id="332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87" r:id="rId23"/>
    <p:sldId id="373" r:id="rId24"/>
    <p:sldId id="374" r:id="rId25"/>
    <p:sldId id="375" r:id="rId26"/>
    <p:sldId id="379" r:id="rId27"/>
    <p:sldId id="380" r:id="rId28"/>
    <p:sldId id="376" r:id="rId29"/>
    <p:sldId id="377" r:id="rId30"/>
    <p:sldId id="381" r:id="rId31"/>
    <p:sldId id="378" r:id="rId32"/>
    <p:sldId id="382" r:id="rId33"/>
    <p:sldId id="383" r:id="rId34"/>
    <p:sldId id="384" r:id="rId35"/>
    <p:sldId id="385" r:id="rId36"/>
    <p:sldId id="386" r:id="rId37"/>
    <p:sldId id="285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27" autoAdjust="0"/>
  </p:normalViewPr>
  <p:slideViewPr>
    <p:cSldViewPr>
      <p:cViewPr varScale="1">
        <p:scale>
          <a:sx n="100" d="100"/>
          <a:sy n="100" d="100"/>
        </p:scale>
        <p:origin x="-19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A2B024-C945-4C8A-97AA-028AEE112904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4904922-520D-4C51-AD6F-AF238C9AD028}">
      <dgm:prSet phldrT="[文本]" custT="1"/>
      <dgm:spPr/>
      <dgm:t>
        <a:bodyPr/>
        <a:lstStyle/>
        <a:p>
          <a:r>
            <a:rPr lang="en-US" altLang="zh-CN" sz="1200" dirty="0" smtClean="0"/>
            <a:t>EPS-FB</a:t>
          </a:r>
          <a:endParaRPr lang="zh-CN" altLang="en-US" sz="1200" dirty="0"/>
        </a:p>
      </dgm:t>
    </dgm:pt>
    <dgm:pt modelId="{BE8BB9BE-56A6-4B05-AA34-C4C84DC203F0}" type="parTrans" cxnId="{4E7064A3-08F8-4548-91D3-C58014B1CF54}">
      <dgm:prSet/>
      <dgm:spPr/>
      <dgm:t>
        <a:bodyPr/>
        <a:lstStyle/>
        <a:p>
          <a:endParaRPr lang="zh-CN" altLang="en-US"/>
        </a:p>
      </dgm:t>
    </dgm:pt>
    <dgm:pt modelId="{CB804F33-A1B2-444F-8C2F-0FF8F7B3FC27}" type="sibTrans" cxnId="{4E7064A3-08F8-4548-91D3-C58014B1CF54}">
      <dgm:prSet/>
      <dgm:spPr/>
      <dgm:t>
        <a:bodyPr/>
        <a:lstStyle/>
        <a:p>
          <a:endParaRPr lang="zh-CN" altLang="en-US"/>
        </a:p>
      </dgm:t>
    </dgm:pt>
    <dgm:pt modelId="{3E645CDE-FFAA-47AF-8FE6-1B2927B54421}">
      <dgm:prSet phldrT="[文本]" custT="1"/>
      <dgm:spPr/>
      <dgm:t>
        <a:bodyPr/>
        <a:lstStyle/>
        <a:p>
          <a:r>
            <a:rPr lang="en-US" altLang="zh-CN" sz="1200" dirty="0" err="1" smtClean="0"/>
            <a:t>VoNR</a:t>
          </a:r>
          <a:endParaRPr lang="zh-CN" altLang="en-US" sz="1200" dirty="0"/>
        </a:p>
      </dgm:t>
    </dgm:pt>
    <dgm:pt modelId="{00323743-13E0-4604-B1AA-DC4CFE07604C}" type="parTrans" cxnId="{8C84D034-34E5-4880-A990-3A6DE3F370F0}">
      <dgm:prSet/>
      <dgm:spPr/>
      <dgm:t>
        <a:bodyPr/>
        <a:lstStyle/>
        <a:p>
          <a:endParaRPr lang="zh-CN" altLang="en-US"/>
        </a:p>
      </dgm:t>
    </dgm:pt>
    <dgm:pt modelId="{77FD032A-0186-409C-8FC2-7E9429E9ECA5}" type="sibTrans" cxnId="{8C84D034-34E5-4880-A990-3A6DE3F370F0}">
      <dgm:prSet/>
      <dgm:spPr/>
      <dgm:t>
        <a:bodyPr/>
        <a:lstStyle/>
        <a:p>
          <a:endParaRPr lang="zh-CN" altLang="en-US"/>
        </a:p>
      </dgm:t>
    </dgm:pt>
    <dgm:pt modelId="{18F20BC9-CFD8-42FE-93AE-D1441D4AF58E}">
      <dgm:prSet phldrT="[文本]" custT="1"/>
      <dgm:spPr/>
      <dgm:t>
        <a:bodyPr/>
        <a:lstStyle/>
        <a:p>
          <a:r>
            <a:rPr lang="en-US" altLang="zh-CN" sz="1200" dirty="0" err="1" smtClean="0"/>
            <a:t>VoeLTE</a:t>
          </a:r>
          <a:endParaRPr lang="zh-CN" altLang="en-US" sz="1200" dirty="0"/>
        </a:p>
      </dgm:t>
    </dgm:pt>
    <dgm:pt modelId="{4BE03DF9-C484-48BC-B282-A7E05695C086}" type="parTrans" cxnId="{C1B4767C-A1F7-4094-8A00-1DA1B7ABD521}">
      <dgm:prSet/>
      <dgm:spPr/>
      <dgm:t>
        <a:bodyPr/>
        <a:lstStyle/>
        <a:p>
          <a:endParaRPr lang="zh-CN" altLang="en-US"/>
        </a:p>
      </dgm:t>
    </dgm:pt>
    <dgm:pt modelId="{6BD8922A-8BE8-4EB2-BA9A-7E559E9C5CF4}" type="sibTrans" cxnId="{C1B4767C-A1F7-4094-8A00-1DA1B7ABD521}">
      <dgm:prSet/>
      <dgm:spPr/>
      <dgm:t>
        <a:bodyPr/>
        <a:lstStyle/>
        <a:p>
          <a:endParaRPr lang="zh-CN" altLang="en-US"/>
        </a:p>
      </dgm:t>
    </dgm:pt>
    <dgm:pt modelId="{ADA453E3-0381-4303-A8DE-2165A3B9695F}">
      <dgm:prSet phldrT="[文本]" custT="1"/>
      <dgm:spPr/>
      <dgm:t>
        <a:bodyPr/>
        <a:lstStyle/>
        <a:p>
          <a:r>
            <a:rPr lang="en-US" altLang="zh-CN" sz="1200" dirty="0" smtClean="0"/>
            <a:t>Vo5G</a:t>
          </a:r>
          <a:endParaRPr lang="zh-CN" altLang="en-US" sz="1200" dirty="0"/>
        </a:p>
      </dgm:t>
    </dgm:pt>
    <dgm:pt modelId="{ADDF5865-0DC6-4444-A399-3D00A515A1FB}" type="parTrans" cxnId="{60FAE89B-7247-4708-A356-89BA4A76B763}">
      <dgm:prSet/>
      <dgm:spPr/>
      <dgm:t>
        <a:bodyPr/>
        <a:lstStyle/>
        <a:p>
          <a:endParaRPr lang="zh-CN" altLang="en-US"/>
        </a:p>
      </dgm:t>
    </dgm:pt>
    <dgm:pt modelId="{6FB4C45C-2E01-4212-AFB0-0AB4605BDFA2}" type="sibTrans" cxnId="{60FAE89B-7247-4708-A356-89BA4A76B763}">
      <dgm:prSet/>
      <dgm:spPr/>
      <dgm:t>
        <a:bodyPr/>
        <a:lstStyle/>
        <a:p>
          <a:endParaRPr lang="zh-CN" altLang="en-US"/>
        </a:p>
      </dgm:t>
    </dgm:pt>
    <dgm:pt modelId="{DC976E90-6EF7-4AC1-A1B0-08E4636E6805}" type="pres">
      <dgm:prSet presAssocID="{D9A2B024-C945-4C8A-97AA-028AEE112904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83DFB62-115A-4780-A082-9120B045703D}" type="pres">
      <dgm:prSet presAssocID="{D9A2B024-C945-4C8A-97AA-028AEE112904}" presName="ellipse" presStyleLbl="trBgShp" presStyleIdx="0" presStyleCnt="1"/>
      <dgm:spPr/>
    </dgm:pt>
    <dgm:pt modelId="{68696565-7497-4D46-8CB0-2611A551B487}" type="pres">
      <dgm:prSet presAssocID="{D9A2B024-C945-4C8A-97AA-028AEE112904}" presName="arrow1" presStyleLbl="fgShp" presStyleIdx="0" presStyleCnt="1"/>
      <dgm:spPr/>
    </dgm:pt>
    <dgm:pt modelId="{39EB92F8-4F00-4B2C-AF72-A6AEB5AA83CC}" type="pres">
      <dgm:prSet presAssocID="{D9A2B024-C945-4C8A-97AA-028AEE112904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9B9545-82FC-4175-BA26-9B266EB80977}" type="pres">
      <dgm:prSet presAssocID="{3E645CDE-FFAA-47AF-8FE6-1B2927B54421}" presName="item1" presStyleLbl="node1" presStyleIdx="0" presStyleCnt="3" custScaleX="92510" custScaleY="87777" custLinFactNeighborX="-8289" custLinFactNeighborY="2477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69075D-A34D-496E-9E6C-AE71DC50A8AB}" type="pres">
      <dgm:prSet presAssocID="{18F20BC9-CFD8-42FE-93AE-D1441D4AF58E}" presName="item2" presStyleLbl="node1" presStyleIdx="1" presStyleCnt="3" custScaleX="114841" custScaleY="110468" custLinFactNeighborX="5133" custLinFactNeighborY="-85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CD1CD9-B0A0-4674-B766-587C401ECD45}" type="pres">
      <dgm:prSet presAssocID="{ADA453E3-0381-4303-A8DE-2165A3B9695F}" presName="item3" presStyleLbl="node1" presStyleIdx="2" presStyleCnt="3" custScaleX="56376" custScaleY="59380" custLinFactNeighborX="-13896" custLinFactNeighborY="490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1F64AE-B611-41EB-9CAF-3EECCC89E4CF}" type="pres">
      <dgm:prSet presAssocID="{D9A2B024-C945-4C8A-97AA-028AEE112904}" presName="funnel" presStyleLbl="trAlignAcc1" presStyleIdx="0" presStyleCnt="1"/>
      <dgm:spPr/>
    </dgm:pt>
  </dgm:ptLst>
  <dgm:cxnLst>
    <dgm:cxn modelId="{60FAE89B-7247-4708-A356-89BA4A76B763}" srcId="{D9A2B024-C945-4C8A-97AA-028AEE112904}" destId="{ADA453E3-0381-4303-A8DE-2165A3B9695F}" srcOrd="3" destOrd="0" parTransId="{ADDF5865-0DC6-4444-A399-3D00A515A1FB}" sibTransId="{6FB4C45C-2E01-4212-AFB0-0AB4605BDFA2}"/>
    <dgm:cxn modelId="{68403FEC-A2AE-42AA-A73E-567C8F9AB282}" type="presOf" srcId="{18F20BC9-CFD8-42FE-93AE-D1441D4AF58E}" destId="{E69B9545-82FC-4175-BA26-9B266EB80977}" srcOrd="0" destOrd="0" presId="urn:microsoft.com/office/officeart/2005/8/layout/funnel1"/>
    <dgm:cxn modelId="{C1B4767C-A1F7-4094-8A00-1DA1B7ABD521}" srcId="{D9A2B024-C945-4C8A-97AA-028AEE112904}" destId="{18F20BC9-CFD8-42FE-93AE-D1441D4AF58E}" srcOrd="2" destOrd="0" parTransId="{4BE03DF9-C484-48BC-B282-A7E05695C086}" sibTransId="{6BD8922A-8BE8-4EB2-BA9A-7E559E9C5CF4}"/>
    <dgm:cxn modelId="{8C84D034-34E5-4880-A990-3A6DE3F370F0}" srcId="{D9A2B024-C945-4C8A-97AA-028AEE112904}" destId="{3E645CDE-FFAA-47AF-8FE6-1B2927B54421}" srcOrd="1" destOrd="0" parTransId="{00323743-13E0-4604-B1AA-DC4CFE07604C}" sibTransId="{77FD032A-0186-409C-8FC2-7E9429E9ECA5}"/>
    <dgm:cxn modelId="{15914CC8-A9B1-43B5-90A9-8B4F2579846F}" type="presOf" srcId="{D9A2B024-C945-4C8A-97AA-028AEE112904}" destId="{DC976E90-6EF7-4AC1-A1B0-08E4636E6805}" srcOrd="0" destOrd="0" presId="urn:microsoft.com/office/officeart/2005/8/layout/funnel1"/>
    <dgm:cxn modelId="{567B49C5-1027-4919-AB63-DEE608B576E3}" type="presOf" srcId="{74904922-520D-4C51-AD6F-AF238C9AD028}" destId="{E8CD1CD9-B0A0-4674-B766-587C401ECD45}" srcOrd="0" destOrd="0" presId="urn:microsoft.com/office/officeart/2005/8/layout/funnel1"/>
    <dgm:cxn modelId="{7675AE9B-BAA2-444D-A127-DEE7E6E95242}" type="presOf" srcId="{ADA453E3-0381-4303-A8DE-2165A3B9695F}" destId="{39EB92F8-4F00-4B2C-AF72-A6AEB5AA83CC}" srcOrd="0" destOrd="0" presId="urn:microsoft.com/office/officeart/2005/8/layout/funnel1"/>
    <dgm:cxn modelId="{4E7064A3-08F8-4548-91D3-C58014B1CF54}" srcId="{D9A2B024-C945-4C8A-97AA-028AEE112904}" destId="{74904922-520D-4C51-AD6F-AF238C9AD028}" srcOrd="0" destOrd="0" parTransId="{BE8BB9BE-56A6-4B05-AA34-C4C84DC203F0}" sibTransId="{CB804F33-A1B2-444F-8C2F-0FF8F7B3FC27}"/>
    <dgm:cxn modelId="{797F87F1-A0D8-4BB1-B5FE-73CDF655EE4D}" type="presOf" srcId="{3E645CDE-FFAA-47AF-8FE6-1B2927B54421}" destId="{BA69075D-A34D-496E-9E6C-AE71DC50A8AB}" srcOrd="0" destOrd="0" presId="urn:microsoft.com/office/officeart/2005/8/layout/funnel1"/>
    <dgm:cxn modelId="{D9A4C2D3-A1B2-446F-A7F7-190579D84B89}" type="presParOf" srcId="{DC976E90-6EF7-4AC1-A1B0-08E4636E6805}" destId="{583DFB62-115A-4780-A082-9120B045703D}" srcOrd="0" destOrd="0" presId="urn:microsoft.com/office/officeart/2005/8/layout/funnel1"/>
    <dgm:cxn modelId="{A5386639-EC62-4B67-B8EE-0A62EDD702F9}" type="presParOf" srcId="{DC976E90-6EF7-4AC1-A1B0-08E4636E6805}" destId="{68696565-7497-4D46-8CB0-2611A551B487}" srcOrd="1" destOrd="0" presId="urn:microsoft.com/office/officeart/2005/8/layout/funnel1"/>
    <dgm:cxn modelId="{D67B93CD-342E-44DC-A905-5CB00FC61EB8}" type="presParOf" srcId="{DC976E90-6EF7-4AC1-A1B0-08E4636E6805}" destId="{39EB92F8-4F00-4B2C-AF72-A6AEB5AA83CC}" srcOrd="2" destOrd="0" presId="urn:microsoft.com/office/officeart/2005/8/layout/funnel1"/>
    <dgm:cxn modelId="{821715B3-D792-4C3B-B7AD-03A0EF6A3C04}" type="presParOf" srcId="{DC976E90-6EF7-4AC1-A1B0-08E4636E6805}" destId="{E69B9545-82FC-4175-BA26-9B266EB80977}" srcOrd="3" destOrd="0" presId="urn:microsoft.com/office/officeart/2005/8/layout/funnel1"/>
    <dgm:cxn modelId="{BED06B6C-E76A-4A82-9B74-36A1BCD0FBFA}" type="presParOf" srcId="{DC976E90-6EF7-4AC1-A1B0-08E4636E6805}" destId="{BA69075D-A34D-496E-9E6C-AE71DC50A8AB}" srcOrd="4" destOrd="0" presId="urn:microsoft.com/office/officeart/2005/8/layout/funnel1"/>
    <dgm:cxn modelId="{E229B6C2-1241-4CDB-B903-BDDA7671DAC0}" type="presParOf" srcId="{DC976E90-6EF7-4AC1-A1B0-08E4636E6805}" destId="{E8CD1CD9-B0A0-4674-B766-587C401ECD45}" srcOrd="5" destOrd="0" presId="urn:microsoft.com/office/officeart/2005/8/layout/funnel1"/>
    <dgm:cxn modelId="{5D2C4595-0769-44F7-A5B6-9E2212071461}" type="presParOf" srcId="{DC976E90-6EF7-4AC1-A1B0-08E4636E6805}" destId="{E41F64AE-B611-41EB-9CAF-3EECCC89E4C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DFB62-115A-4780-A082-9120B045703D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96565-7497-4D46-8CB0-2611A551B487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B92F8-4F00-4B2C-AF72-A6AEB5AA83CC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Vo5G</a:t>
          </a:r>
          <a:endParaRPr lang="zh-CN" altLang="en-US" sz="1200" kern="1200" dirty="0"/>
        </a:p>
      </dsp:txBody>
      <dsp:txXfrm>
        <a:off x="1524000" y="3276600"/>
        <a:ext cx="3048000" cy="762000"/>
      </dsp:txXfrm>
    </dsp:sp>
    <dsp:sp modelId="{E69B9545-82FC-4175-BA26-9B266EB80977}">
      <dsp:nvSpPr>
        <dsp:cNvPr id="0" name=""/>
        <dsp:cNvSpPr/>
      </dsp:nvSpPr>
      <dsp:spPr>
        <a:xfrm>
          <a:off x="2543942" y="1743970"/>
          <a:ext cx="1057389" cy="10032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VoeLTE</a:t>
          </a:r>
          <a:endParaRPr lang="zh-CN" altLang="en-US" sz="1200" kern="1200" dirty="0"/>
        </a:p>
      </dsp:txBody>
      <dsp:txXfrm>
        <a:off x="2698793" y="1890899"/>
        <a:ext cx="747687" cy="709433"/>
      </dsp:txXfrm>
    </dsp:sp>
    <dsp:sp modelId="{BA69075D-A34D-496E-9E6C-AE71DC50A8AB}">
      <dsp:nvSpPr>
        <dsp:cNvPr id="0" name=""/>
        <dsp:cNvSpPr/>
      </dsp:nvSpPr>
      <dsp:spPr>
        <a:xfrm>
          <a:off x="1751853" y="375814"/>
          <a:ext cx="1312632" cy="12626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VoNR</a:t>
          </a:r>
          <a:endParaRPr lang="zh-CN" altLang="en-US" sz="1200" kern="1200" dirty="0"/>
        </a:p>
      </dsp:txBody>
      <dsp:txXfrm>
        <a:off x="1944084" y="560725"/>
        <a:ext cx="928170" cy="892827"/>
      </dsp:txXfrm>
    </dsp:sp>
    <dsp:sp modelId="{E8CD1CD9-B0A0-4674-B766-587C401ECD45}">
      <dsp:nvSpPr>
        <dsp:cNvPr id="0" name=""/>
        <dsp:cNvSpPr/>
      </dsp:nvSpPr>
      <dsp:spPr>
        <a:xfrm>
          <a:off x="3036879" y="1049478"/>
          <a:ext cx="644377" cy="678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EPS-FB</a:t>
          </a:r>
          <a:endParaRPr lang="zh-CN" altLang="en-US" sz="1200" kern="1200" dirty="0"/>
        </a:p>
      </dsp:txBody>
      <dsp:txXfrm>
        <a:off x="3131246" y="1148873"/>
        <a:ext cx="455643" cy="479923"/>
      </dsp:txXfrm>
    </dsp:sp>
    <dsp:sp modelId="{E41F64AE-B611-41EB-9CAF-3EECCC89E4CF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B23C5-C1EE-4314-90BA-90541437A0B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A3B61-E9DB-44C0-89E6-9A36B10C2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91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216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3B61-E9DB-44C0-89E6-9A36B10C26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57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3B61-E9DB-44C0-89E6-9A36B10C26E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57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3B61-E9DB-44C0-89E6-9A36B10C26E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579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3B61-E9DB-44C0-89E6-9A36B10C26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5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_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产品工作\天软VI\最终版\天软－logo图形英文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57" y="116632"/>
            <a:ext cx="3087155" cy="71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产品工作\天软VI\公司新VI库\素材\ppt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06" y="874351"/>
            <a:ext cx="9150109" cy="514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60883" y="3447075"/>
            <a:ext cx="4280520" cy="423489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—— </a:t>
            </a:r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18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3563888" y="2420888"/>
            <a:ext cx="5586221" cy="7921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点击此处编辑幻灯片标题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8706" y="816122"/>
            <a:ext cx="2459806" cy="116457"/>
            <a:chOff x="-8706" y="836100"/>
            <a:chExt cx="2459806" cy="116457"/>
          </a:xfrm>
        </p:grpSpPr>
        <p:sp>
          <p:nvSpPr>
            <p:cNvPr id="20" name="矩形 19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直角三角形 22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 userDrawn="1"/>
        </p:nvSpPr>
        <p:spPr>
          <a:xfrm>
            <a:off x="-8705" y="6568335"/>
            <a:ext cx="3860626" cy="28966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0" y="6568335"/>
            <a:ext cx="4114336" cy="289665"/>
            <a:chOff x="0" y="6568335"/>
            <a:chExt cx="4114336" cy="289665"/>
          </a:xfrm>
        </p:grpSpPr>
        <p:sp>
          <p:nvSpPr>
            <p:cNvPr id="27" name="直角三角形 26"/>
            <p:cNvSpPr/>
            <p:nvPr userDrawn="1"/>
          </p:nvSpPr>
          <p:spPr>
            <a:xfrm>
              <a:off x="3851921" y="6568335"/>
              <a:ext cx="262415" cy="289665"/>
            </a:xfrm>
            <a:prstGeom prst="rtTriangl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0" y="6604084"/>
              <a:ext cx="37799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Copyright©2016         </a:t>
              </a:r>
              <a:r>
                <a:rPr lang="en-US" altLang="zh-CN" sz="1050" baseline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</a:t>
              </a:r>
              <a:r>
                <a:rPr lang="zh-CN" altLang="en-US" sz="1050" baseline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成都天软信息技术有限公司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 rot="10800000">
            <a:off x="6684228" y="5963059"/>
            <a:ext cx="2459806" cy="116457"/>
            <a:chOff x="-8706" y="836100"/>
            <a:chExt cx="2459806" cy="116457"/>
          </a:xfrm>
        </p:grpSpPr>
        <p:sp>
          <p:nvSpPr>
            <p:cNvPr id="37" name="矩形 36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直角三角形 37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0100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 userDrawn="1"/>
        </p:nvGrpSpPr>
        <p:grpSpPr>
          <a:xfrm>
            <a:off x="-8705" y="6568335"/>
            <a:ext cx="4123041" cy="289665"/>
            <a:chOff x="-8705" y="6568335"/>
            <a:chExt cx="4123041" cy="289665"/>
          </a:xfrm>
          <a:solidFill>
            <a:srgbClr val="A6A6A6"/>
          </a:solidFill>
        </p:grpSpPr>
        <p:sp>
          <p:nvSpPr>
            <p:cNvPr id="44" name="矩形 43"/>
            <p:cNvSpPr/>
            <p:nvPr userDrawn="1"/>
          </p:nvSpPr>
          <p:spPr>
            <a:xfrm>
              <a:off x="-8705" y="6568335"/>
              <a:ext cx="3860626" cy="2896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直角三角形 44"/>
            <p:cNvSpPr/>
            <p:nvPr userDrawn="1"/>
          </p:nvSpPr>
          <p:spPr>
            <a:xfrm>
              <a:off x="3851921" y="6568335"/>
              <a:ext cx="262415" cy="28966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586706" y="548679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-8706" y="707504"/>
            <a:ext cx="576064" cy="144016"/>
            <a:chOff x="251520" y="908720"/>
            <a:chExt cx="576064" cy="144016"/>
          </a:xfrm>
          <a:solidFill>
            <a:srgbClr val="CC3333"/>
          </a:solidFill>
        </p:grpSpPr>
        <p:sp>
          <p:nvSpPr>
            <p:cNvPr id="16" name="矩形 15"/>
            <p:cNvSpPr/>
            <p:nvPr userDrawn="1"/>
          </p:nvSpPr>
          <p:spPr>
            <a:xfrm>
              <a:off x="251520" y="908720"/>
              <a:ext cx="432048" cy="144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16"/>
            <p:cNvSpPr/>
            <p:nvPr userDrawn="1"/>
          </p:nvSpPr>
          <p:spPr>
            <a:xfrm>
              <a:off x="683568" y="908720"/>
              <a:ext cx="144016" cy="14401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 userDrawn="1"/>
        </p:nvSpPr>
        <p:spPr>
          <a:xfrm rot="10800000">
            <a:off x="1566662" y="707503"/>
            <a:ext cx="7577337" cy="144016"/>
          </a:xfrm>
          <a:prstGeom prst="rect">
            <a:avLst/>
          </a:prstGeom>
          <a:solidFill>
            <a:srgbClr val="CC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 userDrawn="1"/>
        </p:nvSpPr>
        <p:spPr>
          <a:xfrm rot="10800000">
            <a:off x="1422649" y="707503"/>
            <a:ext cx="144016" cy="144016"/>
          </a:xfrm>
          <a:prstGeom prst="rtTriangle">
            <a:avLst/>
          </a:prstGeom>
          <a:solidFill>
            <a:srgbClr val="CC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1539462" y="1628800"/>
            <a:ext cx="6317631" cy="43162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"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  章节一（非当前章节颜色不变）</a:t>
            </a:r>
          </a:p>
        </p:txBody>
      </p:sp>
      <p:sp>
        <p:nvSpPr>
          <p:cNvPr id="37" name="文本占位符 28"/>
          <p:cNvSpPr>
            <a:spLocks noGrp="1"/>
          </p:cNvSpPr>
          <p:nvPr>
            <p:ph type="body" sz="quarter" idx="11" hasCustomPrompt="1"/>
          </p:nvPr>
        </p:nvSpPr>
        <p:spPr>
          <a:xfrm>
            <a:off x="1539462" y="2421310"/>
            <a:ext cx="6317631" cy="43162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"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  章节二（当前章节改色为</a:t>
            </a:r>
            <a:r>
              <a:rPr lang="en-US" altLang="zh-CN" dirty="0" smtClean="0"/>
              <a:t>R204</a:t>
            </a:r>
            <a:r>
              <a:rPr lang="zh-CN" altLang="en-US" dirty="0" smtClean="0"/>
              <a:t> </a:t>
            </a:r>
            <a:r>
              <a:rPr lang="en-US" altLang="zh-CN" dirty="0" smtClean="0"/>
              <a:t>G51</a:t>
            </a:r>
            <a:r>
              <a:rPr lang="zh-CN" altLang="en-US" dirty="0" smtClean="0"/>
              <a:t> </a:t>
            </a:r>
            <a:r>
              <a:rPr lang="en-US" altLang="zh-CN" dirty="0" smtClean="0"/>
              <a:t>B51</a:t>
            </a:r>
            <a:r>
              <a:rPr lang="zh-CN" altLang="en-US" dirty="0" smtClean="0"/>
              <a:t>）</a:t>
            </a:r>
          </a:p>
        </p:txBody>
      </p:sp>
      <p:sp>
        <p:nvSpPr>
          <p:cNvPr id="38" name="文本占位符 28"/>
          <p:cNvSpPr>
            <a:spLocks noGrp="1"/>
          </p:cNvSpPr>
          <p:nvPr>
            <p:ph type="body" sz="quarter" idx="12" hasCustomPrompt="1"/>
          </p:nvPr>
        </p:nvSpPr>
        <p:spPr>
          <a:xfrm>
            <a:off x="1539462" y="3213820"/>
            <a:ext cx="6317631" cy="43162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"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  章节三（非当前章节项目符号用钻石型）</a:t>
            </a:r>
          </a:p>
        </p:txBody>
      </p:sp>
      <p:sp>
        <p:nvSpPr>
          <p:cNvPr id="39" name="文本占位符 28"/>
          <p:cNvSpPr>
            <a:spLocks noGrp="1"/>
          </p:cNvSpPr>
          <p:nvPr>
            <p:ph type="body" sz="quarter" idx="13" hasCustomPrompt="1"/>
          </p:nvPr>
        </p:nvSpPr>
        <p:spPr>
          <a:xfrm>
            <a:off x="1539512" y="4005908"/>
            <a:ext cx="6317631" cy="43162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"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  章节四（注意章节标题对齐）</a:t>
            </a:r>
          </a:p>
        </p:txBody>
      </p:sp>
      <p:sp>
        <p:nvSpPr>
          <p:cNvPr id="40" name="文本占位符 28"/>
          <p:cNvSpPr>
            <a:spLocks noGrp="1"/>
          </p:cNvSpPr>
          <p:nvPr>
            <p:ph type="body" sz="quarter" idx="14" hasCustomPrompt="1"/>
          </p:nvPr>
        </p:nvSpPr>
        <p:spPr>
          <a:xfrm>
            <a:off x="1539512" y="4797996"/>
            <a:ext cx="6317631" cy="43162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"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  章节五（目录整体尽量居中）</a:t>
            </a:r>
          </a:p>
        </p:txBody>
      </p:sp>
      <p:pic>
        <p:nvPicPr>
          <p:cNvPr id="2050" name="Picture 2" descr="E:\产品工作\天软VI\公司新VI库\天软－logo图形英文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488598"/>
            <a:ext cx="1584176" cy="36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 flipV="1">
            <a:off x="6557758" y="6852618"/>
            <a:ext cx="2586242" cy="206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0" y="6604084"/>
            <a:ext cx="37799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成都天软</a:t>
            </a:r>
            <a:r>
              <a:rPr lang="zh-CN" altLang="en-US" sz="10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信息技术</a:t>
            </a:r>
            <a:r>
              <a:rPr lang="zh-CN" altLang="en-US" sz="105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有限公司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灯片编号占位符 26"/>
          <p:cNvSpPr>
            <a:spLocks noGrp="1"/>
          </p:cNvSpPr>
          <p:nvPr>
            <p:ph type="sldNum" sz="quarter" idx="17"/>
          </p:nvPr>
        </p:nvSpPr>
        <p:spPr>
          <a:xfrm>
            <a:off x="1646312" y="6530604"/>
            <a:ext cx="2133600" cy="365125"/>
          </a:xfrm>
        </p:spPr>
        <p:txBody>
          <a:bodyPr/>
          <a:lstStyle>
            <a:lvl1pPr>
              <a:defRPr lang="zh-CN" alt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40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8706" y="420597"/>
            <a:ext cx="576064" cy="144016"/>
            <a:chOff x="251520" y="908720"/>
            <a:chExt cx="576064" cy="144016"/>
          </a:xfrm>
          <a:solidFill>
            <a:srgbClr val="CC3333"/>
          </a:solidFill>
        </p:grpSpPr>
        <p:sp>
          <p:nvSpPr>
            <p:cNvPr id="9" name="矩形 8"/>
            <p:cNvSpPr/>
            <p:nvPr userDrawn="1"/>
          </p:nvSpPr>
          <p:spPr>
            <a:xfrm>
              <a:off x="251520" y="908720"/>
              <a:ext cx="432048" cy="144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 userDrawn="1"/>
          </p:nvSpPr>
          <p:spPr>
            <a:xfrm>
              <a:off x="683568" y="908720"/>
              <a:ext cx="144016" cy="14401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0" y="6536377"/>
            <a:ext cx="6300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Copyright@2016         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成都天软信息技术有限公司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683568" y="260350"/>
            <a:ext cx="8136904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单击此处编辑主题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7358" y="981075"/>
            <a:ext cx="8036892" cy="5184775"/>
          </a:xfrm>
        </p:spPr>
        <p:txBody>
          <a:bodyPr/>
          <a:lstStyle>
            <a:lvl1pPr marL="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23" name="Picture 2" descr="E:\产品工作\天软VI\公司新VI库\天软－logo图形英文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488598"/>
            <a:ext cx="1584176" cy="36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组合 28"/>
          <p:cNvGrpSpPr/>
          <p:nvPr userDrawn="1"/>
        </p:nvGrpSpPr>
        <p:grpSpPr>
          <a:xfrm>
            <a:off x="-8705" y="6568335"/>
            <a:ext cx="4123041" cy="289665"/>
            <a:chOff x="-8705" y="6568335"/>
            <a:chExt cx="4123041" cy="289665"/>
          </a:xfrm>
          <a:solidFill>
            <a:srgbClr val="A6A6A6"/>
          </a:solidFill>
        </p:grpSpPr>
        <p:sp>
          <p:nvSpPr>
            <p:cNvPr id="30" name="矩形 29"/>
            <p:cNvSpPr/>
            <p:nvPr userDrawn="1"/>
          </p:nvSpPr>
          <p:spPr>
            <a:xfrm>
              <a:off x="-8705" y="6568335"/>
              <a:ext cx="3860626" cy="2896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直角三角形 30"/>
            <p:cNvSpPr/>
            <p:nvPr userDrawn="1"/>
          </p:nvSpPr>
          <p:spPr>
            <a:xfrm>
              <a:off x="3851921" y="6568335"/>
              <a:ext cx="262415" cy="28966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0" y="6604084"/>
            <a:ext cx="37799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成都天软</a:t>
            </a:r>
            <a:r>
              <a:rPr lang="zh-CN" altLang="en-US" sz="10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信息技术</a:t>
            </a:r>
            <a:r>
              <a:rPr lang="zh-CN" altLang="en-US" sz="105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有限公司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灯片编号占位符 26"/>
          <p:cNvSpPr>
            <a:spLocks noGrp="1"/>
          </p:cNvSpPr>
          <p:nvPr>
            <p:ph type="sldNum" sz="quarter" idx="17"/>
          </p:nvPr>
        </p:nvSpPr>
        <p:spPr>
          <a:xfrm>
            <a:off x="1646312" y="6530604"/>
            <a:ext cx="2133600" cy="365125"/>
          </a:xfrm>
        </p:spPr>
        <p:txBody>
          <a:bodyPr/>
          <a:lstStyle>
            <a:lvl1pPr>
              <a:defRPr lang="zh-CN" alt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161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 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8706" y="6453336"/>
            <a:ext cx="9152706" cy="41492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3" descr="E:\产品工作\天软VI\最终版\天软－logo图形英文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57" y="116632"/>
            <a:ext cx="3087155" cy="71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" y="6491523"/>
            <a:ext cx="667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Copyright©2016                         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成都天软信息技术有限公司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6823415" y="646742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www.cdskysoft.com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24" b="23888"/>
          <a:stretch/>
        </p:blipFill>
        <p:spPr>
          <a:xfrm>
            <a:off x="0" y="1700808"/>
            <a:ext cx="9144000" cy="3657600"/>
          </a:xfrm>
          <a:prstGeom prst="rect">
            <a:avLst/>
          </a:prstGeom>
        </p:spPr>
      </p:pic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1916832"/>
            <a:ext cx="5148263" cy="863674"/>
          </a:xfrm>
        </p:spPr>
        <p:txBody>
          <a:bodyPr>
            <a:normAutofit/>
          </a:bodyPr>
          <a:lstStyle>
            <a:lvl1pPr marL="0" indent="0">
              <a:buNone/>
              <a:defRPr sz="4800" baseline="0">
                <a:solidFill>
                  <a:srgbClr val="CC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THANK YOU !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97405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860883" y="3447075"/>
            <a:ext cx="2807461" cy="990037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姓名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：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Colin Chen</a:t>
            </a:r>
          </a:p>
          <a:p>
            <a:pPr algn="l"/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时间：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2019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年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月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987824" y="1628726"/>
            <a:ext cx="5904656" cy="1440234"/>
          </a:xfrm>
        </p:spPr>
        <p:txBody>
          <a:bodyPr anchor="ctr"/>
          <a:lstStyle/>
          <a:p>
            <a:r>
              <a:rPr lang="en-US" altLang="zh-CN" dirty="0" smtClean="0"/>
              <a:t>SDX55</a:t>
            </a:r>
            <a:r>
              <a:rPr lang="zh-CN" altLang="en-US" dirty="0" smtClean="0"/>
              <a:t>平台</a:t>
            </a:r>
            <a:r>
              <a:rPr lang="en-US" altLang="zh-CN" dirty="0" err="1" smtClean="0"/>
              <a:t>VoLTE</a:t>
            </a:r>
            <a:r>
              <a:rPr lang="zh-CN" altLang="en-US" smtClean="0"/>
              <a:t>简介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4845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en-US" altLang="zh-CN" b="1" dirty="0" err="1" smtClean="0"/>
              <a:t>VoNR</a:t>
            </a:r>
            <a:r>
              <a:rPr lang="zh-CN" altLang="en-US" b="1" dirty="0"/>
              <a:t>简介</a:t>
            </a:r>
            <a:r>
              <a:rPr lang="en-US" altLang="zh-CN" dirty="0" smtClean="0"/>
              <a:t>——NSA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10</a:t>
            </a:fld>
            <a:endParaRPr lang="en-US" dirty="0"/>
          </a:p>
        </p:txBody>
      </p:sp>
      <p:sp>
        <p:nvSpPr>
          <p:cNvPr id="4" name="AutoShape 6" descr="https://ltecn.com/wp-content/uploads/2018/06/Image-1528498591-700x183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8" descr="https://ltecn.com/wp-content/uploads/2018/06/Image-1528498591-700x183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062038"/>
            <a:ext cx="8744185" cy="531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8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en-US" altLang="zh-CN" b="1" dirty="0" err="1" smtClean="0"/>
              <a:t>VoNR</a:t>
            </a:r>
            <a:r>
              <a:rPr lang="zh-CN" altLang="en-US" b="1" dirty="0"/>
              <a:t>简介</a:t>
            </a:r>
            <a:r>
              <a:rPr lang="en-US" altLang="zh-CN" dirty="0" smtClean="0"/>
              <a:t>——SA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11</a:t>
            </a:fld>
            <a:endParaRPr lang="en-US" dirty="0"/>
          </a:p>
        </p:txBody>
      </p:sp>
      <p:sp>
        <p:nvSpPr>
          <p:cNvPr id="4" name="AutoShape 6" descr="https://ltecn.com/wp-content/uploads/2018/06/Image-1528498591-700x183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8" descr="https://ltecn.com/wp-content/uploads/2018/06/Image-1528498591-700x183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83" y="1773500"/>
            <a:ext cx="8736905" cy="3800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4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en-US" altLang="zh-CN" b="1" dirty="0" err="1" smtClean="0"/>
              <a:t>VoNR</a:t>
            </a:r>
            <a:r>
              <a:rPr lang="zh-CN" altLang="en-US" b="1" dirty="0"/>
              <a:t>简介</a:t>
            </a:r>
            <a:r>
              <a:rPr lang="en-US" altLang="zh-CN" dirty="0" smtClean="0"/>
              <a:t>——5G</a:t>
            </a:r>
            <a:r>
              <a:rPr lang="zh-CN" altLang="en-US" dirty="0" smtClean="0"/>
              <a:t>第一阶段（初始引入</a:t>
            </a:r>
            <a:r>
              <a:rPr lang="en-US" altLang="zh-CN" dirty="0" smtClean="0"/>
              <a:t>NR</a:t>
            </a:r>
            <a:r>
              <a:rPr lang="zh-CN" altLang="en-US" dirty="0" smtClean="0"/>
              <a:t>）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12</a:t>
            </a:fld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652588"/>
            <a:ext cx="57816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34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en-US" altLang="zh-CN" b="1" dirty="0" err="1" smtClean="0"/>
              <a:t>VoNR</a:t>
            </a:r>
            <a:r>
              <a:rPr lang="zh-CN" altLang="en-US" b="1" dirty="0"/>
              <a:t>简介</a:t>
            </a:r>
            <a:r>
              <a:rPr lang="en-US" altLang="zh-CN" dirty="0" smtClean="0"/>
              <a:t>——5G</a:t>
            </a:r>
            <a:r>
              <a:rPr lang="zh-CN" altLang="en-US" dirty="0" smtClean="0"/>
              <a:t>第一阶段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13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06" y="2020375"/>
            <a:ext cx="8705782" cy="31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80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en-US" altLang="zh-CN" b="1" dirty="0" err="1" smtClean="0"/>
              <a:t>VoNR</a:t>
            </a:r>
            <a:r>
              <a:rPr lang="zh-CN" altLang="en-US" b="1" dirty="0"/>
              <a:t>简介</a:t>
            </a:r>
            <a:r>
              <a:rPr lang="en-US" altLang="zh-CN" dirty="0" smtClean="0"/>
              <a:t>——5G</a:t>
            </a:r>
            <a:r>
              <a:rPr lang="zh-CN" altLang="en-US" dirty="0" smtClean="0"/>
              <a:t>第二阶段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14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65758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4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en-US" altLang="zh-CN" b="1" dirty="0" err="1" smtClean="0"/>
              <a:t>VoNR</a:t>
            </a:r>
            <a:r>
              <a:rPr lang="zh-CN" altLang="en-US" b="1" dirty="0"/>
              <a:t>简介</a:t>
            </a:r>
            <a:r>
              <a:rPr lang="en-US" altLang="zh-CN" dirty="0" smtClean="0"/>
              <a:t>——EPC NSA</a:t>
            </a:r>
            <a:r>
              <a:rPr lang="zh-CN" altLang="en-US" dirty="0" smtClean="0"/>
              <a:t>方式引入</a:t>
            </a:r>
            <a:r>
              <a:rPr lang="en-US" altLang="zh-CN" dirty="0" smtClean="0"/>
              <a:t>Vo5G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15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0880"/>
            <a:ext cx="23526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4" y="980728"/>
            <a:ext cx="6683821" cy="262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264" y="4003173"/>
            <a:ext cx="6660232" cy="259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18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en-US" altLang="zh-CN" b="1" dirty="0" err="1" smtClean="0"/>
              <a:t>VoNR</a:t>
            </a:r>
            <a:r>
              <a:rPr lang="zh-CN" altLang="en-US" b="1" dirty="0"/>
              <a:t>简介</a:t>
            </a:r>
            <a:r>
              <a:rPr lang="en-US" altLang="zh-CN" dirty="0" smtClean="0"/>
              <a:t>——5GC</a:t>
            </a:r>
            <a:r>
              <a:rPr lang="zh-CN" altLang="en-US" dirty="0" smtClean="0"/>
              <a:t>方式引入</a:t>
            </a:r>
            <a:r>
              <a:rPr lang="en-US" altLang="zh-CN" dirty="0" smtClean="0"/>
              <a:t>Vo5G</a:t>
            </a:r>
            <a:r>
              <a:rPr lang="zh-CN" altLang="en-US" dirty="0" smtClean="0"/>
              <a:t>（方式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16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47529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68142" y="1268760"/>
            <a:ext cx="3024337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5GC</a:t>
            </a:r>
            <a:r>
              <a:rPr lang="zh-CN" altLang="en-US" dirty="0" smtClean="0"/>
              <a:t>不再和</a:t>
            </a:r>
            <a:r>
              <a:rPr lang="en-US" altLang="zh-CN" dirty="0" smtClean="0"/>
              <a:t>MSC</a:t>
            </a:r>
            <a:r>
              <a:rPr lang="zh-CN" altLang="en-US" dirty="0" smtClean="0"/>
              <a:t>有接口，所以将无法继续使用</a:t>
            </a:r>
            <a:r>
              <a:rPr lang="en-US" altLang="zh-CN" dirty="0" smtClean="0"/>
              <a:t>CSFB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35821"/>
            <a:ext cx="68961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6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en-US" altLang="zh-CN" b="1" dirty="0" err="1" smtClean="0"/>
              <a:t>VoNR</a:t>
            </a:r>
            <a:r>
              <a:rPr lang="zh-CN" altLang="en-US" b="1" dirty="0"/>
              <a:t>简介</a:t>
            </a:r>
            <a:r>
              <a:rPr lang="en-US" altLang="zh-CN" dirty="0" smtClean="0"/>
              <a:t>——5GC</a:t>
            </a:r>
            <a:r>
              <a:rPr lang="zh-CN" altLang="en-US" dirty="0" smtClean="0"/>
              <a:t>方式引入</a:t>
            </a:r>
            <a:r>
              <a:rPr lang="en-US" altLang="zh-CN" dirty="0" smtClean="0"/>
              <a:t>Vo5G</a:t>
            </a:r>
            <a:r>
              <a:rPr lang="zh-CN" altLang="en-US" dirty="0" smtClean="0"/>
              <a:t>（方式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17</a:t>
            </a:fld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76" y="3579837"/>
            <a:ext cx="68961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50" y="980728"/>
            <a:ext cx="35052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81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en-US" altLang="zh-CN" b="1" dirty="0" err="1" smtClean="0"/>
              <a:t>VoNR</a:t>
            </a:r>
            <a:r>
              <a:rPr lang="zh-CN" altLang="en-US" b="1" dirty="0"/>
              <a:t>简介</a:t>
            </a:r>
            <a:r>
              <a:rPr lang="en-US" altLang="zh-CN" dirty="0" smtClean="0"/>
              <a:t>——5GC</a:t>
            </a:r>
            <a:r>
              <a:rPr lang="zh-CN" altLang="en-US" dirty="0" smtClean="0"/>
              <a:t>方式引入</a:t>
            </a:r>
            <a:r>
              <a:rPr lang="en-US" altLang="zh-CN" dirty="0" smtClean="0"/>
              <a:t>Vo5G</a:t>
            </a:r>
            <a:r>
              <a:rPr lang="zh-CN" altLang="en-US" dirty="0" smtClean="0"/>
              <a:t>（方式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18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464" y="836712"/>
            <a:ext cx="13716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3537545"/>
            <a:ext cx="694372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43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en-US" altLang="zh-CN" b="1" dirty="0" err="1" smtClean="0"/>
              <a:t>VoNR</a:t>
            </a:r>
            <a:r>
              <a:rPr lang="zh-CN" altLang="en-US" b="1" dirty="0"/>
              <a:t>简介</a:t>
            </a:r>
            <a:r>
              <a:rPr lang="en-US" altLang="zh-CN" dirty="0" smtClean="0"/>
              <a:t>——EPS FB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19</a:t>
            </a:fld>
            <a:endParaRPr 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38" y="620687"/>
            <a:ext cx="6564642" cy="6184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8" y="2492896"/>
            <a:ext cx="20002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31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1646312" y="6530604"/>
            <a:ext cx="2133600" cy="365125"/>
          </a:xfrm>
        </p:spPr>
        <p:txBody>
          <a:bodyPr/>
          <a:lstStyle/>
          <a:p>
            <a:fld id="{0C913308-F349-4B6D-A68A-DD1791B4A57B}" type="slidenum">
              <a:rPr lang="en-US" altLang="zh-CN" smtClean="0"/>
              <a:pPr/>
              <a:t>2</a:t>
            </a:fld>
            <a:endParaRPr lang="en-US" dirty="0"/>
          </a:p>
        </p:txBody>
      </p:sp>
      <p:sp>
        <p:nvSpPr>
          <p:cNvPr id="14" name="平行四边形 13"/>
          <p:cNvSpPr/>
          <p:nvPr/>
        </p:nvSpPr>
        <p:spPr>
          <a:xfrm>
            <a:off x="1907704" y="1750574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VoLTE</a:t>
            </a:r>
            <a:r>
              <a:rPr lang="zh-CN" altLang="en-US" dirty="0" smtClean="0">
                <a:solidFill>
                  <a:srgbClr val="FF0000"/>
                </a:solidFill>
              </a:rPr>
              <a:t>简介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899803" y="1750574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17" name="平行四边形 16"/>
          <p:cNvSpPr/>
          <p:nvPr/>
        </p:nvSpPr>
        <p:spPr>
          <a:xfrm>
            <a:off x="899803" y="2338576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02</a:t>
            </a:r>
          </a:p>
        </p:txBody>
      </p:sp>
      <p:sp>
        <p:nvSpPr>
          <p:cNvPr id="18" name="平行四边形 17"/>
          <p:cNvSpPr/>
          <p:nvPr/>
        </p:nvSpPr>
        <p:spPr>
          <a:xfrm>
            <a:off x="1907704" y="2338576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VoNR</a:t>
            </a:r>
            <a:r>
              <a:rPr lang="zh-CN" altLang="en-US" dirty="0" smtClean="0"/>
              <a:t>简介</a:t>
            </a:r>
            <a:endParaRPr lang="en-US" altLang="zh-CN" dirty="0" smtClean="0"/>
          </a:p>
        </p:txBody>
      </p:sp>
      <p:sp>
        <p:nvSpPr>
          <p:cNvPr id="19" name="平行四边形 18"/>
          <p:cNvSpPr/>
          <p:nvPr/>
        </p:nvSpPr>
        <p:spPr>
          <a:xfrm>
            <a:off x="899803" y="2926578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03</a:t>
            </a:r>
          </a:p>
        </p:txBody>
      </p:sp>
      <p:sp>
        <p:nvSpPr>
          <p:cNvPr id="20" name="平行四边形 19"/>
          <p:cNvSpPr/>
          <p:nvPr/>
        </p:nvSpPr>
        <p:spPr>
          <a:xfrm>
            <a:off x="1907704" y="2926578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VoLTE</a:t>
            </a:r>
            <a:r>
              <a:rPr lang="zh-CN" altLang="en-US" dirty="0"/>
              <a:t>协议</a:t>
            </a:r>
            <a:r>
              <a:rPr lang="zh-CN" altLang="en-US" dirty="0" smtClean="0"/>
              <a:t>栈架构</a:t>
            </a:r>
            <a:endParaRPr lang="en-US" altLang="zh-CN" dirty="0" smtClean="0"/>
          </a:p>
        </p:txBody>
      </p:sp>
      <p:sp>
        <p:nvSpPr>
          <p:cNvPr id="21" name="平行四边形 20"/>
          <p:cNvSpPr/>
          <p:nvPr/>
        </p:nvSpPr>
        <p:spPr>
          <a:xfrm>
            <a:off x="899803" y="3514580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04</a:t>
            </a:r>
          </a:p>
        </p:txBody>
      </p:sp>
      <p:sp>
        <p:nvSpPr>
          <p:cNvPr id="22" name="平行四边形 21"/>
          <p:cNvSpPr/>
          <p:nvPr/>
        </p:nvSpPr>
        <p:spPr>
          <a:xfrm>
            <a:off x="1907704" y="3514580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VoLTE</a:t>
            </a:r>
            <a:r>
              <a:rPr lang="zh-CN" altLang="en-US" dirty="0" smtClean="0"/>
              <a:t>流程和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104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en-US" altLang="zh-CN" b="1" dirty="0" err="1" smtClean="0"/>
              <a:t>VoNR</a:t>
            </a:r>
            <a:r>
              <a:rPr lang="zh-CN" altLang="en-US" b="1" dirty="0"/>
              <a:t>简介</a:t>
            </a:r>
            <a:r>
              <a:rPr lang="en-US" altLang="zh-CN" dirty="0" smtClean="0"/>
              <a:t>——RAT FB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20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492102"/>
            <a:ext cx="20764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605" y="631660"/>
            <a:ext cx="6677875" cy="5965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en-US" altLang="zh-CN" b="1" dirty="0" err="1" smtClean="0"/>
              <a:t>VoNR</a:t>
            </a:r>
            <a:r>
              <a:rPr lang="zh-CN" altLang="en-US" b="1" dirty="0"/>
              <a:t>简介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VoNR</a:t>
            </a:r>
            <a:r>
              <a:rPr lang="zh-CN" altLang="en-US" dirty="0" smtClean="0"/>
              <a:t>演进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21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647825"/>
            <a:ext cx="696277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93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en-US" altLang="zh-CN" b="1" dirty="0" err="1" smtClean="0"/>
              <a:t>VoNR</a:t>
            </a:r>
            <a:r>
              <a:rPr lang="zh-CN" altLang="en-US" b="1" dirty="0"/>
              <a:t>简介</a:t>
            </a:r>
            <a:r>
              <a:rPr lang="en-US" altLang="zh-CN" dirty="0" smtClean="0"/>
              <a:t>——</a:t>
            </a:r>
            <a:r>
              <a:rPr lang="en-US" altLang="zh-CN" b="1" dirty="0" smtClean="0"/>
              <a:t>4G-5G</a:t>
            </a:r>
            <a:r>
              <a:rPr lang="zh-CN" altLang="en-US" b="1" dirty="0"/>
              <a:t>高层</a:t>
            </a:r>
            <a:r>
              <a:rPr lang="zh-CN" altLang="en-US" b="1" dirty="0" smtClean="0"/>
              <a:t>协议</a:t>
            </a:r>
            <a:r>
              <a:rPr lang="zh-CN" altLang="en-US" b="1" dirty="0"/>
              <a:t>导航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22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803870"/>
            <a:ext cx="8429625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4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1646312" y="6530604"/>
            <a:ext cx="2133600" cy="365125"/>
          </a:xfrm>
        </p:spPr>
        <p:txBody>
          <a:bodyPr/>
          <a:lstStyle/>
          <a:p>
            <a:fld id="{0C913308-F349-4B6D-A68A-DD1791B4A57B}" type="slidenum">
              <a:rPr lang="en-US" altLang="zh-CN" smtClean="0"/>
              <a:pPr/>
              <a:t>23</a:t>
            </a:fld>
            <a:endParaRPr lang="en-US" dirty="0"/>
          </a:p>
        </p:txBody>
      </p:sp>
      <p:sp>
        <p:nvSpPr>
          <p:cNvPr id="14" name="平行四边形 13"/>
          <p:cNvSpPr/>
          <p:nvPr/>
        </p:nvSpPr>
        <p:spPr>
          <a:xfrm>
            <a:off x="1907704" y="1750574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VoLTE</a:t>
            </a:r>
            <a:r>
              <a:rPr lang="zh-CN" altLang="en-US" dirty="0" smtClean="0">
                <a:solidFill>
                  <a:schemeClr val="tx1"/>
                </a:solidFill>
              </a:rPr>
              <a:t>简介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899803" y="1750574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17" name="平行四边形 16"/>
          <p:cNvSpPr/>
          <p:nvPr/>
        </p:nvSpPr>
        <p:spPr>
          <a:xfrm>
            <a:off x="899803" y="2338576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02</a:t>
            </a:r>
          </a:p>
        </p:txBody>
      </p:sp>
      <p:sp>
        <p:nvSpPr>
          <p:cNvPr id="18" name="平行四边形 17"/>
          <p:cNvSpPr/>
          <p:nvPr/>
        </p:nvSpPr>
        <p:spPr>
          <a:xfrm>
            <a:off x="1907704" y="2338576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VoNR</a:t>
            </a:r>
            <a:r>
              <a:rPr lang="zh-CN" altLang="en-US" dirty="0" smtClean="0">
                <a:solidFill>
                  <a:schemeClr val="tx1"/>
                </a:solidFill>
              </a:rPr>
              <a:t>简介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899803" y="2926578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03</a:t>
            </a:r>
          </a:p>
        </p:txBody>
      </p:sp>
      <p:sp>
        <p:nvSpPr>
          <p:cNvPr id="20" name="平行四边形 19"/>
          <p:cNvSpPr/>
          <p:nvPr/>
        </p:nvSpPr>
        <p:spPr>
          <a:xfrm>
            <a:off x="1907704" y="2926578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rgbClr val="FF0000"/>
                </a:solidFill>
              </a:rPr>
              <a:t>VoLTE</a:t>
            </a:r>
            <a:r>
              <a:rPr lang="zh-CN" altLang="en-US" dirty="0">
                <a:solidFill>
                  <a:srgbClr val="FF0000"/>
                </a:solidFill>
              </a:rPr>
              <a:t>协议栈架构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899803" y="3514580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04</a:t>
            </a:r>
          </a:p>
        </p:txBody>
      </p:sp>
      <p:sp>
        <p:nvSpPr>
          <p:cNvPr id="22" name="平行四边形 21"/>
          <p:cNvSpPr/>
          <p:nvPr/>
        </p:nvSpPr>
        <p:spPr>
          <a:xfrm>
            <a:off x="1907704" y="3514580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VoLTE</a:t>
            </a:r>
            <a:r>
              <a:rPr lang="zh-CN" altLang="en-US" dirty="0"/>
              <a:t>流程和</a:t>
            </a:r>
            <a:r>
              <a:rPr lang="en-US" altLang="zh-CN" dirty="0"/>
              <a:t>log</a:t>
            </a:r>
            <a:r>
              <a:rPr lang="zh-CN" altLang="en-US" dirty="0"/>
              <a:t>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298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3. </a:t>
            </a:r>
            <a:r>
              <a:rPr lang="en-US" altLang="zh-CN" b="1" dirty="0" err="1"/>
              <a:t>VoLTE</a:t>
            </a:r>
            <a:r>
              <a:rPr lang="zh-CN" altLang="en-US" b="1" dirty="0"/>
              <a:t>协议栈架构</a:t>
            </a:r>
            <a:r>
              <a:rPr lang="en-US" altLang="zh-CN" dirty="0" smtClean="0"/>
              <a:t>——UE</a:t>
            </a:r>
            <a:r>
              <a:rPr lang="zh-CN" altLang="en-US" dirty="0" smtClean="0"/>
              <a:t>相关协议栈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119188"/>
            <a:ext cx="725805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0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3. </a:t>
            </a:r>
            <a:r>
              <a:rPr lang="en-US" altLang="zh-CN" b="1" dirty="0" err="1"/>
              <a:t>VoLTE</a:t>
            </a:r>
            <a:r>
              <a:rPr lang="zh-CN" altLang="en-US" b="1" dirty="0"/>
              <a:t>协议栈架构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控制面相关协议栈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514475"/>
            <a:ext cx="71818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48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3. </a:t>
            </a:r>
            <a:r>
              <a:rPr lang="en-US" altLang="zh-CN" b="1" dirty="0" err="1"/>
              <a:t>VoLTE</a:t>
            </a:r>
            <a:r>
              <a:rPr lang="zh-CN" altLang="en-US" b="1" dirty="0"/>
              <a:t>协议栈架构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数据面相关协议栈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26</a:t>
            </a:fld>
            <a:endParaRPr lang="en-US" dirty="0"/>
          </a:p>
        </p:txBody>
      </p:sp>
      <p:pic>
        <p:nvPicPr>
          <p:cNvPr id="5122" name="图片 86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29645"/>
            <a:ext cx="6840760" cy="509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4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3</a:t>
            </a:r>
            <a:r>
              <a:rPr lang="en-US" altLang="zh-CN" b="1" dirty="0" smtClean="0"/>
              <a:t>. </a:t>
            </a:r>
            <a:r>
              <a:rPr lang="en-US" altLang="zh-CN" b="1" dirty="0" err="1"/>
              <a:t>VoLTE</a:t>
            </a:r>
            <a:r>
              <a:rPr lang="zh-CN" altLang="en-US" b="1" dirty="0"/>
              <a:t>协议栈架构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承载</a:t>
            </a:r>
            <a:r>
              <a:rPr lang="en-US" altLang="zh-CN" dirty="0" err="1" smtClean="0"/>
              <a:t>Qos</a:t>
            </a:r>
            <a:r>
              <a:rPr lang="zh-CN" altLang="en-US" dirty="0" smtClean="0"/>
              <a:t>等级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27</a:t>
            </a:fld>
            <a:endParaRPr 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96535"/>
              </p:ext>
            </p:extLst>
          </p:nvPr>
        </p:nvGraphicFramePr>
        <p:xfrm>
          <a:off x="179513" y="764705"/>
          <a:ext cx="8784974" cy="5688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283"/>
                <a:gridCol w="961977"/>
                <a:gridCol w="856540"/>
                <a:gridCol w="1242418"/>
                <a:gridCol w="1242418"/>
                <a:gridCol w="3478338"/>
              </a:tblGrid>
              <a:tr h="621975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QCI</a:t>
                      </a:r>
                      <a:r>
                        <a:rPr lang="zh-CN" sz="1200" dirty="0">
                          <a:effectLst/>
                        </a:rPr>
                        <a:t>等级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资源类型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优先级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数据包时延预算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数据包丢失率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典型业务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</a:tr>
              <a:tr h="355041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12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 rowSpan="4"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GBR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 ms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r>
                        <a:rPr lang="en-US" sz="1200" baseline="30000">
                          <a:effectLst/>
                        </a:rPr>
                        <a:t>-2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ts val="18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dirty="0" smtClean="0">
                          <a:effectLst/>
                        </a:rPr>
                        <a:t>语音</a:t>
                      </a:r>
                      <a:r>
                        <a:rPr lang="zh-CN" sz="1200" dirty="0" smtClean="0">
                          <a:effectLst/>
                        </a:rPr>
                        <a:t>会话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</a:tr>
              <a:tr h="355041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150 ms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r>
                        <a:rPr lang="en-US" sz="1200" baseline="30000">
                          <a:effectLst/>
                        </a:rPr>
                        <a:t>-3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>
                  <a:txBody>
                    <a:bodyPr/>
                    <a:lstStyle/>
                    <a:p>
                      <a:pPr algn="l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200" dirty="0" smtClean="0">
                          <a:effectLst/>
                        </a:rPr>
                        <a:t>视频</a:t>
                      </a:r>
                      <a:r>
                        <a:rPr lang="zh-CN" sz="1200" dirty="0" smtClean="0">
                          <a:effectLst/>
                        </a:rPr>
                        <a:t>会话（</a:t>
                      </a:r>
                      <a:r>
                        <a:rPr lang="zh-CN" sz="1200" dirty="0">
                          <a:effectLst/>
                        </a:rPr>
                        <a:t>直播流媒体）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</a:tr>
              <a:tr h="355041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 ms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r>
                        <a:rPr lang="en-US" sz="1200" baseline="30000">
                          <a:effectLst/>
                        </a:rPr>
                        <a:t>-3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实时游戏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</a:tr>
              <a:tr h="355041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 ms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r>
                        <a:rPr lang="en-US" sz="1200" baseline="30000">
                          <a:effectLst/>
                        </a:rPr>
                        <a:t>-6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非会话视频（缓冲流媒体）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</a:tr>
              <a:tr h="355041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zh-CN" sz="12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 rowSpan="5"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Non-GBR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 ms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r>
                        <a:rPr lang="en-US" sz="1200" baseline="30000">
                          <a:effectLst/>
                        </a:rPr>
                        <a:t>-6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IMS </a:t>
                      </a:r>
                      <a:r>
                        <a:rPr lang="zh-CN" sz="1200">
                          <a:effectLst/>
                        </a:rPr>
                        <a:t>信令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</a:tr>
              <a:tr h="1187716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 ms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r>
                        <a:rPr lang="en-US" sz="1200" baseline="30000">
                          <a:effectLst/>
                        </a:rPr>
                        <a:t>-6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视频（缓冲流媒体）</a:t>
                      </a: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zh-CN" sz="1200">
                          <a:effectLst/>
                        </a:rPr>
                        <a:t>基于</a:t>
                      </a:r>
                      <a:r>
                        <a:rPr lang="en-US" sz="1200">
                          <a:effectLst/>
                        </a:rPr>
                        <a:t>TCP</a:t>
                      </a:r>
                      <a:r>
                        <a:rPr lang="zh-CN" sz="1200">
                          <a:effectLst/>
                        </a:rPr>
                        <a:t>的业务</a:t>
                      </a:r>
                      <a:r>
                        <a:rPr lang="en-US" sz="1200">
                          <a:effectLst/>
                        </a:rPr>
                        <a:t> (</a:t>
                      </a:r>
                      <a:r>
                        <a:rPr lang="zh-CN" sz="1200">
                          <a:effectLst/>
                        </a:rPr>
                        <a:t>如</a:t>
                      </a:r>
                      <a:r>
                        <a:rPr lang="en-US" sz="1200">
                          <a:effectLst/>
                        </a:rPr>
                        <a:t>www\e-mail\chat\ftp\ p2p </a:t>
                      </a:r>
                      <a:r>
                        <a:rPr lang="zh-CN" sz="1200">
                          <a:effectLst/>
                        </a:rPr>
                        <a:t>文件共享</a:t>
                      </a:r>
                      <a:r>
                        <a:rPr lang="en-US" sz="1200">
                          <a:effectLst/>
                        </a:rPr>
                        <a:t>\</a:t>
                      </a:r>
                      <a:r>
                        <a:rPr lang="zh-CN" sz="1200">
                          <a:effectLst/>
                        </a:rPr>
                        <a:t>逐行扫描视频）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</a:tr>
              <a:tr h="904845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 ms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r>
                        <a:rPr lang="en-US" sz="1200" baseline="30000">
                          <a:effectLst/>
                        </a:rPr>
                        <a:t>-3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语音</a:t>
                      </a: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zh-CN" sz="1200">
                          <a:effectLst/>
                        </a:rPr>
                        <a:t>视频（直播流媒体）</a:t>
                      </a:r>
                    </a:p>
                    <a:p>
                      <a:pPr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互动游戏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</a:tr>
              <a:tr h="355041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 rowSpan="2"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300 ms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 rowSpan="2"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r>
                        <a:rPr lang="en-US" sz="1200" baseline="30000">
                          <a:effectLst/>
                        </a:rPr>
                        <a:t>-6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 rowSpan="2">
                  <a:txBody>
                    <a:bodyPr/>
                    <a:lstStyle/>
                    <a:p>
                      <a:pPr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视频（缓冲流媒体）</a:t>
                      </a: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zh-CN" sz="1200">
                          <a:effectLst/>
                        </a:rPr>
                        <a:t>基于</a:t>
                      </a:r>
                      <a:r>
                        <a:rPr lang="en-US" sz="1200">
                          <a:effectLst/>
                        </a:rPr>
                        <a:t>TCP</a:t>
                      </a:r>
                      <a:r>
                        <a:rPr lang="zh-CN" sz="1200">
                          <a:effectLst/>
                        </a:rPr>
                        <a:t>的业务</a:t>
                      </a:r>
                      <a:r>
                        <a:rPr lang="en-US" sz="1200">
                          <a:effectLst/>
                        </a:rPr>
                        <a:t> (</a:t>
                      </a:r>
                      <a:r>
                        <a:rPr lang="zh-CN" sz="1200">
                          <a:effectLst/>
                        </a:rPr>
                        <a:t>如</a:t>
                      </a:r>
                      <a:r>
                        <a:rPr lang="en-US" sz="1200">
                          <a:effectLst/>
                        </a:rPr>
                        <a:t>www\e-mail\chat\ftp\ p2p </a:t>
                      </a:r>
                      <a:r>
                        <a:rPr lang="zh-CN" sz="1200">
                          <a:effectLst/>
                        </a:rPr>
                        <a:t>文件共享</a:t>
                      </a:r>
                      <a:r>
                        <a:rPr lang="en-US" sz="1200">
                          <a:effectLst/>
                        </a:rPr>
                        <a:t>\</a:t>
                      </a:r>
                      <a:r>
                        <a:rPr lang="zh-CN" sz="1200">
                          <a:effectLst/>
                        </a:rPr>
                        <a:t>逐行扫描视频）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</a:tr>
              <a:tr h="843848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zh-CN" sz="12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ts val="187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2893" marR="82893" marT="41447" marB="41447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02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1646312" y="6530604"/>
            <a:ext cx="2133600" cy="365125"/>
          </a:xfrm>
        </p:spPr>
        <p:txBody>
          <a:bodyPr/>
          <a:lstStyle/>
          <a:p>
            <a:fld id="{0C913308-F349-4B6D-A68A-DD1791B4A57B}" type="slidenum">
              <a:rPr lang="en-US" altLang="zh-CN" smtClean="0"/>
              <a:pPr/>
              <a:t>28</a:t>
            </a:fld>
            <a:endParaRPr lang="en-US" dirty="0"/>
          </a:p>
        </p:txBody>
      </p:sp>
      <p:sp>
        <p:nvSpPr>
          <p:cNvPr id="14" name="平行四边形 13"/>
          <p:cNvSpPr/>
          <p:nvPr/>
        </p:nvSpPr>
        <p:spPr>
          <a:xfrm>
            <a:off x="1907704" y="1750574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VoLTE</a:t>
            </a:r>
            <a:r>
              <a:rPr lang="zh-CN" altLang="en-US" dirty="0" smtClean="0">
                <a:solidFill>
                  <a:schemeClr val="tx1"/>
                </a:solidFill>
              </a:rPr>
              <a:t>简介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899803" y="1750574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17" name="平行四边形 16"/>
          <p:cNvSpPr/>
          <p:nvPr/>
        </p:nvSpPr>
        <p:spPr>
          <a:xfrm>
            <a:off x="899803" y="2338576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02</a:t>
            </a:r>
          </a:p>
        </p:txBody>
      </p:sp>
      <p:sp>
        <p:nvSpPr>
          <p:cNvPr id="18" name="平行四边形 17"/>
          <p:cNvSpPr/>
          <p:nvPr/>
        </p:nvSpPr>
        <p:spPr>
          <a:xfrm>
            <a:off x="1907704" y="2338576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VoNR</a:t>
            </a:r>
            <a:r>
              <a:rPr lang="zh-CN" altLang="en-US" dirty="0" smtClean="0">
                <a:solidFill>
                  <a:schemeClr val="tx1"/>
                </a:solidFill>
              </a:rPr>
              <a:t>简介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899803" y="2926578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03</a:t>
            </a:r>
          </a:p>
        </p:txBody>
      </p:sp>
      <p:sp>
        <p:nvSpPr>
          <p:cNvPr id="20" name="平行四边形 19"/>
          <p:cNvSpPr/>
          <p:nvPr/>
        </p:nvSpPr>
        <p:spPr>
          <a:xfrm>
            <a:off x="1907704" y="2926578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</a:rPr>
              <a:t>VoLTE</a:t>
            </a:r>
            <a:r>
              <a:rPr lang="zh-CN" altLang="en-US" dirty="0">
                <a:solidFill>
                  <a:schemeClr val="tx1"/>
                </a:solidFill>
              </a:rPr>
              <a:t>协议栈架构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899803" y="3514580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04</a:t>
            </a:r>
          </a:p>
        </p:txBody>
      </p:sp>
      <p:sp>
        <p:nvSpPr>
          <p:cNvPr id="22" name="平行四边形 21"/>
          <p:cNvSpPr/>
          <p:nvPr/>
        </p:nvSpPr>
        <p:spPr>
          <a:xfrm>
            <a:off x="1907704" y="3514580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rgbClr val="FF0000"/>
                </a:solidFill>
              </a:rPr>
              <a:t>VoLTE</a:t>
            </a:r>
            <a:r>
              <a:rPr lang="zh-CN" altLang="en-US" dirty="0">
                <a:solidFill>
                  <a:srgbClr val="FF0000"/>
                </a:solidFill>
              </a:rPr>
              <a:t>流程和</a:t>
            </a:r>
            <a:r>
              <a:rPr lang="en-US" altLang="zh-CN" dirty="0">
                <a:solidFill>
                  <a:srgbClr val="FF0000"/>
                </a:solidFill>
              </a:rPr>
              <a:t>log</a:t>
            </a:r>
            <a:r>
              <a:rPr lang="zh-CN" altLang="en-US" dirty="0">
                <a:solidFill>
                  <a:srgbClr val="FF0000"/>
                </a:solidFill>
              </a:rPr>
              <a:t>分析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09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4</a:t>
            </a:r>
            <a:r>
              <a:rPr lang="en-US" altLang="zh-CN" b="1" dirty="0" smtClean="0"/>
              <a:t>. </a:t>
            </a:r>
            <a:r>
              <a:rPr lang="en-US" altLang="zh-CN" b="1" dirty="0" err="1" smtClean="0"/>
              <a:t>VoLTE</a:t>
            </a:r>
            <a:r>
              <a:rPr lang="zh-CN" altLang="en-US" b="1" dirty="0"/>
              <a:t>流程和</a:t>
            </a:r>
            <a:r>
              <a:rPr lang="en-US" altLang="zh-CN" b="1" dirty="0"/>
              <a:t>log</a:t>
            </a:r>
            <a:r>
              <a:rPr lang="zh-CN" altLang="en-US" b="1" dirty="0"/>
              <a:t>分析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流程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29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652237"/>
            <a:ext cx="6953250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31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1. </a:t>
            </a:r>
            <a:r>
              <a:rPr lang="en-US" altLang="zh-CN" b="1" dirty="0" err="1" smtClean="0"/>
              <a:t>VoLTE</a:t>
            </a:r>
            <a:r>
              <a:rPr lang="zh-CN" altLang="en-US" b="1" dirty="0" smtClean="0"/>
              <a:t>简介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VoLTE</a:t>
            </a:r>
            <a:r>
              <a:rPr lang="zh-CN" altLang="en-US" dirty="0" smtClean="0"/>
              <a:t>相关概念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3</a:t>
            </a:fld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539552" y="993497"/>
            <a:ext cx="842493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err="1" smtClean="0"/>
              <a:t>VoLTE</a:t>
            </a:r>
            <a:r>
              <a:rPr lang="en-US" altLang="zh-CN" b="1" dirty="0" smtClean="0"/>
              <a:t>(Voice over LTE)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它是一种</a:t>
            </a:r>
            <a:r>
              <a:rPr lang="en-US" altLang="zh-CN" dirty="0" smtClean="0"/>
              <a:t>IP</a:t>
            </a:r>
            <a:r>
              <a:rPr lang="zh-CN" altLang="en-US" dirty="0" smtClean="0"/>
              <a:t>数据传输技术，无需</a:t>
            </a:r>
            <a:r>
              <a:rPr lang="en-US" altLang="zh-CN" dirty="0" smtClean="0"/>
              <a:t>2G/3G</a:t>
            </a:r>
            <a:r>
              <a:rPr lang="zh-CN" altLang="en-US" dirty="0" smtClean="0"/>
              <a:t>网，全部业务承载于</a:t>
            </a:r>
            <a:r>
              <a:rPr lang="en-US" altLang="zh-CN" dirty="0" smtClean="0"/>
              <a:t>4G</a:t>
            </a:r>
            <a:r>
              <a:rPr lang="zh-CN" altLang="en-US" dirty="0" smtClean="0"/>
              <a:t>网络上，可实现数据与语音业务在同一网络下的统一。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VoLTE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IMS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VoIP</a:t>
            </a:r>
            <a:r>
              <a:rPr lang="zh-CN" altLang="zh-CN" dirty="0"/>
              <a:t>呼叫解决方案</a:t>
            </a:r>
            <a:r>
              <a:rPr lang="zh-CN" altLang="en-US" dirty="0" smtClean="0"/>
              <a:t>。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基础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2852936"/>
            <a:ext cx="826700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IMS(</a:t>
            </a:r>
            <a:r>
              <a:rPr lang="en-US" altLang="zh-CN" dirty="0"/>
              <a:t>IP Multimedia Subsystem 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它由于支持多种接入和丰富的多媒体业务，成为全</a:t>
            </a:r>
            <a:r>
              <a:rPr lang="en-US" altLang="zh-CN" dirty="0" smtClean="0"/>
              <a:t>IP</a:t>
            </a:r>
            <a:r>
              <a:rPr lang="zh-CN" altLang="en-US" dirty="0" smtClean="0"/>
              <a:t>时代的核心网标准架构。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1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4</a:t>
            </a:r>
            <a:r>
              <a:rPr lang="en-US" altLang="zh-CN" b="1" dirty="0" smtClean="0"/>
              <a:t>. </a:t>
            </a:r>
            <a:r>
              <a:rPr lang="en-US" altLang="zh-CN" b="1" dirty="0" err="1" smtClean="0"/>
              <a:t>VoLTE</a:t>
            </a:r>
            <a:r>
              <a:rPr lang="zh-CN" altLang="en-US" b="1" dirty="0"/>
              <a:t>流程和</a:t>
            </a:r>
            <a:r>
              <a:rPr lang="en-US" altLang="zh-CN" b="1" dirty="0"/>
              <a:t>log</a:t>
            </a:r>
            <a:r>
              <a:rPr lang="zh-CN" altLang="en-US" b="1" dirty="0"/>
              <a:t>分析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附着到</a:t>
            </a:r>
            <a:r>
              <a:rPr lang="en-US" altLang="zh-CN" dirty="0" smtClean="0"/>
              <a:t>LTE</a:t>
            </a:r>
            <a:r>
              <a:rPr lang="zh-CN" altLang="en-US" dirty="0" smtClean="0"/>
              <a:t>网络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30</a:t>
            </a:fld>
            <a:endParaRPr lang="en-US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4795986"/>
            <a:ext cx="5562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692696"/>
            <a:ext cx="56864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2852936"/>
            <a:ext cx="75152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5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4</a:t>
            </a:r>
            <a:r>
              <a:rPr lang="en-US" altLang="zh-CN" b="1" dirty="0" smtClean="0"/>
              <a:t>. </a:t>
            </a:r>
            <a:r>
              <a:rPr lang="en-US" altLang="zh-CN" b="1" dirty="0" err="1" smtClean="0"/>
              <a:t>VoLTE</a:t>
            </a:r>
            <a:r>
              <a:rPr lang="zh-CN" altLang="en-US" b="1" dirty="0"/>
              <a:t>流程和</a:t>
            </a:r>
            <a:r>
              <a:rPr lang="en-US" altLang="zh-CN" b="1" dirty="0"/>
              <a:t>log</a:t>
            </a:r>
            <a:r>
              <a:rPr lang="zh-CN" altLang="en-US" b="1" dirty="0"/>
              <a:t>分析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网络侧激活了</a:t>
            </a:r>
            <a:r>
              <a:rPr lang="en-US" altLang="zh-CN" dirty="0" smtClean="0"/>
              <a:t>QCI=5</a:t>
            </a:r>
            <a:r>
              <a:rPr lang="zh-CN" altLang="en-US" dirty="0" smtClean="0"/>
              <a:t>默认承载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31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692696"/>
            <a:ext cx="56483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3213323"/>
            <a:ext cx="55911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52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4</a:t>
            </a:r>
            <a:r>
              <a:rPr lang="en-US" altLang="zh-CN" b="1" dirty="0" smtClean="0"/>
              <a:t>. </a:t>
            </a:r>
            <a:r>
              <a:rPr lang="en-US" altLang="zh-CN" b="1" dirty="0" err="1" smtClean="0"/>
              <a:t>VoLTE</a:t>
            </a:r>
            <a:r>
              <a:rPr lang="zh-CN" altLang="en-US" b="1" dirty="0"/>
              <a:t>流程和</a:t>
            </a:r>
            <a:r>
              <a:rPr lang="en-US" altLang="zh-CN" b="1" dirty="0"/>
              <a:t>log</a:t>
            </a:r>
            <a:r>
              <a:rPr lang="zh-CN" altLang="en-US" b="1" dirty="0"/>
              <a:t>分析</a:t>
            </a:r>
            <a:r>
              <a:rPr lang="en-US" altLang="zh-CN" dirty="0" smtClean="0"/>
              <a:t>——IMS</a:t>
            </a:r>
            <a:r>
              <a:rPr lang="zh-CN" altLang="en-US" dirty="0" smtClean="0"/>
              <a:t>注册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32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443" y="661442"/>
            <a:ext cx="47339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443" y="1624211"/>
            <a:ext cx="59245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0" y="980728"/>
            <a:ext cx="3055227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443" y="2852936"/>
            <a:ext cx="38195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443" y="4091186"/>
            <a:ext cx="59626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443" y="5329436"/>
            <a:ext cx="38004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5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4</a:t>
            </a:r>
            <a:r>
              <a:rPr lang="en-US" altLang="zh-CN" b="1" dirty="0" smtClean="0"/>
              <a:t>. </a:t>
            </a:r>
            <a:r>
              <a:rPr lang="en-US" altLang="zh-CN" b="1" dirty="0" err="1" smtClean="0"/>
              <a:t>VoLTE</a:t>
            </a:r>
            <a:r>
              <a:rPr lang="zh-CN" altLang="en-US" b="1" dirty="0"/>
              <a:t>流程和</a:t>
            </a:r>
            <a:r>
              <a:rPr lang="en-US" altLang="zh-CN" b="1" dirty="0"/>
              <a:t>log</a:t>
            </a:r>
            <a:r>
              <a:rPr lang="zh-CN" altLang="en-US" b="1" dirty="0"/>
              <a:t>分析</a:t>
            </a:r>
            <a:r>
              <a:rPr lang="en-US" altLang="zh-CN" dirty="0" smtClean="0"/>
              <a:t>——IMS</a:t>
            </a:r>
            <a:r>
              <a:rPr lang="zh-CN" altLang="en-US" dirty="0" smtClean="0"/>
              <a:t>订阅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33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92696"/>
            <a:ext cx="47244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814638"/>
            <a:ext cx="73533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4380309"/>
            <a:ext cx="37719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3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4</a:t>
            </a:r>
            <a:r>
              <a:rPr lang="en-US" altLang="zh-CN" b="1" dirty="0" smtClean="0"/>
              <a:t>. </a:t>
            </a:r>
            <a:r>
              <a:rPr lang="en-US" altLang="zh-CN" b="1" dirty="0" err="1" smtClean="0"/>
              <a:t>VoLTE</a:t>
            </a:r>
            <a:r>
              <a:rPr lang="zh-CN" altLang="en-US" b="1" dirty="0"/>
              <a:t>流程和</a:t>
            </a:r>
            <a:r>
              <a:rPr lang="en-US" altLang="zh-CN" b="1" dirty="0"/>
              <a:t>log</a:t>
            </a:r>
            <a:r>
              <a:rPr lang="zh-CN" altLang="en-US" b="1" dirty="0"/>
              <a:t>分析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打电话</a:t>
            </a:r>
            <a:r>
              <a:rPr lang="en-US" altLang="zh-CN" dirty="0" smtClean="0"/>
              <a:t>Origination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34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95312"/>
            <a:ext cx="3600400" cy="270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036590"/>
            <a:ext cx="52863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127873"/>
            <a:ext cx="37909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685254"/>
            <a:ext cx="64389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64088" y="2595312"/>
            <a:ext cx="267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CALL_STATE_ORIGINATING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26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4</a:t>
            </a:r>
            <a:r>
              <a:rPr lang="en-US" altLang="zh-CN" b="1" dirty="0" smtClean="0"/>
              <a:t>. </a:t>
            </a:r>
            <a:r>
              <a:rPr lang="en-US" altLang="zh-CN" b="1" dirty="0" err="1" smtClean="0"/>
              <a:t>VoLTE</a:t>
            </a:r>
            <a:r>
              <a:rPr lang="zh-CN" altLang="en-US" b="1" dirty="0"/>
              <a:t>流程和</a:t>
            </a:r>
            <a:r>
              <a:rPr lang="en-US" altLang="zh-CN" b="1" dirty="0"/>
              <a:t>log</a:t>
            </a:r>
            <a:r>
              <a:rPr lang="zh-CN" altLang="en-US" b="1" dirty="0"/>
              <a:t>分析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打电话</a:t>
            </a:r>
            <a:r>
              <a:rPr lang="en-US" altLang="zh-CN" dirty="0"/>
              <a:t>Origination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35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95312"/>
            <a:ext cx="3600400" cy="270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636912"/>
            <a:ext cx="57054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692696"/>
            <a:ext cx="65151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672558"/>
            <a:ext cx="37719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20588" y="6011842"/>
            <a:ext cx="233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CALL_STATE_ALERTING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14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4</a:t>
            </a:r>
            <a:r>
              <a:rPr lang="en-US" altLang="zh-CN" b="1" dirty="0" smtClean="0"/>
              <a:t>. </a:t>
            </a:r>
            <a:r>
              <a:rPr lang="en-US" altLang="zh-CN" b="1" dirty="0" err="1" smtClean="0"/>
              <a:t>VoLTE</a:t>
            </a:r>
            <a:r>
              <a:rPr lang="zh-CN" altLang="en-US" b="1" dirty="0"/>
              <a:t>流程和</a:t>
            </a:r>
            <a:r>
              <a:rPr lang="en-US" altLang="zh-CN" b="1" dirty="0"/>
              <a:t>log</a:t>
            </a:r>
            <a:r>
              <a:rPr lang="zh-CN" altLang="en-US" b="1" dirty="0"/>
              <a:t>分析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对方接通电话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36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95312"/>
            <a:ext cx="3600400" cy="270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49149" y="5795972"/>
            <a:ext cx="288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CALL_STATE_CONVERSATION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8" y="692696"/>
            <a:ext cx="23717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1628800"/>
            <a:ext cx="37528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2920355"/>
            <a:ext cx="55054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4224883"/>
            <a:ext cx="47148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40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851920" y="1916832"/>
            <a:ext cx="2448272" cy="863674"/>
          </a:xfrm>
        </p:spPr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5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1. </a:t>
            </a:r>
            <a:r>
              <a:rPr lang="en-US" altLang="zh-CN" b="1" dirty="0" err="1" smtClean="0"/>
              <a:t>VoLTE</a:t>
            </a:r>
            <a:r>
              <a:rPr lang="zh-CN" altLang="en-US" b="1" dirty="0" smtClean="0"/>
              <a:t>简介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VoLTE</a:t>
            </a:r>
            <a:r>
              <a:rPr lang="zh-CN" altLang="en-US" dirty="0" smtClean="0"/>
              <a:t>相对于</a:t>
            </a:r>
            <a:r>
              <a:rPr lang="en-US" altLang="zh-CN" dirty="0" smtClean="0"/>
              <a:t>CS voice</a:t>
            </a:r>
            <a:r>
              <a:rPr lang="zh-CN" altLang="en-US" dirty="0" smtClean="0"/>
              <a:t>的优点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4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052736"/>
            <a:ext cx="4486983" cy="360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797152"/>
            <a:ext cx="7848872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高清语音，语音质量能提高</a:t>
            </a:r>
            <a:r>
              <a:rPr lang="en-US" altLang="zh-CN" dirty="0" smtClean="0"/>
              <a:t>40%</a:t>
            </a:r>
            <a:r>
              <a:rPr lang="zh-CN" altLang="en-US" dirty="0" smtClean="0"/>
              <a:t>左右，因为它采用了高分辨率编解码技术。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更低接入时延，拨号后的等待时间，比</a:t>
            </a:r>
            <a:r>
              <a:rPr lang="en-US" altLang="zh-CN" dirty="0" smtClean="0"/>
              <a:t>3G</a:t>
            </a:r>
            <a:r>
              <a:rPr lang="zh-CN" altLang="en-US" dirty="0" smtClean="0"/>
              <a:t>降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，大概在</a:t>
            </a:r>
            <a:r>
              <a:rPr lang="en-US" altLang="zh-CN" dirty="0" smtClean="0"/>
              <a:t>2</a:t>
            </a:r>
            <a:r>
              <a:rPr lang="zh-CN" altLang="en-US" dirty="0" smtClean="0"/>
              <a:t>秒左右，而</a:t>
            </a:r>
            <a:r>
              <a:rPr lang="en-US" altLang="zh-CN" dirty="0" smtClean="0"/>
              <a:t>2G</a:t>
            </a:r>
            <a:r>
              <a:rPr lang="zh-CN" altLang="en-US" dirty="0" smtClean="0"/>
              <a:t>时代在</a:t>
            </a:r>
            <a:r>
              <a:rPr lang="en-US" altLang="zh-CN" dirty="0" smtClean="0"/>
              <a:t>6-7s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提升网络频谱利用率、降低网络成本。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919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1. </a:t>
            </a:r>
            <a:r>
              <a:rPr lang="en-US" altLang="zh-CN" b="1" dirty="0" err="1" smtClean="0"/>
              <a:t>VoLTE</a:t>
            </a:r>
            <a:r>
              <a:rPr lang="zh-CN" altLang="en-US" b="1" dirty="0" smtClean="0"/>
              <a:t>简介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VoLTE</a:t>
            </a:r>
            <a:r>
              <a:rPr lang="zh-CN" altLang="en-US" dirty="0" smtClean="0"/>
              <a:t>几种应用方式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268760"/>
            <a:ext cx="784887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支持</a:t>
            </a:r>
            <a:r>
              <a:rPr lang="en-US" altLang="zh-CN" dirty="0" err="1" smtClean="0"/>
              <a:t>VoLTE</a:t>
            </a:r>
            <a:r>
              <a:rPr lang="zh-CN" altLang="en-US" dirty="0" smtClean="0"/>
              <a:t>的电话。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LTE</a:t>
            </a:r>
            <a:r>
              <a:rPr lang="zh-CN" altLang="en-US" dirty="0" smtClean="0"/>
              <a:t>数据卡</a:t>
            </a:r>
            <a:r>
              <a:rPr lang="en-US" altLang="zh-CN" dirty="0" smtClean="0"/>
              <a:t>+</a:t>
            </a:r>
            <a:r>
              <a:rPr lang="zh-CN" altLang="en-US" dirty="0" smtClean="0"/>
              <a:t>软终端</a:t>
            </a:r>
            <a:r>
              <a:rPr lang="en-US" altLang="zh-CN" dirty="0" smtClean="0"/>
              <a:t>+</a:t>
            </a:r>
            <a:r>
              <a:rPr lang="zh-CN" altLang="en-US" dirty="0" smtClean="0"/>
              <a:t>电脑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LTE CPE + </a:t>
            </a:r>
            <a:r>
              <a:rPr lang="zh-CN" altLang="en-US" dirty="0" smtClean="0"/>
              <a:t>固定话机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987800"/>
            <a:ext cx="9906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429000"/>
            <a:ext cx="12700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63888" y="42920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764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1646312" y="6530604"/>
            <a:ext cx="2133600" cy="365125"/>
          </a:xfrm>
        </p:spPr>
        <p:txBody>
          <a:bodyPr/>
          <a:lstStyle/>
          <a:p>
            <a:fld id="{0C913308-F349-4B6D-A68A-DD1791B4A57B}" type="slidenum">
              <a:rPr lang="en-US" altLang="zh-CN" smtClean="0"/>
              <a:pPr/>
              <a:t>6</a:t>
            </a:fld>
            <a:endParaRPr lang="en-US" dirty="0"/>
          </a:p>
        </p:txBody>
      </p:sp>
      <p:sp>
        <p:nvSpPr>
          <p:cNvPr id="14" name="平行四边形 13"/>
          <p:cNvSpPr/>
          <p:nvPr/>
        </p:nvSpPr>
        <p:spPr>
          <a:xfrm>
            <a:off x="1907704" y="1750574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VoLTE</a:t>
            </a:r>
            <a:r>
              <a:rPr lang="zh-CN" altLang="en-US" dirty="0" smtClean="0">
                <a:solidFill>
                  <a:schemeClr val="tx1"/>
                </a:solidFill>
              </a:rPr>
              <a:t>简介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899803" y="1750574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17" name="平行四边形 16"/>
          <p:cNvSpPr/>
          <p:nvPr/>
        </p:nvSpPr>
        <p:spPr>
          <a:xfrm>
            <a:off x="899803" y="2338576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02</a:t>
            </a:r>
          </a:p>
        </p:txBody>
      </p:sp>
      <p:sp>
        <p:nvSpPr>
          <p:cNvPr id="18" name="平行四边形 17"/>
          <p:cNvSpPr/>
          <p:nvPr/>
        </p:nvSpPr>
        <p:spPr>
          <a:xfrm>
            <a:off x="1907704" y="2338576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VoNR</a:t>
            </a:r>
            <a:r>
              <a:rPr lang="zh-CN" altLang="en-US" dirty="0" smtClean="0">
                <a:solidFill>
                  <a:srgbClr val="FF0000"/>
                </a:solidFill>
              </a:rPr>
              <a:t>简介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899803" y="2926578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03</a:t>
            </a:r>
          </a:p>
        </p:txBody>
      </p:sp>
      <p:sp>
        <p:nvSpPr>
          <p:cNvPr id="20" name="平行四边形 19"/>
          <p:cNvSpPr/>
          <p:nvPr/>
        </p:nvSpPr>
        <p:spPr>
          <a:xfrm>
            <a:off x="1907704" y="2926578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VoLTE</a:t>
            </a:r>
            <a:r>
              <a:rPr lang="zh-CN" altLang="en-US" dirty="0"/>
              <a:t>协议栈架构</a:t>
            </a:r>
            <a:endParaRPr lang="en-US" altLang="zh-CN" dirty="0"/>
          </a:p>
        </p:txBody>
      </p:sp>
      <p:sp>
        <p:nvSpPr>
          <p:cNvPr id="21" name="平行四边形 20"/>
          <p:cNvSpPr/>
          <p:nvPr/>
        </p:nvSpPr>
        <p:spPr>
          <a:xfrm>
            <a:off x="899803" y="3514580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04</a:t>
            </a:r>
          </a:p>
        </p:txBody>
      </p:sp>
      <p:sp>
        <p:nvSpPr>
          <p:cNvPr id="22" name="平行四边形 21"/>
          <p:cNvSpPr/>
          <p:nvPr/>
        </p:nvSpPr>
        <p:spPr>
          <a:xfrm>
            <a:off x="1907704" y="3514580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VoLTE</a:t>
            </a:r>
            <a:r>
              <a:rPr lang="zh-CN" altLang="en-US" dirty="0"/>
              <a:t>流程和</a:t>
            </a:r>
            <a:r>
              <a:rPr lang="en-US" altLang="zh-CN" dirty="0"/>
              <a:t>log</a:t>
            </a:r>
            <a:r>
              <a:rPr lang="zh-CN" altLang="en-US" dirty="0"/>
              <a:t>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7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en-US" altLang="zh-CN" b="1" dirty="0" err="1" smtClean="0"/>
              <a:t>VoNR</a:t>
            </a:r>
            <a:r>
              <a:rPr lang="zh-CN" altLang="en-US" b="1" dirty="0"/>
              <a:t>简介</a:t>
            </a:r>
            <a:r>
              <a:rPr lang="en-US" altLang="zh-CN" dirty="0" smtClean="0"/>
              <a:t>——Vo5G</a:t>
            </a:r>
            <a:endParaRPr lang="zh-CN" altLang="en-US" dirty="0"/>
          </a:p>
          <a:p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7</a:t>
            </a:fld>
            <a:endParaRPr 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929131615"/>
              </p:ext>
            </p:extLst>
          </p:nvPr>
        </p:nvGraphicFramePr>
        <p:xfrm>
          <a:off x="-46856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椭圆 13"/>
          <p:cNvSpPr/>
          <p:nvPr/>
        </p:nvSpPr>
        <p:spPr>
          <a:xfrm>
            <a:off x="2932212" y="1700808"/>
            <a:ext cx="919708" cy="89513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RAT-FB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8065" y="1700808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5G</a:t>
            </a:r>
            <a:r>
              <a:rPr lang="zh-CN" altLang="en-US" dirty="0" smtClean="0"/>
              <a:t>沿用</a:t>
            </a:r>
            <a:r>
              <a:rPr lang="en-US" altLang="zh-CN" dirty="0" smtClean="0"/>
              <a:t>4G</a:t>
            </a:r>
            <a:r>
              <a:rPr lang="zh-CN" altLang="en-US" dirty="0" smtClean="0"/>
              <a:t>的语音架构，仍基于</a:t>
            </a:r>
            <a:r>
              <a:rPr lang="en-US" altLang="zh-CN" dirty="0" smtClean="0"/>
              <a:t>IMS</a:t>
            </a:r>
            <a:r>
              <a:rPr lang="zh-CN" altLang="en-US" dirty="0" smtClean="0"/>
              <a:t>提供语音业务。</a:t>
            </a:r>
            <a:endParaRPr lang="en-US" altLang="zh-CN" dirty="0" smtClean="0"/>
          </a:p>
          <a:p>
            <a:r>
              <a:rPr lang="en-US" altLang="zh-CN" dirty="0" smtClean="0"/>
              <a:t>4G</a:t>
            </a:r>
            <a:r>
              <a:rPr lang="zh-CN" altLang="en-US" dirty="0" smtClean="0"/>
              <a:t>的无线接入技术为</a:t>
            </a:r>
            <a:r>
              <a:rPr lang="en-US" altLang="zh-CN" dirty="0" smtClean="0"/>
              <a:t>LTE</a:t>
            </a:r>
            <a:r>
              <a:rPr lang="zh-CN" altLang="en-US" dirty="0" smtClean="0"/>
              <a:t>，其上面承载语音称之为</a:t>
            </a:r>
            <a:r>
              <a:rPr lang="en-US" altLang="zh-CN" dirty="0" err="1" smtClean="0"/>
              <a:t>VoLTE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5G</a:t>
            </a:r>
            <a:r>
              <a:rPr lang="zh-CN" altLang="en-US" dirty="0" smtClean="0"/>
              <a:t>的无线接入技术为</a:t>
            </a:r>
            <a:r>
              <a:rPr lang="en-US" altLang="zh-CN" dirty="0" smtClean="0"/>
              <a:t>NR</a:t>
            </a:r>
            <a:r>
              <a:rPr lang="zh-CN" altLang="en-US" dirty="0" smtClean="0"/>
              <a:t>，其上面承载语音称之为</a:t>
            </a:r>
            <a:r>
              <a:rPr lang="en-US" altLang="zh-CN" dirty="0" err="1" smtClean="0"/>
              <a:t>VoNR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17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en-US" altLang="zh-CN" b="1" dirty="0" err="1" smtClean="0"/>
              <a:t>VoNR</a:t>
            </a:r>
            <a:r>
              <a:rPr lang="zh-CN" altLang="en-US" b="1" dirty="0"/>
              <a:t>简介</a:t>
            </a:r>
            <a:r>
              <a:rPr lang="en-US" altLang="zh-CN" dirty="0" smtClean="0"/>
              <a:t>——5G</a:t>
            </a:r>
            <a:r>
              <a:rPr lang="zh-CN" altLang="en-US" dirty="0" smtClean="0"/>
              <a:t>语音方案选图</a:t>
            </a:r>
            <a:endParaRPr lang="zh-CN" altLang="en-US" dirty="0"/>
          </a:p>
          <a:p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52736"/>
            <a:ext cx="894397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6" y="5589240"/>
            <a:ext cx="4671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eLTE</a:t>
            </a:r>
            <a:r>
              <a:rPr lang="zh-CN" altLang="en-US" dirty="0" smtClean="0"/>
              <a:t>指</a:t>
            </a:r>
            <a:r>
              <a:rPr lang="en-US" altLang="zh-CN" dirty="0" smtClean="0"/>
              <a:t>4G LTE</a:t>
            </a:r>
            <a:r>
              <a:rPr lang="zh-CN" altLang="en-US" dirty="0" smtClean="0"/>
              <a:t>基站升级后，支持接入</a:t>
            </a:r>
            <a:r>
              <a:rPr lang="en-US" altLang="zh-CN" dirty="0" smtClean="0"/>
              <a:t>5GC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5GC</a:t>
            </a:r>
            <a:r>
              <a:rPr lang="zh-CN" altLang="en-US" dirty="0" smtClean="0"/>
              <a:t>不再提供</a:t>
            </a:r>
            <a:r>
              <a:rPr lang="en-US" altLang="zh-CN" dirty="0" smtClean="0"/>
              <a:t>CSFB</a:t>
            </a:r>
            <a:r>
              <a:rPr lang="zh-CN" altLang="en-US" dirty="0" smtClean="0"/>
              <a:t>的回落方案。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97152"/>
            <a:ext cx="2819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7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en-US" altLang="zh-CN" b="1" dirty="0" err="1" smtClean="0"/>
              <a:t>VoNR</a:t>
            </a:r>
            <a:r>
              <a:rPr lang="zh-CN" altLang="en-US" b="1" dirty="0"/>
              <a:t>简介</a:t>
            </a:r>
            <a:r>
              <a:rPr lang="en-US" altLang="zh-CN" dirty="0" smtClean="0"/>
              <a:t>——NSA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SA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9</a:t>
            </a:fld>
            <a:endParaRPr lang="en-US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066800"/>
            <a:ext cx="5867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2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5723</TotalTime>
  <Words>800</Words>
  <Application>Microsoft Office PowerPoint</Application>
  <PresentationFormat>全屏显示(4:3)</PresentationFormat>
  <Paragraphs>217</Paragraphs>
  <Slides>37</Slides>
  <Notes>36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SW</dc:creator>
  <cp:lastModifiedBy>skysoft</cp:lastModifiedBy>
  <cp:revision>478</cp:revision>
  <dcterms:created xsi:type="dcterms:W3CDTF">2017-06-25T12:34:47Z</dcterms:created>
  <dcterms:modified xsi:type="dcterms:W3CDTF">2019-04-02T09:28:02Z</dcterms:modified>
</cp:coreProperties>
</file>