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309" r:id="rId3"/>
    <p:sldId id="259" r:id="rId4"/>
    <p:sldId id="331" r:id="rId5"/>
    <p:sldId id="336" r:id="rId6"/>
    <p:sldId id="342" r:id="rId7"/>
    <p:sldId id="333" r:id="rId8"/>
    <p:sldId id="332" r:id="rId9"/>
    <p:sldId id="341" r:id="rId10"/>
    <p:sldId id="260" r:id="rId11"/>
    <p:sldId id="297" r:id="rId12"/>
    <p:sldId id="298" r:id="rId13"/>
    <p:sldId id="299" r:id="rId14"/>
    <p:sldId id="352" r:id="rId15"/>
    <p:sldId id="337" r:id="rId16"/>
    <p:sldId id="343" r:id="rId17"/>
    <p:sldId id="301" r:id="rId18"/>
    <p:sldId id="338" r:id="rId19"/>
    <p:sldId id="302" r:id="rId20"/>
    <p:sldId id="303" r:id="rId21"/>
    <p:sldId id="304" r:id="rId22"/>
    <p:sldId id="344" r:id="rId23"/>
    <p:sldId id="305" r:id="rId24"/>
    <p:sldId id="339" r:id="rId25"/>
    <p:sldId id="340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3" r:id="rId34"/>
    <p:sldId id="28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7" autoAdjust="0"/>
  </p:normalViewPr>
  <p:slideViewPr>
    <p:cSldViewPr>
      <p:cViewPr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B23C5-C1EE-4314-90BA-90541437A0BB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B61-E9DB-44C0-89E6-9A36B10C2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1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17D41-92BB-4506-AC00-87155EAB6F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4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B61-E9DB-44C0-89E6-9A36B10C26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5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-8705" y="6568335"/>
            <a:ext cx="3860626" cy="289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68335"/>
            <a:ext cx="4114336" cy="289665"/>
            <a:chOff x="0" y="6568335"/>
            <a:chExt cx="4114336" cy="289665"/>
          </a:xfrm>
        </p:grpSpPr>
        <p:sp>
          <p:nvSpPr>
            <p:cNvPr id="27" name="直角三角形 26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0" y="6604084"/>
              <a:ext cx="3779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Copyright©2016         </a:t>
              </a:r>
              <a:r>
                <a:rPr lang="en-US" altLang="zh-CN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成都天软信息技术有限公司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0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44" name="矩形 43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586706" y="54867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8706" y="707504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16" name="矩形 15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rot="10800000">
            <a:off x="1566662" y="707503"/>
            <a:ext cx="7577337" cy="144016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rot="10800000">
            <a:off x="1422649" y="707503"/>
            <a:ext cx="144016" cy="144016"/>
          </a:xfrm>
          <a:prstGeom prst="rtTriangle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1539462" y="162880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章节一（非当前章节颜色不变）</a:t>
            </a:r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539462" y="242131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章节二（当前章节改色为</a:t>
            </a:r>
            <a:r>
              <a:rPr lang="en-US" altLang="zh-CN" dirty="0" smtClean="0"/>
              <a:t>R204</a:t>
            </a:r>
            <a:r>
              <a:rPr lang="zh-CN" altLang="en-US" dirty="0" smtClean="0"/>
              <a:t> </a:t>
            </a:r>
            <a:r>
              <a:rPr lang="en-US" altLang="zh-CN" dirty="0" smtClean="0"/>
              <a:t>G51</a:t>
            </a:r>
            <a:r>
              <a:rPr lang="zh-CN" altLang="en-US" dirty="0" smtClean="0"/>
              <a:t> </a:t>
            </a:r>
            <a:r>
              <a:rPr lang="en-US" altLang="zh-CN" dirty="0" smtClean="0"/>
              <a:t>B51</a:t>
            </a:r>
            <a:r>
              <a:rPr lang="zh-CN" altLang="en-US" dirty="0" smtClean="0"/>
              <a:t>）</a:t>
            </a:r>
          </a:p>
        </p:txBody>
      </p:sp>
      <p:sp>
        <p:nvSpPr>
          <p:cNvPr id="38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1539462" y="321382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章节三（非当前章节项目符号用钻石型）</a:t>
            </a:r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1539512" y="4005908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章节四（注意章节标题对齐）</a:t>
            </a:r>
          </a:p>
        </p:txBody>
      </p:sp>
      <p:sp>
        <p:nvSpPr>
          <p:cNvPr id="40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1539512" y="4797996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章节五（目录整体尽量居中）</a:t>
            </a:r>
          </a:p>
        </p:txBody>
      </p:sp>
      <p:pic>
        <p:nvPicPr>
          <p:cNvPr id="2050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4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8706" y="420597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0" y="6536377"/>
            <a:ext cx="630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23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30" name="矩形 29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161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706" y="6453336"/>
            <a:ext cx="9152706" cy="414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" y="6491523"/>
            <a:ext cx="66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Copyright©2016                         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64674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4" b="23888"/>
          <a:stretch/>
        </p:blipFill>
        <p:spPr>
          <a:xfrm>
            <a:off x="0" y="1700808"/>
            <a:ext cx="9144000" cy="3657600"/>
          </a:xfrm>
          <a:prstGeom prst="rect">
            <a:avLst/>
          </a:prstGeom>
        </p:spPr>
      </p:pic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1916832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solidFill>
                  <a:srgbClr val="CC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740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2807461" cy="990037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姓名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Colin Chen</a:t>
            </a:r>
          </a:p>
          <a:p>
            <a:pPr algn="l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时间：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2018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月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87824" y="1628726"/>
            <a:ext cx="5904656" cy="1440234"/>
          </a:xfrm>
        </p:spPr>
        <p:txBody>
          <a:bodyPr anchor="ctr"/>
          <a:lstStyle/>
          <a:p>
            <a:r>
              <a:rPr lang="en-US" altLang="zh-CN" dirty="0"/>
              <a:t>QMI</a:t>
            </a:r>
            <a:r>
              <a:rPr lang="zh-CN" altLang="zh-CN" dirty="0"/>
              <a:t>概述以及接口定义</a:t>
            </a:r>
            <a:r>
              <a:rPr lang="en-US" altLang="zh-CN" dirty="0" smtClean="0"/>
              <a:t>—— LTE</a:t>
            </a:r>
            <a:r>
              <a:rPr lang="zh-CN" altLang="en-US" dirty="0" smtClean="0"/>
              <a:t>软件开发部门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QCCI</a:t>
            </a:r>
            <a:r>
              <a:rPr lang="zh-CN" altLang="en-US" b="1" dirty="0" smtClean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简介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261541"/>
            <a:ext cx="2459006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/>
              <a:t>建立</a:t>
            </a:r>
            <a:r>
              <a:rPr lang="zh-CN" altLang="en-US" sz="1600" b="1" dirty="0" smtClean="0"/>
              <a:t>连接</a:t>
            </a:r>
            <a:r>
              <a:rPr lang="en-US" altLang="zh-CN" sz="1600" b="1" dirty="0" smtClean="0"/>
              <a:t>API:</a:t>
            </a:r>
          </a:p>
          <a:p>
            <a:r>
              <a:rPr lang="en-US" altLang="zh-CN" sz="1600" dirty="0" smtClean="0"/>
              <a:t>qmi_client_notifier_init</a:t>
            </a:r>
          </a:p>
          <a:p>
            <a:r>
              <a:rPr lang="en-US" altLang="zh-CN" sz="1600" dirty="0" smtClean="0"/>
              <a:t>qmi_client_get_service_list</a:t>
            </a:r>
          </a:p>
          <a:p>
            <a:r>
              <a:rPr lang="en-US" altLang="zh-CN" sz="1600" dirty="0"/>
              <a:t>qmi_client_init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1261541"/>
            <a:ext cx="17654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断开连接</a:t>
            </a:r>
            <a:r>
              <a:rPr lang="en-US" altLang="zh-CN" sz="1600" b="1" dirty="0" smtClean="0"/>
              <a:t>API:</a:t>
            </a:r>
          </a:p>
          <a:p>
            <a:r>
              <a:rPr lang="en-US" altLang="zh-CN" sz="1600" dirty="0" smtClean="0"/>
              <a:t>qmi_client_release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3194268"/>
            <a:ext cx="2981842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发送消息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qmi_client_send_msg_sync</a:t>
            </a:r>
          </a:p>
          <a:p>
            <a:r>
              <a:rPr lang="en-US" altLang="zh-CN" sz="1600" dirty="0" smtClean="0"/>
              <a:t>qmi_client_send_msg_async</a:t>
            </a:r>
          </a:p>
          <a:p>
            <a:r>
              <a:rPr lang="en-US" altLang="zh-CN" sz="1600" dirty="0" smtClean="0"/>
              <a:t>qmi_client_send_raw_msg_sync</a:t>
            </a:r>
          </a:p>
          <a:p>
            <a:r>
              <a:rPr lang="en-US" altLang="zh-CN" sz="1600" dirty="0"/>
              <a:t>qmi_client_send_raw_msg_async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194268"/>
            <a:ext cx="3232423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回调函数类型</a:t>
            </a:r>
            <a:r>
              <a:rPr lang="en-US" altLang="zh-CN" sz="1600" b="1" dirty="0" smtClean="0"/>
              <a:t>:</a:t>
            </a:r>
          </a:p>
          <a:p>
            <a:r>
              <a:rPr lang="en-US" altLang="zh-CN" sz="1600" dirty="0" smtClean="0"/>
              <a:t>qmi_client_ind_cb</a:t>
            </a:r>
          </a:p>
          <a:p>
            <a:r>
              <a:rPr lang="en-US" altLang="zh-CN" sz="1600" dirty="0" smtClean="0"/>
              <a:t>qmi_client_recv_msg_async_cb</a:t>
            </a:r>
          </a:p>
          <a:p>
            <a:r>
              <a:rPr lang="en-US" altLang="zh-CN" sz="1600" dirty="0"/>
              <a:t>qmi_client_recv_raw_msg_async_cb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5373216"/>
            <a:ext cx="260141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/>
              <a:t>编</a:t>
            </a:r>
            <a:r>
              <a:rPr lang="zh-CN" altLang="en-US" sz="1600" b="1" dirty="0" smtClean="0"/>
              <a:t>解码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qmi_client_message_encode</a:t>
            </a:r>
          </a:p>
          <a:p>
            <a:r>
              <a:rPr lang="en-US" altLang="zh-CN" sz="1600" dirty="0"/>
              <a:t>qmi_client_message_decode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1897" y="5366696"/>
            <a:ext cx="3683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mdm9x07</a:t>
            </a:r>
            <a:r>
              <a:rPr lang="zh-CN" altLang="en-US" sz="1200" dirty="0" smtClean="0"/>
              <a:t>代码路径：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-framework\</a:t>
            </a:r>
            <a:r>
              <a:rPr lang="en-US" altLang="zh-CN" sz="1200" dirty="0" err="1" smtClean="0"/>
              <a:t>inc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qmi_client.h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-framework\</a:t>
            </a:r>
            <a:r>
              <a:rPr lang="en-US" altLang="zh-CN" sz="1200" dirty="0" err="1" smtClean="0"/>
              <a:t>qcci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qmi_cci_common.c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\core\</a:t>
            </a:r>
            <a:r>
              <a:rPr lang="en-US" altLang="zh-CN" sz="1200" dirty="0" err="1" smtClean="0"/>
              <a:t>api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mproc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qmi_client.h</a:t>
            </a:r>
            <a:endParaRPr lang="en-US" altLang="zh-CN" sz="1200" dirty="0" smtClean="0"/>
          </a:p>
          <a:p>
            <a:r>
              <a:rPr lang="en-US" altLang="zh-CN" sz="1200" dirty="0" err="1"/>
              <a:t>modem_proc</a:t>
            </a:r>
            <a:r>
              <a:rPr lang="en-US" altLang="zh-CN" sz="1200" dirty="0"/>
              <a:t>\core\</a:t>
            </a:r>
            <a:r>
              <a:rPr lang="en-US" altLang="zh-CN" sz="1200" dirty="0" err="1"/>
              <a:t>mproc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qcci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qmi_cci_common.c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61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QCCI</a:t>
            </a:r>
            <a:r>
              <a:rPr lang="zh-CN" altLang="en-US" b="1" dirty="0" smtClean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客户端的</a:t>
            </a:r>
            <a:r>
              <a:rPr lang="zh-CN" altLang="en-US" dirty="0" smtClean="0"/>
              <a:t>初始化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836712"/>
            <a:ext cx="55435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63" y="1120775"/>
            <a:ext cx="381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63" y="2550045"/>
            <a:ext cx="30670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63" y="3873574"/>
            <a:ext cx="3838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5963" y="5589240"/>
            <a:ext cx="3519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mdm9x07</a:t>
            </a:r>
            <a:r>
              <a:rPr lang="zh-CN" altLang="en-US" sz="1200" dirty="0" smtClean="0"/>
              <a:t>参考代码：</a:t>
            </a:r>
            <a:endParaRPr lang="en-US" altLang="zh-CN" sz="1200" dirty="0" smtClean="0"/>
          </a:p>
          <a:p>
            <a:r>
              <a:rPr lang="en-US" altLang="zh-CN" sz="1200" dirty="0" err="1"/>
              <a:t>apps_proc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</a:t>
            </a:r>
            <a:r>
              <a:rPr lang="en-US" altLang="zh-CN" sz="1200" dirty="0"/>
              <a:t>-framework\</a:t>
            </a:r>
            <a:r>
              <a:rPr lang="en-US" altLang="zh-CN" sz="1200" dirty="0" err="1"/>
              <a:t>qcci</a:t>
            </a:r>
            <a:r>
              <a:rPr lang="en-US" altLang="zh-CN" sz="1200" dirty="0"/>
              <a:t>\test\</a:t>
            </a:r>
            <a:r>
              <a:rPr lang="en-US" altLang="zh-CN" sz="1200" dirty="0" err="1"/>
              <a:t>qmi_ping_clnt.c</a:t>
            </a:r>
            <a:endParaRPr lang="en-US" altLang="zh-CN" sz="1200" dirty="0" smtClean="0"/>
          </a:p>
          <a:p>
            <a:r>
              <a:rPr lang="en-US" altLang="zh-CN" sz="1200" dirty="0" err="1"/>
              <a:t>modem_proc</a:t>
            </a:r>
            <a:r>
              <a:rPr lang="en-US" altLang="zh-CN" sz="1200" dirty="0"/>
              <a:t>\core\</a:t>
            </a:r>
            <a:r>
              <a:rPr lang="en-US" altLang="zh-CN" sz="1200" dirty="0" err="1"/>
              <a:t>mproc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qcci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qmi_ping_clnt.c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01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/>
              <a:t>QCCI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发送同步消息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6781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65" y="4149080"/>
            <a:ext cx="26098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/>
              <a:t>QCCI</a:t>
            </a:r>
            <a:r>
              <a:rPr lang="zh-CN" altLang="en-US" b="1" dirty="0"/>
              <a:t>接口</a:t>
            </a:r>
            <a:r>
              <a:rPr lang="en-US" altLang="zh-CN" dirty="0"/>
              <a:t>——</a:t>
            </a:r>
            <a:r>
              <a:rPr lang="zh-CN" altLang="en-US" dirty="0" smtClean="0"/>
              <a:t>发送异步</a:t>
            </a:r>
            <a:r>
              <a:rPr lang="zh-CN" altLang="en-US" dirty="0"/>
              <a:t>消息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724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99" y="4005064"/>
            <a:ext cx="34671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5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/>
              <a:t>QCCI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回调通知消息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7816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3038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3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en-US" altLang="zh-CN" b="1" dirty="0"/>
              <a:t>QCCI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——TLV</a:t>
            </a:r>
            <a:r>
              <a:rPr lang="zh-CN" altLang="en-US" dirty="0" smtClean="0"/>
              <a:t>数据格式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340768"/>
            <a:ext cx="8924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7" y="2420888"/>
            <a:ext cx="4638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2762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4797152"/>
            <a:ext cx="3686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868589"/>
            <a:ext cx="37433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4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16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QMI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QCCI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QCSI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常用功能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QMI</a:t>
            </a:r>
            <a:endParaRPr lang="en-US" altLang="zh-CN" dirty="0"/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如何新加一个</a:t>
            </a:r>
            <a:r>
              <a:rPr lang="en-US" altLang="zh-CN" dirty="0" smtClean="0"/>
              <a:t>QMI</a:t>
            </a:r>
            <a:r>
              <a:rPr lang="zh-CN" altLang="en-US" dirty="0" smtClean="0"/>
              <a:t>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31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4. QCSI</a:t>
            </a:r>
            <a:r>
              <a:rPr lang="zh-CN" altLang="en-US" b="1" dirty="0" smtClean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66523" y="1483668"/>
            <a:ext cx="176926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注册接口：</a:t>
            </a:r>
            <a:endParaRPr lang="en-US" altLang="zh-CN" sz="1600" dirty="0" smtClean="0"/>
          </a:p>
          <a:p>
            <a:r>
              <a:rPr lang="en-US" altLang="zh-CN" sz="1600" dirty="0" smtClean="0"/>
              <a:t>qmi_csi_register</a:t>
            </a:r>
          </a:p>
          <a:p>
            <a:r>
              <a:rPr lang="en-US" altLang="zh-CN" sz="1600" dirty="0"/>
              <a:t>qmi_csi_unregister</a:t>
            </a:r>
            <a:endParaRPr lang="zh-CN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81178" y="1483668"/>
            <a:ext cx="1937133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回</a:t>
            </a:r>
            <a:r>
              <a:rPr lang="zh-CN" altLang="en-US" sz="1600" dirty="0" smtClean="0"/>
              <a:t>调函数类型：</a:t>
            </a:r>
            <a:endParaRPr lang="en-US" altLang="zh-CN" sz="1600" dirty="0" smtClean="0"/>
          </a:p>
          <a:p>
            <a:r>
              <a:rPr lang="en-US" altLang="zh-CN" sz="1600" dirty="0" smtClean="0"/>
              <a:t>qmi_csi_connect</a:t>
            </a:r>
          </a:p>
          <a:p>
            <a:r>
              <a:rPr lang="en-US" altLang="zh-CN" sz="1600" dirty="0" smtClean="0"/>
              <a:t>qmi_csi_disconnect</a:t>
            </a:r>
          </a:p>
          <a:p>
            <a:r>
              <a:rPr lang="en-US" altLang="zh-CN" sz="1600" dirty="0" smtClean="0"/>
              <a:t>qmi_csi_process_req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1178" y="3690773"/>
            <a:ext cx="2604239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消息发送接口：</a:t>
            </a:r>
            <a:endParaRPr lang="en-US" altLang="zh-CN" sz="1600" dirty="0" smtClean="0"/>
          </a:p>
          <a:p>
            <a:r>
              <a:rPr lang="en-US" altLang="zh-CN" sz="1600" dirty="0" smtClean="0"/>
              <a:t>qmi_csi_send_resp</a:t>
            </a:r>
          </a:p>
          <a:p>
            <a:r>
              <a:rPr lang="en-US" altLang="zh-CN" sz="1600" dirty="0" smtClean="0"/>
              <a:t>qmi_csi_send_ind</a:t>
            </a:r>
          </a:p>
          <a:p>
            <a:r>
              <a:rPr lang="en-US" altLang="zh-CN" sz="1600" dirty="0"/>
              <a:t>qmi_csi_send_broadcast_ind</a:t>
            </a:r>
            <a:endParaRPr lang="en-US" altLang="zh-CN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66523" y="3690773"/>
            <a:ext cx="2061655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 smtClean="0"/>
              <a:t>事件处理函数：</a:t>
            </a:r>
            <a:endParaRPr lang="en-US" altLang="zh-CN" sz="1600" dirty="0" smtClean="0"/>
          </a:p>
          <a:p>
            <a:r>
              <a:rPr lang="en-US" altLang="zh-CN" sz="1600" dirty="0"/>
              <a:t>qmi_csi_handle_event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170318" y="5085184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mdm9x07</a:t>
            </a:r>
            <a:r>
              <a:rPr lang="zh-CN" altLang="en-US" sz="1200" dirty="0" smtClean="0"/>
              <a:t>代码路径：</a:t>
            </a:r>
            <a:endParaRPr lang="en-US" altLang="zh-CN" sz="1200" dirty="0" smtClean="0"/>
          </a:p>
          <a:p>
            <a:r>
              <a:rPr lang="en-US" altLang="zh-CN" sz="1200" dirty="0" err="1"/>
              <a:t>apps_proc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</a:t>
            </a:r>
            <a:r>
              <a:rPr lang="en-US" altLang="zh-CN" sz="1200" dirty="0"/>
              <a:t>-framework\</a:t>
            </a:r>
            <a:r>
              <a:rPr lang="en-US" altLang="zh-CN" sz="1200" dirty="0" err="1"/>
              <a:t>inc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qmi_csi.h</a:t>
            </a:r>
            <a:endParaRPr lang="en-US" altLang="zh-CN" sz="1200" dirty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-framework\</a:t>
            </a:r>
            <a:r>
              <a:rPr lang="en-US" altLang="zh-CN" sz="1200" dirty="0" err="1" smtClean="0"/>
              <a:t>qcsi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qmi_csi_common.c</a:t>
            </a:r>
            <a:endParaRPr lang="en-US" altLang="zh-CN" sz="1200" dirty="0" smtClean="0"/>
          </a:p>
          <a:p>
            <a:r>
              <a:rPr lang="en-US" altLang="zh-CN" sz="1200" dirty="0" err="1"/>
              <a:t>modem_proc</a:t>
            </a:r>
            <a:r>
              <a:rPr lang="en-US" altLang="zh-CN" sz="1200" dirty="0"/>
              <a:t>\core\</a:t>
            </a:r>
            <a:r>
              <a:rPr lang="en-US" altLang="zh-CN" sz="1200" dirty="0" err="1"/>
              <a:t>api</a:t>
            </a:r>
            <a:r>
              <a:rPr lang="en-US" altLang="zh-CN" sz="1200" dirty="0"/>
              <a:t>\</a:t>
            </a:r>
            <a:r>
              <a:rPr lang="en-US" altLang="zh-CN" sz="1200" dirty="0" err="1"/>
              <a:t>mproc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qmi_csi.h</a:t>
            </a:r>
            <a:endParaRPr lang="en-US" altLang="zh-CN" sz="1200" dirty="0"/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\core\</a:t>
            </a:r>
            <a:r>
              <a:rPr lang="en-US" altLang="zh-CN" sz="1200" dirty="0" err="1" smtClean="0"/>
              <a:t>mproc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qcsi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qmi_csi_common.c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4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4. QCSI</a:t>
            </a:r>
            <a:r>
              <a:rPr lang="zh-CN" altLang="en-US" b="1" dirty="0" smtClean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服务端的初始化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2266"/>
            <a:ext cx="63912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72856"/>
            <a:ext cx="4381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5072856"/>
            <a:ext cx="42005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33488" y="5913327"/>
            <a:ext cx="459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mdm9x07</a:t>
            </a:r>
            <a:r>
              <a:rPr lang="zh-CN" altLang="en-US" sz="1200" dirty="0" smtClean="0"/>
              <a:t>参考代码：</a:t>
            </a:r>
            <a:endParaRPr lang="en-US" altLang="zh-CN" sz="1200" dirty="0" smtClean="0"/>
          </a:p>
          <a:p>
            <a:r>
              <a:rPr lang="en-US" altLang="zh-CN" sz="1200" dirty="0" err="1"/>
              <a:t>apps_proc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</a:t>
            </a:r>
            <a:r>
              <a:rPr lang="en-US" altLang="zh-CN" sz="1200" dirty="0"/>
              <a:t>-framework\</a:t>
            </a:r>
            <a:r>
              <a:rPr lang="en-US" altLang="zh-CN" sz="1200" dirty="0" err="1"/>
              <a:t>qcsi</a:t>
            </a:r>
            <a:r>
              <a:rPr lang="en-US" altLang="zh-CN" sz="1200" dirty="0"/>
              <a:t>\test\</a:t>
            </a:r>
            <a:r>
              <a:rPr lang="en-US" altLang="zh-CN" sz="1200" dirty="0" err="1"/>
              <a:t>qmi_ping_svc_ipc_router_main.c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\core\</a:t>
            </a:r>
            <a:r>
              <a:rPr lang="en-US" altLang="zh-CN" sz="1200" dirty="0" err="1" smtClean="0"/>
              <a:t>mproc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qcsi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qmi_ping_svc_main.c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43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en-US" altLang="zh-CN" b="1" dirty="0"/>
              <a:t>QCSI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同步消息响应流程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19</a:t>
            </a:fld>
            <a:endParaRPr lang="en-US" dirty="0"/>
          </a:p>
        </p:txBody>
      </p:sp>
      <p:pic>
        <p:nvPicPr>
          <p:cNvPr id="5302" name="Picture 1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372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05" name="Picture 1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199"/>
            <a:ext cx="2695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06" name="Picture 18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10149"/>
            <a:ext cx="34099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9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QMI</a:t>
            </a:r>
            <a:r>
              <a:rPr lang="zh-CN" altLang="en-US" dirty="0" smtClean="0">
                <a:solidFill>
                  <a:srgbClr val="FF0000"/>
                </a:solidFill>
              </a:rPr>
              <a:t>基本概念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QMI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QCCI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QCSI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常用功能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QMI</a:t>
            </a:r>
            <a:endParaRPr lang="en-US" altLang="zh-CN" dirty="0"/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如何新加一个</a:t>
            </a:r>
            <a:r>
              <a:rPr lang="en-US" altLang="zh-CN" dirty="0" smtClean="0"/>
              <a:t>QMI</a:t>
            </a:r>
            <a:r>
              <a:rPr lang="zh-CN" altLang="en-US" dirty="0" smtClean="0"/>
              <a:t>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10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en-US" altLang="zh-CN" b="1" dirty="0"/>
              <a:t>QCSI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异步消息</a:t>
            </a:r>
            <a:r>
              <a:rPr lang="zh-CN" altLang="en-US" dirty="0"/>
              <a:t>响应流程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20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9246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69160"/>
            <a:ext cx="26955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6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en-US" altLang="zh-CN" b="1" dirty="0"/>
              <a:t>QCSI</a:t>
            </a:r>
            <a:r>
              <a:rPr lang="zh-CN" altLang="en-US" b="1" dirty="0"/>
              <a:t>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提醒消息发送流程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8580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9" y="3717032"/>
            <a:ext cx="26003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22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QMI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QCCI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QCSI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常用的</a:t>
            </a:r>
            <a:r>
              <a:rPr lang="en-US" altLang="zh-CN" dirty="0" smtClean="0">
                <a:solidFill>
                  <a:schemeClr val="accent2"/>
                </a:solidFill>
              </a:rPr>
              <a:t>QMI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如何新加一个</a:t>
            </a:r>
            <a:r>
              <a:rPr lang="en-US" altLang="zh-CN" dirty="0" smtClean="0"/>
              <a:t>QMI</a:t>
            </a:r>
            <a:r>
              <a:rPr lang="zh-CN" altLang="en-US" dirty="0" smtClean="0"/>
              <a:t>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5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常用的</a:t>
            </a:r>
            <a:r>
              <a:rPr lang="en-US" altLang="zh-CN" b="1" dirty="0" smtClean="0"/>
              <a:t>QMI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几个最常用的</a:t>
            </a:r>
            <a:r>
              <a:rPr lang="en-US" altLang="zh-CN" dirty="0" smtClean="0"/>
              <a:t>QMI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23</a:t>
            </a:fld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45576"/>
              </p:ext>
            </p:extLst>
          </p:nvPr>
        </p:nvGraphicFramePr>
        <p:xfrm>
          <a:off x="827584" y="1397000"/>
          <a:ext cx="73448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248472"/>
                <a:gridCol w="14401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QMI</a:t>
                      </a:r>
                      <a:r>
                        <a:rPr lang="zh-CN" altLang="en-US" dirty="0" smtClean="0"/>
                        <a:t>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Wireless Data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Management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Access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Wireless Messaging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Terminal Command Processor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Identity 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 Book Manager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Vendor-specific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自定义的</a:t>
                      </a:r>
                      <a:r>
                        <a:rPr lang="en-US" altLang="zh-CN" dirty="0" smtClean="0"/>
                        <a:t>QMI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0xE3–0xFF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QCMAP_MSGR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Qualcomm Mobile Access Point Messenger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0x0400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522356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参考文档：</a:t>
            </a:r>
            <a:r>
              <a:rPr lang="en-US" altLang="zh-CN" sz="1200" dirty="0" smtClean="0"/>
              <a:t>80-NV300-2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22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常用的</a:t>
            </a:r>
            <a:r>
              <a:rPr lang="en-US" altLang="zh-CN" b="1" dirty="0" smtClean="0"/>
              <a:t>QMI</a:t>
            </a:r>
            <a:r>
              <a:rPr lang="en-US" altLang="zh-CN" dirty="0" smtClean="0"/>
              <a:t>——NAS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1268760"/>
            <a:ext cx="391004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QMI_NAS</a:t>
            </a:r>
            <a:r>
              <a:rPr lang="zh-CN" altLang="en-US" b="1" dirty="0" smtClean="0"/>
              <a:t>提供访问网络的相关功能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信号强度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网络注册和附着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系统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搜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漫游、偏好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763988"/>
            <a:ext cx="4163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mdm9x07</a:t>
            </a:r>
            <a:r>
              <a:rPr lang="zh-CN" altLang="en-US" sz="1200" dirty="0" smtClean="0"/>
              <a:t>参考</a:t>
            </a:r>
            <a:r>
              <a:rPr lang="zh-CN" altLang="en-US" sz="1200" dirty="0" smtClean="0"/>
              <a:t>代码：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\services\network_access_service_v01.h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\services\network_access_service_v01.c</a:t>
            </a:r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qmimsgs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nas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api</a:t>
            </a:r>
            <a:r>
              <a:rPr lang="en-US" altLang="zh-CN" sz="1200" dirty="0" smtClean="0"/>
              <a:t>\network_access_service_v01.h</a:t>
            </a:r>
          </a:p>
          <a:p>
            <a:r>
              <a:rPr lang="en-US" altLang="zh-CN" sz="1200" dirty="0" err="1"/>
              <a:t>modem_proc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qmimsgs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nas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\network_access_service_v01.c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/>
              <a:t>参考文档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smtClean="0"/>
              <a:t>80_NV300_6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1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常用的</a:t>
            </a:r>
            <a:r>
              <a:rPr lang="en-US" altLang="zh-CN" b="1" dirty="0" smtClean="0"/>
              <a:t>QMI</a:t>
            </a:r>
            <a:r>
              <a:rPr lang="en-US" altLang="zh-CN" dirty="0" smtClean="0"/>
              <a:t>——WDS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1268760"/>
            <a:ext cx="4158511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QMI_WDS</a:t>
            </a:r>
            <a:r>
              <a:rPr lang="zh-CN" altLang="en-US" b="1" dirty="0" smtClean="0"/>
              <a:t>提供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数据服务的相关功能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建立和断开数据连接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流量统计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数据承载</a:t>
            </a:r>
            <a:r>
              <a:rPr lang="zh-CN" altLang="en-US" dirty="0"/>
              <a:t>的</a:t>
            </a:r>
            <a:r>
              <a:rPr lang="zh-CN" altLang="en-US" dirty="0" smtClean="0"/>
              <a:t>速率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数据会话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763988"/>
            <a:ext cx="4056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mdm9x07</a:t>
            </a:r>
            <a:r>
              <a:rPr lang="zh-CN" altLang="en-US" sz="1200" dirty="0" smtClean="0"/>
              <a:t>参考</a:t>
            </a:r>
            <a:r>
              <a:rPr lang="zh-CN" altLang="en-US" sz="1200" dirty="0" smtClean="0"/>
              <a:t>代码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\services\wireless_data_service_v01.h</a:t>
            </a:r>
          </a:p>
          <a:p>
            <a:r>
              <a:rPr lang="en-US" altLang="zh-CN" sz="1200" dirty="0" err="1" smtClean="0"/>
              <a:t>apps_proc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</a:t>
            </a:r>
            <a:r>
              <a:rPr lang="en-US" altLang="zh-CN" sz="1200" dirty="0" smtClean="0"/>
              <a:t>\services\wireless_data_service_v01.c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qmimsgs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wds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api</a:t>
            </a:r>
            <a:r>
              <a:rPr lang="en-US" altLang="zh-CN" sz="1200" dirty="0" smtClean="0"/>
              <a:t>\wireless_data_service_v01.h</a:t>
            </a:r>
            <a:endParaRPr lang="en-US" altLang="zh-CN" sz="1200" dirty="0" smtClean="0"/>
          </a:p>
          <a:p>
            <a:r>
              <a:rPr lang="en-US" altLang="zh-CN" sz="1200" dirty="0" err="1" smtClean="0"/>
              <a:t>modem_proc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qmimsgs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wds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src</a:t>
            </a:r>
            <a:r>
              <a:rPr lang="en-US" altLang="zh-CN" sz="1200" dirty="0" smtClean="0"/>
              <a:t>\wireless_data_service_v01.c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/>
              <a:t>参考文档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smtClean="0"/>
              <a:t>80-NV300-5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20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26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QMI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QCCI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QCSI</a:t>
            </a:r>
            <a:r>
              <a:rPr lang="zh-CN" altLang="en-US" dirty="0" smtClean="0">
                <a:solidFill>
                  <a:schemeClr val="tx1"/>
                </a:solidFill>
              </a:rPr>
              <a:t>接口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常用的</a:t>
            </a:r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如何新加一个</a:t>
            </a:r>
            <a:r>
              <a:rPr lang="en-US" altLang="zh-CN" dirty="0" smtClean="0">
                <a:solidFill>
                  <a:schemeClr val="accent2"/>
                </a:solidFill>
              </a:rPr>
              <a:t>QMI</a:t>
            </a:r>
            <a:r>
              <a:rPr lang="zh-CN" altLang="en-US" dirty="0" smtClean="0">
                <a:solidFill>
                  <a:schemeClr val="accent2"/>
                </a:solidFill>
              </a:rPr>
              <a:t>功能模块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6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92697"/>
            <a:ext cx="597217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——IDL</a:t>
            </a:r>
            <a:r>
              <a:rPr lang="zh-CN" altLang="en-US" dirty="0" smtClean="0"/>
              <a:t>编译工具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44208" y="2045246"/>
            <a:ext cx="21103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QMI_IDL.GEN.6.14.5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39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——IDL</a:t>
            </a:r>
            <a:r>
              <a:rPr lang="zh-CN" altLang="en-US" dirty="0" smtClean="0"/>
              <a:t>关键字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980728"/>
            <a:ext cx="364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IDL</a:t>
            </a:r>
            <a:r>
              <a:rPr lang="zh-CN" altLang="en-US" dirty="0" smtClean="0"/>
              <a:t> </a:t>
            </a:r>
            <a:r>
              <a:rPr lang="en-US" altLang="zh-CN" dirty="0" smtClean="0"/>
              <a:t>(Interface </a:t>
            </a:r>
            <a:r>
              <a:rPr lang="en-US" altLang="zh-CN" dirty="0"/>
              <a:t>Description </a:t>
            </a:r>
            <a:r>
              <a:rPr lang="en-US" altLang="zh-CN" dirty="0" smtClean="0"/>
              <a:t>Language):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19262"/>
            <a:ext cx="67437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1988840"/>
            <a:ext cx="864096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3789040"/>
            <a:ext cx="864096" cy="10801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55576" y="4598677"/>
            <a:ext cx="864096" cy="2704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16016" y="1988833"/>
            <a:ext cx="936104" cy="2704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6016" y="2780928"/>
            <a:ext cx="936104" cy="2704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16216" y="1986941"/>
            <a:ext cx="936104" cy="2704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16216" y="2780928"/>
            <a:ext cx="936104" cy="10081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——IDL</a:t>
            </a:r>
            <a:r>
              <a:rPr lang="zh-CN" altLang="en-US" dirty="0" smtClean="0"/>
              <a:t>基础数据类型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29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962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40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/>
              <a:t>QMI</a:t>
            </a:r>
            <a:r>
              <a:rPr lang="zh-CN" altLang="en-US" b="1" dirty="0"/>
              <a:t>基本</a:t>
            </a:r>
            <a:r>
              <a:rPr lang="zh-CN" altLang="en-US" b="1" dirty="0" smtClean="0"/>
              <a:t>概念</a:t>
            </a:r>
            <a:r>
              <a:rPr lang="en-US" altLang="zh-CN" dirty="0" smtClean="0"/>
              <a:t>——QMI</a:t>
            </a:r>
            <a:r>
              <a:rPr lang="zh-CN" altLang="en-US" dirty="0" smtClean="0"/>
              <a:t>是什么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993497"/>
            <a:ext cx="842493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QMI</a:t>
            </a:r>
            <a:r>
              <a:rPr lang="zh-CN" altLang="en-US" b="1" dirty="0" smtClean="0"/>
              <a:t>是高通提供的一种多处理器进程间通信的功能接口。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具有如下优点：</a:t>
            </a:r>
            <a:endParaRPr lang="en-US" altLang="zh-CN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具有同步和</a:t>
            </a:r>
            <a:r>
              <a:rPr lang="zh-CN" altLang="en-US" dirty="0" smtClean="0">
                <a:solidFill>
                  <a:srgbClr val="FF0000"/>
                </a:solidFill>
              </a:rPr>
              <a:t>异步</a:t>
            </a:r>
            <a:r>
              <a:rPr lang="zh-CN" altLang="en-US" dirty="0" smtClean="0"/>
              <a:t>接口；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支持在</a:t>
            </a:r>
            <a:r>
              <a:rPr lang="zh-CN" altLang="en-US" dirty="0" smtClean="0">
                <a:solidFill>
                  <a:srgbClr val="FF0000"/>
                </a:solidFill>
              </a:rPr>
              <a:t>在多个处理器之间进行通信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良好的可扩展性；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支持多客户端并发运行；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支持多个服务端并发运行，且</a:t>
            </a:r>
            <a:r>
              <a:rPr lang="zh-CN" altLang="en-US" dirty="0" smtClean="0">
                <a:solidFill>
                  <a:srgbClr val="FF0000"/>
                </a:solidFill>
              </a:rPr>
              <a:t>每个服务端还对应多个客户端；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每个服务端还支持版本信息；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91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——IDL</a:t>
            </a:r>
            <a:r>
              <a:rPr lang="zh-CN" altLang="en-US" dirty="0" smtClean="0"/>
              <a:t>枚举和结构体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30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90763"/>
            <a:ext cx="79248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7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——QMI</a:t>
            </a:r>
            <a:r>
              <a:rPr lang="zh-CN" altLang="en-US" dirty="0" smtClean="0"/>
              <a:t>消息类型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31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09725"/>
            <a:ext cx="79343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5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——QMI</a:t>
            </a:r>
            <a:r>
              <a:rPr lang="zh-CN" altLang="en-US" dirty="0" smtClean="0"/>
              <a:t>服务</a:t>
            </a:r>
            <a:r>
              <a:rPr lang="zh-CN" altLang="en-US" dirty="0"/>
              <a:t>类型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32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" y="1765994"/>
            <a:ext cx="2371725" cy="3352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13" y="1490886"/>
            <a:ext cx="2162175" cy="9429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371997" y="1268760"/>
            <a:ext cx="20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mytest_msg_v01.idl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16313" y="967027"/>
            <a:ext cx="195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mytest_msg_v01.h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915816" y="2132856"/>
            <a:ext cx="1152128" cy="2880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13" y="3212976"/>
            <a:ext cx="4781550" cy="32670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7" name="右箭头 16"/>
          <p:cNvSpPr/>
          <p:nvPr/>
        </p:nvSpPr>
        <p:spPr>
          <a:xfrm>
            <a:off x="2933871" y="3789040"/>
            <a:ext cx="1152128" cy="2880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16313" y="2708920"/>
            <a:ext cx="19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mytest_msg_v01.c</a:t>
            </a:r>
            <a:endParaRPr lang="zh-CN" altLang="en-US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" y="6063208"/>
            <a:ext cx="3800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71997" y="558924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idl</a:t>
            </a:r>
            <a:r>
              <a:rPr lang="zh-CN" altLang="en-US" dirty="0" smtClean="0"/>
              <a:t>生成源文件的命令：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8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6. </a:t>
            </a:r>
            <a:r>
              <a:rPr lang="zh-CN" altLang="en-US" b="1" dirty="0" smtClean="0"/>
              <a:t>如何</a:t>
            </a:r>
            <a:r>
              <a:rPr lang="zh-CN" altLang="en-US" b="1" dirty="0"/>
              <a:t>新加一个</a:t>
            </a:r>
            <a:r>
              <a:rPr lang="en-US" altLang="zh-CN" b="1" dirty="0"/>
              <a:t>QMI</a:t>
            </a:r>
            <a:r>
              <a:rPr lang="zh-CN" altLang="en-US" b="1" dirty="0"/>
              <a:t>功能</a:t>
            </a:r>
            <a:r>
              <a:rPr lang="zh-CN" altLang="en-US" b="1" dirty="0" smtClean="0"/>
              <a:t>模块</a:t>
            </a:r>
            <a:r>
              <a:rPr lang="en-US" altLang="zh-CN" dirty="0" smtClean="0"/>
              <a:t>——IDL</a:t>
            </a:r>
            <a:r>
              <a:rPr lang="zh-CN" altLang="en-US" dirty="0" smtClean="0"/>
              <a:t>的相关参考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1484784"/>
            <a:ext cx="6985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IDL</a:t>
            </a:r>
            <a:r>
              <a:rPr lang="zh-CN" altLang="en-US" dirty="0" smtClean="0"/>
              <a:t>：</a:t>
            </a:r>
            <a:r>
              <a:rPr lang="en-US" altLang="zh-CN" dirty="0" err="1"/>
              <a:t>modem_proc</a:t>
            </a:r>
            <a:r>
              <a:rPr lang="en-US" altLang="zh-CN" dirty="0"/>
              <a:t>\</a:t>
            </a:r>
            <a:r>
              <a:rPr lang="en-US" altLang="zh-CN" dirty="0" err="1"/>
              <a:t>gps</a:t>
            </a:r>
            <a:r>
              <a:rPr lang="en-US" altLang="zh-CN" dirty="0"/>
              <a:t>\</a:t>
            </a:r>
            <a:r>
              <a:rPr lang="en-US" altLang="zh-CN" dirty="0" err="1"/>
              <a:t>gnss</a:t>
            </a:r>
            <a:r>
              <a:rPr lang="en-US" altLang="zh-CN" dirty="0"/>
              <a:t>\</a:t>
            </a:r>
            <a:r>
              <a:rPr lang="en-US" altLang="zh-CN" dirty="0" err="1"/>
              <a:t>inc</a:t>
            </a:r>
            <a:r>
              <a:rPr lang="en-US" altLang="zh-CN" dirty="0"/>
              <a:t>\locEng_sm_common_msg_v01.idl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参考高通文档：</a:t>
            </a:r>
            <a:r>
              <a:rPr lang="en-US" altLang="zh-CN" dirty="0" smtClean="0"/>
              <a:t>80_N5706_1</a:t>
            </a:r>
          </a:p>
          <a:p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IDL</a:t>
            </a:r>
            <a:r>
              <a:rPr lang="zh-CN" altLang="en-US" dirty="0" smtClean="0"/>
              <a:t>转换工具：</a:t>
            </a:r>
            <a:r>
              <a:rPr lang="en-US" altLang="zh-CN" dirty="0"/>
              <a:t>QMI_IDL.GEN.6.14.9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3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51920" y="1916832"/>
            <a:ext cx="2448272" cy="863674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5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/>
              <a:t>QMI</a:t>
            </a:r>
            <a:r>
              <a:rPr lang="zh-CN" altLang="en-US" b="1" dirty="0"/>
              <a:t>基本</a:t>
            </a:r>
            <a:r>
              <a:rPr lang="zh-CN" altLang="en-US" b="1" dirty="0" smtClean="0"/>
              <a:t>概念</a:t>
            </a:r>
            <a:r>
              <a:rPr lang="en-US" altLang="zh-CN" dirty="0" smtClean="0"/>
              <a:t>——QMI</a:t>
            </a:r>
            <a:r>
              <a:rPr lang="zh-CN" altLang="en-US" dirty="0"/>
              <a:t>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DIAG</a:t>
            </a:r>
            <a:r>
              <a:rPr lang="zh-CN" altLang="en-US" dirty="0" smtClean="0"/>
              <a:t>之间的优劣对比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27737"/>
              </p:ext>
            </p:extLst>
          </p:nvPr>
        </p:nvGraphicFramePr>
        <p:xfrm>
          <a:off x="971600" y="1556792"/>
          <a:ext cx="7104112" cy="347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1440160"/>
                <a:gridCol w="2376264"/>
                <a:gridCol w="2351584"/>
              </a:tblGrid>
              <a:tr h="8680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通信方式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是否支持</a:t>
                      </a:r>
                      <a:r>
                        <a:rPr lang="en-US" altLang="zh-CN" dirty="0" smtClean="0"/>
                        <a:t>CS</a:t>
                      </a:r>
                      <a:r>
                        <a:rPr lang="zh-CN" altLang="en-US" dirty="0" smtClean="0"/>
                        <a:t>架构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是否容易实现多服务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QMI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异步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是一对多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容易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是一对一关系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不容易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868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DIAG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Service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Client</a:t>
                      </a:r>
                      <a:r>
                        <a:rPr lang="zh-CN" altLang="en-US" dirty="0" smtClean="0"/>
                        <a:t>是一对一关系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不容易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en-US" altLang="zh-CN" b="1" dirty="0"/>
              <a:t>QMI</a:t>
            </a:r>
            <a:r>
              <a:rPr lang="zh-CN" altLang="en-US" b="1" dirty="0"/>
              <a:t>基本</a:t>
            </a:r>
            <a:r>
              <a:rPr lang="zh-CN" altLang="en-US" b="1" dirty="0" smtClean="0"/>
              <a:t>概念</a:t>
            </a:r>
            <a:r>
              <a:rPr lang="en-US" altLang="zh-CN" dirty="0" smtClean="0"/>
              <a:t>——QMI</a:t>
            </a:r>
            <a:r>
              <a:rPr lang="zh-CN" altLang="en-US" dirty="0" smtClean="0"/>
              <a:t>的发展史</a:t>
            </a:r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03239" y="3181636"/>
            <a:ext cx="7704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59905" y="2708920"/>
            <a:ext cx="954435" cy="9454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2005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07024" y="2708920"/>
            <a:ext cx="954435" cy="9454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2009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54142" y="2708920"/>
            <a:ext cx="954435" cy="9454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至今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3789040"/>
            <a:ext cx="3600400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Qualcomm MSM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针对</a:t>
            </a:r>
            <a:r>
              <a:rPr lang="en-US" altLang="zh-CN" sz="1600" dirty="0" smtClean="0"/>
              <a:t>AT</a:t>
            </a:r>
            <a:r>
              <a:rPr lang="zh-CN" altLang="en-US" sz="1600" dirty="0" smtClean="0"/>
              <a:t>命令的模块化不好；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最</a:t>
            </a:r>
            <a:r>
              <a:rPr lang="zh-CN" altLang="en-US" sz="1600" dirty="0"/>
              <a:t>原始的所有服务由</a:t>
            </a:r>
            <a:r>
              <a:rPr lang="en-US" altLang="zh-CN" sz="1600" dirty="0"/>
              <a:t>data</a:t>
            </a:r>
            <a:r>
              <a:rPr lang="zh-CN" altLang="en-US" sz="1600" dirty="0"/>
              <a:t>组设计和维护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首先被用于网络连接管理应用</a:t>
            </a:r>
            <a:r>
              <a:rPr lang="zh-CN" altLang="en-US" sz="1600" dirty="0" smtClean="0"/>
              <a:t>上</a:t>
            </a:r>
            <a:r>
              <a:rPr lang="en-US" altLang="zh-CN" sz="16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后来提供给</a:t>
            </a:r>
            <a:r>
              <a:rPr lang="en-US" altLang="zh-CN" sz="1600" dirty="0"/>
              <a:t>PC</a:t>
            </a:r>
            <a:r>
              <a:rPr lang="zh-CN" altLang="en-US" sz="1600" dirty="0"/>
              <a:t>调用设备的模块化功能的接口（基于</a:t>
            </a:r>
            <a:r>
              <a:rPr lang="en-US" altLang="zh-CN" sz="1600" dirty="0"/>
              <a:t>QMUX</a:t>
            </a:r>
            <a:r>
              <a:rPr lang="zh-CN" altLang="en-US" sz="1600" dirty="0"/>
              <a:t>来传输</a:t>
            </a:r>
            <a:r>
              <a:rPr lang="zh-CN" altLang="en-US" sz="1600" dirty="0" smtClean="0"/>
              <a:t>）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19" y="836712"/>
            <a:ext cx="4896545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扩大了应用范围：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RILs</a:t>
            </a:r>
            <a:r>
              <a:rPr lang="zh-CN" altLang="en-US" sz="1600" dirty="0"/>
              <a:t>（</a:t>
            </a:r>
            <a:r>
              <a:rPr lang="en-US" altLang="zh-CN" sz="1600" dirty="0"/>
              <a:t>Radio Interface Layers</a:t>
            </a:r>
            <a:r>
              <a:rPr lang="zh-CN" altLang="en-US" sz="1600" dirty="0"/>
              <a:t>）开始使用</a:t>
            </a:r>
            <a:r>
              <a:rPr lang="en-US" altLang="zh-CN" sz="1600" dirty="0"/>
              <a:t>QMI</a:t>
            </a:r>
            <a:r>
              <a:rPr lang="zh-CN" altLang="en-US" sz="1600" dirty="0"/>
              <a:t>来</a:t>
            </a:r>
            <a:r>
              <a:rPr lang="zh-CN" altLang="en-US" sz="1600" dirty="0" smtClean="0"/>
              <a:t>传输</a:t>
            </a:r>
            <a:r>
              <a:rPr lang="zh-CN" altLang="en-US" sz="1600" dirty="0"/>
              <a:t>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将一些非数据服务转移给其他组来</a:t>
            </a:r>
            <a:r>
              <a:rPr lang="zh-CN" altLang="en-US" sz="1600" dirty="0" smtClean="0"/>
              <a:t>维护；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增强传输功能（基于</a:t>
            </a:r>
            <a:r>
              <a:rPr lang="en-US" altLang="zh-CN" sz="1600" dirty="0" smtClean="0"/>
              <a:t>IPC router</a:t>
            </a:r>
            <a:r>
              <a:rPr lang="zh-CN" altLang="en-US" sz="1600" dirty="0" smtClean="0"/>
              <a:t>传输），同一芯片的多个处理器之前可以通过</a:t>
            </a:r>
            <a:r>
              <a:rPr lang="en-US" altLang="zh-CN" sz="1600" dirty="0"/>
              <a:t>Shared Memory Driver (SMD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来传输；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970190" y="3789413"/>
            <a:ext cx="381642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IDL QMI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使用接口定义语言</a:t>
            </a:r>
            <a:r>
              <a:rPr lang="en-US" altLang="zh-CN" sz="1600" dirty="0"/>
              <a:t>IDL</a:t>
            </a:r>
            <a:r>
              <a:rPr lang="zh-CN" altLang="en-US" sz="1600" dirty="0"/>
              <a:t>来创建各个模块的</a:t>
            </a:r>
            <a:r>
              <a:rPr lang="en-US" altLang="zh-CN" sz="1600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开发出了一套编码解码的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来</a:t>
            </a:r>
            <a:r>
              <a:rPr lang="zh-CN" altLang="en-US" sz="1600" dirty="0"/>
              <a:t>完成数据的转换。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5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QMI</a:t>
            </a:r>
            <a:r>
              <a:rPr lang="zh-CN" altLang="en-US" dirty="0" smtClean="0">
                <a:solidFill>
                  <a:srgbClr val="FF0000"/>
                </a:solidFill>
              </a:rPr>
              <a:t>框架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QCCI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QCSI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常用功能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QMI</a:t>
            </a:r>
            <a:endParaRPr lang="en-US" altLang="zh-CN" dirty="0"/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如何新加一个</a:t>
            </a:r>
            <a:r>
              <a:rPr lang="en-US" altLang="zh-CN" dirty="0" smtClean="0"/>
              <a:t>QMI</a:t>
            </a:r>
            <a:r>
              <a:rPr lang="zh-CN" altLang="en-US" dirty="0" smtClean="0"/>
              <a:t>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3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2. QMI</a:t>
            </a:r>
            <a:r>
              <a:rPr lang="zh-CN" altLang="en-US" b="1" dirty="0" smtClean="0"/>
              <a:t>框架</a:t>
            </a:r>
            <a:r>
              <a:rPr lang="en-US" altLang="zh-CN" dirty="0" smtClean="0"/>
              <a:t>——QMI</a:t>
            </a:r>
            <a:r>
              <a:rPr lang="zh-CN" altLang="en-US" dirty="0" smtClean="0"/>
              <a:t>架构图</a:t>
            </a:r>
          </a:p>
          <a:p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692696"/>
            <a:ext cx="634365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/>
              <a:t>2. QMI</a:t>
            </a:r>
            <a:r>
              <a:rPr lang="zh-CN" altLang="en-US" b="1" dirty="0"/>
              <a:t>框架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缩写</a:t>
            </a:r>
            <a:endParaRPr lang="zh-CN" altLang="en-US" dirty="0"/>
          </a:p>
          <a:p>
            <a:endParaRPr lang="zh-CN" altLang="en-US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993497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QMI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dirty="0" smtClean="0"/>
              <a:t>Qualcomm </a:t>
            </a:r>
            <a:r>
              <a:rPr lang="en-US" altLang="zh-CN" dirty="0"/>
              <a:t>messaging </a:t>
            </a:r>
            <a:r>
              <a:rPr lang="en-US" altLang="zh-CN" dirty="0" smtClean="0"/>
              <a:t>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QCCI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QMI </a:t>
            </a:r>
            <a:r>
              <a:rPr lang="en-US" altLang="zh-CN" dirty="0"/>
              <a:t>common client </a:t>
            </a:r>
            <a:r>
              <a:rPr lang="en-US" altLang="zh-CN" dirty="0" smtClean="0"/>
              <a:t>interface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QCSI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QMI </a:t>
            </a:r>
            <a:r>
              <a:rPr lang="en-US" altLang="zh-CN" dirty="0"/>
              <a:t>common service </a:t>
            </a:r>
            <a:r>
              <a:rPr lang="en-US" altLang="zh-CN" dirty="0" smtClean="0"/>
              <a:t>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TLV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Type-length-value</a:t>
            </a:r>
          </a:p>
        </p:txBody>
      </p:sp>
    </p:spTree>
    <p:extLst>
      <p:ext uri="{BB962C8B-B14F-4D97-AF65-F5344CB8AC3E}">
        <p14:creationId xmlns:p14="http://schemas.microsoft.com/office/powerpoint/2010/main" val="8251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dirty="0"/>
          </a:p>
        </p:txBody>
      </p:sp>
      <p:sp>
        <p:nvSpPr>
          <p:cNvPr id="14" name="平行四边形 13"/>
          <p:cNvSpPr/>
          <p:nvPr/>
        </p:nvSpPr>
        <p:spPr>
          <a:xfrm>
            <a:off x="1907704" y="1750574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QMI</a:t>
            </a:r>
            <a:r>
              <a:rPr lang="zh-CN" altLang="en-US" dirty="0" smtClean="0">
                <a:solidFill>
                  <a:schemeClr val="tx1"/>
                </a:solidFill>
              </a:rPr>
              <a:t>基本概念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899803" y="1750574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7" name="平行四边形 16"/>
          <p:cNvSpPr/>
          <p:nvPr/>
        </p:nvSpPr>
        <p:spPr>
          <a:xfrm>
            <a:off x="899803" y="2338576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02</a:t>
            </a:r>
          </a:p>
        </p:txBody>
      </p:sp>
      <p:sp>
        <p:nvSpPr>
          <p:cNvPr id="18" name="平行四边形 17"/>
          <p:cNvSpPr/>
          <p:nvPr/>
        </p:nvSpPr>
        <p:spPr>
          <a:xfrm>
            <a:off x="1907704" y="2338576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QMI</a:t>
            </a:r>
            <a:r>
              <a:rPr lang="zh-CN" altLang="en-US" dirty="0" smtClean="0"/>
              <a:t>框架</a:t>
            </a:r>
            <a:endParaRPr lang="en-US" altLang="zh-CN" dirty="0" smtClean="0"/>
          </a:p>
        </p:txBody>
      </p:sp>
      <p:sp>
        <p:nvSpPr>
          <p:cNvPr id="19" name="平行四边形 18"/>
          <p:cNvSpPr/>
          <p:nvPr/>
        </p:nvSpPr>
        <p:spPr>
          <a:xfrm>
            <a:off x="899803" y="2926578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03</a:t>
            </a:r>
          </a:p>
        </p:txBody>
      </p:sp>
      <p:sp>
        <p:nvSpPr>
          <p:cNvPr id="20" name="平行四边形 19"/>
          <p:cNvSpPr/>
          <p:nvPr/>
        </p:nvSpPr>
        <p:spPr>
          <a:xfrm>
            <a:off x="1907704" y="2926578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QCCI</a:t>
            </a:r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899803" y="3514580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04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1907704" y="3514580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QCSI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23" name="平行四边形 22"/>
          <p:cNvSpPr/>
          <p:nvPr/>
        </p:nvSpPr>
        <p:spPr>
          <a:xfrm>
            <a:off x="899803" y="4102582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05</a:t>
            </a:r>
          </a:p>
        </p:txBody>
      </p:sp>
      <p:sp>
        <p:nvSpPr>
          <p:cNvPr id="24" name="平行四边形 23"/>
          <p:cNvSpPr/>
          <p:nvPr/>
        </p:nvSpPr>
        <p:spPr>
          <a:xfrm>
            <a:off x="1907704" y="4102582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常用功能</a:t>
            </a:r>
            <a:r>
              <a:rPr lang="zh-CN" altLang="en-US" dirty="0" smtClean="0"/>
              <a:t>模块的</a:t>
            </a:r>
            <a:r>
              <a:rPr lang="en-US" altLang="zh-CN" dirty="0" smtClean="0"/>
              <a:t>QMI</a:t>
            </a:r>
            <a:endParaRPr lang="en-US" altLang="zh-CN" dirty="0"/>
          </a:p>
        </p:txBody>
      </p:sp>
      <p:sp>
        <p:nvSpPr>
          <p:cNvPr id="25" name="平行四边形 24"/>
          <p:cNvSpPr/>
          <p:nvPr/>
        </p:nvSpPr>
        <p:spPr>
          <a:xfrm>
            <a:off x="899803" y="4690585"/>
            <a:ext cx="792088" cy="350865"/>
          </a:xfrm>
          <a:prstGeom prst="parallelogram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06</a:t>
            </a:r>
          </a:p>
        </p:txBody>
      </p:sp>
      <p:sp>
        <p:nvSpPr>
          <p:cNvPr id="26" name="平行四边形 25"/>
          <p:cNvSpPr/>
          <p:nvPr/>
        </p:nvSpPr>
        <p:spPr>
          <a:xfrm>
            <a:off x="1907704" y="4690585"/>
            <a:ext cx="5904656" cy="35086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如何新加一个</a:t>
            </a:r>
            <a:r>
              <a:rPr lang="en-US" altLang="zh-CN" dirty="0" smtClean="0"/>
              <a:t>QMI</a:t>
            </a:r>
            <a:r>
              <a:rPr lang="zh-CN" altLang="en-US" dirty="0" smtClean="0"/>
              <a:t>功能模块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63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1006</Words>
  <Application>Microsoft Office PowerPoint</Application>
  <PresentationFormat>全屏显示(4:3)</PresentationFormat>
  <Paragraphs>343</Paragraphs>
  <Slides>34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</dc:creator>
  <cp:lastModifiedBy>skysoft</cp:lastModifiedBy>
  <cp:revision>396</cp:revision>
  <dcterms:created xsi:type="dcterms:W3CDTF">2017-06-25T12:34:47Z</dcterms:created>
  <dcterms:modified xsi:type="dcterms:W3CDTF">2018-06-20T06:09:39Z</dcterms:modified>
</cp:coreProperties>
</file>