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64" r:id="rId5"/>
    <p:sldId id="266" r:id="rId6"/>
    <p:sldId id="257" r:id="rId7"/>
    <p:sldId id="259" r:id="rId8"/>
    <p:sldId id="265" r:id="rId9"/>
    <p:sldId id="260" r:id="rId10"/>
    <p:sldId id="261" r:id="rId11"/>
    <p:sldId id="262" r:id="rId12"/>
    <p:sldId id="263" r:id="rId13"/>
    <p:sldId id="267" r:id="rId15"/>
    <p:sldId id="268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4" r:id="rId24"/>
    <p:sldId id="284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804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7A697-E8C8-4A6A-BCDD-DAC7E46D64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FCA7-53D8-4865-BA50-9DCAEEF60E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1FCA7-53D8-4865-BA50-9DCAEEF60E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NSA</a:t>
            </a:r>
            <a:r>
              <a:rPr lang="zh-CN" altLang="en-US" dirty="0" smtClean="0"/>
              <a:t>上手一指禅</a:t>
            </a:r>
            <a:endParaRPr lang="zh-CN" altLang="en-US" dirty="0"/>
          </a:p>
        </p:txBody>
      </p:sp>
      <p:pic>
        <p:nvPicPr>
          <p:cNvPr id="3" name="图片 2" descr="1最新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0" y="2700020"/>
            <a:ext cx="1537335" cy="153733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685800" y="404130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dirty="0" smtClean="0"/>
              <a:t>扫码关注</a:t>
            </a:r>
            <a:r>
              <a:rPr lang="en-US" altLang="zh-CN" sz="1400" dirty="0" smtClean="0"/>
              <a:t>“5G</a:t>
            </a:r>
            <a:r>
              <a:rPr lang="zh-CN" altLang="en-US" sz="1400" dirty="0" smtClean="0"/>
              <a:t>通信</a:t>
            </a:r>
            <a:r>
              <a:rPr lang="en-US" altLang="zh-CN" sz="1400" dirty="0" smtClean="0"/>
              <a:t>”</a:t>
            </a:r>
            <a:endParaRPr lang="en-US" altLang="zh-CN" sz="1400" dirty="0" smtClean="0"/>
          </a:p>
          <a:p>
            <a:r>
              <a:rPr lang="zh-CN" altLang="en-US" sz="1400" dirty="0" smtClean="0"/>
              <a:t>上千份</a:t>
            </a:r>
            <a:r>
              <a:rPr lang="en-US" altLang="zh-CN" sz="1400" dirty="0" smtClean="0"/>
              <a:t>5G</a:t>
            </a:r>
            <a:r>
              <a:rPr lang="zh-CN" altLang="en-US" sz="1400" dirty="0" smtClean="0"/>
              <a:t>技术资料任意下载</a:t>
            </a: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84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侧辅小区添加</a:t>
            </a:r>
            <a:r>
              <a:rPr lang="en-US" altLang="zh-CN" sz="2400" b="1" dirty="0" smtClean="0"/>
              <a:t>CFG</a:t>
            </a:r>
            <a:r>
              <a:rPr lang="zh-CN" altLang="en-US" sz="2400" b="1" dirty="0" smtClean="0"/>
              <a:t>下发</a:t>
            </a:r>
            <a:endParaRPr lang="zh-CN" altLang="en-US" sz="2400" b="1" dirty="0"/>
          </a:p>
        </p:txBody>
      </p:sp>
      <p:sp>
        <p:nvSpPr>
          <p:cNvPr id="17" name="矩形 16"/>
          <p:cNvSpPr/>
          <p:nvPr/>
        </p:nvSpPr>
        <p:spPr>
          <a:xfrm>
            <a:off x="7092280" y="2872482"/>
            <a:ext cx="1965065" cy="550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94" y="1214606"/>
            <a:ext cx="2847290" cy="392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 rot="10800000">
            <a:off x="5724128" y="2857083"/>
            <a:ext cx="1386192" cy="597813"/>
          </a:xfrm>
          <a:prstGeom prst="rightArrow">
            <a:avLst>
              <a:gd name="adj1" fmla="val 50000"/>
              <a:gd name="adj2" fmla="val 812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2"/>
          <a:stretch>
            <a:fillRect/>
          </a:stretch>
        </p:blipFill>
        <p:spPr bwMode="auto">
          <a:xfrm>
            <a:off x="4963705" y="195486"/>
            <a:ext cx="2159551" cy="211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64177"/>
            <a:ext cx="1427134" cy="22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65" y="411509"/>
            <a:ext cx="1585662" cy="225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5364087" y="3576042"/>
            <a:ext cx="679393" cy="7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06820" y="4299942"/>
            <a:ext cx="679393" cy="7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06820" y="4376390"/>
            <a:ext cx="679393" cy="7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436096" y="2308572"/>
            <a:ext cx="267687" cy="1267470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131840" y="1779662"/>
            <a:ext cx="2074980" cy="2519864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067944" y="4083918"/>
            <a:ext cx="1138876" cy="368301"/>
          </a:xfrm>
          <a:prstGeom prst="straightConnector1">
            <a:avLst/>
          </a:prstGeom>
          <a:ln w="412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36512" y="533854"/>
            <a:ext cx="2123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辅小区添加的重配，内容很多，我们主要关注</a:t>
            </a:r>
            <a:r>
              <a:rPr lang="en-US" altLang="zh-CN" sz="1050" b="1" dirty="0" err="1" smtClean="0"/>
              <a:t>spCellConigCommon</a:t>
            </a:r>
            <a:r>
              <a:rPr lang="zh-CN" altLang="en-US" sz="1050" b="1" dirty="0" smtClean="0"/>
              <a:t>消息里的</a:t>
            </a:r>
            <a:r>
              <a:rPr lang="en-US" altLang="zh-CN" sz="1050" b="1" dirty="0" smtClean="0"/>
              <a:t>NR-SSB-FREQ</a:t>
            </a:r>
            <a:r>
              <a:rPr lang="zh-CN" altLang="en-US" sz="1050" b="1" dirty="0" smtClean="0"/>
              <a:t>和</a:t>
            </a:r>
            <a:r>
              <a:rPr lang="en-US" altLang="zh-CN" sz="1050" b="1" dirty="0" smtClean="0"/>
              <a:t>PCI</a:t>
            </a:r>
            <a:r>
              <a:rPr lang="zh-CN" altLang="en-US" sz="1050" b="1" dirty="0" smtClean="0"/>
              <a:t>信息；</a:t>
            </a:r>
            <a:endParaRPr lang="en-US" altLang="zh-CN" sz="1050" b="1" dirty="0" smtClean="0"/>
          </a:p>
          <a:p>
            <a:r>
              <a:rPr lang="zh-CN" altLang="en-US" sz="1050" b="1" dirty="0" smtClean="0"/>
              <a:t>测量控制中是否有</a:t>
            </a:r>
            <a:r>
              <a:rPr lang="en-US" altLang="zh-CN" sz="1050" b="1" dirty="0" smtClean="0"/>
              <a:t>A3</a:t>
            </a:r>
            <a:r>
              <a:rPr lang="zh-CN" altLang="en-US" sz="1050" b="1" dirty="0" smtClean="0"/>
              <a:t>的事件报告。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>
                <a:solidFill>
                  <a:srgbClr val="FF0000"/>
                </a:solidFill>
              </a:rPr>
              <a:t>辅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小区添加的重配置消息，如果手机校验不通过，高通手机不回复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RRCReCFGComplete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消息，直接发起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RRC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重建立请求，重建立的原因是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CFG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失败；海思终端回复</a:t>
            </a:r>
            <a:r>
              <a:rPr lang="en-US" altLang="zh-CN" sz="1050" b="1" dirty="0" err="1">
                <a:solidFill>
                  <a:srgbClr val="FF0000"/>
                </a:solidFill>
              </a:rPr>
              <a:t>RRCReCFGComplete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消息，然后发起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other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原因的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RRC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重建立请求。</a:t>
            </a:r>
            <a:endParaRPr lang="zh-CN" alt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52386" y="2683310"/>
            <a:ext cx="28438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如果遇到类似的辅小区添加的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CFG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消息后发起重建，可以用正常的辅小区添加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CFG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小区去比对，从差异中判断是小区哪里的配置问题。</a:t>
            </a:r>
            <a:endParaRPr lang="zh-CN" alt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2" y="3472212"/>
            <a:ext cx="284380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已知的几点重建问题原因：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LTE&amp;NR DRB3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RLC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模式不一致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[AM/UM]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、高通终端不支持上行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256QAM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、高通不支持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2.6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SRS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端口轮发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4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、海思不支持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SRS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端口轮发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5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NSA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手机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LTE&amp;NR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制式线性功率超过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26dBm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6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NSA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手机上行只支持单流</a:t>
            </a:r>
            <a:endParaRPr lang="en-US" altLang="zh-CN" sz="105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39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侧辅小区添加</a:t>
            </a:r>
            <a:r>
              <a:rPr lang="en-US" altLang="zh-CN" sz="2400" b="1" dirty="0" smtClean="0"/>
              <a:t>MR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NR</a:t>
            </a:r>
            <a:r>
              <a:rPr lang="zh-CN" altLang="en-US" sz="2400" b="1" dirty="0" smtClean="0"/>
              <a:t>侧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变更</a:t>
            </a:r>
            <a:r>
              <a:rPr lang="en-US" altLang="zh-CN" sz="2400" b="1" dirty="0" smtClean="0"/>
              <a:t>MR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7143439" y="2819168"/>
            <a:ext cx="1389001" cy="84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80428" y="3821286"/>
            <a:ext cx="1640044" cy="84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1510"/>
            <a:ext cx="1779351" cy="228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11931"/>
            <a:ext cx="1890742" cy="261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肘形连接符 18"/>
          <p:cNvCxnSpPr/>
          <p:nvPr/>
        </p:nvCxnSpPr>
        <p:spPr>
          <a:xfrm rot="10800000">
            <a:off x="3702357" y="555526"/>
            <a:ext cx="3441082" cy="2306018"/>
          </a:xfrm>
          <a:prstGeom prst="bentConnector3">
            <a:avLst>
              <a:gd name="adj1" fmla="val 1014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10800000">
            <a:off x="5422898" y="2698321"/>
            <a:ext cx="1757530" cy="1153009"/>
          </a:xfrm>
          <a:prstGeom prst="bentConnector3">
            <a:avLst>
              <a:gd name="adj1" fmla="val 322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504" y="843558"/>
            <a:ext cx="212372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右侧是</a:t>
            </a:r>
            <a:r>
              <a:rPr lang="en-US" altLang="zh-CN" sz="1050" b="1" dirty="0" smtClean="0"/>
              <a:t>LTE</a:t>
            </a:r>
            <a:r>
              <a:rPr lang="zh-CN" altLang="en-US" sz="1050" b="1" dirty="0" smtClean="0"/>
              <a:t>上报的</a:t>
            </a:r>
            <a:r>
              <a:rPr lang="en-US" altLang="zh-CN" sz="1050" b="1" dirty="0" smtClean="0"/>
              <a:t>NR-B1</a:t>
            </a:r>
            <a:r>
              <a:rPr lang="zh-CN" altLang="en-US" sz="1050" b="1" dirty="0"/>
              <a:t>事件</a:t>
            </a:r>
            <a:r>
              <a:rPr lang="zh-CN" altLang="en-US" sz="1050" b="1" dirty="0" smtClean="0"/>
              <a:t>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 smtClean="0">
                <a:solidFill>
                  <a:srgbClr val="FF0000"/>
                </a:solidFill>
              </a:rPr>
              <a:t>手机测量到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PCI106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SS-RSRP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76[-80dBm];PCI108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SS-RSRP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74[-82dBm]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。</a:t>
            </a:r>
            <a:endParaRPr lang="zh-CN" alt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0785" y="3417128"/>
            <a:ext cx="24904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右侧是</a:t>
            </a:r>
            <a:r>
              <a:rPr lang="en-US" altLang="zh-CN" sz="1050" b="1" dirty="0" smtClean="0"/>
              <a:t>NR</a:t>
            </a:r>
            <a:r>
              <a:rPr lang="zh-CN" altLang="en-US" sz="1050" b="1" dirty="0" smtClean="0"/>
              <a:t>透传给</a:t>
            </a:r>
            <a:r>
              <a:rPr lang="en-US" altLang="zh-CN" sz="1050" b="1" dirty="0" smtClean="0"/>
              <a:t>LTE</a:t>
            </a:r>
            <a:r>
              <a:rPr lang="zh-CN" altLang="en-US" sz="1050" b="1" dirty="0" smtClean="0"/>
              <a:t>上报的</a:t>
            </a:r>
            <a:r>
              <a:rPr lang="en-US" altLang="zh-CN" sz="1050" b="1" dirty="0" smtClean="0"/>
              <a:t>NR-A3</a:t>
            </a:r>
            <a:r>
              <a:rPr lang="zh-CN" altLang="en-US" sz="1050" b="1" dirty="0" smtClean="0"/>
              <a:t>事件。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 smtClean="0">
                <a:solidFill>
                  <a:srgbClr val="FF0000"/>
                </a:solidFill>
              </a:rPr>
              <a:t>手机测量到当前服务的辅小区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PCI108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SS-RSRP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72[-84dBm];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相邻的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NR-PCI108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SS-RSRP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75[-81dBm]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。满足默认的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sn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变更的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门限。</a:t>
            </a:r>
            <a:endParaRPr lang="zh-CN" altLang="en-US" sz="105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699792" y="1923678"/>
            <a:ext cx="3744416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基站关键信令</a:t>
            </a: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接入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简介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466504" y="2024332"/>
            <a:ext cx="4392488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空口前台关键信</a:t>
            </a:r>
            <a:r>
              <a:rPr lang="zh-CN" altLang="en-US" sz="2400" b="1" dirty="0"/>
              <a:t>令</a:t>
            </a: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切换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 简介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</a:t>
            </a:r>
            <a:r>
              <a:rPr lang="en-US" altLang="zh-CN" sz="2400" b="1" dirty="0" smtClean="0"/>
              <a:t>NR</a:t>
            </a:r>
            <a:r>
              <a:rPr lang="zh-CN" altLang="en-US" sz="2400" b="1" dirty="0" smtClean="0"/>
              <a:t>满足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门限触发删腿</a:t>
            </a:r>
            <a:endParaRPr lang="zh-CN" alt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518"/>
            <a:ext cx="3068637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7584" y="559214"/>
            <a:ext cx="32182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NR</a:t>
            </a:r>
            <a:r>
              <a:rPr lang="zh-CN" altLang="en-US" dirty="0" smtClean="0"/>
              <a:t>触发</a:t>
            </a:r>
            <a:r>
              <a:rPr lang="en-US" altLang="zh-CN" dirty="0" smtClean="0"/>
              <a:t>A2</a:t>
            </a:r>
            <a:r>
              <a:rPr lang="zh-CN" altLang="en-US" dirty="0" smtClean="0"/>
              <a:t>事件由</a:t>
            </a:r>
            <a:r>
              <a:rPr lang="en-US" altLang="zh-CN" dirty="0" smtClean="0"/>
              <a:t>LTE</a:t>
            </a:r>
            <a:r>
              <a:rPr lang="zh-CN" altLang="en-US" dirty="0" smtClean="0"/>
              <a:t>透传</a:t>
            </a:r>
            <a:r>
              <a:rPr lang="en-US" altLang="zh-CN" dirty="0" smtClean="0"/>
              <a:t>MRDC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275538"/>
            <a:ext cx="3402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侧收到辅小区删除的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1918928"/>
            <a:ext cx="33144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侧重新下发</a:t>
            </a:r>
            <a:r>
              <a:rPr lang="en-US" altLang="zh-CN" dirty="0" smtClean="0"/>
              <a:t>NR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B1</a:t>
            </a:r>
            <a:r>
              <a:rPr lang="zh-CN" altLang="en-US" dirty="0" smtClean="0"/>
              <a:t>测量控制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2572262"/>
            <a:ext cx="3014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上报满足</a:t>
            </a:r>
            <a:r>
              <a:rPr lang="en-US" altLang="zh-CN" dirty="0" smtClean="0"/>
              <a:t>B1</a:t>
            </a:r>
            <a:r>
              <a:rPr lang="zh-CN" altLang="en-US" dirty="0" smtClean="0"/>
              <a:t>事件的</a:t>
            </a:r>
            <a:r>
              <a:rPr lang="en-US" altLang="zh-CN" dirty="0" smtClean="0"/>
              <a:t>NR-MR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3238830"/>
            <a:ext cx="3402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侧收到辅小区添加的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21" name="肘形连接符 20"/>
          <p:cNvCxnSpPr/>
          <p:nvPr/>
        </p:nvCxnSpPr>
        <p:spPr>
          <a:xfrm rot="10800000">
            <a:off x="4045838" y="743880"/>
            <a:ext cx="1966325" cy="9233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5" idx="3"/>
          </p:cNvCxnSpPr>
          <p:nvPr/>
        </p:nvCxnSpPr>
        <p:spPr>
          <a:xfrm rot="10800000" flipV="1">
            <a:off x="4229735" y="1145238"/>
            <a:ext cx="1775603" cy="314966"/>
          </a:xfrm>
          <a:prstGeom prst="bentConnector3">
            <a:avLst>
              <a:gd name="adj1" fmla="val 549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17" idx="3"/>
          </p:cNvCxnSpPr>
          <p:nvPr/>
        </p:nvCxnSpPr>
        <p:spPr>
          <a:xfrm rot="10800000" flipV="1">
            <a:off x="4142017" y="1635644"/>
            <a:ext cx="1863320" cy="467950"/>
          </a:xfrm>
          <a:prstGeom prst="bentConnector3">
            <a:avLst>
              <a:gd name="adj1" fmla="val 5146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0800000" flipV="1">
            <a:off x="3842255" y="2225358"/>
            <a:ext cx="2169908" cy="531570"/>
          </a:xfrm>
          <a:prstGeom prst="bentConnector3">
            <a:avLst>
              <a:gd name="adj1" fmla="val 4402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20" idx="3"/>
          </p:cNvCxnSpPr>
          <p:nvPr/>
        </p:nvCxnSpPr>
        <p:spPr>
          <a:xfrm rot="10800000" flipV="1">
            <a:off x="4229734" y="2384538"/>
            <a:ext cx="1782430" cy="103895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</a:t>
            </a:r>
            <a:r>
              <a:rPr lang="en-US" altLang="zh-CN" sz="2400" b="1" dirty="0" smtClean="0"/>
              <a:t>NR</a:t>
            </a:r>
            <a:r>
              <a:rPr lang="zh-CN" altLang="en-US" sz="2400" b="1" dirty="0" smtClean="0"/>
              <a:t>满足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门限触发删腿</a:t>
            </a:r>
            <a:r>
              <a:rPr lang="en-US" altLang="zh-CN" sz="2400" b="1" dirty="0" smtClean="0"/>
              <a:t>-MRDC</a:t>
            </a:r>
            <a:endParaRPr lang="zh-CN" alt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518"/>
            <a:ext cx="3068637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肘形连接符 20"/>
          <p:cNvCxnSpPr/>
          <p:nvPr/>
        </p:nvCxnSpPr>
        <p:spPr>
          <a:xfrm rot="10800000">
            <a:off x="4045838" y="743880"/>
            <a:ext cx="1966325" cy="9233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83518"/>
            <a:ext cx="2354263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59631" y="2859782"/>
            <a:ext cx="3074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上面是</a:t>
            </a:r>
            <a:r>
              <a:rPr lang="en-US" altLang="zh-CN" sz="1050" b="1" dirty="0" smtClean="0"/>
              <a:t>NR</a:t>
            </a:r>
            <a:r>
              <a:rPr lang="zh-CN" altLang="en-US" sz="1050" b="1" dirty="0" smtClean="0"/>
              <a:t>的</a:t>
            </a:r>
            <a:r>
              <a:rPr lang="en-US" altLang="zh-CN" sz="1050" b="1" dirty="0" smtClean="0"/>
              <a:t>A2</a:t>
            </a:r>
            <a:r>
              <a:rPr lang="zh-CN" altLang="en-US" sz="1050" b="1" dirty="0" smtClean="0"/>
              <a:t>事件由</a:t>
            </a:r>
            <a:r>
              <a:rPr lang="en-US" altLang="zh-CN" sz="1050" b="1" dirty="0" smtClean="0"/>
              <a:t>LTE</a:t>
            </a:r>
            <a:r>
              <a:rPr lang="zh-CN" altLang="en-US" sz="1050" b="1" dirty="0"/>
              <a:t>透传</a:t>
            </a:r>
            <a:r>
              <a:rPr lang="zh-CN" altLang="en-US" sz="1050" b="1" dirty="0" smtClean="0"/>
              <a:t>的</a:t>
            </a:r>
            <a:r>
              <a:rPr lang="en-US" altLang="zh-CN" sz="1050" b="1" dirty="0" smtClean="0"/>
              <a:t>NR-A2</a:t>
            </a:r>
            <a:r>
              <a:rPr lang="zh-CN" altLang="en-US" sz="1050" b="1" dirty="0" smtClean="0"/>
              <a:t>事件。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 smtClean="0">
                <a:solidFill>
                  <a:srgbClr val="FF0000"/>
                </a:solidFill>
              </a:rPr>
              <a:t>手机测量到服务小区的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RSRP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满足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-140dBm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，触发删腿动作。</a:t>
            </a:r>
            <a:endParaRPr lang="zh-CN" altLang="en-US" sz="105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</a:t>
            </a:r>
            <a:r>
              <a:rPr lang="en-US" altLang="zh-CN" sz="2400" b="1" dirty="0" smtClean="0"/>
              <a:t>NR</a:t>
            </a:r>
            <a:r>
              <a:rPr lang="zh-CN" altLang="en-US" sz="2400" b="1" dirty="0" smtClean="0"/>
              <a:t>满足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门限触发删腿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删腿</a:t>
            </a:r>
            <a:r>
              <a:rPr lang="en-US" altLang="zh-CN" sz="2400" b="1" dirty="0" smtClean="0"/>
              <a:t>CFG</a:t>
            </a:r>
            <a:endParaRPr lang="zh-CN" alt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518"/>
            <a:ext cx="3068637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7584" y="1275538"/>
            <a:ext cx="3402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侧收到辅小区删除的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23" name="肘形连接符 22"/>
          <p:cNvCxnSpPr>
            <a:endCxn id="15" idx="3"/>
          </p:cNvCxnSpPr>
          <p:nvPr/>
        </p:nvCxnSpPr>
        <p:spPr>
          <a:xfrm rot="10800000" flipV="1">
            <a:off x="4229735" y="1145238"/>
            <a:ext cx="1775603" cy="314966"/>
          </a:xfrm>
          <a:prstGeom prst="bentConnector3">
            <a:avLst>
              <a:gd name="adj1" fmla="val 549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89" y="1686460"/>
            <a:ext cx="2696369" cy="308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3529" y="2715766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右边是</a:t>
            </a:r>
            <a:r>
              <a:rPr lang="en-US" altLang="zh-CN" sz="1050" b="1" dirty="0" smtClean="0"/>
              <a:t>LTE</a:t>
            </a:r>
            <a:r>
              <a:rPr lang="zh-CN" altLang="en-US" sz="1050" b="1" dirty="0" smtClean="0"/>
              <a:t>下发的</a:t>
            </a:r>
            <a:r>
              <a:rPr lang="en-US" altLang="zh-CN" sz="1050" b="1" dirty="0" smtClean="0"/>
              <a:t>RRCRECFG</a:t>
            </a:r>
            <a:r>
              <a:rPr lang="zh-CN" altLang="en-US" sz="1050" b="1" dirty="0" smtClean="0"/>
              <a:t>消息，指示删除辅小区。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nr-Config-r15 = release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。</a:t>
            </a:r>
            <a:endParaRPr lang="zh-CN" altLang="en-US" sz="105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状态下带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MN</a:t>
            </a:r>
            <a:r>
              <a:rPr lang="zh-CN" altLang="en-US" sz="2400" b="1" dirty="0" smtClean="0"/>
              <a:t>切换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肘形连接符 22"/>
          <p:cNvCxnSpPr>
            <a:endCxn id="9" idx="3"/>
          </p:cNvCxnSpPr>
          <p:nvPr/>
        </p:nvCxnSpPr>
        <p:spPr>
          <a:xfrm rot="10800000">
            <a:off x="3559288" y="572518"/>
            <a:ext cx="2788339" cy="487064"/>
          </a:xfrm>
          <a:prstGeom prst="bentConnector3">
            <a:avLst>
              <a:gd name="adj1" fmla="val 4339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387852"/>
            <a:ext cx="3163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系统内</a:t>
            </a:r>
            <a:r>
              <a:rPr lang="en-US" altLang="zh-CN" dirty="0" smtClean="0"/>
              <a:t>A3-MR[</a:t>
            </a:r>
            <a:r>
              <a:rPr lang="zh-CN" altLang="en-US" dirty="0" smtClean="0"/>
              <a:t>带有</a:t>
            </a:r>
            <a:r>
              <a:rPr lang="en-US" altLang="zh-CN" dirty="0" smtClean="0"/>
              <a:t>NR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5" y="1041119"/>
            <a:ext cx="3541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侧收到带</a:t>
            </a:r>
            <a:r>
              <a:rPr lang="en-US" altLang="zh-CN" dirty="0" smtClean="0"/>
              <a:t>SN</a:t>
            </a:r>
            <a:r>
              <a:rPr lang="zh-CN" altLang="en-US" dirty="0" smtClean="0"/>
              <a:t>信息的</a:t>
            </a:r>
            <a:r>
              <a:rPr lang="en-US" altLang="zh-CN" dirty="0" smtClean="0"/>
              <a:t>MN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CFG</a:t>
            </a:r>
            <a:endParaRPr lang="zh-CN" altLang="en-US" dirty="0"/>
          </a:p>
        </p:txBody>
      </p:sp>
      <p:cxnSp>
        <p:nvCxnSpPr>
          <p:cNvPr id="14" name="肘形连接符 13"/>
          <p:cNvCxnSpPr>
            <a:endCxn id="13" idx="3"/>
          </p:cNvCxnSpPr>
          <p:nvPr/>
        </p:nvCxnSpPr>
        <p:spPr>
          <a:xfrm rot="10800000" flipV="1">
            <a:off x="3937147" y="1193003"/>
            <a:ext cx="2410481" cy="3278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5536" y="1707654"/>
            <a:ext cx="2817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侧系统内的</a:t>
            </a:r>
            <a:r>
              <a:rPr lang="en-US" altLang="zh-CN" dirty="0" smtClean="0"/>
              <a:t>A3</a:t>
            </a:r>
            <a:r>
              <a:rPr lang="zh-CN" altLang="en-US" dirty="0" smtClean="0"/>
              <a:t>同频测量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20" name="肘形连接符 19"/>
          <p:cNvCxnSpPr>
            <a:endCxn id="24" idx="3"/>
          </p:cNvCxnSpPr>
          <p:nvPr/>
        </p:nvCxnSpPr>
        <p:spPr>
          <a:xfrm rot="10800000" flipV="1">
            <a:off x="3006252" y="2571749"/>
            <a:ext cx="3341377" cy="276999"/>
          </a:xfrm>
          <a:prstGeom prst="bentConnector3">
            <a:avLst>
              <a:gd name="adj1" fmla="val 352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1983" y="2571750"/>
            <a:ext cx="263426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</a:t>
            </a:r>
            <a:r>
              <a:rPr lang="en-US" altLang="zh-CN" dirty="0" smtClean="0"/>
              <a:t>NR</a:t>
            </a:r>
            <a:r>
              <a:rPr lang="zh-CN" altLang="en-US" dirty="0" smtClean="0"/>
              <a:t>侧测量控制</a:t>
            </a:r>
            <a:endParaRPr lang="en-US" altLang="zh-CN" dirty="0" smtClean="0"/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[A2</a:t>
            </a:r>
            <a:r>
              <a:rPr lang="zh-CN" altLang="en-US" sz="1100" dirty="0" smtClean="0">
                <a:solidFill>
                  <a:srgbClr val="FF0000"/>
                </a:solidFill>
              </a:rPr>
              <a:t>删腿</a:t>
            </a:r>
            <a:r>
              <a:rPr lang="en-US" altLang="zh-CN" sz="1100" dirty="0" smtClean="0">
                <a:solidFill>
                  <a:srgbClr val="FF0000"/>
                </a:solidFill>
              </a:rPr>
              <a:t>/A3</a:t>
            </a:r>
            <a:r>
              <a:rPr lang="zh-CN" altLang="en-US" sz="1100" dirty="0" smtClean="0">
                <a:solidFill>
                  <a:srgbClr val="FF0000"/>
                </a:solidFill>
              </a:rPr>
              <a:t>辅节点变更</a:t>
            </a:r>
            <a:r>
              <a:rPr lang="en-US" altLang="zh-CN" sz="1100" dirty="0" smtClean="0">
                <a:solidFill>
                  <a:srgbClr val="FF0000"/>
                </a:solidFill>
              </a:rPr>
              <a:t>]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29" name="肘形连接符 28"/>
          <p:cNvCxnSpPr>
            <a:endCxn id="19" idx="3"/>
          </p:cNvCxnSpPr>
          <p:nvPr/>
        </p:nvCxnSpPr>
        <p:spPr>
          <a:xfrm rot="10800000">
            <a:off x="3213039" y="1892320"/>
            <a:ext cx="3134598" cy="247384"/>
          </a:xfrm>
          <a:prstGeom prst="bentConnector3">
            <a:avLst>
              <a:gd name="adj1" fmla="val 3780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状态下带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MN</a:t>
            </a:r>
            <a:r>
              <a:rPr lang="zh-CN" altLang="en-US" sz="2400" b="1" dirty="0" smtClean="0"/>
              <a:t>切换</a:t>
            </a:r>
            <a:r>
              <a:rPr lang="en-US" altLang="zh-CN" sz="2400" b="1" dirty="0" smtClean="0"/>
              <a:t>-MR</a:t>
            </a:r>
            <a:r>
              <a:rPr lang="zh-CN" altLang="en-US" sz="2400" b="1" dirty="0" smtClean="0"/>
              <a:t>消息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肘形连接符 22"/>
          <p:cNvCxnSpPr>
            <a:endCxn id="9" idx="3"/>
          </p:cNvCxnSpPr>
          <p:nvPr/>
        </p:nvCxnSpPr>
        <p:spPr>
          <a:xfrm rot="10800000">
            <a:off x="3559288" y="572518"/>
            <a:ext cx="2788339" cy="487064"/>
          </a:xfrm>
          <a:prstGeom prst="bentConnector3">
            <a:avLst>
              <a:gd name="adj1" fmla="val 4339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387852"/>
            <a:ext cx="3163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系统内</a:t>
            </a:r>
            <a:r>
              <a:rPr lang="en-US" altLang="zh-CN" dirty="0" smtClean="0"/>
              <a:t>A3-MR[</a:t>
            </a:r>
            <a:r>
              <a:rPr lang="zh-CN" altLang="en-US" dirty="0" smtClean="0"/>
              <a:t>带有</a:t>
            </a:r>
            <a:r>
              <a:rPr lang="en-US" altLang="zh-CN" dirty="0" smtClean="0"/>
              <a:t>NR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4" y="816050"/>
            <a:ext cx="3268813" cy="418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23928" y="1491630"/>
            <a:ext cx="201622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左边是</a:t>
            </a:r>
            <a:r>
              <a:rPr lang="en-US" altLang="zh-CN" sz="1050" b="1" dirty="0" smtClean="0"/>
              <a:t>LTE</a:t>
            </a:r>
            <a:r>
              <a:rPr lang="zh-CN" altLang="en-US" sz="1050" b="1" dirty="0" smtClean="0"/>
              <a:t>的</a:t>
            </a:r>
            <a:r>
              <a:rPr lang="en-US" altLang="zh-CN" sz="1050" b="1" dirty="0" smtClean="0"/>
              <a:t>A3</a:t>
            </a:r>
            <a:r>
              <a:rPr lang="zh-CN" altLang="en-US" sz="1050" b="1" dirty="0" smtClean="0"/>
              <a:t>事件，手机上报的</a:t>
            </a:r>
            <a:r>
              <a:rPr lang="en-US" altLang="zh-CN" sz="1050" b="1" dirty="0" smtClean="0"/>
              <a:t>MR</a:t>
            </a:r>
            <a:r>
              <a:rPr lang="zh-CN" altLang="en-US" sz="1050" b="1" dirty="0" smtClean="0"/>
              <a:t>信息中带有</a:t>
            </a:r>
            <a:r>
              <a:rPr lang="en-US" altLang="zh-CN" sz="1050" b="1" dirty="0" smtClean="0"/>
              <a:t>NR</a:t>
            </a:r>
            <a:r>
              <a:rPr lang="zh-CN" altLang="en-US" sz="1050" b="1" dirty="0" smtClean="0"/>
              <a:t>的小区信息。</a:t>
            </a:r>
            <a:endParaRPr lang="en-US" altLang="zh-CN" sz="1050" b="1" dirty="0" smtClean="0"/>
          </a:p>
          <a:p>
            <a:endParaRPr lang="en-US" altLang="zh-CN" sz="1050" b="1" dirty="0"/>
          </a:p>
          <a:p>
            <a:r>
              <a:rPr lang="zh-CN" altLang="en-US" sz="1050" b="1" dirty="0" smtClean="0">
                <a:solidFill>
                  <a:srgbClr val="FF0000"/>
                </a:solidFill>
              </a:rPr>
              <a:t>手机测量到新的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LTE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小区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PCI=225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RSRP=-72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。</a:t>
            </a:r>
            <a:endParaRPr lang="zh-CN" alt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5344" y="2571750"/>
            <a:ext cx="2016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触发该过程，需要在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LTE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侧开启带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SN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切换的功能，同时需要打开同频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的事件中最强邻区上报功能开关，以及调整</a:t>
            </a:r>
            <a:endParaRPr lang="zh-CN" altLang="en-US" sz="105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7236296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状态下带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MN</a:t>
            </a:r>
            <a:r>
              <a:rPr lang="zh-CN" altLang="en-US" sz="2400" b="1" dirty="0" smtClean="0"/>
              <a:t>切换</a:t>
            </a:r>
            <a:r>
              <a:rPr lang="en-US" altLang="zh-CN" sz="2400" b="1" dirty="0" smtClean="0"/>
              <a:t>-MN</a:t>
            </a:r>
            <a:r>
              <a:rPr lang="zh-CN" altLang="en-US" sz="2400" b="1" dirty="0" smtClean="0"/>
              <a:t>切换的</a:t>
            </a:r>
            <a:r>
              <a:rPr lang="en-US" altLang="zh-CN" sz="2400" b="1" dirty="0" smtClean="0"/>
              <a:t>CFG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95736" y="411509"/>
            <a:ext cx="35416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侧收到带</a:t>
            </a:r>
            <a:r>
              <a:rPr lang="en-US" altLang="zh-CN" dirty="0" smtClean="0"/>
              <a:t>SN</a:t>
            </a:r>
            <a:r>
              <a:rPr lang="zh-CN" altLang="en-US" dirty="0" smtClean="0"/>
              <a:t>信息的</a:t>
            </a:r>
            <a:r>
              <a:rPr lang="en-US" altLang="zh-CN" dirty="0" smtClean="0"/>
              <a:t>MN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CFG</a:t>
            </a:r>
            <a:endParaRPr lang="zh-CN" altLang="en-US" dirty="0"/>
          </a:p>
        </p:txBody>
      </p:sp>
      <p:cxnSp>
        <p:nvCxnSpPr>
          <p:cNvPr id="14" name="肘形连接符 13"/>
          <p:cNvCxnSpPr>
            <a:endCxn id="13" idx="3"/>
          </p:cNvCxnSpPr>
          <p:nvPr/>
        </p:nvCxnSpPr>
        <p:spPr>
          <a:xfrm rot="10800000">
            <a:off x="5737347" y="596175"/>
            <a:ext cx="620684" cy="60742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78" y="806766"/>
            <a:ext cx="2895711" cy="29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526"/>
            <a:ext cx="1981200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96" y="1917872"/>
            <a:ext cx="1553457" cy="322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53" y="3986565"/>
            <a:ext cx="1139205" cy="75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23928" y="1707654"/>
            <a:ext cx="67590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43059" y="3321598"/>
            <a:ext cx="675905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43059" y="3402633"/>
            <a:ext cx="675905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1259632" y="627534"/>
            <a:ext cx="2664296" cy="117499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771800" y="1995686"/>
            <a:ext cx="2571259" cy="136191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077" idx="0"/>
          </p:cNvCxnSpPr>
          <p:nvPr/>
        </p:nvCxnSpPr>
        <p:spPr>
          <a:xfrm flipH="1">
            <a:off x="3987356" y="3469501"/>
            <a:ext cx="1376247" cy="51706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0" y="-5132"/>
            <a:ext cx="6300192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中移</a:t>
            </a:r>
            <a:r>
              <a:rPr lang="en-US" altLang="zh-CN" sz="2400" b="1" dirty="0" smtClean="0"/>
              <a:t>2.6G</a:t>
            </a:r>
            <a:r>
              <a:rPr lang="zh-CN" altLang="en-US" sz="2400" b="1" dirty="0" smtClean="0"/>
              <a:t>频率基础信息配置</a:t>
            </a:r>
            <a:endParaRPr lang="zh-CN" alt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1203598"/>
          <a:ext cx="5486400" cy="323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03648" y="3291830"/>
          <a:ext cx="5486400" cy="323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403648" y="368306"/>
            <a:ext cx="0" cy="40756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556" y="36830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2515MHz</a:t>
            </a:r>
            <a:endParaRPr lang="zh-CN" altLang="en-US" sz="1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460130" y="1053232"/>
            <a:ext cx="0" cy="8704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34632" y="3147814"/>
            <a:ext cx="0" cy="100811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89582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2575MHz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29701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2615MHz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1587003"/>
            <a:ext cx="1422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Cell:60MHz</a:t>
            </a:r>
            <a:endParaRPr lang="en-US" altLang="zh-CN" sz="1050" dirty="0" smtClean="0"/>
          </a:p>
          <a:p>
            <a:r>
              <a:rPr lang="en-US" altLang="zh-CN" sz="1050" dirty="0" smtClean="0"/>
              <a:t>Cell freq:</a:t>
            </a:r>
            <a:r>
              <a:rPr lang="en-US" altLang="zh-CN" sz="1050" dirty="0" smtClean="0">
                <a:solidFill>
                  <a:srgbClr val="FF0000"/>
                </a:solidFill>
              </a:rPr>
              <a:t>2544.9</a:t>
            </a:r>
            <a:r>
              <a:rPr lang="en-US" altLang="zh-CN" sz="1050" dirty="0" smtClean="0"/>
              <a:t>MHz</a:t>
            </a:r>
            <a:endParaRPr lang="en-US" altLang="zh-CN" sz="1050" dirty="0" smtClean="0"/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freq</a:t>
            </a:r>
            <a:r>
              <a:rPr lang="en-US" altLang="zh-CN" sz="1050" dirty="0" smtClean="0"/>
              <a:t> : </a:t>
            </a:r>
            <a:r>
              <a:rPr lang="en-US" altLang="zh-CN" sz="1050" dirty="0" smtClean="0">
                <a:solidFill>
                  <a:srgbClr val="FF0000"/>
                </a:solidFill>
              </a:rPr>
              <a:t>2523.75MHz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GSCN : </a:t>
            </a:r>
            <a:r>
              <a:rPr lang="en-US" altLang="zh-CN" sz="1050" dirty="0" smtClean="0">
                <a:solidFill>
                  <a:srgbClr val="FF0000"/>
                </a:solidFill>
              </a:rPr>
              <a:t>6309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2242" y="3723878"/>
            <a:ext cx="1422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Cell:100MHz</a:t>
            </a:r>
            <a:endParaRPr lang="en-US" altLang="zh-CN" sz="1050" dirty="0" smtClean="0"/>
          </a:p>
          <a:p>
            <a:r>
              <a:rPr lang="en-US" altLang="zh-CN" sz="1050" dirty="0"/>
              <a:t>Cell </a:t>
            </a:r>
            <a:r>
              <a:rPr lang="en-US" altLang="zh-CN" sz="1050" dirty="0" smtClean="0"/>
              <a:t>freq:2565MHz</a:t>
            </a:r>
            <a:endParaRPr lang="en-US" altLang="zh-CN" sz="1050" dirty="0" smtClean="0"/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freq</a:t>
            </a:r>
            <a:r>
              <a:rPr lang="en-US" altLang="zh-CN" sz="1050" dirty="0" smtClean="0"/>
              <a:t> : </a:t>
            </a:r>
            <a:r>
              <a:rPr lang="en-US" altLang="zh-CN" sz="1050" dirty="0" smtClean="0">
                <a:solidFill>
                  <a:srgbClr val="FF0000"/>
                </a:solidFill>
              </a:rPr>
              <a:t>2524.95MHz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GSCN : </a:t>
            </a:r>
            <a:r>
              <a:rPr lang="en-US" altLang="zh-CN" sz="1050" dirty="0" smtClean="0">
                <a:solidFill>
                  <a:srgbClr val="FF0000"/>
                </a:solidFill>
              </a:rPr>
              <a:t>6312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888956" y="342409"/>
            <a:ext cx="0" cy="40756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23298" y="2674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2675MHz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1371898" y="1601365"/>
            <a:ext cx="2047974" cy="19265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状态下带</a:t>
            </a:r>
            <a:r>
              <a:rPr lang="en-US" altLang="zh-CN" sz="2400" b="1" dirty="0" smtClean="0"/>
              <a:t>SN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MN</a:t>
            </a:r>
            <a:r>
              <a:rPr lang="zh-CN" altLang="en-US" sz="2400" b="1" dirty="0" smtClean="0"/>
              <a:t>切换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新的测量控制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01202" y="1863921"/>
            <a:ext cx="2817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侧系统内的</a:t>
            </a:r>
            <a:r>
              <a:rPr lang="en-US" altLang="zh-CN" dirty="0" smtClean="0"/>
              <a:t>A3</a:t>
            </a:r>
            <a:r>
              <a:rPr lang="zh-CN" altLang="en-US" dirty="0" smtClean="0"/>
              <a:t>同频测量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20" name="肘形连接符 19"/>
          <p:cNvCxnSpPr>
            <a:endCxn id="24" idx="3"/>
          </p:cNvCxnSpPr>
          <p:nvPr/>
        </p:nvCxnSpPr>
        <p:spPr>
          <a:xfrm rot="10800000" flipV="1">
            <a:off x="4135471" y="2433248"/>
            <a:ext cx="3341377" cy="276999"/>
          </a:xfrm>
          <a:prstGeom prst="bentConnector3">
            <a:avLst>
              <a:gd name="adj1" fmla="val 3529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9" idx="3"/>
          </p:cNvCxnSpPr>
          <p:nvPr/>
        </p:nvCxnSpPr>
        <p:spPr>
          <a:xfrm rot="10800000">
            <a:off x="4318705" y="2048587"/>
            <a:ext cx="3134598" cy="247384"/>
          </a:xfrm>
          <a:prstGeom prst="bentConnector3">
            <a:avLst>
              <a:gd name="adj1" fmla="val 3780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339502"/>
            <a:ext cx="1440160" cy="207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7917"/>
            <a:ext cx="2468858" cy="270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01202" y="2433249"/>
            <a:ext cx="263426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</a:t>
            </a:r>
            <a:r>
              <a:rPr lang="en-US" altLang="zh-CN" dirty="0" smtClean="0"/>
              <a:t>NR</a:t>
            </a:r>
            <a:r>
              <a:rPr lang="zh-CN" altLang="en-US" dirty="0" smtClean="0"/>
              <a:t>侧测量控制</a:t>
            </a:r>
            <a:endParaRPr lang="en-US" altLang="zh-CN" dirty="0" smtClean="0"/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[A2</a:t>
            </a:r>
            <a:r>
              <a:rPr lang="zh-CN" altLang="en-US" sz="1100" dirty="0" smtClean="0">
                <a:solidFill>
                  <a:srgbClr val="FF0000"/>
                </a:solidFill>
              </a:rPr>
              <a:t>删腿</a:t>
            </a:r>
            <a:r>
              <a:rPr lang="en-US" altLang="zh-CN" sz="1100" dirty="0" smtClean="0">
                <a:solidFill>
                  <a:srgbClr val="FF0000"/>
                </a:solidFill>
              </a:rPr>
              <a:t>/A3</a:t>
            </a:r>
            <a:r>
              <a:rPr lang="zh-CN" altLang="en-US" sz="1100" dirty="0" smtClean="0">
                <a:solidFill>
                  <a:srgbClr val="FF0000"/>
                </a:solidFill>
              </a:rPr>
              <a:t>辅节点变更</a:t>
            </a:r>
            <a:r>
              <a:rPr lang="en-US" altLang="zh-CN" sz="1100" dirty="0" smtClean="0">
                <a:solidFill>
                  <a:srgbClr val="FF0000"/>
                </a:solidFill>
              </a:rPr>
              <a:t>]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ENDC</a:t>
            </a:r>
            <a:r>
              <a:rPr lang="zh-CN" altLang="en-US" sz="2400" b="1" dirty="0" smtClean="0"/>
              <a:t>状态下</a:t>
            </a:r>
            <a:r>
              <a:rPr lang="en-US" altLang="zh-CN" sz="2400" b="1" dirty="0" smtClean="0"/>
              <a:t>SN</a:t>
            </a:r>
            <a:r>
              <a:rPr lang="zh-CN" altLang="en-US" sz="2400" b="1" dirty="0"/>
              <a:t>变更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8" y="0"/>
            <a:ext cx="2901267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605" y="1779662"/>
            <a:ext cx="3465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侧透传</a:t>
            </a:r>
            <a:r>
              <a:rPr lang="en-US" altLang="zh-CN" dirty="0" smtClean="0"/>
              <a:t>NR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变更</a:t>
            </a:r>
            <a:r>
              <a:rPr lang="en-US" altLang="zh-CN" dirty="0" smtClean="0"/>
              <a:t>A3-MR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6605" y="2787774"/>
            <a:ext cx="29212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侧收到</a:t>
            </a:r>
            <a:r>
              <a:rPr lang="en-US" altLang="zh-CN" dirty="0" err="1" smtClean="0"/>
              <a:t>sn</a:t>
            </a:r>
            <a:r>
              <a:rPr lang="zh-CN" altLang="en-US" dirty="0" smtClean="0"/>
              <a:t>变更的</a:t>
            </a:r>
            <a:r>
              <a:rPr lang="en-US" altLang="zh-CN" dirty="0" smtClean="0"/>
              <a:t>CFG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zh-CN" altLang="en-US" dirty="0" smtClean="0"/>
              <a:t>随后透传给</a:t>
            </a:r>
            <a:r>
              <a:rPr lang="en-US" altLang="zh-CN" dirty="0" smtClean="0"/>
              <a:t>NR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modern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20" name="肘形连接符 19"/>
          <p:cNvCxnSpPr>
            <a:endCxn id="19" idx="3"/>
          </p:cNvCxnSpPr>
          <p:nvPr/>
        </p:nvCxnSpPr>
        <p:spPr>
          <a:xfrm rot="10800000">
            <a:off x="3127854" y="3110940"/>
            <a:ext cx="3193022" cy="39691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13" idx="3"/>
          </p:cNvCxnSpPr>
          <p:nvPr/>
        </p:nvCxnSpPr>
        <p:spPr>
          <a:xfrm rot="10800000">
            <a:off x="3671721" y="1964328"/>
            <a:ext cx="2649146" cy="139980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5777864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05785" y="714375"/>
            <a:ext cx="285750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0" y="-5132"/>
            <a:ext cx="7308304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中移</a:t>
            </a:r>
            <a:r>
              <a:rPr lang="en-US" altLang="zh-CN" sz="2400" b="1" dirty="0" smtClean="0"/>
              <a:t>2.6G</a:t>
            </a:r>
            <a:r>
              <a:rPr lang="zh-CN" altLang="en-US" sz="2400" b="1" dirty="0" smtClean="0"/>
              <a:t>频率基础信息配置</a:t>
            </a:r>
            <a:r>
              <a:rPr lang="en-US" altLang="zh-CN" sz="2400" b="1" dirty="0" smtClean="0"/>
              <a:t>-60M&amp;100M</a:t>
            </a:r>
            <a:r>
              <a:rPr lang="zh-CN" altLang="en-US" sz="2400" b="1" dirty="0" smtClean="0"/>
              <a:t>小区</a:t>
            </a:r>
            <a:r>
              <a:rPr lang="en-US" altLang="zh-CN" sz="2400" b="1" dirty="0" smtClean="0"/>
              <a:t>SSB</a:t>
            </a:r>
            <a:r>
              <a:rPr lang="zh-CN" altLang="en-US" sz="2400" b="1" dirty="0"/>
              <a:t>对齐</a:t>
            </a:r>
            <a:endParaRPr lang="zh-CN" altLang="en-US" sz="24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1203598"/>
          <a:ext cx="5486400" cy="323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03648" y="3291830"/>
          <a:ext cx="5486400" cy="3238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D8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403648" y="368306"/>
            <a:ext cx="0" cy="40756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556" y="36830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2515MHz</a:t>
            </a:r>
            <a:endParaRPr lang="zh-CN" altLang="en-US" sz="1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460130" y="1053232"/>
            <a:ext cx="0" cy="87044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34632" y="3147814"/>
            <a:ext cx="0" cy="100811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89582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2575MHz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297011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2615MHz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1587003"/>
            <a:ext cx="1422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Cell:60MHz</a:t>
            </a:r>
            <a:endParaRPr lang="en-US" altLang="zh-CN" sz="1050" dirty="0" smtClean="0"/>
          </a:p>
          <a:p>
            <a:r>
              <a:rPr lang="en-US" altLang="zh-CN" sz="1050" dirty="0"/>
              <a:t>Cell </a:t>
            </a:r>
            <a:r>
              <a:rPr lang="en-US" altLang="zh-CN" sz="1050" dirty="0" smtClean="0"/>
              <a:t>freq:</a:t>
            </a:r>
            <a:r>
              <a:rPr lang="en-US" altLang="zh-CN" sz="1050" dirty="0" smtClean="0">
                <a:solidFill>
                  <a:srgbClr val="FF0000"/>
                </a:solidFill>
              </a:rPr>
              <a:t>2545.02</a:t>
            </a:r>
            <a:r>
              <a:rPr lang="en-US" altLang="zh-CN" sz="1050" dirty="0" smtClean="0"/>
              <a:t>MHz</a:t>
            </a:r>
            <a:endParaRPr lang="en-US" altLang="zh-CN" sz="1050" dirty="0" smtClean="0"/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freq</a:t>
            </a:r>
            <a:r>
              <a:rPr lang="en-US" altLang="zh-CN" sz="1050" dirty="0" smtClean="0"/>
              <a:t> : </a:t>
            </a:r>
            <a:r>
              <a:rPr lang="en-US" altLang="zh-CN" sz="1050" dirty="0" smtClean="0">
                <a:solidFill>
                  <a:srgbClr val="FF0000"/>
                </a:solidFill>
              </a:rPr>
              <a:t>2524.95MHz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GSCN : </a:t>
            </a:r>
            <a:r>
              <a:rPr lang="en-US" altLang="zh-CN" sz="1050" dirty="0" smtClean="0">
                <a:solidFill>
                  <a:srgbClr val="FF0000"/>
                </a:solidFill>
              </a:rPr>
              <a:t>6312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2242" y="3723878"/>
            <a:ext cx="1422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Cell:100MHz</a:t>
            </a:r>
            <a:endParaRPr lang="en-US" altLang="zh-CN" sz="1050" dirty="0" smtClean="0"/>
          </a:p>
          <a:p>
            <a:r>
              <a:rPr lang="en-US" altLang="zh-CN" sz="1050" dirty="0"/>
              <a:t>Cell </a:t>
            </a:r>
            <a:r>
              <a:rPr lang="en-US" altLang="zh-CN" sz="1050" dirty="0" smtClean="0"/>
              <a:t>freq:2565MHz</a:t>
            </a:r>
            <a:endParaRPr lang="en-US" altLang="zh-CN" sz="1050" dirty="0" smtClean="0"/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</a:t>
            </a:r>
            <a:r>
              <a:rPr lang="en-US" altLang="zh-CN" sz="1050" dirty="0" err="1" smtClean="0"/>
              <a:t>freq</a:t>
            </a:r>
            <a:r>
              <a:rPr lang="en-US" altLang="zh-CN" sz="1050" dirty="0" smtClean="0"/>
              <a:t> : </a:t>
            </a:r>
            <a:r>
              <a:rPr lang="en-US" altLang="zh-CN" sz="1050" dirty="0" smtClean="0">
                <a:solidFill>
                  <a:srgbClr val="FF0000"/>
                </a:solidFill>
              </a:rPr>
              <a:t>2524.95MHz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en-US" altLang="zh-CN" sz="1050" dirty="0" err="1" smtClean="0"/>
              <a:t>Ssb</a:t>
            </a:r>
            <a:r>
              <a:rPr lang="en-US" altLang="zh-CN" sz="1050" dirty="0" smtClean="0"/>
              <a:t> GSCN : </a:t>
            </a:r>
            <a:r>
              <a:rPr lang="en-US" altLang="zh-CN" sz="1050" dirty="0" smtClean="0">
                <a:solidFill>
                  <a:srgbClr val="FF0000"/>
                </a:solidFill>
              </a:rPr>
              <a:t>6312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888956" y="342409"/>
            <a:ext cx="0" cy="40756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23298" y="26749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2675MHz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1465114" y="1612403"/>
            <a:ext cx="2026766" cy="19265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466504" y="2024332"/>
            <a:ext cx="4392488" cy="373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空口前台关键信</a:t>
            </a:r>
            <a:r>
              <a:rPr lang="zh-CN" altLang="en-US" sz="2400" b="1" dirty="0"/>
              <a:t>令</a:t>
            </a: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接入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 简介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-1257"/>
            <a:ext cx="2699792" cy="51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2376264" cy="314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790066"/>
            <a:ext cx="2195736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44208" y="283748"/>
            <a:ext cx="2699792" cy="2073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91880" y="1047001"/>
            <a:ext cx="141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接入流程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4" idx="3"/>
            <a:endCxn id="5" idx="1"/>
          </p:cNvCxnSpPr>
          <p:nvPr/>
        </p:nvCxnSpPr>
        <p:spPr>
          <a:xfrm flipV="1">
            <a:off x="2195736" y="1231667"/>
            <a:ext cx="1296144" cy="20647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5" idx="3"/>
          </p:cNvCxnSpPr>
          <p:nvPr/>
        </p:nvCxnSpPr>
        <p:spPr>
          <a:xfrm rot="10800000">
            <a:off x="4905152" y="1231667"/>
            <a:ext cx="1539056" cy="40893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2112545"/>
            <a:ext cx="2376264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44208" y="2437067"/>
            <a:ext cx="2592288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1110" y="1683032"/>
            <a:ext cx="1694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NR-B1</a:t>
            </a:r>
            <a:r>
              <a:rPr lang="zh-CN" altLang="en-US" dirty="0" smtClean="0"/>
              <a:t>测量控制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027" idx="3"/>
            <a:endCxn id="17" idx="1"/>
          </p:cNvCxnSpPr>
          <p:nvPr/>
        </p:nvCxnSpPr>
        <p:spPr>
          <a:xfrm flipV="1">
            <a:off x="2376264" y="1867698"/>
            <a:ext cx="1114846" cy="3310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6" idx="1"/>
            <a:endCxn id="17" idx="3"/>
          </p:cNvCxnSpPr>
          <p:nvPr/>
        </p:nvCxnSpPr>
        <p:spPr>
          <a:xfrm rot="10800000">
            <a:off x="5185806" y="1867698"/>
            <a:ext cx="1258403" cy="66935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1880" y="2364782"/>
            <a:ext cx="14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侧</a:t>
            </a:r>
            <a:r>
              <a:rPr lang="en-US" altLang="zh-CN" dirty="0" smtClean="0"/>
              <a:t>-MR[B1]</a:t>
            </a:r>
            <a:endParaRPr lang="zh-CN" altLang="en-US" dirty="0"/>
          </a:p>
        </p:txBody>
      </p:sp>
      <p:cxnSp>
        <p:nvCxnSpPr>
          <p:cNvPr id="23" name="肘形连接符 22"/>
          <p:cNvCxnSpPr>
            <a:endCxn id="22" idx="1"/>
          </p:cNvCxnSpPr>
          <p:nvPr/>
        </p:nvCxnSpPr>
        <p:spPr>
          <a:xfrm>
            <a:off x="1475656" y="2357578"/>
            <a:ext cx="2016224" cy="19187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22" idx="3"/>
          </p:cNvCxnSpPr>
          <p:nvPr/>
        </p:nvCxnSpPr>
        <p:spPr>
          <a:xfrm rot="10800000">
            <a:off x="4988508" y="2549449"/>
            <a:ext cx="1527716" cy="22394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109" y="2924008"/>
            <a:ext cx="1711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辅小区添加</a:t>
            </a:r>
            <a:r>
              <a:rPr lang="en-US" altLang="zh-CN" dirty="0" smtClean="0"/>
              <a:t>CFG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0" y="2405253"/>
            <a:ext cx="2195736" cy="684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肘形连接符 29"/>
          <p:cNvCxnSpPr>
            <a:endCxn id="27" idx="1"/>
          </p:cNvCxnSpPr>
          <p:nvPr/>
        </p:nvCxnSpPr>
        <p:spPr>
          <a:xfrm>
            <a:off x="2224199" y="2734022"/>
            <a:ext cx="1266910" cy="3746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50347" y="2830979"/>
            <a:ext cx="2442133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肘形连接符 33"/>
          <p:cNvCxnSpPr>
            <a:stCxn id="33" idx="1"/>
            <a:endCxn id="27" idx="3"/>
          </p:cNvCxnSpPr>
          <p:nvPr/>
        </p:nvCxnSpPr>
        <p:spPr>
          <a:xfrm rot="10800000">
            <a:off x="5202989" y="3108675"/>
            <a:ext cx="1247359" cy="463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91880" y="3407305"/>
            <a:ext cx="23262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4G</a:t>
            </a:r>
            <a:r>
              <a:rPr lang="zh-CN" altLang="en-US" dirty="0" smtClean="0"/>
              <a:t>侧</a:t>
            </a:r>
            <a:r>
              <a:rPr lang="en-US" altLang="zh-CN" dirty="0" smtClean="0"/>
              <a:t>5G</a:t>
            </a:r>
            <a:r>
              <a:rPr lang="zh-CN" altLang="en-US" dirty="0" smtClean="0"/>
              <a:t>测量对象移除</a:t>
            </a:r>
            <a:endParaRPr lang="zh-CN" altLang="en-US" dirty="0"/>
          </a:p>
        </p:txBody>
      </p:sp>
      <p:cxnSp>
        <p:nvCxnSpPr>
          <p:cNvPr id="66" name="肘形连接符 65"/>
          <p:cNvCxnSpPr>
            <a:endCxn id="52" idx="1"/>
          </p:cNvCxnSpPr>
          <p:nvPr/>
        </p:nvCxnSpPr>
        <p:spPr>
          <a:xfrm>
            <a:off x="1864930" y="3187418"/>
            <a:ext cx="1626950" cy="40455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endCxn id="52" idx="3"/>
          </p:cNvCxnSpPr>
          <p:nvPr/>
        </p:nvCxnSpPr>
        <p:spPr>
          <a:xfrm rot="10800000" flipV="1">
            <a:off x="5818158" y="3554087"/>
            <a:ext cx="698064" cy="3788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491108" y="4127123"/>
            <a:ext cx="1805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NR</a:t>
            </a:r>
            <a:r>
              <a:rPr lang="zh-CN" altLang="en-US" dirty="0" smtClean="0"/>
              <a:t>侧</a:t>
            </a:r>
            <a:r>
              <a:rPr lang="en-US" altLang="zh-CN" dirty="0" smtClean="0"/>
              <a:t>-MR[A2/A3]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1230" y="3373527"/>
            <a:ext cx="1853700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6450348" y="4027134"/>
            <a:ext cx="2082093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肘形连接符 81"/>
          <p:cNvCxnSpPr>
            <a:endCxn id="79" idx="1"/>
          </p:cNvCxnSpPr>
          <p:nvPr/>
        </p:nvCxnSpPr>
        <p:spPr>
          <a:xfrm>
            <a:off x="1865222" y="3479051"/>
            <a:ext cx="1625886" cy="832738"/>
          </a:xfrm>
          <a:prstGeom prst="bentConnector3">
            <a:avLst>
              <a:gd name="adj1" fmla="val 40347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79" idx="3"/>
          </p:cNvCxnSpPr>
          <p:nvPr/>
        </p:nvCxnSpPr>
        <p:spPr>
          <a:xfrm rot="10800000" flipV="1">
            <a:off x="5296410" y="4140461"/>
            <a:ext cx="1153950" cy="1713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NSA</a:t>
            </a:r>
            <a:r>
              <a:rPr lang="zh-CN" altLang="en-US" sz="2400" b="1" dirty="0" smtClean="0"/>
              <a:t>初始接入和空闲态转连接态整体信令流程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39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侧系统消息解读</a:t>
            </a:r>
            <a:endParaRPr lang="zh-CN" alt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77" y="659247"/>
            <a:ext cx="1565672" cy="117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49" y="1198822"/>
            <a:ext cx="1485107" cy="2746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56" y="1440396"/>
            <a:ext cx="2046459" cy="353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肘形连接符 2"/>
          <p:cNvCxnSpPr/>
          <p:nvPr/>
        </p:nvCxnSpPr>
        <p:spPr>
          <a:xfrm rot="10800000" flipV="1">
            <a:off x="1907705" y="195485"/>
            <a:ext cx="5235737" cy="609466"/>
          </a:xfrm>
          <a:prstGeom prst="bentConnector3">
            <a:avLst>
              <a:gd name="adj1" fmla="val 1822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10800000" flipV="1">
            <a:off x="4040884" y="307751"/>
            <a:ext cx="3123404" cy="994401"/>
          </a:xfrm>
          <a:prstGeom prst="bentConnector3">
            <a:avLst>
              <a:gd name="adj1" fmla="val 2316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0800000" flipV="1">
            <a:off x="6022702" y="587277"/>
            <a:ext cx="1131280" cy="1042952"/>
          </a:xfrm>
          <a:prstGeom prst="bentConnector3">
            <a:avLst>
              <a:gd name="adj1" fmla="val 3877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2243" y="2067694"/>
            <a:ext cx="20506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Lte</a:t>
            </a:r>
            <a:r>
              <a:rPr lang="zh-CN" altLang="en-US" sz="1200" b="1" dirty="0" smtClean="0"/>
              <a:t>读取到的</a:t>
            </a:r>
            <a:r>
              <a:rPr lang="en-US" altLang="zh-CN" sz="1200" b="1" dirty="0" smtClean="0"/>
              <a:t>sib1</a:t>
            </a:r>
            <a:r>
              <a:rPr lang="zh-CN" altLang="en-US" sz="1200" b="1" dirty="0" smtClean="0"/>
              <a:t>消息主要检查以下内容：</a:t>
            </a:r>
            <a:endParaRPr lang="en-US" altLang="zh-CN" sz="1200" b="1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、小区支持的</a:t>
            </a:r>
            <a:r>
              <a:rPr lang="en-US" altLang="zh-CN" sz="1200" dirty="0" smtClean="0"/>
              <a:t>PLMN</a:t>
            </a:r>
            <a:r>
              <a:rPr lang="zh-CN" altLang="en-US" sz="1200" dirty="0" smtClean="0"/>
              <a:t>列表：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zh-CN" altLang="en-US" sz="1000" dirty="0" smtClean="0">
                <a:solidFill>
                  <a:srgbClr val="FF0000"/>
                </a:solidFill>
              </a:rPr>
              <a:t>右侧的示例信令标示站点为</a:t>
            </a:r>
            <a:r>
              <a:rPr lang="en-US" altLang="zh-CN" sz="1000" dirty="0" smtClean="0">
                <a:solidFill>
                  <a:srgbClr val="FF0000"/>
                </a:solidFill>
              </a:rPr>
              <a:t>46000/46007</a:t>
            </a:r>
            <a:r>
              <a:rPr lang="zh-CN" altLang="en-US" sz="1000" dirty="0" smtClean="0">
                <a:solidFill>
                  <a:srgbClr val="FF0000"/>
                </a:solidFill>
              </a:rPr>
              <a:t>的双</a:t>
            </a:r>
            <a:r>
              <a:rPr lang="en-US" altLang="zh-CN" sz="1000" dirty="0" smtClean="0">
                <a:solidFill>
                  <a:srgbClr val="FF0000"/>
                </a:solidFill>
              </a:rPr>
              <a:t>PLMN</a:t>
            </a:r>
            <a:r>
              <a:rPr lang="zh-CN" altLang="en-US" sz="1000" dirty="0" smtClean="0">
                <a:solidFill>
                  <a:srgbClr val="FF0000"/>
                </a:solidFill>
              </a:rPr>
              <a:t>基站</a:t>
            </a:r>
            <a:r>
              <a:rPr lang="en-US" altLang="zh-CN" sz="1000" dirty="0" smtClean="0">
                <a:solidFill>
                  <a:srgbClr val="FF0000"/>
                </a:solidFill>
              </a:rPr>
              <a:t>]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、小区的频段</a:t>
            </a:r>
            <a:r>
              <a:rPr lang="zh-CN" altLang="en-US" sz="1200" dirty="0" smtClean="0"/>
              <a:t>信息：</a:t>
            </a:r>
            <a:endParaRPr lang="en-US" altLang="zh-CN" sz="1200" dirty="0" smtClean="0"/>
          </a:p>
          <a:p>
            <a:r>
              <a:rPr lang="en-US" altLang="zh-CN" sz="1000" dirty="0">
                <a:solidFill>
                  <a:srgbClr val="FF0000"/>
                </a:solidFill>
              </a:rPr>
              <a:t>[</a:t>
            </a:r>
            <a:r>
              <a:rPr lang="zh-CN" altLang="en-US" sz="1000" dirty="0">
                <a:solidFill>
                  <a:srgbClr val="FF0000"/>
                </a:solidFill>
              </a:rPr>
              <a:t>右侧信令标示</a:t>
            </a:r>
            <a:r>
              <a:rPr lang="en-US" altLang="zh-CN" sz="1000" dirty="0">
                <a:solidFill>
                  <a:srgbClr val="FF0000"/>
                </a:solidFill>
              </a:rPr>
              <a:t>band3</a:t>
            </a:r>
            <a:r>
              <a:rPr lang="en-US" altLang="zh-CN" sz="1000" dirty="0" smtClean="0">
                <a:solidFill>
                  <a:srgbClr val="FF0000"/>
                </a:solidFill>
              </a:rPr>
              <a:t>]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H="1">
            <a:off x="2768848" y="2211710"/>
            <a:ext cx="867048" cy="64459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 flipV="1">
            <a:off x="2411760" y="3202228"/>
            <a:ext cx="1080120" cy="108652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2492" y="4011910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Lte</a:t>
            </a:r>
            <a:r>
              <a:rPr lang="zh-CN" altLang="en-US" sz="1200" b="1" dirty="0" smtClean="0"/>
              <a:t>读取到的</a:t>
            </a:r>
            <a:r>
              <a:rPr lang="en-US" altLang="zh-CN" sz="1200" b="1" dirty="0" smtClean="0"/>
              <a:t>sib2</a:t>
            </a:r>
            <a:r>
              <a:rPr lang="zh-CN" altLang="en-US" sz="1200" b="1" dirty="0" smtClean="0"/>
              <a:t>消息主要检查以下内容：</a:t>
            </a:r>
            <a:endParaRPr lang="en-US" altLang="zh-CN" sz="1200" b="1" dirty="0" smtClean="0"/>
          </a:p>
          <a:p>
            <a:r>
              <a:rPr lang="en-US" altLang="zh-CN" sz="1200" dirty="0" smtClean="0"/>
              <a:t>additionalGroupInfo-R15</a:t>
            </a:r>
            <a:r>
              <a:rPr lang="zh-CN" altLang="en-US" sz="1200" dirty="0" smtClean="0"/>
              <a:t>是否存在：目前</a:t>
            </a:r>
            <a:r>
              <a:rPr lang="en-US" altLang="zh-CN" sz="1200" dirty="0" smtClean="0"/>
              <a:t>LTE</a:t>
            </a:r>
            <a:r>
              <a:rPr lang="zh-CN" altLang="en-US" sz="1200" dirty="0" smtClean="0"/>
              <a:t>版本为</a:t>
            </a:r>
            <a:r>
              <a:rPr lang="en-US" altLang="zh-CN" sz="1200" dirty="0" smtClean="0"/>
              <a:t>3.70.20</a:t>
            </a:r>
            <a:r>
              <a:rPr lang="zh-CN" altLang="en-US" sz="1200" dirty="0" smtClean="0"/>
              <a:t>开启</a:t>
            </a:r>
            <a:r>
              <a:rPr lang="en-US" altLang="zh-CN" sz="1200" dirty="0" err="1" smtClean="0"/>
              <a:t>endc</a:t>
            </a:r>
            <a:r>
              <a:rPr lang="zh-CN" altLang="en-US" sz="1200" dirty="0" smtClean="0"/>
              <a:t>策略</a:t>
            </a:r>
            <a:r>
              <a:rPr lang="en-US" altLang="zh-CN" sz="1200" dirty="0" smtClean="0"/>
              <a:t>.</a:t>
            </a:r>
            <a:r>
              <a:rPr lang="en-US" altLang="zh-CN" sz="1200" dirty="0" err="1" smtClean="0"/>
              <a:t>upperlayerIndication</a:t>
            </a:r>
            <a:r>
              <a:rPr lang="zh-CN" altLang="en-US" sz="1200" dirty="0" smtClean="0"/>
              <a:t>开关</a:t>
            </a:r>
            <a:r>
              <a:rPr lang="en-US" altLang="zh-CN" sz="1200" dirty="0" smtClean="0"/>
              <a:t>=yes</a:t>
            </a:r>
            <a:r>
              <a:rPr lang="zh-CN" altLang="en-US" sz="1200" dirty="0" smtClean="0"/>
              <a:t>的时候，</a:t>
            </a:r>
            <a:r>
              <a:rPr lang="en-US" altLang="zh-CN" sz="1200" dirty="0" smtClean="0"/>
              <a:t>sib2</a:t>
            </a:r>
            <a:r>
              <a:rPr lang="zh-CN" altLang="en-US" sz="1200" dirty="0" smtClean="0"/>
              <a:t>消息带有该内容，</a:t>
            </a:r>
            <a:r>
              <a:rPr lang="en-US" altLang="zh-CN" sz="1200" dirty="0" smtClean="0"/>
              <a:t>ENDC</a:t>
            </a:r>
            <a:r>
              <a:rPr lang="zh-CN" altLang="en-US" sz="1200" dirty="0" smtClean="0"/>
              <a:t>手机解析该内容显示</a:t>
            </a:r>
            <a:r>
              <a:rPr lang="en-US" altLang="zh-CN" sz="1200" dirty="0" smtClean="0"/>
              <a:t>5G</a:t>
            </a:r>
            <a:r>
              <a:rPr lang="zh-CN" altLang="en-US" sz="1200" dirty="0" smtClean="0"/>
              <a:t>图标。</a:t>
            </a:r>
            <a:endParaRPr lang="en-US" altLang="zh-CN" sz="1200" dirty="0" smtClean="0"/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3985513" y="4443958"/>
            <a:ext cx="1522591" cy="7578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292" y="6423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包装程序外壳对象" showAsIcon="1" r:id="rId5" imgW="914400" imgH="828675" progId="Package">
                  <p:embed/>
                </p:oleObj>
              </mc:Choice>
              <mc:Fallback>
                <p:oleObj name="包装程序外壳对象" showAsIcon="1" r:id="rId5" imgW="914400" imgH="828675" progId="Package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92" y="6423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200" y="117678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包装程序外壳对象" showAsIcon="1" r:id="rId7" imgW="914400" imgH="828675" progId="Package">
                  <p:embed/>
                </p:oleObj>
              </mc:Choice>
              <mc:Fallback>
                <p:oleObj name="包装程序外壳对象" showAsIcon="1" r:id="rId7" imgW="914400" imgH="828675" progId="Package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00" y="117678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292" y="174307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包装程序外壳对象" showAsIcon="1" r:id="rId9" imgW="914400" imgH="828675" progId="Package">
                  <p:embed/>
                </p:oleObj>
              </mc:Choice>
              <mc:Fallback>
                <p:oleObj name="包装程序外壳对象" showAsIcon="1" r:id="rId9" imgW="914400" imgH="828675" progId="Package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292" y="174307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200" y="229968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包装程序外壳对象" showAsIcon="1" r:id="rId11" imgW="914400" imgH="828675" progId="Package">
                  <p:embed/>
                </p:oleObj>
              </mc:Choice>
              <mc:Fallback>
                <p:oleObj name="包装程序外壳对象" showAsIcon="1" r:id="rId11" imgW="914400" imgH="828675" progId="Package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00" y="229968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496" y="285978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包装程序外壳对象" showAsIcon="1" r:id="rId13" imgW="914400" imgH="828675" progId="Package">
                  <p:embed/>
                </p:oleObj>
              </mc:Choice>
              <mc:Fallback>
                <p:oleObj name="包装程序外壳对象" showAsIcon="1" r:id="rId13" imgW="914400" imgH="828675" progId="Package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496" y="285978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39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</a:t>
            </a:r>
            <a:r>
              <a:rPr lang="en-US" altLang="zh-CN" sz="2400" b="1" dirty="0" smtClean="0"/>
              <a:t>RRC Connection Se</a:t>
            </a:r>
            <a:r>
              <a:rPr lang="en-US" altLang="zh-CN" sz="2400" b="1" dirty="0"/>
              <a:t>t</a:t>
            </a:r>
            <a:r>
              <a:rPr lang="en-US" altLang="zh-CN" sz="2400" b="1" dirty="0" smtClean="0"/>
              <a:t>up Complete</a:t>
            </a:r>
            <a:r>
              <a:rPr lang="zh-CN" altLang="en-US" sz="2400" b="1" dirty="0"/>
              <a:t>选网</a:t>
            </a:r>
            <a:endParaRPr lang="zh-CN" altLang="en-US" sz="24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80616"/>
            <a:ext cx="3382751" cy="418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肘形连接符 45"/>
          <p:cNvCxnSpPr/>
          <p:nvPr/>
        </p:nvCxnSpPr>
        <p:spPr>
          <a:xfrm rot="10800000" flipV="1">
            <a:off x="4499992" y="780676"/>
            <a:ext cx="2653990" cy="1575049"/>
          </a:xfrm>
          <a:prstGeom prst="bentConnector3">
            <a:avLst>
              <a:gd name="adj1" fmla="val 1985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" y="1203598"/>
            <a:ext cx="22677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手机上报的</a:t>
            </a:r>
            <a:r>
              <a:rPr lang="en-US" altLang="zh-CN" sz="1200" b="1" dirty="0" err="1" smtClean="0"/>
              <a:t>RrcConnectionSe</a:t>
            </a:r>
            <a:r>
              <a:rPr lang="en-US" altLang="zh-CN" sz="1200" b="1" dirty="0" err="1"/>
              <a:t>t</a:t>
            </a:r>
            <a:r>
              <a:rPr lang="en-US" altLang="zh-CN" sz="1200" b="1" dirty="0" err="1" smtClean="0"/>
              <a:t>upComplete</a:t>
            </a:r>
            <a:r>
              <a:rPr lang="zh-CN" altLang="en-US" sz="1200" b="1" dirty="0" smtClean="0"/>
              <a:t>消息里的</a:t>
            </a:r>
            <a:r>
              <a:rPr lang="en-US" altLang="zh-CN" sz="1200" b="1" dirty="0" err="1" smtClean="0"/>
              <a:t>selectedPLMN</a:t>
            </a:r>
            <a:r>
              <a:rPr lang="en-US" altLang="zh-CN" sz="1200" b="1" dirty="0" smtClean="0"/>
              <a:t>-Identity</a:t>
            </a:r>
            <a:r>
              <a:rPr lang="zh-CN" altLang="en-US" sz="1200" b="1" dirty="0" smtClean="0"/>
              <a:t>字段告诉基站</a:t>
            </a:r>
            <a:r>
              <a:rPr lang="en-US" altLang="zh-CN" sz="1200" b="1" dirty="0" smtClean="0"/>
              <a:t>PLMN</a:t>
            </a:r>
            <a:r>
              <a:rPr lang="zh-CN" altLang="en-US" sz="1200" b="1" dirty="0" smtClean="0"/>
              <a:t>的选网信息，基站把相应的</a:t>
            </a:r>
            <a:r>
              <a:rPr lang="en-US" altLang="zh-CN" sz="1200" b="1" dirty="0" err="1" smtClean="0"/>
              <a:t>attachREQ</a:t>
            </a:r>
            <a:r>
              <a:rPr lang="zh-CN" altLang="en-US" sz="1200" b="1" dirty="0" smtClean="0"/>
              <a:t>信息转发到对应的核心网。</a:t>
            </a:r>
            <a:endParaRPr lang="en-US" altLang="zh-CN" sz="1200" b="1" dirty="0" smtClean="0"/>
          </a:p>
          <a:p>
            <a:r>
              <a:rPr lang="en-US" altLang="zh-CN" sz="1050" b="1" dirty="0"/>
              <a:t>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右边信令标示本次选网为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PLMNID=2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，结合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sib1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消息，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PLMNID=2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对应的是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46007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的网络</a:t>
            </a:r>
            <a:r>
              <a:rPr lang="en-US" altLang="zh-CN" sz="1050" b="1" dirty="0" smtClean="0"/>
              <a:t>]</a:t>
            </a:r>
            <a:endParaRPr lang="en-US" altLang="zh-CN" sz="1050" b="1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5536" y="321982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包装程序外壳对象" showAsIcon="1" r:id="rId3" imgW="914400" imgH="828675" progId="Package">
                  <p:embed/>
                </p:oleObj>
              </mc:Choice>
              <mc:Fallback>
                <p:oleObj name="包装程序外壳对象" showAsIcon="1" r:id="rId3" imgW="914400" imgH="828675" progId="Packag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321982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39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 </a:t>
            </a:r>
            <a:r>
              <a:rPr lang="zh-CN" altLang="en-US" sz="2400" b="1" dirty="0" smtClean="0"/>
              <a:t>两次</a:t>
            </a:r>
            <a:r>
              <a:rPr lang="en-US" altLang="zh-CN" sz="2400" b="1" dirty="0" smtClean="0"/>
              <a:t>UE</a:t>
            </a:r>
            <a:r>
              <a:rPr lang="zh-CN" altLang="en-US" sz="2400" b="1" dirty="0" smtClean="0"/>
              <a:t>能力识别过程</a:t>
            </a:r>
            <a:endParaRPr lang="zh-CN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28" y="-5184"/>
            <a:ext cx="1497129" cy="140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21" y="467054"/>
            <a:ext cx="2669778" cy="212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1" y="1531453"/>
            <a:ext cx="83551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肘形连接符 38"/>
          <p:cNvCxnSpPr/>
          <p:nvPr/>
        </p:nvCxnSpPr>
        <p:spPr>
          <a:xfrm rot="10800000">
            <a:off x="4860032" y="123478"/>
            <a:ext cx="2315350" cy="71113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 rot="10800000" flipV="1">
            <a:off x="3707904" y="1034181"/>
            <a:ext cx="3460142" cy="496427"/>
          </a:xfrm>
          <a:prstGeom prst="bentConnector3">
            <a:avLst>
              <a:gd name="adj1" fmla="val 333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23541"/>
            <a:ext cx="1493825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468" y="2655726"/>
            <a:ext cx="1929668" cy="248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肘形连接符 26"/>
          <p:cNvCxnSpPr/>
          <p:nvPr/>
        </p:nvCxnSpPr>
        <p:spPr>
          <a:xfrm rot="10800000" flipV="1">
            <a:off x="5148064" y="1112540"/>
            <a:ext cx="2027318" cy="136815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0800000" flipV="1">
            <a:off x="4139952" y="1383430"/>
            <a:ext cx="3029081" cy="2556472"/>
          </a:xfrm>
          <a:prstGeom prst="bentConnector3">
            <a:avLst>
              <a:gd name="adj1" fmla="val 29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1691680" y="1635646"/>
            <a:ext cx="648072" cy="50405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04048" y="768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第一次识别</a:t>
            </a:r>
            <a:endParaRPr lang="zh-CN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192805" y="14916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第一次上报</a:t>
            </a:r>
            <a:endParaRPr lang="zh-CN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81357" y="24473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第二次识别</a:t>
            </a:r>
            <a:endParaRPr lang="zh-CN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207616" y="367588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第二次上报</a:t>
            </a:r>
            <a:endParaRPr lang="zh-CN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-8729" y="2627340"/>
            <a:ext cx="28327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手机第一上报</a:t>
            </a:r>
            <a:r>
              <a:rPr lang="en-US" altLang="zh-CN" sz="1050" b="1" dirty="0" smtClean="0"/>
              <a:t>UE</a:t>
            </a:r>
            <a:r>
              <a:rPr lang="zh-CN" altLang="en-US" sz="1050" b="1" dirty="0" smtClean="0"/>
              <a:t>能力，携带</a:t>
            </a:r>
            <a:r>
              <a:rPr lang="en-US" altLang="zh-CN" sz="1050" b="1" dirty="0" smtClean="0"/>
              <a:t>en-DC-r15 = supported</a:t>
            </a:r>
            <a:r>
              <a:rPr lang="zh-CN" altLang="en-US" sz="1050" b="1" dirty="0" smtClean="0"/>
              <a:t>，标示手机支持</a:t>
            </a:r>
            <a:r>
              <a:rPr lang="en-US" altLang="zh-CN" sz="1050" b="1" dirty="0" smtClean="0"/>
              <a:t>ENDC</a:t>
            </a:r>
            <a:r>
              <a:rPr lang="zh-CN" altLang="en-US" sz="1050" b="1" dirty="0" smtClean="0"/>
              <a:t>能力。</a:t>
            </a:r>
            <a:endParaRPr lang="en-US" altLang="zh-CN" sz="1050" b="1" dirty="0" smtClean="0"/>
          </a:p>
          <a:p>
            <a:r>
              <a:rPr lang="zh-CN" altLang="en-US" sz="1050" b="1" dirty="0"/>
              <a:t>基</a:t>
            </a:r>
            <a:r>
              <a:rPr lang="zh-CN" altLang="en-US" sz="1050" b="1" dirty="0" smtClean="0"/>
              <a:t>站识别改字段后进行第二次</a:t>
            </a:r>
            <a:r>
              <a:rPr lang="en-US" altLang="zh-CN" sz="1050" b="1" dirty="0" smtClean="0"/>
              <a:t>UE</a:t>
            </a:r>
            <a:r>
              <a:rPr lang="zh-CN" altLang="en-US" sz="1050" b="1" dirty="0" smtClean="0"/>
              <a:t>能力识别。</a:t>
            </a:r>
            <a:endParaRPr lang="en-US" altLang="zh-CN" sz="1050" b="1" dirty="0" smtClean="0"/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右边信令我们主要关注手机上报的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ENDC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能力当中的频段组合</a:t>
            </a:r>
            <a:r>
              <a:rPr lang="en-US" altLang="zh-CN" sz="1050" b="1" dirty="0" smtClean="0"/>
              <a:t>]</a:t>
            </a:r>
            <a:endParaRPr lang="en-US" altLang="zh-CN" sz="1050" b="1" dirty="0" smtClean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616" y="3966840"/>
            <a:ext cx="1155534" cy="114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76" y="3696705"/>
            <a:ext cx="1041122" cy="95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" y="4122358"/>
            <a:ext cx="1127535" cy="102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79" y="3435846"/>
            <a:ext cx="960681" cy="100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3419872" y="3654344"/>
            <a:ext cx="360040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709843" y="4122358"/>
            <a:ext cx="15425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</a:rPr>
              <a:t>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左边信令频段组合有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Band3+N41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>
                <a:solidFill>
                  <a:srgbClr val="FF0000"/>
                </a:solidFill>
              </a:rPr>
              <a:t>Band3+N77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Band3+N78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Band3+N79]</a:t>
            </a:r>
            <a:endParaRPr lang="en-US" altLang="zh-CN" sz="105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广州市地图\案例\NSA接入流程\整体信令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7588"/>
            <a:ext cx="2030400" cy="50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标题 1"/>
          <p:cNvSpPr>
            <a:spLocks noGrp="1"/>
          </p:cNvSpPr>
          <p:nvPr>
            <p:ph type="title"/>
          </p:nvPr>
        </p:nvSpPr>
        <p:spPr>
          <a:xfrm>
            <a:off x="0" y="-5132"/>
            <a:ext cx="6300192" cy="37343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LTE</a:t>
            </a:r>
            <a:r>
              <a:rPr lang="zh-CN" altLang="en-US" sz="2400" b="1" dirty="0" smtClean="0"/>
              <a:t>侧</a:t>
            </a:r>
            <a:r>
              <a:rPr lang="en-US" altLang="zh-CN" sz="2400" b="1" dirty="0" smtClean="0"/>
              <a:t>B1</a:t>
            </a:r>
            <a:r>
              <a:rPr lang="zh-CN" altLang="en-US" sz="2400" b="1" dirty="0" smtClean="0"/>
              <a:t>测量</a:t>
            </a:r>
            <a:r>
              <a:rPr lang="en-US" altLang="zh-CN" sz="2400" b="1" dirty="0" smtClean="0"/>
              <a:t>CFG</a:t>
            </a:r>
            <a:r>
              <a:rPr lang="zh-CN" altLang="en-US" sz="2400" b="1" dirty="0" smtClean="0"/>
              <a:t>下发</a:t>
            </a:r>
            <a:endParaRPr lang="zh-CN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874" y="506266"/>
            <a:ext cx="187404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27" y="339502"/>
            <a:ext cx="1926747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22" y="3075807"/>
            <a:ext cx="2033170" cy="19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7143439" y="2529272"/>
            <a:ext cx="2000561" cy="19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 rot="10800000">
            <a:off x="5652120" y="2330353"/>
            <a:ext cx="1386192" cy="597813"/>
          </a:xfrm>
          <a:prstGeom prst="rightArrow">
            <a:avLst>
              <a:gd name="adj1" fmla="val 50000"/>
              <a:gd name="adj2" fmla="val 8128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56225" y="5555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测量对象</a:t>
            </a:r>
            <a:endParaRPr lang="zh-CN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55" y="49186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事件报告</a:t>
            </a:r>
            <a:endParaRPr lang="zh-CN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23928" y="329183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测量</a:t>
            </a:r>
            <a:r>
              <a:rPr lang="en-US" altLang="zh-CN" sz="1200" b="1" dirty="0" smtClean="0"/>
              <a:t>ID</a:t>
            </a:r>
            <a:endParaRPr lang="zh-CN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1880228"/>
            <a:ext cx="305983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测量对象</a:t>
            </a:r>
            <a:endParaRPr lang="en-US" altLang="zh-CN" sz="1050" b="1" dirty="0" smtClean="0"/>
          </a:p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measOBJ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=1 1300[20Mhz]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measOBJ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=2 504750[SSB]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zh-CN" altLang="en-US" sz="1050" b="1" dirty="0" smtClean="0"/>
              <a:t>事件报告</a:t>
            </a:r>
            <a:endParaRPr lang="en-US" altLang="zh-CN" sz="1050" b="1" dirty="0"/>
          </a:p>
          <a:p>
            <a:r>
              <a:rPr lang="en-US" altLang="zh-CN" sz="1050" b="1" dirty="0" err="1" smtClean="0">
                <a:solidFill>
                  <a:srgbClr val="FF0000"/>
                </a:solidFill>
              </a:rPr>
              <a:t>reportID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 =1 A3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=2 A2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=3 B1 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门限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-140dBm]</a:t>
            </a:r>
            <a:endParaRPr lang="en-US" altLang="zh-CN" sz="1050" b="1" dirty="0" smtClean="0"/>
          </a:p>
          <a:p>
            <a:r>
              <a:rPr lang="zh-CN" altLang="en-US" sz="1050" b="1" dirty="0" smtClean="0"/>
              <a:t>测量</a:t>
            </a:r>
            <a:r>
              <a:rPr lang="en-US" altLang="zh-CN" sz="1050" b="1" dirty="0" smtClean="0"/>
              <a:t>ID</a:t>
            </a:r>
            <a:endParaRPr lang="en-US" altLang="zh-CN" sz="1050" b="1" dirty="0"/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MEASID =1  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measOBJ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=1 + </a:t>
            </a:r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=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1[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同频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A3]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MEASID =2  </a:t>
            </a:r>
            <a:r>
              <a:rPr lang="en-US" altLang="zh-CN" sz="1050" b="1" dirty="0" err="1">
                <a:solidFill>
                  <a:srgbClr val="FF0000"/>
                </a:solidFill>
              </a:rPr>
              <a:t>measOBJ</a:t>
            </a:r>
            <a:r>
              <a:rPr lang="en-US" altLang="zh-CN" sz="1050" b="1" dirty="0">
                <a:solidFill>
                  <a:srgbClr val="FF0000"/>
                </a:solidFill>
              </a:rPr>
              <a:t>=1 + </a:t>
            </a:r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=2[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异系统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A2]</a:t>
            </a:r>
            <a:endParaRPr lang="en-US" altLang="zh-CN" sz="1050" b="1" dirty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MEASID =3  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measOBJ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=2 </a:t>
            </a:r>
            <a:r>
              <a:rPr lang="en-US" altLang="zh-CN" sz="1050" b="1" dirty="0">
                <a:solidFill>
                  <a:srgbClr val="FF0000"/>
                </a:solidFill>
              </a:rPr>
              <a:t>+ </a:t>
            </a:r>
            <a:r>
              <a:rPr lang="en-US" altLang="zh-CN" sz="1050" b="1" dirty="0" err="1">
                <a:solidFill>
                  <a:srgbClr val="FF0000"/>
                </a:solidFill>
              </a:rPr>
              <a:t>reportID</a:t>
            </a:r>
            <a:r>
              <a:rPr lang="en-US" altLang="zh-CN" sz="1050" b="1" dirty="0">
                <a:solidFill>
                  <a:srgbClr val="FF0000"/>
                </a:solidFill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=3[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异系统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B1]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741" y="4013350"/>
            <a:ext cx="26365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rgbClr val="FF0000"/>
                </a:solidFill>
              </a:rPr>
              <a:t>[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手机拿到测量任务开启测量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5G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，满足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MEASID=3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B1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事件，上报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NR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MR]</a:t>
            </a:r>
            <a:endParaRPr lang="en-US" altLang="zh-CN" sz="105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292942300"/>
  <p:tag name="KSO_WM_UNIT_PLACING_PICTURE_USER_VIEWPORT" val="{&quot;height&quot;:5850,&quot;width&quot;:45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2783</Words>
  <Application>WPS 演示</Application>
  <PresentationFormat>全屏显示(16:9)</PresentationFormat>
  <Paragraphs>278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Package</vt:lpstr>
      <vt:lpstr>Package</vt:lpstr>
      <vt:lpstr>Package</vt:lpstr>
      <vt:lpstr>Package</vt:lpstr>
      <vt:lpstr>Package</vt:lpstr>
      <vt:lpstr>Package</vt:lpstr>
      <vt:lpstr>NSA上手一指禅</vt:lpstr>
      <vt:lpstr>PowerPoint 演示文稿</vt:lpstr>
      <vt:lpstr>PowerPoint 演示文稿</vt:lpstr>
      <vt:lpstr>PowerPoint 演示文稿</vt:lpstr>
      <vt:lpstr>NSA初始接入和空闲态转连接态整体信令流程</vt:lpstr>
      <vt:lpstr>LTE侧系统消息解读</vt:lpstr>
      <vt:lpstr>LTE侧RRC Connection Setup Complete选网</vt:lpstr>
      <vt:lpstr>LTE 两次UE能力识别过程</vt:lpstr>
      <vt:lpstr>LTE侧B1测量CFG下发</vt:lpstr>
      <vt:lpstr>LTE侧辅小区添加CFG下发</vt:lpstr>
      <vt:lpstr>LTE侧辅小区添加MR和NR侧SN变更MR</vt:lpstr>
      <vt:lpstr>PowerPoint 演示文稿</vt:lpstr>
      <vt:lpstr>PowerPoint 演示文稿</vt:lpstr>
      <vt:lpstr>ENDC状态下NR满足A2门限触发删腿</vt:lpstr>
      <vt:lpstr>ENDC状态下NR满足A2门限触发删腿-MRDC</vt:lpstr>
      <vt:lpstr>ENDC状态下NR满足A2门限触发删腿-删腿CFG</vt:lpstr>
      <vt:lpstr>ENDC状态下带SN的MN切换</vt:lpstr>
      <vt:lpstr>ENDC状态下带SN的MN切换-MR消息</vt:lpstr>
      <vt:lpstr>ENDC状态下带SN的MN切换-MN切换的CFG</vt:lpstr>
      <vt:lpstr>ENDC状态下带SN的MN切换-新的测量控制</vt:lpstr>
      <vt:lpstr>ENDC状态下SN变更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0</cp:lastModifiedBy>
  <cp:revision>44</cp:revision>
  <dcterms:created xsi:type="dcterms:W3CDTF">2019-08-27T02:58:00Z</dcterms:created>
  <dcterms:modified xsi:type="dcterms:W3CDTF">2020-01-15T02:42:10Z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