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68" r:id="rId4"/>
    <p:sldId id="270" r:id="rId5"/>
    <p:sldId id="309" r:id="rId6"/>
    <p:sldId id="278" r:id="rId7"/>
    <p:sldId id="310" r:id="rId8"/>
    <p:sldId id="311" r:id="rId9"/>
    <p:sldId id="312" r:id="rId10"/>
    <p:sldId id="313" r:id="rId11"/>
    <p:sldId id="314" r:id="rId12"/>
    <p:sldId id="315" r:id="rId13"/>
    <p:sldId id="331" r:id="rId14"/>
    <p:sldId id="316" r:id="rId15"/>
    <p:sldId id="305" r:id="rId16"/>
    <p:sldId id="317" r:id="rId17"/>
    <p:sldId id="318" r:id="rId18"/>
    <p:sldId id="319" r:id="rId19"/>
    <p:sldId id="304" r:id="rId20"/>
    <p:sldId id="320" r:id="rId21"/>
    <p:sldId id="321" r:id="rId22"/>
    <p:sldId id="322" r:id="rId23"/>
    <p:sldId id="323" r:id="rId24"/>
    <p:sldId id="324" r:id="rId25"/>
    <p:sldId id="366" r:id="rId26"/>
    <p:sldId id="328" r:id="rId27"/>
    <p:sldId id="332" r:id="rId28"/>
    <p:sldId id="339" r:id="rId29"/>
    <p:sldId id="333" r:id="rId30"/>
    <p:sldId id="334" r:id="rId31"/>
    <p:sldId id="338" r:id="rId32"/>
    <p:sldId id="329" r:id="rId33"/>
    <p:sldId id="330" r:id="rId34"/>
    <p:sldId id="344" r:id="rId35"/>
    <p:sldId id="307" r:id="rId36"/>
    <p:sldId id="348" r:id="rId37"/>
    <p:sldId id="346" r:id="rId38"/>
    <p:sldId id="347" r:id="rId39"/>
    <p:sldId id="367" r:id="rId40"/>
    <p:sldId id="341" r:id="rId41"/>
    <p:sldId id="368" r:id="rId42"/>
    <p:sldId id="340" r:id="rId43"/>
    <p:sldId id="343" r:id="rId44"/>
    <p:sldId id="345" r:id="rId45"/>
    <p:sldId id="370" r:id="rId46"/>
    <p:sldId id="371" r:id="rId47"/>
    <p:sldId id="349" r:id="rId48"/>
    <p:sldId id="350" r:id="rId49"/>
    <p:sldId id="352" r:id="rId50"/>
    <p:sldId id="351" r:id="rId51"/>
    <p:sldId id="308" r:id="rId52"/>
    <p:sldId id="353" r:id="rId53"/>
    <p:sldId id="354" r:id="rId54"/>
    <p:sldId id="355" r:id="rId55"/>
    <p:sldId id="356" r:id="rId56"/>
    <p:sldId id="357" r:id="rId57"/>
    <p:sldId id="359" r:id="rId58"/>
    <p:sldId id="358" r:id="rId59"/>
    <p:sldId id="360" r:id="rId60"/>
    <p:sldId id="283" r:id="rId61"/>
    <p:sldId id="361" r:id="rId62"/>
    <p:sldId id="362" r:id="rId63"/>
    <p:sldId id="363" r:id="rId64"/>
    <p:sldId id="365" r:id="rId65"/>
    <p:sldId id="306" r:id="rId66"/>
    <p:sldId id="269" r:id="rId67"/>
    <p:sldId id="369"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7288" autoAdjust="0"/>
  </p:normalViewPr>
  <p:slideViewPr>
    <p:cSldViewPr>
      <p:cViewPr varScale="1">
        <p:scale>
          <a:sx n="78" d="100"/>
          <a:sy n="78" d="100"/>
        </p:scale>
        <p:origin x="1589" y="58"/>
      </p:cViewPr>
      <p:guideLst>
        <p:guide orient="horz" pos="2160"/>
        <p:guide pos="2880"/>
      </p:guideLst>
    </p:cSldViewPr>
  </p:slideViewPr>
  <p:outlineViewPr>
    <p:cViewPr>
      <p:scale>
        <a:sx n="33" d="100"/>
        <a:sy n="33" d="100"/>
      </p:scale>
      <p:origin x="0" y="-5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用户</a:t>
            </a:r>
            <a:r>
              <a:rPr lang="en-US" altLang="zh-CN" dirty="0" smtClean="0"/>
              <a:t>/</a:t>
            </a:r>
            <a:r>
              <a:rPr lang="zh-CN" altLang="en-US" dirty="0" smtClean="0"/>
              <a:t>亿户</a:t>
            </a:r>
            <a:endParaRPr lang="en-US" dirty="0"/>
          </a:p>
        </c:rich>
      </c:tx>
      <c:layout>
        <c:manualLayout>
          <c:xMode val="edge"/>
          <c:yMode val="edge"/>
          <c:x val="1.4583333333333334E-2"/>
          <c:y val="2.1874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全球4G用户数量增长</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2010年</c:v>
                </c:pt>
                <c:pt idx="1">
                  <c:v>2011年</c:v>
                </c:pt>
                <c:pt idx="2">
                  <c:v>2012年</c:v>
                </c:pt>
                <c:pt idx="3">
                  <c:v>2013年</c:v>
                </c:pt>
                <c:pt idx="4">
                  <c:v>2014年</c:v>
                </c:pt>
                <c:pt idx="5">
                  <c:v>2016年</c:v>
                </c:pt>
              </c:strCache>
            </c:strRef>
          </c:cat>
          <c:val>
            <c:numRef>
              <c:f>Sheet1!$B$2:$B$7</c:f>
              <c:numCache>
                <c:formatCode>General</c:formatCode>
                <c:ptCount val="6"/>
                <c:pt idx="0">
                  <c:v>0</c:v>
                </c:pt>
                <c:pt idx="1">
                  <c:v>0.1</c:v>
                </c:pt>
                <c:pt idx="2">
                  <c:v>0.7</c:v>
                </c:pt>
                <c:pt idx="3">
                  <c:v>1.9</c:v>
                </c:pt>
                <c:pt idx="4">
                  <c:v>3.9</c:v>
                </c:pt>
                <c:pt idx="5">
                  <c:v>19.3</c:v>
                </c:pt>
              </c:numCache>
            </c:numRef>
          </c:val>
        </c:ser>
        <c:dLbls>
          <c:dLblPos val="outEnd"/>
          <c:showLegendKey val="0"/>
          <c:showVal val="1"/>
          <c:showCatName val="0"/>
          <c:showSerName val="0"/>
          <c:showPercent val="0"/>
          <c:showBubbleSize val="0"/>
        </c:dLbls>
        <c:gapWidth val="219"/>
        <c:overlap val="-27"/>
        <c:axId val="965829504"/>
        <c:axId val="965837120"/>
      </c:barChart>
      <c:catAx>
        <c:axId val="96582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65837120"/>
        <c:crosses val="autoZero"/>
        <c:auto val="1"/>
        <c:lblAlgn val="ctr"/>
        <c:lblOffset val="100"/>
        <c:noMultiLvlLbl val="0"/>
      </c:catAx>
      <c:valAx>
        <c:axId val="96583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6582950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Unicode MS" panose="020B0604020202020204" pitchFamily="34" charset="-122"/>
                <a:ea typeface="+mn-ea"/>
                <a:cs typeface="+mn-cs"/>
              </a:defRPr>
            </a:pPr>
            <a:endParaRPr lang="zh-CN"/>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5G vs 4G</a:t>
            </a:r>
            <a:r>
              <a:rPr lang="zh-CN"/>
              <a:t>技术需求</a:t>
            </a:r>
            <a:endParaRPr lang="en-US"/>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0.28875776855033014"/>
          <c:y val="0.22681044696310437"/>
          <c:w val="0.41616373593175071"/>
          <c:h val="0.7013563018337754"/>
        </c:manualLayout>
      </c:layout>
      <c:radarChart>
        <c:radarStyle val="filled"/>
        <c:varyColors val="0"/>
        <c:ser>
          <c:idx val="0"/>
          <c:order val="0"/>
          <c:tx>
            <c:strRef>
              <c:f>Sheet1!$B$1</c:f>
              <c:strCache>
                <c:ptCount val="1"/>
                <c:pt idx="0">
                  <c:v>4G</c:v>
                </c:pt>
              </c:strCache>
            </c:strRef>
          </c:tx>
          <c:spPr>
            <a:solidFill>
              <a:schemeClr val="accent1">
                <a:alpha val="50196"/>
              </a:schemeClr>
            </a:solidFill>
            <a:ln w="25400">
              <a:solidFill>
                <a:schemeClr val="accent1"/>
              </a:solidFill>
              <a:prstDash val="sysDot"/>
            </a:ln>
            <a:effectLst/>
          </c:spPr>
          <c:cat>
            <c:strRef>
              <c:f>Sheet1!$A$2:$A$8</c:f>
              <c:strCache>
                <c:ptCount val="7"/>
                <c:pt idx="0">
                  <c:v>  峰值速率[Gbps]</c:v>
                </c:pt>
                <c:pt idx="1">
                  <c:v>小区边缘吞吐率[Mbps]</c:v>
                </c:pt>
                <c:pt idx="2">
                  <c:v>小区频谱效率[bps/Hz]</c:v>
                </c:pt>
                <c:pt idx="3">
                  <c:v>移动性[km/h]</c:v>
                </c:pt>
                <c:pt idx="4">
                  <c:v>Bit成本效率</c:v>
                </c:pt>
                <c:pt idx="5">
                  <c:v>同时连接数[104/km2]</c:v>
                </c:pt>
                <c:pt idx="6">
                  <c:v>时延[ms]</c:v>
                </c:pt>
              </c:strCache>
            </c:strRef>
          </c:cat>
          <c:val>
            <c:numRef>
              <c:f>Sheet1!$B$2:$B$8</c:f>
              <c:numCache>
                <c:formatCode>General</c:formatCode>
                <c:ptCount val="7"/>
                <c:pt idx="0">
                  <c:v>2</c:v>
                </c:pt>
                <c:pt idx="1">
                  <c:v>1</c:v>
                </c:pt>
                <c:pt idx="2">
                  <c:v>2</c:v>
                </c:pt>
                <c:pt idx="3">
                  <c:v>3</c:v>
                </c:pt>
                <c:pt idx="4">
                  <c:v>2</c:v>
                </c:pt>
                <c:pt idx="5">
                  <c:v>2</c:v>
                </c:pt>
                <c:pt idx="6">
                  <c:v>2</c:v>
                </c:pt>
              </c:numCache>
            </c:numRef>
          </c:val>
        </c:ser>
        <c:ser>
          <c:idx val="1"/>
          <c:order val="1"/>
          <c:tx>
            <c:strRef>
              <c:f>Sheet1!$C$1</c:f>
              <c:strCache>
                <c:ptCount val="1"/>
                <c:pt idx="0">
                  <c:v>5G</c:v>
                </c:pt>
              </c:strCache>
            </c:strRef>
          </c:tx>
          <c:spPr>
            <a:solidFill>
              <a:schemeClr val="accent2">
                <a:alpha val="50196"/>
              </a:schemeClr>
            </a:solidFill>
            <a:ln w="25400">
              <a:solidFill>
                <a:schemeClr val="accent2"/>
              </a:solidFill>
              <a:prstDash val="sysDot"/>
            </a:ln>
            <a:effectLst/>
          </c:spPr>
          <c:cat>
            <c:strRef>
              <c:f>Sheet1!$A$2:$A$8</c:f>
              <c:strCache>
                <c:ptCount val="7"/>
                <c:pt idx="0">
                  <c:v>  峰值速率[Gbps]</c:v>
                </c:pt>
                <c:pt idx="1">
                  <c:v>小区边缘吞吐率[Mbps]</c:v>
                </c:pt>
                <c:pt idx="2">
                  <c:v>小区频谱效率[bps/Hz]</c:v>
                </c:pt>
                <c:pt idx="3">
                  <c:v>移动性[km/h]</c:v>
                </c:pt>
                <c:pt idx="4">
                  <c:v>Bit成本效率</c:v>
                </c:pt>
                <c:pt idx="5">
                  <c:v>同时连接数[104/km2]</c:v>
                </c:pt>
                <c:pt idx="6">
                  <c:v>时延[ms]</c:v>
                </c:pt>
              </c:strCache>
            </c:strRef>
          </c:cat>
          <c:val>
            <c:numRef>
              <c:f>Sheet1!$C$2:$C$8</c:f>
              <c:numCache>
                <c:formatCode>General</c:formatCode>
                <c:ptCount val="7"/>
                <c:pt idx="0">
                  <c:v>3.5</c:v>
                </c:pt>
                <c:pt idx="1">
                  <c:v>4</c:v>
                </c:pt>
                <c:pt idx="2">
                  <c:v>3</c:v>
                </c:pt>
                <c:pt idx="3">
                  <c:v>3</c:v>
                </c:pt>
                <c:pt idx="4">
                  <c:v>3.5</c:v>
                </c:pt>
                <c:pt idx="5">
                  <c:v>3</c:v>
                </c:pt>
                <c:pt idx="6">
                  <c:v>3</c:v>
                </c:pt>
              </c:numCache>
            </c:numRef>
          </c:val>
        </c:ser>
        <c:dLbls>
          <c:showLegendKey val="0"/>
          <c:showVal val="0"/>
          <c:showCatName val="0"/>
          <c:showSerName val="0"/>
          <c:showPercent val="0"/>
          <c:showBubbleSize val="0"/>
        </c:dLbls>
        <c:axId val="965833856"/>
        <c:axId val="965830592"/>
      </c:radarChart>
      <c:catAx>
        <c:axId val="9658338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65830592"/>
        <c:crosses val="autoZero"/>
        <c:auto val="1"/>
        <c:lblAlgn val="ctr"/>
        <c:lblOffset val="100"/>
        <c:noMultiLvlLbl val="0"/>
      </c:catAx>
      <c:valAx>
        <c:axId val="965830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65833856"/>
        <c:crosses val="autoZero"/>
        <c:crossBetween val="between"/>
        <c:minorUnit val="1"/>
      </c:valAx>
      <c:spPr>
        <a:noFill/>
        <a:ln>
          <a:noFill/>
        </a:ln>
        <a:effectLst/>
      </c:spPr>
    </c:plotArea>
    <c:legend>
      <c:legendPos val="t"/>
      <c:layout>
        <c:manualLayout>
          <c:xMode val="edge"/>
          <c:yMode val="edge"/>
          <c:x val="0.45168556770045493"/>
          <c:y val="0.11242965788954389"/>
          <c:w val="9.6628864599090147E-2"/>
          <c:h val="5.89483329968857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
  <cs:dataPoint3D>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3D>
  <cs:dataPointLine>
    <cs:lnRef idx="0">
      <cs:styleClr val="auto"/>
    </cs:lnRef>
    <cs:fillRef idx="0"/>
    <cs:effectRef idx="0"/>
    <cs:fontRef idx="minor">
      <a:schemeClr val="tx1"/>
    </cs:fontRef>
    <cs:spPr>
      <a:ln w="25400" cap="rnd" cmpd="sng" algn="ctr">
        <a:solidFill>
          <a:schemeClr val="phClr"/>
        </a:solidFill>
        <a:prstDash val="sysDot"/>
        <a:round/>
      </a:ln>
    </cs:spPr>
  </cs:dataPointLine>
  <cs:dataPointMarker>
    <cs:lnRef idx="0">
      <cs:styleClr val="auto"/>
    </cs:lnRef>
    <cs:fillRef idx="0">
      <cs:styleClr val="auto"/>
    </cs:fillRef>
    <cs:effectRef idx="0"/>
    <cs:fontRef idx="minor">
      <a:schemeClr val="tx1"/>
    </cs:fontRef>
    <cs:spPr>
      <a:solidFill>
        <a:schemeClr val="phClr"/>
      </a:solidFill>
    </cs:spPr>
  </cs:dataPointMarker>
  <cs:dataPointMarkerLayout symbol="circle" size="6"/>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5F7C6-32B6-41C3-BF41-464FAC0AC32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CD1C0916-C094-463E-9C42-3ADB93123A10}">
      <dgm:prSet phldrT="[Text]" custT="1"/>
      <dgm:spPr/>
      <dgm:t>
        <a:bodyPr/>
        <a:lstStyle/>
        <a:p>
          <a:endParaRPr lang="zh-CN" altLang="en-US" sz="1300" dirty="0"/>
        </a:p>
      </dgm:t>
    </dgm:pt>
    <dgm:pt modelId="{9D59140E-EC49-42F6-A364-2684FE89AFC6}" type="parTrans" cxnId="{966EDDBE-A4A1-4F90-85D6-DC312B802F97}">
      <dgm:prSet/>
      <dgm:spPr/>
      <dgm:t>
        <a:bodyPr/>
        <a:lstStyle/>
        <a:p>
          <a:endParaRPr lang="zh-CN" altLang="en-US"/>
        </a:p>
      </dgm:t>
    </dgm:pt>
    <dgm:pt modelId="{21C172B7-3B46-45EB-92F3-126915AACEBE}" type="sibTrans" cxnId="{966EDDBE-A4A1-4F90-85D6-DC312B802F97}">
      <dgm:prSet/>
      <dgm:spPr/>
      <dgm:t>
        <a:bodyPr/>
        <a:lstStyle/>
        <a:p>
          <a:endParaRPr lang="zh-CN" altLang="en-US"/>
        </a:p>
      </dgm:t>
    </dgm:pt>
    <dgm:pt modelId="{2B16E34B-F395-4824-A384-AEF252968C22}">
      <dgm:prSet phldrT="[Text]"/>
      <dgm:spPr/>
      <dgm:t>
        <a:bodyPr/>
        <a:lstStyle/>
        <a:p>
          <a:r>
            <a:rPr lang="en-US" altLang="zh-CN" dirty="0" smtClean="0"/>
            <a:t>LDPC</a:t>
          </a:r>
          <a:endParaRPr lang="zh-CN" altLang="en-US" dirty="0"/>
        </a:p>
      </dgm:t>
    </dgm:pt>
    <dgm:pt modelId="{2D0D7223-D744-46E2-929A-EA3D5A381AD8}" type="parTrans" cxnId="{66B1E985-42EF-4E08-AC3B-6ABDA83023FE}">
      <dgm:prSet/>
      <dgm:spPr/>
      <dgm:t>
        <a:bodyPr/>
        <a:lstStyle/>
        <a:p>
          <a:endParaRPr lang="zh-CN" altLang="en-US"/>
        </a:p>
      </dgm:t>
    </dgm:pt>
    <dgm:pt modelId="{DE1441A7-FC12-4A43-8CAE-F0CD05F34BD2}" type="sibTrans" cxnId="{66B1E985-42EF-4E08-AC3B-6ABDA83023FE}">
      <dgm:prSet/>
      <dgm:spPr/>
      <dgm:t>
        <a:bodyPr/>
        <a:lstStyle/>
        <a:p>
          <a:endParaRPr lang="zh-CN" altLang="en-US"/>
        </a:p>
      </dgm:t>
    </dgm:pt>
    <dgm:pt modelId="{06A2AE12-EA49-4B6B-AF53-7AF212AC0BC8}">
      <dgm:prSet phldrT="[Text]"/>
      <dgm:spPr/>
      <dgm:t>
        <a:bodyPr/>
        <a:lstStyle/>
        <a:p>
          <a:r>
            <a:rPr lang="en-US" altLang="zh-CN" dirty="0" smtClean="0"/>
            <a:t>Polar</a:t>
          </a:r>
          <a:endParaRPr lang="zh-CN" altLang="en-US" dirty="0"/>
        </a:p>
      </dgm:t>
    </dgm:pt>
    <dgm:pt modelId="{5676356E-CD72-473E-9914-4E4741F311B0}" type="parTrans" cxnId="{27D981E6-F1B2-4499-B5A5-090A6FD6F0B6}">
      <dgm:prSet/>
      <dgm:spPr/>
      <dgm:t>
        <a:bodyPr/>
        <a:lstStyle/>
        <a:p>
          <a:endParaRPr lang="zh-CN" altLang="en-US"/>
        </a:p>
      </dgm:t>
    </dgm:pt>
    <dgm:pt modelId="{86F9894B-8177-4875-8988-B42FEEE0F4C1}" type="sibTrans" cxnId="{27D981E6-F1B2-4499-B5A5-090A6FD6F0B6}">
      <dgm:prSet/>
      <dgm:spPr/>
      <dgm:t>
        <a:bodyPr/>
        <a:lstStyle/>
        <a:p>
          <a:endParaRPr lang="zh-CN" altLang="en-US"/>
        </a:p>
      </dgm:t>
    </dgm:pt>
    <dgm:pt modelId="{11809E62-1163-4300-A515-EA1EF01DF54E}">
      <dgm:prSet phldrT="[Text]"/>
      <dgm:spPr/>
      <dgm:t>
        <a:bodyPr/>
        <a:lstStyle/>
        <a:p>
          <a:r>
            <a:rPr lang="en-US" altLang="zh-CN" dirty="0" smtClean="0"/>
            <a:t>Turbo</a:t>
          </a:r>
          <a:endParaRPr lang="zh-CN" altLang="en-US" dirty="0"/>
        </a:p>
      </dgm:t>
    </dgm:pt>
    <dgm:pt modelId="{320390E4-FCC4-4AF4-85A9-D0CF6446253B}" type="parTrans" cxnId="{7E5DED6A-C824-4DA2-BECB-CDFE85B1E201}">
      <dgm:prSet/>
      <dgm:spPr/>
      <dgm:t>
        <a:bodyPr/>
        <a:lstStyle/>
        <a:p>
          <a:endParaRPr lang="zh-CN" altLang="en-US"/>
        </a:p>
      </dgm:t>
    </dgm:pt>
    <dgm:pt modelId="{8C97FD5E-B0F3-4EF7-9CF2-4FC6CC196227}" type="sibTrans" cxnId="{7E5DED6A-C824-4DA2-BECB-CDFE85B1E201}">
      <dgm:prSet/>
      <dgm:spPr/>
      <dgm:t>
        <a:bodyPr/>
        <a:lstStyle/>
        <a:p>
          <a:endParaRPr lang="zh-CN" altLang="en-US"/>
        </a:p>
      </dgm:t>
    </dgm:pt>
    <dgm:pt modelId="{CCBBF19A-B97D-4047-A484-36E2472DB794}">
      <dgm:prSet phldrT="[Text]"/>
      <dgm:spPr/>
      <dgm:t>
        <a:bodyPr/>
        <a:lstStyle/>
        <a:p>
          <a:r>
            <a:rPr lang="en-US" altLang="zh-CN" dirty="0" smtClean="0"/>
            <a:t>TBCC</a:t>
          </a:r>
          <a:endParaRPr lang="zh-CN" altLang="en-US" dirty="0"/>
        </a:p>
      </dgm:t>
    </dgm:pt>
    <dgm:pt modelId="{399DE565-3481-4833-ACA8-37A17762E214}" type="parTrans" cxnId="{B4E9E535-BB23-4617-8B84-3398B4547521}">
      <dgm:prSet/>
      <dgm:spPr/>
      <dgm:t>
        <a:bodyPr/>
        <a:lstStyle/>
        <a:p>
          <a:endParaRPr lang="zh-CN" altLang="en-US"/>
        </a:p>
      </dgm:t>
    </dgm:pt>
    <dgm:pt modelId="{9D809A1D-DF30-4569-A723-0EF74DE23847}" type="sibTrans" cxnId="{B4E9E535-BB23-4617-8B84-3398B4547521}">
      <dgm:prSet/>
      <dgm:spPr/>
      <dgm:t>
        <a:bodyPr/>
        <a:lstStyle/>
        <a:p>
          <a:endParaRPr lang="zh-CN" altLang="en-US"/>
        </a:p>
      </dgm:t>
    </dgm:pt>
    <dgm:pt modelId="{463CBF62-FA1E-472C-A05B-2C75F0D7567D}" type="pres">
      <dgm:prSet presAssocID="{1325F7C6-32B6-41C3-BF41-464FAC0AC321}" presName="cycle" presStyleCnt="0">
        <dgm:presLayoutVars>
          <dgm:chMax val="1"/>
          <dgm:dir/>
          <dgm:animLvl val="ctr"/>
          <dgm:resizeHandles val="exact"/>
        </dgm:presLayoutVars>
      </dgm:prSet>
      <dgm:spPr/>
      <dgm:t>
        <a:bodyPr/>
        <a:lstStyle/>
        <a:p>
          <a:endParaRPr lang="zh-CN" altLang="en-US"/>
        </a:p>
      </dgm:t>
    </dgm:pt>
    <dgm:pt modelId="{72F67F8F-DFEA-46E9-80D7-5B93099EFCA5}" type="pres">
      <dgm:prSet presAssocID="{CD1C0916-C094-463E-9C42-3ADB93123A10}" presName="centerShape" presStyleLbl="node0" presStyleIdx="0" presStyleCnt="1" custScaleX="105163" custScaleY="82116"/>
      <dgm:spPr/>
      <dgm:t>
        <a:bodyPr/>
        <a:lstStyle/>
        <a:p>
          <a:endParaRPr lang="zh-CN" altLang="en-US"/>
        </a:p>
      </dgm:t>
    </dgm:pt>
    <dgm:pt modelId="{C4D46182-B66B-49B3-AE01-6A8721851D23}" type="pres">
      <dgm:prSet presAssocID="{2D0D7223-D744-46E2-929A-EA3D5A381AD8}" presName="parTrans" presStyleLbl="bgSibTrans2D1" presStyleIdx="0" presStyleCnt="4"/>
      <dgm:spPr/>
      <dgm:t>
        <a:bodyPr/>
        <a:lstStyle/>
        <a:p>
          <a:endParaRPr lang="zh-CN" altLang="en-US"/>
        </a:p>
      </dgm:t>
    </dgm:pt>
    <dgm:pt modelId="{D3E9E05B-3AE6-4FD9-B553-AD51A9CCA88F}" type="pres">
      <dgm:prSet presAssocID="{2B16E34B-F395-4824-A384-AEF252968C22}" presName="node" presStyleLbl="node1" presStyleIdx="0" presStyleCnt="4" custScaleX="67929" custScaleY="45993" custRadScaleRad="109245" custRadScaleInc="22740">
        <dgm:presLayoutVars>
          <dgm:bulletEnabled val="1"/>
        </dgm:presLayoutVars>
      </dgm:prSet>
      <dgm:spPr/>
      <dgm:t>
        <a:bodyPr/>
        <a:lstStyle/>
        <a:p>
          <a:endParaRPr lang="zh-CN" altLang="en-US"/>
        </a:p>
      </dgm:t>
    </dgm:pt>
    <dgm:pt modelId="{C2DA8879-1025-4EC5-8A49-DFEDFAC043E8}" type="pres">
      <dgm:prSet presAssocID="{5676356E-CD72-473E-9914-4E4741F311B0}" presName="parTrans" presStyleLbl="bgSibTrans2D1" presStyleIdx="1" presStyleCnt="4"/>
      <dgm:spPr/>
      <dgm:t>
        <a:bodyPr/>
        <a:lstStyle/>
        <a:p>
          <a:endParaRPr lang="zh-CN" altLang="en-US"/>
        </a:p>
      </dgm:t>
    </dgm:pt>
    <dgm:pt modelId="{3D5C9D75-F4AF-4898-8B7C-A11CB8690358}" type="pres">
      <dgm:prSet presAssocID="{06A2AE12-EA49-4B6B-AF53-7AF212AC0BC8}" presName="node" presStyleLbl="node1" presStyleIdx="1" presStyleCnt="4" custScaleX="59941" custScaleY="57492" custRadScaleRad="102159" custRadScaleInc="4409">
        <dgm:presLayoutVars>
          <dgm:bulletEnabled val="1"/>
        </dgm:presLayoutVars>
      </dgm:prSet>
      <dgm:spPr/>
      <dgm:t>
        <a:bodyPr/>
        <a:lstStyle/>
        <a:p>
          <a:endParaRPr lang="zh-CN" altLang="en-US"/>
        </a:p>
      </dgm:t>
    </dgm:pt>
    <dgm:pt modelId="{CE1C2FB9-50AE-4212-BEAD-3CD7523BCF41}" type="pres">
      <dgm:prSet presAssocID="{320390E4-FCC4-4AF4-85A9-D0CF6446253B}" presName="parTrans" presStyleLbl="bgSibTrans2D1" presStyleIdx="2" presStyleCnt="4"/>
      <dgm:spPr/>
      <dgm:t>
        <a:bodyPr/>
        <a:lstStyle/>
        <a:p>
          <a:endParaRPr lang="zh-CN" altLang="en-US"/>
        </a:p>
      </dgm:t>
    </dgm:pt>
    <dgm:pt modelId="{B063E3EC-A2F3-4714-8286-FA79A4F0AA4E}" type="pres">
      <dgm:prSet presAssocID="{11809E62-1163-4300-A515-EA1EF01DF54E}" presName="node" presStyleLbl="node1" presStyleIdx="2" presStyleCnt="4" custScaleX="65629" custScaleY="49575" custRadScaleRad="104828" custRadScaleInc="-3348">
        <dgm:presLayoutVars>
          <dgm:bulletEnabled val="1"/>
        </dgm:presLayoutVars>
      </dgm:prSet>
      <dgm:spPr/>
      <dgm:t>
        <a:bodyPr/>
        <a:lstStyle/>
        <a:p>
          <a:endParaRPr lang="zh-CN" altLang="en-US"/>
        </a:p>
      </dgm:t>
    </dgm:pt>
    <dgm:pt modelId="{8683EE9D-A6B9-494A-B399-B9AF42EC1BEF}" type="pres">
      <dgm:prSet presAssocID="{399DE565-3481-4833-ACA8-37A17762E214}" presName="parTrans" presStyleLbl="bgSibTrans2D1" presStyleIdx="3" presStyleCnt="4"/>
      <dgm:spPr/>
      <dgm:t>
        <a:bodyPr/>
        <a:lstStyle/>
        <a:p>
          <a:endParaRPr lang="zh-CN" altLang="en-US"/>
        </a:p>
      </dgm:t>
    </dgm:pt>
    <dgm:pt modelId="{51A71399-B8F1-4583-A3AD-DDBAB1A9CE9C}" type="pres">
      <dgm:prSet presAssocID="{CCBBF19A-B97D-4047-A484-36E2472DB794}" presName="node" presStyleLbl="node1" presStyleIdx="3" presStyleCnt="4" custScaleX="64474" custScaleY="42068" custRadScaleRad="111793" custRadScaleInc="-18039">
        <dgm:presLayoutVars>
          <dgm:bulletEnabled val="1"/>
        </dgm:presLayoutVars>
      </dgm:prSet>
      <dgm:spPr/>
      <dgm:t>
        <a:bodyPr/>
        <a:lstStyle/>
        <a:p>
          <a:endParaRPr lang="zh-CN" altLang="en-US"/>
        </a:p>
      </dgm:t>
    </dgm:pt>
  </dgm:ptLst>
  <dgm:cxnLst>
    <dgm:cxn modelId="{CC793282-33F7-48AE-A1C8-33E6E10E3779}" type="presOf" srcId="{1325F7C6-32B6-41C3-BF41-464FAC0AC321}" destId="{463CBF62-FA1E-472C-A05B-2C75F0D7567D}" srcOrd="0" destOrd="0" presId="urn:microsoft.com/office/officeart/2005/8/layout/radial4"/>
    <dgm:cxn modelId="{D038AC46-9360-4995-A446-2CBA6A3A71A9}" type="presOf" srcId="{11809E62-1163-4300-A515-EA1EF01DF54E}" destId="{B063E3EC-A2F3-4714-8286-FA79A4F0AA4E}" srcOrd="0" destOrd="0" presId="urn:microsoft.com/office/officeart/2005/8/layout/radial4"/>
    <dgm:cxn modelId="{27D981E6-F1B2-4499-B5A5-090A6FD6F0B6}" srcId="{CD1C0916-C094-463E-9C42-3ADB93123A10}" destId="{06A2AE12-EA49-4B6B-AF53-7AF212AC0BC8}" srcOrd="1" destOrd="0" parTransId="{5676356E-CD72-473E-9914-4E4741F311B0}" sibTransId="{86F9894B-8177-4875-8988-B42FEEE0F4C1}"/>
    <dgm:cxn modelId="{87DC5453-9BA1-4357-BE1F-727561942802}" type="presOf" srcId="{CD1C0916-C094-463E-9C42-3ADB93123A10}" destId="{72F67F8F-DFEA-46E9-80D7-5B93099EFCA5}" srcOrd="0" destOrd="0" presId="urn:microsoft.com/office/officeart/2005/8/layout/radial4"/>
    <dgm:cxn modelId="{53F74280-28FC-40C8-A02C-36C80FB5E067}" type="presOf" srcId="{CCBBF19A-B97D-4047-A484-36E2472DB794}" destId="{51A71399-B8F1-4583-A3AD-DDBAB1A9CE9C}" srcOrd="0" destOrd="0" presId="urn:microsoft.com/office/officeart/2005/8/layout/radial4"/>
    <dgm:cxn modelId="{58F17D8A-1465-460D-9C08-21F6F8B5ABC9}" type="presOf" srcId="{2B16E34B-F395-4824-A384-AEF252968C22}" destId="{D3E9E05B-3AE6-4FD9-B553-AD51A9CCA88F}" srcOrd="0" destOrd="0" presId="urn:microsoft.com/office/officeart/2005/8/layout/radial4"/>
    <dgm:cxn modelId="{966EDDBE-A4A1-4F90-85D6-DC312B802F97}" srcId="{1325F7C6-32B6-41C3-BF41-464FAC0AC321}" destId="{CD1C0916-C094-463E-9C42-3ADB93123A10}" srcOrd="0" destOrd="0" parTransId="{9D59140E-EC49-42F6-A364-2684FE89AFC6}" sibTransId="{21C172B7-3B46-45EB-92F3-126915AACEBE}"/>
    <dgm:cxn modelId="{86A16AE9-3DF1-45BE-B6A8-EF42FF913FD2}" type="presOf" srcId="{2D0D7223-D744-46E2-929A-EA3D5A381AD8}" destId="{C4D46182-B66B-49B3-AE01-6A8721851D23}" srcOrd="0" destOrd="0" presId="urn:microsoft.com/office/officeart/2005/8/layout/radial4"/>
    <dgm:cxn modelId="{77356EFD-B3F9-4965-A4DD-89CA0D6B1311}" type="presOf" srcId="{399DE565-3481-4833-ACA8-37A17762E214}" destId="{8683EE9D-A6B9-494A-B399-B9AF42EC1BEF}" srcOrd="0" destOrd="0" presId="urn:microsoft.com/office/officeart/2005/8/layout/radial4"/>
    <dgm:cxn modelId="{7E5DED6A-C824-4DA2-BECB-CDFE85B1E201}" srcId="{CD1C0916-C094-463E-9C42-3ADB93123A10}" destId="{11809E62-1163-4300-A515-EA1EF01DF54E}" srcOrd="2" destOrd="0" parTransId="{320390E4-FCC4-4AF4-85A9-D0CF6446253B}" sibTransId="{8C97FD5E-B0F3-4EF7-9CF2-4FC6CC196227}"/>
    <dgm:cxn modelId="{A70AC3A9-3F61-4A1A-B4C1-41FEC6737745}" type="presOf" srcId="{5676356E-CD72-473E-9914-4E4741F311B0}" destId="{C2DA8879-1025-4EC5-8A49-DFEDFAC043E8}" srcOrd="0" destOrd="0" presId="urn:microsoft.com/office/officeart/2005/8/layout/radial4"/>
    <dgm:cxn modelId="{66B1E985-42EF-4E08-AC3B-6ABDA83023FE}" srcId="{CD1C0916-C094-463E-9C42-3ADB93123A10}" destId="{2B16E34B-F395-4824-A384-AEF252968C22}" srcOrd="0" destOrd="0" parTransId="{2D0D7223-D744-46E2-929A-EA3D5A381AD8}" sibTransId="{DE1441A7-FC12-4A43-8CAE-F0CD05F34BD2}"/>
    <dgm:cxn modelId="{E7375C7D-8FA2-4299-A1E1-E8308C36D4C7}" type="presOf" srcId="{320390E4-FCC4-4AF4-85A9-D0CF6446253B}" destId="{CE1C2FB9-50AE-4212-BEAD-3CD7523BCF41}" srcOrd="0" destOrd="0" presId="urn:microsoft.com/office/officeart/2005/8/layout/radial4"/>
    <dgm:cxn modelId="{B4E9E535-BB23-4617-8B84-3398B4547521}" srcId="{CD1C0916-C094-463E-9C42-3ADB93123A10}" destId="{CCBBF19A-B97D-4047-A484-36E2472DB794}" srcOrd="3" destOrd="0" parTransId="{399DE565-3481-4833-ACA8-37A17762E214}" sibTransId="{9D809A1D-DF30-4569-A723-0EF74DE23847}"/>
    <dgm:cxn modelId="{18AEF493-AB8B-440C-9503-C6CD00332CE4}" type="presOf" srcId="{06A2AE12-EA49-4B6B-AF53-7AF212AC0BC8}" destId="{3D5C9D75-F4AF-4898-8B7C-A11CB8690358}" srcOrd="0" destOrd="0" presId="urn:microsoft.com/office/officeart/2005/8/layout/radial4"/>
    <dgm:cxn modelId="{66BC799F-A508-4CB9-9629-AC689C82E23A}" type="presParOf" srcId="{463CBF62-FA1E-472C-A05B-2C75F0D7567D}" destId="{72F67F8F-DFEA-46E9-80D7-5B93099EFCA5}" srcOrd="0" destOrd="0" presId="urn:microsoft.com/office/officeart/2005/8/layout/radial4"/>
    <dgm:cxn modelId="{D8C15F1D-FE4E-4FB8-9207-312679F5E09A}" type="presParOf" srcId="{463CBF62-FA1E-472C-A05B-2C75F0D7567D}" destId="{C4D46182-B66B-49B3-AE01-6A8721851D23}" srcOrd="1" destOrd="0" presId="urn:microsoft.com/office/officeart/2005/8/layout/radial4"/>
    <dgm:cxn modelId="{52D5BE5A-AC68-48CC-9FCC-2BFCAE8F8892}" type="presParOf" srcId="{463CBF62-FA1E-472C-A05B-2C75F0D7567D}" destId="{D3E9E05B-3AE6-4FD9-B553-AD51A9CCA88F}" srcOrd="2" destOrd="0" presId="urn:microsoft.com/office/officeart/2005/8/layout/radial4"/>
    <dgm:cxn modelId="{E6DC5D80-6BC7-4D50-A7A0-3E3EDD026D56}" type="presParOf" srcId="{463CBF62-FA1E-472C-A05B-2C75F0D7567D}" destId="{C2DA8879-1025-4EC5-8A49-DFEDFAC043E8}" srcOrd="3" destOrd="0" presId="urn:microsoft.com/office/officeart/2005/8/layout/radial4"/>
    <dgm:cxn modelId="{91F0E26A-651C-4E5D-B9E1-32B175596620}" type="presParOf" srcId="{463CBF62-FA1E-472C-A05B-2C75F0D7567D}" destId="{3D5C9D75-F4AF-4898-8B7C-A11CB8690358}" srcOrd="4" destOrd="0" presId="urn:microsoft.com/office/officeart/2005/8/layout/radial4"/>
    <dgm:cxn modelId="{4FABD1F3-2F6B-4195-A217-066826CA46F3}" type="presParOf" srcId="{463CBF62-FA1E-472C-A05B-2C75F0D7567D}" destId="{CE1C2FB9-50AE-4212-BEAD-3CD7523BCF41}" srcOrd="5" destOrd="0" presId="urn:microsoft.com/office/officeart/2005/8/layout/radial4"/>
    <dgm:cxn modelId="{FAD5AFB4-6C7F-46B2-96EA-DFC1FB91AD86}" type="presParOf" srcId="{463CBF62-FA1E-472C-A05B-2C75F0D7567D}" destId="{B063E3EC-A2F3-4714-8286-FA79A4F0AA4E}" srcOrd="6" destOrd="0" presId="urn:microsoft.com/office/officeart/2005/8/layout/radial4"/>
    <dgm:cxn modelId="{7AB7B3DB-94D9-4260-867B-B18E548F329D}" type="presParOf" srcId="{463CBF62-FA1E-472C-A05B-2C75F0D7567D}" destId="{8683EE9D-A6B9-494A-B399-B9AF42EC1BEF}" srcOrd="7" destOrd="0" presId="urn:microsoft.com/office/officeart/2005/8/layout/radial4"/>
    <dgm:cxn modelId="{2E338DB0-E1E4-4CE9-88CF-817FB04F4680}" type="presParOf" srcId="{463CBF62-FA1E-472C-A05B-2C75F0D7567D}" destId="{51A71399-B8F1-4583-A3AD-DDBAB1A9CE9C}"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8B633B-2723-4984-8986-866D8EFE77FD}" type="doc">
      <dgm:prSet loTypeId="urn:microsoft.com/office/officeart/2005/8/layout/cycle8" loCatId="cycle" qsTypeId="urn:microsoft.com/office/officeart/2005/8/quickstyle/simple1" qsCatId="simple" csTypeId="urn:microsoft.com/office/officeart/2005/8/colors/accent1_2" csCatId="accent1" phldr="1"/>
      <dgm:spPr/>
    </dgm:pt>
    <dgm:pt modelId="{70E68F8B-5E5D-42FD-9B8F-736C19A6A4D2}">
      <dgm:prSet phldrT="[Text]"/>
      <dgm:spPr/>
      <dgm:t>
        <a:bodyPr/>
        <a:lstStyle/>
        <a:p>
          <a:r>
            <a:rPr lang="zh-CN" altLang="en-US" dirty="0" smtClean="0"/>
            <a:t>开放的程序接口</a:t>
          </a:r>
          <a:endParaRPr lang="zh-CN" altLang="en-US" dirty="0"/>
        </a:p>
      </dgm:t>
    </dgm:pt>
    <dgm:pt modelId="{53C98F72-9F6B-4075-9D16-90B91C1AD986}" type="parTrans" cxnId="{1F3317D6-DAD0-4402-B6B7-9DC57D23BCC7}">
      <dgm:prSet/>
      <dgm:spPr/>
      <dgm:t>
        <a:bodyPr/>
        <a:lstStyle/>
        <a:p>
          <a:endParaRPr lang="zh-CN" altLang="en-US"/>
        </a:p>
      </dgm:t>
    </dgm:pt>
    <dgm:pt modelId="{18094F22-719D-42B3-8F27-3095286C3092}" type="sibTrans" cxnId="{1F3317D6-DAD0-4402-B6B7-9DC57D23BCC7}">
      <dgm:prSet/>
      <dgm:spPr/>
      <dgm:t>
        <a:bodyPr/>
        <a:lstStyle/>
        <a:p>
          <a:endParaRPr lang="zh-CN" altLang="en-US"/>
        </a:p>
      </dgm:t>
    </dgm:pt>
    <dgm:pt modelId="{536B2943-6D2C-4B61-B44B-67B5089890B1}">
      <dgm:prSet phldrT="[Text]"/>
      <dgm:spPr/>
      <dgm:t>
        <a:bodyPr/>
        <a:lstStyle/>
        <a:p>
          <a:r>
            <a:rPr lang="zh-CN" altLang="en-US" dirty="0" smtClean="0"/>
            <a:t>集中化的网络控制</a:t>
          </a:r>
          <a:endParaRPr lang="zh-CN" altLang="en-US" dirty="0"/>
        </a:p>
      </dgm:t>
    </dgm:pt>
    <dgm:pt modelId="{13AE059E-098D-4A65-BE3D-98D30C6BF0F7}" type="parTrans" cxnId="{17877425-31A6-4C8A-8A54-4959C09A2081}">
      <dgm:prSet/>
      <dgm:spPr/>
      <dgm:t>
        <a:bodyPr/>
        <a:lstStyle/>
        <a:p>
          <a:endParaRPr lang="zh-CN" altLang="en-US"/>
        </a:p>
      </dgm:t>
    </dgm:pt>
    <dgm:pt modelId="{1A8E246D-5002-4674-AA6A-842F3E5D1A73}" type="sibTrans" cxnId="{17877425-31A6-4C8A-8A54-4959C09A2081}">
      <dgm:prSet/>
      <dgm:spPr/>
      <dgm:t>
        <a:bodyPr/>
        <a:lstStyle/>
        <a:p>
          <a:endParaRPr lang="zh-CN" altLang="en-US"/>
        </a:p>
      </dgm:t>
    </dgm:pt>
    <dgm:pt modelId="{3B8144EA-EEB1-40FA-9B57-C0674DC77933}">
      <dgm:prSet phldrT="[Text]"/>
      <dgm:spPr/>
      <dgm:t>
        <a:bodyPr/>
        <a:lstStyle/>
        <a:p>
          <a:r>
            <a:rPr lang="zh-CN" altLang="en-US" dirty="0" smtClean="0"/>
            <a:t>控制与转发分离</a:t>
          </a:r>
          <a:endParaRPr lang="zh-CN" altLang="en-US" dirty="0"/>
        </a:p>
      </dgm:t>
    </dgm:pt>
    <dgm:pt modelId="{6999EBCE-F005-4C89-982C-85D95225389F}" type="parTrans" cxnId="{3944BABE-F6BB-4D5F-92DB-0D90F8F0E2C2}">
      <dgm:prSet/>
      <dgm:spPr/>
      <dgm:t>
        <a:bodyPr/>
        <a:lstStyle/>
        <a:p>
          <a:endParaRPr lang="zh-CN" altLang="en-US"/>
        </a:p>
      </dgm:t>
    </dgm:pt>
    <dgm:pt modelId="{6FAF6C29-221A-495A-A315-806278DC7405}" type="sibTrans" cxnId="{3944BABE-F6BB-4D5F-92DB-0D90F8F0E2C2}">
      <dgm:prSet/>
      <dgm:spPr/>
      <dgm:t>
        <a:bodyPr/>
        <a:lstStyle/>
        <a:p>
          <a:endParaRPr lang="zh-CN" altLang="en-US"/>
        </a:p>
      </dgm:t>
    </dgm:pt>
    <dgm:pt modelId="{EEF145BB-8302-4166-9264-60CEE16BA4DA}" type="pres">
      <dgm:prSet presAssocID="{568B633B-2723-4984-8986-866D8EFE77FD}" presName="compositeShape" presStyleCnt="0">
        <dgm:presLayoutVars>
          <dgm:chMax val="7"/>
          <dgm:dir/>
          <dgm:resizeHandles val="exact"/>
        </dgm:presLayoutVars>
      </dgm:prSet>
      <dgm:spPr/>
    </dgm:pt>
    <dgm:pt modelId="{E0DE7753-7F61-4C42-9EF9-78E1B12B555C}" type="pres">
      <dgm:prSet presAssocID="{568B633B-2723-4984-8986-866D8EFE77FD}" presName="wedge1" presStyleLbl="node1" presStyleIdx="0" presStyleCnt="3"/>
      <dgm:spPr/>
      <dgm:t>
        <a:bodyPr/>
        <a:lstStyle/>
        <a:p>
          <a:endParaRPr lang="zh-CN" altLang="en-US"/>
        </a:p>
      </dgm:t>
    </dgm:pt>
    <dgm:pt modelId="{5D120F30-0D5E-41F2-B6FE-F4A9C833E734}" type="pres">
      <dgm:prSet presAssocID="{568B633B-2723-4984-8986-866D8EFE77FD}" presName="dummy1a" presStyleCnt="0"/>
      <dgm:spPr/>
    </dgm:pt>
    <dgm:pt modelId="{9E3C9246-6BF7-4292-A3AC-FA67346A5630}" type="pres">
      <dgm:prSet presAssocID="{568B633B-2723-4984-8986-866D8EFE77FD}" presName="dummy1b" presStyleCnt="0"/>
      <dgm:spPr/>
    </dgm:pt>
    <dgm:pt modelId="{88224232-2E36-4898-9886-636574C50E7B}" type="pres">
      <dgm:prSet presAssocID="{568B633B-2723-4984-8986-866D8EFE77FD}" presName="wedge1Tx" presStyleLbl="node1" presStyleIdx="0" presStyleCnt="3">
        <dgm:presLayoutVars>
          <dgm:chMax val="0"/>
          <dgm:chPref val="0"/>
          <dgm:bulletEnabled val="1"/>
        </dgm:presLayoutVars>
      </dgm:prSet>
      <dgm:spPr/>
      <dgm:t>
        <a:bodyPr/>
        <a:lstStyle/>
        <a:p>
          <a:endParaRPr lang="zh-CN" altLang="en-US"/>
        </a:p>
      </dgm:t>
    </dgm:pt>
    <dgm:pt modelId="{65769D15-9164-43DF-9FF8-9A09C9118BE3}" type="pres">
      <dgm:prSet presAssocID="{568B633B-2723-4984-8986-866D8EFE77FD}" presName="wedge2" presStyleLbl="node1" presStyleIdx="1" presStyleCnt="3"/>
      <dgm:spPr/>
      <dgm:t>
        <a:bodyPr/>
        <a:lstStyle/>
        <a:p>
          <a:endParaRPr lang="zh-CN" altLang="en-US"/>
        </a:p>
      </dgm:t>
    </dgm:pt>
    <dgm:pt modelId="{C2E6DFD9-4EC7-465A-AB30-5DE00A736B72}" type="pres">
      <dgm:prSet presAssocID="{568B633B-2723-4984-8986-866D8EFE77FD}" presName="dummy2a" presStyleCnt="0"/>
      <dgm:spPr/>
    </dgm:pt>
    <dgm:pt modelId="{0AD1B66E-3A86-46C9-8ED3-991C66E7C4AF}" type="pres">
      <dgm:prSet presAssocID="{568B633B-2723-4984-8986-866D8EFE77FD}" presName="dummy2b" presStyleCnt="0"/>
      <dgm:spPr/>
    </dgm:pt>
    <dgm:pt modelId="{BE777A55-20FC-4633-8664-035A815823BE}" type="pres">
      <dgm:prSet presAssocID="{568B633B-2723-4984-8986-866D8EFE77FD}" presName="wedge2Tx" presStyleLbl="node1" presStyleIdx="1" presStyleCnt="3">
        <dgm:presLayoutVars>
          <dgm:chMax val="0"/>
          <dgm:chPref val="0"/>
          <dgm:bulletEnabled val="1"/>
        </dgm:presLayoutVars>
      </dgm:prSet>
      <dgm:spPr/>
      <dgm:t>
        <a:bodyPr/>
        <a:lstStyle/>
        <a:p>
          <a:endParaRPr lang="zh-CN" altLang="en-US"/>
        </a:p>
      </dgm:t>
    </dgm:pt>
    <dgm:pt modelId="{D12FD208-0700-462D-A1FF-E916A7D7522F}" type="pres">
      <dgm:prSet presAssocID="{568B633B-2723-4984-8986-866D8EFE77FD}" presName="wedge3" presStyleLbl="node1" presStyleIdx="2" presStyleCnt="3"/>
      <dgm:spPr/>
      <dgm:t>
        <a:bodyPr/>
        <a:lstStyle/>
        <a:p>
          <a:endParaRPr lang="zh-CN" altLang="en-US"/>
        </a:p>
      </dgm:t>
    </dgm:pt>
    <dgm:pt modelId="{C9A062C3-4126-47D4-AFA6-0D57B7F10932}" type="pres">
      <dgm:prSet presAssocID="{568B633B-2723-4984-8986-866D8EFE77FD}" presName="dummy3a" presStyleCnt="0"/>
      <dgm:spPr/>
    </dgm:pt>
    <dgm:pt modelId="{33A7EC40-31CD-41B0-A887-9F02F72234ED}" type="pres">
      <dgm:prSet presAssocID="{568B633B-2723-4984-8986-866D8EFE77FD}" presName="dummy3b" presStyleCnt="0"/>
      <dgm:spPr/>
    </dgm:pt>
    <dgm:pt modelId="{FF8BB306-5B41-44B9-8861-EDF4274B3B98}" type="pres">
      <dgm:prSet presAssocID="{568B633B-2723-4984-8986-866D8EFE77FD}" presName="wedge3Tx" presStyleLbl="node1" presStyleIdx="2" presStyleCnt="3">
        <dgm:presLayoutVars>
          <dgm:chMax val="0"/>
          <dgm:chPref val="0"/>
          <dgm:bulletEnabled val="1"/>
        </dgm:presLayoutVars>
      </dgm:prSet>
      <dgm:spPr/>
      <dgm:t>
        <a:bodyPr/>
        <a:lstStyle/>
        <a:p>
          <a:endParaRPr lang="zh-CN" altLang="en-US"/>
        </a:p>
      </dgm:t>
    </dgm:pt>
    <dgm:pt modelId="{D70AAF3A-3C8D-42FD-8B73-C5F8F6A375D5}" type="pres">
      <dgm:prSet presAssocID="{18094F22-719D-42B3-8F27-3095286C3092}" presName="arrowWedge1" presStyleLbl="fgSibTrans2D1" presStyleIdx="0" presStyleCnt="3"/>
      <dgm:spPr/>
    </dgm:pt>
    <dgm:pt modelId="{22EA9150-FEB0-453A-AA6D-34529B78C83C}" type="pres">
      <dgm:prSet presAssocID="{1A8E246D-5002-4674-AA6A-842F3E5D1A73}" presName="arrowWedge2" presStyleLbl="fgSibTrans2D1" presStyleIdx="1" presStyleCnt="3"/>
      <dgm:spPr/>
    </dgm:pt>
    <dgm:pt modelId="{06EE8E57-F4FA-4C84-8E68-C45E7B91E8E6}" type="pres">
      <dgm:prSet presAssocID="{6FAF6C29-221A-495A-A315-806278DC7405}" presName="arrowWedge3" presStyleLbl="fgSibTrans2D1" presStyleIdx="2" presStyleCnt="3"/>
      <dgm:spPr/>
    </dgm:pt>
  </dgm:ptLst>
  <dgm:cxnLst>
    <dgm:cxn modelId="{FDA1F9CA-366D-45C9-9798-760B583B2AC1}" type="presOf" srcId="{3B8144EA-EEB1-40FA-9B57-C0674DC77933}" destId="{D12FD208-0700-462D-A1FF-E916A7D7522F}" srcOrd="0" destOrd="0" presId="urn:microsoft.com/office/officeart/2005/8/layout/cycle8"/>
    <dgm:cxn modelId="{A9A29AC4-1881-4DB7-9746-E581C63BDB91}" type="presOf" srcId="{70E68F8B-5E5D-42FD-9B8F-736C19A6A4D2}" destId="{88224232-2E36-4898-9886-636574C50E7B}" srcOrd="1" destOrd="0" presId="urn:microsoft.com/office/officeart/2005/8/layout/cycle8"/>
    <dgm:cxn modelId="{BAA7DEED-2A3F-40C8-98F9-1F04EC41011D}" type="presOf" srcId="{3B8144EA-EEB1-40FA-9B57-C0674DC77933}" destId="{FF8BB306-5B41-44B9-8861-EDF4274B3B98}" srcOrd="1" destOrd="0" presId="urn:microsoft.com/office/officeart/2005/8/layout/cycle8"/>
    <dgm:cxn modelId="{20647796-B59A-4843-8FEA-F343B3E41891}" type="presOf" srcId="{70E68F8B-5E5D-42FD-9B8F-736C19A6A4D2}" destId="{E0DE7753-7F61-4C42-9EF9-78E1B12B555C}" srcOrd="0" destOrd="0" presId="urn:microsoft.com/office/officeart/2005/8/layout/cycle8"/>
    <dgm:cxn modelId="{3944BABE-F6BB-4D5F-92DB-0D90F8F0E2C2}" srcId="{568B633B-2723-4984-8986-866D8EFE77FD}" destId="{3B8144EA-EEB1-40FA-9B57-C0674DC77933}" srcOrd="2" destOrd="0" parTransId="{6999EBCE-F005-4C89-982C-85D95225389F}" sibTransId="{6FAF6C29-221A-495A-A315-806278DC7405}"/>
    <dgm:cxn modelId="{17877425-31A6-4C8A-8A54-4959C09A2081}" srcId="{568B633B-2723-4984-8986-866D8EFE77FD}" destId="{536B2943-6D2C-4B61-B44B-67B5089890B1}" srcOrd="1" destOrd="0" parTransId="{13AE059E-098D-4A65-BE3D-98D30C6BF0F7}" sibTransId="{1A8E246D-5002-4674-AA6A-842F3E5D1A73}"/>
    <dgm:cxn modelId="{70E8654A-CED6-40F2-8CB8-D327B36907A6}" type="presOf" srcId="{568B633B-2723-4984-8986-866D8EFE77FD}" destId="{EEF145BB-8302-4166-9264-60CEE16BA4DA}" srcOrd="0" destOrd="0" presId="urn:microsoft.com/office/officeart/2005/8/layout/cycle8"/>
    <dgm:cxn modelId="{E3187968-ECDE-416B-9A06-8749C4D2BB2C}" type="presOf" srcId="{536B2943-6D2C-4B61-B44B-67B5089890B1}" destId="{BE777A55-20FC-4633-8664-035A815823BE}" srcOrd="1" destOrd="0" presId="urn:microsoft.com/office/officeart/2005/8/layout/cycle8"/>
    <dgm:cxn modelId="{A9993166-BF9C-47F2-A3C0-453D0227D8CD}" type="presOf" srcId="{536B2943-6D2C-4B61-B44B-67B5089890B1}" destId="{65769D15-9164-43DF-9FF8-9A09C9118BE3}" srcOrd="0" destOrd="0" presId="urn:microsoft.com/office/officeart/2005/8/layout/cycle8"/>
    <dgm:cxn modelId="{1F3317D6-DAD0-4402-B6B7-9DC57D23BCC7}" srcId="{568B633B-2723-4984-8986-866D8EFE77FD}" destId="{70E68F8B-5E5D-42FD-9B8F-736C19A6A4D2}" srcOrd="0" destOrd="0" parTransId="{53C98F72-9F6B-4075-9D16-90B91C1AD986}" sibTransId="{18094F22-719D-42B3-8F27-3095286C3092}"/>
    <dgm:cxn modelId="{23D34782-69AD-468C-9921-AD4403DD9EDF}" type="presParOf" srcId="{EEF145BB-8302-4166-9264-60CEE16BA4DA}" destId="{E0DE7753-7F61-4C42-9EF9-78E1B12B555C}" srcOrd="0" destOrd="0" presId="urn:microsoft.com/office/officeart/2005/8/layout/cycle8"/>
    <dgm:cxn modelId="{388AC2FF-35E2-4E5B-A635-CE143626E91D}" type="presParOf" srcId="{EEF145BB-8302-4166-9264-60CEE16BA4DA}" destId="{5D120F30-0D5E-41F2-B6FE-F4A9C833E734}" srcOrd="1" destOrd="0" presId="urn:microsoft.com/office/officeart/2005/8/layout/cycle8"/>
    <dgm:cxn modelId="{32722621-F423-4C34-A517-7931D5D42267}" type="presParOf" srcId="{EEF145BB-8302-4166-9264-60CEE16BA4DA}" destId="{9E3C9246-6BF7-4292-A3AC-FA67346A5630}" srcOrd="2" destOrd="0" presId="urn:microsoft.com/office/officeart/2005/8/layout/cycle8"/>
    <dgm:cxn modelId="{ADE2993F-3FF1-4AC2-B3BA-3AF76AD76914}" type="presParOf" srcId="{EEF145BB-8302-4166-9264-60CEE16BA4DA}" destId="{88224232-2E36-4898-9886-636574C50E7B}" srcOrd="3" destOrd="0" presId="urn:microsoft.com/office/officeart/2005/8/layout/cycle8"/>
    <dgm:cxn modelId="{FBD2F4DE-2D02-4614-9DD1-1E9834A1E772}" type="presParOf" srcId="{EEF145BB-8302-4166-9264-60CEE16BA4DA}" destId="{65769D15-9164-43DF-9FF8-9A09C9118BE3}" srcOrd="4" destOrd="0" presId="urn:microsoft.com/office/officeart/2005/8/layout/cycle8"/>
    <dgm:cxn modelId="{5F348999-632D-4D77-841E-68DC8B6F23E7}" type="presParOf" srcId="{EEF145BB-8302-4166-9264-60CEE16BA4DA}" destId="{C2E6DFD9-4EC7-465A-AB30-5DE00A736B72}" srcOrd="5" destOrd="0" presId="urn:microsoft.com/office/officeart/2005/8/layout/cycle8"/>
    <dgm:cxn modelId="{01558BEA-1132-40EC-B2CF-60688541A394}" type="presParOf" srcId="{EEF145BB-8302-4166-9264-60CEE16BA4DA}" destId="{0AD1B66E-3A86-46C9-8ED3-991C66E7C4AF}" srcOrd="6" destOrd="0" presId="urn:microsoft.com/office/officeart/2005/8/layout/cycle8"/>
    <dgm:cxn modelId="{1166FD6F-07FD-471F-8443-DEACF475F3FE}" type="presParOf" srcId="{EEF145BB-8302-4166-9264-60CEE16BA4DA}" destId="{BE777A55-20FC-4633-8664-035A815823BE}" srcOrd="7" destOrd="0" presId="urn:microsoft.com/office/officeart/2005/8/layout/cycle8"/>
    <dgm:cxn modelId="{8B7A0650-9024-4168-8926-F798F8DEF9A1}" type="presParOf" srcId="{EEF145BB-8302-4166-9264-60CEE16BA4DA}" destId="{D12FD208-0700-462D-A1FF-E916A7D7522F}" srcOrd="8" destOrd="0" presId="urn:microsoft.com/office/officeart/2005/8/layout/cycle8"/>
    <dgm:cxn modelId="{F5875EE1-0B74-41A9-AABE-C060CF44E785}" type="presParOf" srcId="{EEF145BB-8302-4166-9264-60CEE16BA4DA}" destId="{C9A062C3-4126-47D4-AFA6-0D57B7F10932}" srcOrd="9" destOrd="0" presId="urn:microsoft.com/office/officeart/2005/8/layout/cycle8"/>
    <dgm:cxn modelId="{4BFD9E49-B310-4320-AEAC-8B648FD720DE}" type="presParOf" srcId="{EEF145BB-8302-4166-9264-60CEE16BA4DA}" destId="{33A7EC40-31CD-41B0-A887-9F02F72234ED}" srcOrd="10" destOrd="0" presId="urn:microsoft.com/office/officeart/2005/8/layout/cycle8"/>
    <dgm:cxn modelId="{420823AB-DC47-4407-9D7D-CE1EAD5F8E0B}" type="presParOf" srcId="{EEF145BB-8302-4166-9264-60CEE16BA4DA}" destId="{FF8BB306-5B41-44B9-8861-EDF4274B3B98}" srcOrd="11" destOrd="0" presId="urn:microsoft.com/office/officeart/2005/8/layout/cycle8"/>
    <dgm:cxn modelId="{10871DF4-0832-4561-BA81-3031356F1D68}" type="presParOf" srcId="{EEF145BB-8302-4166-9264-60CEE16BA4DA}" destId="{D70AAF3A-3C8D-42FD-8B73-C5F8F6A375D5}" srcOrd="12" destOrd="0" presId="urn:microsoft.com/office/officeart/2005/8/layout/cycle8"/>
    <dgm:cxn modelId="{698FB56B-43C7-48B8-908A-4E7A30675D12}" type="presParOf" srcId="{EEF145BB-8302-4166-9264-60CEE16BA4DA}" destId="{22EA9150-FEB0-453A-AA6D-34529B78C83C}" srcOrd="13" destOrd="0" presId="urn:microsoft.com/office/officeart/2005/8/layout/cycle8"/>
    <dgm:cxn modelId="{CF99AEB6-715B-47D9-ABB3-ED4238EE5C43}" type="presParOf" srcId="{EEF145BB-8302-4166-9264-60CEE16BA4DA}" destId="{06EE8E57-F4FA-4C84-8E68-C45E7B91E8E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7F8F-DFEA-46E9-80D7-5B93099EFCA5}">
      <dsp:nvSpPr>
        <dsp:cNvPr id="0" name=""/>
        <dsp:cNvSpPr/>
      </dsp:nvSpPr>
      <dsp:spPr>
        <a:xfrm>
          <a:off x="2196056" y="2260796"/>
          <a:ext cx="1730898" cy="13515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endParaRPr lang="zh-CN" altLang="en-US" sz="1300" kern="1200" dirty="0"/>
        </a:p>
      </dsp:txBody>
      <dsp:txXfrm>
        <a:off x="2449540" y="2458728"/>
        <a:ext cx="1223930" cy="955699"/>
      </dsp:txXfrm>
    </dsp:sp>
    <dsp:sp modelId="{C4D46182-B66B-49B3-AE01-6A8721851D23}">
      <dsp:nvSpPr>
        <dsp:cNvPr id="0" name=""/>
        <dsp:cNvSpPr/>
      </dsp:nvSpPr>
      <dsp:spPr>
        <a:xfrm rot="12313980">
          <a:off x="665510" y="1960945"/>
          <a:ext cx="1646903" cy="46908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9E05B-3AE6-4FD9-B553-AD51A9CCA88F}">
      <dsp:nvSpPr>
        <dsp:cNvPr id="0" name=""/>
        <dsp:cNvSpPr/>
      </dsp:nvSpPr>
      <dsp:spPr>
        <a:xfrm>
          <a:off x="213006" y="1556788"/>
          <a:ext cx="1062154" cy="5753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altLang="zh-CN" sz="2700" kern="1200" dirty="0" smtClean="0"/>
            <a:t>LDPC</a:t>
          </a:r>
          <a:endParaRPr lang="zh-CN" altLang="en-US" sz="2700" kern="1200" dirty="0"/>
        </a:p>
      </dsp:txBody>
      <dsp:txXfrm>
        <a:off x="229857" y="1573639"/>
        <a:ext cx="1028452" cy="541624"/>
      </dsp:txXfrm>
    </dsp:sp>
    <dsp:sp modelId="{C2DA8879-1025-4EC5-8A49-DFEDFAC043E8}">
      <dsp:nvSpPr>
        <dsp:cNvPr id="0" name=""/>
        <dsp:cNvSpPr/>
      </dsp:nvSpPr>
      <dsp:spPr>
        <a:xfrm rot="14819043">
          <a:off x="1635970" y="1235832"/>
          <a:ext cx="1605375" cy="46908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5C9D75-F4AF-4898-8B7C-A11CB8690358}">
      <dsp:nvSpPr>
        <dsp:cNvPr id="0" name=""/>
        <dsp:cNvSpPr/>
      </dsp:nvSpPr>
      <dsp:spPr>
        <a:xfrm>
          <a:off x="1656191" y="372001"/>
          <a:ext cx="937251" cy="71916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altLang="zh-CN" sz="2700" kern="1200" dirty="0" smtClean="0"/>
            <a:t>Polar</a:t>
          </a:r>
          <a:endParaRPr lang="zh-CN" altLang="en-US" sz="2700" kern="1200" dirty="0"/>
        </a:p>
      </dsp:txBody>
      <dsp:txXfrm>
        <a:off x="1677255" y="393065"/>
        <a:ext cx="895123" cy="677038"/>
      </dsp:txXfrm>
    </dsp:sp>
    <dsp:sp modelId="{CE1C2FB9-50AE-4212-BEAD-3CD7523BCF41}">
      <dsp:nvSpPr>
        <dsp:cNvPr id="0" name=""/>
        <dsp:cNvSpPr/>
      </dsp:nvSpPr>
      <dsp:spPr>
        <a:xfrm rot="17609604">
          <a:off x="2878029" y="1210414"/>
          <a:ext cx="1663694" cy="46908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3E3EC-A2F3-4714-8286-FA79A4F0AA4E}">
      <dsp:nvSpPr>
        <dsp:cNvPr id="0" name=""/>
        <dsp:cNvSpPr/>
      </dsp:nvSpPr>
      <dsp:spPr>
        <a:xfrm>
          <a:off x="3528391" y="371999"/>
          <a:ext cx="1026190" cy="6201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altLang="zh-CN" sz="2700" kern="1200" dirty="0" smtClean="0"/>
            <a:t>Turbo</a:t>
          </a:r>
          <a:endParaRPr lang="zh-CN" altLang="en-US" sz="2700" kern="1200" dirty="0"/>
        </a:p>
      </dsp:txBody>
      <dsp:txXfrm>
        <a:off x="3546554" y="390162"/>
        <a:ext cx="989864" cy="583807"/>
      </dsp:txXfrm>
    </dsp:sp>
    <dsp:sp modelId="{8683EE9D-A6B9-494A-B399-B9AF42EC1BEF}">
      <dsp:nvSpPr>
        <dsp:cNvPr id="0" name=""/>
        <dsp:cNvSpPr/>
      </dsp:nvSpPr>
      <dsp:spPr>
        <a:xfrm rot="20212947">
          <a:off x="3843583" y="2005907"/>
          <a:ext cx="1697174" cy="46908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A71399-B8F1-4583-A3AD-DDBAB1A9CE9C}">
      <dsp:nvSpPr>
        <dsp:cNvPr id="0" name=""/>
        <dsp:cNvSpPr/>
      </dsp:nvSpPr>
      <dsp:spPr>
        <a:xfrm>
          <a:off x="4968551" y="1644165"/>
          <a:ext cx="1008130" cy="5262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altLang="zh-CN" sz="2700" kern="1200" dirty="0" smtClean="0"/>
            <a:t>TBCC</a:t>
          </a:r>
          <a:endParaRPr lang="zh-CN" altLang="en-US" sz="2700" kern="1200" dirty="0"/>
        </a:p>
      </dsp:txBody>
      <dsp:txXfrm>
        <a:off x="4983964" y="1659578"/>
        <a:ext cx="977304" cy="495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E7753-7F61-4C42-9EF9-78E1B12B555C}">
      <dsp:nvSpPr>
        <dsp:cNvPr id="0" name=""/>
        <dsp:cNvSpPr/>
      </dsp:nvSpPr>
      <dsp:spPr>
        <a:xfrm>
          <a:off x="1205881" y="225690"/>
          <a:ext cx="2916614" cy="2916614"/>
        </a:xfrm>
        <a:prstGeom prst="pie">
          <a:avLst>
            <a:gd name="adj1" fmla="val 16200000"/>
            <a:gd name="adj2" fmla="val 1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开放的程序接口</a:t>
          </a:r>
          <a:endParaRPr lang="zh-CN" altLang="en-US" sz="1900" kern="1200" dirty="0"/>
        </a:p>
      </dsp:txBody>
      <dsp:txXfrm>
        <a:off x="2743006" y="843734"/>
        <a:ext cx="1041648" cy="868040"/>
      </dsp:txXfrm>
    </dsp:sp>
    <dsp:sp modelId="{65769D15-9164-43DF-9FF8-9A09C9118BE3}">
      <dsp:nvSpPr>
        <dsp:cNvPr id="0" name=""/>
        <dsp:cNvSpPr/>
      </dsp:nvSpPr>
      <dsp:spPr>
        <a:xfrm>
          <a:off x="1145812" y="329855"/>
          <a:ext cx="2916614" cy="2916614"/>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集中化的网络控制</a:t>
          </a:r>
          <a:endParaRPr lang="zh-CN" altLang="en-US" sz="1900" kern="1200" dirty="0"/>
        </a:p>
      </dsp:txBody>
      <dsp:txXfrm>
        <a:off x="1840244" y="2222182"/>
        <a:ext cx="1562472" cy="763875"/>
      </dsp:txXfrm>
    </dsp:sp>
    <dsp:sp modelId="{D12FD208-0700-462D-A1FF-E916A7D7522F}">
      <dsp:nvSpPr>
        <dsp:cNvPr id="0" name=""/>
        <dsp:cNvSpPr/>
      </dsp:nvSpPr>
      <dsp:spPr>
        <a:xfrm>
          <a:off x="1085744" y="225690"/>
          <a:ext cx="2916614" cy="2916614"/>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控制与转发分离</a:t>
          </a:r>
          <a:endParaRPr lang="zh-CN" altLang="en-US" sz="1900" kern="1200" dirty="0"/>
        </a:p>
      </dsp:txBody>
      <dsp:txXfrm>
        <a:off x="1423585" y="843734"/>
        <a:ext cx="1041648" cy="868040"/>
      </dsp:txXfrm>
    </dsp:sp>
    <dsp:sp modelId="{D70AAF3A-3C8D-42FD-8B73-C5F8F6A375D5}">
      <dsp:nvSpPr>
        <dsp:cNvPr id="0" name=""/>
        <dsp:cNvSpPr/>
      </dsp:nvSpPr>
      <dsp:spPr>
        <a:xfrm>
          <a:off x="1025569" y="45138"/>
          <a:ext cx="3277719" cy="327771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EA9150-FEB0-453A-AA6D-34529B78C83C}">
      <dsp:nvSpPr>
        <dsp:cNvPr id="0" name=""/>
        <dsp:cNvSpPr/>
      </dsp:nvSpPr>
      <dsp:spPr>
        <a:xfrm>
          <a:off x="965260" y="149118"/>
          <a:ext cx="3277719" cy="327771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EE8E57-F4FA-4C84-8E68-C45E7B91E8E6}">
      <dsp:nvSpPr>
        <dsp:cNvPr id="0" name=""/>
        <dsp:cNvSpPr/>
      </dsp:nvSpPr>
      <dsp:spPr>
        <a:xfrm>
          <a:off x="904951" y="45138"/>
          <a:ext cx="3277719" cy="327771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drawing1.xml><?xml version="1.0" encoding="utf-8"?>
<c:userShapes xmlns:c="http://schemas.openxmlformats.org/drawingml/2006/chart">
  <cdr:relSizeAnchor xmlns:cdr="http://schemas.openxmlformats.org/drawingml/2006/chartDrawing">
    <cdr:from>
      <cdr:x>0.37892</cdr:x>
      <cdr:y>0.40778</cdr:y>
    </cdr:from>
    <cdr:to>
      <cdr:x>0.42763</cdr:x>
      <cdr:y>0.48523</cdr:y>
    </cdr:to>
    <cdr:sp macro="" textlink="">
      <cdr:nvSpPr>
        <cdr:cNvPr id="2" name="TextBox 11"/>
        <cdr:cNvSpPr txBox="1"/>
      </cdr:nvSpPr>
      <cdr:spPr>
        <a:xfrm xmlns:a="http://schemas.openxmlformats.org/drawingml/2006/main">
          <a:off x="3045322" y="1944658"/>
          <a:ext cx="39145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smtClean="0"/>
            <a:t>10</a:t>
          </a:r>
          <a:endParaRPr lang="zh-CN" altLang="en-US" dirty="0"/>
        </a:p>
      </cdr:txBody>
    </cdr:sp>
  </cdr:relSizeAnchor>
  <cdr:relSizeAnchor xmlns:cdr="http://schemas.openxmlformats.org/drawingml/2006/chartDrawing">
    <cdr:from>
      <cdr:x>0.47237</cdr:x>
      <cdr:y>0.25191</cdr:y>
    </cdr:from>
    <cdr:to>
      <cdr:x>0.52108</cdr:x>
      <cdr:y>0.32935</cdr:y>
    </cdr:to>
    <cdr:sp macro="" textlink="">
      <cdr:nvSpPr>
        <cdr:cNvPr id="3" name="TextBox 11"/>
        <cdr:cNvSpPr txBox="1"/>
      </cdr:nvSpPr>
      <cdr:spPr>
        <a:xfrm xmlns:a="http://schemas.openxmlformats.org/drawingml/2006/main">
          <a:off x="3796414" y="1201299"/>
          <a:ext cx="39145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smtClean="0"/>
            <a:t>10</a:t>
          </a:r>
          <a:endParaRPr lang="zh-CN" altLang="en-US" dirty="0"/>
        </a:p>
      </cdr:txBody>
    </cdr:sp>
  </cdr:relSizeAnchor>
  <cdr:relSizeAnchor xmlns:cdr="http://schemas.openxmlformats.org/drawingml/2006/chartDrawing">
    <cdr:from>
      <cdr:x>0.48352</cdr:x>
      <cdr:y>0.34642</cdr:y>
    </cdr:from>
    <cdr:to>
      <cdr:x>0.51648</cdr:x>
      <cdr:y>0.42387</cdr:y>
    </cdr:to>
    <cdr:sp macro="" textlink="">
      <cdr:nvSpPr>
        <cdr:cNvPr id="4" name="TextBox 11"/>
        <cdr:cNvSpPr txBox="1"/>
      </cdr:nvSpPr>
      <cdr:spPr>
        <a:xfrm xmlns:a="http://schemas.openxmlformats.org/drawingml/2006/main">
          <a:off x="3886038" y="1652022"/>
          <a:ext cx="26481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smtClean="0"/>
            <a:t>1</a:t>
          </a:r>
          <a:endParaRPr lang="zh-CN" altLang="en-US" dirty="0"/>
        </a:p>
      </cdr:txBody>
    </cdr:sp>
  </cdr:relSizeAnchor>
  <cdr:relSizeAnchor xmlns:cdr="http://schemas.openxmlformats.org/drawingml/2006/chartDrawing">
    <cdr:from>
      <cdr:x>0.6423</cdr:x>
      <cdr:y>0.30009</cdr:y>
    </cdr:from>
    <cdr:to>
      <cdr:x>0.68825</cdr:x>
      <cdr:y>0.43528</cdr:y>
    </cdr:to>
    <cdr:sp macro="" textlink="">
      <cdr:nvSpPr>
        <cdr:cNvPr id="5" name="TextBox 11"/>
        <cdr:cNvSpPr txBox="1"/>
      </cdr:nvSpPr>
      <cdr:spPr>
        <a:xfrm xmlns:a="http://schemas.openxmlformats.org/drawingml/2006/main" rot="3346657">
          <a:off x="5024383" y="1568776"/>
          <a:ext cx="644728"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1000</a:t>
          </a:r>
          <a:endParaRPr lang="zh-CN" altLang="en-US" sz="1800" dirty="0"/>
        </a:p>
      </cdr:txBody>
    </cdr:sp>
  </cdr:relSizeAnchor>
  <cdr:relSizeAnchor xmlns:cdr="http://schemas.openxmlformats.org/drawingml/2006/chartDrawing">
    <cdr:from>
      <cdr:x>0.6101</cdr:x>
      <cdr:y>0.356</cdr:y>
    </cdr:from>
    <cdr:to>
      <cdr:x>0.65605</cdr:x>
      <cdr:y>0.46464</cdr:y>
    </cdr:to>
    <cdr:sp macro="" textlink="">
      <cdr:nvSpPr>
        <cdr:cNvPr id="6" name="TextBox 11"/>
        <cdr:cNvSpPr txBox="1"/>
      </cdr:nvSpPr>
      <cdr:spPr>
        <a:xfrm xmlns:a="http://schemas.openxmlformats.org/drawingml/2006/main" rot="3553015">
          <a:off x="4828909" y="1772102"/>
          <a:ext cx="51809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100</a:t>
          </a:r>
          <a:endParaRPr lang="zh-CN" altLang="en-US" sz="1800" dirty="0"/>
        </a:p>
      </cdr:txBody>
    </cdr:sp>
  </cdr:relSizeAnchor>
  <cdr:relSizeAnchor xmlns:cdr="http://schemas.openxmlformats.org/drawingml/2006/chartDrawing">
    <cdr:from>
      <cdr:x>0.57063</cdr:x>
      <cdr:y>0.4166</cdr:y>
    </cdr:from>
    <cdr:to>
      <cdr:x>0.61658</cdr:x>
      <cdr:y>0.49868</cdr:y>
    </cdr:to>
    <cdr:sp macro="" textlink="">
      <cdr:nvSpPr>
        <cdr:cNvPr id="7" name="TextBox 11"/>
        <cdr:cNvSpPr txBox="1"/>
      </cdr:nvSpPr>
      <cdr:spPr>
        <a:xfrm xmlns:a="http://schemas.openxmlformats.org/drawingml/2006/main" rot="3387952">
          <a:off x="4575027" y="1997747"/>
          <a:ext cx="39145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a:t>
          </a:r>
          <a:endParaRPr lang="zh-CN" altLang="en-US" sz="1800" dirty="0"/>
        </a:p>
      </cdr:txBody>
    </cdr:sp>
  </cdr:relSizeAnchor>
  <cdr:relSizeAnchor xmlns:cdr="http://schemas.openxmlformats.org/drawingml/2006/chartDrawing">
    <cdr:from>
      <cdr:x>0.52068</cdr:x>
      <cdr:y>0.50479</cdr:y>
    </cdr:from>
    <cdr:to>
      <cdr:x>0.55363</cdr:x>
      <cdr:y>0.58224</cdr:y>
    </cdr:to>
    <cdr:sp macro="" textlink="">
      <cdr:nvSpPr>
        <cdr:cNvPr id="8" name="TextBox 11"/>
        <cdr:cNvSpPr txBox="1"/>
      </cdr:nvSpPr>
      <cdr:spPr>
        <a:xfrm xmlns:a="http://schemas.openxmlformats.org/drawingml/2006/main">
          <a:off x="4184662" y="2407281"/>
          <a:ext cx="26481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a:t>
          </a:r>
          <a:endParaRPr lang="zh-CN" altLang="en-US" sz="1800" dirty="0"/>
        </a:p>
      </cdr:txBody>
    </cdr:sp>
  </cdr:relSizeAnchor>
  <cdr:relSizeAnchor xmlns:cdr="http://schemas.openxmlformats.org/drawingml/2006/chartDrawing">
    <cdr:from>
      <cdr:x>0.63268</cdr:x>
      <cdr:y>0.60729</cdr:y>
    </cdr:from>
    <cdr:to>
      <cdr:x>0.68138</cdr:x>
      <cdr:y>0.68474</cdr:y>
    </cdr:to>
    <cdr:sp macro="" textlink="">
      <cdr:nvSpPr>
        <cdr:cNvPr id="9" name="TextBox 11"/>
        <cdr:cNvSpPr txBox="1"/>
      </cdr:nvSpPr>
      <cdr:spPr>
        <a:xfrm xmlns:a="http://schemas.openxmlformats.org/drawingml/2006/main" rot="1914534">
          <a:off x="5084762" y="2896096"/>
          <a:ext cx="39145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a:t>
          </a:r>
          <a:endParaRPr lang="zh-CN" altLang="en-US" sz="1800" dirty="0"/>
        </a:p>
      </cdr:txBody>
    </cdr:sp>
  </cdr:relSizeAnchor>
  <cdr:relSizeAnchor xmlns:cdr="http://schemas.openxmlformats.org/drawingml/2006/chartDrawing">
    <cdr:from>
      <cdr:x>0.58391</cdr:x>
      <cdr:y>0.5771</cdr:y>
    </cdr:from>
    <cdr:to>
      <cdr:x>0.61686</cdr:x>
      <cdr:y>0.65454</cdr:y>
    </cdr:to>
    <cdr:sp macro="" textlink="">
      <cdr:nvSpPr>
        <cdr:cNvPr id="10" name="TextBox 11"/>
        <cdr:cNvSpPr txBox="1"/>
      </cdr:nvSpPr>
      <cdr:spPr>
        <a:xfrm xmlns:a="http://schemas.openxmlformats.org/drawingml/2006/main" rot="1993437">
          <a:off x="4692789" y="2752080"/>
          <a:ext cx="26481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a:t>
          </a:r>
          <a:endParaRPr lang="zh-CN" altLang="en-US" sz="1800" dirty="0"/>
        </a:p>
      </cdr:txBody>
    </cdr:sp>
  </cdr:relSizeAnchor>
  <cdr:relSizeAnchor xmlns:cdr="http://schemas.openxmlformats.org/drawingml/2006/chartDrawing">
    <cdr:from>
      <cdr:x>0.53868</cdr:x>
      <cdr:y>0.77638</cdr:y>
    </cdr:from>
    <cdr:to>
      <cdr:x>0.60314</cdr:x>
      <cdr:y>0.85383</cdr:y>
    </cdr:to>
    <cdr:sp macro="" textlink="">
      <cdr:nvSpPr>
        <cdr:cNvPr id="11" name="TextBox 11"/>
        <cdr:cNvSpPr txBox="1"/>
      </cdr:nvSpPr>
      <cdr:spPr>
        <a:xfrm xmlns:a="http://schemas.openxmlformats.org/drawingml/2006/main" rot="20206671">
          <a:off x="4329317" y="3702463"/>
          <a:ext cx="51809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100</a:t>
          </a:r>
          <a:endParaRPr lang="zh-CN" altLang="en-US" sz="1800" dirty="0"/>
        </a:p>
      </cdr:txBody>
    </cdr:sp>
  </cdr:relSizeAnchor>
  <cdr:relSizeAnchor xmlns:cdr="http://schemas.openxmlformats.org/drawingml/2006/chartDrawing">
    <cdr:from>
      <cdr:x>0.54919</cdr:x>
      <cdr:y>0.83381</cdr:y>
    </cdr:from>
    <cdr:to>
      <cdr:x>0.62942</cdr:x>
      <cdr:y>0.91125</cdr:y>
    </cdr:to>
    <cdr:sp macro="" textlink="">
      <cdr:nvSpPr>
        <cdr:cNvPr id="12" name="TextBox 11"/>
        <cdr:cNvSpPr txBox="1"/>
      </cdr:nvSpPr>
      <cdr:spPr>
        <a:xfrm xmlns:a="http://schemas.openxmlformats.org/drawingml/2006/main" rot="19839123">
          <a:off x="4413817" y="3976298"/>
          <a:ext cx="644728"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1800" dirty="0" smtClean="0"/>
            <a:t>1000</a:t>
          </a:r>
          <a:endParaRPr lang="zh-CN" altLang="en-US" sz="1800" dirty="0"/>
        </a:p>
      </cdr:txBody>
    </cdr:sp>
  </cdr:relSizeAnchor>
  <cdr:relSizeAnchor xmlns:cdr="http://schemas.openxmlformats.org/drawingml/2006/chartDrawing">
    <cdr:from>
      <cdr:x>0.37014</cdr:x>
      <cdr:y>0.84079</cdr:y>
    </cdr:from>
    <cdr:to>
      <cdr:x>0.46492</cdr:x>
      <cdr:y>0.91824</cdr:y>
    </cdr:to>
    <cdr:sp macro="" textlink="">
      <cdr:nvSpPr>
        <cdr:cNvPr id="13" name="TextBox 1"/>
        <cdr:cNvSpPr txBox="1"/>
      </cdr:nvSpPr>
      <cdr:spPr>
        <a:xfrm xmlns:a="http://schemas.openxmlformats.org/drawingml/2006/main" rot="12061377">
          <a:off x="2974747" y="4009599"/>
          <a:ext cx="761747"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1000x</a:t>
          </a:r>
          <a:endParaRPr lang="zh-CN" altLang="en-US" sz="1800" dirty="0"/>
        </a:p>
      </cdr:txBody>
    </cdr:sp>
  </cdr:relSizeAnchor>
  <cdr:relSizeAnchor xmlns:cdr="http://schemas.openxmlformats.org/drawingml/2006/chartDrawing">
    <cdr:from>
      <cdr:x>0.39512</cdr:x>
      <cdr:y>0.76165</cdr:y>
    </cdr:from>
    <cdr:to>
      <cdr:x>0.47414</cdr:x>
      <cdr:y>0.8391</cdr:y>
    </cdr:to>
    <cdr:sp macro="" textlink="">
      <cdr:nvSpPr>
        <cdr:cNvPr id="14" name="TextBox 1"/>
        <cdr:cNvSpPr txBox="1"/>
      </cdr:nvSpPr>
      <cdr:spPr>
        <a:xfrm xmlns:a="http://schemas.openxmlformats.org/drawingml/2006/main" rot="11854090">
          <a:off x="3175541" y="3632200"/>
          <a:ext cx="635110"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100x</a:t>
          </a:r>
          <a:endParaRPr lang="zh-CN" altLang="en-US" sz="1800" dirty="0"/>
        </a:p>
      </cdr:txBody>
    </cdr:sp>
  </cdr:relSizeAnchor>
  <cdr:relSizeAnchor xmlns:cdr="http://schemas.openxmlformats.org/drawingml/2006/chartDrawing">
    <cdr:from>
      <cdr:x>0.422</cdr:x>
      <cdr:y>0.67105</cdr:y>
    </cdr:from>
    <cdr:to>
      <cdr:x>0.48527</cdr:x>
      <cdr:y>0.7485</cdr:y>
    </cdr:to>
    <cdr:sp macro="" textlink="">
      <cdr:nvSpPr>
        <cdr:cNvPr id="15" name="TextBox 1"/>
        <cdr:cNvSpPr txBox="1"/>
      </cdr:nvSpPr>
      <cdr:spPr>
        <a:xfrm xmlns:a="http://schemas.openxmlformats.org/drawingml/2006/main" rot="11949205">
          <a:off x="3391565" y="3200152"/>
          <a:ext cx="508473"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10x</a:t>
          </a:r>
          <a:endParaRPr lang="zh-CN" altLang="en-US" sz="1800" dirty="0"/>
        </a:p>
      </cdr:txBody>
    </cdr:sp>
  </cdr:relSizeAnchor>
  <cdr:relSizeAnchor xmlns:cdr="http://schemas.openxmlformats.org/drawingml/2006/chartDrawing">
    <cdr:from>
      <cdr:x>0.29104</cdr:x>
      <cdr:y>0.58413</cdr:y>
    </cdr:from>
    <cdr:to>
      <cdr:x>0.337</cdr:x>
      <cdr:y>0.71933</cdr:y>
    </cdr:to>
    <cdr:sp macro="" textlink="">
      <cdr:nvSpPr>
        <cdr:cNvPr id="16" name="TextBox 1"/>
        <cdr:cNvSpPr txBox="1"/>
      </cdr:nvSpPr>
      <cdr:spPr>
        <a:xfrm xmlns:a="http://schemas.openxmlformats.org/drawingml/2006/main" rot="15812489">
          <a:off x="2201374" y="2923330"/>
          <a:ext cx="644728"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1000</a:t>
          </a:r>
          <a:endParaRPr lang="zh-CN" altLang="en-US" sz="1800" dirty="0"/>
        </a:p>
      </cdr:txBody>
    </cdr:sp>
  </cdr:relSizeAnchor>
  <cdr:relSizeAnchor xmlns:cdr="http://schemas.openxmlformats.org/drawingml/2006/chartDrawing">
    <cdr:from>
      <cdr:x>0.32698</cdr:x>
      <cdr:y>0.58477</cdr:y>
    </cdr:from>
    <cdr:to>
      <cdr:x>0.37294</cdr:x>
      <cdr:y>0.69341</cdr:y>
    </cdr:to>
    <cdr:sp macro="" textlink="">
      <cdr:nvSpPr>
        <cdr:cNvPr id="17" name="TextBox 1"/>
        <cdr:cNvSpPr txBox="1"/>
      </cdr:nvSpPr>
      <cdr:spPr>
        <a:xfrm xmlns:a="http://schemas.openxmlformats.org/drawingml/2006/main" rot="16200000">
          <a:off x="2553537" y="2863057"/>
          <a:ext cx="51809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100</a:t>
          </a:r>
          <a:endParaRPr lang="zh-CN" altLang="en-US" sz="1800" dirty="0"/>
        </a:p>
      </cdr:txBody>
    </cdr:sp>
  </cdr:relSizeAnchor>
  <cdr:relSizeAnchor xmlns:cdr="http://schemas.openxmlformats.org/drawingml/2006/chartDrawing">
    <cdr:from>
      <cdr:x>0.36159</cdr:x>
      <cdr:y>0.58647</cdr:y>
    </cdr:from>
    <cdr:to>
      <cdr:x>0.40754</cdr:x>
      <cdr:y>0.66856</cdr:y>
    </cdr:to>
    <cdr:sp macro="" textlink="">
      <cdr:nvSpPr>
        <cdr:cNvPr id="18" name="TextBox 1"/>
        <cdr:cNvSpPr txBox="1"/>
      </cdr:nvSpPr>
      <cdr:spPr>
        <a:xfrm xmlns:a="http://schemas.openxmlformats.org/drawingml/2006/main" rot="15654843">
          <a:off x="2894989" y="2807854"/>
          <a:ext cx="39145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a:t>
          </a:r>
          <a:endParaRPr lang="zh-CN" altLang="en-US" sz="1800" dirty="0"/>
        </a:p>
      </cdr:txBody>
    </cdr:sp>
  </cdr:relSizeAnchor>
  <cdr:relSizeAnchor xmlns:cdr="http://schemas.openxmlformats.org/drawingml/2006/chartDrawing">
    <cdr:from>
      <cdr:x>0.32805</cdr:x>
      <cdr:y>0.34775</cdr:y>
    </cdr:from>
    <cdr:to>
      <cdr:x>0.361</cdr:x>
      <cdr:y>0.4252</cdr:y>
    </cdr:to>
    <cdr:sp macro="" textlink="">
      <cdr:nvSpPr>
        <cdr:cNvPr id="19" name="TextBox 11"/>
        <cdr:cNvSpPr txBox="1"/>
      </cdr:nvSpPr>
      <cdr:spPr>
        <a:xfrm xmlns:a="http://schemas.openxmlformats.org/drawingml/2006/main">
          <a:off x="2636491" y="1658370"/>
          <a:ext cx="26481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a:t>
          </a:r>
          <a:endParaRPr lang="zh-CN" altLang="en-US" sz="1800" dirty="0"/>
        </a:p>
      </cdr:txBody>
    </cdr:sp>
  </cdr:relSizeAnchor>
  <cdr:relSizeAnchor xmlns:cdr="http://schemas.openxmlformats.org/drawingml/2006/chartDrawing">
    <cdr:from>
      <cdr:x>0.46777</cdr:x>
      <cdr:y>0.19382</cdr:y>
    </cdr:from>
    <cdr:to>
      <cdr:x>0.53223</cdr:x>
      <cdr:y>0.27127</cdr:y>
    </cdr:to>
    <cdr:sp macro="" textlink="">
      <cdr:nvSpPr>
        <cdr:cNvPr id="20" name="TextBox 11"/>
        <cdr:cNvSpPr txBox="1"/>
      </cdr:nvSpPr>
      <cdr:spPr>
        <a:xfrm xmlns:a="http://schemas.openxmlformats.org/drawingml/2006/main">
          <a:off x="3759400" y="924317"/>
          <a:ext cx="51809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smtClean="0"/>
            <a:t>100</a:t>
          </a:r>
          <a:endParaRPr lang="zh-CN"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89A0-6171-4730-94CC-B5AFE6F5B4D3}"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7C843-9456-40CF-B00D-8F9914CB516A}" type="slidenum">
              <a:rPr lang="zh-CN" altLang="en-US" smtClean="0"/>
              <a:t>‹#›</a:t>
            </a:fld>
            <a:endParaRPr lang="zh-CN" altLang="en-US"/>
          </a:p>
        </p:txBody>
      </p:sp>
    </p:spTree>
    <p:extLst>
      <p:ext uri="{BB962C8B-B14F-4D97-AF65-F5344CB8AC3E}">
        <p14:creationId xmlns:p14="http://schemas.microsoft.com/office/powerpoint/2010/main" val="23200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Advanced Mobile Phone System</a:t>
            </a:r>
            <a:r>
              <a:rPr lang="en-US" altLang="zh-CN" sz="1200" b="0" i="0" kern="1200" baseline="0" dirty="0" smtClean="0">
                <a:solidFill>
                  <a:schemeClr val="tx1"/>
                </a:solidFill>
                <a:effectLst/>
                <a:latin typeface="+mn-lt"/>
                <a:ea typeface="+mn-ea"/>
                <a:cs typeface="+mn-cs"/>
              </a:rPr>
              <a:t>  AT&amp;T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Nordic Mobile </a:t>
            </a:r>
            <a:r>
              <a:rPr lang="en-US" altLang="zh-CN" sz="1200" b="0" i="0" kern="1200" dirty="0" err="1" smtClean="0">
                <a:solidFill>
                  <a:schemeClr val="tx1"/>
                </a:solidFill>
                <a:effectLst/>
                <a:latin typeface="+mn-lt"/>
                <a:ea typeface="+mn-ea"/>
                <a:cs typeface="+mn-cs"/>
              </a:rPr>
              <a:t>Telephone,NMT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TACS   Japan</a:t>
            </a:r>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3</a:t>
            </a:fld>
            <a:endParaRPr lang="zh-CN" altLang="en-US"/>
          </a:p>
        </p:txBody>
      </p:sp>
    </p:spTree>
    <p:extLst>
      <p:ext uri="{BB962C8B-B14F-4D97-AF65-F5344CB8AC3E}">
        <p14:creationId xmlns:p14="http://schemas.microsoft.com/office/powerpoint/2010/main" val="8263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31</a:t>
            </a:fld>
            <a:endParaRPr lang="zh-CN" altLang="en-US"/>
          </a:p>
        </p:txBody>
      </p:sp>
    </p:spTree>
    <p:extLst>
      <p:ext uri="{BB962C8B-B14F-4D97-AF65-F5344CB8AC3E}">
        <p14:creationId xmlns:p14="http://schemas.microsoft.com/office/powerpoint/2010/main" val="49949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信道编码，简单的讲就是我们在有</a:t>
            </a:r>
            <a:r>
              <a:rPr lang="en-US" altLang="zh-CN" dirty="0" smtClean="0"/>
              <a:t>K</a:t>
            </a:r>
            <a:r>
              <a:rPr lang="zh-CN" altLang="en-US" dirty="0" smtClean="0"/>
              <a:t>比特的数据块中插入冗余比特，形成一个更长的码块，这个码块的长度为</a:t>
            </a:r>
            <a:r>
              <a:rPr lang="en-US" altLang="zh-CN" dirty="0" smtClean="0"/>
              <a:t>N</a:t>
            </a:r>
            <a:r>
              <a:rPr lang="zh-CN" altLang="en-US" dirty="0" smtClean="0"/>
              <a:t>比特，</a:t>
            </a:r>
            <a:r>
              <a:rPr lang="en-US" altLang="zh-CN" dirty="0" smtClean="0"/>
              <a:t>N&gt;K</a:t>
            </a:r>
            <a:r>
              <a:rPr lang="zh-CN" altLang="en-US" dirty="0" smtClean="0"/>
              <a:t>，</a:t>
            </a:r>
            <a:r>
              <a:rPr lang="en-US" altLang="zh-CN" dirty="0" smtClean="0"/>
              <a:t>N-K</a:t>
            </a:r>
            <a:r>
              <a:rPr lang="zh-CN" altLang="en-US" dirty="0" smtClean="0"/>
              <a:t>就是用于检测和纠错的冗余比特，编码率</a:t>
            </a:r>
            <a:r>
              <a:rPr lang="en-US" altLang="zh-CN" dirty="0" smtClean="0"/>
              <a:t>R</a:t>
            </a:r>
            <a:r>
              <a:rPr lang="zh-CN" altLang="en-US" dirty="0" smtClean="0"/>
              <a:t>就是</a:t>
            </a:r>
            <a:r>
              <a:rPr lang="en-US" altLang="zh-CN" dirty="0" smtClean="0"/>
              <a:t>K/N</a:t>
            </a:r>
            <a:r>
              <a:rPr lang="zh-CN" altLang="en-US" dirty="0" smtClean="0"/>
              <a:t>。一个好的信道编码，是在一定的编码率下，能无限接入信道容量的理论极限。</a:t>
            </a:r>
          </a:p>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35</a:t>
            </a:fld>
            <a:endParaRPr lang="zh-CN" altLang="en-US"/>
          </a:p>
        </p:txBody>
      </p:sp>
    </p:spTree>
    <p:extLst>
      <p:ext uri="{BB962C8B-B14F-4D97-AF65-F5344CB8AC3E}">
        <p14:creationId xmlns:p14="http://schemas.microsoft.com/office/powerpoint/2010/main" val="195448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37</a:t>
            </a:fld>
            <a:endParaRPr lang="zh-CN" altLang="en-US"/>
          </a:p>
        </p:txBody>
      </p:sp>
    </p:spTree>
    <p:extLst>
      <p:ext uri="{BB962C8B-B14F-4D97-AF65-F5344CB8AC3E}">
        <p14:creationId xmlns:p14="http://schemas.microsoft.com/office/powerpoint/2010/main" val="35345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46</a:t>
            </a:fld>
            <a:endParaRPr lang="zh-CN" altLang="en-US"/>
          </a:p>
        </p:txBody>
      </p:sp>
    </p:spTree>
    <p:extLst>
      <p:ext uri="{BB962C8B-B14F-4D97-AF65-F5344CB8AC3E}">
        <p14:creationId xmlns:p14="http://schemas.microsoft.com/office/powerpoint/2010/main" val="297692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49</a:t>
            </a:fld>
            <a:endParaRPr lang="zh-CN" altLang="en-US"/>
          </a:p>
        </p:txBody>
      </p:sp>
    </p:spTree>
    <p:extLst>
      <p:ext uri="{BB962C8B-B14F-4D97-AF65-F5344CB8AC3E}">
        <p14:creationId xmlns:p14="http://schemas.microsoft.com/office/powerpoint/2010/main" val="1088469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50</a:t>
            </a:fld>
            <a:endParaRPr lang="zh-CN" altLang="en-US"/>
          </a:p>
        </p:txBody>
      </p:sp>
    </p:spTree>
    <p:extLst>
      <p:ext uri="{BB962C8B-B14F-4D97-AF65-F5344CB8AC3E}">
        <p14:creationId xmlns:p14="http://schemas.microsoft.com/office/powerpoint/2010/main" val="64856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54</a:t>
            </a:fld>
            <a:endParaRPr lang="zh-CN" altLang="en-US"/>
          </a:p>
        </p:txBody>
      </p:sp>
    </p:spTree>
    <p:extLst>
      <p:ext uri="{BB962C8B-B14F-4D97-AF65-F5344CB8AC3E}">
        <p14:creationId xmlns:p14="http://schemas.microsoft.com/office/powerpoint/2010/main" val="1471314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solidFill>
                  <a:srgbClr val="191919"/>
                </a:solidFill>
                <a:latin typeface="+mn-ea"/>
              </a:rPr>
              <a:t>EPC</a:t>
            </a:r>
            <a:r>
              <a:rPr lang="zh-CN" altLang="en-US" sz="1200" dirty="0" smtClean="0">
                <a:solidFill>
                  <a:srgbClr val="191919"/>
                </a:solidFill>
                <a:latin typeface="+mn-ea"/>
              </a:rPr>
              <a:t>中有四大组件：</a:t>
            </a:r>
            <a:endParaRPr lang="zh-CN" altLang="en-US" sz="1200" dirty="0" smtClean="0">
              <a:latin typeface="+mn-ea"/>
            </a:endParaRPr>
          </a:p>
          <a:p>
            <a:pPr>
              <a:buFont typeface="Arial" panose="020B0604020202020204" pitchFamily="34" charset="0"/>
              <a:buChar char="•"/>
            </a:pPr>
            <a:r>
              <a:rPr lang="en-US" altLang="zh-CN" sz="1200" b="1" dirty="0" smtClean="0">
                <a:solidFill>
                  <a:srgbClr val="191919"/>
                </a:solidFill>
                <a:latin typeface="+mn-ea"/>
              </a:rPr>
              <a:t>MME</a:t>
            </a:r>
            <a:r>
              <a:rPr lang="zh-CN" altLang="en-US" sz="1200" b="1" dirty="0" smtClean="0">
                <a:solidFill>
                  <a:srgbClr val="191919"/>
                </a:solidFill>
                <a:latin typeface="+mn-ea"/>
              </a:rPr>
              <a:t>：移动管理实体，负责网络连通性的管理，主要包括用户终端的认证和授权、会话建立以及移动性管理；</a:t>
            </a:r>
            <a:endParaRPr lang="en-US" altLang="zh-CN" sz="1200" b="1" dirty="0" smtClean="0">
              <a:solidFill>
                <a:srgbClr val="191919"/>
              </a:solidFill>
              <a:latin typeface="+mn-ea"/>
            </a:endParaRPr>
          </a:p>
          <a:p>
            <a:pPr>
              <a:buFont typeface="Arial" panose="020B0604020202020204" pitchFamily="34" charset="0"/>
              <a:buChar char="•"/>
            </a:pPr>
            <a:endParaRPr lang="zh-CN" altLang="en-US" sz="1200" b="1" dirty="0" smtClean="0">
              <a:solidFill>
                <a:srgbClr val="191919"/>
              </a:solidFill>
              <a:latin typeface="+mn-ea"/>
            </a:endParaRPr>
          </a:p>
          <a:p>
            <a:pPr>
              <a:buFont typeface="Arial" panose="020B0604020202020204" pitchFamily="34" charset="0"/>
              <a:buChar char="•"/>
            </a:pPr>
            <a:r>
              <a:rPr lang="en-US" altLang="zh-CN" sz="1200" b="1" dirty="0" smtClean="0">
                <a:solidFill>
                  <a:srgbClr val="191919"/>
                </a:solidFill>
                <a:latin typeface="+mn-ea"/>
              </a:rPr>
              <a:t>HSS</a:t>
            </a:r>
            <a:r>
              <a:rPr lang="zh-CN" altLang="en-US" sz="1200" b="1" dirty="0" smtClean="0">
                <a:solidFill>
                  <a:srgbClr val="191919"/>
                </a:solidFill>
                <a:latin typeface="+mn-ea"/>
              </a:rPr>
              <a:t>：归属用户服务器，作为用户数据集为</a:t>
            </a:r>
            <a:r>
              <a:rPr lang="en-US" altLang="zh-CN" sz="1200" b="1" dirty="0" smtClean="0">
                <a:solidFill>
                  <a:srgbClr val="191919"/>
                </a:solidFill>
                <a:latin typeface="+mn-ea"/>
              </a:rPr>
              <a:t>MME</a:t>
            </a:r>
            <a:r>
              <a:rPr lang="zh-CN" altLang="en-US" sz="1200" b="1" dirty="0" smtClean="0">
                <a:solidFill>
                  <a:srgbClr val="191919"/>
                </a:solidFill>
                <a:latin typeface="+mn-ea"/>
              </a:rPr>
              <a:t>提供用户相关的数据，以此来协助</a:t>
            </a:r>
            <a:r>
              <a:rPr lang="en-US" altLang="zh-CN" sz="1200" b="1" dirty="0" smtClean="0">
                <a:solidFill>
                  <a:srgbClr val="191919"/>
                </a:solidFill>
                <a:latin typeface="+mn-ea"/>
              </a:rPr>
              <a:t>MME</a:t>
            </a:r>
            <a:r>
              <a:rPr lang="zh-CN" altLang="en-US" sz="1200" b="1" dirty="0" smtClean="0">
                <a:solidFill>
                  <a:srgbClr val="191919"/>
                </a:solidFill>
                <a:latin typeface="+mn-ea"/>
              </a:rPr>
              <a:t>的管理工作；</a:t>
            </a:r>
            <a:endParaRPr lang="en-US" altLang="zh-CN" sz="1200" b="1" dirty="0" smtClean="0">
              <a:solidFill>
                <a:srgbClr val="191919"/>
              </a:solidFill>
              <a:latin typeface="+mn-ea"/>
            </a:endParaRPr>
          </a:p>
          <a:p>
            <a:pPr>
              <a:buFont typeface="Arial" panose="020B0604020202020204" pitchFamily="34" charset="0"/>
              <a:buChar char="•"/>
            </a:pPr>
            <a:endParaRPr lang="zh-CN" altLang="en-US" sz="1200" b="1" dirty="0" smtClean="0">
              <a:solidFill>
                <a:srgbClr val="191919"/>
              </a:solidFill>
              <a:latin typeface="+mn-ea"/>
            </a:endParaRPr>
          </a:p>
          <a:p>
            <a:pPr>
              <a:buFont typeface="Arial" panose="020B0604020202020204" pitchFamily="34" charset="0"/>
              <a:buChar char="•"/>
            </a:pPr>
            <a:r>
              <a:rPr lang="en-US" altLang="zh-CN" sz="1200" b="1" dirty="0" smtClean="0">
                <a:solidFill>
                  <a:srgbClr val="191919"/>
                </a:solidFill>
                <a:latin typeface="+mn-ea"/>
              </a:rPr>
              <a:t>SGW</a:t>
            </a:r>
            <a:r>
              <a:rPr lang="zh-CN" altLang="en-US" sz="1200" b="1" dirty="0" smtClean="0">
                <a:solidFill>
                  <a:srgbClr val="191919"/>
                </a:solidFill>
                <a:latin typeface="+mn-ea"/>
              </a:rPr>
              <a:t>：服务网关，负责数据包路由和转发，将接收到的用户数据转发给指定的</a:t>
            </a:r>
            <a:r>
              <a:rPr lang="en-US" altLang="zh-CN" sz="1200" b="1" dirty="0" smtClean="0">
                <a:solidFill>
                  <a:srgbClr val="191919"/>
                </a:solidFill>
                <a:latin typeface="+mn-ea"/>
              </a:rPr>
              <a:t>PGW</a:t>
            </a:r>
            <a:r>
              <a:rPr lang="zh-CN" altLang="en-US" sz="1200" b="1" dirty="0" smtClean="0">
                <a:solidFill>
                  <a:srgbClr val="191919"/>
                </a:solidFill>
                <a:latin typeface="+mn-ea"/>
              </a:rPr>
              <a:t>，并将返回的数据交付给</a:t>
            </a:r>
            <a:r>
              <a:rPr lang="en-US" altLang="zh-CN" sz="1200" b="1" dirty="0" err="1" smtClean="0">
                <a:solidFill>
                  <a:srgbClr val="191919"/>
                </a:solidFill>
                <a:latin typeface="+mn-ea"/>
              </a:rPr>
              <a:t>eNB</a:t>
            </a:r>
            <a:r>
              <a:rPr lang="zh-CN" altLang="en-US" sz="1200" b="1" dirty="0" smtClean="0">
                <a:solidFill>
                  <a:srgbClr val="191919"/>
                </a:solidFill>
                <a:latin typeface="+mn-ea"/>
              </a:rPr>
              <a:t>；</a:t>
            </a:r>
            <a:endParaRPr lang="en-US" altLang="zh-CN" sz="1200" b="1" dirty="0" smtClean="0">
              <a:solidFill>
                <a:srgbClr val="191919"/>
              </a:solidFill>
              <a:latin typeface="+mn-ea"/>
            </a:endParaRPr>
          </a:p>
          <a:p>
            <a:pPr>
              <a:buFont typeface="Arial" panose="020B0604020202020204" pitchFamily="34" charset="0"/>
              <a:buChar char="•"/>
            </a:pPr>
            <a:endParaRPr lang="zh-CN" altLang="en-US" sz="1200" b="1" dirty="0" smtClean="0">
              <a:solidFill>
                <a:srgbClr val="191919"/>
              </a:solidFill>
              <a:latin typeface="+mn-ea"/>
            </a:endParaRPr>
          </a:p>
          <a:p>
            <a:pPr>
              <a:buFont typeface="Arial" panose="020B0604020202020204" pitchFamily="34" charset="0"/>
              <a:buChar char="•"/>
            </a:pPr>
            <a:r>
              <a:rPr lang="en-US" altLang="zh-CN" sz="1200" b="1" dirty="0" smtClean="0">
                <a:solidFill>
                  <a:srgbClr val="191919"/>
                </a:solidFill>
                <a:latin typeface="+mn-ea"/>
              </a:rPr>
              <a:t>PGW</a:t>
            </a:r>
            <a:r>
              <a:rPr lang="zh-CN" altLang="en-US" sz="1200" b="1" dirty="0" smtClean="0">
                <a:solidFill>
                  <a:srgbClr val="191919"/>
                </a:solidFill>
                <a:latin typeface="+mn-ea"/>
              </a:rPr>
              <a:t>：</a:t>
            </a:r>
            <a:r>
              <a:rPr lang="en-US" altLang="zh-CN" sz="1200" b="1" dirty="0" smtClean="0">
                <a:solidFill>
                  <a:srgbClr val="191919"/>
                </a:solidFill>
                <a:latin typeface="+mn-ea"/>
              </a:rPr>
              <a:t>PDN</a:t>
            </a:r>
            <a:r>
              <a:rPr lang="zh-CN" altLang="en-US" sz="1200" b="1" dirty="0" smtClean="0">
                <a:solidFill>
                  <a:srgbClr val="191919"/>
                </a:solidFill>
                <a:latin typeface="+mn-ea"/>
              </a:rPr>
              <a:t>网关，负责为接入的用户分配</a:t>
            </a:r>
            <a:r>
              <a:rPr lang="en-US" altLang="zh-CN" sz="1200" b="1" dirty="0" smtClean="0">
                <a:solidFill>
                  <a:srgbClr val="191919"/>
                </a:solidFill>
                <a:latin typeface="+mn-ea"/>
              </a:rPr>
              <a:t>IP</a:t>
            </a:r>
            <a:r>
              <a:rPr lang="zh-CN" altLang="en-US" sz="1200" b="1" dirty="0" smtClean="0">
                <a:solidFill>
                  <a:srgbClr val="191919"/>
                </a:solidFill>
                <a:latin typeface="+mn-ea"/>
              </a:rPr>
              <a:t>地址以及进行用户平面</a:t>
            </a:r>
            <a:r>
              <a:rPr lang="en-US" altLang="zh-CN" sz="1200" b="1" dirty="0" err="1" smtClean="0">
                <a:solidFill>
                  <a:srgbClr val="191919"/>
                </a:solidFill>
                <a:latin typeface="+mn-ea"/>
              </a:rPr>
              <a:t>QoS</a:t>
            </a:r>
            <a:r>
              <a:rPr lang="zh-CN" altLang="en-US" sz="1200" b="1" dirty="0" smtClean="0">
                <a:solidFill>
                  <a:srgbClr val="191919"/>
                </a:solidFill>
                <a:latin typeface="+mn-ea"/>
              </a:rPr>
              <a:t>的管理，并且是</a:t>
            </a:r>
            <a:r>
              <a:rPr lang="en-US" altLang="zh-CN" sz="1200" b="1" dirty="0" smtClean="0">
                <a:solidFill>
                  <a:srgbClr val="191919"/>
                </a:solidFill>
                <a:latin typeface="+mn-ea"/>
              </a:rPr>
              <a:t>PND</a:t>
            </a:r>
            <a:r>
              <a:rPr lang="zh-CN" altLang="en-US" sz="1200" b="1" dirty="0" smtClean="0">
                <a:solidFill>
                  <a:srgbClr val="191919"/>
                </a:solidFill>
                <a:latin typeface="+mn-ea"/>
              </a:rPr>
              <a:t>网络的进入点。</a:t>
            </a:r>
            <a:endParaRPr lang="zh-CN" altLang="en-US" sz="1200" b="1" i="0" u="none" strike="noStrike" dirty="0" smtClean="0">
              <a:solidFill>
                <a:srgbClr val="191919"/>
              </a:solidFill>
              <a:effectLst/>
              <a:latin typeface="+mn-ea"/>
            </a:endParaRPr>
          </a:p>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55</a:t>
            </a:fld>
            <a:endParaRPr lang="zh-CN" altLang="en-US"/>
          </a:p>
        </p:txBody>
      </p:sp>
    </p:spTree>
    <p:extLst>
      <p:ext uri="{BB962C8B-B14F-4D97-AF65-F5344CB8AC3E}">
        <p14:creationId xmlns:p14="http://schemas.microsoft.com/office/powerpoint/2010/main" val="4146422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61</a:t>
            </a:fld>
            <a:endParaRPr lang="zh-CN" altLang="en-US"/>
          </a:p>
        </p:txBody>
      </p:sp>
    </p:spTree>
    <p:extLst>
      <p:ext uri="{BB962C8B-B14F-4D97-AF65-F5344CB8AC3E}">
        <p14:creationId xmlns:p14="http://schemas.microsoft.com/office/powerpoint/2010/main" val="896549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solidFill>
                  <a:srgbClr val="191919"/>
                </a:solidFill>
                <a:latin typeface="Arial" panose="020B0604020202020204" pitchFamily="34" charset="0"/>
              </a:rPr>
              <a:t>5G</a:t>
            </a:r>
            <a:r>
              <a:rPr lang="zh-CN" altLang="en-US" dirty="0" smtClean="0">
                <a:solidFill>
                  <a:srgbClr val="191919"/>
                </a:solidFill>
                <a:latin typeface="Arial" panose="020B0604020202020204" pitchFamily="34" charset="0"/>
              </a:rPr>
              <a:t>作为新一代信息通讯发展的主要方向，将使信息突破时空限制，提供极佳的交互体验，为用户带来身临其境的信息盛宴</a:t>
            </a:r>
            <a:endParaRPr lang="en-US" altLang="zh-CN" dirty="0" smtClean="0">
              <a:solidFill>
                <a:srgbClr val="191919"/>
              </a:solidFill>
              <a:latin typeface="Arial" panose="020B0604020202020204" pitchFamily="34" charset="0"/>
            </a:endParaRPr>
          </a:p>
          <a:p>
            <a:r>
              <a:rPr lang="zh-CN" altLang="en-US" dirty="0" smtClean="0">
                <a:solidFill>
                  <a:srgbClr val="191919"/>
                </a:solidFill>
                <a:latin typeface="Arial" panose="020B0604020202020204" pitchFamily="34" charset="0"/>
              </a:rPr>
              <a:t>将拉近万物的距离，通过无缝融合的方式，便捷地实现人与万物的智能互联；</a:t>
            </a:r>
            <a:endParaRPr lang="en-US" altLang="zh-CN" dirty="0" smtClean="0">
              <a:solidFill>
                <a:srgbClr val="191919"/>
              </a:solidFill>
              <a:latin typeface="Arial" panose="020B0604020202020204" pitchFamily="34" charset="0"/>
            </a:endParaRPr>
          </a:p>
          <a:p>
            <a:r>
              <a:rPr lang="zh-CN" altLang="en-US" dirty="0" smtClean="0">
                <a:solidFill>
                  <a:srgbClr val="191919"/>
                </a:solidFill>
                <a:latin typeface="Arial" panose="020B0604020202020204" pitchFamily="34" charset="0"/>
              </a:rPr>
              <a:t>将为用户提供光纤般的接入速率，“零”时延的使用体验，千亿设备的连接能力，超高流量密度、超高连接数密度和超高移动性等多场景的一致服务，业务及用户感知的智能优化，同时将为网络带来超百倍的能效提升和超百倍的比特成本降低，</a:t>
            </a:r>
            <a:endParaRPr lang="en-US" altLang="zh-CN" dirty="0" smtClean="0">
              <a:solidFill>
                <a:srgbClr val="191919"/>
              </a:solidFill>
              <a:latin typeface="Arial" panose="020B0604020202020204" pitchFamily="34" charset="0"/>
            </a:endParaRPr>
          </a:p>
          <a:p>
            <a:r>
              <a:rPr lang="zh-CN" altLang="en-US" dirty="0" smtClean="0">
                <a:solidFill>
                  <a:srgbClr val="191919"/>
                </a:solidFill>
                <a:latin typeface="Arial" panose="020B0604020202020204" pitchFamily="34" charset="0"/>
              </a:rPr>
              <a:t>最终实现“</a:t>
            </a:r>
            <a:r>
              <a:rPr lang="zh-CN" altLang="en-US" b="1" dirty="0" smtClean="0">
                <a:solidFill>
                  <a:srgbClr val="191919"/>
                </a:solidFill>
                <a:latin typeface="Arial" panose="020B0604020202020204" pitchFamily="34" charset="0"/>
              </a:rPr>
              <a:t>信息随心至，万物触手及</a:t>
            </a:r>
            <a:r>
              <a:rPr lang="zh-CN" altLang="en-US" dirty="0" smtClean="0">
                <a:solidFill>
                  <a:srgbClr val="191919"/>
                </a:solidFill>
                <a:latin typeface="Arial" panose="020B0604020202020204" pitchFamily="34" charset="0"/>
              </a:rPr>
              <a:t>”的总体愿景</a:t>
            </a:r>
            <a:endParaRPr lang="zh-CN" altLang="en-US" dirty="0" smtClean="0">
              <a:effectLst/>
            </a:endParaRPr>
          </a:p>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64</a:t>
            </a:fld>
            <a:endParaRPr lang="zh-CN" altLang="en-US"/>
          </a:p>
        </p:txBody>
      </p:sp>
    </p:spTree>
    <p:extLst>
      <p:ext uri="{BB962C8B-B14F-4D97-AF65-F5344CB8AC3E}">
        <p14:creationId xmlns:p14="http://schemas.microsoft.com/office/powerpoint/2010/main" val="102384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EE3E1-D86D-4482-8910-97CEC22D5922}" type="slidenum">
              <a:rPr lang="en-US" altLang="zh-CN"/>
              <a:pPr/>
              <a:t>4</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97505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65</a:t>
            </a:fld>
            <a:endParaRPr lang="zh-CN" altLang="en-US"/>
          </a:p>
        </p:txBody>
      </p:sp>
    </p:spTree>
    <p:extLst>
      <p:ext uri="{BB962C8B-B14F-4D97-AF65-F5344CB8AC3E}">
        <p14:creationId xmlns:p14="http://schemas.microsoft.com/office/powerpoint/2010/main" val="372643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EE3E1-D86D-4482-8910-97CEC22D5922}" type="slidenum">
              <a:rPr lang="en-US" altLang="zh-CN"/>
              <a:pPr/>
              <a:t>5</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4440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51A9B01-1AC4-4CF8-B9D3-CF1AB7B2B944}" type="slidenum">
              <a:rPr lang="en-US" altLang="zh-CN" smtClean="0"/>
              <a:pPr>
                <a:defRPr/>
              </a:pPr>
              <a:t>7</a:t>
            </a:fld>
            <a:endParaRPr lang="en-US" altLang="zh-CN"/>
          </a:p>
        </p:txBody>
      </p:sp>
    </p:spTree>
    <p:extLst>
      <p:ext uri="{BB962C8B-B14F-4D97-AF65-F5344CB8AC3E}">
        <p14:creationId xmlns:p14="http://schemas.microsoft.com/office/powerpoint/2010/main" val="257310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normAutofit/>
          </a:bodyPr>
          <a:lstStyle/>
          <a:p>
            <a:endParaRPr lang="en-US" altLang="zh-CN" b="1" baseline="0" dirty="0" smtClean="0">
              <a:solidFill>
                <a:schemeClr val="bg1"/>
              </a:solidFill>
            </a:endParaRPr>
          </a:p>
        </p:txBody>
      </p:sp>
      <p:sp>
        <p:nvSpPr>
          <p:cNvPr id="4" name="灯片编号占位符 3"/>
          <p:cNvSpPr>
            <a:spLocks noGrp="1"/>
          </p:cNvSpPr>
          <p:nvPr>
            <p:ph type="sldNum" sz="quarter" idx="10"/>
          </p:nvPr>
        </p:nvSpPr>
        <p:spPr/>
        <p:txBody>
          <a:bodyPr/>
          <a:lstStyle/>
          <a:p>
            <a:pPr>
              <a:defRPr/>
            </a:pPr>
            <a:fld id="{30828DC0-E378-4CBC-9C88-628271F232B9}" type="slidenum">
              <a:rPr lang="zh-CN" altLang="en-US" smtClean="0">
                <a:solidFill>
                  <a:prstClr val="black"/>
                </a:solidFill>
              </a:rPr>
              <a:pPr>
                <a:defRPr/>
              </a:pPr>
              <a:t>8</a:t>
            </a:fld>
            <a:endParaRPr lang="en-US" altLang="zh-CN">
              <a:solidFill>
                <a:prstClr val="black"/>
              </a:solidFill>
            </a:endParaRPr>
          </a:p>
        </p:txBody>
      </p:sp>
    </p:spTree>
    <p:extLst>
      <p:ext uri="{BB962C8B-B14F-4D97-AF65-F5344CB8AC3E}">
        <p14:creationId xmlns:p14="http://schemas.microsoft.com/office/powerpoint/2010/main" val="29259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8350"/>
            <a:ext cx="5118100" cy="3838575"/>
          </a:xfrm>
        </p:spPr>
      </p:sp>
      <p:sp>
        <p:nvSpPr>
          <p:cNvPr id="3" name="备注占位符 2"/>
          <p:cNvSpPr>
            <a:spLocks noGrp="1"/>
          </p:cNvSpPr>
          <p:nvPr>
            <p:ph type="body" idx="1"/>
          </p:nvPr>
        </p:nvSpPr>
        <p:spPr/>
        <p:txBody>
          <a:bodyPr>
            <a:normAutofit/>
          </a:bodyPr>
          <a:lstStyle/>
          <a:p>
            <a:endParaRPr lang="en-US" altLang="zh-CN" b="1" baseline="0" dirty="0" smtClean="0">
              <a:solidFill>
                <a:schemeClr val="bg1"/>
              </a:solidFill>
            </a:endParaRPr>
          </a:p>
        </p:txBody>
      </p:sp>
      <p:sp>
        <p:nvSpPr>
          <p:cNvPr id="4" name="灯片编号占位符 3"/>
          <p:cNvSpPr>
            <a:spLocks noGrp="1"/>
          </p:cNvSpPr>
          <p:nvPr>
            <p:ph type="sldNum" sz="quarter" idx="10"/>
          </p:nvPr>
        </p:nvSpPr>
        <p:spPr/>
        <p:txBody>
          <a:bodyPr/>
          <a:lstStyle/>
          <a:p>
            <a:pPr>
              <a:defRPr/>
            </a:pPr>
            <a:fld id="{30828DC0-E378-4CBC-9C88-628271F232B9}" type="slidenum">
              <a:rPr lang="zh-CN" altLang="en-US" smtClean="0">
                <a:solidFill>
                  <a:prstClr val="black"/>
                </a:solidFill>
              </a:rPr>
              <a:pPr>
                <a:defRPr/>
              </a:pPr>
              <a:t>9</a:t>
            </a:fld>
            <a:endParaRPr lang="en-US" altLang="zh-CN">
              <a:solidFill>
                <a:prstClr val="black"/>
              </a:solidFill>
            </a:endParaRPr>
          </a:p>
        </p:txBody>
      </p:sp>
    </p:spTree>
    <p:extLst>
      <p:ext uri="{BB962C8B-B14F-4D97-AF65-F5344CB8AC3E}">
        <p14:creationId xmlns:p14="http://schemas.microsoft.com/office/powerpoint/2010/main" val="2173190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6A52-3F6A-4F2E-BF14-6E16ABC8C462}" type="slidenum">
              <a:rPr lang="en-US" altLang="zh-CN"/>
              <a:pPr/>
              <a:t>15</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zh-CN" altLang="en-US"/>
              <a:t>该项目也是各</a:t>
            </a:r>
            <a:r>
              <a:rPr lang="en-US" altLang="zh-CN"/>
              <a:t>3G</a:t>
            </a:r>
            <a:r>
              <a:rPr lang="zh-CN" altLang="en-US"/>
              <a:t>系列标准发展在世界范围内参与度最为广泛的研究项目</a:t>
            </a:r>
          </a:p>
          <a:p>
            <a:r>
              <a:rPr lang="zh-CN" altLang="en-US"/>
              <a:t>峰值速率：下行</a:t>
            </a:r>
            <a:r>
              <a:rPr lang="en-US" altLang="zh-CN"/>
              <a:t>: 100Mbps</a:t>
            </a:r>
            <a:r>
              <a:rPr lang="zh-CN" altLang="en-US"/>
              <a:t>，上行</a:t>
            </a:r>
            <a:r>
              <a:rPr lang="en-US" altLang="zh-CN"/>
              <a:t>: 50Mbps</a:t>
            </a:r>
          </a:p>
          <a:p>
            <a:r>
              <a:rPr lang="zh-CN" altLang="en-US"/>
              <a:t>可变带宽：</a:t>
            </a:r>
            <a:r>
              <a:rPr lang="en-US" altLang="zh-CN"/>
              <a:t>20MHz</a:t>
            </a:r>
            <a:r>
              <a:rPr lang="zh-CN" altLang="en-US"/>
              <a:t>。</a:t>
            </a:r>
          </a:p>
          <a:p>
            <a:r>
              <a:rPr lang="zh-CN" altLang="en-US"/>
              <a:t>高频谱效率：下行</a:t>
            </a:r>
            <a:r>
              <a:rPr lang="en-US" altLang="zh-CN"/>
              <a:t>: 5bit/s/Hz</a:t>
            </a:r>
            <a:r>
              <a:rPr lang="zh-CN" altLang="en-US"/>
              <a:t>，上行</a:t>
            </a:r>
            <a:r>
              <a:rPr lang="en-US" altLang="zh-CN"/>
              <a:t>: 2.5bit/s/Hz</a:t>
            </a:r>
          </a:p>
          <a:p>
            <a:r>
              <a:rPr lang="zh-CN" altLang="en-US"/>
              <a:t>双工：</a:t>
            </a:r>
            <a:r>
              <a:rPr lang="en-US" altLang="zh-CN"/>
              <a:t>FDD/TDD</a:t>
            </a:r>
          </a:p>
          <a:p>
            <a:r>
              <a:rPr lang="zh-CN" altLang="en-US"/>
              <a:t>低时延：相对</a:t>
            </a:r>
            <a:r>
              <a:rPr lang="en-US" altLang="zh-CN"/>
              <a:t>UTRAN</a:t>
            </a:r>
            <a:r>
              <a:rPr lang="zh-CN" altLang="en-US"/>
              <a:t>，</a:t>
            </a:r>
            <a:r>
              <a:rPr lang="en-US" altLang="zh-CN"/>
              <a:t>LTE</a:t>
            </a:r>
            <a:r>
              <a:rPr lang="zh-CN" altLang="en-US"/>
              <a:t>对移动性、覆盖和延时等系统性能指标均提出了更高的要求。</a:t>
            </a:r>
          </a:p>
        </p:txBody>
      </p:sp>
    </p:spTree>
    <p:extLst>
      <p:ext uri="{BB962C8B-B14F-4D97-AF65-F5344CB8AC3E}">
        <p14:creationId xmlns:p14="http://schemas.microsoft.com/office/powerpoint/2010/main" val="31019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逻辑信道按照消息的类别不同，将业务和信令消息进行分类，获得相应的信道称为逻辑信道，这种信道的定义只是逻辑上人为的定义。</a:t>
            </a:r>
          </a:p>
          <a:p>
            <a:r>
              <a:rPr lang="zh-CN" altLang="zh-CN" sz="1200" kern="1200" dirty="0" smtClean="0">
                <a:solidFill>
                  <a:schemeClr val="tx1"/>
                </a:solidFill>
                <a:effectLst/>
                <a:latin typeface="+mn-lt"/>
                <a:ea typeface="+mn-ea"/>
                <a:cs typeface="+mn-cs"/>
              </a:rPr>
              <a:t>传输信道对应的是空中接口上不同信号的基带处理方式，根据不同的处理方式来描述信道的特性参数，构成了传输信道的概念，具体来说，就是信号的信道</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编码、选择的交织方式（交织周期、块内块间交织方式等）、</a:t>
            </a:r>
            <a:r>
              <a:rPr lang="en-US" altLang="zh-CN" sz="1200" kern="1200" dirty="0" smtClean="0">
                <a:solidFill>
                  <a:schemeClr val="tx1"/>
                </a:solidFill>
                <a:effectLst/>
                <a:latin typeface="+mn-lt"/>
                <a:ea typeface="+mn-ea"/>
                <a:cs typeface="+mn-cs"/>
              </a:rPr>
              <a:t>CRC</a:t>
            </a:r>
            <a:r>
              <a:rPr lang="zh-CN" altLang="zh-CN" sz="1200" kern="1200" dirty="0" smtClean="0">
                <a:solidFill>
                  <a:schemeClr val="tx1"/>
                </a:solidFill>
                <a:effectLst/>
                <a:latin typeface="+mn-lt"/>
                <a:ea typeface="+mn-ea"/>
                <a:cs typeface="+mn-cs"/>
              </a:rPr>
              <a:t>冗余校验的选择以及块的分段等过程的不同</a:t>
            </a:r>
            <a:endParaRPr lang="zh-CN" altLang="en-US" dirty="0" smtClean="0"/>
          </a:p>
          <a:p>
            <a:r>
              <a:rPr lang="zh-CN" altLang="zh-CN" sz="1200" kern="1200" dirty="0" smtClean="0">
                <a:solidFill>
                  <a:schemeClr val="tx1"/>
                </a:solidFill>
                <a:effectLst/>
                <a:latin typeface="+mn-lt"/>
                <a:ea typeface="+mn-ea"/>
                <a:cs typeface="+mn-cs"/>
              </a:rPr>
              <a:t>物理信道，就是在特定的频域与时域乃至于码域上采用特地的调制编码等方式发送数据的通道，物理信道就是空中接口的承载媒体</a:t>
            </a:r>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23</a:t>
            </a:fld>
            <a:endParaRPr lang="zh-CN" altLang="en-US"/>
          </a:p>
        </p:txBody>
      </p:sp>
    </p:spTree>
    <p:extLst>
      <p:ext uri="{BB962C8B-B14F-4D97-AF65-F5344CB8AC3E}">
        <p14:creationId xmlns:p14="http://schemas.microsoft.com/office/powerpoint/2010/main" val="40719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smtClean="0"/>
              <a:t>与</a:t>
            </a:r>
            <a:r>
              <a:rPr lang="en-US" altLang="zh-CN" sz="1200" dirty="0" smtClean="0"/>
              <a:t>LTE</a:t>
            </a:r>
            <a:r>
              <a:rPr lang="zh-CN" altLang="en-US" sz="1200" dirty="0" smtClean="0"/>
              <a:t>系统一样，</a:t>
            </a:r>
            <a:r>
              <a:rPr lang="en-US" altLang="zh-CN" sz="1200" dirty="0" smtClean="0"/>
              <a:t>NR RLC</a:t>
            </a:r>
            <a:r>
              <a:rPr lang="zh-CN" altLang="en-US" sz="1200" dirty="0" smtClean="0"/>
              <a:t>也包含三种传输模式：</a:t>
            </a:r>
          </a:p>
          <a:p>
            <a:r>
              <a:rPr lang="zh-CN" altLang="en-US" sz="1200" dirty="0" smtClean="0"/>
              <a:t>　　</a:t>
            </a:r>
            <a:r>
              <a:rPr lang="en-US" altLang="zh-CN" sz="1200" dirty="0" smtClean="0"/>
              <a:t>1.       </a:t>
            </a:r>
            <a:r>
              <a:rPr lang="en-US" altLang="zh-CN" sz="1200" dirty="0" err="1" smtClean="0"/>
              <a:t>TransparentMode</a:t>
            </a:r>
            <a:r>
              <a:rPr lang="en-US" altLang="zh-CN" sz="1200" dirty="0" smtClean="0"/>
              <a:t> (TM)</a:t>
            </a:r>
            <a:endParaRPr lang="zh-CN" altLang="en-US" sz="1200" dirty="0" smtClean="0"/>
          </a:p>
          <a:p>
            <a:r>
              <a:rPr lang="zh-CN" altLang="en-US" sz="1200" dirty="0" smtClean="0"/>
              <a:t>　　</a:t>
            </a:r>
            <a:r>
              <a:rPr lang="en-US" altLang="zh-CN" sz="1200" dirty="0" smtClean="0"/>
              <a:t>2.       </a:t>
            </a:r>
            <a:r>
              <a:rPr lang="en-US" altLang="zh-CN" sz="1200" dirty="0" err="1" smtClean="0"/>
              <a:t>UnacknowledgedMode</a:t>
            </a:r>
            <a:r>
              <a:rPr lang="en-US" altLang="zh-CN" sz="1200" dirty="0" smtClean="0"/>
              <a:t> (UM)</a:t>
            </a:r>
            <a:endParaRPr lang="zh-CN" altLang="en-US" sz="1200" dirty="0" smtClean="0"/>
          </a:p>
          <a:p>
            <a:r>
              <a:rPr lang="zh-CN" altLang="en-US" sz="1200" dirty="0" smtClean="0"/>
              <a:t>　　</a:t>
            </a:r>
            <a:r>
              <a:rPr lang="en-US" altLang="zh-CN" sz="1200" dirty="0" smtClean="0"/>
              <a:t>3.       </a:t>
            </a:r>
            <a:r>
              <a:rPr lang="en-US" altLang="zh-CN" sz="1200" dirty="0" err="1" smtClean="0"/>
              <a:t>AcknowledgedMode</a:t>
            </a:r>
            <a:r>
              <a:rPr lang="en-US" altLang="zh-CN" sz="1200" dirty="0" smtClean="0"/>
              <a:t> (AM)</a:t>
            </a:r>
            <a:endParaRPr lang="zh-CN" altLang="en-US" sz="1200" dirty="0" smtClean="0"/>
          </a:p>
          <a:p>
            <a:r>
              <a:rPr lang="zh-CN" altLang="en-US" sz="1200" dirty="0" smtClean="0"/>
              <a:t> </a:t>
            </a:r>
          </a:p>
          <a:p>
            <a:r>
              <a:rPr lang="zh-CN" altLang="en-US" sz="1200" dirty="0" smtClean="0"/>
              <a:t>　　每个逻辑信道对应一种</a:t>
            </a:r>
            <a:r>
              <a:rPr lang="en-US" altLang="zh-CN" sz="1200" dirty="0" smtClean="0"/>
              <a:t>RLC</a:t>
            </a:r>
            <a:r>
              <a:rPr lang="zh-CN" altLang="en-US" sz="1200" dirty="0" smtClean="0"/>
              <a:t>配置，</a:t>
            </a:r>
            <a:r>
              <a:rPr lang="en-US" altLang="zh-CN" sz="1200" dirty="0" smtClean="0"/>
              <a:t>RLC</a:t>
            </a:r>
            <a:r>
              <a:rPr lang="zh-CN" altLang="en-US" sz="1200" dirty="0" smtClean="0"/>
              <a:t>配置和</a:t>
            </a:r>
            <a:r>
              <a:rPr lang="en-US" altLang="zh-CN" sz="1200" dirty="0" smtClean="0"/>
              <a:t>ARQ</a:t>
            </a:r>
            <a:r>
              <a:rPr lang="zh-CN" altLang="en-US" sz="1200" dirty="0" smtClean="0"/>
              <a:t>都不依赖于物理层子载波间隔、</a:t>
            </a:r>
            <a:r>
              <a:rPr lang="en-US" altLang="zh-CN" sz="1200" dirty="0" smtClean="0"/>
              <a:t>CP</a:t>
            </a:r>
            <a:r>
              <a:rPr lang="zh-CN" altLang="en-US" sz="1200" dirty="0" smtClean="0"/>
              <a:t>类型和</a:t>
            </a:r>
            <a:r>
              <a:rPr lang="en-US" altLang="zh-CN" sz="1200" dirty="0" smtClean="0"/>
              <a:t>TTI</a:t>
            </a:r>
            <a:r>
              <a:rPr lang="zh-CN" altLang="en-US" sz="1200" dirty="0" smtClean="0"/>
              <a:t>长度等。</a:t>
            </a:r>
          </a:p>
          <a:p>
            <a:r>
              <a:rPr lang="zh-CN" altLang="en-US" sz="1200" dirty="0" smtClean="0"/>
              <a:t>　　</a:t>
            </a:r>
            <a:r>
              <a:rPr lang="en-US" altLang="zh-CN" sz="1200" dirty="0" smtClean="0"/>
              <a:t>1.       SRB0</a:t>
            </a:r>
            <a:r>
              <a:rPr lang="zh-CN" altLang="en-US" sz="1200" dirty="0" smtClean="0"/>
              <a:t>承载、寻呼和系统信息广播采用</a:t>
            </a:r>
            <a:r>
              <a:rPr lang="en-US" altLang="zh-CN" sz="1200" dirty="0" smtClean="0"/>
              <a:t>TM</a:t>
            </a:r>
            <a:r>
              <a:rPr lang="zh-CN" altLang="en-US" sz="1200" dirty="0" smtClean="0"/>
              <a:t>传输模式</a:t>
            </a:r>
          </a:p>
          <a:p>
            <a:r>
              <a:rPr lang="zh-CN" altLang="en-US" sz="1200" dirty="0" smtClean="0"/>
              <a:t>　　</a:t>
            </a:r>
            <a:r>
              <a:rPr lang="en-US" altLang="zh-CN" sz="1200" dirty="0" smtClean="0"/>
              <a:t>2.       </a:t>
            </a:r>
            <a:r>
              <a:rPr lang="zh-CN" altLang="en-US" sz="1200" dirty="0" smtClean="0"/>
              <a:t>其他</a:t>
            </a:r>
            <a:r>
              <a:rPr lang="en-US" altLang="zh-CN" sz="1200" dirty="0" smtClean="0"/>
              <a:t>SRB</a:t>
            </a:r>
            <a:r>
              <a:rPr lang="zh-CN" altLang="en-US" sz="1200" dirty="0" smtClean="0"/>
              <a:t>承载采用</a:t>
            </a:r>
            <a:r>
              <a:rPr lang="en-US" altLang="zh-CN" sz="1200" dirty="0" smtClean="0"/>
              <a:t>AM</a:t>
            </a:r>
            <a:r>
              <a:rPr lang="zh-CN" altLang="en-US" sz="1200" dirty="0" smtClean="0"/>
              <a:t>传输模式</a:t>
            </a:r>
          </a:p>
          <a:p>
            <a:r>
              <a:rPr lang="zh-CN" altLang="en-US" sz="1200" dirty="0" smtClean="0"/>
              <a:t>　　</a:t>
            </a:r>
            <a:r>
              <a:rPr lang="en-US" altLang="zh-CN" sz="1200" dirty="0" smtClean="0"/>
              <a:t>3.       DRB</a:t>
            </a:r>
            <a:r>
              <a:rPr lang="zh-CN" altLang="en-US" sz="1200" dirty="0" smtClean="0"/>
              <a:t>承载可以采用</a:t>
            </a:r>
            <a:r>
              <a:rPr lang="en-US" altLang="zh-CN" sz="1200" dirty="0" smtClean="0"/>
              <a:t>AM</a:t>
            </a:r>
            <a:r>
              <a:rPr lang="zh-CN" altLang="en-US" sz="1200" dirty="0" smtClean="0"/>
              <a:t>或</a:t>
            </a:r>
            <a:r>
              <a:rPr lang="en-US" altLang="zh-CN" sz="1200" dirty="0" smtClean="0"/>
              <a:t>UM</a:t>
            </a:r>
            <a:r>
              <a:rPr lang="zh-CN" altLang="en-US" sz="1200" dirty="0" smtClean="0"/>
              <a:t>模式</a:t>
            </a:r>
          </a:p>
          <a:p>
            <a:r>
              <a:rPr lang="zh-CN" altLang="en-US" sz="1200" dirty="0" smtClean="0"/>
              <a:t> </a:t>
            </a:r>
          </a:p>
          <a:p>
            <a:r>
              <a:rPr lang="zh-CN" altLang="en-US" sz="1200" dirty="0" smtClean="0"/>
              <a:t>　　</a:t>
            </a:r>
            <a:r>
              <a:rPr lang="en-US" altLang="zh-CN" sz="1200" dirty="0" smtClean="0"/>
              <a:t>TM</a:t>
            </a:r>
            <a:r>
              <a:rPr lang="zh-CN" altLang="en-US" sz="1200" dirty="0" smtClean="0"/>
              <a:t>传输模式包含两个实体：发送实体和接收实体；</a:t>
            </a:r>
          </a:p>
          <a:p>
            <a:r>
              <a:rPr lang="zh-CN" altLang="en-US" sz="1200" dirty="0" smtClean="0"/>
              <a:t>　　</a:t>
            </a:r>
            <a:r>
              <a:rPr lang="en-US" altLang="zh-CN" sz="1200" dirty="0" smtClean="0"/>
              <a:t>UM</a:t>
            </a:r>
            <a:r>
              <a:rPr lang="zh-CN" altLang="en-US" sz="1200" dirty="0" smtClean="0"/>
              <a:t>传输模式包含两个实体：发送实体和接收实体；</a:t>
            </a:r>
          </a:p>
          <a:p>
            <a:r>
              <a:rPr lang="zh-CN" altLang="en-US" sz="1200" dirty="0" smtClean="0"/>
              <a:t>　　</a:t>
            </a:r>
            <a:r>
              <a:rPr lang="en-US" altLang="zh-CN" sz="1200" dirty="0" smtClean="0"/>
              <a:t>AM</a:t>
            </a:r>
            <a:r>
              <a:rPr lang="zh-CN" altLang="en-US" sz="1200" dirty="0" smtClean="0"/>
              <a:t>传输模式只包含一个实体：发送与接收在同一个实体中（方便</a:t>
            </a:r>
            <a:r>
              <a:rPr lang="en-US" altLang="zh-CN" sz="1200" dirty="0" smtClean="0"/>
              <a:t>ARQ</a:t>
            </a:r>
            <a:r>
              <a:rPr lang="zh-CN" altLang="en-US" sz="1200" dirty="0" smtClean="0"/>
              <a:t>处理）。</a:t>
            </a:r>
            <a:endParaRPr lang="zh-CN" altLang="en-US" sz="1200" dirty="0" smtClean="0">
              <a:effectLst/>
            </a:endParaRPr>
          </a:p>
          <a:p>
            <a:endParaRPr lang="zh-CN" altLang="en-US" dirty="0"/>
          </a:p>
        </p:txBody>
      </p:sp>
      <p:sp>
        <p:nvSpPr>
          <p:cNvPr id="4" name="Slide Number Placeholder 3"/>
          <p:cNvSpPr>
            <a:spLocks noGrp="1"/>
          </p:cNvSpPr>
          <p:nvPr>
            <p:ph type="sldNum" sz="quarter" idx="10"/>
          </p:nvPr>
        </p:nvSpPr>
        <p:spPr/>
        <p:txBody>
          <a:bodyPr/>
          <a:lstStyle/>
          <a:p>
            <a:fld id="{5CD7C843-9456-40CF-B00D-8F9914CB516A}" type="slidenum">
              <a:rPr lang="zh-CN" altLang="en-US" smtClean="0"/>
              <a:t>30</a:t>
            </a:fld>
            <a:endParaRPr lang="zh-CN" altLang="en-US"/>
          </a:p>
        </p:txBody>
      </p:sp>
    </p:spTree>
    <p:extLst>
      <p:ext uri="{BB962C8B-B14F-4D97-AF65-F5344CB8AC3E}">
        <p14:creationId xmlns:p14="http://schemas.microsoft.com/office/powerpoint/2010/main" val="117209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5941"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026"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786720"/>
            <a:ext cx="4103117" cy="856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683568" y="260350"/>
            <a:ext cx="8136904" cy="431800"/>
          </a:xfrm>
        </p:spPr>
        <p:txBody>
          <a:bodyPr>
            <a:noAutofit/>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stStyle>
          <a:p>
            <a:pPr lvl="0"/>
            <a:r>
              <a:rPr lang="zh-CN" altLang="en-US" dirty="0" smtClean="0"/>
              <a:t>单击此处编辑主题</a:t>
            </a:r>
          </a:p>
        </p:txBody>
      </p:sp>
      <p:sp>
        <p:nvSpPr>
          <p:cNvPr id="5" name="文本占位符 4"/>
          <p:cNvSpPr>
            <a:spLocks noGrp="1"/>
          </p:cNvSpPr>
          <p:nvPr>
            <p:ph type="body" sz="quarter" idx="14" hasCustomPrompt="1"/>
          </p:nvPr>
        </p:nvSpPr>
        <p:spPr>
          <a:xfrm>
            <a:off x="567358" y="981075"/>
            <a:ext cx="8036892" cy="5184775"/>
          </a:xfrm>
        </p:spPr>
        <p:txBody>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vl2pPr marL="457200" indent="0">
              <a:buNone/>
              <a:defRPr sz="2000">
                <a:solidFill>
                  <a:srgbClr val="3E3A39"/>
                </a:solidFill>
                <a:latin typeface="微软雅黑" panose="020B0503020204020204" pitchFamily="34" charset="-122"/>
                <a:ea typeface="微软雅黑" panose="020B0503020204020204" pitchFamily="34" charset="-122"/>
              </a:defRPr>
            </a:lvl2pPr>
            <a:lvl3pPr marL="914400" indent="0">
              <a:buNone/>
              <a:defRPr sz="1800">
                <a:solidFill>
                  <a:srgbClr val="3E3A39"/>
                </a:solidFill>
                <a:latin typeface="微软雅黑" panose="020B0503020204020204" pitchFamily="34" charset="-122"/>
                <a:ea typeface="微软雅黑" panose="020B0503020204020204" pitchFamily="34" charset="-122"/>
              </a:defRPr>
            </a:lvl3pPr>
            <a:lvl4pPr marL="1371600" indent="0">
              <a:buNone/>
              <a:defRPr sz="1600">
                <a:solidFill>
                  <a:srgbClr val="3E3A39"/>
                </a:solidFill>
                <a:latin typeface="微软雅黑" panose="020B0503020204020204" pitchFamily="34" charset="-122"/>
                <a:ea typeface="微软雅黑" panose="020B0503020204020204" pitchFamily="34" charset="-122"/>
              </a:defRPr>
            </a:lvl4pPr>
            <a:lvl5pPr marL="1828800" indent="0">
              <a:buNone/>
              <a:defRPr sz="1400">
                <a:solidFill>
                  <a:srgbClr val="3E3A39"/>
                </a:solidFill>
                <a:latin typeface="微软雅黑" panose="020B0503020204020204" pitchFamily="34" charset="-122"/>
                <a:ea typeface="微软雅黑" panose="020B0503020204020204" pitchFamily="34" charset="-122"/>
              </a:defRPr>
            </a:lvl5pPr>
          </a:lstStyle>
          <a:p>
            <a:pPr lvl="0"/>
            <a:r>
              <a:rPr lang="zh-CN" altLang="en-US" dirty="0" smtClean="0"/>
              <a:t>单击此处编辑文本样式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4"/>
          <p:cNvSpPr>
            <a:spLocks noGrp="1"/>
          </p:cNvSpPr>
          <p:nvPr>
            <p:ph type="ftr" sz="quarter" idx="3"/>
          </p:nvPr>
        </p:nvSpPr>
        <p:spPr>
          <a:xfrm>
            <a:off x="-756592" y="6492875"/>
            <a:ext cx="3320008" cy="365125"/>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7" name="日期占位符 3"/>
          <p:cNvSpPr>
            <a:spLocks noGrp="1"/>
          </p:cNvSpPr>
          <p:nvPr>
            <p:ph type="dt" sz="half" idx="2"/>
          </p:nvPr>
        </p:nvSpPr>
        <p:spPr>
          <a:xfrm>
            <a:off x="1763688" y="6492875"/>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A772CA83-2EED-4D09-887E-C845568B1C99}" type="datetime1">
              <a:rPr lang="zh-CN" altLang="en-US" smtClean="0"/>
              <a:t>2018/6/12</a:t>
            </a:fld>
            <a:endParaRPr lang="zh-CN" altLang="en-US" dirty="0"/>
          </a:p>
        </p:txBody>
      </p:sp>
      <p:sp>
        <p:nvSpPr>
          <p:cNvPr id="8" name="灯片编号占位符 11"/>
          <p:cNvSpPr>
            <a:spLocks noGrp="1"/>
          </p:cNvSpPr>
          <p:nvPr>
            <p:ph type="sldNum" sz="quarter" idx="4"/>
          </p:nvPr>
        </p:nvSpPr>
        <p:spPr>
          <a:xfrm>
            <a:off x="3059832" y="6496865"/>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255805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060848"/>
            <a:ext cx="7408333" cy="345069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2018/6/12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dirty="0"/>
          </a:p>
        </p:txBody>
      </p:sp>
      <p:sp>
        <p:nvSpPr>
          <p:cNvPr id="7" name="Title 6"/>
          <p:cNvSpPr>
            <a:spLocks noGrp="1"/>
          </p:cNvSpPr>
          <p:nvPr>
            <p:ph type="title"/>
          </p:nvPr>
        </p:nvSpPr>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3"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9642028-BBA6-4D0B-A331-28180260F908}" type="datetimeFigureOut">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68760"/>
            <a:ext cx="8723376" cy="1740543"/>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642028-BBA6-4D0B-A331-28180260F908}" type="datetimeFigureOut">
              <a:rPr lang="zh-CN" altLang="en-US" smtClean="0"/>
              <a:t>2018/6/12</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5686443-7ADF-40D8-B425-BE1C5AFBCB0F}"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15" name="Picture 2" descr="D:\rush3\学习\Seminar\Logo文字左右组合.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6.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7%AC%AC%E4%B8%89%E6%96%B9"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www.txrjy.com/forum.php?mod=viewthread&amp;tid=93599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blog.csdn.net/jxwxg/article/details/79160245" TargetMode="External"/><Relationship Id="rId4" Type="http://schemas.openxmlformats.org/officeDocument/2006/relationships/hyperlink" Target="https://www.qualcomm.cn/invention/technologies/5g-nr"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84784"/>
            <a:ext cx="7772400" cy="1470025"/>
          </a:xfrm>
        </p:spPr>
        <p:txBody>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5G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概述</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Box 2"/>
          <p:cNvSpPr txBox="1"/>
          <p:nvPr/>
        </p:nvSpPr>
        <p:spPr>
          <a:xfrm>
            <a:off x="5796136" y="4869160"/>
            <a:ext cx="2954655" cy="646331"/>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LTE </a:t>
            </a:r>
            <a:r>
              <a:rPr lang="en-US" altLang="zh-CN" dirty="0" err="1" smtClean="0">
                <a:latin typeface="宋体" panose="02010600030101010101" pitchFamily="2" charset="-122"/>
                <a:ea typeface="宋体" panose="02010600030101010101" pitchFamily="2" charset="-122"/>
              </a:rPr>
              <a:t>SW:Duke</a:t>
            </a:r>
            <a:r>
              <a:rPr lang="en-US" altLang="zh-CN" dirty="0" smtClean="0">
                <a:latin typeface="宋体" panose="02010600030101010101" pitchFamily="2" charset="-122"/>
                <a:ea typeface="宋体" panose="02010600030101010101" pitchFamily="2" charset="-122"/>
              </a:rPr>
              <a:t> </a:t>
            </a:r>
            <a:r>
              <a:rPr lang="en-US" altLang="zh-CN" dirty="0" err="1" smtClean="0">
                <a:latin typeface="宋体" panose="02010600030101010101" pitchFamily="2" charset="-122"/>
                <a:ea typeface="宋体" panose="02010600030101010101" pitchFamily="2" charset="-122"/>
              </a:rPr>
              <a:t>Zeng</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曾庆东</a:t>
            </a:r>
            <a:r>
              <a:rPr lang="en-US" altLang="zh-CN" dirty="0" smtClean="0">
                <a:latin typeface="宋体" panose="02010600030101010101" pitchFamily="2" charset="-122"/>
                <a:ea typeface="宋体" panose="02010600030101010101" pitchFamily="2" charset="-122"/>
              </a:rPr>
              <a:t>)</a:t>
            </a:r>
          </a:p>
          <a:p>
            <a:pPr algn="ctr"/>
            <a:r>
              <a:rPr lang="en-US" altLang="zh-CN" dirty="0" smtClean="0">
                <a:latin typeface="宋体" panose="02010600030101010101" pitchFamily="2" charset="-122"/>
                <a:ea typeface="宋体" panose="02010600030101010101" pitchFamily="2" charset="-122"/>
              </a:rPr>
              <a:t>2018.6</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5320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0381895"/>
              </p:ext>
            </p:extLst>
          </p:nvPr>
        </p:nvGraphicFramePr>
        <p:xfrm>
          <a:off x="318355" y="1340768"/>
          <a:ext cx="8507289" cy="5188001"/>
        </p:xfrm>
        <a:graphic>
          <a:graphicData uri="http://schemas.openxmlformats.org/drawingml/2006/table">
            <a:tbl>
              <a:tblPr firstRow="1" bandRow="1">
                <a:tableStyleId>{5C22544A-7EE6-4342-B048-85BDC9FD1C3A}</a:tableStyleId>
              </a:tblPr>
              <a:tblGrid>
                <a:gridCol w="1378496"/>
                <a:gridCol w="3096344"/>
                <a:gridCol w="4032449"/>
              </a:tblGrid>
              <a:tr h="405863">
                <a:tc>
                  <a:txBody>
                    <a:bodyPr/>
                    <a:lstStyle/>
                    <a:p>
                      <a:pPr algn="ctr"/>
                      <a:r>
                        <a:rPr lang="zh-CN" altLang="en-US" sz="1600" dirty="0" smtClean="0">
                          <a:latin typeface="+mn-ea"/>
                          <a:ea typeface="+mn-ea"/>
                        </a:rPr>
                        <a:t>发布日期</a:t>
                      </a:r>
                      <a:endParaRPr lang="zh-CN" altLang="en-US" sz="1600" dirty="0">
                        <a:latin typeface="+mn-ea"/>
                        <a:ea typeface="+mn-ea"/>
                      </a:endParaRPr>
                    </a:p>
                  </a:txBody>
                  <a:tcPr/>
                </a:tc>
                <a:tc>
                  <a:txBody>
                    <a:bodyPr/>
                    <a:lstStyle/>
                    <a:p>
                      <a:pPr algn="ctr"/>
                      <a:r>
                        <a:rPr lang="zh-CN" altLang="en-US" sz="1600" dirty="0" smtClean="0">
                          <a:latin typeface="+mn-ea"/>
                          <a:ea typeface="+mn-ea"/>
                        </a:rPr>
                        <a:t>事件</a:t>
                      </a:r>
                      <a:endParaRPr lang="zh-CN" altLang="en-US" sz="1600" dirty="0">
                        <a:latin typeface="+mn-ea"/>
                        <a:ea typeface="+mn-ea"/>
                      </a:endParaRPr>
                    </a:p>
                  </a:txBody>
                  <a:tcPr/>
                </a:tc>
                <a:tc>
                  <a:txBody>
                    <a:bodyPr/>
                    <a:lstStyle/>
                    <a:p>
                      <a:pPr algn="ctr"/>
                      <a:r>
                        <a:rPr lang="zh-CN" altLang="en-US" sz="1600" dirty="0" smtClean="0">
                          <a:latin typeface="+mn-ea"/>
                          <a:ea typeface="+mn-ea"/>
                        </a:rPr>
                        <a:t>关键内容</a:t>
                      </a:r>
                      <a:endParaRPr lang="zh-CN" altLang="en-US" sz="1600" dirty="0">
                        <a:latin typeface="+mn-ea"/>
                        <a:ea typeface="+mn-ea"/>
                      </a:endParaRPr>
                    </a:p>
                  </a:txBody>
                  <a:tcPr/>
                </a:tc>
              </a:tr>
              <a:tr h="386225">
                <a:tc>
                  <a:txBody>
                    <a:bodyPr/>
                    <a:lstStyle/>
                    <a:p>
                      <a:pPr algn="ctr"/>
                      <a:r>
                        <a:rPr lang="en-US" altLang="zh-CN" sz="1000" dirty="0" smtClean="0">
                          <a:latin typeface="+mn-ea"/>
                          <a:ea typeface="+mn-ea"/>
                        </a:rPr>
                        <a:t>2013.02</a:t>
                      </a:r>
                      <a:endParaRPr lang="zh-CN" altLang="en-US" sz="1000" dirty="0">
                        <a:latin typeface="+mn-ea"/>
                        <a:ea typeface="+mn-ea"/>
                      </a:endParaRPr>
                    </a:p>
                  </a:txBody>
                  <a:tcPr/>
                </a:tc>
                <a:tc>
                  <a:txBody>
                    <a:bodyPr/>
                    <a:lstStyle/>
                    <a:p>
                      <a:pPr algn="ctr"/>
                      <a:r>
                        <a:rPr lang="zh-CN" altLang="en-US" sz="1000" dirty="0" smtClean="0">
                          <a:latin typeface="+mn-ea"/>
                          <a:ea typeface="+mn-ea"/>
                        </a:rPr>
                        <a:t>成立</a:t>
                      </a:r>
                      <a:r>
                        <a:rPr lang="en-US" altLang="zh-CN" sz="1000" dirty="0" smtClean="0">
                          <a:latin typeface="+mn-ea"/>
                          <a:ea typeface="+mn-ea"/>
                        </a:rPr>
                        <a:t>IMT-2000(5G</a:t>
                      </a:r>
                      <a:r>
                        <a:rPr lang="zh-CN" altLang="en-US" sz="1000" dirty="0" smtClean="0">
                          <a:latin typeface="+mn-ea"/>
                          <a:ea typeface="+mn-ea"/>
                        </a:rPr>
                        <a:t>推进组</a:t>
                      </a:r>
                      <a:r>
                        <a:rPr lang="en-US" altLang="zh-CN" sz="1000" dirty="0" smtClean="0">
                          <a:latin typeface="+mn-ea"/>
                          <a:ea typeface="+mn-ea"/>
                        </a:rPr>
                        <a:t>)</a:t>
                      </a:r>
                      <a:endParaRPr lang="zh-CN" altLang="en-US" sz="1000" dirty="0">
                        <a:latin typeface="+mn-ea"/>
                        <a:ea typeface="+mn-ea"/>
                      </a:endParaRPr>
                    </a:p>
                  </a:txBody>
                  <a:tcPr/>
                </a:tc>
                <a:tc>
                  <a:txBody>
                    <a:bodyPr/>
                    <a:lstStyle/>
                    <a:p>
                      <a:pPr algn="ctr"/>
                      <a:r>
                        <a:rPr lang="zh-CN" altLang="en-US" sz="1000" dirty="0" smtClean="0">
                          <a:latin typeface="+mn-ea"/>
                          <a:ea typeface="+mn-ea"/>
                        </a:rPr>
                        <a:t>由工信部、国家发改委、科技部牵头，全面推进</a:t>
                      </a:r>
                      <a:r>
                        <a:rPr lang="en-US" altLang="zh-CN" sz="1000" dirty="0" smtClean="0">
                          <a:latin typeface="+mn-ea"/>
                          <a:ea typeface="+mn-ea"/>
                        </a:rPr>
                        <a:t>5G</a:t>
                      </a:r>
                      <a:r>
                        <a:rPr lang="zh-CN" altLang="en-US" sz="1000" dirty="0" smtClean="0">
                          <a:latin typeface="+mn-ea"/>
                          <a:ea typeface="+mn-ea"/>
                        </a:rPr>
                        <a:t>需求、技术、频谱、标准等研究工作</a:t>
                      </a:r>
                      <a:endParaRPr lang="zh-CN" altLang="en-US" sz="1000" dirty="0">
                        <a:latin typeface="+mn-ea"/>
                        <a:ea typeface="+mn-ea"/>
                      </a:endParaRPr>
                    </a:p>
                  </a:txBody>
                  <a:tcPr/>
                </a:tc>
              </a:tr>
              <a:tr h="710065">
                <a:tc>
                  <a:txBody>
                    <a:bodyPr/>
                    <a:lstStyle/>
                    <a:p>
                      <a:pPr algn="ctr"/>
                      <a:r>
                        <a:rPr lang="en-US" altLang="zh-CN" sz="1000" dirty="0" smtClean="0">
                          <a:latin typeface="+mn-ea"/>
                          <a:ea typeface="+mn-ea"/>
                        </a:rPr>
                        <a:t>2016.01</a:t>
                      </a:r>
                      <a:endParaRPr lang="zh-CN" altLang="en-US" sz="1000" dirty="0">
                        <a:latin typeface="+mn-ea"/>
                        <a:ea typeface="+mn-ea"/>
                      </a:endParaRPr>
                    </a:p>
                  </a:txBody>
                  <a:tcPr/>
                </a:tc>
                <a:tc>
                  <a:txBody>
                    <a:bodyPr/>
                    <a:lstStyle/>
                    <a:p>
                      <a:pPr algn="ctr"/>
                      <a:r>
                        <a:rPr lang="zh-CN" altLang="en-US" sz="1000" dirty="0" smtClean="0">
                          <a:latin typeface="+mn-ea"/>
                          <a:ea typeface="+mn-ea"/>
                        </a:rPr>
                        <a:t>工信部正式启动</a:t>
                      </a:r>
                      <a:r>
                        <a:rPr lang="en-US" altLang="zh-CN" sz="1000" dirty="0" smtClean="0">
                          <a:latin typeface="+mn-ea"/>
                          <a:ea typeface="+mn-ea"/>
                        </a:rPr>
                        <a:t>5G</a:t>
                      </a:r>
                      <a:r>
                        <a:rPr lang="zh-CN" altLang="en-US" sz="1000" dirty="0" smtClean="0">
                          <a:latin typeface="+mn-ea"/>
                          <a:ea typeface="+mn-ea"/>
                        </a:rPr>
                        <a:t>技术研发实验；</a:t>
                      </a:r>
                      <a:endParaRPr lang="en-US" altLang="zh-CN" sz="1000" dirty="0" smtClean="0">
                        <a:latin typeface="+mn-ea"/>
                        <a:ea typeface="+mn-ea"/>
                      </a:endParaRPr>
                    </a:p>
                    <a:p>
                      <a:pPr algn="ctr"/>
                      <a:r>
                        <a:rPr lang="zh-CN" altLang="en-US" sz="1000" dirty="0" smtClean="0">
                          <a:latin typeface="+mn-ea"/>
                          <a:ea typeface="+mn-ea"/>
                        </a:rPr>
                        <a:t>批准</a:t>
                      </a:r>
                      <a:r>
                        <a:rPr lang="en-US" altLang="zh-CN" sz="1000" dirty="0" smtClean="0">
                          <a:latin typeface="+mn-ea"/>
                          <a:ea typeface="+mn-ea"/>
                        </a:rPr>
                        <a:t>3.4~3.6GHz</a:t>
                      </a:r>
                      <a:r>
                        <a:rPr lang="zh-CN" altLang="en-US" sz="1000" dirty="0" smtClean="0">
                          <a:latin typeface="+mn-ea"/>
                          <a:ea typeface="+mn-ea"/>
                        </a:rPr>
                        <a:t>频段用于</a:t>
                      </a:r>
                      <a:r>
                        <a:rPr lang="en-US" altLang="zh-CN" sz="1000" dirty="0" smtClean="0">
                          <a:latin typeface="+mn-ea"/>
                          <a:ea typeface="+mn-ea"/>
                        </a:rPr>
                        <a:t>5G</a:t>
                      </a:r>
                      <a:r>
                        <a:rPr lang="zh-CN" altLang="en-US" sz="1000" dirty="0" smtClean="0">
                          <a:latin typeface="+mn-ea"/>
                          <a:ea typeface="+mn-ea"/>
                        </a:rPr>
                        <a:t>技术研发实验</a:t>
                      </a:r>
                      <a:endParaRPr lang="zh-CN" altLang="en-US" sz="1000" dirty="0">
                        <a:latin typeface="+mn-ea"/>
                        <a:ea typeface="+mn-ea"/>
                      </a:endParaRPr>
                    </a:p>
                  </a:txBody>
                  <a:tcPr/>
                </a:tc>
                <a:tc>
                  <a:txBody>
                    <a:bodyPr/>
                    <a:lstStyle/>
                    <a:p>
                      <a:pPr algn="ctr"/>
                      <a:r>
                        <a:rPr lang="zh-CN" altLang="en-US" sz="1000" dirty="0" smtClean="0">
                          <a:latin typeface="+mn-ea"/>
                          <a:ea typeface="+mn-ea"/>
                        </a:rPr>
                        <a:t>主要目标是支撑</a:t>
                      </a:r>
                      <a:r>
                        <a:rPr lang="en-US" altLang="zh-CN" sz="1000" dirty="0" smtClean="0">
                          <a:latin typeface="+mn-ea"/>
                          <a:ea typeface="+mn-ea"/>
                        </a:rPr>
                        <a:t>5G</a:t>
                      </a:r>
                      <a:r>
                        <a:rPr lang="zh-CN" altLang="en-US" sz="1000" dirty="0" smtClean="0">
                          <a:latin typeface="+mn-ea"/>
                          <a:ea typeface="+mn-ea"/>
                        </a:rPr>
                        <a:t>国际标准研制，促进全球</a:t>
                      </a:r>
                      <a:r>
                        <a:rPr lang="en-US" altLang="zh-CN" sz="1000" dirty="0" smtClean="0">
                          <a:latin typeface="+mn-ea"/>
                          <a:ea typeface="+mn-ea"/>
                        </a:rPr>
                        <a:t>5G</a:t>
                      </a:r>
                      <a:r>
                        <a:rPr lang="zh-CN" altLang="en-US" sz="1000" dirty="0" smtClean="0">
                          <a:latin typeface="+mn-ea"/>
                          <a:ea typeface="+mn-ea"/>
                        </a:rPr>
                        <a:t>标准形成，推动</a:t>
                      </a:r>
                      <a:r>
                        <a:rPr lang="en-US" altLang="zh-CN" sz="1000" dirty="0" smtClean="0">
                          <a:latin typeface="+mn-ea"/>
                          <a:ea typeface="+mn-ea"/>
                        </a:rPr>
                        <a:t>5G</a:t>
                      </a:r>
                      <a:r>
                        <a:rPr lang="zh-CN" altLang="en-US" sz="1000" dirty="0" smtClean="0">
                          <a:latin typeface="+mn-ea"/>
                          <a:ea typeface="+mn-ea"/>
                        </a:rPr>
                        <a:t>研发及产业发展。</a:t>
                      </a:r>
                      <a:endParaRPr lang="en-US" altLang="zh-CN" sz="1000" dirty="0" smtClean="0">
                        <a:latin typeface="+mn-ea"/>
                        <a:ea typeface="+mn-ea"/>
                      </a:endParaRPr>
                    </a:p>
                    <a:p>
                      <a:pPr algn="ctr"/>
                      <a:r>
                        <a:rPr lang="zh-CN" altLang="en-US" sz="1000" dirty="0" smtClean="0">
                          <a:latin typeface="+mn-ea"/>
                          <a:ea typeface="+mn-ea"/>
                        </a:rPr>
                        <a:t>确定</a:t>
                      </a:r>
                      <a:r>
                        <a:rPr lang="en-US" altLang="zh-CN" sz="1000" dirty="0" smtClean="0">
                          <a:latin typeface="+mn-ea"/>
                          <a:ea typeface="+mn-ea"/>
                        </a:rPr>
                        <a:t>3.4~3.6GHz</a:t>
                      </a:r>
                      <a:r>
                        <a:rPr lang="zh-CN" altLang="en-US" sz="1000" dirty="0" smtClean="0">
                          <a:latin typeface="+mn-ea"/>
                          <a:ea typeface="+mn-ea"/>
                        </a:rPr>
                        <a:t>频段用于北京和深圳两地</a:t>
                      </a:r>
                      <a:r>
                        <a:rPr lang="en-US" altLang="zh-CN" sz="1000" dirty="0" smtClean="0">
                          <a:latin typeface="+mn-ea"/>
                          <a:ea typeface="+mn-ea"/>
                        </a:rPr>
                        <a:t>5G</a:t>
                      </a:r>
                      <a:r>
                        <a:rPr lang="zh-CN" altLang="en-US" sz="1000" dirty="0" smtClean="0">
                          <a:latin typeface="+mn-ea"/>
                          <a:ea typeface="+mn-ea"/>
                        </a:rPr>
                        <a:t>技术试验，以验证</a:t>
                      </a:r>
                      <a:r>
                        <a:rPr lang="en-US" altLang="zh-CN" sz="1000" dirty="0" smtClean="0">
                          <a:latin typeface="+mn-ea"/>
                          <a:ea typeface="+mn-ea"/>
                        </a:rPr>
                        <a:t>5G</a:t>
                      </a:r>
                      <a:r>
                        <a:rPr lang="zh-CN" altLang="en-US" sz="1000" dirty="0" smtClean="0">
                          <a:latin typeface="+mn-ea"/>
                          <a:ea typeface="+mn-ea"/>
                        </a:rPr>
                        <a:t>关键技术性能。</a:t>
                      </a:r>
                      <a:endParaRPr lang="en-US" altLang="zh-CN" sz="1000" dirty="0" smtClean="0">
                        <a:latin typeface="+mn-ea"/>
                        <a:ea typeface="+mn-ea"/>
                      </a:endParaRPr>
                    </a:p>
                    <a:p>
                      <a:pPr algn="ct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2016.03</a:t>
                      </a:r>
                      <a:endParaRPr lang="zh-CN" altLang="en-US" sz="1000" dirty="0">
                        <a:latin typeface="+mn-ea"/>
                        <a:ea typeface="+mn-ea"/>
                      </a:endParaRPr>
                    </a:p>
                  </a:txBody>
                  <a:tcPr/>
                </a:tc>
                <a:tc>
                  <a:txBody>
                    <a:bodyPr/>
                    <a:lstStyle/>
                    <a:p>
                      <a:pPr algn="ctr"/>
                      <a:r>
                        <a:rPr lang="zh-CN" altLang="en-US" sz="1000" dirty="0" smtClean="0">
                          <a:latin typeface="+mn-ea"/>
                          <a:ea typeface="+mn-ea"/>
                        </a:rPr>
                        <a:t>国务院</a:t>
                      </a:r>
                      <a:r>
                        <a:rPr lang="en-US" altLang="zh-CN" sz="1000" dirty="0" smtClean="0">
                          <a:latin typeface="+mn-ea"/>
                          <a:ea typeface="+mn-ea"/>
                        </a:rPr>
                        <a:t>《</a:t>
                      </a:r>
                      <a:r>
                        <a:rPr lang="zh-CN" altLang="en-US" sz="1000" dirty="0" smtClean="0">
                          <a:latin typeface="+mn-ea"/>
                          <a:ea typeface="+mn-ea"/>
                        </a:rPr>
                        <a:t>“十三五”规划纲要</a:t>
                      </a:r>
                      <a:r>
                        <a:rPr lang="en-US" altLang="zh-CN" sz="1000" dirty="0" smtClean="0">
                          <a:latin typeface="+mn-ea"/>
                          <a:ea typeface="+mn-ea"/>
                        </a:rPr>
                        <a:t>》</a:t>
                      </a:r>
                      <a:endParaRPr lang="zh-CN" altLang="en-US" sz="1000" dirty="0">
                        <a:latin typeface="+mn-ea"/>
                        <a:ea typeface="+mn-ea"/>
                      </a:endParaRPr>
                    </a:p>
                  </a:txBody>
                  <a:tcPr/>
                </a:tc>
                <a:tc>
                  <a:txBody>
                    <a:bodyPr/>
                    <a:lstStyle/>
                    <a:p>
                      <a:pPr algn="ctr"/>
                      <a:r>
                        <a:rPr lang="zh-CN" altLang="en-US" sz="1000" dirty="0" smtClean="0">
                          <a:latin typeface="+mn-ea"/>
                          <a:ea typeface="+mn-ea"/>
                        </a:rPr>
                        <a:t>积极推动</a:t>
                      </a:r>
                      <a:r>
                        <a:rPr lang="en-US" altLang="zh-CN" sz="1000" dirty="0" smtClean="0">
                          <a:latin typeface="+mn-ea"/>
                          <a:ea typeface="+mn-ea"/>
                        </a:rPr>
                        <a:t>5G</a:t>
                      </a:r>
                      <a:r>
                        <a:rPr lang="zh-CN" altLang="en-US" sz="1000" dirty="0" smtClean="0">
                          <a:latin typeface="+mn-ea"/>
                          <a:ea typeface="+mn-ea"/>
                        </a:rPr>
                        <a:t>发展，</a:t>
                      </a:r>
                      <a:r>
                        <a:rPr lang="en-US" altLang="zh-CN" sz="1000" dirty="0" smtClean="0">
                          <a:latin typeface="+mn-ea"/>
                          <a:ea typeface="+mn-ea"/>
                        </a:rPr>
                        <a:t>2020</a:t>
                      </a:r>
                      <a:r>
                        <a:rPr lang="zh-CN" altLang="en-US" sz="1000" dirty="0" smtClean="0">
                          <a:latin typeface="+mn-ea"/>
                          <a:ea typeface="+mn-ea"/>
                        </a:rPr>
                        <a:t>启动</a:t>
                      </a:r>
                      <a:r>
                        <a:rPr lang="en-US" altLang="zh-CN" sz="1000" dirty="0" smtClean="0">
                          <a:latin typeface="+mn-ea"/>
                          <a:ea typeface="+mn-ea"/>
                        </a:rPr>
                        <a:t>5G</a:t>
                      </a:r>
                      <a:r>
                        <a:rPr lang="zh-CN" altLang="en-US" sz="1000" dirty="0" smtClean="0">
                          <a:latin typeface="+mn-ea"/>
                          <a:ea typeface="+mn-ea"/>
                        </a:rPr>
                        <a:t>商用</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2016.05</a:t>
                      </a:r>
                      <a:endParaRPr lang="zh-CN" altLang="en-US" sz="1000" dirty="0">
                        <a:latin typeface="+mn-ea"/>
                        <a:ea typeface="+mn-ea"/>
                      </a:endParaRPr>
                    </a:p>
                  </a:txBody>
                  <a:tcPr/>
                </a:tc>
                <a:tc>
                  <a:txBody>
                    <a:bodyPr/>
                    <a:lstStyle/>
                    <a:p>
                      <a:pPr algn="ctr"/>
                      <a:r>
                        <a:rPr lang="zh-CN" altLang="en-US" sz="1000" dirty="0" smtClean="0">
                          <a:latin typeface="+mn-ea"/>
                          <a:ea typeface="+mn-ea"/>
                        </a:rPr>
                        <a:t>第一届全球</a:t>
                      </a:r>
                      <a:r>
                        <a:rPr lang="en-US" altLang="zh-CN" sz="1000" dirty="0" smtClean="0">
                          <a:latin typeface="+mn-ea"/>
                          <a:ea typeface="+mn-ea"/>
                        </a:rPr>
                        <a:t>5G</a:t>
                      </a:r>
                      <a:r>
                        <a:rPr lang="zh-CN" altLang="en-US" sz="1000" dirty="0" smtClean="0">
                          <a:latin typeface="+mn-ea"/>
                          <a:ea typeface="+mn-ea"/>
                        </a:rPr>
                        <a:t>大会在北京开幕</a:t>
                      </a:r>
                      <a:endParaRPr lang="zh-CN" altLang="en-US" sz="1000" dirty="0">
                        <a:latin typeface="+mn-ea"/>
                        <a:ea typeface="+mn-ea"/>
                      </a:endParaRPr>
                    </a:p>
                  </a:txBody>
                  <a:tcPr/>
                </a:tc>
                <a:tc>
                  <a:txBody>
                    <a:bodyPr/>
                    <a:lstStyle/>
                    <a:p>
                      <a:pPr algn="ctr"/>
                      <a:r>
                        <a:rPr lang="zh-CN" altLang="en-US" sz="1000" dirty="0" smtClean="0">
                          <a:latin typeface="+mn-ea"/>
                          <a:ea typeface="+mn-ea"/>
                        </a:rPr>
                        <a:t>我国</a:t>
                      </a:r>
                      <a:r>
                        <a:rPr lang="en-US" altLang="zh-CN" sz="1000" dirty="0" smtClean="0">
                          <a:latin typeface="+mn-ea"/>
                          <a:ea typeface="+mn-ea"/>
                        </a:rPr>
                        <a:t>IMT-2020(5G)</a:t>
                      </a:r>
                      <a:r>
                        <a:rPr lang="zh-CN" altLang="en-US" sz="1000" dirty="0" smtClean="0">
                          <a:latin typeface="+mn-ea"/>
                          <a:ea typeface="+mn-ea"/>
                        </a:rPr>
                        <a:t>推进组联合欧盟</a:t>
                      </a:r>
                      <a:r>
                        <a:rPr lang="en-US" altLang="zh-CN" sz="1000" dirty="0" smtClean="0">
                          <a:latin typeface="+mn-ea"/>
                          <a:ea typeface="+mn-ea"/>
                        </a:rPr>
                        <a:t>5GPP</a:t>
                      </a:r>
                      <a:r>
                        <a:rPr lang="zh-CN" altLang="en-US" sz="1000" dirty="0" smtClean="0">
                          <a:latin typeface="+mn-ea"/>
                          <a:ea typeface="+mn-ea"/>
                        </a:rPr>
                        <a:t>、韩国</a:t>
                      </a:r>
                      <a:r>
                        <a:rPr lang="en-US" altLang="zh-CN" sz="1000" dirty="0" smtClean="0">
                          <a:latin typeface="+mn-ea"/>
                          <a:ea typeface="+mn-ea"/>
                        </a:rPr>
                        <a:t>5G FORUM</a:t>
                      </a:r>
                      <a:r>
                        <a:rPr lang="zh-CN" altLang="en-US" sz="1000" dirty="0" smtClean="0">
                          <a:latin typeface="+mn-ea"/>
                          <a:ea typeface="+mn-ea"/>
                        </a:rPr>
                        <a:t>、日本</a:t>
                      </a:r>
                      <a:r>
                        <a:rPr lang="en-US" altLang="zh-CN" sz="1000" dirty="0" smtClean="0">
                          <a:latin typeface="+mn-ea"/>
                          <a:ea typeface="+mn-ea"/>
                        </a:rPr>
                        <a:t>5GMF</a:t>
                      </a:r>
                      <a:r>
                        <a:rPr lang="zh-CN" altLang="en-US" sz="1000" dirty="0" smtClean="0">
                          <a:latin typeface="+mn-ea"/>
                          <a:ea typeface="+mn-ea"/>
                        </a:rPr>
                        <a:t>和美国</a:t>
                      </a:r>
                      <a:r>
                        <a:rPr lang="en-US" altLang="zh-CN" sz="1000" dirty="0" smtClean="0">
                          <a:latin typeface="+mn-ea"/>
                          <a:ea typeface="+mn-ea"/>
                        </a:rPr>
                        <a:t>5G </a:t>
                      </a:r>
                      <a:r>
                        <a:rPr lang="en-US" altLang="zh-CN" sz="1000" dirty="0" err="1" smtClean="0">
                          <a:latin typeface="+mn-ea"/>
                          <a:ea typeface="+mn-ea"/>
                        </a:rPr>
                        <a:t>Ameicas</a:t>
                      </a:r>
                      <a:r>
                        <a:rPr lang="zh-CN" altLang="en-US" sz="1000" dirty="0" smtClean="0">
                          <a:latin typeface="+mn-ea"/>
                          <a:ea typeface="+mn-ea"/>
                        </a:rPr>
                        <a:t>共同主办</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2016.12</a:t>
                      </a:r>
                      <a:endParaRPr lang="zh-CN" altLang="en-US" sz="1000" dirty="0">
                        <a:latin typeface="+mn-ea"/>
                        <a:ea typeface="+mn-ea"/>
                      </a:endParaRPr>
                    </a:p>
                  </a:txBody>
                  <a:tcPr/>
                </a:tc>
                <a:tc>
                  <a:txBody>
                    <a:bodyPr/>
                    <a:lstStyle/>
                    <a:p>
                      <a:pPr algn="ctr"/>
                      <a:r>
                        <a:rPr lang="zh-CN" altLang="en-US" sz="1000" dirty="0" smtClean="0">
                          <a:latin typeface="+mn-ea"/>
                          <a:ea typeface="+mn-ea"/>
                        </a:rPr>
                        <a:t>国务院</a:t>
                      </a:r>
                      <a:r>
                        <a:rPr lang="en-US" altLang="zh-CN" sz="1000" dirty="0" smtClean="0">
                          <a:latin typeface="+mn-ea"/>
                          <a:ea typeface="+mn-ea"/>
                        </a:rPr>
                        <a:t>《</a:t>
                      </a:r>
                      <a:r>
                        <a:rPr lang="zh-CN" altLang="en-US" sz="1000" dirty="0" smtClean="0">
                          <a:latin typeface="+mn-ea"/>
                          <a:ea typeface="+mn-ea"/>
                        </a:rPr>
                        <a:t>“十三五”国家战略性新兴产业发展规划</a:t>
                      </a:r>
                      <a:r>
                        <a:rPr lang="en-US" altLang="zh-CN" sz="1000" dirty="0" smtClean="0">
                          <a:latin typeface="+mn-ea"/>
                          <a:ea typeface="+mn-ea"/>
                        </a:rPr>
                        <a:t>》</a:t>
                      </a:r>
                      <a:endParaRPr lang="zh-CN" altLang="en-US" sz="1000" dirty="0">
                        <a:latin typeface="+mn-ea"/>
                        <a:ea typeface="+mn-ea"/>
                      </a:endParaRPr>
                    </a:p>
                  </a:txBody>
                  <a:tcPr/>
                </a:tc>
                <a:tc>
                  <a:txBody>
                    <a:bodyPr/>
                    <a:lstStyle/>
                    <a:p>
                      <a:pPr algn="ctr"/>
                      <a:r>
                        <a:rPr lang="zh-CN" altLang="en-US" sz="1000" dirty="0" smtClean="0">
                          <a:latin typeface="+mn-ea"/>
                          <a:ea typeface="+mn-ea"/>
                        </a:rPr>
                        <a:t>大力推第五代移动通信（</a:t>
                      </a:r>
                      <a:r>
                        <a:rPr lang="en-US" altLang="zh-CN" sz="1000" dirty="0" smtClean="0">
                          <a:latin typeface="+mn-ea"/>
                          <a:ea typeface="+mn-ea"/>
                        </a:rPr>
                        <a:t>5G</a:t>
                      </a:r>
                      <a:r>
                        <a:rPr lang="zh-CN" altLang="en-US" sz="1000" dirty="0" smtClean="0">
                          <a:latin typeface="+mn-ea"/>
                          <a:ea typeface="+mn-ea"/>
                        </a:rPr>
                        <a:t>）联合研发，试验和预商用</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2017.06</a:t>
                      </a:r>
                      <a:endParaRPr lang="zh-CN" altLang="en-US" sz="1000" dirty="0">
                        <a:latin typeface="+mn-ea"/>
                        <a:ea typeface="+mn-ea"/>
                      </a:endParaRPr>
                    </a:p>
                  </a:txBody>
                  <a:tcPr/>
                </a:tc>
                <a:tc>
                  <a:txBody>
                    <a:bodyPr/>
                    <a:lstStyle/>
                    <a:p>
                      <a:pPr algn="ctr"/>
                      <a:r>
                        <a:rPr lang="en-US" altLang="zh-CN" sz="1000" dirty="0" smtClean="0">
                          <a:latin typeface="+mn-ea"/>
                          <a:ea typeface="+mn-ea"/>
                        </a:rPr>
                        <a:t>2017</a:t>
                      </a:r>
                      <a:r>
                        <a:rPr lang="zh-CN" altLang="en-US" sz="1000" dirty="0" smtClean="0">
                          <a:latin typeface="+mn-ea"/>
                          <a:ea typeface="+mn-ea"/>
                        </a:rPr>
                        <a:t>年</a:t>
                      </a:r>
                      <a:r>
                        <a:rPr lang="en-US" altLang="zh-CN" sz="1000" dirty="0" smtClean="0">
                          <a:latin typeface="+mn-ea"/>
                          <a:ea typeface="+mn-ea"/>
                        </a:rPr>
                        <a:t>IMT-2020(5G)</a:t>
                      </a:r>
                      <a:r>
                        <a:rPr lang="zh-CN" altLang="en-US" sz="1000" dirty="0" smtClean="0">
                          <a:latin typeface="+mn-ea"/>
                          <a:ea typeface="+mn-ea"/>
                        </a:rPr>
                        <a:t>峰会在北京召开</a:t>
                      </a:r>
                      <a:endParaRPr lang="zh-CN" altLang="en-US" sz="1000" dirty="0">
                        <a:latin typeface="+mn-ea"/>
                        <a:ea typeface="+mn-ea"/>
                      </a:endParaRPr>
                    </a:p>
                  </a:txBody>
                  <a:tcPr/>
                </a:tc>
                <a:tc>
                  <a:txBody>
                    <a:bodyPr/>
                    <a:lstStyle/>
                    <a:p>
                      <a:pPr algn="ctr"/>
                      <a:r>
                        <a:rPr lang="zh-CN" altLang="en-US" sz="1000" dirty="0" smtClean="0">
                          <a:latin typeface="+mn-ea"/>
                          <a:ea typeface="+mn-ea"/>
                        </a:rPr>
                        <a:t>发布了</a:t>
                      </a:r>
                      <a:r>
                        <a:rPr lang="en-US" altLang="zh-CN" sz="1000" dirty="0" smtClean="0">
                          <a:latin typeface="+mn-ea"/>
                          <a:ea typeface="+mn-ea"/>
                        </a:rPr>
                        <a:t>《5G</a:t>
                      </a:r>
                      <a:r>
                        <a:rPr lang="zh-CN" altLang="en-US" sz="1000" dirty="0" smtClean="0">
                          <a:latin typeface="+mn-ea"/>
                          <a:ea typeface="+mn-ea"/>
                        </a:rPr>
                        <a:t>网络技术测试规范</a:t>
                      </a:r>
                      <a:r>
                        <a:rPr lang="en-US" altLang="zh-CN" sz="1000" dirty="0" smtClean="0">
                          <a:latin typeface="+mn-ea"/>
                          <a:ea typeface="+mn-ea"/>
                        </a:rPr>
                        <a:t>》</a:t>
                      </a:r>
                      <a:r>
                        <a:rPr lang="zh-CN" altLang="en-US" sz="1000" dirty="0" smtClean="0">
                          <a:latin typeface="+mn-ea"/>
                          <a:ea typeface="+mn-ea"/>
                        </a:rPr>
                        <a:t>，</a:t>
                      </a:r>
                      <a:r>
                        <a:rPr lang="en-US" altLang="zh-CN" sz="1000" dirty="0" smtClean="0">
                          <a:latin typeface="+mn-ea"/>
                          <a:ea typeface="+mn-ea"/>
                        </a:rPr>
                        <a:t>《5G</a:t>
                      </a:r>
                      <a:r>
                        <a:rPr lang="zh-CN" altLang="en-US" sz="1000" dirty="0" smtClean="0">
                          <a:latin typeface="+mn-ea"/>
                          <a:ea typeface="+mn-ea"/>
                        </a:rPr>
                        <a:t>经济技影响白皮书</a:t>
                      </a:r>
                      <a:r>
                        <a:rPr lang="en-US" altLang="zh-CN" sz="1000" dirty="0" smtClean="0">
                          <a:latin typeface="+mn-ea"/>
                          <a:ea typeface="+mn-ea"/>
                        </a:rPr>
                        <a:t>》</a:t>
                      </a:r>
                      <a:r>
                        <a:rPr lang="zh-CN" altLang="en-US" sz="1000" dirty="0" smtClean="0">
                          <a:latin typeface="+mn-ea"/>
                          <a:ea typeface="+mn-ea"/>
                        </a:rPr>
                        <a:t>和</a:t>
                      </a:r>
                      <a:r>
                        <a:rPr lang="en-US" altLang="zh-CN" sz="1000" dirty="0" smtClean="0">
                          <a:latin typeface="+mn-ea"/>
                          <a:ea typeface="+mn-ea"/>
                        </a:rPr>
                        <a:t>《5G</a:t>
                      </a:r>
                      <a:r>
                        <a:rPr lang="zh-CN" altLang="en-US" sz="1000" dirty="0" smtClean="0">
                          <a:latin typeface="+mn-ea"/>
                          <a:ea typeface="+mn-ea"/>
                        </a:rPr>
                        <a:t>网络安全需求和架构白皮书</a:t>
                      </a:r>
                      <a:r>
                        <a:rPr lang="en-US" altLang="zh-CN" sz="1000" dirty="0" smtClean="0">
                          <a:latin typeface="+mn-ea"/>
                          <a:ea typeface="+mn-ea"/>
                        </a:rPr>
                        <a:t>》</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2017.07</a:t>
                      </a:r>
                      <a:endParaRPr lang="zh-CN" altLang="en-US" sz="1000" dirty="0">
                        <a:latin typeface="+mn-ea"/>
                        <a:ea typeface="+mn-ea"/>
                      </a:endParaRPr>
                    </a:p>
                  </a:txBody>
                  <a:tcPr/>
                </a:tc>
                <a:tc>
                  <a:txBody>
                    <a:bodyPr/>
                    <a:lstStyle/>
                    <a:p>
                      <a:pPr algn="ctr"/>
                      <a:r>
                        <a:rPr lang="zh-CN" altLang="en-US" sz="1000" dirty="0" smtClean="0">
                          <a:latin typeface="+mn-ea"/>
                          <a:ea typeface="+mn-ea"/>
                        </a:rPr>
                        <a:t>工信部批复</a:t>
                      </a:r>
                      <a:r>
                        <a:rPr lang="en-US" altLang="zh-CN" sz="1000" dirty="0" smtClean="0">
                          <a:latin typeface="+mn-ea"/>
                          <a:ea typeface="+mn-ea"/>
                        </a:rPr>
                        <a:t>4.8~5.0GHz, 24.75~27.5GHz</a:t>
                      </a:r>
                      <a:r>
                        <a:rPr lang="zh-CN" altLang="en-US" sz="1000" dirty="0" smtClean="0">
                          <a:latin typeface="+mn-ea"/>
                          <a:ea typeface="+mn-ea"/>
                        </a:rPr>
                        <a:t>和</a:t>
                      </a:r>
                      <a:r>
                        <a:rPr lang="en-US" altLang="zh-CN" sz="1000" dirty="0" smtClean="0">
                          <a:latin typeface="+mn-ea"/>
                          <a:ea typeface="+mn-ea"/>
                        </a:rPr>
                        <a:t>37~42.5GHz</a:t>
                      </a:r>
                      <a:r>
                        <a:rPr lang="zh-CN" altLang="en-US" sz="1000" dirty="0" smtClean="0">
                          <a:latin typeface="+mn-ea"/>
                          <a:ea typeface="+mn-ea"/>
                        </a:rPr>
                        <a:t>频段用于我国</a:t>
                      </a:r>
                      <a:r>
                        <a:rPr lang="en-US" altLang="zh-CN" sz="1000" dirty="0" smtClean="0">
                          <a:latin typeface="+mn-ea"/>
                          <a:ea typeface="+mn-ea"/>
                        </a:rPr>
                        <a:t>5G</a:t>
                      </a:r>
                      <a:r>
                        <a:rPr lang="zh-CN" altLang="en-US" sz="1000" dirty="0" smtClean="0">
                          <a:latin typeface="+mn-ea"/>
                          <a:ea typeface="+mn-ea"/>
                        </a:rPr>
                        <a:t>技术研发试验</a:t>
                      </a:r>
                      <a:endParaRPr lang="zh-CN" altLang="en-US" sz="1000" dirty="0">
                        <a:latin typeface="+mn-ea"/>
                        <a:ea typeface="+mn-ea"/>
                      </a:endParaRPr>
                    </a:p>
                  </a:txBody>
                  <a:tcPr/>
                </a:tc>
                <a:tc>
                  <a:txBody>
                    <a:bodyPr/>
                    <a:lstStyle/>
                    <a:p>
                      <a:pPr algn="ctr"/>
                      <a:r>
                        <a:rPr lang="zh-CN" altLang="en-US" sz="1000" dirty="0" smtClean="0">
                          <a:latin typeface="+mn-ea"/>
                          <a:ea typeface="+mn-ea"/>
                        </a:rPr>
                        <a:t>满足</a:t>
                      </a:r>
                      <a:r>
                        <a:rPr lang="en-US" altLang="zh-CN" sz="1000" dirty="0" smtClean="0">
                          <a:latin typeface="+mn-ea"/>
                          <a:ea typeface="+mn-ea"/>
                        </a:rPr>
                        <a:t>5G</a:t>
                      </a:r>
                      <a:r>
                        <a:rPr lang="zh-CN" altLang="en-US" sz="1000" dirty="0" smtClean="0">
                          <a:latin typeface="+mn-ea"/>
                          <a:ea typeface="+mn-ea"/>
                        </a:rPr>
                        <a:t>技术不同场景下应用需求</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2017.08</a:t>
                      </a:r>
                      <a:endParaRPr lang="zh-CN" altLang="en-US" sz="1000" dirty="0">
                        <a:latin typeface="+mn-ea"/>
                        <a:ea typeface="+mn-ea"/>
                      </a:endParaRPr>
                    </a:p>
                  </a:txBody>
                  <a:tcPr/>
                </a:tc>
                <a:tc>
                  <a:txBody>
                    <a:bodyPr/>
                    <a:lstStyle/>
                    <a:p>
                      <a:pPr algn="ctr"/>
                      <a:r>
                        <a:rPr lang="zh-CN" altLang="en-US" sz="1000" dirty="0" smtClean="0">
                          <a:latin typeface="+mn-ea"/>
                          <a:ea typeface="+mn-ea"/>
                        </a:rPr>
                        <a:t>国务院</a:t>
                      </a:r>
                      <a:r>
                        <a:rPr lang="en-US" altLang="zh-CN" sz="1000" dirty="0" smtClean="0">
                          <a:latin typeface="+mn-ea"/>
                          <a:ea typeface="+mn-ea"/>
                        </a:rPr>
                        <a:t>《</a:t>
                      </a:r>
                      <a:r>
                        <a:rPr lang="zh-CN" altLang="en-US" sz="1000" dirty="0" smtClean="0">
                          <a:latin typeface="+mn-ea"/>
                          <a:ea typeface="+mn-ea"/>
                        </a:rPr>
                        <a:t>关于于进一步扩大和升级信息消费持续释放内需潜力的指导意见</a:t>
                      </a:r>
                      <a:r>
                        <a:rPr lang="en-US" altLang="zh-CN" sz="1000" dirty="0" smtClean="0">
                          <a:latin typeface="+mn-ea"/>
                          <a:ea typeface="+mn-ea"/>
                        </a:rPr>
                        <a:t>》</a:t>
                      </a:r>
                      <a:endParaRPr lang="zh-CN" altLang="en-US" sz="1000" dirty="0">
                        <a:latin typeface="+mn-ea"/>
                        <a:ea typeface="+mn-ea"/>
                      </a:endParaRPr>
                    </a:p>
                  </a:txBody>
                  <a:tcPr/>
                </a:tc>
                <a:tc>
                  <a:txBody>
                    <a:bodyPr/>
                    <a:lstStyle/>
                    <a:p>
                      <a:pPr algn="ctr"/>
                      <a:r>
                        <a:rPr lang="zh-CN" altLang="en-US" sz="1000" dirty="0" smtClean="0">
                          <a:latin typeface="+mn-ea"/>
                          <a:ea typeface="+mn-ea"/>
                        </a:rPr>
                        <a:t>加快第五代（</a:t>
                      </a:r>
                      <a:r>
                        <a:rPr lang="en-US" altLang="zh-CN" sz="1000" dirty="0" smtClean="0">
                          <a:latin typeface="+mn-ea"/>
                          <a:ea typeface="+mn-ea"/>
                        </a:rPr>
                        <a:t>5G</a:t>
                      </a:r>
                      <a:r>
                        <a:rPr lang="zh-CN" altLang="en-US" sz="1000" dirty="0" smtClean="0">
                          <a:latin typeface="+mn-ea"/>
                          <a:ea typeface="+mn-ea"/>
                        </a:rPr>
                        <a:t>）移动通信标准研究，力争</a:t>
                      </a:r>
                      <a:r>
                        <a:rPr lang="en-US" altLang="zh-CN" sz="1000" dirty="0" smtClean="0">
                          <a:latin typeface="+mn-ea"/>
                          <a:ea typeface="+mn-ea"/>
                        </a:rPr>
                        <a:t>2020</a:t>
                      </a:r>
                      <a:r>
                        <a:rPr lang="zh-CN" altLang="en-US" sz="1000" dirty="0" smtClean="0">
                          <a:latin typeface="+mn-ea"/>
                          <a:ea typeface="+mn-ea"/>
                        </a:rPr>
                        <a:t>年启动</a:t>
                      </a:r>
                      <a:r>
                        <a:rPr lang="en-US" altLang="zh-CN" sz="1000" dirty="0" smtClean="0">
                          <a:latin typeface="+mn-ea"/>
                          <a:ea typeface="+mn-ea"/>
                        </a:rPr>
                        <a:t>5G</a:t>
                      </a:r>
                      <a:r>
                        <a:rPr lang="zh-CN" altLang="en-US" sz="1000" dirty="0" smtClean="0">
                          <a:latin typeface="+mn-ea"/>
                          <a:ea typeface="+mn-ea"/>
                        </a:rPr>
                        <a:t>商用</a:t>
                      </a:r>
                      <a:endParaRPr lang="zh-CN" altLang="en-US" sz="1000" dirty="0">
                        <a:latin typeface="+mn-ea"/>
                        <a:ea typeface="+mn-ea"/>
                      </a:endParaRPr>
                    </a:p>
                  </a:txBody>
                  <a:tcPr/>
                </a:tc>
              </a:tr>
              <a:tr h="445783">
                <a:tc>
                  <a:txBody>
                    <a:bodyPr/>
                    <a:lstStyle/>
                    <a:p>
                      <a:pPr algn="ctr"/>
                      <a:r>
                        <a:rPr lang="en-US" altLang="zh-CN" sz="1000" dirty="0" smtClean="0">
                          <a:latin typeface="+mn-ea"/>
                          <a:ea typeface="+mn-ea"/>
                        </a:rPr>
                        <a:t>2017.11</a:t>
                      </a:r>
                      <a:endParaRPr lang="zh-CN" altLang="en-US" sz="1000" dirty="0">
                        <a:latin typeface="+mn-ea"/>
                        <a:ea typeface="+mn-ea"/>
                      </a:endParaRPr>
                    </a:p>
                  </a:txBody>
                  <a:tcPr/>
                </a:tc>
                <a:tc>
                  <a:txBody>
                    <a:bodyPr/>
                    <a:lstStyle/>
                    <a:p>
                      <a:pPr algn="ctr"/>
                      <a:r>
                        <a:rPr lang="zh-CN" altLang="en-US" sz="1000" dirty="0" smtClean="0">
                          <a:latin typeface="+mn-ea"/>
                          <a:ea typeface="+mn-ea"/>
                        </a:rPr>
                        <a:t>工信部</a:t>
                      </a:r>
                      <a:r>
                        <a:rPr lang="en-US" altLang="zh-CN" sz="1000" dirty="0" smtClean="0">
                          <a:latin typeface="+mn-ea"/>
                          <a:ea typeface="+mn-ea"/>
                        </a:rPr>
                        <a:t>《</a:t>
                      </a:r>
                      <a:r>
                        <a:rPr lang="zh-CN" altLang="en-US" sz="1000" dirty="0" smtClean="0">
                          <a:latin typeface="+mn-ea"/>
                          <a:ea typeface="+mn-ea"/>
                        </a:rPr>
                        <a:t>关于第五代移动通信系统使用</a:t>
                      </a:r>
                      <a:r>
                        <a:rPr lang="en-US" altLang="zh-CN" sz="1000" dirty="0" smtClean="0">
                          <a:latin typeface="+mn-ea"/>
                          <a:ea typeface="+mn-ea"/>
                        </a:rPr>
                        <a:t>3300~3600MHz</a:t>
                      </a:r>
                      <a:r>
                        <a:rPr lang="zh-CN" altLang="en-US" sz="1000" dirty="0" smtClean="0">
                          <a:latin typeface="+mn-ea"/>
                          <a:ea typeface="+mn-ea"/>
                        </a:rPr>
                        <a:t>和</a:t>
                      </a:r>
                      <a:r>
                        <a:rPr lang="en-US" altLang="zh-CN" sz="1000" dirty="0" smtClean="0">
                          <a:latin typeface="+mn-ea"/>
                          <a:ea typeface="+mn-ea"/>
                        </a:rPr>
                        <a:t>4800~5000MHz</a:t>
                      </a:r>
                      <a:r>
                        <a:rPr lang="zh-CN" altLang="en-US" sz="1000" dirty="0" smtClean="0">
                          <a:latin typeface="+mn-ea"/>
                          <a:ea typeface="+mn-ea"/>
                        </a:rPr>
                        <a:t>频段相关事宜的通知</a:t>
                      </a:r>
                      <a:r>
                        <a:rPr lang="en-US" altLang="zh-CN" sz="1000" dirty="0" smtClean="0">
                          <a:latin typeface="+mn-ea"/>
                          <a:ea typeface="+mn-ea"/>
                        </a:rPr>
                        <a:t>》</a:t>
                      </a:r>
                      <a:endParaRPr lang="zh-CN" altLang="en-US" sz="1000" dirty="0">
                        <a:latin typeface="+mn-ea"/>
                        <a:ea typeface="+mn-ea"/>
                      </a:endParaRPr>
                    </a:p>
                  </a:txBody>
                  <a:tcPr/>
                </a:tc>
                <a:tc>
                  <a:txBody>
                    <a:bodyPr/>
                    <a:lstStyle/>
                    <a:p>
                      <a:pPr algn="ctr"/>
                      <a:r>
                        <a:rPr lang="zh-CN" altLang="en-US" sz="1000" dirty="0" smtClean="0">
                          <a:latin typeface="+mn-ea"/>
                          <a:ea typeface="+mn-ea"/>
                        </a:rPr>
                        <a:t>规划</a:t>
                      </a:r>
                      <a:r>
                        <a:rPr lang="en-US" altLang="zh-CN" sz="1000" dirty="0" smtClean="0">
                          <a:latin typeface="+mn-ea"/>
                          <a:ea typeface="+mn-ea"/>
                        </a:rPr>
                        <a:t>3300~3600MHz</a:t>
                      </a:r>
                      <a:r>
                        <a:rPr lang="zh-CN" altLang="en-US" sz="1000" dirty="0" smtClean="0">
                          <a:latin typeface="+mn-ea"/>
                          <a:ea typeface="+mn-ea"/>
                        </a:rPr>
                        <a:t>和</a:t>
                      </a:r>
                      <a:r>
                        <a:rPr lang="en-US" altLang="zh-CN" sz="1000" dirty="0" smtClean="0">
                          <a:latin typeface="+mn-ea"/>
                          <a:ea typeface="+mn-ea"/>
                        </a:rPr>
                        <a:t>4800~5000MHz</a:t>
                      </a:r>
                      <a:r>
                        <a:rPr lang="zh-CN" altLang="en-US" sz="1000" dirty="0" smtClean="0">
                          <a:latin typeface="+mn-ea"/>
                          <a:ea typeface="+mn-ea"/>
                        </a:rPr>
                        <a:t>频段作为</a:t>
                      </a:r>
                      <a:r>
                        <a:rPr lang="en-US" altLang="zh-CN" sz="1000" dirty="0" smtClean="0">
                          <a:latin typeface="+mn-ea"/>
                          <a:ea typeface="+mn-ea"/>
                        </a:rPr>
                        <a:t>5G</a:t>
                      </a:r>
                      <a:r>
                        <a:rPr lang="zh-CN" altLang="en-US" sz="1000" dirty="0" smtClean="0">
                          <a:latin typeface="+mn-ea"/>
                          <a:ea typeface="+mn-ea"/>
                        </a:rPr>
                        <a:t>系统的工作频段</a:t>
                      </a:r>
                      <a:endParaRPr lang="zh-CN" altLang="en-US" sz="1000" dirty="0">
                        <a:latin typeface="+mn-ea"/>
                        <a:ea typeface="+mn-ea"/>
                      </a:endParaRPr>
                    </a:p>
                  </a:txBody>
                  <a:tcPr/>
                </a:tc>
              </a:tr>
              <a:tr h="405863">
                <a:tc>
                  <a:txBody>
                    <a:bodyPr/>
                    <a:lstStyle/>
                    <a:p>
                      <a:pPr algn="ctr"/>
                      <a:r>
                        <a:rPr lang="en-US" altLang="zh-CN" sz="1000" dirty="0" smtClean="0">
                          <a:latin typeface="+mn-ea"/>
                          <a:ea typeface="+mn-ea"/>
                        </a:rPr>
                        <a:t>2017.11</a:t>
                      </a:r>
                      <a:endParaRPr lang="zh-CN" altLang="en-US" sz="1000" dirty="0">
                        <a:latin typeface="+mn-ea"/>
                        <a:ea typeface="+mn-ea"/>
                      </a:endParaRPr>
                    </a:p>
                  </a:txBody>
                  <a:tcPr/>
                </a:tc>
                <a:tc>
                  <a:txBody>
                    <a:bodyPr/>
                    <a:lstStyle/>
                    <a:p>
                      <a:pPr algn="ctr"/>
                      <a:r>
                        <a:rPr lang="zh-CN" altLang="en-US" sz="1000" dirty="0" smtClean="0">
                          <a:latin typeface="+mn-ea"/>
                          <a:ea typeface="+mn-ea"/>
                        </a:rPr>
                        <a:t>工信部启动</a:t>
                      </a:r>
                      <a:r>
                        <a:rPr lang="en-US" altLang="zh-CN" sz="1000" dirty="0" smtClean="0">
                          <a:latin typeface="+mn-ea"/>
                          <a:ea typeface="+mn-ea"/>
                        </a:rPr>
                        <a:t>5G</a:t>
                      </a:r>
                      <a:r>
                        <a:rPr lang="zh-CN" altLang="en-US" sz="1000" dirty="0" smtClean="0">
                          <a:latin typeface="+mn-ea"/>
                          <a:ea typeface="+mn-ea"/>
                        </a:rPr>
                        <a:t>技术研发试验第三段工作</a:t>
                      </a:r>
                      <a:endParaRPr lang="zh-CN" altLang="en-US" sz="1000" dirty="0">
                        <a:latin typeface="+mn-ea"/>
                        <a:ea typeface="+mn-ea"/>
                      </a:endParaRPr>
                    </a:p>
                  </a:txBody>
                  <a:tcPr/>
                </a:tc>
                <a:tc>
                  <a:txBody>
                    <a:bodyPr/>
                    <a:lstStyle/>
                    <a:p>
                      <a:pPr algn="ctr"/>
                      <a:r>
                        <a:rPr lang="zh-CN" altLang="en-US" sz="1000" dirty="0" smtClean="0">
                          <a:latin typeface="+mn-ea"/>
                          <a:ea typeface="+mn-ea"/>
                        </a:rPr>
                        <a:t>重点面向</a:t>
                      </a:r>
                      <a:r>
                        <a:rPr lang="en-US" altLang="zh-CN" sz="1000" dirty="0" smtClean="0">
                          <a:latin typeface="+mn-ea"/>
                          <a:ea typeface="+mn-ea"/>
                        </a:rPr>
                        <a:t>5G</a:t>
                      </a:r>
                      <a:r>
                        <a:rPr lang="zh-CN" altLang="en-US" sz="1000" dirty="0" smtClean="0">
                          <a:latin typeface="+mn-ea"/>
                          <a:ea typeface="+mn-ea"/>
                        </a:rPr>
                        <a:t>商用前的产品研发，验证和产业协调，开展商用前的设备单站、组网、互操作，以及系统、芯片、仪表等产业链上下游互联互通测试。</a:t>
                      </a:r>
                      <a:endParaRPr lang="zh-CN" altLang="en-US" sz="1000" dirty="0">
                        <a:latin typeface="+mn-ea"/>
                        <a:ea typeface="+mn-ea"/>
                      </a:endParaRPr>
                    </a:p>
                  </a:txBody>
                  <a:tcPr/>
                </a:tc>
              </a:tr>
            </a:tbl>
          </a:graphicData>
        </a:graphic>
      </p:graphicFrame>
      <p:sp>
        <p:nvSpPr>
          <p:cNvPr id="3" name="Title 2"/>
          <p:cNvSpPr>
            <a:spLocks noGrp="1"/>
          </p:cNvSpPr>
          <p:nvPr>
            <p:ph type="title"/>
          </p:nvPr>
        </p:nvSpPr>
        <p:spPr/>
        <p:txBody>
          <a:bodyPr>
            <a:normAutofit/>
          </a:bodyPr>
          <a:lstStyle/>
          <a:p>
            <a:r>
              <a:rPr lang="zh-CN" altLang="en-US" dirty="0" smtClean="0">
                <a:latin typeface="+mn-ea"/>
                <a:ea typeface="+mn-ea"/>
              </a:rPr>
              <a:t>中国</a:t>
            </a:r>
            <a:r>
              <a:rPr lang="en-US" altLang="zh-CN" dirty="0" smtClean="0">
                <a:latin typeface="+mn-ea"/>
                <a:ea typeface="+mn-ea"/>
              </a:rPr>
              <a:t>5G</a:t>
            </a:r>
            <a:r>
              <a:rPr lang="zh-CN" altLang="en-US" dirty="0" smtClean="0">
                <a:latin typeface="+mn-ea"/>
                <a:ea typeface="+mn-ea"/>
              </a:rPr>
              <a:t>大事年表</a:t>
            </a:r>
            <a:endParaRPr lang="zh-CN" altLang="en-US" dirty="0">
              <a:latin typeface="+mn-ea"/>
              <a:ea typeface="+mn-ea"/>
            </a:endParaRPr>
          </a:p>
        </p:txBody>
      </p:sp>
    </p:spTree>
    <p:extLst>
      <p:ext uri="{BB962C8B-B14F-4D97-AF65-F5344CB8AC3E}">
        <p14:creationId xmlns:p14="http://schemas.microsoft.com/office/powerpoint/2010/main" val="4260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4400" dirty="0" smtClean="0">
                <a:solidFill>
                  <a:schemeClr val="tx1"/>
                </a:solidFill>
                <a:latin typeface="Times New Roman" pitchFamily="18" charset="0"/>
                <a:cs typeface="Times New Roman" pitchFamily="18" charset="0"/>
              </a:rPr>
              <a:t>发展背景</a:t>
            </a:r>
            <a:endParaRPr lang="en-US" altLang="zh-CN" sz="4400" dirty="0" smtClean="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smtClean="0">
                <a:solidFill>
                  <a:srgbClr val="FF0000"/>
                </a:solidFill>
                <a:latin typeface="Times New Roman" pitchFamily="18" charset="0"/>
                <a:cs typeface="Times New Roman" pitchFamily="18" charset="0"/>
              </a:rPr>
              <a:t>业务及应用场景</a:t>
            </a:r>
            <a:endParaRPr lang="en-US" altLang="zh-CN" sz="4400" dirty="0" smtClean="0">
              <a:solidFill>
                <a:srgbClr val="FF0000"/>
              </a:solidFill>
              <a:latin typeface="Times New Roman" pitchFamily="18" charset="0"/>
              <a:cs typeface="Times New Roman" pitchFamily="18" charset="0"/>
            </a:endParaRPr>
          </a:p>
          <a:p>
            <a:pPr>
              <a:buFont typeface="Wingdings" pitchFamily="2" charset="2"/>
              <a:buChar char="p"/>
            </a:pPr>
            <a:r>
              <a:rPr lang="en-US" altLang="zh-CN" sz="4400" dirty="0" smtClean="0">
                <a:latin typeface="Times New Roman" pitchFamily="18" charset="0"/>
                <a:cs typeface="Times New Roman" pitchFamily="18" charset="0"/>
              </a:rPr>
              <a:t>5G</a:t>
            </a:r>
            <a:r>
              <a:rPr lang="zh-CN" altLang="en-US" sz="4400" dirty="0" smtClean="0">
                <a:latin typeface="Times New Roman" pitchFamily="18" charset="0"/>
                <a:cs typeface="Times New Roman" pitchFamily="18" charset="0"/>
              </a:rPr>
              <a:t>网络架构</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smtClean="0">
                <a:latin typeface="Times New Roman" pitchFamily="18" charset="0"/>
                <a:cs typeface="Times New Roman" pitchFamily="18" charset="0"/>
              </a:rPr>
              <a:t>关键技术</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smtClean="0">
                <a:solidFill>
                  <a:srgbClr val="000099"/>
                </a:solidFill>
              </a:rPr>
              <a:t>前景展望</a:t>
            </a:r>
            <a:endParaRPr lang="zh-CN" alt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1488056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116632"/>
            <a:ext cx="2123730" cy="567811"/>
            <a:chOff x="2520086" y="342588"/>
            <a:chExt cx="1363002" cy="567811"/>
          </a:xfrm>
          <a:effectLst>
            <a:outerShdw blurRad="50800" dist="38100" dir="5400000" algn="t" rotWithShape="0">
              <a:prstClr val="black">
                <a:alpha val="30000"/>
              </a:prstClr>
            </a:outerShdw>
          </a:effectLst>
        </p:grpSpPr>
        <p:sp>
          <p:nvSpPr>
            <p:cNvPr id="6" name="燕尾形 5"/>
            <p:cNvSpPr/>
            <p:nvPr/>
          </p:nvSpPr>
          <p:spPr>
            <a:xfrm flipH="1">
              <a:off x="3420943"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342588"/>
              <a:ext cx="1178144" cy="567811"/>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5G</a:t>
              </a:r>
              <a:r>
                <a:rPr lang="zh-CN" altLang="en-US" b="1" dirty="0" smtClean="0">
                  <a:latin typeface="+mj-ea"/>
                </a:rPr>
                <a:t>业务需求</a:t>
              </a:r>
              <a:endParaRPr lang="en-US" altLang="zh-CN"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2018/6/12</a:t>
            </a:fld>
            <a:endParaRPr lang="zh-CN" altLang="en-US" dirty="0"/>
          </a:p>
        </p:txBody>
      </p:sp>
      <p:sp>
        <p:nvSpPr>
          <p:cNvPr id="3" name="页脚占位符 2"/>
          <p:cNvSpPr>
            <a:spLocks noGrp="1"/>
          </p:cNvSpPr>
          <p:nvPr>
            <p:ph type="ftr" sz="quarter" idx="3"/>
          </p:nvPr>
        </p:nvSpPr>
        <p:spPr/>
        <p:txBody>
          <a:bodyPr/>
          <a:lstStyle/>
          <a:p>
            <a:r>
              <a:rPr lang="zh-CN" altLang="en-US" dirty="0"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12</a:t>
            </a:fld>
            <a:endParaRPr lang="zh-CN" altLang="en-US"/>
          </a:p>
        </p:txBody>
      </p:sp>
      <p:pic>
        <p:nvPicPr>
          <p:cNvPr id="39" name="Picture 2" descr="å¾çå·²ç»æå :&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32" y="1124744"/>
            <a:ext cx="8712968" cy="533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5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26694">
            <a:off x="4489395" y="2452321"/>
            <a:ext cx="1512168" cy="1690070"/>
            <a:chOff x="899592" y="2564904"/>
            <a:chExt cx="1224137" cy="1368153"/>
          </a:xfrm>
        </p:grpSpPr>
        <p:sp>
          <p:nvSpPr>
            <p:cNvPr id="27" name="椭圆 26"/>
            <p:cNvSpPr/>
            <p:nvPr/>
          </p:nvSpPr>
          <p:spPr>
            <a:xfrm>
              <a:off x="899592" y="2708920"/>
              <a:ext cx="1224137" cy="1224137"/>
            </a:xfrm>
            <a:prstGeom prst="ellipse">
              <a:avLst/>
            </a:prstGeom>
            <a:solidFill>
              <a:srgbClr val="C131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a:off x="1331640" y="2564904"/>
              <a:ext cx="288032" cy="216024"/>
            </a:xfrm>
            <a:prstGeom prst="triangle">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33"/>
          <p:cNvGrpSpPr/>
          <p:nvPr/>
        </p:nvGrpSpPr>
        <p:grpSpPr>
          <a:xfrm rot="7901714">
            <a:off x="4553783" y="3773316"/>
            <a:ext cx="1512168" cy="1690070"/>
            <a:chOff x="899592" y="2564904"/>
            <a:chExt cx="1224137" cy="1368153"/>
          </a:xfrm>
        </p:grpSpPr>
        <p:sp>
          <p:nvSpPr>
            <p:cNvPr id="35" name="椭圆 34"/>
            <p:cNvSpPr/>
            <p:nvPr/>
          </p:nvSpPr>
          <p:spPr>
            <a:xfrm>
              <a:off x="899592" y="2708920"/>
              <a:ext cx="1224137" cy="1224137"/>
            </a:xfrm>
            <a:prstGeom prst="ellipse">
              <a:avLst/>
            </a:prstGeom>
            <a:solidFill>
              <a:srgbClr val="C131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1331640" y="2564904"/>
              <a:ext cx="288032" cy="216024"/>
            </a:xfrm>
            <a:prstGeom prst="triangle">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p:cNvGrpSpPr/>
          <p:nvPr/>
        </p:nvGrpSpPr>
        <p:grpSpPr>
          <a:xfrm rot="13791961">
            <a:off x="3141204" y="3735814"/>
            <a:ext cx="1512168" cy="1690070"/>
            <a:chOff x="899592" y="2564904"/>
            <a:chExt cx="1224137" cy="1368153"/>
          </a:xfrm>
        </p:grpSpPr>
        <p:sp>
          <p:nvSpPr>
            <p:cNvPr id="31" name="椭圆 30"/>
            <p:cNvSpPr/>
            <p:nvPr/>
          </p:nvSpPr>
          <p:spPr>
            <a:xfrm>
              <a:off x="899592" y="2708920"/>
              <a:ext cx="1224137" cy="122413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1331640" y="2564904"/>
              <a:ext cx="288032"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4"/>
          <p:cNvGrpSpPr/>
          <p:nvPr/>
        </p:nvGrpSpPr>
        <p:grpSpPr>
          <a:xfrm>
            <a:off x="-1" y="116632"/>
            <a:ext cx="2123730" cy="567811"/>
            <a:chOff x="2520086" y="342588"/>
            <a:chExt cx="1363002" cy="567811"/>
          </a:xfrm>
          <a:effectLst>
            <a:outerShdw blurRad="50800" dist="38100" dir="5400000" algn="t" rotWithShape="0">
              <a:prstClr val="black">
                <a:alpha val="30000"/>
              </a:prstClr>
            </a:outerShdw>
          </a:effectLst>
        </p:grpSpPr>
        <p:sp>
          <p:nvSpPr>
            <p:cNvPr id="6" name="燕尾形 5"/>
            <p:cNvSpPr/>
            <p:nvPr/>
          </p:nvSpPr>
          <p:spPr>
            <a:xfrm flipH="1">
              <a:off x="3420943"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342588"/>
              <a:ext cx="1178144" cy="567811"/>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5G</a:t>
              </a:r>
              <a:r>
                <a:rPr lang="zh-CN" altLang="en-US" b="1" dirty="0" smtClean="0">
                  <a:latin typeface="+mj-ea"/>
                </a:rPr>
                <a:t>业务需求</a:t>
              </a:r>
              <a:endParaRPr lang="en-US" altLang="zh-CN"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2018/6/12</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13</a:t>
            </a:fld>
            <a:endParaRPr lang="zh-CN" altLang="en-US"/>
          </a:p>
        </p:txBody>
      </p:sp>
      <p:grpSp>
        <p:nvGrpSpPr>
          <p:cNvPr id="11" name="组合 10"/>
          <p:cNvGrpSpPr/>
          <p:nvPr/>
        </p:nvGrpSpPr>
        <p:grpSpPr>
          <a:xfrm rot="20078125">
            <a:off x="3100507" y="2394268"/>
            <a:ext cx="1512168" cy="1690070"/>
            <a:chOff x="899592" y="2564904"/>
            <a:chExt cx="1224137" cy="1368153"/>
          </a:xfrm>
        </p:grpSpPr>
        <p:sp>
          <p:nvSpPr>
            <p:cNvPr id="7" name="椭圆 6"/>
            <p:cNvSpPr/>
            <p:nvPr/>
          </p:nvSpPr>
          <p:spPr>
            <a:xfrm>
              <a:off x="899592" y="2708920"/>
              <a:ext cx="1224137" cy="122413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1331640" y="2564904"/>
              <a:ext cx="288032"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TextBox 12"/>
          <p:cNvSpPr txBox="1"/>
          <p:nvPr/>
        </p:nvSpPr>
        <p:spPr>
          <a:xfrm>
            <a:off x="3304251" y="3028807"/>
            <a:ext cx="1107996" cy="369332"/>
          </a:xfrm>
          <a:prstGeom prst="rect">
            <a:avLst/>
          </a:prstGeom>
          <a:noFill/>
        </p:spPr>
        <p:txBody>
          <a:bodyPr wrap="none" rtlCol="0">
            <a:spAutoFit/>
          </a:bodyPr>
          <a:lstStyle/>
          <a:p>
            <a:r>
              <a:rPr lang="zh-CN" altLang="en-US" dirty="0" smtClean="0">
                <a:solidFill>
                  <a:schemeClr val="bg1"/>
                </a:solidFill>
              </a:rPr>
              <a:t>虚拟现实</a:t>
            </a:r>
            <a:endParaRPr lang="en-US" altLang="zh-CN" dirty="0" smtClean="0">
              <a:solidFill>
                <a:schemeClr val="bg1"/>
              </a:solidFill>
            </a:endParaRPr>
          </a:p>
        </p:txBody>
      </p:sp>
      <p:sp>
        <p:nvSpPr>
          <p:cNvPr id="29" name="TextBox 28"/>
          <p:cNvSpPr txBox="1"/>
          <p:nvPr/>
        </p:nvSpPr>
        <p:spPr>
          <a:xfrm>
            <a:off x="4845375" y="3050096"/>
            <a:ext cx="877163" cy="369332"/>
          </a:xfrm>
          <a:prstGeom prst="rect">
            <a:avLst/>
          </a:prstGeom>
          <a:noFill/>
        </p:spPr>
        <p:txBody>
          <a:bodyPr wrap="none" rtlCol="0">
            <a:spAutoFit/>
          </a:bodyPr>
          <a:lstStyle/>
          <a:p>
            <a:r>
              <a:rPr lang="zh-CN" altLang="en-US" dirty="0" smtClean="0">
                <a:solidFill>
                  <a:schemeClr val="bg1"/>
                </a:solidFill>
              </a:rPr>
              <a:t>云业务</a:t>
            </a:r>
            <a:endParaRPr lang="en-US" altLang="zh-CN" dirty="0" smtClean="0">
              <a:solidFill>
                <a:schemeClr val="bg1"/>
              </a:solidFill>
            </a:endParaRPr>
          </a:p>
        </p:txBody>
      </p:sp>
      <p:sp>
        <p:nvSpPr>
          <p:cNvPr id="33" name="TextBox 32"/>
          <p:cNvSpPr txBox="1"/>
          <p:nvPr/>
        </p:nvSpPr>
        <p:spPr>
          <a:xfrm>
            <a:off x="3435047" y="4343865"/>
            <a:ext cx="1107996" cy="369332"/>
          </a:xfrm>
          <a:prstGeom prst="rect">
            <a:avLst/>
          </a:prstGeom>
          <a:noFill/>
        </p:spPr>
        <p:txBody>
          <a:bodyPr wrap="none" rtlCol="0">
            <a:spAutoFit/>
          </a:bodyPr>
          <a:lstStyle/>
          <a:p>
            <a:r>
              <a:rPr lang="zh-CN" altLang="en-US" dirty="0" smtClean="0">
                <a:solidFill>
                  <a:schemeClr val="bg1"/>
                </a:solidFill>
              </a:rPr>
              <a:t>高清视频</a:t>
            </a:r>
            <a:endParaRPr lang="en-US" altLang="zh-CN" dirty="0" smtClean="0">
              <a:solidFill>
                <a:schemeClr val="bg1"/>
              </a:solidFill>
            </a:endParaRPr>
          </a:p>
        </p:txBody>
      </p:sp>
      <p:sp>
        <p:nvSpPr>
          <p:cNvPr id="37" name="TextBox 36"/>
          <p:cNvSpPr txBox="1"/>
          <p:nvPr/>
        </p:nvSpPr>
        <p:spPr>
          <a:xfrm>
            <a:off x="4886870" y="4300889"/>
            <a:ext cx="877163" cy="369332"/>
          </a:xfrm>
          <a:prstGeom prst="rect">
            <a:avLst/>
          </a:prstGeom>
          <a:noFill/>
        </p:spPr>
        <p:txBody>
          <a:bodyPr wrap="none" rtlCol="0">
            <a:spAutoFit/>
          </a:bodyPr>
          <a:lstStyle/>
          <a:p>
            <a:r>
              <a:rPr lang="zh-CN" altLang="en-US" dirty="0" smtClean="0">
                <a:solidFill>
                  <a:schemeClr val="bg1"/>
                </a:solidFill>
              </a:rPr>
              <a:t>物联网</a:t>
            </a:r>
            <a:endParaRPr lang="en-US" altLang="zh-CN" dirty="0" smtClean="0">
              <a:solidFill>
                <a:schemeClr val="bg1"/>
              </a:solidFill>
            </a:endParaRPr>
          </a:p>
        </p:txBody>
      </p:sp>
      <p:sp>
        <p:nvSpPr>
          <p:cNvPr id="17" name="椭圆 16"/>
          <p:cNvSpPr/>
          <p:nvPr/>
        </p:nvSpPr>
        <p:spPr>
          <a:xfrm>
            <a:off x="4152943" y="3516010"/>
            <a:ext cx="720080"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4206972" y="3591354"/>
            <a:ext cx="648072" cy="646331"/>
          </a:xfrm>
          <a:prstGeom prst="rect">
            <a:avLst/>
          </a:prstGeom>
          <a:noFill/>
        </p:spPr>
        <p:txBody>
          <a:bodyPr wrap="square" rtlCol="0">
            <a:spAutoFit/>
          </a:bodyPr>
          <a:lstStyle/>
          <a:p>
            <a:r>
              <a:rPr lang="zh-CN" altLang="en-US" dirty="0" smtClean="0">
                <a:solidFill>
                  <a:srgbClr val="C00000"/>
                </a:solidFill>
              </a:rPr>
              <a:t>典型业务</a:t>
            </a:r>
            <a:endParaRPr lang="zh-CN" altLang="en-US" dirty="0">
              <a:solidFill>
                <a:srgbClr val="C00000"/>
              </a:solidFill>
            </a:endParaRPr>
          </a:p>
        </p:txBody>
      </p:sp>
      <p:sp>
        <p:nvSpPr>
          <p:cNvPr id="40" name="TextBox 39"/>
          <p:cNvSpPr txBox="1"/>
          <p:nvPr/>
        </p:nvSpPr>
        <p:spPr>
          <a:xfrm>
            <a:off x="388297" y="1574565"/>
            <a:ext cx="2444272" cy="338554"/>
          </a:xfrm>
          <a:prstGeom prst="rect">
            <a:avLst/>
          </a:prstGeom>
          <a:solidFill>
            <a:srgbClr val="92D050"/>
          </a:solidFill>
        </p:spPr>
        <p:txBody>
          <a:bodyPr wrap="square" rtlCol="0">
            <a:spAutoFit/>
          </a:bodyPr>
          <a:lstStyle/>
          <a:p>
            <a:r>
              <a:rPr lang="zh-CN" altLang="en-US" sz="1600" dirty="0" smtClean="0">
                <a:solidFill>
                  <a:srgbClr val="3E3A39"/>
                </a:solidFill>
              </a:rPr>
              <a:t>身临其境的体验</a:t>
            </a:r>
            <a:endParaRPr lang="zh-CN" altLang="en-US" sz="1600" dirty="0">
              <a:solidFill>
                <a:srgbClr val="3E3A39"/>
              </a:solidFill>
            </a:endParaRPr>
          </a:p>
        </p:txBody>
      </p:sp>
      <p:sp>
        <p:nvSpPr>
          <p:cNvPr id="41" name="TextBox 40"/>
          <p:cNvSpPr txBox="1"/>
          <p:nvPr/>
        </p:nvSpPr>
        <p:spPr>
          <a:xfrm>
            <a:off x="231559" y="2039848"/>
            <a:ext cx="3757486" cy="1384995"/>
          </a:xfrm>
          <a:prstGeom prst="rect">
            <a:avLst/>
          </a:prstGeom>
          <a:noFill/>
        </p:spPr>
        <p:txBody>
          <a:bodyPr wrap="square" rtlCol="0">
            <a:spAutoFit/>
          </a:bodyPr>
          <a:lstStyle/>
          <a:p>
            <a:r>
              <a:rPr lang="zh-CN" altLang="en-US" sz="1200" dirty="0" smtClean="0">
                <a:solidFill>
                  <a:schemeClr val="tx1">
                    <a:lumMod val="65000"/>
                    <a:lumOff val="35000"/>
                  </a:schemeClr>
                </a:solidFill>
              </a:rPr>
              <a:t>应用：</a:t>
            </a:r>
            <a:r>
              <a:rPr lang="en-US" altLang="zh-CN" sz="1200" dirty="0" smtClean="0">
                <a:solidFill>
                  <a:schemeClr val="tx1">
                    <a:lumMod val="65000"/>
                    <a:lumOff val="35000"/>
                  </a:schemeClr>
                </a:solidFill>
              </a:rPr>
              <a:t>VR</a:t>
            </a:r>
            <a:r>
              <a:rPr lang="zh-CN" altLang="en-US" sz="1200" dirty="0" smtClean="0">
                <a:solidFill>
                  <a:schemeClr val="tx1">
                    <a:lumMod val="65000"/>
                    <a:lumOff val="35000"/>
                  </a:schemeClr>
                </a:solidFill>
              </a:rPr>
              <a:t>（</a:t>
            </a:r>
            <a:r>
              <a:rPr lang="en-US" altLang="zh-CN" sz="1200" dirty="0" smtClean="0">
                <a:solidFill>
                  <a:schemeClr val="tx1">
                    <a:lumMod val="65000"/>
                    <a:lumOff val="35000"/>
                  </a:schemeClr>
                </a:solidFill>
              </a:rPr>
              <a:t>Virtual Reality</a:t>
            </a: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AR(</a:t>
            </a:r>
            <a:r>
              <a:rPr lang="en-US" altLang="zh-CN" sz="1200" dirty="0" err="1" smtClean="0">
                <a:solidFill>
                  <a:schemeClr val="tx1">
                    <a:lumMod val="65000"/>
                    <a:lumOff val="35000"/>
                  </a:schemeClr>
                </a:solidFill>
              </a:rPr>
              <a:t>Augemented</a:t>
            </a:r>
            <a:r>
              <a:rPr lang="en-US" altLang="zh-CN" sz="1200" dirty="0" smtClean="0">
                <a:solidFill>
                  <a:schemeClr val="tx1">
                    <a:lumMod val="65000"/>
                    <a:lumOff val="35000"/>
                  </a:schemeClr>
                </a:solidFill>
              </a:rPr>
              <a:t> Reality)</a:t>
            </a:r>
          </a:p>
          <a:p>
            <a:r>
              <a:rPr lang="en-US" altLang="zh-CN" sz="1200" dirty="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全息成像</a:t>
            </a:r>
            <a:endParaRPr lang="en-US" altLang="zh-CN" sz="1200" dirty="0" smtClean="0">
              <a:solidFill>
                <a:schemeClr val="tx1">
                  <a:lumMod val="65000"/>
                  <a:lumOff val="35000"/>
                </a:schemeClr>
              </a:solidFill>
            </a:endParaRPr>
          </a:p>
          <a:p>
            <a:endParaRPr lang="en-US" altLang="zh-CN" sz="1200" dirty="0">
              <a:solidFill>
                <a:schemeClr val="tx1">
                  <a:lumMod val="65000"/>
                  <a:lumOff val="35000"/>
                </a:schemeClr>
              </a:solidFill>
            </a:endParaRPr>
          </a:p>
          <a:p>
            <a:r>
              <a:rPr lang="zh-CN" altLang="en-US" sz="1200" dirty="0" smtClean="0">
                <a:solidFill>
                  <a:schemeClr val="tx1">
                    <a:lumMod val="65000"/>
                    <a:lumOff val="35000"/>
                  </a:schemeClr>
                </a:solidFill>
              </a:rPr>
              <a:t>产品：迪士尼 </a:t>
            </a:r>
            <a:r>
              <a:rPr lang="en-US" altLang="zh-CN" sz="1200" dirty="0" smtClean="0">
                <a:solidFill>
                  <a:schemeClr val="tx1">
                    <a:lumMod val="65000"/>
                    <a:lumOff val="35000"/>
                  </a:schemeClr>
                </a:solidFill>
              </a:rPr>
              <a:t>Cave</a:t>
            </a:r>
            <a:r>
              <a:rPr lang="zh-CN" altLang="en-US" sz="1200" dirty="0" smtClean="0">
                <a:solidFill>
                  <a:schemeClr val="tx1">
                    <a:lumMod val="65000"/>
                    <a:lumOff val="35000"/>
                  </a:schemeClr>
                </a:solidFill>
              </a:rPr>
              <a:t>投影仪   </a:t>
            </a:r>
            <a:r>
              <a:rPr lang="en-US" altLang="zh-CN" sz="1200" dirty="0" smtClean="0">
                <a:solidFill>
                  <a:schemeClr val="tx1">
                    <a:lumMod val="65000"/>
                    <a:lumOff val="35000"/>
                  </a:schemeClr>
                </a:solidFill>
              </a:rPr>
              <a:t>Facebook </a:t>
            </a:r>
            <a:r>
              <a:rPr lang="zh-CN" altLang="en-US" sz="1200" dirty="0" smtClean="0">
                <a:solidFill>
                  <a:schemeClr val="tx1">
                    <a:lumMod val="65000"/>
                    <a:lumOff val="35000"/>
                  </a:schemeClr>
                </a:solidFill>
              </a:rPr>
              <a:t>的</a:t>
            </a:r>
            <a:r>
              <a:rPr lang="en-US" altLang="zh-CN" sz="1200" dirty="0" smtClean="0">
                <a:solidFill>
                  <a:schemeClr val="tx1">
                    <a:lumMod val="65000"/>
                    <a:lumOff val="35000"/>
                  </a:schemeClr>
                </a:solidFill>
              </a:rPr>
              <a:t>Oculus Rift</a:t>
            </a:r>
            <a:r>
              <a:rPr lang="zh-CN" altLang="en-US" sz="1200" dirty="0" smtClean="0">
                <a:solidFill>
                  <a:schemeClr val="tx1">
                    <a:lumMod val="65000"/>
                    <a:lumOff val="35000"/>
                  </a:schemeClr>
                </a:solidFill>
              </a:rPr>
              <a:t>头盔  </a:t>
            </a:r>
            <a:r>
              <a:rPr lang="en-US" altLang="zh-CN" sz="1200" dirty="0" smtClean="0">
                <a:solidFill>
                  <a:schemeClr val="tx1">
                    <a:lumMod val="65000"/>
                    <a:lumOff val="35000"/>
                  </a:schemeClr>
                </a:solidFill>
              </a:rPr>
              <a:t>google glass</a:t>
            </a:r>
            <a:endParaRPr lang="zh-CN" altLang="en-US" sz="1200" dirty="0">
              <a:solidFill>
                <a:schemeClr val="tx1">
                  <a:lumMod val="65000"/>
                  <a:lumOff val="35000"/>
                </a:schemeClr>
              </a:solidFill>
            </a:endParaRPr>
          </a:p>
          <a:p>
            <a:endParaRPr lang="zh-CN" altLang="en-US" sz="1200" dirty="0">
              <a:solidFill>
                <a:schemeClr val="tx1">
                  <a:lumMod val="65000"/>
                  <a:lumOff val="35000"/>
                </a:schemeClr>
              </a:solidFill>
            </a:endParaRPr>
          </a:p>
          <a:p>
            <a:endParaRPr lang="zh-CN" altLang="en-US" sz="1200" dirty="0">
              <a:solidFill>
                <a:schemeClr val="tx1">
                  <a:lumMod val="65000"/>
                  <a:lumOff val="35000"/>
                </a:schemeClr>
              </a:solidFill>
            </a:endParaRPr>
          </a:p>
        </p:txBody>
      </p:sp>
      <p:sp>
        <p:nvSpPr>
          <p:cNvPr id="44" name="TextBox 43"/>
          <p:cNvSpPr txBox="1"/>
          <p:nvPr/>
        </p:nvSpPr>
        <p:spPr>
          <a:xfrm>
            <a:off x="388297" y="4969481"/>
            <a:ext cx="2444272" cy="338554"/>
          </a:xfrm>
          <a:prstGeom prst="rect">
            <a:avLst/>
          </a:prstGeom>
          <a:solidFill>
            <a:srgbClr val="92D050"/>
          </a:solidFill>
        </p:spPr>
        <p:txBody>
          <a:bodyPr wrap="square" rtlCol="0">
            <a:spAutoFit/>
          </a:bodyPr>
          <a:lstStyle/>
          <a:p>
            <a:r>
              <a:rPr lang="zh-CN" altLang="en-US" sz="1600" dirty="0" smtClean="0">
                <a:solidFill>
                  <a:srgbClr val="3E3A39"/>
                </a:solidFill>
              </a:rPr>
              <a:t>超高清视频</a:t>
            </a:r>
            <a:r>
              <a:rPr lang="en-US" altLang="zh-CN" sz="1600" dirty="0" smtClean="0">
                <a:solidFill>
                  <a:srgbClr val="3E3A39"/>
                </a:solidFill>
              </a:rPr>
              <a:t>/</a:t>
            </a:r>
            <a:r>
              <a:rPr lang="zh-CN" altLang="en-US" sz="1600" dirty="0" smtClean="0">
                <a:solidFill>
                  <a:srgbClr val="3E3A39"/>
                </a:solidFill>
              </a:rPr>
              <a:t>多方会话</a:t>
            </a:r>
            <a:endParaRPr lang="zh-CN" altLang="en-US" sz="1600" dirty="0">
              <a:solidFill>
                <a:srgbClr val="3E3A39"/>
              </a:solidFill>
            </a:endParaRPr>
          </a:p>
        </p:txBody>
      </p:sp>
      <p:sp>
        <p:nvSpPr>
          <p:cNvPr id="45" name="TextBox 44"/>
          <p:cNvSpPr txBox="1"/>
          <p:nvPr/>
        </p:nvSpPr>
        <p:spPr>
          <a:xfrm>
            <a:off x="441497" y="5436242"/>
            <a:ext cx="2618335" cy="523220"/>
          </a:xfrm>
          <a:prstGeom prst="rect">
            <a:avLst/>
          </a:prstGeom>
          <a:noFill/>
        </p:spPr>
        <p:txBody>
          <a:bodyPr wrap="square" rtlCol="0">
            <a:spAutoFit/>
          </a:bodyPr>
          <a:lstStyle/>
          <a:p>
            <a:r>
              <a:rPr lang="en-US" altLang="zh-CN" sz="1400" dirty="0" smtClean="0">
                <a:solidFill>
                  <a:schemeClr val="tx1">
                    <a:lumMod val="65000"/>
                    <a:lumOff val="35000"/>
                  </a:schemeClr>
                </a:solidFill>
                <a:latin typeface="+mn-ea"/>
              </a:rPr>
              <a:t>4K</a:t>
            </a:r>
            <a:r>
              <a:rPr lang="zh-CN" altLang="en-US" sz="1400" dirty="0" smtClean="0">
                <a:solidFill>
                  <a:schemeClr val="tx1">
                    <a:lumMod val="65000"/>
                    <a:lumOff val="35000"/>
                  </a:schemeClr>
                </a:solidFill>
                <a:latin typeface="+mn-ea"/>
              </a:rPr>
              <a:t>视频 </a:t>
            </a:r>
            <a:r>
              <a:rPr lang="en-US" altLang="zh-CN" sz="1400" dirty="0" smtClean="0">
                <a:solidFill>
                  <a:schemeClr val="tx1">
                    <a:lumMod val="65000"/>
                    <a:lumOff val="35000"/>
                  </a:schemeClr>
                </a:solidFill>
                <a:latin typeface="+mn-ea"/>
              </a:rPr>
              <a:t>4096x2160</a:t>
            </a:r>
            <a:endParaRPr lang="zh-CN" altLang="en-US" sz="1400" dirty="0">
              <a:solidFill>
                <a:schemeClr val="tx1">
                  <a:lumMod val="65000"/>
                  <a:lumOff val="35000"/>
                </a:schemeClr>
              </a:solidFill>
              <a:latin typeface="+mn-ea"/>
            </a:endParaRPr>
          </a:p>
          <a:p>
            <a:r>
              <a:rPr lang="en-US" altLang="zh-CN" sz="1400" dirty="0" smtClean="0">
                <a:solidFill>
                  <a:schemeClr val="tx1">
                    <a:lumMod val="65000"/>
                    <a:lumOff val="35000"/>
                  </a:schemeClr>
                </a:solidFill>
                <a:latin typeface="+mn-ea"/>
              </a:rPr>
              <a:t>3D</a:t>
            </a:r>
            <a:r>
              <a:rPr lang="zh-CN" altLang="en-US" sz="1400" dirty="0" smtClean="0">
                <a:solidFill>
                  <a:schemeClr val="tx1">
                    <a:lumMod val="65000"/>
                    <a:lumOff val="35000"/>
                  </a:schemeClr>
                </a:solidFill>
                <a:latin typeface="+mn-ea"/>
              </a:rPr>
              <a:t>视频</a:t>
            </a:r>
            <a:endParaRPr lang="zh-CN" altLang="en-US" sz="1400" dirty="0">
              <a:solidFill>
                <a:schemeClr val="tx1">
                  <a:lumMod val="65000"/>
                  <a:lumOff val="35000"/>
                </a:schemeClr>
              </a:solidFill>
              <a:latin typeface="+mn-ea"/>
            </a:endParaRPr>
          </a:p>
        </p:txBody>
      </p:sp>
      <p:sp>
        <p:nvSpPr>
          <p:cNvPr id="46" name="TextBox 45"/>
          <p:cNvSpPr txBox="1"/>
          <p:nvPr/>
        </p:nvSpPr>
        <p:spPr>
          <a:xfrm>
            <a:off x="6261863" y="1572620"/>
            <a:ext cx="2444272" cy="338554"/>
          </a:xfrm>
          <a:prstGeom prst="rect">
            <a:avLst/>
          </a:prstGeom>
          <a:solidFill>
            <a:srgbClr val="92D050"/>
          </a:solidFill>
        </p:spPr>
        <p:txBody>
          <a:bodyPr wrap="square" rtlCol="0">
            <a:spAutoFit/>
          </a:bodyPr>
          <a:lstStyle/>
          <a:p>
            <a:r>
              <a:rPr lang="zh-CN" altLang="en-US" sz="1600" dirty="0" smtClean="0">
                <a:solidFill>
                  <a:srgbClr val="3E3A39"/>
                </a:solidFill>
              </a:rPr>
              <a:t>基础信息架构</a:t>
            </a:r>
            <a:endParaRPr lang="zh-CN" altLang="en-US" sz="1600" dirty="0">
              <a:solidFill>
                <a:srgbClr val="3E3A39"/>
              </a:solidFill>
            </a:endParaRPr>
          </a:p>
        </p:txBody>
      </p:sp>
      <p:sp>
        <p:nvSpPr>
          <p:cNvPr id="47" name="TextBox 46"/>
          <p:cNvSpPr txBox="1"/>
          <p:nvPr/>
        </p:nvSpPr>
        <p:spPr>
          <a:xfrm>
            <a:off x="6247441" y="1911174"/>
            <a:ext cx="2618335" cy="1569660"/>
          </a:xfrm>
          <a:prstGeom prst="rect">
            <a:avLst/>
          </a:prstGeom>
          <a:noFill/>
        </p:spPr>
        <p:txBody>
          <a:bodyPr wrap="square" rtlCol="0">
            <a:spAutoFit/>
          </a:bodyPr>
          <a:lstStyle/>
          <a:p>
            <a:r>
              <a:rPr lang="zh-CN" altLang="en-US" sz="1400" dirty="0" smtClean="0">
                <a:solidFill>
                  <a:schemeClr val="tx1">
                    <a:lumMod val="65000"/>
                    <a:lumOff val="35000"/>
                  </a:schemeClr>
                </a:solidFill>
                <a:latin typeface="+mn-ea"/>
              </a:rPr>
              <a:t>应用：桌面云、游戏云、视频云、云存储、云备份、云加速、云下载、云同步等</a:t>
            </a:r>
            <a:endParaRPr lang="zh-CN" altLang="en-US" sz="1400" dirty="0">
              <a:solidFill>
                <a:schemeClr val="tx1">
                  <a:lumMod val="65000"/>
                  <a:lumOff val="35000"/>
                </a:schemeClr>
              </a:solidFill>
              <a:latin typeface="+mn-ea"/>
            </a:endParaRPr>
          </a:p>
          <a:p>
            <a:r>
              <a:rPr lang="zh-CN" altLang="en-US" sz="1400" dirty="0" smtClean="0">
                <a:solidFill>
                  <a:schemeClr val="tx1">
                    <a:lumMod val="65000"/>
                    <a:lumOff val="35000"/>
                  </a:schemeClr>
                </a:solidFill>
                <a:latin typeface="+mn-ea"/>
              </a:rPr>
              <a:t>要求：大量信令、数据，端到端时延小于</a:t>
            </a:r>
            <a:r>
              <a:rPr lang="en-US" altLang="zh-CN" sz="1400" dirty="0" smtClean="0">
                <a:solidFill>
                  <a:schemeClr val="tx1">
                    <a:lumMod val="65000"/>
                    <a:lumOff val="35000"/>
                  </a:schemeClr>
                </a:solidFill>
                <a:latin typeface="+mn-ea"/>
              </a:rPr>
              <a:t>5ms,</a:t>
            </a:r>
            <a:r>
              <a:rPr lang="zh-CN" altLang="en-US" sz="1400" dirty="0" smtClean="0">
                <a:solidFill>
                  <a:schemeClr val="tx1">
                    <a:lumMod val="65000"/>
                    <a:lumOff val="35000"/>
                  </a:schemeClr>
                </a:solidFill>
                <a:latin typeface="+mn-ea"/>
              </a:rPr>
              <a:t>数据速率大于</a:t>
            </a:r>
            <a:r>
              <a:rPr lang="en-US" altLang="zh-CN" sz="1400" dirty="0" smtClean="0">
                <a:solidFill>
                  <a:schemeClr val="tx1">
                    <a:lumMod val="65000"/>
                    <a:lumOff val="35000"/>
                  </a:schemeClr>
                </a:solidFill>
                <a:latin typeface="+mn-ea"/>
              </a:rPr>
              <a:t>1Gpbs</a:t>
            </a:r>
            <a:endParaRPr lang="zh-CN" altLang="en-US" sz="1400" dirty="0">
              <a:solidFill>
                <a:schemeClr val="tx1">
                  <a:lumMod val="65000"/>
                  <a:lumOff val="35000"/>
                </a:schemeClr>
              </a:solidFill>
              <a:latin typeface="+mn-ea"/>
            </a:endParaRPr>
          </a:p>
          <a:p>
            <a:endParaRPr lang="zh-CN" altLang="en-US" sz="1200" dirty="0">
              <a:solidFill>
                <a:schemeClr val="tx1">
                  <a:lumMod val="65000"/>
                  <a:lumOff val="35000"/>
                </a:schemeClr>
              </a:solidFill>
            </a:endParaRPr>
          </a:p>
        </p:txBody>
      </p:sp>
      <p:sp>
        <p:nvSpPr>
          <p:cNvPr id="48" name="TextBox 47"/>
          <p:cNvSpPr txBox="1"/>
          <p:nvPr/>
        </p:nvSpPr>
        <p:spPr>
          <a:xfrm>
            <a:off x="6276759" y="4970147"/>
            <a:ext cx="2444272" cy="338554"/>
          </a:xfrm>
          <a:prstGeom prst="rect">
            <a:avLst/>
          </a:prstGeom>
          <a:solidFill>
            <a:srgbClr val="92D050"/>
          </a:solidFill>
        </p:spPr>
        <p:txBody>
          <a:bodyPr wrap="square" rtlCol="0">
            <a:spAutoFit/>
          </a:bodyPr>
          <a:lstStyle/>
          <a:p>
            <a:r>
              <a:rPr lang="zh-CN" altLang="en-US" sz="1600" dirty="0" smtClean="0">
                <a:solidFill>
                  <a:srgbClr val="3E3A39"/>
                </a:solidFill>
              </a:rPr>
              <a:t>万物互联 </a:t>
            </a:r>
            <a:r>
              <a:rPr lang="en-US" altLang="zh-CN" sz="1600" dirty="0" err="1" smtClean="0">
                <a:solidFill>
                  <a:srgbClr val="3E3A39"/>
                </a:solidFill>
              </a:rPr>
              <a:t>IoT</a:t>
            </a:r>
            <a:endParaRPr lang="zh-CN" altLang="en-US" sz="1600" dirty="0">
              <a:solidFill>
                <a:srgbClr val="3E3A39"/>
              </a:solidFill>
            </a:endParaRPr>
          </a:p>
        </p:txBody>
      </p:sp>
      <p:sp>
        <p:nvSpPr>
          <p:cNvPr id="49" name="TextBox 48"/>
          <p:cNvSpPr txBox="1"/>
          <p:nvPr/>
        </p:nvSpPr>
        <p:spPr>
          <a:xfrm>
            <a:off x="6174831" y="5280070"/>
            <a:ext cx="2618335" cy="1354217"/>
          </a:xfrm>
          <a:prstGeom prst="rect">
            <a:avLst/>
          </a:prstGeom>
          <a:noFill/>
        </p:spPr>
        <p:txBody>
          <a:bodyPr wrap="square" rtlCol="0">
            <a:spAutoFit/>
          </a:bodyPr>
          <a:lstStyle/>
          <a:p>
            <a:r>
              <a:rPr lang="zh-CN" altLang="en-US" sz="1400" dirty="0" smtClean="0">
                <a:solidFill>
                  <a:schemeClr val="tx1">
                    <a:lumMod val="65000"/>
                    <a:lumOff val="35000"/>
                  </a:schemeClr>
                </a:solidFill>
              </a:rPr>
              <a:t>应用：车联网，智能家居，智能交通，智慧城市，远程医疗</a:t>
            </a:r>
            <a:r>
              <a:rPr lang="en-US" altLang="zh-CN" sz="1400" dirty="0" smtClean="0">
                <a:solidFill>
                  <a:schemeClr val="tx1">
                    <a:lumMod val="65000"/>
                    <a:lumOff val="35000"/>
                  </a:schemeClr>
                </a:solidFill>
              </a:rPr>
              <a:t>….</a:t>
            </a:r>
          </a:p>
          <a:p>
            <a:r>
              <a:rPr lang="zh-CN" altLang="en-US" sz="1400" dirty="0" smtClean="0">
                <a:solidFill>
                  <a:schemeClr val="tx1">
                    <a:lumMod val="65000"/>
                    <a:lumOff val="35000"/>
                  </a:schemeClr>
                </a:solidFill>
              </a:rPr>
              <a:t>要求：海量数据连接，高可靠，低时延</a:t>
            </a:r>
            <a:endParaRPr lang="zh-CN" altLang="en-US" sz="1400" dirty="0">
              <a:solidFill>
                <a:schemeClr val="tx1">
                  <a:lumMod val="65000"/>
                  <a:lumOff val="35000"/>
                </a:schemeClr>
              </a:solidFill>
            </a:endParaRPr>
          </a:p>
          <a:p>
            <a:endParaRPr lang="zh-CN" altLang="en-US" sz="1200" dirty="0">
              <a:solidFill>
                <a:schemeClr val="tx1">
                  <a:lumMod val="65000"/>
                  <a:lumOff val="35000"/>
                </a:schemeClr>
              </a:solidFill>
            </a:endParaRPr>
          </a:p>
        </p:txBody>
      </p:sp>
    </p:spTree>
    <p:extLst>
      <p:ext uri="{BB962C8B-B14F-4D97-AF65-F5344CB8AC3E}">
        <p14:creationId xmlns:p14="http://schemas.microsoft.com/office/powerpoint/2010/main" val="15612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randombar(horizontal)">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p:cTn id="23" dur="1000" fill="hold"/>
                                        <p:tgtEl>
                                          <p:spTgt spid="37"/>
                                        </p:tgtEl>
                                        <p:attrNameLst>
                                          <p:attrName>ppt_w</p:attrName>
                                        </p:attrNameLst>
                                      </p:cBhvr>
                                      <p:tavLst>
                                        <p:tav tm="0">
                                          <p:val>
                                            <p:fltVal val="0"/>
                                          </p:val>
                                        </p:tav>
                                        <p:tav tm="100000">
                                          <p:val>
                                            <p:strVal val="#ppt_w"/>
                                          </p:val>
                                        </p:tav>
                                      </p:tavLst>
                                    </p:anim>
                                    <p:anim calcmode="lin" valueType="num">
                                      <p:cBhvr>
                                        <p:cTn id="24" dur="1000" fill="hold"/>
                                        <p:tgtEl>
                                          <p:spTgt spid="37"/>
                                        </p:tgtEl>
                                        <p:attrNameLst>
                                          <p:attrName>ppt_h</p:attrName>
                                        </p:attrNameLst>
                                      </p:cBhvr>
                                      <p:tavLst>
                                        <p:tav tm="0">
                                          <p:val>
                                            <p:fltVal val="0"/>
                                          </p:val>
                                        </p:tav>
                                        <p:tav tm="100000">
                                          <p:val>
                                            <p:strVal val="#ppt_h"/>
                                          </p:val>
                                        </p:tav>
                                      </p:tavLst>
                                    </p:anim>
                                    <p:anim calcmode="lin" valueType="num">
                                      <p:cBhvr>
                                        <p:cTn id="25" dur="1000" fill="hold"/>
                                        <p:tgtEl>
                                          <p:spTgt spid="37"/>
                                        </p:tgtEl>
                                        <p:attrNameLst>
                                          <p:attrName>style.rotation</p:attrName>
                                        </p:attrNameLst>
                                      </p:cBhvr>
                                      <p:tavLst>
                                        <p:tav tm="0">
                                          <p:val>
                                            <p:fltVal val="90"/>
                                          </p:val>
                                        </p:tav>
                                        <p:tav tm="100000">
                                          <p:val>
                                            <p:fltVal val="0"/>
                                          </p:val>
                                        </p:tav>
                                      </p:tavLst>
                                    </p:anim>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randombar(horizontal)">
                                      <p:cBhvr>
                                        <p:cTn id="31" dur="500"/>
                                        <p:tgtEl>
                                          <p:spTgt spid="4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randombar(horizontal)">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1000" fill="hold"/>
                                        <p:tgtEl>
                                          <p:spTgt spid="33"/>
                                        </p:tgtEl>
                                        <p:attrNameLst>
                                          <p:attrName>ppt_w</p:attrName>
                                        </p:attrNameLst>
                                      </p:cBhvr>
                                      <p:tavLst>
                                        <p:tav tm="0">
                                          <p:val>
                                            <p:fltVal val="0"/>
                                          </p:val>
                                        </p:tav>
                                        <p:tav tm="100000">
                                          <p:val>
                                            <p:strVal val="#ppt_w"/>
                                          </p:val>
                                        </p:tav>
                                      </p:tavLst>
                                    </p:anim>
                                    <p:anim calcmode="lin" valueType="num">
                                      <p:cBhvr>
                                        <p:cTn id="40" dur="1000" fill="hold"/>
                                        <p:tgtEl>
                                          <p:spTgt spid="33"/>
                                        </p:tgtEl>
                                        <p:attrNameLst>
                                          <p:attrName>ppt_h</p:attrName>
                                        </p:attrNameLst>
                                      </p:cBhvr>
                                      <p:tavLst>
                                        <p:tav tm="0">
                                          <p:val>
                                            <p:fltVal val="0"/>
                                          </p:val>
                                        </p:tav>
                                        <p:tav tm="100000">
                                          <p:val>
                                            <p:strVal val="#ppt_h"/>
                                          </p:val>
                                        </p:tav>
                                      </p:tavLst>
                                    </p:anim>
                                    <p:anim calcmode="lin" valueType="num">
                                      <p:cBhvr>
                                        <p:cTn id="41" dur="1000" fill="hold"/>
                                        <p:tgtEl>
                                          <p:spTgt spid="33"/>
                                        </p:tgtEl>
                                        <p:attrNameLst>
                                          <p:attrName>style.rotation</p:attrName>
                                        </p:attrNameLst>
                                      </p:cBhvr>
                                      <p:tavLst>
                                        <p:tav tm="0">
                                          <p:val>
                                            <p:fltVal val="90"/>
                                          </p:val>
                                        </p:tav>
                                        <p:tav tm="100000">
                                          <p:val>
                                            <p:fltVal val="0"/>
                                          </p:val>
                                        </p:tav>
                                      </p:tavLst>
                                    </p:anim>
                                    <p:animEffect transition="in" filter="fade">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randombar(horizontal)">
                                      <p:cBhvr>
                                        <p:cTn id="47" dur="500"/>
                                        <p:tgtEl>
                                          <p:spTgt spid="4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randombar(horizontal)">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randombar(horizontal)">
                                      <p:cBhvr>
                                        <p:cTn id="63" dur="500"/>
                                        <p:tgtEl>
                                          <p:spTgt spid="40"/>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randombar(horizontal)">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p:bldP spid="33" grpId="0"/>
      <p:bldP spid="37" grpId="0"/>
      <p:bldP spid="40" grpId="0" animBg="1"/>
      <p:bldP spid="41" grpId="0"/>
      <p:bldP spid="44" grpId="0" animBg="1"/>
      <p:bldP spid="45" grpId="0"/>
      <p:bldP spid="46" grpId="0" animBg="1"/>
      <p:bldP spid="47" grpId="0"/>
      <p:bldP spid="48" grpId="0" animBg="1"/>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ltLang="zh-CN" dirty="0" smtClean="0"/>
              <a:t>5G</a:t>
            </a:r>
            <a:r>
              <a:rPr lang="zh-CN" altLang="en-US" dirty="0" smtClean="0"/>
              <a:t>技术需求</a:t>
            </a:r>
            <a:endParaRPr lang="zh-CN" altLang="en-US" dirty="0"/>
          </a:p>
        </p:txBody>
      </p:sp>
      <p:graphicFrame>
        <p:nvGraphicFramePr>
          <p:cNvPr id="11" name="Chart 10"/>
          <p:cNvGraphicFramePr/>
          <p:nvPr>
            <p:extLst>
              <p:ext uri="{D42A27DB-BD31-4B8C-83A1-F6EECF244321}">
                <p14:modId xmlns:p14="http://schemas.microsoft.com/office/powerpoint/2010/main" val="1957020089"/>
              </p:ext>
            </p:extLst>
          </p:nvPr>
        </p:nvGraphicFramePr>
        <p:xfrm>
          <a:off x="251520" y="1988840"/>
          <a:ext cx="8424936" cy="440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54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404813"/>
            <a:ext cx="6870700" cy="812800"/>
          </a:xfrm>
        </p:spPr>
        <p:txBody>
          <a:bodyPr>
            <a:normAutofit/>
          </a:bodyPr>
          <a:lstStyle/>
          <a:p>
            <a:r>
              <a:rPr lang="en-US" altLang="zh-CN" b="1" dirty="0">
                <a:solidFill>
                  <a:schemeClr val="tx1"/>
                </a:solidFill>
                <a:latin typeface="Arial" charset="0"/>
                <a:ea typeface="宋体" pitchFamily="2" charset="-122"/>
                <a:cs typeface="+mn-cs"/>
              </a:rPr>
              <a:t>   </a:t>
            </a:r>
            <a:r>
              <a:rPr lang="zh-CN" altLang="en-US" b="1" dirty="0" smtClean="0">
                <a:solidFill>
                  <a:schemeClr val="tx1"/>
                </a:solidFill>
                <a:latin typeface="Arial" charset="0"/>
                <a:ea typeface="宋体" pitchFamily="2" charset="-122"/>
                <a:cs typeface="+mn-cs"/>
              </a:rPr>
              <a:t>基本特征</a:t>
            </a:r>
            <a:endParaRPr lang="zh-CN" altLang="en-US" b="1" dirty="0">
              <a:solidFill>
                <a:schemeClr val="tx1"/>
              </a:solidFill>
              <a:latin typeface="Arial" charset="0"/>
              <a:ea typeface="宋体" pitchFamily="2" charset="-122"/>
              <a:cs typeface="+mn-cs"/>
            </a:endParaRPr>
          </a:p>
        </p:txBody>
      </p:sp>
      <p:sp>
        <p:nvSpPr>
          <p:cNvPr id="61443" name="AutoShape 3"/>
          <p:cNvSpPr>
            <a:spLocks noChangeArrowheads="1"/>
          </p:cNvSpPr>
          <p:nvPr/>
        </p:nvSpPr>
        <p:spPr bwMode="gray">
          <a:xfrm>
            <a:off x="1936750" y="2278063"/>
            <a:ext cx="5387975" cy="2592387"/>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endParaRPr lang="zh-CN" altLang="zh-CN">
              <a:latin typeface="Arial" charset="0"/>
            </a:endParaRPr>
          </a:p>
        </p:txBody>
      </p:sp>
      <p:sp>
        <p:nvSpPr>
          <p:cNvPr id="61444" name="AutoShape 4"/>
          <p:cNvSpPr>
            <a:spLocks noChangeArrowheads="1"/>
          </p:cNvSpPr>
          <p:nvPr/>
        </p:nvSpPr>
        <p:spPr bwMode="gray">
          <a:xfrm>
            <a:off x="1763713" y="1557338"/>
            <a:ext cx="5616575" cy="542925"/>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altLang="zh-CN" b="1" dirty="0" smtClean="0">
                <a:solidFill>
                  <a:schemeClr val="bg1"/>
                </a:solidFill>
                <a:latin typeface="Arial" charset="0"/>
              </a:rPr>
              <a:t>5G </a:t>
            </a:r>
            <a:endParaRPr lang="en-US" altLang="zh-CN" b="1" dirty="0">
              <a:solidFill>
                <a:schemeClr val="bg1"/>
              </a:solidFill>
              <a:latin typeface="Arial" charset="0"/>
            </a:endParaRPr>
          </a:p>
        </p:txBody>
      </p:sp>
      <p:sp>
        <p:nvSpPr>
          <p:cNvPr id="61445" name="Text Box 5"/>
          <p:cNvSpPr txBox="1">
            <a:spLocks noChangeArrowheads="1"/>
          </p:cNvSpPr>
          <p:nvPr/>
        </p:nvSpPr>
        <p:spPr bwMode="gray">
          <a:xfrm>
            <a:off x="3285729" y="2894390"/>
            <a:ext cx="2726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a:latin typeface="+mn-ea"/>
              </a:rPr>
              <a:t>5G</a:t>
            </a:r>
            <a:r>
              <a:rPr lang="zh-CN" altLang="en-US" sz="1600" dirty="0">
                <a:latin typeface="+mn-ea"/>
              </a:rPr>
              <a:t>（第五代移动通信技术</a:t>
            </a:r>
            <a:r>
              <a:rPr lang="zh-CN" altLang="en-US" sz="1600" dirty="0" smtClean="0">
                <a:latin typeface="+mn-ea"/>
              </a:rPr>
              <a:t>）</a:t>
            </a:r>
            <a:r>
              <a:rPr lang="zh-CN" altLang="en-US" sz="1600" dirty="0"/>
              <a:t> </a:t>
            </a:r>
          </a:p>
        </p:txBody>
      </p:sp>
      <p:grpSp>
        <p:nvGrpSpPr>
          <p:cNvPr id="61446" name="Group 6"/>
          <p:cNvGrpSpPr>
            <a:grpSpLocks/>
          </p:cNvGrpSpPr>
          <p:nvPr/>
        </p:nvGrpSpPr>
        <p:grpSpPr bwMode="auto">
          <a:xfrm>
            <a:off x="1042988" y="4365625"/>
            <a:ext cx="1447800" cy="1879600"/>
            <a:chOff x="768" y="2736"/>
            <a:chExt cx="936" cy="1253"/>
          </a:xfrm>
        </p:grpSpPr>
        <p:grpSp>
          <p:nvGrpSpPr>
            <p:cNvPr id="61447" name="Group 7"/>
            <p:cNvGrpSpPr>
              <a:grpSpLocks/>
            </p:cNvGrpSpPr>
            <p:nvPr/>
          </p:nvGrpSpPr>
          <p:grpSpPr bwMode="auto">
            <a:xfrm>
              <a:off x="768" y="2736"/>
              <a:ext cx="936" cy="954"/>
              <a:chOff x="624" y="1584"/>
              <a:chExt cx="1248" cy="1296"/>
            </a:xfrm>
          </p:grpSpPr>
          <p:grpSp>
            <p:nvGrpSpPr>
              <p:cNvPr id="61448" name="Group 8"/>
              <p:cNvGrpSpPr>
                <a:grpSpLocks/>
              </p:cNvGrpSpPr>
              <p:nvPr/>
            </p:nvGrpSpPr>
            <p:grpSpPr bwMode="auto">
              <a:xfrm>
                <a:off x="624" y="1584"/>
                <a:ext cx="1248" cy="1296"/>
                <a:chOff x="2016" y="1920"/>
                <a:chExt cx="1680" cy="1680"/>
              </a:xfrm>
            </p:grpSpPr>
            <p:sp>
              <p:nvSpPr>
                <p:cNvPr id="61449" name="Oval 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Freeform 1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dirty="0"/>
                </a:p>
              </p:txBody>
            </p:sp>
          </p:grpSp>
          <p:sp>
            <p:nvSpPr>
              <p:cNvPr id="61451" name="Text Box 11"/>
              <p:cNvSpPr txBox="1">
                <a:spLocks noChangeArrowheads="1"/>
              </p:cNvSpPr>
              <p:nvPr/>
            </p:nvSpPr>
            <p:spPr bwMode="gray">
              <a:xfrm>
                <a:off x="1162" y="2230"/>
                <a:ext cx="15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en-US" sz="2000" b="1" dirty="0">
                  <a:solidFill>
                    <a:srgbClr val="FFFFFF"/>
                  </a:solidFill>
                  <a:effectLst>
                    <a:outerShdw blurRad="38100" dist="38100" dir="2700000" algn="tl">
                      <a:srgbClr val="C0C0C0"/>
                    </a:outerShdw>
                  </a:effectLst>
                  <a:latin typeface="Arial" charset="0"/>
                </a:endParaRPr>
              </a:p>
            </p:txBody>
          </p:sp>
        </p:grpSp>
        <p:sp>
          <p:nvSpPr>
            <p:cNvPr id="61452" name="Oval 12"/>
            <p:cNvSpPr>
              <a:spLocks noChangeArrowheads="1"/>
            </p:cNvSpPr>
            <p:nvPr/>
          </p:nvSpPr>
          <p:spPr bwMode="gray">
            <a:xfrm>
              <a:off x="864" y="3744"/>
              <a:ext cx="760" cy="245"/>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53" name="Group 13"/>
          <p:cNvGrpSpPr>
            <a:grpSpLocks/>
          </p:cNvGrpSpPr>
          <p:nvPr/>
        </p:nvGrpSpPr>
        <p:grpSpPr bwMode="auto">
          <a:xfrm>
            <a:off x="6732588" y="4292600"/>
            <a:ext cx="1484312" cy="1952625"/>
            <a:chOff x="3120" y="2784"/>
            <a:chExt cx="960" cy="1302"/>
          </a:xfrm>
        </p:grpSpPr>
        <p:grpSp>
          <p:nvGrpSpPr>
            <p:cNvPr id="61454" name="Group 14"/>
            <p:cNvGrpSpPr>
              <a:grpSpLocks/>
            </p:cNvGrpSpPr>
            <p:nvPr/>
          </p:nvGrpSpPr>
          <p:grpSpPr bwMode="auto">
            <a:xfrm>
              <a:off x="3120" y="2784"/>
              <a:ext cx="960" cy="965"/>
              <a:chOff x="2400" y="1488"/>
              <a:chExt cx="1152" cy="1152"/>
            </a:xfrm>
          </p:grpSpPr>
          <p:grpSp>
            <p:nvGrpSpPr>
              <p:cNvPr id="61455" name="Group 15"/>
              <p:cNvGrpSpPr>
                <a:grpSpLocks/>
              </p:cNvGrpSpPr>
              <p:nvPr/>
            </p:nvGrpSpPr>
            <p:grpSpPr bwMode="auto">
              <a:xfrm>
                <a:off x="2400" y="1488"/>
                <a:ext cx="1152" cy="1152"/>
                <a:chOff x="2016" y="1920"/>
                <a:chExt cx="1680" cy="1680"/>
              </a:xfrm>
            </p:grpSpPr>
            <p:sp>
              <p:nvSpPr>
                <p:cNvPr id="61456" name="Oval 1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61458" name="Text Box 18"/>
              <p:cNvSpPr txBox="1">
                <a:spLocks noChangeArrowheads="1"/>
              </p:cNvSpPr>
              <p:nvPr/>
            </p:nvSpPr>
            <p:spPr bwMode="gray">
              <a:xfrm>
                <a:off x="2539" y="1760"/>
                <a:ext cx="940"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FF"/>
                    </a:solidFill>
                    <a:effectLst>
                      <a:outerShdw blurRad="38100" dist="38100" dir="2700000" algn="tl">
                        <a:srgbClr val="C0C0C0"/>
                      </a:outerShdw>
                    </a:effectLst>
                    <a:latin typeface="Arial" charset="0"/>
                  </a:rPr>
                  <a:t>更低</a:t>
                </a:r>
                <a:r>
                  <a:rPr lang="zh-CN" altLang="en-US" sz="2000" b="1" dirty="0">
                    <a:solidFill>
                      <a:srgbClr val="FFFFFF"/>
                    </a:solidFill>
                    <a:effectLst>
                      <a:outerShdw blurRad="38100" dist="38100" dir="2700000" algn="tl">
                        <a:srgbClr val="C0C0C0"/>
                      </a:outerShdw>
                    </a:effectLst>
                    <a:latin typeface="Arial" charset="0"/>
                  </a:rPr>
                  <a:t>时</a:t>
                </a:r>
                <a:r>
                  <a:rPr lang="zh-CN" altLang="en-US" sz="2000" b="1" dirty="0" smtClean="0">
                    <a:solidFill>
                      <a:srgbClr val="FFFFFF"/>
                    </a:solidFill>
                    <a:effectLst>
                      <a:outerShdw blurRad="38100" dist="38100" dir="2700000" algn="tl">
                        <a:srgbClr val="C0C0C0"/>
                      </a:outerShdw>
                    </a:effectLst>
                    <a:latin typeface="Arial" charset="0"/>
                  </a:rPr>
                  <a:t>延</a:t>
                </a:r>
                <a:endParaRPr lang="en-US" altLang="zh-CN" sz="2000" b="1" dirty="0" smtClean="0">
                  <a:solidFill>
                    <a:srgbClr val="FFFFFF"/>
                  </a:solidFill>
                  <a:effectLst>
                    <a:outerShdw blurRad="38100" dist="38100" dir="2700000" algn="tl">
                      <a:srgbClr val="C0C0C0"/>
                    </a:outerShdw>
                  </a:effectLst>
                  <a:latin typeface="Arial" charset="0"/>
                </a:endParaRPr>
              </a:p>
              <a:p>
                <a:pPr algn="ctr" eaLnBrk="0" hangingPunct="0"/>
                <a:r>
                  <a:rPr lang="en-US" altLang="zh-CN" sz="1200" b="1" dirty="0" smtClean="0">
                    <a:solidFill>
                      <a:srgbClr val="FFFFFF"/>
                    </a:solidFill>
                    <a:effectLst>
                      <a:outerShdw blurRad="38100" dist="38100" dir="2700000" algn="tl">
                        <a:srgbClr val="C0C0C0"/>
                      </a:outerShdw>
                    </a:effectLst>
                    <a:latin typeface="Arial" charset="0"/>
                  </a:rPr>
                  <a:t>4G:50ms</a:t>
                </a:r>
              </a:p>
              <a:p>
                <a:pPr algn="ctr" eaLnBrk="0" hangingPunct="0"/>
                <a:r>
                  <a:rPr lang="en-US" altLang="zh-CN" sz="1200" b="1" dirty="0" smtClean="0">
                    <a:solidFill>
                      <a:srgbClr val="FFFFFF"/>
                    </a:solidFill>
                    <a:effectLst>
                      <a:outerShdw blurRad="38100" dist="38100" dir="2700000" algn="tl">
                        <a:srgbClr val="C0C0C0"/>
                      </a:outerShdw>
                    </a:effectLst>
                    <a:latin typeface="Arial" charset="0"/>
                  </a:rPr>
                  <a:t>5G: 1ms</a:t>
                </a:r>
                <a:endParaRPr lang="zh-CN" altLang="en-US" sz="1200" b="1" dirty="0">
                  <a:solidFill>
                    <a:srgbClr val="FFFFFF"/>
                  </a:solidFill>
                  <a:effectLst>
                    <a:outerShdw blurRad="38100" dist="38100" dir="2700000" algn="tl">
                      <a:srgbClr val="C0C0C0"/>
                    </a:outerShdw>
                  </a:effectLst>
                  <a:latin typeface="Arial" charset="0"/>
                </a:endParaRPr>
              </a:p>
            </p:txBody>
          </p:sp>
        </p:grpSp>
        <p:sp>
          <p:nvSpPr>
            <p:cNvPr id="61459" name="Oval 19"/>
            <p:cNvSpPr>
              <a:spLocks noChangeArrowheads="1"/>
            </p:cNvSpPr>
            <p:nvPr/>
          </p:nvSpPr>
          <p:spPr bwMode="gray">
            <a:xfrm>
              <a:off x="3147" y="3779"/>
              <a:ext cx="917" cy="307"/>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60" name="Group 20"/>
          <p:cNvGrpSpPr>
            <a:grpSpLocks/>
          </p:cNvGrpSpPr>
          <p:nvPr/>
        </p:nvGrpSpPr>
        <p:grpSpPr bwMode="auto">
          <a:xfrm>
            <a:off x="2827337" y="4406900"/>
            <a:ext cx="1498227" cy="1974850"/>
            <a:chOff x="1968" y="2784"/>
            <a:chExt cx="969" cy="1316"/>
          </a:xfrm>
        </p:grpSpPr>
        <p:grpSp>
          <p:nvGrpSpPr>
            <p:cNvPr id="61461" name="Group 21"/>
            <p:cNvGrpSpPr>
              <a:grpSpLocks/>
            </p:cNvGrpSpPr>
            <p:nvPr/>
          </p:nvGrpSpPr>
          <p:grpSpPr bwMode="auto">
            <a:xfrm>
              <a:off x="1968" y="2784"/>
              <a:ext cx="960" cy="958"/>
              <a:chOff x="2016" y="1920"/>
              <a:chExt cx="1680" cy="1680"/>
            </a:xfrm>
          </p:grpSpPr>
          <p:sp>
            <p:nvSpPr>
              <p:cNvPr id="61462" name="Oval 22"/>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61463" name="Freeform 23"/>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64" name="Text Box 24"/>
            <p:cNvSpPr txBox="1">
              <a:spLocks noChangeArrowheads="1"/>
            </p:cNvSpPr>
            <p:nvPr/>
          </p:nvSpPr>
          <p:spPr bwMode="gray">
            <a:xfrm>
              <a:off x="2073" y="2976"/>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dirty="0" smtClean="0">
                  <a:solidFill>
                    <a:srgbClr val="FFFFFF"/>
                  </a:solidFill>
                  <a:effectLst>
                    <a:outerShdw blurRad="38100" dist="38100" dir="2700000" algn="tl">
                      <a:srgbClr val="C0C0C0"/>
                    </a:outerShdw>
                  </a:effectLst>
                  <a:latin typeface="Arial" charset="0"/>
                </a:rPr>
                <a:t>更高</a:t>
              </a:r>
              <a:r>
                <a:rPr lang="zh-CN" altLang="en-US" sz="2000" b="1" dirty="0">
                  <a:solidFill>
                    <a:srgbClr val="FFFFFF"/>
                  </a:solidFill>
                  <a:effectLst>
                    <a:outerShdw blurRad="38100" dist="38100" dir="2700000" algn="tl">
                      <a:srgbClr val="C0C0C0"/>
                    </a:outerShdw>
                  </a:effectLst>
                  <a:latin typeface="Arial" charset="0"/>
                </a:rPr>
                <a:t>速</a:t>
              </a:r>
              <a:r>
                <a:rPr lang="zh-CN" altLang="en-US" sz="2000" b="1" dirty="0" smtClean="0">
                  <a:solidFill>
                    <a:srgbClr val="FFFFFF"/>
                  </a:solidFill>
                  <a:effectLst>
                    <a:outerShdw blurRad="38100" dist="38100" dir="2700000" algn="tl">
                      <a:srgbClr val="C0C0C0"/>
                    </a:outerShdw>
                  </a:effectLst>
                  <a:latin typeface="Arial" charset="0"/>
                </a:rPr>
                <a:t>率</a:t>
              </a:r>
              <a:endParaRPr lang="en-US" altLang="zh-CN" sz="2000" b="1" dirty="0" smtClean="0">
                <a:solidFill>
                  <a:srgbClr val="FFFFFF"/>
                </a:solidFill>
                <a:effectLst>
                  <a:outerShdw blurRad="38100" dist="38100" dir="2700000" algn="tl">
                    <a:srgbClr val="C0C0C0"/>
                  </a:outerShdw>
                </a:effectLst>
                <a:latin typeface="Arial" charset="0"/>
              </a:endParaRPr>
            </a:p>
            <a:p>
              <a:pPr algn="ctr" eaLnBrk="0" hangingPunct="0"/>
              <a:r>
                <a:rPr lang="zh-CN" altLang="en-US" sz="1200" b="1" dirty="0" smtClean="0">
                  <a:solidFill>
                    <a:srgbClr val="FFFFFF"/>
                  </a:solidFill>
                  <a:effectLst>
                    <a:outerShdw blurRad="38100" dist="38100" dir="2700000" algn="tl">
                      <a:srgbClr val="C0C0C0"/>
                    </a:outerShdw>
                  </a:effectLst>
                  <a:latin typeface="Arial" charset="0"/>
                </a:rPr>
                <a:t>峰值：</a:t>
              </a:r>
              <a:r>
                <a:rPr lang="en-US" altLang="zh-CN" sz="1200" b="1" dirty="0" smtClean="0">
                  <a:solidFill>
                    <a:srgbClr val="FFFFFF"/>
                  </a:solidFill>
                  <a:effectLst>
                    <a:outerShdw blurRad="38100" dist="38100" dir="2700000" algn="tl">
                      <a:srgbClr val="C0C0C0"/>
                    </a:outerShdw>
                  </a:effectLst>
                  <a:latin typeface="Arial" charset="0"/>
                </a:rPr>
                <a:t>20Gbps</a:t>
              </a:r>
              <a:endParaRPr lang="zh-CN" altLang="en-US" sz="1200" b="1" dirty="0">
                <a:solidFill>
                  <a:srgbClr val="FFFFFF"/>
                </a:solidFill>
                <a:effectLst>
                  <a:outerShdw blurRad="38100" dist="38100" dir="2700000" algn="tl">
                    <a:srgbClr val="C0C0C0"/>
                  </a:outerShdw>
                </a:effectLst>
                <a:latin typeface="Arial" charset="0"/>
              </a:endParaRPr>
            </a:p>
          </p:txBody>
        </p:sp>
        <p:sp>
          <p:nvSpPr>
            <p:cNvPr id="61465" name="Oval 25"/>
            <p:cNvSpPr>
              <a:spLocks noChangeArrowheads="1"/>
            </p:cNvSpPr>
            <p:nvPr/>
          </p:nvSpPr>
          <p:spPr bwMode="gray">
            <a:xfrm>
              <a:off x="1968" y="3792"/>
              <a:ext cx="916" cy="30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66" name="Group 26"/>
          <p:cNvGrpSpPr>
            <a:grpSpLocks/>
          </p:cNvGrpSpPr>
          <p:nvPr/>
        </p:nvGrpSpPr>
        <p:grpSpPr bwMode="auto">
          <a:xfrm>
            <a:off x="4832350" y="4365625"/>
            <a:ext cx="1484313" cy="1974850"/>
            <a:chOff x="1968" y="2784"/>
            <a:chExt cx="960" cy="1316"/>
          </a:xfrm>
        </p:grpSpPr>
        <p:grpSp>
          <p:nvGrpSpPr>
            <p:cNvPr id="61467" name="Group 27"/>
            <p:cNvGrpSpPr>
              <a:grpSpLocks/>
            </p:cNvGrpSpPr>
            <p:nvPr/>
          </p:nvGrpSpPr>
          <p:grpSpPr bwMode="auto">
            <a:xfrm>
              <a:off x="1968" y="2784"/>
              <a:ext cx="960" cy="958"/>
              <a:chOff x="2015" y="1920"/>
              <a:chExt cx="1680" cy="1680"/>
            </a:xfrm>
          </p:grpSpPr>
          <p:sp>
            <p:nvSpPr>
              <p:cNvPr id="61468" name="Oval 28"/>
              <p:cNvSpPr>
                <a:spLocks noChangeArrowheads="1"/>
              </p:cNvSpPr>
              <p:nvPr/>
            </p:nvSpPr>
            <p:spPr bwMode="gray">
              <a:xfrm>
                <a:off x="2015"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61469"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70" name="Text Box 30"/>
            <p:cNvSpPr txBox="1">
              <a:spLocks noChangeArrowheads="1"/>
            </p:cNvSpPr>
            <p:nvPr/>
          </p:nvSpPr>
          <p:spPr bwMode="gray">
            <a:xfrm>
              <a:off x="2044" y="2980"/>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dirty="0" smtClean="0">
                  <a:solidFill>
                    <a:srgbClr val="FFFFFF"/>
                  </a:solidFill>
                  <a:effectLst>
                    <a:outerShdw blurRad="38100" dist="38100" dir="2700000" algn="tl">
                      <a:srgbClr val="C0C0C0"/>
                    </a:outerShdw>
                  </a:effectLst>
                  <a:latin typeface="Arial" charset="0"/>
                </a:rPr>
                <a:t>海量连接</a:t>
              </a:r>
              <a:endParaRPr lang="en-US" altLang="zh-CN" sz="2000" b="1" dirty="0" smtClean="0">
                <a:solidFill>
                  <a:srgbClr val="FFFFFF"/>
                </a:solidFill>
                <a:effectLst>
                  <a:outerShdw blurRad="38100" dist="38100" dir="2700000" algn="tl">
                    <a:srgbClr val="C0C0C0"/>
                  </a:outerShdw>
                </a:effectLst>
                <a:latin typeface="Arial" charset="0"/>
              </a:endParaRPr>
            </a:p>
            <a:p>
              <a:pPr algn="ctr" eaLnBrk="0" hangingPunct="0"/>
              <a:r>
                <a:rPr lang="zh-CN" altLang="en-US" sz="1200" b="1" dirty="0" smtClean="0">
                  <a:solidFill>
                    <a:srgbClr val="FFFFFF"/>
                  </a:solidFill>
                  <a:effectLst>
                    <a:outerShdw blurRad="38100" dist="38100" dir="2700000" algn="tl">
                      <a:srgbClr val="C0C0C0"/>
                    </a:outerShdw>
                  </a:effectLst>
                  <a:latin typeface="Arial" charset="0"/>
                </a:rPr>
                <a:t>连接数</a:t>
              </a:r>
              <a:r>
                <a:rPr lang="en-US" altLang="zh-CN" sz="1200" b="1" dirty="0" smtClean="0">
                  <a:solidFill>
                    <a:srgbClr val="FFFFFF"/>
                  </a:solidFill>
                  <a:effectLst>
                    <a:outerShdw blurRad="38100" dist="38100" dir="2700000" algn="tl">
                      <a:srgbClr val="C0C0C0"/>
                    </a:outerShdw>
                  </a:effectLst>
                  <a:latin typeface="Arial" charset="0"/>
                </a:rPr>
                <a:t>:1000</a:t>
              </a:r>
              <a:r>
                <a:rPr lang="zh-CN" altLang="en-US" sz="1200" b="1" dirty="0" smtClean="0">
                  <a:solidFill>
                    <a:srgbClr val="FFFFFF"/>
                  </a:solidFill>
                  <a:effectLst>
                    <a:outerShdw blurRad="38100" dist="38100" dir="2700000" algn="tl">
                      <a:srgbClr val="C0C0C0"/>
                    </a:outerShdw>
                  </a:effectLst>
                  <a:latin typeface="Arial" charset="0"/>
                </a:rPr>
                <a:t>亿</a:t>
              </a:r>
              <a:endParaRPr lang="zh-CN" altLang="en-US" sz="1200" b="1" dirty="0">
                <a:solidFill>
                  <a:srgbClr val="FFFFFF"/>
                </a:solidFill>
                <a:effectLst>
                  <a:outerShdw blurRad="38100" dist="38100" dir="2700000" algn="tl">
                    <a:srgbClr val="C0C0C0"/>
                  </a:outerShdw>
                </a:effectLst>
                <a:latin typeface="Arial" charset="0"/>
              </a:endParaRPr>
            </a:p>
          </p:txBody>
        </p:sp>
        <p:sp>
          <p:nvSpPr>
            <p:cNvPr id="61471" name="Oval 31"/>
            <p:cNvSpPr>
              <a:spLocks noChangeArrowheads="1"/>
            </p:cNvSpPr>
            <p:nvPr/>
          </p:nvSpPr>
          <p:spPr bwMode="gray">
            <a:xfrm>
              <a:off x="1968" y="3792"/>
              <a:ext cx="916" cy="30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Text Box 24"/>
          <p:cNvSpPr txBox="1">
            <a:spLocks noChangeArrowheads="1"/>
          </p:cNvSpPr>
          <p:nvPr/>
        </p:nvSpPr>
        <p:spPr bwMode="gray">
          <a:xfrm>
            <a:off x="1099212" y="4664619"/>
            <a:ext cx="133588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dirty="0" smtClean="0">
                <a:solidFill>
                  <a:srgbClr val="FFFFFF"/>
                </a:solidFill>
                <a:effectLst>
                  <a:outerShdw blurRad="38100" dist="38100" dir="2700000" algn="tl">
                    <a:srgbClr val="C0C0C0"/>
                  </a:outerShdw>
                </a:effectLst>
                <a:latin typeface="Arial" charset="0"/>
              </a:rPr>
              <a:t>更低功耗</a:t>
            </a:r>
            <a:endParaRPr lang="en-US" altLang="zh-CN" sz="2000" b="1" dirty="0" smtClean="0">
              <a:solidFill>
                <a:srgbClr val="FFFFFF"/>
              </a:solidFill>
              <a:effectLst>
                <a:outerShdw blurRad="38100" dist="38100" dir="2700000" algn="tl">
                  <a:srgbClr val="C0C0C0"/>
                </a:outerShdw>
              </a:effectLst>
              <a:latin typeface="Arial" charset="0"/>
            </a:endParaRPr>
          </a:p>
          <a:p>
            <a:pPr algn="ctr" eaLnBrk="0" hangingPunct="0"/>
            <a:r>
              <a:rPr lang="zh-CN" altLang="en-US" sz="1200" b="1" dirty="0" smtClean="0">
                <a:solidFill>
                  <a:srgbClr val="FFFFFF"/>
                </a:solidFill>
                <a:effectLst>
                  <a:outerShdw blurRad="38100" dist="38100" dir="2700000" algn="tl">
                    <a:srgbClr val="C0C0C0"/>
                  </a:outerShdw>
                </a:effectLst>
                <a:latin typeface="Arial" charset="0"/>
              </a:rPr>
              <a:t>基站更节能，终端更省电</a:t>
            </a:r>
            <a:endParaRPr lang="zh-CN" altLang="en-US" sz="1200" b="1" dirty="0">
              <a:solidFill>
                <a:srgbClr val="FFFFFF"/>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87589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6"/>
                                        </p:tgtEl>
                                        <p:attrNameLst>
                                          <p:attrName>style.visibility</p:attrName>
                                        </p:attrNameLst>
                                      </p:cBhvr>
                                      <p:to>
                                        <p:strVal val="visible"/>
                                      </p:to>
                                    </p:set>
                                    <p:anim calcmode="lin" valueType="num">
                                      <p:cBhvr additive="base">
                                        <p:cTn id="7" dur="500" fill="hold"/>
                                        <p:tgtEl>
                                          <p:spTgt spid="61446"/>
                                        </p:tgtEl>
                                        <p:attrNameLst>
                                          <p:attrName>ppt_x</p:attrName>
                                        </p:attrNameLst>
                                      </p:cBhvr>
                                      <p:tavLst>
                                        <p:tav tm="0">
                                          <p:val>
                                            <p:strVal val="#ppt_x"/>
                                          </p:val>
                                        </p:tav>
                                        <p:tav tm="100000">
                                          <p:val>
                                            <p:strVal val="#ppt_x"/>
                                          </p:val>
                                        </p:tav>
                                      </p:tavLst>
                                    </p:anim>
                                    <p:anim calcmode="lin" valueType="num">
                                      <p:cBhvr additive="base">
                                        <p:cTn id="8" dur="500" fill="hold"/>
                                        <p:tgtEl>
                                          <p:spTgt spid="614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0"/>
                                        </p:tgtEl>
                                        <p:attrNameLst>
                                          <p:attrName>style.visibility</p:attrName>
                                        </p:attrNameLst>
                                      </p:cBhvr>
                                      <p:to>
                                        <p:strVal val="visible"/>
                                      </p:to>
                                    </p:set>
                                    <p:anim calcmode="lin" valueType="num">
                                      <p:cBhvr additive="base">
                                        <p:cTn id="17" dur="500" fill="hold"/>
                                        <p:tgtEl>
                                          <p:spTgt spid="61460"/>
                                        </p:tgtEl>
                                        <p:attrNameLst>
                                          <p:attrName>ppt_x</p:attrName>
                                        </p:attrNameLst>
                                      </p:cBhvr>
                                      <p:tavLst>
                                        <p:tav tm="0">
                                          <p:val>
                                            <p:strVal val="#ppt_x"/>
                                          </p:val>
                                        </p:tav>
                                        <p:tav tm="100000">
                                          <p:val>
                                            <p:strVal val="#ppt_x"/>
                                          </p:val>
                                        </p:tav>
                                      </p:tavLst>
                                    </p:anim>
                                    <p:anim calcmode="lin" valueType="num">
                                      <p:cBhvr additive="base">
                                        <p:cTn id="18" dur="500" fill="hold"/>
                                        <p:tgtEl>
                                          <p:spTgt spid="6146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466"/>
                                        </p:tgtEl>
                                        <p:attrNameLst>
                                          <p:attrName>style.visibility</p:attrName>
                                        </p:attrNameLst>
                                      </p:cBhvr>
                                      <p:to>
                                        <p:strVal val="visible"/>
                                      </p:to>
                                    </p:set>
                                    <p:anim calcmode="lin" valueType="num">
                                      <p:cBhvr additive="base">
                                        <p:cTn id="23" dur="500" fill="hold"/>
                                        <p:tgtEl>
                                          <p:spTgt spid="61466"/>
                                        </p:tgtEl>
                                        <p:attrNameLst>
                                          <p:attrName>ppt_x</p:attrName>
                                        </p:attrNameLst>
                                      </p:cBhvr>
                                      <p:tavLst>
                                        <p:tav tm="0">
                                          <p:val>
                                            <p:strVal val="#ppt_x"/>
                                          </p:val>
                                        </p:tav>
                                        <p:tav tm="100000">
                                          <p:val>
                                            <p:strVal val="#ppt_x"/>
                                          </p:val>
                                        </p:tav>
                                      </p:tavLst>
                                    </p:anim>
                                    <p:anim calcmode="lin" valueType="num">
                                      <p:cBhvr additive="base">
                                        <p:cTn id="24" dur="500" fill="hold"/>
                                        <p:tgtEl>
                                          <p:spTgt spid="614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1453"/>
                                        </p:tgtEl>
                                        <p:attrNameLst>
                                          <p:attrName>style.visibility</p:attrName>
                                        </p:attrNameLst>
                                      </p:cBhvr>
                                      <p:to>
                                        <p:strVal val="visible"/>
                                      </p:to>
                                    </p:set>
                                    <p:anim calcmode="lin" valueType="num">
                                      <p:cBhvr additive="base">
                                        <p:cTn id="29" dur="500" fill="hold"/>
                                        <p:tgtEl>
                                          <p:spTgt spid="61453"/>
                                        </p:tgtEl>
                                        <p:attrNameLst>
                                          <p:attrName>ppt_x</p:attrName>
                                        </p:attrNameLst>
                                      </p:cBhvr>
                                      <p:tavLst>
                                        <p:tav tm="0">
                                          <p:val>
                                            <p:strVal val="#ppt_x"/>
                                          </p:val>
                                        </p:tav>
                                        <p:tav tm="100000">
                                          <p:val>
                                            <p:strVal val="#ppt_x"/>
                                          </p:val>
                                        </p:tav>
                                      </p:tavLst>
                                    </p:anim>
                                    <p:anim calcmode="lin" valueType="num">
                                      <p:cBhvr additive="base">
                                        <p:cTn id="30" dur="500" fill="hold"/>
                                        <p:tgtEl>
                                          <p:spTgt spid="61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0612" y="300033"/>
            <a:ext cx="8229600" cy="968727"/>
          </a:xfrm>
        </p:spPr>
        <p:txBody>
          <a:bodyPr>
            <a:normAutofit/>
          </a:bodyPr>
          <a:lstStyle/>
          <a:p>
            <a:pPr algn="l"/>
            <a:r>
              <a:rPr lang="en-US" altLang="zh-CN" sz="3200" dirty="0" smtClean="0">
                <a:latin typeface="+mn-ea"/>
                <a:ea typeface="+mn-ea"/>
              </a:rPr>
              <a:t>5G</a:t>
            </a:r>
            <a:r>
              <a:rPr lang="zh-CN" altLang="en-US" sz="3200" dirty="0" smtClean="0">
                <a:latin typeface="+mn-ea"/>
                <a:ea typeface="+mn-ea"/>
              </a:rPr>
              <a:t>增强现有的应用场景</a:t>
            </a:r>
            <a:endParaRPr lang="zh-CN" altLang="en-US" sz="3200" dirty="0">
              <a:latin typeface="+mn-ea"/>
              <a:ea typeface="+mn-ea"/>
            </a:endParaRPr>
          </a:p>
        </p:txBody>
      </p:sp>
      <p:grpSp>
        <p:nvGrpSpPr>
          <p:cNvPr id="25" name="Group 24"/>
          <p:cNvGrpSpPr/>
          <p:nvPr/>
        </p:nvGrpSpPr>
        <p:grpSpPr>
          <a:xfrm>
            <a:off x="1009848" y="1906601"/>
            <a:ext cx="7124304" cy="3759190"/>
            <a:chOff x="832071" y="1723523"/>
            <a:chExt cx="7124304" cy="3759190"/>
          </a:xfrm>
        </p:grpSpPr>
        <p:sp>
          <p:nvSpPr>
            <p:cNvPr id="7" name="Flowchart: Preparation 6"/>
            <p:cNvSpPr/>
            <p:nvPr/>
          </p:nvSpPr>
          <p:spPr>
            <a:xfrm>
              <a:off x="832071" y="3737197"/>
              <a:ext cx="1584176"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减灾</a:t>
              </a:r>
              <a:endParaRPr lang="zh-CN" altLang="en-US" sz="1200" dirty="0"/>
            </a:p>
          </p:txBody>
        </p:sp>
        <p:grpSp>
          <p:nvGrpSpPr>
            <p:cNvPr id="24" name="Group 23"/>
            <p:cNvGrpSpPr/>
            <p:nvPr/>
          </p:nvGrpSpPr>
          <p:grpSpPr>
            <a:xfrm>
              <a:off x="935015" y="1723523"/>
              <a:ext cx="7021360" cy="3759190"/>
              <a:chOff x="935015" y="1723523"/>
              <a:chExt cx="7021360" cy="3759190"/>
            </a:xfrm>
          </p:grpSpPr>
          <p:sp>
            <p:nvSpPr>
              <p:cNvPr id="4" name="Oval 3"/>
              <p:cNvSpPr/>
              <p:nvPr/>
            </p:nvSpPr>
            <p:spPr>
              <a:xfrm>
                <a:off x="2855467" y="2883038"/>
                <a:ext cx="3024336" cy="144016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n-ea"/>
                  </a:rPr>
                  <a:t>5G</a:t>
                </a:r>
                <a:r>
                  <a:rPr lang="zh-CN" altLang="en-US" dirty="0" smtClean="0">
                    <a:latin typeface="+mn-ea"/>
                  </a:rPr>
                  <a:t>将会增强社会经济满意度</a:t>
                </a:r>
                <a:endParaRPr lang="zh-CN" altLang="en-US" dirty="0">
                  <a:latin typeface="+mn-ea"/>
                </a:endParaRPr>
              </a:p>
            </p:txBody>
          </p:sp>
          <p:sp>
            <p:nvSpPr>
              <p:cNvPr id="5" name="Flowchart: Preparation 4"/>
              <p:cNvSpPr/>
              <p:nvPr/>
            </p:nvSpPr>
            <p:spPr>
              <a:xfrm>
                <a:off x="935015" y="2705782"/>
                <a:ext cx="1584176"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健康护理</a:t>
                </a:r>
                <a:endParaRPr lang="en-US" altLang="zh-CN" sz="1200" dirty="0" smtClean="0"/>
              </a:p>
              <a:p>
                <a:pPr algn="ctr"/>
                <a:r>
                  <a:rPr lang="zh-CN" altLang="en-US" sz="1200" dirty="0" smtClean="0"/>
                  <a:t>远程医疗</a:t>
                </a:r>
                <a:endParaRPr lang="zh-CN" altLang="en-US" sz="1200" dirty="0"/>
              </a:p>
            </p:txBody>
          </p:sp>
          <p:sp>
            <p:nvSpPr>
              <p:cNvPr id="8" name="Flowchart: Preparation 7"/>
              <p:cNvSpPr/>
              <p:nvPr/>
            </p:nvSpPr>
            <p:spPr>
              <a:xfrm>
                <a:off x="1403647" y="4677038"/>
                <a:ext cx="2903641"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教育</a:t>
                </a:r>
                <a:endParaRPr lang="en-US" altLang="zh-CN" sz="1200" dirty="0" smtClean="0"/>
              </a:p>
              <a:p>
                <a:pPr algn="ctr"/>
                <a:r>
                  <a:rPr lang="zh-CN" altLang="en-US" sz="1200" dirty="0" smtClean="0"/>
                  <a:t>远程教学虚拟体验</a:t>
                </a:r>
                <a:endParaRPr lang="zh-CN" altLang="en-US" sz="1200" dirty="0"/>
              </a:p>
            </p:txBody>
          </p:sp>
          <p:sp>
            <p:nvSpPr>
              <p:cNvPr id="9" name="Flowchart: Preparation 8"/>
              <p:cNvSpPr/>
              <p:nvPr/>
            </p:nvSpPr>
            <p:spPr>
              <a:xfrm>
                <a:off x="4616575" y="4690625"/>
                <a:ext cx="2736305"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安全和生命线系统</a:t>
                </a:r>
                <a:endParaRPr lang="en-US" altLang="zh-CN" sz="1200" dirty="0" smtClean="0"/>
              </a:p>
              <a:p>
                <a:pPr algn="ctr"/>
                <a:r>
                  <a:rPr lang="zh-CN" altLang="en-US" sz="1200" dirty="0" smtClean="0"/>
                  <a:t>防护与救援</a:t>
                </a:r>
                <a:endParaRPr lang="zh-CN" altLang="en-US" sz="1200" dirty="0"/>
              </a:p>
            </p:txBody>
          </p:sp>
          <p:sp>
            <p:nvSpPr>
              <p:cNvPr id="10" name="Flowchart: Preparation 9"/>
              <p:cNvSpPr/>
              <p:nvPr/>
            </p:nvSpPr>
            <p:spPr>
              <a:xfrm>
                <a:off x="5984728" y="3732766"/>
                <a:ext cx="1827632"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消费电子</a:t>
                </a:r>
                <a:endParaRPr lang="en-US" altLang="zh-CN" sz="1200" dirty="0" smtClean="0"/>
              </a:p>
              <a:p>
                <a:pPr algn="ctr"/>
                <a:r>
                  <a:rPr lang="zh-CN" altLang="en-US" sz="1200" dirty="0" smtClean="0"/>
                  <a:t>远程控制</a:t>
                </a:r>
                <a:endParaRPr lang="zh-CN" altLang="en-US" sz="1200" dirty="0"/>
              </a:p>
            </p:txBody>
          </p:sp>
          <p:sp>
            <p:nvSpPr>
              <p:cNvPr id="11" name="Flowchart: Preparation 10"/>
              <p:cNvSpPr/>
              <p:nvPr/>
            </p:nvSpPr>
            <p:spPr>
              <a:xfrm>
                <a:off x="5938988" y="2705782"/>
                <a:ext cx="2017387"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家居</a:t>
                </a:r>
                <a:endParaRPr lang="en-US" altLang="zh-CN" sz="1200" dirty="0" smtClean="0"/>
              </a:p>
              <a:p>
                <a:pPr algn="ctr"/>
                <a:r>
                  <a:rPr lang="zh-CN" altLang="en-US" sz="1200" dirty="0" smtClean="0"/>
                  <a:t>家居安防</a:t>
                </a:r>
                <a:endParaRPr lang="zh-CN" altLang="en-US" sz="1200" dirty="0"/>
              </a:p>
            </p:txBody>
          </p:sp>
          <p:sp>
            <p:nvSpPr>
              <p:cNvPr id="12" name="Flowchart: Preparation 11"/>
              <p:cNvSpPr/>
              <p:nvPr/>
            </p:nvSpPr>
            <p:spPr>
              <a:xfrm>
                <a:off x="4387734" y="1723523"/>
                <a:ext cx="3236355"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富媒体</a:t>
                </a:r>
                <a:endParaRPr lang="en-US" altLang="zh-CN" sz="1200" dirty="0" smtClean="0"/>
              </a:p>
              <a:p>
                <a:pPr algn="ctr"/>
                <a:r>
                  <a:rPr lang="zh-CN" altLang="en-US" sz="1200" dirty="0" smtClean="0"/>
                  <a:t>多用户超高清电话会议、多媒体视频，超保真无损音乐</a:t>
                </a:r>
                <a:endParaRPr lang="zh-CN" altLang="en-US" sz="1200" dirty="0"/>
              </a:p>
            </p:txBody>
          </p:sp>
          <p:sp>
            <p:nvSpPr>
              <p:cNvPr id="13" name="Flowchart: Preparation 12"/>
              <p:cNvSpPr/>
              <p:nvPr/>
            </p:nvSpPr>
            <p:spPr>
              <a:xfrm>
                <a:off x="1331640" y="1723523"/>
                <a:ext cx="2875833" cy="792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交通运输</a:t>
                </a:r>
                <a:endParaRPr lang="en-US" altLang="zh-CN" sz="1200" dirty="0" smtClean="0"/>
              </a:p>
              <a:p>
                <a:pPr algn="ctr"/>
                <a:r>
                  <a:rPr lang="zh-CN" altLang="en-US" sz="1200" dirty="0" smtClean="0"/>
                  <a:t>有效、安全的自动驾驶</a:t>
                </a:r>
                <a:endParaRPr lang="zh-CN" altLang="en-US" sz="1200" dirty="0"/>
              </a:p>
            </p:txBody>
          </p:sp>
        </p:grpSp>
      </p:grpSp>
    </p:spTree>
    <p:extLst>
      <p:ext uri="{BB962C8B-B14F-4D97-AF65-F5344CB8AC3E}">
        <p14:creationId xmlns:p14="http://schemas.microsoft.com/office/powerpoint/2010/main" val="3208562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12146340"/>
              </p:ext>
            </p:extLst>
          </p:nvPr>
        </p:nvGraphicFramePr>
        <p:xfrm>
          <a:off x="208120" y="1412776"/>
          <a:ext cx="8684360" cy="5124645"/>
        </p:xfrm>
        <a:graphic>
          <a:graphicData uri="http://schemas.openxmlformats.org/drawingml/2006/table">
            <a:tbl>
              <a:tblPr firstRow="1" bandRow="1">
                <a:tableStyleId>{5C22544A-7EE6-4342-B048-85BDC9FD1C3A}</a:tableStyleId>
              </a:tblPr>
              <a:tblGrid>
                <a:gridCol w="4240572"/>
                <a:gridCol w="4443788"/>
              </a:tblGrid>
              <a:tr h="432048">
                <a:tc>
                  <a:txBody>
                    <a:bodyPr/>
                    <a:lstStyle/>
                    <a:p>
                      <a:r>
                        <a:rPr lang="zh-CN" altLang="en-US" dirty="0" smtClean="0"/>
                        <a:t>连续广域覆盖</a:t>
                      </a:r>
                      <a:endParaRPr lang="zh-CN" altLang="en-US" dirty="0"/>
                    </a:p>
                  </a:txBody>
                  <a:tcPr/>
                </a:tc>
                <a:tc>
                  <a:txBody>
                    <a:bodyPr/>
                    <a:lstStyle/>
                    <a:p>
                      <a:r>
                        <a:rPr lang="zh-CN" altLang="en-US" dirty="0" smtClean="0"/>
                        <a:t>热点高容量</a:t>
                      </a:r>
                      <a:endParaRPr lang="zh-CN" altLang="en-US" dirty="0"/>
                    </a:p>
                  </a:txBody>
                  <a:tcPr/>
                </a:tc>
              </a:tr>
              <a:tr h="2088232">
                <a:tc>
                  <a:txBody>
                    <a:bodyPr/>
                    <a:lstStyle/>
                    <a:p>
                      <a:endParaRPr lang="zh-CN" altLang="en-US" dirty="0"/>
                    </a:p>
                  </a:txBody>
                  <a:tcPr/>
                </a:tc>
                <a:tc>
                  <a:txBody>
                    <a:bodyPr/>
                    <a:lstStyle/>
                    <a:p>
                      <a:endParaRPr lang="zh-CN" altLang="en-US" dirty="0"/>
                    </a:p>
                  </a:txBody>
                  <a:tcPr/>
                </a:tc>
              </a:tr>
              <a:tr h="360040">
                <a:tc>
                  <a:txBody>
                    <a:bodyPr/>
                    <a:lstStyle/>
                    <a:p>
                      <a:pPr marL="0" algn="l" defTabSz="914400" rtl="0" eaLnBrk="1" latinLnBrk="0" hangingPunct="1"/>
                      <a:r>
                        <a:rPr lang="zh-CN" altLang="en-US" sz="1800" b="1" kern="1200" dirty="0" smtClean="0">
                          <a:solidFill>
                            <a:schemeClr val="lt1"/>
                          </a:solidFill>
                          <a:latin typeface="+mn-lt"/>
                          <a:ea typeface="+mn-ea"/>
                          <a:cs typeface="+mn-cs"/>
                        </a:rPr>
                        <a:t>低功耗大连接</a:t>
                      </a:r>
                      <a:endParaRPr lang="zh-CN" altLang="en-US" sz="1800" b="1" kern="1200" dirty="0">
                        <a:solidFill>
                          <a:schemeClr val="lt1"/>
                        </a:solidFill>
                        <a:latin typeface="+mn-lt"/>
                        <a:ea typeface="+mn-ea"/>
                        <a:cs typeface="+mn-cs"/>
                      </a:endParaRPr>
                    </a:p>
                  </a:txBody>
                  <a:tcPr>
                    <a:solidFill>
                      <a:schemeClr val="bg2">
                        <a:lumMod val="75000"/>
                      </a:schemeClr>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低时延高可靠</a:t>
                      </a:r>
                      <a:endParaRPr lang="zh-CN" altLang="en-US" sz="1800" b="1" kern="1200" dirty="0">
                        <a:solidFill>
                          <a:schemeClr val="lt1"/>
                        </a:solidFill>
                        <a:latin typeface="+mn-lt"/>
                        <a:ea typeface="+mn-ea"/>
                        <a:cs typeface="+mn-cs"/>
                      </a:endParaRPr>
                    </a:p>
                  </a:txBody>
                  <a:tcPr>
                    <a:solidFill>
                      <a:schemeClr val="bg2">
                        <a:lumMod val="75000"/>
                      </a:schemeClr>
                    </a:solidFill>
                  </a:tcPr>
                </a:tc>
              </a:tr>
              <a:tr h="2238605">
                <a:tc>
                  <a:txBody>
                    <a:bodyPr/>
                    <a:lstStyle/>
                    <a:p>
                      <a:endParaRPr lang="zh-CN" altLang="en-US" dirty="0"/>
                    </a:p>
                  </a:txBody>
                  <a:tcPr/>
                </a:tc>
                <a:tc>
                  <a:txBody>
                    <a:bodyPr/>
                    <a:lstStyle/>
                    <a:p>
                      <a:endParaRPr lang="zh-CN" altLang="en-US" dirty="0"/>
                    </a:p>
                  </a:txBody>
                  <a:tcPr/>
                </a:tc>
              </a:tr>
            </a:tbl>
          </a:graphicData>
        </a:graphic>
      </p:graphicFrame>
      <p:sp>
        <p:nvSpPr>
          <p:cNvPr id="3" name="Title 2"/>
          <p:cNvSpPr>
            <a:spLocks noGrp="1"/>
          </p:cNvSpPr>
          <p:nvPr>
            <p:ph type="title"/>
          </p:nvPr>
        </p:nvSpPr>
        <p:spPr>
          <a:xfrm>
            <a:off x="456096" y="188640"/>
            <a:ext cx="8229600" cy="1000799"/>
          </a:xfrm>
        </p:spPr>
        <p:txBody>
          <a:bodyPr>
            <a:normAutofit/>
          </a:bodyPr>
          <a:lstStyle/>
          <a:p>
            <a:pPr algn="l"/>
            <a:r>
              <a:rPr lang="en-US" altLang="zh-CN" sz="3200" dirty="0" smtClean="0">
                <a:latin typeface="+mn-ea"/>
                <a:ea typeface="+mn-ea"/>
              </a:rPr>
              <a:t>5G</a:t>
            </a:r>
            <a:r>
              <a:rPr lang="zh-CN" altLang="en-US" sz="3200" dirty="0" smtClean="0">
                <a:latin typeface="+mn-ea"/>
                <a:ea typeface="+mn-ea"/>
              </a:rPr>
              <a:t>典型应用场景</a:t>
            </a:r>
            <a:endParaRPr lang="zh-CN" altLang="en-US" sz="3200" dirty="0">
              <a:latin typeface="+mn-ea"/>
              <a:ea typeface="+mn-ea"/>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096" y="1829442"/>
            <a:ext cx="3528392" cy="20669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829441"/>
            <a:ext cx="3550092" cy="2066942"/>
          </a:xfrm>
          <a:prstGeom prst="rect">
            <a:avLst/>
          </a:prstGeom>
        </p:spPr>
      </p:pic>
      <p:pic>
        <p:nvPicPr>
          <p:cNvPr id="8" name="Picture 7"/>
          <p:cNvPicPr>
            <a:picLocks noChangeAspect="1"/>
          </p:cNvPicPr>
          <p:nvPr/>
        </p:nvPicPr>
        <p:blipFill>
          <a:blip r:embed="rId4"/>
          <a:stretch>
            <a:fillRect/>
          </a:stretch>
        </p:blipFill>
        <p:spPr>
          <a:xfrm>
            <a:off x="456096" y="4378451"/>
            <a:ext cx="3528392" cy="217722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8024" y="4378451"/>
            <a:ext cx="3550092" cy="2085321"/>
          </a:xfrm>
          <a:prstGeom prst="rect">
            <a:avLst/>
          </a:prstGeom>
        </p:spPr>
      </p:pic>
    </p:spTree>
    <p:extLst>
      <p:ext uri="{BB962C8B-B14F-4D97-AF65-F5344CB8AC3E}">
        <p14:creationId xmlns:p14="http://schemas.microsoft.com/office/powerpoint/2010/main" val="1659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4400" dirty="0" smtClean="0">
                <a:solidFill>
                  <a:schemeClr val="tx1"/>
                </a:solidFill>
                <a:latin typeface="Times New Roman" pitchFamily="18" charset="0"/>
                <a:cs typeface="Times New Roman" pitchFamily="18" charset="0"/>
              </a:rPr>
              <a:t>发展背景</a:t>
            </a:r>
            <a:endParaRPr lang="en-US" altLang="zh-CN" sz="4400" dirty="0" smtClean="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a:solidFill>
                  <a:schemeClr val="tx1"/>
                </a:solidFill>
                <a:latin typeface="Times New Roman" pitchFamily="18" charset="0"/>
                <a:cs typeface="Times New Roman" pitchFamily="18" charset="0"/>
              </a:rPr>
              <a:t>业务及应用场景</a:t>
            </a:r>
            <a:endParaRPr lang="en-US" altLang="zh-CN" sz="4400" dirty="0">
              <a:solidFill>
                <a:schemeClr val="tx1"/>
              </a:solidFill>
              <a:latin typeface="Times New Roman" pitchFamily="18" charset="0"/>
              <a:cs typeface="Times New Roman" pitchFamily="18" charset="0"/>
            </a:endParaRPr>
          </a:p>
          <a:p>
            <a:pPr>
              <a:buFont typeface="Wingdings" pitchFamily="2" charset="2"/>
              <a:buChar char="p"/>
            </a:pPr>
            <a:r>
              <a:rPr lang="en-US" altLang="zh-CN" sz="4400" dirty="0">
                <a:solidFill>
                  <a:srgbClr val="FF0000"/>
                </a:solidFill>
                <a:latin typeface="Times New Roman" pitchFamily="18" charset="0"/>
                <a:cs typeface="Times New Roman" pitchFamily="18" charset="0"/>
              </a:rPr>
              <a:t>5G</a:t>
            </a:r>
            <a:r>
              <a:rPr lang="zh-CN" altLang="en-US" sz="4400" dirty="0">
                <a:solidFill>
                  <a:srgbClr val="FF0000"/>
                </a:solidFill>
                <a:latin typeface="Times New Roman" pitchFamily="18" charset="0"/>
                <a:cs typeface="Times New Roman" pitchFamily="18" charset="0"/>
              </a:rPr>
              <a:t>网络架构</a:t>
            </a:r>
            <a:endParaRPr lang="en-US" altLang="zh-CN" sz="4400" dirty="0">
              <a:solidFill>
                <a:srgbClr val="FF0000"/>
              </a:solidFill>
              <a:latin typeface="Times New Roman" pitchFamily="18" charset="0"/>
              <a:cs typeface="Times New Roman" pitchFamily="18" charset="0"/>
            </a:endParaRPr>
          </a:p>
          <a:p>
            <a:pPr>
              <a:buFont typeface="Wingdings" pitchFamily="2" charset="2"/>
              <a:buChar char="p"/>
            </a:pPr>
            <a:r>
              <a:rPr lang="zh-CN" altLang="en-US" sz="4400" dirty="0" smtClean="0">
                <a:latin typeface="Times New Roman" pitchFamily="18" charset="0"/>
                <a:cs typeface="Times New Roman" pitchFamily="18" charset="0"/>
              </a:rPr>
              <a:t>关键技术</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smtClean="0">
                <a:solidFill>
                  <a:srgbClr val="000099"/>
                </a:solidFill>
              </a:rPr>
              <a:t>前景展望</a:t>
            </a:r>
            <a:endParaRPr lang="zh-CN" alt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4004322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4400" b="1" dirty="0" smtClean="0"/>
              <a:t>5G NR</a:t>
            </a:r>
            <a:r>
              <a:rPr lang="zh-CN" altLang="en-US" sz="4400" b="1" dirty="0" smtClean="0"/>
              <a:t>总体架构</a:t>
            </a:r>
            <a:endParaRPr lang="zh-CN" altLang="en-US" sz="4400" b="1" dirty="0"/>
          </a:p>
        </p:txBody>
      </p:sp>
      <p:pic>
        <p:nvPicPr>
          <p:cNvPr id="1025" name="Picture 1" descr="http://img.blog.csdn.net/20180125121134638?watermark/2/text/aHR0cDovL2Jsb2cuY3Nkbi5uZXQvanh3eGc=/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5695950"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478" y="1772816"/>
            <a:ext cx="3124522" cy="2585323"/>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err="1" smtClean="0"/>
              <a:t>gNB</a:t>
            </a:r>
            <a:r>
              <a:rPr lang="zh-CN" altLang="en-US" dirty="0"/>
              <a:t>：提供</a:t>
            </a:r>
            <a:r>
              <a:rPr lang="en-US" altLang="zh-CN" dirty="0"/>
              <a:t>NR</a:t>
            </a:r>
            <a:r>
              <a:rPr lang="zh-CN" altLang="en-US" dirty="0"/>
              <a:t>用户平面和控制平面协议和功能</a:t>
            </a:r>
          </a:p>
          <a:p>
            <a:pPr marL="285750" indent="-285750">
              <a:buFont typeface="Wingdings" panose="05000000000000000000" pitchFamily="2" charset="2"/>
              <a:buChar char="u"/>
            </a:pPr>
            <a:r>
              <a:rPr lang="en-US" altLang="zh-CN" dirty="0" smtClean="0"/>
              <a:t>ng-</a:t>
            </a:r>
            <a:r>
              <a:rPr lang="en-US" altLang="zh-CN" dirty="0" err="1" smtClean="0"/>
              <a:t>eNB</a:t>
            </a:r>
            <a:r>
              <a:rPr lang="zh-CN" altLang="en-US" dirty="0"/>
              <a:t>：提供</a:t>
            </a:r>
            <a:r>
              <a:rPr lang="en-US" altLang="zh-CN" dirty="0"/>
              <a:t>E-UTRA</a:t>
            </a:r>
            <a:r>
              <a:rPr lang="zh-CN" altLang="en-US" dirty="0"/>
              <a:t>用户平面和控制平面协议和</a:t>
            </a:r>
            <a:r>
              <a:rPr lang="zh-CN" altLang="en-US" dirty="0" smtClean="0"/>
              <a:t>功能</a:t>
            </a:r>
            <a:endParaRPr lang="zh-CN" altLang="en-US" dirty="0"/>
          </a:p>
          <a:p>
            <a:pPr marL="285750" indent="-285750">
              <a:buFont typeface="Wingdings" panose="05000000000000000000" pitchFamily="2" charset="2"/>
              <a:buChar char="u"/>
            </a:pPr>
            <a:r>
              <a:rPr lang="en-US" altLang="zh-CN" dirty="0" smtClean="0"/>
              <a:t>AMF</a:t>
            </a:r>
            <a:r>
              <a:rPr lang="zh-CN" altLang="en-US" dirty="0"/>
              <a:t>（</a:t>
            </a:r>
            <a:r>
              <a:rPr lang="en-US" altLang="zh-CN" dirty="0"/>
              <a:t>Access and Mobility Management Function</a:t>
            </a:r>
            <a:r>
              <a:rPr lang="zh-CN" altLang="en-US" dirty="0" smtClean="0"/>
              <a:t>）</a:t>
            </a:r>
            <a:endParaRPr lang="en-US" altLang="zh-CN" dirty="0" smtClean="0"/>
          </a:p>
          <a:p>
            <a:pPr marL="285750" indent="-285750">
              <a:buFont typeface="Wingdings" panose="05000000000000000000" pitchFamily="2" charset="2"/>
              <a:buChar char="u"/>
            </a:pPr>
            <a:r>
              <a:rPr lang="en-US" altLang="zh-CN" dirty="0" smtClean="0"/>
              <a:t>UPF</a:t>
            </a:r>
            <a:r>
              <a:rPr lang="zh-CN" altLang="en-US" dirty="0"/>
              <a:t>（</a:t>
            </a:r>
            <a:r>
              <a:rPr lang="en-US" altLang="zh-CN" dirty="0"/>
              <a:t>User Plane </a:t>
            </a:r>
            <a:r>
              <a:rPr lang="en-US" altLang="zh-CN" dirty="0" smtClean="0"/>
              <a:t>Function</a:t>
            </a:r>
            <a:r>
              <a:rPr lang="zh-CN" altLang="en-US" dirty="0" smtClean="0"/>
              <a:t>）</a:t>
            </a:r>
            <a:endParaRPr lang="zh-CN" altLang="en-US" dirty="0"/>
          </a:p>
          <a:p>
            <a:r>
              <a:rPr lang="zh-CN" altLang="en-US" dirty="0"/>
              <a:t>　　</a:t>
            </a:r>
          </a:p>
        </p:txBody>
      </p:sp>
    </p:spTree>
    <p:extLst>
      <p:ext uri="{BB962C8B-B14F-4D97-AF65-F5344CB8AC3E}">
        <p14:creationId xmlns:p14="http://schemas.microsoft.com/office/powerpoint/2010/main" val="10094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4400" dirty="0" smtClean="0">
                <a:solidFill>
                  <a:srgbClr val="FF0000"/>
                </a:solidFill>
                <a:latin typeface="Times New Roman" pitchFamily="18" charset="0"/>
                <a:cs typeface="Times New Roman" pitchFamily="18" charset="0"/>
              </a:rPr>
              <a:t>发展背景</a:t>
            </a:r>
            <a:endParaRPr lang="en-US" altLang="zh-CN" sz="4400" dirty="0" smtClean="0">
              <a:solidFill>
                <a:srgbClr val="FF0000"/>
              </a:solidFill>
              <a:latin typeface="Times New Roman" pitchFamily="18" charset="0"/>
              <a:cs typeface="Times New Roman" pitchFamily="18" charset="0"/>
            </a:endParaRPr>
          </a:p>
          <a:p>
            <a:pPr>
              <a:buFont typeface="Wingdings" pitchFamily="2" charset="2"/>
              <a:buChar char="p"/>
            </a:pPr>
            <a:r>
              <a:rPr lang="zh-CN" altLang="en-US" sz="4400" dirty="0" smtClean="0">
                <a:latin typeface="Times New Roman" pitchFamily="18" charset="0"/>
                <a:cs typeface="Times New Roman" pitchFamily="18" charset="0"/>
              </a:rPr>
              <a:t>业务及应用场景</a:t>
            </a:r>
            <a:endParaRPr lang="en-US" altLang="zh-CN" sz="4400" dirty="0" smtClean="0">
              <a:latin typeface="Times New Roman" pitchFamily="18" charset="0"/>
              <a:cs typeface="Times New Roman" pitchFamily="18" charset="0"/>
            </a:endParaRPr>
          </a:p>
          <a:p>
            <a:pPr>
              <a:buFont typeface="Wingdings" pitchFamily="2" charset="2"/>
              <a:buChar char="p"/>
            </a:pPr>
            <a:r>
              <a:rPr lang="en-US" altLang="zh-CN" sz="4400" dirty="0" smtClean="0">
                <a:latin typeface="Times New Roman" pitchFamily="18" charset="0"/>
                <a:cs typeface="Times New Roman" pitchFamily="18" charset="0"/>
              </a:rPr>
              <a:t>5G</a:t>
            </a:r>
            <a:r>
              <a:rPr lang="zh-CN" altLang="en-US" sz="4400" dirty="0" smtClean="0">
                <a:latin typeface="Times New Roman" pitchFamily="18" charset="0"/>
                <a:cs typeface="Times New Roman" pitchFamily="18" charset="0"/>
              </a:rPr>
              <a:t>网络架构</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smtClean="0">
                <a:latin typeface="Times New Roman" pitchFamily="18" charset="0"/>
                <a:cs typeface="Times New Roman" pitchFamily="18" charset="0"/>
              </a:rPr>
              <a:t>关键技术</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smtClean="0">
                <a:solidFill>
                  <a:srgbClr val="000099"/>
                </a:solidFill>
              </a:rPr>
              <a:t>前景展望</a:t>
            </a:r>
            <a:endParaRPr lang="zh-CN" alt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3975740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23528" y="188640"/>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5G NR</a:t>
            </a:r>
            <a:r>
              <a:rPr lang="zh-CN" altLang="en-US" sz="3200" b="1" dirty="0" smtClean="0"/>
              <a:t>总体架构</a:t>
            </a:r>
            <a:endParaRPr lang="zh-CN" altLang="en-US" sz="3200" b="1" dirty="0"/>
          </a:p>
        </p:txBody>
      </p:sp>
      <p:pic>
        <p:nvPicPr>
          <p:cNvPr id="2049" name="Picture 1" descr="http://img.blog.csdn.net/20180125121206372?watermark/2/text/aHR0cDovL2Jsb2cuY3Nkbi5uZXQvanh3eGc=/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90" y="1700808"/>
            <a:ext cx="6785032"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83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t>
            </a:r>
            <a:r>
              <a:rPr lang="zh-CN" altLang="en-US" sz="3200" b="1" dirty="0" smtClean="0"/>
              <a:t>用户面</a:t>
            </a:r>
            <a:endParaRPr lang="zh-CN" altLang="en-US" sz="3200" b="1" dirty="0"/>
          </a:p>
        </p:txBody>
      </p:sp>
      <p:pic>
        <p:nvPicPr>
          <p:cNvPr id="3074" name="Picture 2" descr="å¾çå·²ç»æå :&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4602140" cy="3312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04048" y="1988840"/>
            <a:ext cx="4032448" cy="2862322"/>
          </a:xfrm>
          <a:prstGeom prst="rect">
            <a:avLst/>
          </a:prstGeom>
        </p:spPr>
        <p:txBody>
          <a:bodyPr wrap="square">
            <a:spAutoFit/>
          </a:bodyPr>
          <a:lstStyle/>
          <a:p>
            <a:pPr algn="just"/>
            <a:r>
              <a:rPr lang="en-US" altLang="zh-CN" dirty="0" smtClean="0">
                <a:solidFill>
                  <a:srgbClr val="4F4F4F"/>
                </a:solidFill>
                <a:latin typeface="+mn-ea"/>
              </a:rPr>
              <a:t>NR</a:t>
            </a:r>
            <a:r>
              <a:rPr lang="zh-CN" altLang="en-US" dirty="0">
                <a:solidFill>
                  <a:srgbClr val="4F4F4F"/>
                </a:solidFill>
                <a:latin typeface="+mn-ea"/>
              </a:rPr>
              <a:t>用户平面相比</a:t>
            </a:r>
            <a:r>
              <a:rPr lang="en-US" altLang="zh-CN" dirty="0">
                <a:solidFill>
                  <a:srgbClr val="4F4F4F"/>
                </a:solidFill>
                <a:latin typeface="+mn-ea"/>
              </a:rPr>
              <a:t>LTE</a:t>
            </a:r>
            <a:r>
              <a:rPr lang="zh-CN" altLang="en-US" dirty="0">
                <a:solidFill>
                  <a:srgbClr val="4F4F4F"/>
                </a:solidFill>
                <a:latin typeface="+mn-ea"/>
              </a:rPr>
              <a:t>协议栈多了一层</a:t>
            </a:r>
            <a:r>
              <a:rPr lang="en-US" altLang="zh-CN" dirty="0">
                <a:solidFill>
                  <a:srgbClr val="4F4F4F"/>
                </a:solidFill>
                <a:latin typeface="+mn-ea"/>
              </a:rPr>
              <a:t>SDAP</a:t>
            </a:r>
            <a:r>
              <a:rPr lang="zh-CN" altLang="en-US" dirty="0">
                <a:solidFill>
                  <a:srgbClr val="4F4F4F"/>
                </a:solidFill>
                <a:latin typeface="+mn-ea"/>
              </a:rPr>
              <a:t>层，用户面协议从上到下依次是：</a:t>
            </a:r>
            <a:endParaRPr lang="zh-CN" altLang="en-US" dirty="0">
              <a:latin typeface="+mn-ea"/>
            </a:endParaRPr>
          </a:p>
          <a:p>
            <a:pPr marL="285750" indent="-285750">
              <a:buFont typeface="Wingdings" panose="05000000000000000000" pitchFamily="2" charset="2"/>
              <a:buChar char="l"/>
            </a:pPr>
            <a:r>
              <a:rPr lang="en-US" altLang="zh-CN" dirty="0" smtClean="0">
                <a:solidFill>
                  <a:srgbClr val="4F4F4F"/>
                </a:solidFill>
                <a:latin typeface="+mn-ea"/>
              </a:rPr>
              <a:t>SDAP</a:t>
            </a:r>
            <a:r>
              <a:rPr lang="zh-CN" altLang="en-US" dirty="0">
                <a:solidFill>
                  <a:srgbClr val="4F4F4F"/>
                </a:solidFill>
                <a:latin typeface="+mn-ea"/>
              </a:rPr>
              <a:t>层：</a:t>
            </a:r>
            <a:r>
              <a:rPr lang="en-US" altLang="zh-CN" dirty="0">
                <a:solidFill>
                  <a:srgbClr val="4F4F4F"/>
                </a:solidFill>
                <a:latin typeface="+mn-ea"/>
              </a:rPr>
              <a:t>Service Data Adaptation </a:t>
            </a:r>
            <a:r>
              <a:rPr lang="en-US" altLang="zh-CN" dirty="0" smtClean="0">
                <a:solidFill>
                  <a:srgbClr val="4F4F4F"/>
                </a:solidFill>
                <a:latin typeface="+mn-ea"/>
              </a:rPr>
              <a:t>Protocol</a:t>
            </a:r>
            <a:r>
              <a:rPr lang="zh-CN" altLang="en-US" dirty="0" smtClean="0">
                <a:solidFill>
                  <a:srgbClr val="4F4F4F"/>
                </a:solidFill>
                <a:latin typeface="+mn-ea"/>
              </a:rPr>
              <a:t>（</a:t>
            </a:r>
            <a:r>
              <a:rPr lang="zh-CN" altLang="en-US" dirty="0" smtClean="0">
                <a:solidFill>
                  <a:srgbClr val="FF0000"/>
                </a:solidFill>
                <a:latin typeface="+mn-ea"/>
              </a:rPr>
              <a:t>映射</a:t>
            </a:r>
            <a:r>
              <a:rPr lang="en-US" altLang="zh-CN" dirty="0" err="1" smtClean="0">
                <a:solidFill>
                  <a:srgbClr val="FF0000"/>
                </a:solidFill>
                <a:latin typeface="+mn-ea"/>
              </a:rPr>
              <a:t>QoS</a:t>
            </a:r>
            <a:r>
              <a:rPr lang="zh-CN" altLang="en-US" dirty="0" smtClean="0">
                <a:solidFill>
                  <a:srgbClr val="FF0000"/>
                </a:solidFill>
                <a:latin typeface="+mn-ea"/>
              </a:rPr>
              <a:t>流到对应无线承载</a:t>
            </a:r>
            <a:r>
              <a:rPr lang="zh-CN" altLang="en-US" dirty="0" smtClean="0">
                <a:solidFill>
                  <a:srgbClr val="4F4F4F"/>
                </a:solidFill>
                <a:latin typeface="+mn-ea"/>
              </a:rPr>
              <a:t>）</a:t>
            </a:r>
            <a:endParaRPr lang="en-US" altLang="zh-CN" dirty="0">
              <a:latin typeface="+mn-ea"/>
            </a:endParaRPr>
          </a:p>
          <a:p>
            <a:pPr marL="285750" indent="-285750">
              <a:buFont typeface="Wingdings" panose="05000000000000000000" pitchFamily="2" charset="2"/>
              <a:buChar char="l"/>
            </a:pPr>
            <a:r>
              <a:rPr lang="en-US" altLang="zh-CN" dirty="0" smtClean="0">
                <a:solidFill>
                  <a:srgbClr val="4F4F4F"/>
                </a:solidFill>
                <a:latin typeface="+mn-ea"/>
              </a:rPr>
              <a:t>PDCP</a:t>
            </a:r>
            <a:r>
              <a:rPr lang="zh-CN" altLang="en-US" dirty="0">
                <a:solidFill>
                  <a:srgbClr val="4F4F4F"/>
                </a:solidFill>
                <a:latin typeface="+mn-ea"/>
              </a:rPr>
              <a:t>层：</a:t>
            </a:r>
            <a:r>
              <a:rPr lang="en-US" altLang="zh-CN" dirty="0">
                <a:solidFill>
                  <a:srgbClr val="4F4F4F"/>
                </a:solidFill>
                <a:latin typeface="+mn-ea"/>
              </a:rPr>
              <a:t>Packet Data Convergence Protocol</a:t>
            </a:r>
            <a:endParaRPr lang="en-US" altLang="zh-CN" dirty="0">
              <a:latin typeface="+mn-ea"/>
            </a:endParaRPr>
          </a:p>
          <a:p>
            <a:pPr marL="285750" indent="-285750">
              <a:buFont typeface="Wingdings" panose="05000000000000000000" pitchFamily="2" charset="2"/>
              <a:buChar char="l"/>
            </a:pPr>
            <a:r>
              <a:rPr lang="en-US" altLang="zh-CN" dirty="0">
                <a:solidFill>
                  <a:srgbClr val="4F4F4F"/>
                </a:solidFill>
                <a:latin typeface="+mn-ea"/>
              </a:rPr>
              <a:t>RLC</a:t>
            </a:r>
            <a:r>
              <a:rPr lang="zh-CN" altLang="en-US" dirty="0">
                <a:solidFill>
                  <a:srgbClr val="4F4F4F"/>
                </a:solidFill>
                <a:latin typeface="+mn-ea"/>
              </a:rPr>
              <a:t>层：</a:t>
            </a:r>
            <a:r>
              <a:rPr lang="en-US" altLang="zh-CN" dirty="0">
                <a:solidFill>
                  <a:srgbClr val="4F4F4F"/>
                </a:solidFill>
                <a:latin typeface="+mn-ea"/>
              </a:rPr>
              <a:t>Radio Link Control</a:t>
            </a:r>
          </a:p>
          <a:p>
            <a:pPr marL="285750" indent="-285750">
              <a:buFont typeface="Wingdings" panose="05000000000000000000" pitchFamily="2" charset="2"/>
              <a:buChar char="l"/>
            </a:pPr>
            <a:r>
              <a:rPr lang="en-US" altLang="zh-CN" dirty="0">
                <a:solidFill>
                  <a:srgbClr val="4F4F4F"/>
                </a:solidFill>
                <a:latin typeface="+mn-ea"/>
              </a:rPr>
              <a:t>MAC</a:t>
            </a:r>
            <a:r>
              <a:rPr lang="zh-CN" altLang="en-US" dirty="0">
                <a:solidFill>
                  <a:srgbClr val="4F4F4F"/>
                </a:solidFill>
                <a:latin typeface="+mn-ea"/>
              </a:rPr>
              <a:t>层：</a:t>
            </a:r>
            <a:r>
              <a:rPr lang="en-US" altLang="zh-CN" dirty="0">
                <a:solidFill>
                  <a:srgbClr val="4F4F4F"/>
                </a:solidFill>
                <a:latin typeface="+mn-ea"/>
              </a:rPr>
              <a:t>Medium Access Control</a:t>
            </a:r>
          </a:p>
          <a:p>
            <a:pPr marL="285750" indent="-285750">
              <a:buFont typeface="Wingdings" panose="05000000000000000000" pitchFamily="2" charset="2"/>
              <a:buChar char="l"/>
            </a:pPr>
            <a:r>
              <a:rPr lang="en-US" altLang="zh-CN" dirty="0">
                <a:solidFill>
                  <a:srgbClr val="4F4F4F"/>
                </a:solidFill>
                <a:latin typeface="+mn-ea"/>
              </a:rPr>
              <a:t>PHY</a:t>
            </a:r>
            <a:r>
              <a:rPr lang="zh-CN" altLang="en-US" dirty="0">
                <a:solidFill>
                  <a:srgbClr val="4F4F4F"/>
                </a:solidFill>
                <a:latin typeface="+mn-ea"/>
              </a:rPr>
              <a:t>层：</a:t>
            </a:r>
            <a:r>
              <a:rPr lang="en-US" altLang="zh-CN" dirty="0">
                <a:solidFill>
                  <a:srgbClr val="4F4F4F"/>
                </a:solidFill>
                <a:latin typeface="+mn-ea"/>
              </a:rPr>
              <a:t>Physical</a:t>
            </a:r>
          </a:p>
        </p:txBody>
      </p:sp>
    </p:spTree>
    <p:extLst>
      <p:ext uri="{BB962C8B-B14F-4D97-AF65-F5344CB8AC3E}">
        <p14:creationId xmlns:p14="http://schemas.microsoft.com/office/powerpoint/2010/main" val="1664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t>
            </a:r>
            <a:r>
              <a:rPr lang="zh-CN" altLang="en-US" sz="3200" b="1" dirty="0" smtClean="0"/>
              <a:t>控制面</a:t>
            </a:r>
            <a:endParaRPr lang="zh-CN" altLang="en-US" sz="3200" b="1" dirty="0"/>
          </a:p>
        </p:txBody>
      </p:sp>
      <p:sp>
        <p:nvSpPr>
          <p:cNvPr id="3" name="Rectangle 2"/>
          <p:cNvSpPr/>
          <p:nvPr/>
        </p:nvSpPr>
        <p:spPr>
          <a:xfrm>
            <a:off x="5255568" y="1556792"/>
            <a:ext cx="3888432" cy="2585323"/>
          </a:xfrm>
          <a:prstGeom prst="rect">
            <a:avLst/>
          </a:prstGeom>
        </p:spPr>
        <p:txBody>
          <a:bodyPr wrap="square">
            <a:spAutoFit/>
          </a:bodyPr>
          <a:lstStyle/>
          <a:p>
            <a:r>
              <a:rPr lang="en-US" altLang="zh-CN" dirty="0" smtClean="0"/>
              <a:t>NR</a:t>
            </a:r>
            <a:r>
              <a:rPr lang="zh-CN" altLang="en-US" dirty="0"/>
              <a:t>控制面协议几乎与</a:t>
            </a:r>
            <a:r>
              <a:rPr lang="en-US" altLang="zh-CN" dirty="0"/>
              <a:t>LTE</a:t>
            </a:r>
            <a:r>
              <a:rPr lang="zh-CN" altLang="en-US" dirty="0"/>
              <a:t>协议栈一模一样，从上到下依次为：</a:t>
            </a:r>
          </a:p>
          <a:p>
            <a:pPr marL="285750" indent="-285750">
              <a:buFont typeface="Wingdings" panose="05000000000000000000" pitchFamily="2" charset="2"/>
              <a:buChar char="l"/>
            </a:pPr>
            <a:r>
              <a:rPr lang="en-US" altLang="zh-CN" dirty="0">
                <a:solidFill>
                  <a:srgbClr val="4F4F4F"/>
                </a:solidFill>
                <a:latin typeface="+mn-ea"/>
              </a:rPr>
              <a:t>NAS</a:t>
            </a:r>
            <a:r>
              <a:rPr lang="zh-CN" altLang="en-US" dirty="0">
                <a:solidFill>
                  <a:srgbClr val="4F4F4F"/>
                </a:solidFill>
                <a:latin typeface="+mn-ea"/>
              </a:rPr>
              <a:t>层：</a:t>
            </a:r>
            <a:r>
              <a:rPr lang="en-US" altLang="zh-CN" dirty="0">
                <a:solidFill>
                  <a:srgbClr val="4F4F4F"/>
                </a:solidFill>
                <a:latin typeface="+mn-ea"/>
              </a:rPr>
              <a:t>Non-Access Stratum</a:t>
            </a:r>
          </a:p>
          <a:p>
            <a:pPr marL="285750" indent="-285750">
              <a:buFont typeface="Wingdings" panose="05000000000000000000" pitchFamily="2" charset="2"/>
              <a:buChar char="l"/>
            </a:pPr>
            <a:r>
              <a:rPr lang="en-US" altLang="zh-CN" dirty="0">
                <a:solidFill>
                  <a:srgbClr val="4F4F4F"/>
                </a:solidFill>
                <a:latin typeface="+mn-ea"/>
              </a:rPr>
              <a:t>RRC</a:t>
            </a:r>
            <a:r>
              <a:rPr lang="zh-CN" altLang="en-US" dirty="0">
                <a:solidFill>
                  <a:srgbClr val="4F4F4F"/>
                </a:solidFill>
                <a:latin typeface="+mn-ea"/>
              </a:rPr>
              <a:t>层：</a:t>
            </a:r>
            <a:r>
              <a:rPr lang="en-US" altLang="zh-CN" dirty="0">
                <a:solidFill>
                  <a:srgbClr val="4F4F4F"/>
                </a:solidFill>
                <a:latin typeface="+mn-ea"/>
              </a:rPr>
              <a:t>Radio Resource Control</a:t>
            </a:r>
          </a:p>
          <a:p>
            <a:pPr marL="285750" indent="-285750">
              <a:buFont typeface="Wingdings" panose="05000000000000000000" pitchFamily="2" charset="2"/>
              <a:buChar char="l"/>
            </a:pPr>
            <a:r>
              <a:rPr lang="en-US" altLang="zh-CN" dirty="0">
                <a:solidFill>
                  <a:srgbClr val="4F4F4F"/>
                </a:solidFill>
                <a:latin typeface="+mn-ea"/>
              </a:rPr>
              <a:t>PDCP</a:t>
            </a:r>
            <a:r>
              <a:rPr lang="zh-CN" altLang="en-US" dirty="0">
                <a:solidFill>
                  <a:srgbClr val="4F4F4F"/>
                </a:solidFill>
                <a:latin typeface="+mn-ea"/>
              </a:rPr>
              <a:t>层：</a:t>
            </a:r>
            <a:r>
              <a:rPr lang="en-US" altLang="zh-CN" dirty="0">
                <a:solidFill>
                  <a:srgbClr val="4F4F4F"/>
                </a:solidFill>
                <a:latin typeface="+mn-ea"/>
              </a:rPr>
              <a:t>Packet Data Convergence Protocol</a:t>
            </a:r>
          </a:p>
          <a:p>
            <a:pPr marL="285750" indent="-285750">
              <a:buFont typeface="Wingdings" panose="05000000000000000000" pitchFamily="2" charset="2"/>
              <a:buChar char="l"/>
            </a:pPr>
            <a:r>
              <a:rPr lang="en-US" altLang="zh-CN" dirty="0">
                <a:solidFill>
                  <a:srgbClr val="4F4F4F"/>
                </a:solidFill>
                <a:latin typeface="+mn-ea"/>
              </a:rPr>
              <a:t>RLC</a:t>
            </a:r>
            <a:r>
              <a:rPr lang="zh-CN" altLang="en-US" dirty="0">
                <a:solidFill>
                  <a:srgbClr val="4F4F4F"/>
                </a:solidFill>
                <a:latin typeface="+mn-ea"/>
              </a:rPr>
              <a:t>层：</a:t>
            </a:r>
            <a:r>
              <a:rPr lang="en-US" altLang="zh-CN" dirty="0">
                <a:solidFill>
                  <a:srgbClr val="4F4F4F"/>
                </a:solidFill>
                <a:latin typeface="+mn-ea"/>
              </a:rPr>
              <a:t>Radio Link Con </a:t>
            </a:r>
            <a:r>
              <a:rPr lang="en-US" altLang="zh-CN" dirty="0" err="1">
                <a:solidFill>
                  <a:srgbClr val="4F4F4F"/>
                </a:solidFill>
                <a:latin typeface="+mn-ea"/>
              </a:rPr>
              <a:t>trol</a:t>
            </a:r>
            <a:endParaRPr lang="en-US" altLang="zh-CN" dirty="0">
              <a:solidFill>
                <a:srgbClr val="4F4F4F"/>
              </a:solidFill>
              <a:latin typeface="+mn-ea"/>
            </a:endParaRPr>
          </a:p>
          <a:p>
            <a:pPr marL="285750" indent="-285750">
              <a:buFont typeface="Wingdings" panose="05000000000000000000" pitchFamily="2" charset="2"/>
              <a:buChar char="l"/>
            </a:pPr>
            <a:r>
              <a:rPr lang="en-US" altLang="zh-CN" dirty="0">
                <a:solidFill>
                  <a:srgbClr val="4F4F4F"/>
                </a:solidFill>
                <a:latin typeface="+mn-ea"/>
              </a:rPr>
              <a:t>MAC</a:t>
            </a:r>
            <a:r>
              <a:rPr lang="zh-CN" altLang="en-US" dirty="0">
                <a:solidFill>
                  <a:srgbClr val="4F4F4F"/>
                </a:solidFill>
                <a:latin typeface="+mn-ea"/>
              </a:rPr>
              <a:t>层：</a:t>
            </a:r>
            <a:r>
              <a:rPr lang="en-US" altLang="zh-CN" dirty="0">
                <a:solidFill>
                  <a:srgbClr val="4F4F4F"/>
                </a:solidFill>
                <a:latin typeface="+mn-ea"/>
              </a:rPr>
              <a:t>Medium Access Control</a:t>
            </a:r>
          </a:p>
          <a:p>
            <a:pPr marL="285750" indent="-285750">
              <a:buFont typeface="Wingdings" panose="05000000000000000000" pitchFamily="2" charset="2"/>
              <a:buChar char="l"/>
            </a:pPr>
            <a:r>
              <a:rPr lang="en-US" altLang="zh-CN" dirty="0">
                <a:solidFill>
                  <a:srgbClr val="4F4F4F"/>
                </a:solidFill>
                <a:latin typeface="+mn-ea"/>
              </a:rPr>
              <a:t>PHY</a:t>
            </a:r>
            <a:r>
              <a:rPr lang="zh-CN" altLang="en-US" dirty="0">
                <a:solidFill>
                  <a:srgbClr val="4F4F4F"/>
                </a:solidFill>
                <a:latin typeface="+mn-ea"/>
              </a:rPr>
              <a:t>层：</a:t>
            </a:r>
            <a:r>
              <a:rPr lang="en-US" altLang="zh-CN" dirty="0">
                <a:solidFill>
                  <a:srgbClr val="4F4F4F"/>
                </a:solidFill>
                <a:latin typeface="+mn-ea"/>
              </a:rPr>
              <a:t>Physical</a:t>
            </a:r>
          </a:p>
        </p:txBody>
      </p:sp>
      <p:pic>
        <p:nvPicPr>
          <p:cNvPr id="4098" name="Picture 2" descr="å¾çå·²ç»æå :&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4427984" cy="3459007"/>
          </a:xfrm>
          <a:prstGeom prst="rect">
            <a:avLst/>
          </a:prstGeom>
          <a:noFill/>
          <a:extLst>
            <a:ext uri="{909E8E84-426E-40DD-AFC4-6F175D3DCCD1}">
              <a14:hiddenFill xmlns:a14="http://schemas.microsoft.com/office/drawing/2010/main">
                <a:solidFill>
                  <a:srgbClr val="FFFFFF"/>
                </a:solidFill>
              </a14:hiddenFill>
            </a:ext>
          </a:extLst>
        </p:spPr>
      </p:pic>
      <p:sp>
        <p:nvSpPr>
          <p:cNvPr id="2" name="Left Brace 1"/>
          <p:cNvSpPr/>
          <p:nvPr/>
        </p:nvSpPr>
        <p:spPr>
          <a:xfrm>
            <a:off x="683568" y="3068960"/>
            <a:ext cx="144016" cy="1152128"/>
          </a:xfrm>
          <a:prstGeom prst="leftBrace">
            <a:avLst>
              <a:gd name="adj1" fmla="val 8333"/>
              <a:gd name="adj2" fmla="val 47005"/>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 name="TextBox 4"/>
          <p:cNvSpPr txBox="1"/>
          <p:nvPr/>
        </p:nvSpPr>
        <p:spPr>
          <a:xfrm>
            <a:off x="323528" y="3460358"/>
            <a:ext cx="504056"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L2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7"/>
          <p:cNvSpPr txBox="1"/>
          <p:nvPr/>
        </p:nvSpPr>
        <p:spPr>
          <a:xfrm>
            <a:off x="349698" y="4421552"/>
            <a:ext cx="504056"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L1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349698" y="2508694"/>
            <a:ext cx="451715"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L3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Left Brace 9"/>
          <p:cNvSpPr/>
          <p:nvPr/>
        </p:nvSpPr>
        <p:spPr>
          <a:xfrm>
            <a:off x="108266" y="2530264"/>
            <a:ext cx="431540" cy="2351721"/>
          </a:xfrm>
          <a:prstGeom prst="leftBrace">
            <a:avLst>
              <a:gd name="adj1" fmla="val 8333"/>
              <a:gd name="adj2" fmla="val 47005"/>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TextBox 10"/>
          <p:cNvSpPr txBox="1"/>
          <p:nvPr/>
        </p:nvSpPr>
        <p:spPr>
          <a:xfrm>
            <a:off x="-72516" y="3447822"/>
            <a:ext cx="504056"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AS</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483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5" grpId="0"/>
      <p:bldP spid="8" grpId="0"/>
      <p:bldP spid="9" grpId="0"/>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-AS</a:t>
            </a:r>
            <a:r>
              <a:rPr lang="zh-CN" altLang="en-US" sz="3200" b="1" dirty="0" smtClean="0"/>
              <a:t>层</a:t>
            </a:r>
            <a:endParaRPr lang="zh-CN" altLang="en-US" sz="3200" b="1" dirty="0"/>
          </a:p>
        </p:txBody>
      </p:sp>
      <p:pic>
        <p:nvPicPr>
          <p:cNvPr id="2050" name="Picture 2" descr="å¾çå·²ç»æå :&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8640960" cy="55678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1600" y="1412776"/>
            <a:ext cx="2520280" cy="369332"/>
          </a:xfrm>
          <a:prstGeom prst="rect">
            <a:avLst/>
          </a:prstGeom>
          <a:noFill/>
        </p:spPr>
        <p:txBody>
          <a:bodyPr wrap="square" rtlCol="0">
            <a:spAutoFit/>
          </a:bodyPr>
          <a:lstStyle/>
          <a:p>
            <a:r>
              <a:rPr lang="zh-CN" altLang="en-US" dirty="0" smtClean="0"/>
              <a:t>逻辑信道（传什么内容）</a:t>
            </a:r>
            <a:endParaRPr lang="zh-CN" altLang="en-US" dirty="0"/>
          </a:p>
        </p:txBody>
      </p:sp>
      <p:sp>
        <p:nvSpPr>
          <p:cNvPr id="5" name="TextBox 4"/>
          <p:cNvSpPr txBox="1"/>
          <p:nvPr/>
        </p:nvSpPr>
        <p:spPr>
          <a:xfrm>
            <a:off x="1331640" y="3611344"/>
            <a:ext cx="2160240" cy="369332"/>
          </a:xfrm>
          <a:prstGeom prst="rect">
            <a:avLst/>
          </a:prstGeom>
          <a:noFill/>
        </p:spPr>
        <p:txBody>
          <a:bodyPr wrap="square" rtlCol="0">
            <a:spAutoFit/>
          </a:bodyPr>
          <a:lstStyle/>
          <a:p>
            <a:r>
              <a:rPr lang="zh-CN" altLang="en-US" dirty="0" smtClean="0"/>
              <a:t>传输信道（怎么传）</a:t>
            </a:r>
            <a:endParaRPr lang="zh-CN" altLang="en-US" dirty="0"/>
          </a:p>
        </p:txBody>
      </p:sp>
      <p:sp>
        <p:nvSpPr>
          <p:cNvPr id="6" name="TextBox 5"/>
          <p:cNvSpPr txBox="1"/>
          <p:nvPr/>
        </p:nvSpPr>
        <p:spPr>
          <a:xfrm>
            <a:off x="611560" y="4653136"/>
            <a:ext cx="2592288" cy="369332"/>
          </a:xfrm>
          <a:prstGeom prst="rect">
            <a:avLst/>
          </a:prstGeom>
          <a:noFill/>
        </p:spPr>
        <p:txBody>
          <a:bodyPr wrap="square" rtlCol="0">
            <a:spAutoFit/>
          </a:bodyPr>
          <a:lstStyle/>
          <a:p>
            <a:r>
              <a:rPr lang="zh-CN" altLang="en-US" dirty="0" smtClean="0"/>
              <a:t>物理信道（空中承载）</a:t>
            </a:r>
            <a:endParaRPr lang="zh-CN" altLang="en-US" dirty="0"/>
          </a:p>
        </p:txBody>
      </p:sp>
    </p:spTree>
    <p:extLst>
      <p:ext uri="{BB962C8B-B14F-4D97-AF65-F5344CB8AC3E}">
        <p14:creationId xmlns:p14="http://schemas.microsoft.com/office/powerpoint/2010/main" val="23509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t>
            </a:r>
            <a:r>
              <a:rPr lang="zh-CN" altLang="en-US" sz="3200" b="1" dirty="0" smtClean="0"/>
              <a:t>物理层帧结构</a:t>
            </a:r>
            <a:endParaRPr lang="zh-CN" alt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7516517" cy="4915494"/>
          </a:xfrm>
          <a:prstGeom prst="rect">
            <a:avLst/>
          </a:prstGeom>
        </p:spPr>
      </p:pic>
    </p:spTree>
    <p:extLst>
      <p:ext uri="{BB962C8B-B14F-4D97-AF65-F5344CB8AC3E}">
        <p14:creationId xmlns:p14="http://schemas.microsoft.com/office/powerpoint/2010/main" val="374416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t>
            </a:r>
            <a:r>
              <a:rPr lang="zh-CN" altLang="en-US" sz="3200" b="1" dirty="0" smtClean="0"/>
              <a:t>物理层波形</a:t>
            </a:r>
            <a:endParaRPr lang="zh-CN" altLang="en-US" sz="3200" b="1" dirty="0"/>
          </a:p>
        </p:txBody>
      </p:sp>
      <p:sp>
        <p:nvSpPr>
          <p:cNvPr id="2" name="Right Arrow 1"/>
          <p:cNvSpPr/>
          <p:nvPr/>
        </p:nvSpPr>
        <p:spPr>
          <a:xfrm>
            <a:off x="3214208" y="2060848"/>
            <a:ext cx="1818543" cy="158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n-ea"/>
              </a:rPr>
              <a:t>两个不同点</a:t>
            </a:r>
            <a:r>
              <a:rPr lang="en-US" altLang="zh-CN" dirty="0" smtClean="0">
                <a:latin typeface="+mn-ea"/>
              </a:rPr>
              <a:t> </a:t>
            </a:r>
            <a:endParaRPr lang="zh-CN" altLang="en-US" dirty="0">
              <a:latin typeface="+mn-ea"/>
            </a:endParaRPr>
          </a:p>
        </p:txBody>
      </p:sp>
      <p:pic>
        <p:nvPicPr>
          <p:cNvPr id="5" name="图片 4" descr="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46343"/>
            <a:ext cx="2906391" cy="209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lowchart: Alternate Process 3"/>
          <p:cNvSpPr/>
          <p:nvPr/>
        </p:nvSpPr>
        <p:spPr>
          <a:xfrm>
            <a:off x="5382258" y="1407471"/>
            <a:ext cx="3222190" cy="86409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mn-ea"/>
              </a:rPr>
              <a:t>LTE </a:t>
            </a:r>
            <a:r>
              <a:rPr lang="zh-CN" altLang="en-US" dirty="0">
                <a:latin typeface="+mn-ea"/>
              </a:rPr>
              <a:t>子载波间隔固定</a:t>
            </a:r>
            <a:r>
              <a:rPr lang="en-US" altLang="zh-CN" dirty="0">
                <a:latin typeface="+mn-ea"/>
              </a:rPr>
              <a:t>15KHZ </a:t>
            </a:r>
          </a:p>
          <a:p>
            <a:r>
              <a:rPr lang="en-US" altLang="zh-CN" dirty="0">
                <a:latin typeface="+mn-ea"/>
              </a:rPr>
              <a:t>NR </a:t>
            </a:r>
            <a:r>
              <a:rPr lang="zh-CN" altLang="en-US" dirty="0">
                <a:latin typeface="+mn-ea"/>
              </a:rPr>
              <a:t>子载波间隔</a:t>
            </a:r>
            <a:r>
              <a:rPr lang="en-US" altLang="zh-CN" dirty="0">
                <a:latin typeface="+mn-ea"/>
              </a:rPr>
              <a:t>5</a:t>
            </a:r>
            <a:r>
              <a:rPr lang="zh-CN" altLang="en-US" dirty="0">
                <a:latin typeface="+mn-ea"/>
              </a:rPr>
              <a:t>种配置</a:t>
            </a:r>
            <a:endParaRPr lang="zh-CN" altLang="en-US" dirty="0">
              <a:latin typeface="+mn-ea"/>
            </a:endParaRPr>
          </a:p>
        </p:txBody>
      </p:sp>
      <p:sp>
        <p:nvSpPr>
          <p:cNvPr id="7" name="Flowchart: Alternate Process 6"/>
          <p:cNvSpPr/>
          <p:nvPr/>
        </p:nvSpPr>
        <p:spPr>
          <a:xfrm>
            <a:off x="5310251" y="2852937"/>
            <a:ext cx="3816424" cy="9940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mn-ea"/>
              </a:rPr>
              <a:t>LTE: DFT</a:t>
            </a:r>
            <a:r>
              <a:rPr lang="en-US" altLang="zh-CN" dirty="0">
                <a:latin typeface="+mn-ea"/>
              </a:rPr>
              <a:t>+</a:t>
            </a:r>
            <a:r>
              <a:rPr lang="zh-CN" altLang="en-US" dirty="0" smtClean="0">
                <a:latin typeface="+mn-ea"/>
              </a:rPr>
              <a:t>的</a:t>
            </a:r>
            <a:r>
              <a:rPr lang="en-US" altLang="zh-CN" dirty="0" smtClean="0">
                <a:latin typeface="+mn-ea"/>
              </a:rPr>
              <a:t>CP-based OFDM</a:t>
            </a:r>
          </a:p>
          <a:p>
            <a:r>
              <a:rPr lang="en-US" altLang="zh-CN" dirty="0" smtClean="0">
                <a:latin typeface="+mn-ea"/>
              </a:rPr>
              <a:t>NR : </a:t>
            </a:r>
            <a:r>
              <a:rPr lang="en-US" altLang="zh-CN" dirty="0">
                <a:latin typeface="+mn-ea"/>
              </a:rPr>
              <a:t>CP-based </a:t>
            </a:r>
            <a:r>
              <a:rPr lang="en-US" altLang="zh-CN" dirty="0" smtClean="0">
                <a:latin typeface="+mn-ea"/>
              </a:rPr>
              <a:t>OFDM(DFT</a:t>
            </a:r>
            <a:r>
              <a:rPr lang="zh-CN" altLang="en-US" dirty="0" smtClean="0">
                <a:latin typeface="+mn-ea"/>
              </a:rPr>
              <a:t>可选</a:t>
            </a:r>
            <a:r>
              <a:rPr lang="en-US" altLang="zh-CN" dirty="0" smtClean="0">
                <a:latin typeface="+mn-ea"/>
              </a:rPr>
              <a:t>)</a:t>
            </a:r>
            <a:endParaRPr lang="en-US" altLang="zh-CN" dirty="0">
              <a:latin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545151172"/>
              </p:ext>
            </p:extLst>
          </p:nvPr>
        </p:nvGraphicFramePr>
        <p:xfrm>
          <a:off x="497038" y="4725144"/>
          <a:ext cx="4939057" cy="1440162"/>
        </p:xfrm>
        <a:graphic>
          <a:graphicData uri="http://schemas.openxmlformats.org/drawingml/2006/table">
            <a:tbl>
              <a:tblPr firstRow="1" firstCol="1" bandRow="1">
                <a:tableStyleId>{5C22544A-7EE6-4342-B048-85BDC9FD1C3A}</a:tableStyleId>
              </a:tblPr>
              <a:tblGrid>
                <a:gridCol w="1158089"/>
                <a:gridCol w="1890484"/>
                <a:gridCol w="1890484"/>
              </a:tblGrid>
              <a:tr h="240027">
                <a:tc>
                  <a:txBody>
                    <a:bodyPr/>
                    <a:lstStyle/>
                    <a:p>
                      <a:pPr algn="ctr">
                        <a:spcAft>
                          <a:spcPts val="0"/>
                        </a:spcAft>
                      </a:pPr>
                      <a:endParaRPr lang="en-GB" sz="1200" b="1" dirty="0">
                        <a:effectLst/>
                        <a:latin typeface="Arial" panose="020B0604020202020204" pitchFamily="34" charset="0"/>
                        <a:ea typeface="Batang"/>
                        <a:cs typeface="Times New Roman" panose="02020603050405020304" pitchFamily="18" charset="0"/>
                      </a:endParaRPr>
                    </a:p>
                  </a:txBody>
                  <a:tcPr marL="68580" marR="68580" marT="0" marB="0" anchor="ctr"/>
                </a:tc>
                <a:tc>
                  <a:txBody>
                    <a:bodyPr/>
                    <a:lstStyle/>
                    <a:p>
                      <a:pPr algn="ctr">
                        <a:spcAft>
                          <a:spcPts val="0"/>
                        </a:spcAft>
                      </a:pPr>
                      <a:endParaRPr lang="en-GB" sz="1200" b="1" dirty="0">
                        <a:effectLst/>
                        <a:latin typeface="Arial" panose="020B0604020202020204" pitchFamily="34" charset="0"/>
                        <a:ea typeface="Batang"/>
                        <a:cs typeface="Times New Roman" panose="02020603050405020304" pitchFamily="18" charset="0"/>
                      </a:endParaRPr>
                    </a:p>
                  </a:txBody>
                  <a:tcPr marL="68580" marR="68580" marT="0" marB="0" anchor="ctr"/>
                </a:tc>
                <a:tc>
                  <a:txBody>
                    <a:bodyPr/>
                    <a:lstStyle/>
                    <a:p>
                      <a:pPr algn="ctr">
                        <a:spcAft>
                          <a:spcPts val="0"/>
                        </a:spcAft>
                      </a:pPr>
                      <a:r>
                        <a:rPr lang="en-GB" sz="1200" dirty="0">
                          <a:effectLst/>
                        </a:rPr>
                        <a:t>Cyclic prefix</a:t>
                      </a:r>
                      <a:endParaRPr lang="zh-CN" sz="12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240027">
                <a:tc>
                  <a:txBody>
                    <a:bodyPr/>
                    <a:lstStyle/>
                    <a:p>
                      <a:pPr algn="ctr">
                        <a:spcAft>
                          <a:spcPts val="0"/>
                        </a:spcAft>
                      </a:pPr>
                      <a:r>
                        <a:rPr lang="en-GB" sz="1200" dirty="0">
                          <a:effectLst/>
                        </a:rPr>
                        <a:t>0</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200" dirty="0">
                          <a:effectLst/>
                        </a:rPr>
                        <a:t>15</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GB" sz="1200" dirty="0">
                          <a:effectLst/>
                        </a:rPr>
                        <a:t>Normal</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40027">
                <a:tc>
                  <a:txBody>
                    <a:bodyPr/>
                    <a:lstStyle/>
                    <a:p>
                      <a:pPr algn="ctr">
                        <a:spcAft>
                          <a:spcPts val="0"/>
                        </a:spcAft>
                      </a:pPr>
                      <a:r>
                        <a:rPr lang="en-GB" sz="1200" dirty="0">
                          <a:effectLst/>
                        </a:rPr>
                        <a:t>1</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200" dirty="0">
                          <a:effectLst/>
                        </a:rPr>
                        <a:t>30</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GB" sz="1200" dirty="0">
                          <a:effectLst/>
                        </a:rPr>
                        <a:t>Normal</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40027">
                <a:tc>
                  <a:txBody>
                    <a:bodyPr/>
                    <a:lstStyle/>
                    <a:p>
                      <a:pPr algn="ctr">
                        <a:spcAft>
                          <a:spcPts val="0"/>
                        </a:spcAft>
                      </a:pPr>
                      <a:r>
                        <a:rPr lang="en-GB" sz="1200">
                          <a:effectLst/>
                        </a:rPr>
                        <a:t>2</a:t>
                      </a:r>
                      <a:endParaRPr lang="zh-CN" sz="12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200" dirty="0">
                          <a:effectLst/>
                        </a:rPr>
                        <a:t>60</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GB" sz="1200" dirty="0">
                          <a:effectLst/>
                        </a:rPr>
                        <a:t>Normal, Extended</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40027">
                <a:tc>
                  <a:txBody>
                    <a:bodyPr/>
                    <a:lstStyle/>
                    <a:p>
                      <a:pPr algn="ctr">
                        <a:spcAft>
                          <a:spcPts val="0"/>
                        </a:spcAft>
                      </a:pPr>
                      <a:r>
                        <a:rPr lang="en-GB" sz="1200">
                          <a:effectLst/>
                        </a:rPr>
                        <a:t>3</a:t>
                      </a:r>
                      <a:endParaRPr lang="zh-CN" sz="12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200" dirty="0">
                          <a:effectLst/>
                        </a:rPr>
                        <a:t>120</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GB" sz="1200" dirty="0">
                          <a:effectLst/>
                        </a:rPr>
                        <a:t>Normal</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40027">
                <a:tc>
                  <a:txBody>
                    <a:bodyPr/>
                    <a:lstStyle/>
                    <a:p>
                      <a:pPr algn="ctr">
                        <a:spcAft>
                          <a:spcPts val="0"/>
                        </a:spcAft>
                      </a:pPr>
                      <a:r>
                        <a:rPr lang="en-GB" sz="1200">
                          <a:effectLst/>
                        </a:rPr>
                        <a:t>4</a:t>
                      </a:r>
                      <a:endParaRPr lang="zh-CN" sz="12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200" dirty="0">
                          <a:effectLst/>
                        </a:rPr>
                        <a:t>240</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GB" sz="1200" dirty="0">
                          <a:effectLst/>
                        </a:rPr>
                        <a:t>Normal</a:t>
                      </a:r>
                      <a:endParaRPr lang="zh-CN" sz="12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44035188"/>
              </p:ext>
            </p:extLst>
          </p:nvPr>
        </p:nvGraphicFramePr>
        <p:xfrm>
          <a:off x="998637" y="4725144"/>
          <a:ext cx="169910" cy="188582"/>
        </p:xfrm>
        <a:graphic>
          <a:graphicData uri="http://schemas.openxmlformats.org/presentationml/2006/ole">
            <mc:AlternateContent xmlns:mc="http://schemas.openxmlformats.org/markup-compatibility/2006">
              <mc:Choice xmlns:v="urn:schemas-microsoft-com:vml" Requires="v">
                <p:oleObj spid="_x0000_s8457" name="公式" r:id="rId4" imgW="139639" imgH="152334" progId="Equation.3">
                  <p:embed/>
                </p:oleObj>
              </mc:Choice>
              <mc:Fallback>
                <p:oleObj name="公式" r:id="rId4" imgW="139639" imgH="152334"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637" y="4725144"/>
                        <a:ext cx="169910" cy="188582"/>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12699017"/>
              </p:ext>
            </p:extLst>
          </p:nvPr>
        </p:nvGraphicFramePr>
        <p:xfrm>
          <a:off x="1796520" y="4698949"/>
          <a:ext cx="1138966" cy="250199"/>
        </p:xfrm>
        <a:graphic>
          <a:graphicData uri="http://schemas.openxmlformats.org/presentationml/2006/ole">
            <mc:AlternateContent xmlns:mc="http://schemas.openxmlformats.org/markup-compatibility/2006">
              <mc:Choice xmlns:v="urn:schemas-microsoft-com:vml" Requires="v">
                <p:oleObj spid="_x0000_s8458" name="公式" r:id="rId6" imgW="952087" imgH="215806" progId="Equation.3">
                  <p:embed/>
                </p:oleObj>
              </mc:Choice>
              <mc:Fallback>
                <p:oleObj name="公式" r:id="rId6" imgW="952087" imgH="215806"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520" y="4698949"/>
                        <a:ext cx="1138966" cy="250199"/>
                      </a:xfrm>
                      <a:prstGeom prst="rect">
                        <a:avLst/>
                      </a:prstGeom>
                      <a:noFill/>
                    </p:spPr>
                  </p:pic>
                </p:oleObj>
              </mc:Fallback>
            </mc:AlternateContent>
          </a:graphicData>
        </a:graphic>
      </p:graphicFrame>
      <p:sp>
        <p:nvSpPr>
          <p:cNvPr id="3" name="TextBox 2"/>
          <p:cNvSpPr txBox="1"/>
          <p:nvPr/>
        </p:nvSpPr>
        <p:spPr>
          <a:xfrm>
            <a:off x="1371723" y="1665886"/>
            <a:ext cx="1008112" cy="369332"/>
          </a:xfrm>
          <a:prstGeom prst="rect">
            <a:avLst/>
          </a:prstGeom>
          <a:noFill/>
        </p:spPr>
        <p:txBody>
          <a:bodyPr wrap="square" rtlCol="0">
            <a:spAutoFit/>
          </a:bodyPr>
          <a:lstStyle/>
          <a:p>
            <a:r>
              <a:rPr lang="en-US" altLang="zh-CN" dirty="0" smtClean="0"/>
              <a:t>OFDM</a:t>
            </a:r>
            <a:endParaRPr lang="zh-CN" altLang="en-US" dirty="0"/>
          </a:p>
        </p:txBody>
      </p:sp>
    </p:spTree>
    <p:extLst>
      <p:ext uri="{BB962C8B-B14F-4D97-AF65-F5344CB8AC3E}">
        <p14:creationId xmlns:p14="http://schemas.microsoft.com/office/powerpoint/2010/main" val="23329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anim calcmode="lin" valueType="num">
                                      <p:cBhvr>
                                        <p:cTn id="24" dur="1000" fill="hold"/>
                                        <p:tgtEl>
                                          <p:spTgt spid="4"/>
                                        </p:tgtEl>
                                        <p:attrNameLst>
                                          <p:attrName>style.rotation</p:attrName>
                                        </p:attrNameLst>
                                      </p:cBhvr>
                                      <p:tavLst>
                                        <p:tav tm="0">
                                          <p:val>
                                            <p:fltVal val="90"/>
                                          </p:val>
                                        </p:tav>
                                        <p:tav tm="100000">
                                          <p:val>
                                            <p:fltVal val="0"/>
                                          </p:val>
                                        </p:tav>
                                      </p:tavLst>
                                    </p:anim>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 calcmode="lin" valueType="num">
                                      <p:cBhvr>
                                        <p:cTn id="43" dur="1000" fill="hold"/>
                                        <p:tgtEl>
                                          <p:spTgt spid="7"/>
                                        </p:tgtEl>
                                        <p:attrNameLst>
                                          <p:attrName>style.rotation</p:attrName>
                                        </p:attrNameLst>
                                      </p:cBhvr>
                                      <p:tavLst>
                                        <p:tav tm="0">
                                          <p:val>
                                            <p:fltVal val="90"/>
                                          </p:val>
                                        </p:tav>
                                        <p:tav tm="100000">
                                          <p:val>
                                            <p:fltVal val="0"/>
                                          </p:val>
                                        </p:tav>
                                      </p:tavLst>
                                    </p:anim>
                                    <p:animEffect transition="in" filter="fade">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a:t>
            </a:r>
            <a:r>
              <a:rPr lang="zh-CN" altLang="en-US" sz="3200" b="1" dirty="0" smtClean="0"/>
              <a:t>物理层过程</a:t>
            </a:r>
            <a:endParaRPr lang="zh-CN" altLang="en-US" sz="3200" b="1" dirty="0"/>
          </a:p>
        </p:txBody>
      </p:sp>
      <p:sp>
        <p:nvSpPr>
          <p:cNvPr id="2" name="Flowchart: Connector 1"/>
          <p:cNvSpPr/>
          <p:nvPr/>
        </p:nvSpPr>
        <p:spPr>
          <a:xfrm>
            <a:off x="1691680" y="2567574"/>
            <a:ext cx="2339884" cy="31382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rPr>
              <a:t>物理层过程</a:t>
            </a:r>
            <a:endParaRPr lang="zh-CN" altLang="en-US" sz="3200" b="1" dirty="0">
              <a:solidFill>
                <a:schemeClr val="tx1"/>
              </a:solidFill>
            </a:endParaRPr>
          </a:p>
        </p:txBody>
      </p:sp>
      <p:sp>
        <p:nvSpPr>
          <p:cNvPr id="4" name="Flowchart: Connector 3"/>
          <p:cNvSpPr/>
          <p:nvPr/>
        </p:nvSpPr>
        <p:spPr>
          <a:xfrm>
            <a:off x="2267744" y="1075626"/>
            <a:ext cx="1656184" cy="855097"/>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小区搜索</a:t>
            </a:r>
            <a:endParaRPr lang="zh-CN" altLang="en-US" dirty="0"/>
          </a:p>
        </p:txBody>
      </p:sp>
      <p:sp>
        <p:nvSpPr>
          <p:cNvPr id="6" name="Flowchart: Connector 5"/>
          <p:cNvSpPr/>
          <p:nvPr/>
        </p:nvSpPr>
        <p:spPr>
          <a:xfrm>
            <a:off x="3445506" y="1838158"/>
            <a:ext cx="1656184" cy="855097"/>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随机接入</a:t>
            </a:r>
            <a:endParaRPr lang="zh-CN" altLang="en-US" dirty="0"/>
          </a:p>
        </p:txBody>
      </p:sp>
      <p:sp>
        <p:nvSpPr>
          <p:cNvPr id="7" name="Flowchart: Connector 6"/>
          <p:cNvSpPr/>
          <p:nvPr/>
        </p:nvSpPr>
        <p:spPr>
          <a:xfrm>
            <a:off x="4273598" y="2790687"/>
            <a:ext cx="1656184" cy="855097"/>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功率控制</a:t>
            </a:r>
            <a:endParaRPr lang="zh-CN" altLang="en-US" dirty="0"/>
          </a:p>
        </p:txBody>
      </p:sp>
      <p:sp>
        <p:nvSpPr>
          <p:cNvPr id="8" name="Flowchart: Connector 7"/>
          <p:cNvSpPr/>
          <p:nvPr/>
        </p:nvSpPr>
        <p:spPr>
          <a:xfrm>
            <a:off x="4499992" y="3784498"/>
            <a:ext cx="2160240" cy="855097"/>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上行同步和定时控制</a:t>
            </a:r>
            <a:endParaRPr lang="zh-CN" altLang="en-US" dirty="0"/>
          </a:p>
        </p:txBody>
      </p:sp>
      <p:sp>
        <p:nvSpPr>
          <p:cNvPr id="9" name="Flowchart: Connector 8"/>
          <p:cNvSpPr/>
          <p:nvPr/>
        </p:nvSpPr>
        <p:spPr>
          <a:xfrm>
            <a:off x="4165384" y="4846620"/>
            <a:ext cx="1764397" cy="855097"/>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HARQ</a:t>
            </a:r>
            <a:r>
              <a:rPr lang="zh-CN" altLang="en-US" dirty="0" smtClean="0"/>
              <a:t>过程</a:t>
            </a:r>
            <a:endParaRPr lang="zh-CN" altLang="en-US" dirty="0"/>
          </a:p>
        </p:txBody>
      </p:sp>
      <p:sp>
        <p:nvSpPr>
          <p:cNvPr id="10" name="Flowchart: Connector 9"/>
          <p:cNvSpPr/>
          <p:nvPr/>
        </p:nvSpPr>
        <p:spPr>
          <a:xfrm>
            <a:off x="3299308" y="5798836"/>
            <a:ext cx="2496828" cy="90968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波束管理和</a:t>
            </a:r>
            <a:r>
              <a:rPr lang="en-US" altLang="zh-CN" dirty="0" smtClean="0"/>
              <a:t>CSI</a:t>
            </a:r>
            <a:r>
              <a:rPr lang="zh-CN" altLang="en-US" dirty="0" smtClean="0"/>
              <a:t>过程</a:t>
            </a:r>
            <a:endParaRPr lang="zh-CN" altLang="en-US" dirty="0"/>
          </a:p>
        </p:txBody>
      </p:sp>
    </p:spTree>
    <p:extLst>
      <p:ext uri="{BB962C8B-B14F-4D97-AF65-F5344CB8AC3E}">
        <p14:creationId xmlns:p14="http://schemas.microsoft.com/office/powerpoint/2010/main" val="838849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-L2</a:t>
            </a:r>
            <a:endParaRPr lang="zh-CN" altLang="en-US" sz="3200" b="1" dirty="0"/>
          </a:p>
        </p:txBody>
      </p:sp>
      <p:sp>
        <p:nvSpPr>
          <p:cNvPr id="3" name="Rectangle 2"/>
          <p:cNvSpPr/>
          <p:nvPr/>
        </p:nvSpPr>
        <p:spPr>
          <a:xfrm>
            <a:off x="6444208" y="2060848"/>
            <a:ext cx="2592288" cy="923330"/>
          </a:xfrm>
          <a:prstGeom prst="rect">
            <a:avLst/>
          </a:prstGeom>
        </p:spPr>
        <p:txBody>
          <a:bodyPr wrap="square">
            <a:spAutoFit/>
          </a:bodyPr>
          <a:lstStyle/>
          <a:p>
            <a:r>
              <a:rPr lang="en-US" altLang="zh-CN" dirty="0"/>
              <a:t>NR</a:t>
            </a:r>
            <a:r>
              <a:rPr lang="zh-CN" altLang="en-US" dirty="0"/>
              <a:t>层</a:t>
            </a:r>
            <a:r>
              <a:rPr lang="en-US" altLang="zh-CN" dirty="0"/>
              <a:t>2</a:t>
            </a:r>
            <a:r>
              <a:rPr lang="zh-CN" altLang="en-US" dirty="0"/>
              <a:t>包含</a:t>
            </a:r>
            <a:r>
              <a:rPr lang="en-US" altLang="zh-CN" dirty="0"/>
              <a:t>SDAP</a:t>
            </a:r>
            <a:r>
              <a:rPr lang="zh-CN" altLang="en-US" dirty="0"/>
              <a:t>、</a:t>
            </a:r>
            <a:r>
              <a:rPr lang="en-US" altLang="zh-CN" dirty="0"/>
              <a:t>PDCP</a:t>
            </a:r>
            <a:r>
              <a:rPr lang="zh-CN" altLang="en-US" dirty="0"/>
              <a:t>、</a:t>
            </a:r>
            <a:r>
              <a:rPr lang="en-US" altLang="zh-CN" dirty="0"/>
              <a:t>RLC</a:t>
            </a:r>
            <a:r>
              <a:rPr lang="zh-CN" altLang="en-US" dirty="0"/>
              <a:t>和</a:t>
            </a:r>
            <a:r>
              <a:rPr lang="en-US" altLang="zh-CN" dirty="0"/>
              <a:t>MAC</a:t>
            </a:r>
            <a:r>
              <a:rPr lang="zh-CN" altLang="en-US" dirty="0"/>
              <a:t>层</a:t>
            </a:r>
          </a:p>
          <a:p>
            <a:endParaRPr lang="zh-CN" altLang="en-US" dirty="0"/>
          </a:p>
        </p:txBody>
      </p:sp>
      <p:pic>
        <p:nvPicPr>
          <p:cNvPr id="9217" name="Picture 1" descr="http://img.blog.csdn.net/20180125125113245?watermark/2/text/aHR0cDovL2Jsb2cuY3Nkbi5uZXQvanh3eGc=/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57531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87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-L2</a:t>
            </a:r>
            <a:endParaRPr lang="zh-CN" altLang="en-US" sz="3200" b="1" dirty="0"/>
          </a:p>
        </p:txBody>
      </p:sp>
      <p:pic>
        <p:nvPicPr>
          <p:cNvPr id="2" name="Picture 1"/>
          <p:cNvPicPr>
            <a:picLocks noChangeAspect="1"/>
          </p:cNvPicPr>
          <p:nvPr/>
        </p:nvPicPr>
        <p:blipFill>
          <a:blip r:embed="rId2"/>
          <a:stretch>
            <a:fillRect/>
          </a:stretch>
        </p:blipFill>
        <p:spPr>
          <a:xfrm>
            <a:off x="107504" y="1916832"/>
            <a:ext cx="8748464" cy="3850649"/>
          </a:xfrm>
          <a:prstGeom prst="rect">
            <a:avLst/>
          </a:prstGeom>
        </p:spPr>
      </p:pic>
    </p:spTree>
    <p:extLst>
      <p:ext uri="{BB962C8B-B14F-4D97-AF65-F5344CB8AC3E}">
        <p14:creationId xmlns:p14="http://schemas.microsoft.com/office/powerpoint/2010/main" val="3608948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-MAC</a:t>
            </a:r>
            <a:r>
              <a:rPr lang="zh-CN" altLang="en-US" sz="3200" b="1" dirty="0" smtClean="0"/>
              <a:t>层</a:t>
            </a:r>
            <a:endParaRPr lang="zh-CN" altLang="en-US" sz="3200" b="1" dirty="0"/>
          </a:p>
        </p:txBody>
      </p:sp>
      <p:pic>
        <p:nvPicPr>
          <p:cNvPr id="11265" name="Picture 1" descr="http://img.blog.csdn.net/20180125125211845?watermark/2/text/aHR0cDovL2Jsb2cuY3Nkbi5uZXQvanh3eGc=/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6313793"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88224" y="1798387"/>
            <a:ext cx="2304256" cy="3384376"/>
          </a:xfrm>
          <a:prstGeom prst="rect">
            <a:avLst/>
          </a:prstGeom>
        </p:spPr>
        <p:txBody>
          <a:bodyPr wrap="square">
            <a:spAutoFit/>
          </a:bodyPr>
          <a:lstStyle/>
          <a:p>
            <a:pPr algn="just"/>
            <a:r>
              <a:rPr lang="zh-CN" altLang="en-US" sz="1600" dirty="0">
                <a:solidFill>
                  <a:srgbClr val="4F4F4F"/>
                </a:solidFill>
              </a:rPr>
              <a:t>　</a:t>
            </a:r>
            <a:r>
              <a:rPr lang="en-US" altLang="zh-CN" sz="1600" dirty="0">
                <a:solidFill>
                  <a:srgbClr val="4F4F4F"/>
                </a:solidFill>
                <a:latin typeface="+mj-ea"/>
                <a:ea typeface="+mj-ea"/>
              </a:rPr>
              <a:t>1.  </a:t>
            </a:r>
            <a:r>
              <a:rPr lang="zh-CN" altLang="en-US" sz="1600" dirty="0" smtClean="0">
                <a:solidFill>
                  <a:srgbClr val="4F4F4F"/>
                </a:solidFill>
                <a:latin typeface="+mj-ea"/>
                <a:ea typeface="+mj-ea"/>
              </a:rPr>
              <a:t>逻</a:t>
            </a:r>
            <a:r>
              <a:rPr lang="zh-CN" altLang="en-US" sz="1600" dirty="0">
                <a:solidFill>
                  <a:srgbClr val="4F4F4F"/>
                </a:solidFill>
                <a:latin typeface="+mj-ea"/>
                <a:ea typeface="+mj-ea"/>
              </a:rPr>
              <a:t>辑信道与传输信道之间的映射</a:t>
            </a:r>
            <a:endParaRPr lang="zh-CN" altLang="en-US" sz="1600" dirty="0">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2</a:t>
            </a:r>
            <a:r>
              <a:rPr lang="en-US" altLang="zh-CN" sz="1600" dirty="0">
                <a:solidFill>
                  <a:srgbClr val="4F4F4F"/>
                </a:solidFill>
                <a:latin typeface="+mj-ea"/>
                <a:ea typeface="+mj-ea"/>
              </a:rPr>
              <a:t>.    </a:t>
            </a:r>
            <a:r>
              <a:rPr lang="zh-CN" altLang="en-US" sz="1600" dirty="0" smtClean="0">
                <a:solidFill>
                  <a:srgbClr val="4F4F4F"/>
                </a:solidFill>
                <a:latin typeface="+mj-ea"/>
                <a:ea typeface="+mj-ea"/>
              </a:rPr>
              <a:t>复</a:t>
            </a:r>
            <a:r>
              <a:rPr lang="zh-CN" altLang="en-US" sz="1600" dirty="0">
                <a:solidFill>
                  <a:srgbClr val="4F4F4F"/>
                </a:solidFill>
                <a:latin typeface="+mj-ea"/>
                <a:ea typeface="+mj-ea"/>
              </a:rPr>
              <a:t>用、解复</a:t>
            </a:r>
            <a:r>
              <a:rPr lang="zh-CN" altLang="en-US" sz="1600" dirty="0" smtClean="0">
                <a:solidFill>
                  <a:srgbClr val="4F4F4F"/>
                </a:solidFill>
                <a:latin typeface="+mj-ea"/>
                <a:ea typeface="+mj-ea"/>
              </a:rPr>
              <a:t>用</a:t>
            </a:r>
            <a:endParaRPr lang="en-US" altLang="zh-CN" sz="1600" dirty="0">
              <a:solidFill>
                <a:srgbClr val="4F4F4F"/>
              </a:solidFill>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3</a:t>
            </a:r>
            <a:r>
              <a:rPr lang="en-US" altLang="zh-CN" sz="1600" dirty="0">
                <a:solidFill>
                  <a:srgbClr val="4F4F4F"/>
                </a:solidFill>
                <a:latin typeface="+mj-ea"/>
                <a:ea typeface="+mj-ea"/>
              </a:rPr>
              <a:t>.  </a:t>
            </a:r>
            <a:r>
              <a:rPr lang="zh-CN" altLang="en-US" sz="1600" dirty="0" smtClean="0">
                <a:solidFill>
                  <a:srgbClr val="4F4F4F"/>
                </a:solidFill>
                <a:latin typeface="+mj-ea"/>
                <a:ea typeface="+mj-ea"/>
              </a:rPr>
              <a:t>报</a:t>
            </a:r>
            <a:r>
              <a:rPr lang="zh-CN" altLang="en-US" sz="1600" dirty="0">
                <a:solidFill>
                  <a:srgbClr val="4F4F4F"/>
                </a:solidFill>
                <a:latin typeface="+mj-ea"/>
                <a:ea typeface="+mj-ea"/>
              </a:rPr>
              <a:t>告调度信息</a:t>
            </a:r>
            <a:endParaRPr lang="zh-CN" altLang="en-US" sz="1600" dirty="0">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4</a:t>
            </a:r>
            <a:r>
              <a:rPr lang="en-US" altLang="zh-CN" sz="1600" dirty="0">
                <a:solidFill>
                  <a:srgbClr val="4F4F4F"/>
                </a:solidFill>
                <a:latin typeface="+mj-ea"/>
                <a:ea typeface="+mj-ea"/>
              </a:rPr>
              <a:t>. </a:t>
            </a:r>
            <a:r>
              <a:rPr lang="zh-CN" altLang="en-US" sz="1600" dirty="0" smtClean="0">
                <a:solidFill>
                  <a:srgbClr val="4F4F4F"/>
                </a:solidFill>
                <a:latin typeface="+mj-ea"/>
                <a:ea typeface="+mj-ea"/>
              </a:rPr>
              <a:t>通</a:t>
            </a:r>
            <a:r>
              <a:rPr lang="zh-CN" altLang="en-US" sz="1600" dirty="0">
                <a:solidFill>
                  <a:srgbClr val="4F4F4F"/>
                </a:solidFill>
                <a:latin typeface="+mj-ea"/>
                <a:ea typeface="+mj-ea"/>
              </a:rPr>
              <a:t>过</a:t>
            </a:r>
            <a:r>
              <a:rPr lang="en-US" altLang="zh-CN" sz="1600" dirty="0">
                <a:solidFill>
                  <a:srgbClr val="4F4F4F"/>
                </a:solidFill>
                <a:latin typeface="+mj-ea"/>
                <a:ea typeface="+mj-ea"/>
              </a:rPr>
              <a:t>HARQ</a:t>
            </a:r>
            <a:r>
              <a:rPr lang="zh-CN" altLang="en-US" sz="1600" dirty="0">
                <a:solidFill>
                  <a:srgbClr val="4F4F4F"/>
                </a:solidFill>
                <a:latin typeface="+mj-ea"/>
                <a:ea typeface="+mj-ea"/>
              </a:rPr>
              <a:t>进行错误纠正（在载波聚合中，每个载波对应一个</a:t>
            </a:r>
            <a:r>
              <a:rPr lang="en-US" altLang="zh-CN" sz="1600" dirty="0">
                <a:solidFill>
                  <a:srgbClr val="4F4F4F"/>
                </a:solidFill>
                <a:latin typeface="+mj-ea"/>
                <a:ea typeface="+mj-ea"/>
              </a:rPr>
              <a:t>HARQ</a:t>
            </a:r>
            <a:r>
              <a:rPr lang="zh-CN" altLang="en-US" sz="1600" dirty="0">
                <a:solidFill>
                  <a:srgbClr val="4F4F4F"/>
                </a:solidFill>
                <a:latin typeface="+mj-ea"/>
                <a:ea typeface="+mj-ea"/>
              </a:rPr>
              <a:t>实体）</a:t>
            </a:r>
            <a:endParaRPr lang="zh-CN" altLang="en-US" sz="1600" dirty="0">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5</a:t>
            </a:r>
            <a:r>
              <a:rPr lang="en-US" altLang="zh-CN" sz="1600" dirty="0">
                <a:solidFill>
                  <a:srgbClr val="4F4F4F"/>
                </a:solidFill>
                <a:latin typeface="+mj-ea"/>
                <a:ea typeface="+mj-ea"/>
              </a:rPr>
              <a:t>. </a:t>
            </a:r>
            <a:r>
              <a:rPr lang="zh-CN" altLang="en-US" sz="1600" dirty="0" smtClean="0">
                <a:solidFill>
                  <a:srgbClr val="4F4F4F"/>
                </a:solidFill>
                <a:latin typeface="+mj-ea"/>
                <a:ea typeface="+mj-ea"/>
              </a:rPr>
              <a:t>通</a:t>
            </a:r>
            <a:r>
              <a:rPr lang="zh-CN" altLang="en-US" sz="1600" dirty="0">
                <a:solidFill>
                  <a:srgbClr val="4F4F4F"/>
                </a:solidFill>
                <a:latin typeface="+mj-ea"/>
                <a:ea typeface="+mj-ea"/>
              </a:rPr>
              <a:t>过动态调度管理用户间的优先级</a:t>
            </a:r>
            <a:endParaRPr lang="zh-CN" altLang="en-US" sz="1600" dirty="0">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6</a:t>
            </a:r>
            <a:r>
              <a:rPr lang="en-US" altLang="zh-CN" sz="1600" dirty="0">
                <a:solidFill>
                  <a:srgbClr val="4F4F4F"/>
                </a:solidFill>
                <a:latin typeface="+mj-ea"/>
                <a:ea typeface="+mj-ea"/>
              </a:rPr>
              <a:t>.   </a:t>
            </a:r>
            <a:r>
              <a:rPr lang="zh-CN" altLang="en-US" sz="1600" dirty="0" smtClean="0">
                <a:solidFill>
                  <a:srgbClr val="4F4F4F"/>
                </a:solidFill>
                <a:latin typeface="+mj-ea"/>
                <a:ea typeface="+mj-ea"/>
              </a:rPr>
              <a:t>逻</a:t>
            </a:r>
            <a:r>
              <a:rPr lang="zh-CN" altLang="en-US" sz="1600" dirty="0">
                <a:solidFill>
                  <a:srgbClr val="4F4F4F"/>
                </a:solidFill>
                <a:latin typeface="+mj-ea"/>
                <a:ea typeface="+mj-ea"/>
              </a:rPr>
              <a:t>辑信道优先级管理</a:t>
            </a:r>
            <a:endParaRPr lang="zh-CN" altLang="en-US" sz="1600" dirty="0">
              <a:latin typeface="+mj-ea"/>
              <a:ea typeface="+mj-ea"/>
            </a:endParaRPr>
          </a:p>
          <a:p>
            <a:pPr algn="just"/>
            <a:r>
              <a:rPr lang="zh-CN" altLang="en-US" sz="1600" dirty="0">
                <a:solidFill>
                  <a:srgbClr val="4F4F4F"/>
                </a:solidFill>
                <a:latin typeface="+mj-ea"/>
                <a:ea typeface="+mj-ea"/>
              </a:rPr>
              <a:t>　</a:t>
            </a:r>
            <a:r>
              <a:rPr lang="en-US" altLang="zh-CN" sz="1600" dirty="0" smtClean="0">
                <a:solidFill>
                  <a:srgbClr val="4F4F4F"/>
                </a:solidFill>
                <a:latin typeface="+mj-ea"/>
                <a:ea typeface="+mj-ea"/>
              </a:rPr>
              <a:t>7</a:t>
            </a:r>
            <a:r>
              <a:rPr lang="en-US" altLang="zh-CN" sz="1600" dirty="0">
                <a:solidFill>
                  <a:srgbClr val="4F4F4F"/>
                </a:solidFill>
                <a:latin typeface="+mj-ea"/>
                <a:ea typeface="+mj-ea"/>
              </a:rPr>
              <a:t>.    </a:t>
            </a:r>
            <a:r>
              <a:rPr lang="zh-CN" altLang="en-US" sz="1600" dirty="0" smtClean="0">
                <a:solidFill>
                  <a:srgbClr val="4F4F4F"/>
                </a:solidFill>
                <a:latin typeface="+mj-ea"/>
                <a:ea typeface="+mj-ea"/>
              </a:rPr>
              <a:t>填</a:t>
            </a:r>
            <a:r>
              <a:rPr lang="zh-CN" altLang="en-US" sz="1600" dirty="0">
                <a:solidFill>
                  <a:srgbClr val="4F4F4F"/>
                </a:solidFill>
                <a:latin typeface="+mj-ea"/>
                <a:ea typeface="+mj-ea"/>
              </a:rPr>
              <a:t>充</a:t>
            </a:r>
            <a:endParaRPr lang="zh-CN" altLang="en-US" sz="1600" dirty="0">
              <a:effectLst/>
              <a:latin typeface="+mj-ea"/>
              <a:ea typeface="+mj-ea"/>
            </a:endParaRPr>
          </a:p>
        </p:txBody>
      </p:sp>
    </p:spTree>
    <p:extLst>
      <p:ext uri="{BB962C8B-B14F-4D97-AF65-F5344CB8AC3E}">
        <p14:creationId xmlns:p14="http://schemas.microsoft.com/office/powerpoint/2010/main" val="405075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8328"/>
            <a:ext cx="8229600" cy="858424"/>
          </a:xfrm>
        </p:spPr>
        <p:txBody>
          <a:bodyPr>
            <a:normAutofit/>
          </a:bodyPr>
          <a:lstStyle/>
          <a:p>
            <a:pPr algn="l"/>
            <a:r>
              <a:rPr lang="zh-CN" altLang="en-US" sz="3200" dirty="0" smtClean="0"/>
              <a:t>移动通信技术发展历程</a:t>
            </a:r>
            <a:endParaRPr lang="zh-CN" altLang="en-US" sz="3200" dirty="0"/>
          </a:p>
        </p:txBody>
      </p:sp>
      <p:pic>
        <p:nvPicPr>
          <p:cNvPr id="4" name="Picture 3"/>
          <p:cNvPicPr>
            <a:picLocks noChangeAspect="1"/>
          </p:cNvPicPr>
          <p:nvPr/>
        </p:nvPicPr>
        <p:blipFill>
          <a:blip r:embed="rId3"/>
          <a:stretch>
            <a:fillRect/>
          </a:stretch>
        </p:blipFill>
        <p:spPr>
          <a:xfrm>
            <a:off x="-7984" y="1586488"/>
            <a:ext cx="9144000" cy="4707981"/>
          </a:xfrm>
          <a:prstGeom prst="rect">
            <a:avLst/>
          </a:prstGeom>
        </p:spPr>
      </p:pic>
    </p:spTree>
    <p:extLst>
      <p:ext uri="{BB962C8B-B14F-4D97-AF65-F5344CB8AC3E}">
        <p14:creationId xmlns:p14="http://schemas.microsoft.com/office/powerpoint/2010/main" val="1650927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-RLC</a:t>
            </a:r>
            <a:r>
              <a:rPr lang="zh-CN" altLang="en-US" sz="3200" b="1" dirty="0" smtClean="0"/>
              <a:t>层</a:t>
            </a:r>
            <a:endParaRPr lang="zh-CN" altLang="en-US" sz="3200" b="1" dirty="0"/>
          </a:p>
        </p:txBody>
      </p:sp>
      <p:pic>
        <p:nvPicPr>
          <p:cNvPr id="1025" name="Picture 1" descr="http://img.blog.csdn.net/20180125125807942?watermark/2/text/aHR0cDovL2Jsb2cuY3Nkbi5uZXQvanh3eGc=/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6305550" cy="50405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60232" y="1556792"/>
            <a:ext cx="2376264" cy="3816429"/>
          </a:xfrm>
          <a:prstGeom prst="rect">
            <a:avLst/>
          </a:prstGeom>
        </p:spPr>
        <p:txBody>
          <a:bodyPr wrap="square">
            <a:spAutoFit/>
          </a:bodyPr>
          <a:lstStyle/>
          <a:p>
            <a:r>
              <a:rPr lang="en-US" altLang="zh-CN" sz="1400" dirty="0" smtClean="0">
                <a:solidFill>
                  <a:srgbClr val="4F4F4F"/>
                </a:solidFill>
              </a:rPr>
              <a:t>1</a:t>
            </a:r>
            <a:r>
              <a:rPr lang="en-US" altLang="zh-CN" sz="1400" dirty="0">
                <a:solidFill>
                  <a:srgbClr val="4F4F4F"/>
                </a:solidFill>
              </a:rPr>
              <a:t>.       </a:t>
            </a:r>
            <a:r>
              <a:rPr lang="zh-CN" altLang="en-US" sz="1400" dirty="0">
                <a:solidFill>
                  <a:srgbClr val="4F4F4F"/>
                </a:solidFill>
              </a:rPr>
              <a:t>传输上层的</a:t>
            </a:r>
            <a:r>
              <a:rPr lang="en-US" altLang="zh-CN" sz="1400" dirty="0">
                <a:solidFill>
                  <a:srgbClr val="4F4F4F"/>
                </a:solidFill>
              </a:rPr>
              <a:t>PDU</a:t>
            </a:r>
            <a:endParaRPr lang="zh-CN" altLang="en-US" sz="1400" dirty="0"/>
          </a:p>
          <a:p>
            <a:r>
              <a:rPr lang="en-US" altLang="zh-CN" sz="1400" dirty="0" smtClean="0">
                <a:solidFill>
                  <a:srgbClr val="4F4F4F"/>
                </a:solidFill>
              </a:rPr>
              <a:t>2</a:t>
            </a:r>
            <a:r>
              <a:rPr lang="en-US" altLang="zh-CN" sz="1400" dirty="0">
                <a:solidFill>
                  <a:srgbClr val="4F4F4F"/>
                </a:solidFill>
              </a:rPr>
              <a:t>.       </a:t>
            </a:r>
            <a:r>
              <a:rPr lang="zh-CN" altLang="en-US" sz="1400" dirty="0">
                <a:solidFill>
                  <a:srgbClr val="4F4F4F"/>
                </a:solidFill>
              </a:rPr>
              <a:t>编号（与</a:t>
            </a:r>
            <a:r>
              <a:rPr lang="en-US" altLang="zh-CN" sz="1400" dirty="0">
                <a:solidFill>
                  <a:srgbClr val="4F4F4F"/>
                </a:solidFill>
              </a:rPr>
              <a:t>PDCP</a:t>
            </a:r>
            <a:r>
              <a:rPr lang="zh-CN" altLang="en-US" sz="1400" dirty="0">
                <a:solidFill>
                  <a:srgbClr val="4F4F4F"/>
                </a:solidFill>
              </a:rPr>
              <a:t>层编码独立）（</a:t>
            </a:r>
            <a:r>
              <a:rPr lang="en-US" altLang="zh-CN" sz="1400" dirty="0">
                <a:solidFill>
                  <a:srgbClr val="4F4F4F"/>
                </a:solidFill>
              </a:rPr>
              <a:t>UM</a:t>
            </a:r>
            <a:r>
              <a:rPr lang="zh-CN" altLang="en-US" sz="1400" dirty="0">
                <a:solidFill>
                  <a:srgbClr val="4F4F4F"/>
                </a:solidFill>
              </a:rPr>
              <a:t>与</a:t>
            </a:r>
            <a:r>
              <a:rPr lang="en-US" altLang="zh-CN" sz="1400" dirty="0">
                <a:solidFill>
                  <a:srgbClr val="4F4F4F"/>
                </a:solidFill>
              </a:rPr>
              <a:t>AM</a:t>
            </a:r>
            <a:r>
              <a:rPr lang="zh-CN" altLang="en-US" sz="1400" dirty="0">
                <a:solidFill>
                  <a:srgbClr val="4F4F4F"/>
                </a:solidFill>
              </a:rPr>
              <a:t>模式）</a:t>
            </a:r>
            <a:endParaRPr lang="zh-CN" altLang="en-US" sz="1400" dirty="0"/>
          </a:p>
          <a:p>
            <a:r>
              <a:rPr lang="en-US" altLang="zh-CN" sz="1400" dirty="0" smtClean="0">
                <a:solidFill>
                  <a:srgbClr val="4F4F4F"/>
                </a:solidFill>
              </a:rPr>
              <a:t>3</a:t>
            </a:r>
            <a:r>
              <a:rPr lang="en-US" altLang="zh-CN" sz="1400" dirty="0">
                <a:solidFill>
                  <a:srgbClr val="4F4F4F"/>
                </a:solidFill>
              </a:rPr>
              <a:t>.       </a:t>
            </a:r>
            <a:r>
              <a:rPr lang="zh-CN" altLang="en-US" sz="1400" dirty="0">
                <a:solidFill>
                  <a:srgbClr val="4F4F4F"/>
                </a:solidFill>
              </a:rPr>
              <a:t>通过</a:t>
            </a:r>
            <a:r>
              <a:rPr lang="en-US" altLang="zh-CN" sz="1400" dirty="0">
                <a:solidFill>
                  <a:srgbClr val="4F4F4F"/>
                </a:solidFill>
              </a:rPr>
              <a:t>ARQ</a:t>
            </a:r>
            <a:r>
              <a:rPr lang="zh-CN" altLang="en-US" sz="1400" dirty="0">
                <a:solidFill>
                  <a:srgbClr val="4F4F4F"/>
                </a:solidFill>
              </a:rPr>
              <a:t>纠错（</a:t>
            </a:r>
            <a:r>
              <a:rPr lang="en-US" altLang="zh-CN" sz="1400" dirty="0">
                <a:solidFill>
                  <a:srgbClr val="4F4F4F"/>
                </a:solidFill>
              </a:rPr>
              <a:t>AM</a:t>
            </a:r>
            <a:r>
              <a:rPr lang="zh-CN" altLang="en-US" sz="1400" dirty="0">
                <a:solidFill>
                  <a:srgbClr val="4F4F4F"/>
                </a:solidFill>
              </a:rPr>
              <a:t>模式）</a:t>
            </a:r>
            <a:endParaRPr lang="zh-CN" altLang="en-US" sz="1400" dirty="0"/>
          </a:p>
          <a:p>
            <a:r>
              <a:rPr lang="en-US" altLang="zh-CN" sz="1400" dirty="0" smtClean="0">
                <a:solidFill>
                  <a:srgbClr val="4F4F4F"/>
                </a:solidFill>
              </a:rPr>
              <a:t>4</a:t>
            </a:r>
            <a:r>
              <a:rPr lang="en-US" altLang="zh-CN" sz="1400" dirty="0">
                <a:solidFill>
                  <a:srgbClr val="4F4F4F"/>
                </a:solidFill>
              </a:rPr>
              <a:t>.       </a:t>
            </a:r>
            <a:r>
              <a:rPr lang="zh-CN" altLang="en-US" sz="1400" dirty="0">
                <a:solidFill>
                  <a:srgbClr val="4F4F4F"/>
                </a:solidFill>
              </a:rPr>
              <a:t>对</a:t>
            </a:r>
            <a:r>
              <a:rPr lang="en-US" altLang="zh-CN" sz="1400" dirty="0">
                <a:solidFill>
                  <a:srgbClr val="4F4F4F"/>
                </a:solidFill>
              </a:rPr>
              <a:t>RLC SDU</a:t>
            </a:r>
            <a:r>
              <a:rPr lang="zh-CN" altLang="en-US" sz="1400" dirty="0">
                <a:solidFill>
                  <a:srgbClr val="4F4F4F"/>
                </a:solidFill>
              </a:rPr>
              <a:t>进行分割（</a:t>
            </a:r>
            <a:r>
              <a:rPr lang="en-US" altLang="zh-CN" sz="1400" dirty="0">
                <a:solidFill>
                  <a:srgbClr val="4F4F4F"/>
                </a:solidFill>
              </a:rPr>
              <a:t>UM</a:t>
            </a:r>
            <a:r>
              <a:rPr lang="zh-CN" altLang="en-US" sz="1400" dirty="0">
                <a:solidFill>
                  <a:srgbClr val="4F4F4F"/>
                </a:solidFill>
              </a:rPr>
              <a:t>与</a:t>
            </a:r>
            <a:r>
              <a:rPr lang="en-US" altLang="zh-CN" sz="1400" dirty="0">
                <a:solidFill>
                  <a:srgbClr val="4F4F4F"/>
                </a:solidFill>
              </a:rPr>
              <a:t>AM</a:t>
            </a:r>
            <a:r>
              <a:rPr lang="zh-CN" altLang="en-US" sz="1400" dirty="0">
                <a:solidFill>
                  <a:srgbClr val="4F4F4F"/>
                </a:solidFill>
              </a:rPr>
              <a:t>模式）和重分割（</a:t>
            </a:r>
            <a:r>
              <a:rPr lang="en-US" altLang="zh-CN" sz="1400" dirty="0">
                <a:solidFill>
                  <a:srgbClr val="4F4F4F"/>
                </a:solidFill>
              </a:rPr>
              <a:t>AM</a:t>
            </a:r>
            <a:r>
              <a:rPr lang="zh-CN" altLang="en-US" sz="1400" dirty="0">
                <a:solidFill>
                  <a:srgbClr val="4F4F4F"/>
                </a:solidFill>
              </a:rPr>
              <a:t>模式重传时）</a:t>
            </a:r>
            <a:endParaRPr lang="zh-CN" altLang="en-US" sz="1400" dirty="0"/>
          </a:p>
          <a:p>
            <a:r>
              <a:rPr lang="en-US" altLang="zh-CN" sz="1400" dirty="0" smtClean="0">
                <a:solidFill>
                  <a:srgbClr val="4F4F4F"/>
                </a:solidFill>
              </a:rPr>
              <a:t>5</a:t>
            </a:r>
            <a:r>
              <a:rPr lang="en-US" altLang="zh-CN" sz="1400" dirty="0">
                <a:solidFill>
                  <a:srgbClr val="4F4F4F"/>
                </a:solidFill>
              </a:rPr>
              <a:t>.       </a:t>
            </a:r>
            <a:r>
              <a:rPr lang="zh-CN" altLang="en-US" sz="1400" dirty="0">
                <a:solidFill>
                  <a:srgbClr val="4F4F4F"/>
                </a:solidFill>
              </a:rPr>
              <a:t>重组</a:t>
            </a:r>
            <a:r>
              <a:rPr lang="en-US" altLang="zh-CN" sz="1400" dirty="0">
                <a:solidFill>
                  <a:srgbClr val="4F4F4F"/>
                </a:solidFill>
              </a:rPr>
              <a:t>RLC SDU</a:t>
            </a:r>
            <a:r>
              <a:rPr lang="zh-CN" altLang="en-US" sz="1400" dirty="0">
                <a:solidFill>
                  <a:srgbClr val="4F4F4F"/>
                </a:solidFill>
              </a:rPr>
              <a:t>（</a:t>
            </a:r>
            <a:r>
              <a:rPr lang="en-US" altLang="zh-CN" sz="1400" dirty="0">
                <a:solidFill>
                  <a:srgbClr val="4F4F4F"/>
                </a:solidFill>
              </a:rPr>
              <a:t>UM</a:t>
            </a:r>
            <a:r>
              <a:rPr lang="zh-CN" altLang="en-US" sz="1400" dirty="0">
                <a:solidFill>
                  <a:srgbClr val="4F4F4F"/>
                </a:solidFill>
              </a:rPr>
              <a:t>与</a:t>
            </a:r>
            <a:r>
              <a:rPr lang="en-US" altLang="zh-CN" sz="1400" dirty="0">
                <a:solidFill>
                  <a:srgbClr val="4F4F4F"/>
                </a:solidFill>
              </a:rPr>
              <a:t>AM</a:t>
            </a:r>
            <a:r>
              <a:rPr lang="zh-CN" altLang="en-US" sz="1400" dirty="0">
                <a:solidFill>
                  <a:srgbClr val="4F4F4F"/>
                </a:solidFill>
              </a:rPr>
              <a:t>模式）</a:t>
            </a:r>
            <a:endParaRPr lang="zh-CN" altLang="en-US" sz="1400" dirty="0"/>
          </a:p>
          <a:p>
            <a:r>
              <a:rPr lang="en-US" altLang="zh-CN" sz="1400" dirty="0" smtClean="0">
                <a:solidFill>
                  <a:srgbClr val="4F4F4F"/>
                </a:solidFill>
              </a:rPr>
              <a:t>6</a:t>
            </a:r>
            <a:r>
              <a:rPr lang="en-US" altLang="zh-CN" sz="1400" dirty="0">
                <a:solidFill>
                  <a:srgbClr val="4F4F4F"/>
                </a:solidFill>
              </a:rPr>
              <a:t>.       </a:t>
            </a:r>
            <a:r>
              <a:rPr lang="zh-CN" altLang="en-US" sz="1400" dirty="0">
                <a:solidFill>
                  <a:srgbClr val="4F4F4F"/>
                </a:solidFill>
              </a:rPr>
              <a:t>重复检测（根据编号进行，</a:t>
            </a:r>
            <a:r>
              <a:rPr lang="en-US" altLang="zh-CN" sz="1400" dirty="0">
                <a:solidFill>
                  <a:srgbClr val="4F4F4F"/>
                </a:solidFill>
              </a:rPr>
              <a:t>AM</a:t>
            </a:r>
            <a:r>
              <a:rPr lang="zh-CN" altLang="en-US" sz="1400" dirty="0">
                <a:solidFill>
                  <a:srgbClr val="4F4F4F"/>
                </a:solidFill>
              </a:rPr>
              <a:t>模式）</a:t>
            </a:r>
            <a:endParaRPr lang="zh-CN" altLang="en-US" sz="1400" dirty="0"/>
          </a:p>
          <a:p>
            <a:r>
              <a:rPr lang="en-US" altLang="zh-CN" sz="1400" dirty="0" smtClean="0">
                <a:solidFill>
                  <a:srgbClr val="4F4F4F"/>
                </a:solidFill>
              </a:rPr>
              <a:t>7</a:t>
            </a:r>
            <a:r>
              <a:rPr lang="en-US" altLang="zh-CN" sz="1400" dirty="0">
                <a:solidFill>
                  <a:srgbClr val="4F4F4F"/>
                </a:solidFill>
              </a:rPr>
              <a:t>.       RLCSDU</a:t>
            </a:r>
            <a:r>
              <a:rPr lang="zh-CN" altLang="en-US" sz="1400" dirty="0">
                <a:solidFill>
                  <a:srgbClr val="4F4F4F"/>
                </a:solidFill>
              </a:rPr>
              <a:t>丢弃（</a:t>
            </a:r>
            <a:r>
              <a:rPr lang="en-US" altLang="zh-CN" sz="1400" dirty="0">
                <a:solidFill>
                  <a:srgbClr val="4F4F4F"/>
                </a:solidFill>
              </a:rPr>
              <a:t>UM</a:t>
            </a:r>
            <a:r>
              <a:rPr lang="zh-CN" altLang="en-US" sz="1400" dirty="0">
                <a:solidFill>
                  <a:srgbClr val="4F4F4F"/>
                </a:solidFill>
              </a:rPr>
              <a:t>与</a:t>
            </a:r>
            <a:r>
              <a:rPr lang="en-US" altLang="zh-CN" sz="1400" dirty="0">
                <a:solidFill>
                  <a:srgbClr val="4F4F4F"/>
                </a:solidFill>
              </a:rPr>
              <a:t>AM</a:t>
            </a:r>
            <a:r>
              <a:rPr lang="zh-CN" altLang="en-US" sz="1400" dirty="0">
                <a:solidFill>
                  <a:srgbClr val="4F4F4F"/>
                </a:solidFill>
              </a:rPr>
              <a:t>模式）</a:t>
            </a:r>
            <a:endParaRPr lang="zh-CN" altLang="en-US" sz="1400" dirty="0"/>
          </a:p>
          <a:p>
            <a:r>
              <a:rPr lang="en-US" altLang="zh-CN" sz="1400" dirty="0" smtClean="0">
                <a:solidFill>
                  <a:srgbClr val="FF0000"/>
                </a:solidFill>
              </a:rPr>
              <a:t>8</a:t>
            </a:r>
            <a:r>
              <a:rPr lang="en-US" altLang="zh-CN" sz="1400" dirty="0">
                <a:solidFill>
                  <a:srgbClr val="FF0000"/>
                </a:solidFill>
              </a:rPr>
              <a:t>.       RLC</a:t>
            </a:r>
            <a:r>
              <a:rPr lang="zh-CN" altLang="en-US" sz="1400" dirty="0">
                <a:solidFill>
                  <a:srgbClr val="FF0000"/>
                </a:solidFill>
              </a:rPr>
              <a:t>层重建</a:t>
            </a:r>
            <a:endParaRPr lang="zh-CN" altLang="en-US" sz="1400" dirty="0"/>
          </a:p>
          <a:p>
            <a:r>
              <a:rPr lang="en-US" altLang="zh-CN" sz="1400" dirty="0" smtClean="0">
                <a:solidFill>
                  <a:srgbClr val="4F4F4F"/>
                </a:solidFill>
              </a:rPr>
              <a:t>9</a:t>
            </a:r>
            <a:r>
              <a:rPr lang="en-US" altLang="zh-CN" sz="1400" dirty="0">
                <a:solidFill>
                  <a:srgbClr val="4F4F4F"/>
                </a:solidFill>
              </a:rPr>
              <a:t>.       </a:t>
            </a:r>
            <a:r>
              <a:rPr lang="zh-CN" altLang="en-US" sz="1400" dirty="0">
                <a:solidFill>
                  <a:srgbClr val="4F4F4F"/>
                </a:solidFill>
              </a:rPr>
              <a:t>协议错误检测（</a:t>
            </a:r>
            <a:r>
              <a:rPr lang="en-US" altLang="zh-CN" sz="1400" dirty="0">
                <a:solidFill>
                  <a:srgbClr val="4F4F4F"/>
                </a:solidFill>
              </a:rPr>
              <a:t>AM</a:t>
            </a:r>
            <a:r>
              <a:rPr lang="zh-CN" altLang="en-US" sz="1400" dirty="0">
                <a:solidFill>
                  <a:srgbClr val="4F4F4F"/>
                </a:solidFill>
              </a:rPr>
              <a:t>模式）</a:t>
            </a:r>
            <a:endParaRPr lang="zh-CN" altLang="en-US" sz="1400" dirty="0">
              <a:effectLst/>
            </a:endParaRPr>
          </a:p>
        </p:txBody>
      </p:sp>
      <p:sp>
        <p:nvSpPr>
          <p:cNvPr id="4" name="Rectangle 3"/>
          <p:cNvSpPr/>
          <p:nvPr/>
        </p:nvSpPr>
        <p:spPr>
          <a:xfrm>
            <a:off x="467544" y="2204864"/>
            <a:ext cx="1800200" cy="6480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2483768" y="2176304"/>
            <a:ext cx="1800200" cy="6480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4430390" y="2173288"/>
            <a:ext cx="1437754" cy="6480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4279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无线协议栈</a:t>
            </a:r>
            <a:r>
              <a:rPr lang="en-US" altLang="zh-CN" sz="3200" b="1" dirty="0" smtClean="0"/>
              <a:t>-PDCP</a:t>
            </a:r>
            <a:r>
              <a:rPr lang="zh-CN" altLang="en-US" sz="3200" b="1" dirty="0" smtClean="0"/>
              <a:t>层</a:t>
            </a:r>
            <a:endParaRPr lang="zh-CN" altLang="en-US" sz="3200" b="1" dirty="0"/>
          </a:p>
        </p:txBody>
      </p:sp>
      <p:sp>
        <p:nvSpPr>
          <p:cNvPr id="4" name="Rectangle 3"/>
          <p:cNvSpPr/>
          <p:nvPr/>
        </p:nvSpPr>
        <p:spPr>
          <a:xfrm>
            <a:off x="6406060" y="1484784"/>
            <a:ext cx="2737940" cy="3539430"/>
          </a:xfrm>
          <a:prstGeom prst="rect">
            <a:avLst/>
          </a:prstGeom>
        </p:spPr>
        <p:txBody>
          <a:bodyPr wrap="square">
            <a:spAutoFit/>
          </a:bodyPr>
          <a:lstStyle/>
          <a:p>
            <a:r>
              <a:rPr lang="en-US" altLang="zh-CN" sz="1600" dirty="0"/>
              <a:t>1.     </a:t>
            </a:r>
            <a:r>
              <a:rPr lang="en-US" altLang="zh-CN" sz="1600" dirty="0" smtClean="0"/>
              <a:t> </a:t>
            </a:r>
            <a:r>
              <a:rPr lang="zh-CN" altLang="en-US" sz="1600" dirty="0" smtClean="0"/>
              <a:t>编号</a:t>
            </a:r>
            <a:endParaRPr lang="zh-CN" altLang="en-US" sz="1600" dirty="0"/>
          </a:p>
          <a:p>
            <a:r>
              <a:rPr lang="en-US" altLang="zh-CN" sz="1600" dirty="0" smtClean="0"/>
              <a:t>2</a:t>
            </a:r>
            <a:r>
              <a:rPr lang="en-US" altLang="zh-CN" sz="1600" dirty="0"/>
              <a:t>.      </a:t>
            </a:r>
            <a:r>
              <a:rPr lang="zh-CN" altLang="en-US" sz="1600" dirty="0"/>
              <a:t>头压缩和解压缩（</a:t>
            </a:r>
            <a:r>
              <a:rPr lang="en-US" altLang="zh-CN" sz="1600" dirty="0"/>
              <a:t>ROHC</a:t>
            </a:r>
            <a:r>
              <a:rPr lang="zh-CN" altLang="en-US" sz="1600" dirty="0"/>
              <a:t>算法）</a:t>
            </a:r>
          </a:p>
          <a:p>
            <a:r>
              <a:rPr lang="en-US" altLang="zh-CN" sz="1600" dirty="0" smtClean="0"/>
              <a:t>3</a:t>
            </a:r>
            <a:r>
              <a:rPr lang="en-US" altLang="zh-CN" sz="1600" dirty="0"/>
              <a:t>.      </a:t>
            </a:r>
            <a:r>
              <a:rPr lang="zh-CN" altLang="en-US" sz="1600" dirty="0"/>
              <a:t>传输用户数据</a:t>
            </a:r>
          </a:p>
          <a:p>
            <a:r>
              <a:rPr lang="en-US" altLang="zh-CN" sz="1600" dirty="0" smtClean="0"/>
              <a:t>4</a:t>
            </a:r>
            <a:r>
              <a:rPr lang="en-US" altLang="zh-CN" sz="1600" dirty="0"/>
              <a:t>.      </a:t>
            </a:r>
            <a:r>
              <a:rPr lang="zh-CN" altLang="en-US" sz="1600" dirty="0"/>
              <a:t>重排序和重复检测</a:t>
            </a:r>
          </a:p>
          <a:p>
            <a:r>
              <a:rPr lang="en-US" altLang="zh-CN" sz="1600" dirty="0" smtClean="0"/>
              <a:t>5</a:t>
            </a:r>
            <a:r>
              <a:rPr lang="en-US" altLang="zh-CN" sz="1600" dirty="0"/>
              <a:t>.      PDCP PDU</a:t>
            </a:r>
            <a:r>
              <a:rPr lang="zh-CN" altLang="en-US" sz="1600" dirty="0"/>
              <a:t>路由（当存在</a:t>
            </a:r>
            <a:r>
              <a:rPr lang="en-US" altLang="zh-CN" sz="1600" dirty="0"/>
              <a:t>Bear Split</a:t>
            </a:r>
            <a:r>
              <a:rPr lang="zh-CN" altLang="en-US" sz="1600" dirty="0"/>
              <a:t>时）</a:t>
            </a:r>
          </a:p>
          <a:p>
            <a:r>
              <a:rPr lang="en-US" altLang="zh-CN" sz="1600" dirty="0" smtClean="0"/>
              <a:t>6</a:t>
            </a:r>
            <a:r>
              <a:rPr lang="en-US" altLang="zh-CN" sz="1600" dirty="0"/>
              <a:t>.      PDCP SDU</a:t>
            </a:r>
            <a:r>
              <a:rPr lang="zh-CN" altLang="en-US" sz="1600" dirty="0"/>
              <a:t>重传</a:t>
            </a:r>
          </a:p>
          <a:p>
            <a:r>
              <a:rPr lang="en-US" altLang="zh-CN" sz="1600" dirty="0" smtClean="0"/>
              <a:t>7</a:t>
            </a:r>
            <a:r>
              <a:rPr lang="en-US" altLang="zh-CN" sz="1600" dirty="0"/>
              <a:t>.      </a:t>
            </a:r>
            <a:r>
              <a:rPr lang="zh-CN" altLang="en-US" sz="1600" dirty="0"/>
              <a:t>加密、解密和完整性保护</a:t>
            </a:r>
          </a:p>
          <a:p>
            <a:r>
              <a:rPr lang="en-US" altLang="zh-CN" sz="1600" dirty="0" smtClean="0"/>
              <a:t>8</a:t>
            </a:r>
            <a:r>
              <a:rPr lang="en-US" altLang="zh-CN" sz="1600" dirty="0"/>
              <a:t>.      PDCP SDU</a:t>
            </a:r>
            <a:r>
              <a:rPr lang="zh-CN" altLang="en-US" sz="1600" dirty="0"/>
              <a:t>丢弃</a:t>
            </a:r>
          </a:p>
          <a:p>
            <a:r>
              <a:rPr lang="en-US" altLang="zh-CN" sz="1600" dirty="0" smtClean="0"/>
              <a:t>9</a:t>
            </a:r>
            <a:r>
              <a:rPr lang="en-US" altLang="zh-CN" sz="1600" dirty="0"/>
              <a:t>.     PDCP</a:t>
            </a:r>
            <a:r>
              <a:rPr lang="zh-CN" altLang="en-US" sz="1600" dirty="0"/>
              <a:t>重建、为</a:t>
            </a:r>
            <a:r>
              <a:rPr lang="en-US" altLang="zh-CN" sz="1600" dirty="0"/>
              <a:t>RLC AM</a:t>
            </a:r>
            <a:r>
              <a:rPr lang="zh-CN" altLang="en-US" sz="1600" dirty="0"/>
              <a:t>恢复数据</a:t>
            </a:r>
          </a:p>
          <a:p>
            <a:r>
              <a:rPr lang="en-US" altLang="zh-CN" sz="1600" dirty="0" smtClean="0"/>
              <a:t>10</a:t>
            </a:r>
            <a:r>
              <a:rPr lang="en-US" altLang="zh-CN" sz="1600" dirty="0"/>
              <a:t>.   PDCP PDU</a:t>
            </a:r>
            <a:r>
              <a:rPr lang="zh-CN" altLang="en-US" sz="1600" dirty="0"/>
              <a:t>复制</a:t>
            </a:r>
            <a:endParaRPr lang="zh-CN" altLang="en-US" sz="1600" dirty="0">
              <a:effectLst/>
            </a:endParaRPr>
          </a:p>
        </p:txBody>
      </p:sp>
      <p:pic>
        <p:nvPicPr>
          <p:cNvPr id="5121" name="Picture 1" descr="http://img.blog.csdn.net/20180125130340867?watermark/2/text/aHR0cDovL2Jsb2cuY3Nkbi5uZXQvanh3eGc=/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5836893" cy="5485802"/>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2952" y="2427990"/>
            <a:ext cx="450050" cy="374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6" name="Right Arrow 5"/>
          <p:cNvSpPr/>
          <p:nvPr/>
        </p:nvSpPr>
        <p:spPr>
          <a:xfrm>
            <a:off x="72952" y="3045406"/>
            <a:ext cx="450050" cy="385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7" name="Right Arrow 6"/>
          <p:cNvSpPr/>
          <p:nvPr/>
        </p:nvSpPr>
        <p:spPr>
          <a:xfrm>
            <a:off x="72952" y="3782211"/>
            <a:ext cx="412594" cy="381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a:t>
            </a:r>
            <a:endParaRPr lang="zh-CN" altLang="en-US" sz="1600" dirty="0"/>
          </a:p>
        </p:txBody>
      </p:sp>
      <p:sp>
        <p:nvSpPr>
          <p:cNvPr id="8" name="Right Arrow 7"/>
          <p:cNvSpPr/>
          <p:nvPr/>
        </p:nvSpPr>
        <p:spPr>
          <a:xfrm>
            <a:off x="72952" y="4487971"/>
            <a:ext cx="412594" cy="33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4</a:t>
            </a:r>
            <a:endParaRPr lang="zh-CN" altLang="en-US" sz="1600" dirty="0"/>
          </a:p>
        </p:txBody>
      </p:sp>
      <p:sp>
        <p:nvSpPr>
          <p:cNvPr id="9" name="Right Arrow 8"/>
          <p:cNvSpPr/>
          <p:nvPr/>
        </p:nvSpPr>
        <p:spPr>
          <a:xfrm>
            <a:off x="72952" y="4907076"/>
            <a:ext cx="401825" cy="374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5</a:t>
            </a:r>
            <a:endParaRPr lang="zh-CN" altLang="en-US" sz="1600" dirty="0"/>
          </a:p>
        </p:txBody>
      </p:sp>
      <p:sp>
        <p:nvSpPr>
          <p:cNvPr id="10" name="Right Arrow 9"/>
          <p:cNvSpPr/>
          <p:nvPr/>
        </p:nvSpPr>
        <p:spPr>
          <a:xfrm>
            <a:off x="96085" y="5385876"/>
            <a:ext cx="401825" cy="368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6</a:t>
            </a:r>
            <a:endParaRPr lang="zh-CN" altLang="en-US" sz="1600" dirty="0"/>
          </a:p>
        </p:txBody>
      </p:sp>
    </p:spTree>
    <p:extLst>
      <p:ext uri="{BB962C8B-B14F-4D97-AF65-F5344CB8AC3E}">
        <p14:creationId xmlns:p14="http://schemas.microsoft.com/office/powerpoint/2010/main" val="152684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6" grpId="0" animBg="1"/>
      <p:bldP spid="7" grpId="0" animBg="1"/>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4400" dirty="0" smtClean="0">
                <a:solidFill>
                  <a:schemeClr val="tx1"/>
                </a:solidFill>
                <a:latin typeface="Times New Roman" pitchFamily="18" charset="0"/>
                <a:cs typeface="Times New Roman" pitchFamily="18" charset="0"/>
              </a:rPr>
              <a:t>发展背景</a:t>
            </a:r>
            <a:endParaRPr lang="en-US" altLang="zh-CN" sz="4400" dirty="0" smtClean="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a:solidFill>
                  <a:schemeClr val="tx1"/>
                </a:solidFill>
                <a:latin typeface="Times New Roman" pitchFamily="18" charset="0"/>
                <a:cs typeface="Times New Roman" pitchFamily="18" charset="0"/>
              </a:rPr>
              <a:t>业务及应用场景</a:t>
            </a:r>
            <a:endParaRPr lang="en-US" altLang="zh-CN" sz="4400" dirty="0">
              <a:solidFill>
                <a:schemeClr val="tx1"/>
              </a:solidFill>
              <a:latin typeface="Times New Roman" pitchFamily="18" charset="0"/>
              <a:cs typeface="Times New Roman" pitchFamily="18" charset="0"/>
            </a:endParaRPr>
          </a:p>
          <a:p>
            <a:pPr>
              <a:buFont typeface="Wingdings" pitchFamily="2" charset="2"/>
              <a:buChar char="p"/>
            </a:pPr>
            <a:r>
              <a:rPr lang="en-US" altLang="zh-CN" sz="4400" dirty="0">
                <a:solidFill>
                  <a:schemeClr val="tx1"/>
                </a:solidFill>
                <a:latin typeface="Times New Roman" pitchFamily="18" charset="0"/>
                <a:cs typeface="Times New Roman" pitchFamily="18" charset="0"/>
              </a:rPr>
              <a:t>5G</a:t>
            </a:r>
            <a:r>
              <a:rPr lang="zh-CN" altLang="en-US" sz="4400" dirty="0">
                <a:solidFill>
                  <a:schemeClr val="tx1"/>
                </a:solidFill>
                <a:latin typeface="Times New Roman" pitchFamily="18" charset="0"/>
                <a:cs typeface="Times New Roman" pitchFamily="18" charset="0"/>
              </a:rPr>
              <a:t>网络架构</a:t>
            </a:r>
            <a:endParaRPr lang="en-US" altLang="zh-CN" sz="4400" dirty="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smtClean="0">
                <a:solidFill>
                  <a:srgbClr val="FF0000"/>
                </a:solidFill>
                <a:latin typeface="Times New Roman" pitchFamily="18" charset="0"/>
                <a:cs typeface="Times New Roman" pitchFamily="18" charset="0"/>
              </a:rPr>
              <a:t>关键技术</a:t>
            </a:r>
            <a:endParaRPr lang="en-US" altLang="zh-CN" sz="4400" dirty="0" smtClean="0">
              <a:solidFill>
                <a:srgbClr val="FF0000"/>
              </a:solidFill>
              <a:latin typeface="Times New Roman" pitchFamily="18" charset="0"/>
              <a:cs typeface="Times New Roman" pitchFamily="18" charset="0"/>
            </a:endParaRPr>
          </a:p>
          <a:p>
            <a:pPr>
              <a:buFont typeface="Wingdings" pitchFamily="2" charset="2"/>
              <a:buChar char="p"/>
            </a:pPr>
            <a:r>
              <a:rPr lang="zh-CN" altLang="en-US" sz="4400" dirty="0" smtClean="0">
                <a:solidFill>
                  <a:srgbClr val="000099"/>
                </a:solidFill>
              </a:rPr>
              <a:t>前景展望</a:t>
            </a:r>
            <a:endParaRPr lang="zh-CN" alt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1398039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5G</a:t>
            </a:r>
            <a:r>
              <a:rPr lang="zh-CN" altLang="en-US" sz="3200" b="1" dirty="0" smtClean="0"/>
              <a:t>关键技术</a:t>
            </a:r>
            <a:endParaRPr lang="zh-CN" altLang="en-US" sz="3200" b="1" dirty="0"/>
          </a:p>
        </p:txBody>
      </p:sp>
      <p:grpSp>
        <p:nvGrpSpPr>
          <p:cNvPr id="3" name="Group 2"/>
          <p:cNvGrpSpPr/>
          <p:nvPr/>
        </p:nvGrpSpPr>
        <p:grpSpPr>
          <a:xfrm>
            <a:off x="683568" y="2003721"/>
            <a:ext cx="4051766" cy="2880319"/>
            <a:chOff x="880274" y="1988841"/>
            <a:chExt cx="3403318" cy="1845205"/>
          </a:xfrm>
        </p:grpSpPr>
        <p:sp>
          <p:nvSpPr>
            <p:cNvPr id="4" name="圆角矩形 98"/>
            <p:cNvSpPr/>
            <p:nvPr/>
          </p:nvSpPr>
          <p:spPr bwMode="auto">
            <a:xfrm>
              <a:off x="899592" y="1988841"/>
              <a:ext cx="3384000" cy="446852"/>
            </a:xfrm>
            <a:prstGeom prst="roundRect">
              <a:avLst/>
            </a:prstGeom>
            <a:solidFill>
              <a:srgbClr val="00B0F0"/>
            </a:solidFill>
            <a:ln w="19050">
              <a:solidFill>
                <a:schemeClr val="bg1">
                  <a:lumMod val="50000"/>
                </a:schemeClr>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914270">
                <a:buClr>
                  <a:srgbClr val="CC9900"/>
                </a:buClr>
              </a:pPr>
              <a:r>
                <a:rPr lang="zh-CN" altLang="en-US" sz="3200" b="1" dirty="0" smtClean="0">
                  <a:latin typeface="微软雅黑" pitchFamily="34" charset="-122"/>
                  <a:ea typeface="微软雅黑" pitchFamily="34" charset="-122"/>
                </a:rPr>
                <a:t>无线技术</a:t>
              </a:r>
            </a:p>
          </p:txBody>
        </p:sp>
        <p:sp>
          <p:nvSpPr>
            <p:cNvPr id="5" name="Rounded Rectangle 19"/>
            <p:cNvSpPr/>
            <p:nvPr/>
          </p:nvSpPr>
          <p:spPr bwMode="auto">
            <a:xfrm>
              <a:off x="880274" y="2435693"/>
              <a:ext cx="3403317" cy="1398353"/>
            </a:xfrm>
            <a:prstGeom prst="roundRect">
              <a:avLst>
                <a:gd name="adj" fmla="val 7747"/>
              </a:avLst>
            </a:prstGeom>
            <a:solidFill>
              <a:srgbClr val="00B0F0">
                <a:alpha val="50000"/>
              </a:srgbClr>
            </a:solidFill>
            <a:ln w="25400">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fontAlgn="auto">
                <a:spcBef>
                  <a:spcPts val="0"/>
                </a:spcBef>
                <a:spcAft>
                  <a:spcPts val="0"/>
                </a:spcAft>
                <a:buClrTx/>
                <a:buNone/>
              </a:pPr>
              <a:r>
                <a:rPr lang="en-US" altLang="zh-CN" sz="2400" kern="0" dirty="0" smtClean="0">
                  <a:latin typeface="微软雅黑" pitchFamily="34" charset="-122"/>
                  <a:ea typeface="微软雅黑" pitchFamily="34" charset="-122"/>
                  <a:cs typeface="Arial" pitchFamily="34" charset="0"/>
                </a:rPr>
                <a:t>Massive </a:t>
              </a:r>
              <a:r>
                <a:rPr lang="it-IT" altLang="zh-CN" sz="2400" kern="0" dirty="0" smtClean="0">
                  <a:latin typeface="微软雅黑" pitchFamily="34" charset="-122"/>
                  <a:ea typeface="微软雅黑" pitchFamily="34" charset="-122"/>
                  <a:cs typeface="Arial" pitchFamily="34" charset="0"/>
                </a:rPr>
                <a:t>MIMO</a:t>
              </a:r>
            </a:p>
            <a:p>
              <a:pPr algn="ctr" fontAlgn="auto">
                <a:spcBef>
                  <a:spcPts val="0"/>
                </a:spcBef>
                <a:spcAft>
                  <a:spcPts val="0"/>
                </a:spcAft>
                <a:buClrTx/>
                <a:buNone/>
              </a:pPr>
              <a:r>
                <a:rPr lang="zh-CN" altLang="en-US" sz="2400" kern="0" dirty="0" smtClean="0">
                  <a:latin typeface="微软雅黑" pitchFamily="34" charset="-122"/>
                  <a:ea typeface="微软雅黑" pitchFamily="34" charset="-122"/>
                  <a:cs typeface="Arial" pitchFamily="34" charset="0"/>
                </a:rPr>
                <a:t>新调制编码技术</a:t>
              </a:r>
              <a:endParaRPr lang="en-US" altLang="zh-CN" sz="2400" kern="0" dirty="0" smtClean="0">
                <a:latin typeface="微软雅黑" pitchFamily="34" charset="-122"/>
                <a:ea typeface="微软雅黑" pitchFamily="34" charset="-122"/>
                <a:cs typeface="Arial" pitchFamily="34" charset="0"/>
              </a:endParaRPr>
            </a:p>
            <a:p>
              <a:pPr algn="ctr" fontAlgn="auto">
                <a:spcBef>
                  <a:spcPts val="0"/>
                </a:spcBef>
                <a:spcAft>
                  <a:spcPts val="0"/>
                </a:spcAft>
                <a:buClrTx/>
                <a:buNone/>
              </a:pPr>
              <a:r>
                <a:rPr lang="en-US" altLang="zh-CN" sz="2400" kern="0" dirty="0" smtClean="0">
                  <a:latin typeface="微软雅黑" pitchFamily="34" charset="-122"/>
                  <a:ea typeface="微软雅黑" pitchFamily="34" charset="-122"/>
                  <a:cs typeface="Arial" pitchFamily="34" charset="0"/>
                </a:rPr>
                <a:t>F-OFDM</a:t>
              </a:r>
            </a:p>
            <a:p>
              <a:pPr algn="ctr" fontAlgn="auto">
                <a:spcBef>
                  <a:spcPts val="0"/>
                </a:spcBef>
                <a:spcAft>
                  <a:spcPts val="0"/>
                </a:spcAft>
                <a:buClrTx/>
                <a:buNone/>
              </a:pPr>
              <a:r>
                <a:rPr lang="zh-CN" altLang="en-US" sz="2400" kern="0" dirty="0" smtClean="0">
                  <a:latin typeface="微软雅黑" pitchFamily="34" charset="-122"/>
                  <a:ea typeface="微软雅黑" pitchFamily="34" charset="-122"/>
                  <a:cs typeface="Arial" pitchFamily="34" charset="0"/>
                </a:rPr>
                <a:t>全频谱接入</a:t>
              </a:r>
              <a:endParaRPr lang="it-IT" altLang="zh-CN" sz="2400" kern="0" dirty="0" smtClean="0">
                <a:latin typeface="微软雅黑" pitchFamily="34" charset="-122"/>
                <a:ea typeface="微软雅黑" pitchFamily="34" charset="-122"/>
                <a:cs typeface="Arial" pitchFamily="34" charset="0"/>
              </a:endParaRPr>
            </a:p>
            <a:p>
              <a:pPr algn="ctr" fontAlgn="auto">
                <a:spcBef>
                  <a:spcPts val="0"/>
                </a:spcBef>
                <a:spcAft>
                  <a:spcPts val="0"/>
                </a:spcAft>
                <a:buClrTx/>
                <a:buNone/>
              </a:pPr>
              <a:r>
                <a:rPr lang="it-IT" altLang="zh-CN" sz="2400" kern="0" dirty="0" smtClean="0">
                  <a:latin typeface="微软雅黑" pitchFamily="34" charset="-122"/>
                  <a:ea typeface="微软雅黑" pitchFamily="34" charset="-122"/>
                  <a:cs typeface="Arial" pitchFamily="34" charset="0"/>
                </a:rPr>
                <a:t>......</a:t>
              </a:r>
            </a:p>
          </p:txBody>
        </p:sp>
      </p:grpSp>
      <p:grpSp>
        <p:nvGrpSpPr>
          <p:cNvPr id="8" name="Group 7"/>
          <p:cNvGrpSpPr/>
          <p:nvPr/>
        </p:nvGrpSpPr>
        <p:grpSpPr>
          <a:xfrm>
            <a:off x="5076056" y="1988841"/>
            <a:ext cx="3672408" cy="2923619"/>
            <a:chOff x="5076056" y="1988841"/>
            <a:chExt cx="2893286" cy="1863318"/>
          </a:xfrm>
        </p:grpSpPr>
        <p:sp>
          <p:nvSpPr>
            <p:cNvPr id="6" name="圆角矩形 107"/>
            <p:cNvSpPr/>
            <p:nvPr/>
          </p:nvSpPr>
          <p:spPr bwMode="auto">
            <a:xfrm>
              <a:off x="5076056" y="1988841"/>
              <a:ext cx="2893286" cy="446851"/>
            </a:xfrm>
            <a:prstGeom prst="roundRect">
              <a:avLst/>
            </a:prstGeom>
            <a:solidFill>
              <a:srgbClr val="FFFF00"/>
            </a:solidFill>
            <a:ln w="19050">
              <a:solidFill>
                <a:schemeClr val="accent1">
                  <a:lumMod val="50000"/>
                </a:schemeClr>
              </a:solidFill>
              <a:prstDash val="dash"/>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914270">
                <a:buClr>
                  <a:srgbClr val="CC9900"/>
                </a:buClr>
              </a:pPr>
              <a:r>
                <a:rPr lang="zh-CN" altLang="en-US" sz="3200" b="1" dirty="0" smtClean="0">
                  <a:latin typeface="微软雅黑" pitchFamily="34" charset="-122"/>
                  <a:ea typeface="微软雅黑" pitchFamily="34" charset="-122"/>
                </a:rPr>
                <a:t>网络技术</a:t>
              </a:r>
            </a:p>
          </p:txBody>
        </p:sp>
        <p:sp>
          <p:nvSpPr>
            <p:cNvPr id="7" name="Rounded Rectangle 20"/>
            <p:cNvSpPr/>
            <p:nvPr/>
          </p:nvSpPr>
          <p:spPr bwMode="auto">
            <a:xfrm>
              <a:off x="5076057" y="2453806"/>
              <a:ext cx="2893285" cy="1398353"/>
            </a:xfrm>
            <a:prstGeom prst="roundRect">
              <a:avLst>
                <a:gd name="adj" fmla="val 6015"/>
              </a:avLst>
            </a:prstGeom>
            <a:solidFill>
              <a:srgbClr val="FFFF00">
                <a:alpha val="50000"/>
              </a:srgbClr>
            </a:solidFill>
            <a:ln w="25400">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fontAlgn="auto">
                <a:spcBef>
                  <a:spcPts val="0"/>
                </a:spcBef>
                <a:spcAft>
                  <a:spcPts val="0"/>
                </a:spcAft>
                <a:buClrTx/>
                <a:buNone/>
              </a:pPr>
              <a:r>
                <a:rPr lang="it-IT" altLang="zh-CN" sz="3200" kern="0" dirty="0" smtClean="0">
                  <a:latin typeface="Arial Unicode MS" panose="020B0604020202020204" pitchFamily="34" charset="-122"/>
                  <a:ea typeface="Arial Unicode MS" panose="020B0604020202020204" pitchFamily="34" charset="-122"/>
                  <a:cs typeface="Arial Unicode MS" panose="020B0604020202020204" pitchFamily="34" charset="-122"/>
                </a:rPr>
                <a:t>SDN</a:t>
              </a:r>
            </a:p>
            <a:p>
              <a:pPr algn="ctr" fontAlgn="auto">
                <a:spcBef>
                  <a:spcPts val="0"/>
                </a:spcBef>
                <a:spcAft>
                  <a:spcPts val="0"/>
                </a:spcAft>
                <a:buClrTx/>
                <a:buNone/>
              </a:pPr>
              <a:r>
                <a:rPr lang="it-IT" altLang="zh-CN" sz="3200" kern="0" dirty="0" smtClean="0">
                  <a:latin typeface="Arial Unicode MS" panose="020B0604020202020204" pitchFamily="34" charset="-122"/>
                  <a:ea typeface="Arial Unicode MS" panose="020B0604020202020204" pitchFamily="34" charset="-122"/>
                  <a:cs typeface="Arial Unicode MS" panose="020B0604020202020204" pitchFamily="34" charset="-122"/>
                </a:rPr>
                <a:t>NFV</a:t>
              </a:r>
            </a:p>
            <a:p>
              <a:pPr algn="ctr" fontAlgn="auto">
                <a:spcBef>
                  <a:spcPts val="0"/>
                </a:spcBef>
                <a:spcAft>
                  <a:spcPts val="0"/>
                </a:spcAft>
                <a:buClrTx/>
                <a:buNone/>
              </a:pPr>
              <a:r>
                <a:rPr lang="it-IT" altLang="zh-CN" sz="3200" kern="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p:txBody>
        </p:sp>
      </p:grpSp>
    </p:spTree>
    <p:extLst>
      <p:ext uri="{BB962C8B-B14F-4D97-AF65-F5344CB8AC3E}">
        <p14:creationId xmlns:p14="http://schemas.microsoft.com/office/powerpoint/2010/main" val="885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5G</a:t>
            </a:r>
            <a:r>
              <a:rPr lang="zh-CN" altLang="en-US" sz="3200" b="1" dirty="0" smtClean="0"/>
              <a:t>无线关键技术</a:t>
            </a:r>
            <a:endParaRPr lang="zh-CN" altLang="en-US" sz="3200" b="1" dirty="0"/>
          </a:p>
        </p:txBody>
      </p:sp>
      <p:sp>
        <p:nvSpPr>
          <p:cNvPr id="4" name="Text Box 3"/>
          <p:cNvSpPr txBox="1">
            <a:spLocks noChangeArrowheads="1"/>
          </p:cNvSpPr>
          <p:nvPr/>
        </p:nvSpPr>
        <p:spPr bwMode="auto">
          <a:xfrm>
            <a:off x="1710085" y="1981200"/>
            <a:ext cx="701675" cy="711200"/>
          </a:xfrm>
          <a:prstGeom prst="rect">
            <a:avLst/>
          </a:prstGeom>
          <a:solidFill>
            <a:srgbClr val="00B0F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信源</a:t>
            </a:r>
          </a:p>
          <a:p>
            <a:pPr algn="l" eaLnBrk="1" hangingPunct="1"/>
            <a:r>
              <a:rPr kumimoji="1" lang="zh-CN" altLang="en-US" sz="2000" dirty="0">
                <a:latin typeface="Arial Narrow" panose="020B0606020202030204" pitchFamily="34" charset="0"/>
              </a:rPr>
              <a:t>编码</a:t>
            </a:r>
          </a:p>
        </p:txBody>
      </p:sp>
      <p:sp>
        <p:nvSpPr>
          <p:cNvPr id="5" name="Text Box 4"/>
          <p:cNvSpPr txBox="1">
            <a:spLocks noChangeArrowheads="1"/>
          </p:cNvSpPr>
          <p:nvPr/>
        </p:nvSpPr>
        <p:spPr bwMode="auto">
          <a:xfrm>
            <a:off x="2934221" y="1981200"/>
            <a:ext cx="701675" cy="711200"/>
          </a:xfrm>
          <a:prstGeom prst="rect">
            <a:avLst/>
          </a:prstGeom>
          <a:solidFill>
            <a:srgbClr val="92D05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信道</a:t>
            </a:r>
          </a:p>
          <a:p>
            <a:pPr algn="l" eaLnBrk="1" hangingPunct="1"/>
            <a:r>
              <a:rPr kumimoji="1" lang="zh-CN" altLang="en-US" sz="2000" dirty="0">
                <a:latin typeface="Arial Narrow" panose="020B0606020202030204" pitchFamily="34" charset="0"/>
              </a:rPr>
              <a:t>编码</a:t>
            </a:r>
            <a:endParaRPr kumimoji="1" lang="zh-CN" altLang="en-US" sz="2400" dirty="0">
              <a:latin typeface="Arial Narrow" panose="020B0606020202030204" pitchFamily="34" charset="0"/>
            </a:endParaRPr>
          </a:p>
        </p:txBody>
      </p:sp>
      <p:sp>
        <p:nvSpPr>
          <p:cNvPr id="6" name="Text Box 5"/>
          <p:cNvSpPr txBox="1">
            <a:spLocks noChangeArrowheads="1"/>
          </p:cNvSpPr>
          <p:nvPr/>
        </p:nvSpPr>
        <p:spPr bwMode="auto">
          <a:xfrm>
            <a:off x="4211960" y="1981200"/>
            <a:ext cx="449263" cy="711200"/>
          </a:xfrm>
          <a:prstGeom prst="rect">
            <a:avLst/>
          </a:prstGeom>
          <a:solidFill>
            <a:srgbClr val="0070C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调</a:t>
            </a:r>
          </a:p>
          <a:p>
            <a:pPr algn="l" eaLnBrk="1" hangingPunct="1"/>
            <a:r>
              <a:rPr kumimoji="1" lang="zh-CN" altLang="en-US" sz="2000" dirty="0">
                <a:latin typeface="Arial Narrow" panose="020B0606020202030204" pitchFamily="34" charset="0"/>
              </a:rPr>
              <a:t>制</a:t>
            </a:r>
            <a:endParaRPr kumimoji="1" lang="zh-CN" altLang="en-US" sz="2400" dirty="0">
              <a:latin typeface="Arial Narrow" panose="020B0606020202030204" pitchFamily="34" charset="0"/>
            </a:endParaRPr>
          </a:p>
        </p:txBody>
      </p:sp>
      <p:sp>
        <p:nvSpPr>
          <p:cNvPr id="7" name="Text Box 6"/>
          <p:cNvSpPr txBox="1">
            <a:spLocks noChangeArrowheads="1"/>
          </p:cNvSpPr>
          <p:nvPr/>
        </p:nvSpPr>
        <p:spPr bwMode="auto">
          <a:xfrm>
            <a:off x="5148064" y="1981200"/>
            <a:ext cx="701675" cy="711200"/>
          </a:xfrm>
          <a:prstGeom prst="rect">
            <a:avLst/>
          </a:prstGeom>
          <a:solidFill>
            <a:srgbClr val="7030A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低通</a:t>
            </a:r>
          </a:p>
          <a:p>
            <a:pPr algn="l" eaLnBrk="1" hangingPunct="1"/>
            <a:r>
              <a:rPr kumimoji="1" lang="zh-CN" altLang="en-US" sz="2000" dirty="0">
                <a:latin typeface="Arial Narrow" panose="020B0606020202030204" pitchFamily="34" charset="0"/>
              </a:rPr>
              <a:t>滤波</a:t>
            </a:r>
            <a:endParaRPr kumimoji="1" lang="zh-CN" altLang="en-US" sz="2400" dirty="0">
              <a:latin typeface="Arial Narrow" panose="020B0606020202030204" pitchFamily="34" charset="0"/>
            </a:endParaRPr>
          </a:p>
        </p:txBody>
      </p:sp>
      <p:sp>
        <p:nvSpPr>
          <p:cNvPr id="8" name="Text Box 7"/>
          <p:cNvSpPr txBox="1">
            <a:spLocks noChangeArrowheads="1"/>
          </p:cNvSpPr>
          <p:nvPr/>
        </p:nvSpPr>
        <p:spPr bwMode="auto">
          <a:xfrm>
            <a:off x="6248400" y="1981200"/>
            <a:ext cx="701675" cy="711200"/>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载波</a:t>
            </a:r>
          </a:p>
          <a:p>
            <a:pPr algn="l" eaLnBrk="1" hangingPunct="1"/>
            <a:r>
              <a:rPr kumimoji="1" lang="zh-CN" altLang="en-US" sz="2000" dirty="0">
                <a:latin typeface="Arial Narrow" panose="020B0606020202030204" pitchFamily="34" charset="0"/>
              </a:rPr>
              <a:t>调制</a:t>
            </a:r>
            <a:endParaRPr kumimoji="1" lang="zh-CN" altLang="en-US" sz="2400" dirty="0">
              <a:latin typeface="Arial Narrow" panose="020B0606020202030204" pitchFamily="34" charset="0"/>
            </a:endParaRPr>
          </a:p>
        </p:txBody>
      </p:sp>
      <p:sp>
        <p:nvSpPr>
          <p:cNvPr id="9" name="Text Box 8"/>
          <p:cNvSpPr txBox="1">
            <a:spLocks noChangeArrowheads="1"/>
          </p:cNvSpPr>
          <p:nvPr/>
        </p:nvSpPr>
        <p:spPr bwMode="auto">
          <a:xfrm>
            <a:off x="6248400" y="29718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a:latin typeface="Arial Narrow" panose="020B0606020202030204" pitchFamily="34" charset="0"/>
              </a:rPr>
              <a:t>通道</a:t>
            </a:r>
          </a:p>
        </p:txBody>
      </p:sp>
      <p:sp>
        <p:nvSpPr>
          <p:cNvPr id="10" name="Text Box 9"/>
          <p:cNvSpPr txBox="1">
            <a:spLocks noChangeArrowheads="1"/>
          </p:cNvSpPr>
          <p:nvPr/>
        </p:nvSpPr>
        <p:spPr bwMode="auto">
          <a:xfrm>
            <a:off x="6248400" y="3810000"/>
            <a:ext cx="701675" cy="711200"/>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载波</a:t>
            </a:r>
          </a:p>
          <a:p>
            <a:pPr algn="l" eaLnBrk="1" hangingPunct="1"/>
            <a:r>
              <a:rPr kumimoji="1" lang="zh-CN" altLang="en-US" sz="2000" dirty="0">
                <a:latin typeface="Arial Narrow" panose="020B0606020202030204" pitchFamily="34" charset="0"/>
              </a:rPr>
              <a:t>解调</a:t>
            </a:r>
            <a:endParaRPr kumimoji="1" lang="zh-CN" altLang="en-US" sz="2400" dirty="0">
              <a:latin typeface="Arial Narrow" panose="020B0606020202030204" pitchFamily="34" charset="0"/>
            </a:endParaRPr>
          </a:p>
        </p:txBody>
      </p:sp>
      <p:sp>
        <p:nvSpPr>
          <p:cNvPr id="11" name="Text Box 10"/>
          <p:cNvSpPr txBox="1">
            <a:spLocks noChangeArrowheads="1"/>
          </p:cNvSpPr>
          <p:nvPr/>
        </p:nvSpPr>
        <p:spPr bwMode="auto">
          <a:xfrm>
            <a:off x="4953000" y="3810000"/>
            <a:ext cx="701675" cy="711200"/>
          </a:xfrm>
          <a:prstGeom prst="rect">
            <a:avLst/>
          </a:prstGeom>
          <a:solidFill>
            <a:srgbClr val="7030A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低通</a:t>
            </a:r>
          </a:p>
          <a:p>
            <a:pPr algn="l" eaLnBrk="1" hangingPunct="1"/>
            <a:r>
              <a:rPr kumimoji="1" lang="zh-CN" altLang="en-US" sz="2000" dirty="0">
                <a:latin typeface="Arial Narrow" panose="020B0606020202030204" pitchFamily="34" charset="0"/>
              </a:rPr>
              <a:t>滤波</a:t>
            </a:r>
            <a:endParaRPr kumimoji="1" lang="zh-CN" altLang="en-US" sz="2400" dirty="0">
              <a:latin typeface="Arial Narrow" panose="020B0606020202030204" pitchFamily="34" charset="0"/>
            </a:endParaRPr>
          </a:p>
        </p:txBody>
      </p:sp>
      <p:sp>
        <p:nvSpPr>
          <p:cNvPr id="12" name="Text Box 11"/>
          <p:cNvSpPr txBox="1">
            <a:spLocks noChangeArrowheads="1"/>
          </p:cNvSpPr>
          <p:nvPr/>
        </p:nvSpPr>
        <p:spPr bwMode="auto">
          <a:xfrm>
            <a:off x="3886200" y="3810000"/>
            <a:ext cx="449263" cy="711200"/>
          </a:xfrm>
          <a:prstGeom prst="rect">
            <a:avLst/>
          </a:prstGeom>
          <a:solidFill>
            <a:srgbClr val="0070C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解</a:t>
            </a:r>
          </a:p>
          <a:p>
            <a:pPr algn="l" eaLnBrk="1" hangingPunct="1"/>
            <a:r>
              <a:rPr kumimoji="1" lang="zh-CN" altLang="en-US" sz="2000" dirty="0">
                <a:latin typeface="Arial Narrow" panose="020B0606020202030204" pitchFamily="34" charset="0"/>
              </a:rPr>
              <a:t>调</a:t>
            </a:r>
            <a:endParaRPr kumimoji="1" lang="zh-CN" altLang="en-US" sz="2400" dirty="0">
              <a:latin typeface="Arial Narrow" panose="020B0606020202030204" pitchFamily="34" charset="0"/>
            </a:endParaRPr>
          </a:p>
        </p:txBody>
      </p:sp>
      <p:sp>
        <p:nvSpPr>
          <p:cNvPr id="13" name="Text Box 12"/>
          <p:cNvSpPr txBox="1">
            <a:spLocks noChangeArrowheads="1"/>
          </p:cNvSpPr>
          <p:nvPr/>
        </p:nvSpPr>
        <p:spPr bwMode="auto">
          <a:xfrm>
            <a:off x="2209800" y="3733800"/>
            <a:ext cx="701675" cy="711200"/>
          </a:xfrm>
          <a:prstGeom prst="rect">
            <a:avLst/>
          </a:prstGeom>
          <a:solidFill>
            <a:srgbClr val="92D05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信道</a:t>
            </a:r>
          </a:p>
          <a:p>
            <a:pPr algn="l" eaLnBrk="1" hangingPunct="1"/>
            <a:r>
              <a:rPr kumimoji="1" lang="zh-CN" altLang="en-US" sz="2000" dirty="0">
                <a:latin typeface="Arial Narrow" panose="020B0606020202030204" pitchFamily="34" charset="0"/>
              </a:rPr>
              <a:t>解码</a:t>
            </a:r>
            <a:endParaRPr kumimoji="1" lang="zh-CN" altLang="en-US" sz="2400" dirty="0">
              <a:latin typeface="Arial Narrow" panose="020B0606020202030204" pitchFamily="34" charset="0"/>
            </a:endParaRPr>
          </a:p>
        </p:txBody>
      </p:sp>
      <p:sp>
        <p:nvSpPr>
          <p:cNvPr id="14" name="Text Box 13"/>
          <p:cNvSpPr txBox="1">
            <a:spLocks noChangeArrowheads="1"/>
          </p:cNvSpPr>
          <p:nvPr/>
        </p:nvSpPr>
        <p:spPr bwMode="auto">
          <a:xfrm>
            <a:off x="6172200" y="5181600"/>
            <a:ext cx="9144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a:latin typeface="Arial Narrow" panose="020B0606020202030204" pitchFamily="34" charset="0"/>
              </a:rPr>
              <a:t>同步</a:t>
            </a:r>
          </a:p>
        </p:txBody>
      </p:sp>
      <p:sp>
        <p:nvSpPr>
          <p:cNvPr id="15" name="Text Box 14"/>
          <p:cNvSpPr txBox="1">
            <a:spLocks noChangeArrowheads="1"/>
          </p:cNvSpPr>
          <p:nvPr/>
        </p:nvSpPr>
        <p:spPr bwMode="auto">
          <a:xfrm>
            <a:off x="3810000" y="5181600"/>
            <a:ext cx="701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a:latin typeface="Arial Narrow" panose="020B0606020202030204" pitchFamily="34" charset="0"/>
              </a:rPr>
              <a:t>均衡</a:t>
            </a:r>
          </a:p>
        </p:txBody>
      </p:sp>
      <p:sp>
        <p:nvSpPr>
          <p:cNvPr id="16" name="Line 15"/>
          <p:cNvSpPr>
            <a:spLocks noChangeShapeType="1"/>
          </p:cNvSpPr>
          <p:nvPr/>
        </p:nvSpPr>
        <p:spPr bwMode="auto">
          <a:xfrm>
            <a:off x="2458616" y="236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p:cNvSpPr>
            <a:spLocks noChangeShapeType="1"/>
          </p:cNvSpPr>
          <p:nvPr/>
        </p:nvSpPr>
        <p:spPr bwMode="auto">
          <a:xfrm>
            <a:off x="3758952" y="2362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7"/>
          <p:cNvSpPr>
            <a:spLocks noChangeShapeType="1"/>
          </p:cNvSpPr>
          <p:nvPr/>
        </p:nvSpPr>
        <p:spPr bwMode="auto">
          <a:xfrm>
            <a:off x="4690864" y="236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p:cNvSpPr>
            <a:spLocks noChangeShapeType="1"/>
          </p:cNvSpPr>
          <p:nvPr/>
        </p:nvSpPr>
        <p:spPr bwMode="auto">
          <a:xfrm>
            <a:off x="5847184" y="2362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9"/>
          <p:cNvSpPr>
            <a:spLocks noChangeShapeType="1"/>
          </p:cNvSpPr>
          <p:nvPr/>
        </p:nvSpPr>
        <p:spPr bwMode="auto">
          <a:xfrm>
            <a:off x="6629400" y="2743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0"/>
          <p:cNvSpPr>
            <a:spLocks noChangeShapeType="1"/>
          </p:cNvSpPr>
          <p:nvPr/>
        </p:nvSpPr>
        <p:spPr bwMode="auto">
          <a:xfrm>
            <a:off x="6629400" y="3429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1"/>
          <p:cNvSpPr>
            <a:spLocks noChangeShapeType="1"/>
          </p:cNvSpPr>
          <p:nvPr/>
        </p:nvSpPr>
        <p:spPr bwMode="auto">
          <a:xfrm flipH="1">
            <a:off x="5791200" y="40386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2"/>
          <p:cNvSpPr>
            <a:spLocks noChangeShapeType="1"/>
          </p:cNvSpPr>
          <p:nvPr/>
        </p:nvSpPr>
        <p:spPr bwMode="auto">
          <a:xfrm flipH="1">
            <a:off x="4495800" y="4038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3"/>
          <p:cNvSpPr txBox="1">
            <a:spLocks noChangeArrowheads="1"/>
          </p:cNvSpPr>
          <p:nvPr/>
        </p:nvSpPr>
        <p:spPr bwMode="auto">
          <a:xfrm>
            <a:off x="990600" y="3733800"/>
            <a:ext cx="457200"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a:latin typeface="Arial Narrow" panose="020B0606020202030204" pitchFamily="34" charset="0"/>
              </a:rPr>
              <a:t>信</a:t>
            </a:r>
          </a:p>
          <a:p>
            <a:pPr algn="l" eaLnBrk="1" hangingPunct="1"/>
            <a:r>
              <a:rPr kumimoji="1" lang="zh-CN" altLang="en-US" sz="2000">
                <a:latin typeface="Arial Narrow" panose="020B0606020202030204" pitchFamily="34" charset="0"/>
              </a:rPr>
              <a:t>宿</a:t>
            </a:r>
          </a:p>
        </p:txBody>
      </p:sp>
      <p:sp>
        <p:nvSpPr>
          <p:cNvPr id="25" name="Line 24"/>
          <p:cNvSpPr>
            <a:spLocks noChangeShapeType="1"/>
          </p:cNvSpPr>
          <p:nvPr/>
        </p:nvSpPr>
        <p:spPr bwMode="auto">
          <a:xfrm flipH="1">
            <a:off x="1676400" y="4038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auto">
          <a:xfrm flipV="1">
            <a:off x="6629400" y="457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p:cNvSpPr>
            <a:spLocks noChangeShapeType="1"/>
          </p:cNvSpPr>
          <p:nvPr/>
        </p:nvSpPr>
        <p:spPr bwMode="auto">
          <a:xfrm flipV="1">
            <a:off x="4114800" y="457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p:cNvSpPr>
            <a:spLocks noChangeShapeType="1"/>
          </p:cNvSpPr>
          <p:nvPr/>
        </p:nvSpPr>
        <p:spPr bwMode="auto">
          <a:xfrm>
            <a:off x="7010400" y="2362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flipV="1">
            <a:off x="7848600" y="1828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9"/>
          <p:cNvSpPr>
            <a:spLocks noChangeShapeType="1"/>
          </p:cNvSpPr>
          <p:nvPr/>
        </p:nvSpPr>
        <p:spPr bwMode="auto">
          <a:xfrm flipV="1">
            <a:off x="7848600" y="1600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flipH="1" flipV="1">
            <a:off x="76200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a:off x="7010400" y="4191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p:cNvSpPr>
            <a:spLocks noChangeShapeType="1"/>
          </p:cNvSpPr>
          <p:nvPr/>
        </p:nvSpPr>
        <p:spPr bwMode="auto">
          <a:xfrm flipV="1">
            <a:off x="7848600" y="3657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p:cNvSpPr>
            <a:spLocks noChangeShapeType="1"/>
          </p:cNvSpPr>
          <p:nvPr/>
        </p:nvSpPr>
        <p:spPr bwMode="auto">
          <a:xfrm flipH="1" flipV="1">
            <a:off x="7620000" y="342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4"/>
          <p:cNvSpPr>
            <a:spLocks noChangeShapeType="1"/>
          </p:cNvSpPr>
          <p:nvPr/>
        </p:nvSpPr>
        <p:spPr bwMode="auto">
          <a:xfrm flipV="1">
            <a:off x="7848600" y="34290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35"/>
          <p:cNvSpPr txBox="1">
            <a:spLocks noChangeArrowheads="1"/>
          </p:cNvSpPr>
          <p:nvPr/>
        </p:nvSpPr>
        <p:spPr bwMode="auto">
          <a:xfrm>
            <a:off x="7239000" y="1066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t>发射天线</a:t>
            </a:r>
          </a:p>
        </p:txBody>
      </p:sp>
      <p:sp>
        <p:nvSpPr>
          <p:cNvPr id="37" name="Line 37"/>
          <p:cNvSpPr>
            <a:spLocks noChangeShapeType="1"/>
          </p:cNvSpPr>
          <p:nvPr/>
        </p:nvSpPr>
        <p:spPr bwMode="auto">
          <a:xfrm flipH="1">
            <a:off x="3276600" y="4038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23"/>
          <p:cNvSpPr txBox="1">
            <a:spLocks noChangeArrowheads="1"/>
          </p:cNvSpPr>
          <p:nvPr/>
        </p:nvSpPr>
        <p:spPr bwMode="auto">
          <a:xfrm>
            <a:off x="730424" y="1981200"/>
            <a:ext cx="457200"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dirty="0">
                <a:latin typeface="Arial Narrow" panose="020B0606020202030204" pitchFamily="34" charset="0"/>
              </a:rPr>
              <a:t>信</a:t>
            </a:r>
          </a:p>
          <a:p>
            <a:pPr algn="l" eaLnBrk="1" hangingPunct="1"/>
            <a:r>
              <a:rPr kumimoji="1" lang="zh-CN" altLang="en-US" sz="2000" dirty="0" smtClean="0">
                <a:latin typeface="Arial Narrow" panose="020B0606020202030204" pitchFamily="34" charset="0"/>
              </a:rPr>
              <a:t>源</a:t>
            </a:r>
            <a:endParaRPr kumimoji="1" lang="zh-CN" altLang="en-US" sz="2000" dirty="0">
              <a:latin typeface="Arial Narrow" panose="020B0606020202030204" pitchFamily="34" charset="0"/>
            </a:endParaRPr>
          </a:p>
        </p:txBody>
      </p:sp>
      <p:sp>
        <p:nvSpPr>
          <p:cNvPr id="39" name="Line 15"/>
          <p:cNvSpPr>
            <a:spLocks noChangeShapeType="1"/>
          </p:cNvSpPr>
          <p:nvPr/>
        </p:nvSpPr>
        <p:spPr bwMode="auto">
          <a:xfrm>
            <a:off x="1219200" y="236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36"/>
          <p:cNvSpPr txBox="1">
            <a:spLocks noChangeArrowheads="1"/>
          </p:cNvSpPr>
          <p:nvPr/>
        </p:nvSpPr>
        <p:spPr bwMode="auto">
          <a:xfrm>
            <a:off x="7239000" y="2971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dirty="0"/>
              <a:t>接收天线</a:t>
            </a:r>
          </a:p>
        </p:txBody>
      </p:sp>
      <p:sp>
        <p:nvSpPr>
          <p:cNvPr id="42" name="Line 15"/>
          <p:cNvSpPr>
            <a:spLocks noChangeShapeType="1"/>
          </p:cNvSpPr>
          <p:nvPr/>
        </p:nvSpPr>
        <p:spPr bwMode="auto">
          <a:xfrm flipH="1">
            <a:off x="2056006" y="1546717"/>
            <a:ext cx="4916" cy="4029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Box 40"/>
          <p:cNvSpPr txBox="1"/>
          <p:nvPr/>
        </p:nvSpPr>
        <p:spPr>
          <a:xfrm>
            <a:off x="1519808" y="1090146"/>
            <a:ext cx="1167408" cy="646331"/>
          </a:xfrm>
          <a:prstGeom prst="rect">
            <a:avLst/>
          </a:prstGeom>
          <a:noFill/>
        </p:spPr>
        <p:txBody>
          <a:bodyPr wrap="square" rtlCol="0">
            <a:spAutoFit/>
          </a:bodyPr>
          <a:lstStyle/>
          <a:p>
            <a:r>
              <a:rPr lang="zh-CN" altLang="en-US" dirty="0" smtClean="0"/>
              <a:t>模数转换</a:t>
            </a:r>
            <a:endParaRPr lang="en-US" altLang="zh-CN" dirty="0" smtClean="0"/>
          </a:p>
          <a:p>
            <a:r>
              <a:rPr lang="zh-CN" altLang="en-US" dirty="0" smtClean="0"/>
              <a:t>压缩</a:t>
            </a:r>
            <a:endParaRPr lang="zh-CN" altLang="en-US" dirty="0"/>
          </a:p>
        </p:txBody>
      </p:sp>
      <p:sp>
        <p:nvSpPr>
          <p:cNvPr id="44" name="Line 15"/>
          <p:cNvSpPr>
            <a:spLocks noChangeShapeType="1"/>
          </p:cNvSpPr>
          <p:nvPr/>
        </p:nvSpPr>
        <p:spPr bwMode="auto">
          <a:xfrm flipH="1">
            <a:off x="3251385" y="1585965"/>
            <a:ext cx="4916" cy="4029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Box 44"/>
          <p:cNvSpPr txBox="1"/>
          <p:nvPr/>
        </p:nvSpPr>
        <p:spPr>
          <a:xfrm>
            <a:off x="2936835" y="1123434"/>
            <a:ext cx="704685" cy="369332"/>
          </a:xfrm>
          <a:prstGeom prst="rect">
            <a:avLst/>
          </a:prstGeom>
          <a:noFill/>
        </p:spPr>
        <p:txBody>
          <a:bodyPr wrap="square" rtlCol="0">
            <a:spAutoFit/>
          </a:bodyPr>
          <a:lstStyle/>
          <a:p>
            <a:r>
              <a:rPr lang="zh-CN" altLang="en-US" dirty="0" smtClean="0"/>
              <a:t>纠错</a:t>
            </a:r>
            <a:endParaRPr lang="en-US" altLang="zh-CN" dirty="0" smtClean="0"/>
          </a:p>
        </p:txBody>
      </p:sp>
      <p:sp>
        <p:nvSpPr>
          <p:cNvPr id="46" name="Line 15"/>
          <p:cNvSpPr>
            <a:spLocks noChangeShapeType="1"/>
          </p:cNvSpPr>
          <p:nvPr/>
        </p:nvSpPr>
        <p:spPr bwMode="auto">
          <a:xfrm flipH="1">
            <a:off x="4430398" y="1512040"/>
            <a:ext cx="4916" cy="4029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Box 46"/>
          <p:cNvSpPr txBox="1"/>
          <p:nvPr/>
        </p:nvSpPr>
        <p:spPr>
          <a:xfrm>
            <a:off x="3895469" y="1134773"/>
            <a:ext cx="1167408" cy="369332"/>
          </a:xfrm>
          <a:prstGeom prst="rect">
            <a:avLst/>
          </a:prstGeom>
          <a:noFill/>
        </p:spPr>
        <p:txBody>
          <a:bodyPr wrap="square" rtlCol="0">
            <a:spAutoFit/>
          </a:bodyPr>
          <a:lstStyle/>
          <a:p>
            <a:r>
              <a:rPr lang="zh-CN" altLang="en-US" dirty="0" smtClean="0"/>
              <a:t>星座映射</a:t>
            </a:r>
            <a:endParaRPr lang="en-US" altLang="zh-CN" dirty="0" smtClean="0"/>
          </a:p>
        </p:txBody>
      </p:sp>
      <p:sp>
        <p:nvSpPr>
          <p:cNvPr id="48" name="Line 15"/>
          <p:cNvSpPr>
            <a:spLocks noChangeShapeType="1"/>
          </p:cNvSpPr>
          <p:nvPr/>
        </p:nvSpPr>
        <p:spPr bwMode="auto">
          <a:xfrm flipH="1">
            <a:off x="6538259" y="1516349"/>
            <a:ext cx="4916" cy="4029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TextBox 48"/>
          <p:cNvSpPr txBox="1"/>
          <p:nvPr/>
        </p:nvSpPr>
        <p:spPr>
          <a:xfrm>
            <a:off x="6003330" y="1139082"/>
            <a:ext cx="1167408" cy="369332"/>
          </a:xfrm>
          <a:prstGeom prst="rect">
            <a:avLst/>
          </a:prstGeom>
          <a:noFill/>
        </p:spPr>
        <p:txBody>
          <a:bodyPr wrap="square" rtlCol="0">
            <a:spAutoFit/>
          </a:bodyPr>
          <a:lstStyle/>
          <a:p>
            <a:r>
              <a:rPr lang="zh-CN" altLang="en-US" dirty="0" smtClean="0"/>
              <a:t>频谱搬移</a:t>
            </a:r>
            <a:endParaRPr lang="en-US" altLang="zh-CN" dirty="0" smtClean="0"/>
          </a:p>
        </p:txBody>
      </p:sp>
      <p:sp>
        <p:nvSpPr>
          <p:cNvPr id="50" name="Line 15"/>
          <p:cNvSpPr>
            <a:spLocks noChangeShapeType="1"/>
          </p:cNvSpPr>
          <p:nvPr/>
        </p:nvSpPr>
        <p:spPr bwMode="auto">
          <a:xfrm flipH="1">
            <a:off x="5490054" y="1536308"/>
            <a:ext cx="4916" cy="4029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Box 50"/>
          <p:cNvSpPr txBox="1"/>
          <p:nvPr/>
        </p:nvSpPr>
        <p:spPr>
          <a:xfrm>
            <a:off x="4955125" y="1159041"/>
            <a:ext cx="1167408" cy="369332"/>
          </a:xfrm>
          <a:prstGeom prst="rect">
            <a:avLst/>
          </a:prstGeom>
          <a:noFill/>
        </p:spPr>
        <p:txBody>
          <a:bodyPr wrap="square" rtlCol="0">
            <a:spAutoFit/>
          </a:bodyPr>
          <a:lstStyle/>
          <a:p>
            <a:r>
              <a:rPr lang="zh-CN" altLang="en-US" dirty="0" smtClean="0"/>
              <a:t>去干扰</a:t>
            </a:r>
            <a:endParaRPr lang="en-US" altLang="zh-CN" dirty="0" smtClean="0"/>
          </a:p>
        </p:txBody>
      </p:sp>
    </p:spTree>
    <p:extLst>
      <p:ext uri="{BB962C8B-B14F-4D97-AF65-F5344CB8AC3E}">
        <p14:creationId xmlns:p14="http://schemas.microsoft.com/office/powerpoint/2010/main" val="20284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ppt_x"/>
                                          </p:val>
                                        </p:tav>
                                        <p:tav tm="100000">
                                          <p:val>
                                            <p:strVal val="#ppt_x"/>
                                          </p:val>
                                        </p:tav>
                                      </p:tavLst>
                                    </p:anim>
                                    <p:anim calcmode="lin" valueType="num">
                                      <p:cBhvr additive="base">
                                        <p:cTn id="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ppt_x"/>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p:bldP spid="44" grpId="0" animBg="1"/>
      <p:bldP spid="45" grpId="0"/>
      <p:bldP spid="46" grpId="0" animBg="1"/>
      <p:bldP spid="47" grpId="0"/>
      <p:bldP spid="48" grpId="0" animBg="1"/>
      <p:bldP spid="49" grpId="0"/>
      <p:bldP spid="50" grpId="0" animBg="1"/>
      <p:bldP spid="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15616" y="2780928"/>
            <a:ext cx="6983760" cy="3314774"/>
          </a:xfrm>
          <a:prstGeom prst="rect">
            <a:avLst/>
          </a:prstGeom>
        </p:spPr>
      </p:pic>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信道编码</a:t>
            </a:r>
            <a:endParaRPr lang="zh-CN" altLang="en-US" sz="3200" b="1" dirty="0"/>
          </a:p>
        </p:txBody>
      </p:sp>
      <p:sp>
        <p:nvSpPr>
          <p:cNvPr id="7" name="TextBox 6"/>
          <p:cNvSpPr txBox="1"/>
          <p:nvPr/>
        </p:nvSpPr>
        <p:spPr>
          <a:xfrm>
            <a:off x="179512" y="980728"/>
            <a:ext cx="8964488" cy="2031325"/>
          </a:xfrm>
          <a:prstGeom prst="rect">
            <a:avLst/>
          </a:prstGeom>
          <a:noFill/>
        </p:spPr>
        <p:txBody>
          <a:bodyPr wrap="square" rtlCol="0">
            <a:spAutoFit/>
          </a:bodyPr>
          <a:lstStyle/>
          <a:p>
            <a:r>
              <a:rPr lang="en-US" altLang="zh-CN" dirty="0"/>
              <a:t> </a:t>
            </a:r>
            <a:r>
              <a:rPr lang="en-US" altLang="zh-CN" dirty="0" smtClean="0"/>
              <a:t>   </a:t>
            </a:r>
            <a:r>
              <a:rPr lang="zh-CN" altLang="en-US" dirty="0" smtClean="0"/>
              <a:t>数</a:t>
            </a:r>
            <a:r>
              <a:rPr lang="zh-CN" altLang="en-US" dirty="0"/>
              <a:t>据通过无线信号在手机和基站间传送，由于受到无线干扰、弱覆盖等原因影响，发送的数据和基站接收到数据有时会不一致，</a:t>
            </a:r>
            <a:r>
              <a:rPr lang="zh-CN" altLang="en-US" dirty="0">
                <a:solidFill>
                  <a:srgbClr val="FF0000"/>
                </a:solidFill>
              </a:rPr>
              <a:t>为了纠错</a:t>
            </a:r>
            <a:r>
              <a:rPr lang="zh-CN" altLang="en-US" dirty="0"/>
              <a:t>，移动通信系统就引入了信道编码技术</a:t>
            </a:r>
            <a:r>
              <a:rPr lang="zh-CN" altLang="en-US" dirty="0" smtClean="0"/>
              <a:t>。</a:t>
            </a:r>
            <a:endParaRPr lang="zh-CN" altLang="en-US" dirty="0"/>
          </a:p>
          <a:p>
            <a:r>
              <a:rPr lang="en-US" altLang="zh-CN" dirty="0"/>
              <a:t> </a:t>
            </a:r>
            <a:r>
              <a:rPr lang="en-US" altLang="zh-CN" dirty="0" smtClean="0"/>
              <a:t>   </a:t>
            </a:r>
            <a:r>
              <a:rPr lang="zh-CN" altLang="en-US" dirty="0" smtClean="0"/>
              <a:t>传输比特 </a:t>
            </a:r>
            <a:r>
              <a:rPr lang="en-US" altLang="zh-CN" dirty="0"/>
              <a:t>K</a:t>
            </a:r>
            <a:endParaRPr lang="en-US" altLang="zh-CN" dirty="0" smtClean="0"/>
          </a:p>
          <a:p>
            <a:r>
              <a:rPr lang="en-US" altLang="zh-CN" dirty="0"/>
              <a:t> </a:t>
            </a:r>
            <a:r>
              <a:rPr lang="en-US" altLang="zh-CN" dirty="0" smtClean="0"/>
              <a:t>   </a:t>
            </a:r>
            <a:r>
              <a:rPr lang="zh-CN" altLang="en-US" dirty="0" smtClean="0"/>
              <a:t>加入冗余</a:t>
            </a:r>
            <a:r>
              <a:rPr lang="en-US" altLang="zh-CN" dirty="0" smtClean="0"/>
              <a:t>N  </a:t>
            </a:r>
          </a:p>
          <a:p>
            <a:r>
              <a:rPr lang="en-US" altLang="zh-CN" dirty="0"/>
              <a:t> </a:t>
            </a:r>
            <a:r>
              <a:rPr lang="en-US" altLang="zh-CN" dirty="0" smtClean="0"/>
              <a:t>   N-K</a:t>
            </a:r>
            <a:r>
              <a:rPr lang="zh-CN" altLang="en-US" dirty="0"/>
              <a:t>就是用于检测和纠错的冗余比</a:t>
            </a:r>
            <a:r>
              <a:rPr lang="zh-CN" altLang="en-US" dirty="0" smtClean="0"/>
              <a:t>特</a:t>
            </a:r>
            <a:endParaRPr lang="en-US" altLang="zh-CN" dirty="0" smtClean="0"/>
          </a:p>
          <a:p>
            <a:r>
              <a:rPr lang="en-US" altLang="zh-CN" dirty="0"/>
              <a:t> </a:t>
            </a:r>
            <a:r>
              <a:rPr lang="en-US" altLang="zh-CN" dirty="0" smtClean="0"/>
              <a:t>   </a:t>
            </a:r>
            <a:r>
              <a:rPr lang="zh-CN" altLang="en-US" dirty="0" smtClean="0"/>
              <a:t>码率</a:t>
            </a:r>
            <a:r>
              <a:rPr lang="en-US" altLang="zh-CN" dirty="0" smtClean="0"/>
              <a:t>R=K/N</a:t>
            </a:r>
          </a:p>
        </p:txBody>
      </p:sp>
    </p:spTree>
    <p:extLst>
      <p:ext uri="{BB962C8B-B14F-4D97-AF65-F5344CB8AC3E}">
        <p14:creationId xmlns:p14="http://schemas.microsoft.com/office/powerpoint/2010/main" val="295523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信道编码</a:t>
            </a:r>
            <a:endParaRPr lang="zh-CN" altLang="en-US" sz="3200" b="1" dirty="0"/>
          </a:p>
        </p:txBody>
      </p:sp>
      <p:graphicFrame>
        <p:nvGraphicFramePr>
          <p:cNvPr id="6" name="Table 5"/>
          <p:cNvGraphicFramePr>
            <a:graphicFrameLocks noGrp="1"/>
          </p:cNvGraphicFramePr>
          <p:nvPr>
            <p:extLst>
              <p:ext uri="{D42A27DB-BD31-4B8C-83A1-F6EECF244321}">
                <p14:modId xmlns:p14="http://schemas.microsoft.com/office/powerpoint/2010/main" val="3928726794"/>
              </p:ext>
            </p:extLst>
          </p:nvPr>
        </p:nvGraphicFramePr>
        <p:xfrm>
          <a:off x="611560" y="1772816"/>
          <a:ext cx="8244408" cy="3542197"/>
        </p:xfrm>
        <a:graphic>
          <a:graphicData uri="http://schemas.openxmlformats.org/drawingml/2006/table">
            <a:tbl>
              <a:tblPr firstRow="1" bandRow="1">
                <a:tableStyleId>{5C22544A-7EE6-4342-B048-85BDC9FD1C3A}</a:tableStyleId>
              </a:tblPr>
              <a:tblGrid>
                <a:gridCol w="2748136"/>
                <a:gridCol w="2748136"/>
                <a:gridCol w="2748136"/>
              </a:tblGrid>
              <a:tr h="737147">
                <a:tc>
                  <a:txBody>
                    <a:bodyPr/>
                    <a:lstStyle/>
                    <a:p>
                      <a:pPr algn="ctr"/>
                      <a:r>
                        <a:rPr lang="en-US" altLang="zh-CN" sz="3200" dirty="0" err="1" smtClean="0"/>
                        <a:t>eMBB</a:t>
                      </a:r>
                      <a:endParaRPr lang="en-US" altLang="zh-CN" sz="3200" dirty="0" smtClean="0"/>
                    </a:p>
                    <a:p>
                      <a:pPr algn="ctr"/>
                      <a:r>
                        <a:rPr lang="zh-CN" altLang="en-US" sz="1600" dirty="0" smtClean="0"/>
                        <a:t>（增强移动宽带）</a:t>
                      </a:r>
                      <a:endParaRPr lang="zh-CN" altLang="en-US" sz="1600" dirty="0"/>
                    </a:p>
                  </a:txBody>
                  <a:tcPr/>
                </a:tc>
                <a:tc>
                  <a:txBody>
                    <a:bodyPr/>
                    <a:lstStyle/>
                    <a:p>
                      <a:pPr algn="ctr"/>
                      <a:r>
                        <a:rPr lang="en-US" altLang="zh-CN" sz="3200" dirty="0" err="1" smtClean="0"/>
                        <a:t>eMTC</a:t>
                      </a:r>
                      <a:endParaRPr lang="en-US" altLang="zh-CN" sz="3200" dirty="0" smtClean="0"/>
                    </a:p>
                    <a:p>
                      <a:pPr algn="ctr"/>
                      <a:r>
                        <a:rPr lang="zh-CN" altLang="en-US" sz="1600" dirty="0" smtClean="0"/>
                        <a:t>（增强机器通信）</a:t>
                      </a:r>
                    </a:p>
                  </a:txBody>
                  <a:tcPr/>
                </a:tc>
                <a:tc>
                  <a:txBody>
                    <a:bodyPr/>
                    <a:lstStyle/>
                    <a:p>
                      <a:pPr algn="ctr"/>
                      <a:r>
                        <a:rPr lang="en-US" altLang="zh-CN" sz="3200" dirty="0" smtClean="0"/>
                        <a:t>URLLC</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（超可靠低时延）</a:t>
                      </a:r>
                    </a:p>
                  </a:txBody>
                  <a:tcPr/>
                </a:tc>
              </a:tr>
              <a:tr h="2719237">
                <a:tc>
                  <a:txBody>
                    <a:bodyPr/>
                    <a:lstStyle/>
                    <a:p>
                      <a:pPr marL="285750" indent="-285750">
                        <a:buFont typeface="Wingdings" panose="05000000000000000000" pitchFamily="2" charset="2"/>
                        <a:buChar char="u"/>
                      </a:pPr>
                      <a:r>
                        <a:rPr lang="zh-CN" altLang="en-US" sz="1400" b="0" i="0" kern="1200" dirty="0" smtClean="0">
                          <a:solidFill>
                            <a:schemeClr val="dk1"/>
                          </a:solidFill>
                          <a:effectLst/>
                          <a:latin typeface="+mn-lt"/>
                          <a:ea typeface="+mn-ea"/>
                          <a:cs typeface="+mn-cs"/>
                        </a:rPr>
                        <a:t>高吞吐量下具有好的错误</a:t>
                      </a:r>
                      <a:r>
                        <a:rPr lang="en-US" altLang="zh-CN" sz="1400" b="0" i="0" kern="1200" dirty="0" smtClean="0">
                          <a:solidFill>
                            <a:schemeClr val="dk1"/>
                          </a:solidFill>
                          <a:effectLst/>
                          <a:latin typeface="+mn-lt"/>
                          <a:ea typeface="+mn-ea"/>
                          <a:cs typeface="+mn-cs"/>
                        </a:rPr>
                        <a:t>(error)</a:t>
                      </a:r>
                      <a:r>
                        <a:rPr lang="zh-CN" altLang="en-US" sz="1400" b="0" i="0" kern="1200" dirty="0" smtClean="0">
                          <a:solidFill>
                            <a:schemeClr val="dk1"/>
                          </a:solidFill>
                          <a:effectLst/>
                          <a:latin typeface="+mn-lt"/>
                          <a:ea typeface="+mn-ea"/>
                          <a:cs typeface="+mn-cs"/>
                        </a:rPr>
                        <a:t>性能</a:t>
                      </a:r>
                      <a:endParaRPr lang="en-US" altLang="zh-CN" sz="1400" b="0" i="0" kern="1200" dirty="0" smtClean="0">
                        <a:solidFill>
                          <a:schemeClr val="dk1"/>
                        </a:solidFill>
                        <a:effectLst/>
                        <a:latin typeface="+mn-lt"/>
                        <a:ea typeface="+mn-ea"/>
                        <a:cs typeface="+mn-cs"/>
                      </a:endParaRPr>
                    </a:p>
                    <a:p>
                      <a:pPr marL="285750" indent="-285750">
                        <a:buFont typeface="Wingdings" panose="05000000000000000000" pitchFamily="2" charset="2"/>
                        <a:buChar char="u"/>
                      </a:pP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能效高</a:t>
                      </a: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芯片效率高 </a:t>
                      </a:r>
                      <a:endParaRPr lang="zh-CN" altLang="en-US" sz="1400" b="0" i="0" kern="1200" dirty="0">
                        <a:solidFill>
                          <a:schemeClr val="dk1"/>
                        </a:solidFill>
                        <a:effectLst/>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低吞吐量下具有好的错误</a:t>
                      </a:r>
                      <a:r>
                        <a:rPr lang="en-US" altLang="zh-CN" sz="1400" b="0" i="0" kern="1200" dirty="0" smtClean="0">
                          <a:solidFill>
                            <a:schemeClr val="dk1"/>
                          </a:solidFill>
                          <a:effectLst/>
                          <a:latin typeface="+mn-lt"/>
                          <a:ea typeface="+mn-ea"/>
                          <a:cs typeface="+mn-cs"/>
                        </a:rPr>
                        <a:t>(error)</a:t>
                      </a:r>
                      <a:r>
                        <a:rPr lang="zh-CN" altLang="en-US" sz="1400" b="0" i="0" kern="1200" dirty="0" smtClean="0">
                          <a:solidFill>
                            <a:schemeClr val="dk1"/>
                          </a:solidFill>
                          <a:effectLst/>
                          <a:latin typeface="+mn-lt"/>
                          <a:ea typeface="+mn-ea"/>
                          <a:cs typeface="+mn-cs"/>
                        </a:rPr>
                        <a:t>性能 </a:t>
                      </a: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易于实施</a:t>
                      </a:r>
                      <a:r>
                        <a:rPr lang="en-US" altLang="zh-CN" sz="1400" b="0" i="0" kern="1200" dirty="0" smtClean="0">
                          <a:solidFill>
                            <a:schemeClr val="dk1"/>
                          </a:solidFill>
                          <a:effectLst/>
                          <a:latin typeface="+mn-lt"/>
                          <a:ea typeface="+mn-ea"/>
                          <a:cs typeface="+mn-cs"/>
                        </a:rPr>
                        <a:t>(implementation) </a:t>
                      </a:r>
                    </a:p>
                    <a:p>
                      <a:pPr marL="285750" indent="-285750" algn="l" defTabSz="914400" rtl="0" eaLnBrk="1" latinLnBrk="0" hangingPunct="1">
                        <a:buFont typeface="Wingdings" panose="05000000000000000000" pitchFamily="2" charset="2"/>
                        <a:buChar char="u"/>
                      </a:pP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 非常低的错误平层</a:t>
                      </a:r>
                      <a:r>
                        <a:rPr lang="en-US" altLang="zh-CN" sz="1400" b="0" i="0" kern="1200" dirty="0" smtClean="0">
                          <a:solidFill>
                            <a:schemeClr val="dk1"/>
                          </a:solidFill>
                          <a:effectLst/>
                          <a:latin typeface="+mn-lt"/>
                          <a:ea typeface="+mn-ea"/>
                          <a:cs typeface="+mn-cs"/>
                        </a:rPr>
                        <a:t>(error floor)</a:t>
                      </a:r>
                      <a:endParaRPr lang="zh-CN" altLang="en-US" sz="1400" b="0" i="0" kern="1200" dirty="0">
                        <a:solidFill>
                          <a:schemeClr val="dk1"/>
                        </a:solidFill>
                        <a:effectLst/>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低</a:t>
                      </a:r>
                      <a:r>
                        <a:rPr lang="en-US" altLang="zh-CN" sz="1400" b="0" i="0" kern="1200" dirty="0" smtClean="0">
                          <a:solidFill>
                            <a:schemeClr val="dk1"/>
                          </a:solidFill>
                          <a:effectLst/>
                          <a:latin typeface="+mn-lt"/>
                          <a:ea typeface="+mn-ea"/>
                          <a:cs typeface="+mn-cs"/>
                        </a:rPr>
                        <a:t>/</a:t>
                      </a:r>
                      <a:r>
                        <a:rPr lang="zh-CN" altLang="en-US" sz="1400" b="0" i="0" kern="1200" dirty="0" smtClean="0">
                          <a:solidFill>
                            <a:schemeClr val="dk1"/>
                          </a:solidFill>
                          <a:effectLst/>
                          <a:latin typeface="+mn-lt"/>
                          <a:ea typeface="+mn-ea"/>
                          <a:cs typeface="+mn-cs"/>
                        </a:rPr>
                        <a:t>中吞吐量下具有非常好的错误</a:t>
                      </a: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endParaRPr lang="en-US" altLang="zh-CN" sz="1400" b="0" i="0" kern="1200" dirty="0" smtClean="0">
                        <a:solidFill>
                          <a:schemeClr val="dk1"/>
                        </a:solidFill>
                        <a:effectLst/>
                        <a:latin typeface="+mn-lt"/>
                        <a:ea typeface="+mn-ea"/>
                        <a:cs typeface="+mn-cs"/>
                      </a:endParaRPr>
                    </a:p>
                    <a:p>
                      <a:pPr marL="285750" indent="-285750" algn="l" defTabSz="914400" rtl="0" eaLnBrk="1" latinLnBrk="0" hangingPunct="1">
                        <a:buFont typeface="Wingdings" panose="05000000000000000000" pitchFamily="2" charset="2"/>
                        <a:buChar char="u"/>
                      </a:pPr>
                      <a:r>
                        <a:rPr lang="zh-CN" altLang="en-US" sz="1400" b="0" i="0" kern="1200" dirty="0" smtClean="0">
                          <a:solidFill>
                            <a:schemeClr val="dk1"/>
                          </a:solidFill>
                          <a:effectLst/>
                          <a:latin typeface="+mn-lt"/>
                          <a:ea typeface="+mn-ea"/>
                          <a:cs typeface="+mn-cs"/>
                        </a:rPr>
                        <a:t>编解码时延低</a:t>
                      </a:r>
                      <a:endParaRPr lang="en-US" altLang="zh-CN" sz="14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911730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信道编码</a:t>
            </a:r>
            <a:endParaRPr lang="zh-CN" altLang="en-US" sz="3200" b="1" dirty="0"/>
          </a:p>
        </p:txBody>
      </p:sp>
      <p:sp>
        <p:nvSpPr>
          <p:cNvPr id="9" name="Cloud 8"/>
          <p:cNvSpPr/>
          <p:nvPr/>
        </p:nvSpPr>
        <p:spPr>
          <a:xfrm>
            <a:off x="1876326" y="755940"/>
            <a:ext cx="2520280" cy="16561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无</a:t>
            </a:r>
            <a:r>
              <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error floor</a:t>
            </a: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较好的</a:t>
            </a:r>
            <a:r>
              <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BLER</a:t>
            </a: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大包的解码吞吐量高</a:t>
            </a: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比</a:t>
            </a:r>
            <a:r>
              <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TBCC</a:t>
            </a: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增益高</a:t>
            </a: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任意码长</a:t>
            </a:r>
            <a:endParaRPr lang="zh-CN" altLang="en-US" sz="105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Cloud 10"/>
          <p:cNvSpPr/>
          <p:nvPr/>
        </p:nvSpPr>
        <p:spPr>
          <a:xfrm>
            <a:off x="251520" y="2348120"/>
            <a:ext cx="2809328" cy="11768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大吞吐量高码率</a:t>
            </a: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复</a:t>
            </a:r>
            <a:r>
              <a:rPr lang="zh-CN" altLang="en-US" sz="105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杂度相对较</a:t>
            </a: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低</a:t>
            </a: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r>
              <a:rPr lang="zh-CN" altLang="en-US"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高通等主推，应用广泛</a:t>
            </a: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indent="-171450" algn="ctr">
              <a:buFont typeface="Arial" panose="020B0604020202020204" pitchFamily="34" charset="0"/>
              <a:buChar char="•"/>
            </a:pPr>
            <a:endParaRPr lang="en-US" altLang="zh-CN" sz="105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Rectangle 9"/>
          <p:cNvSpPr/>
          <p:nvPr/>
        </p:nvSpPr>
        <p:spPr>
          <a:xfrm>
            <a:off x="107504" y="5949280"/>
            <a:ext cx="4588613" cy="707886"/>
          </a:xfrm>
          <a:prstGeom prst="rect">
            <a:avLst/>
          </a:prstGeom>
        </p:spPr>
        <p:txBody>
          <a:bodyPr wrap="square">
            <a:spAutoFit/>
          </a:bodyPr>
          <a:lstStyle/>
          <a:p>
            <a:r>
              <a:rPr lang="en-US" altLang="zh-CN" sz="1000" dirty="0">
                <a:solidFill>
                  <a:srgbClr val="333333"/>
                </a:solidFill>
                <a:latin typeface="arial" panose="020B0604020202020204" pitchFamily="34" charset="0"/>
              </a:rPr>
              <a:t>LDPC</a:t>
            </a:r>
            <a:r>
              <a:rPr lang="zh-CN" altLang="en-US" sz="1000" dirty="0">
                <a:solidFill>
                  <a:srgbClr val="333333"/>
                </a:solidFill>
                <a:latin typeface="arial" panose="020B0604020202020204" pitchFamily="34" charset="0"/>
              </a:rPr>
              <a:t>码即低密度奇偶校验码（</a:t>
            </a:r>
            <a:r>
              <a:rPr lang="en-US" altLang="zh-CN" sz="1000" dirty="0">
                <a:solidFill>
                  <a:srgbClr val="333333"/>
                </a:solidFill>
                <a:latin typeface="arial" panose="020B0604020202020204" pitchFamily="34" charset="0"/>
              </a:rPr>
              <a:t>Low Density Parity Check Code</a:t>
            </a:r>
            <a:r>
              <a:rPr lang="zh-CN" altLang="en-US" sz="1000" dirty="0">
                <a:solidFill>
                  <a:srgbClr val="333333"/>
                </a:solidFill>
                <a:latin typeface="arial" panose="020B0604020202020204" pitchFamily="34" charset="0"/>
              </a:rPr>
              <a:t>，</a:t>
            </a:r>
            <a:r>
              <a:rPr lang="en-US" altLang="zh-CN" sz="1000" dirty="0">
                <a:solidFill>
                  <a:srgbClr val="333333"/>
                </a:solidFill>
                <a:latin typeface="arial" panose="020B0604020202020204" pitchFamily="34" charset="0"/>
              </a:rPr>
              <a:t>LDPC</a:t>
            </a:r>
            <a:r>
              <a:rPr lang="zh-CN" altLang="en-US" sz="1000" dirty="0" smtClean="0">
                <a:solidFill>
                  <a:srgbClr val="333333"/>
                </a:solidFill>
                <a:latin typeface="arial" panose="020B0604020202020204" pitchFamily="34" charset="0"/>
              </a:rPr>
              <a:t>）</a:t>
            </a:r>
            <a:endParaRPr lang="en-US" altLang="zh-CN" sz="1000" dirty="0" smtClean="0">
              <a:solidFill>
                <a:srgbClr val="333333"/>
              </a:solidFill>
              <a:latin typeface="arial" panose="020B0604020202020204" pitchFamily="34" charset="0"/>
            </a:endParaRPr>
          </a:p>
          <a:p>
            <a:r>
              <a:rPr lang="en-US" altLang="zh-CN" sz="1000" dirty="0"/>
              <a:t>Polar </a:t>
            </a:r>
            <a:r>
              <a:rPr lang="en-US" altLang="zh-CN" sz="1000" dirty="0" smtClean="0"/>
              <a:t>Codes </a:t>
            </a:r>
            <a:r>
              <a:rPr lang="zh-CN" altLang="en-US" sz="1000" dirty="0" smtClean="0"/>
              <a:t>极</a:t>
            </a:r>
            <a:r>
              <a:rPr lang="zh-CN" altLang="en-US" sz="1000" dirty="0"/>
              <a:t>化</a:t>
            </a:r>
            <a:r>
              <a:rPr lang="zh-CN" altLang="en-US" sz="1000" dirty="0" smtClean="0"/>
              <a:t>码</a:t>
            </a:r>
            <a:endParaRPr lang="en-US" altLang="zh-CN" sz="1000" dirty="0" smtClean="0"/>
          </a:p>
          <a:p>
            <a:r>
              <a:rPr lang="en-US" altLang="zh-CN" sz="1000" dirty="0" smtClean="0"/>
              <a:t>Turbo </a:t>
            </a:r>
            <a:r>
              <a:rPr lang="zh-CN" altLang="en-US" sz="1000" dirty="0" smtClean="0"/>
              <a:t>译</a:t>
            </a:r>
            <a:r>
              <a:rPr lang="zh-CN" altLang="en-US" sz="1000" dirty="0"/>
              <a:t>码过程类似</a:t>
            </a:r>
            <a:r>
              <a:rPr lang="zh-CN" altLang="en-US" sz="1000" dirty="0" smtClean="0"/>
              <a:t>涡轮</a:t>
            </a:r>
            <a:endParaRPr lang="en-US" altLang="zh-CN" sz="1000" dirty="0" smtClean="0"/>
          </a:p>
          <a:p>
            <a:r>
              <a:rPr lang="en-US" altLang="zh-CN" sz="1000" dirty="0" smtClean="0"/>
              <a:t>TBCC</a:t>
            </a:r>
            <a:r>
              <a:rPr lang="zh-CN" altLang="en-US" sz="1000" dirty="0" smtClean="0"/>
              <a:t> 咬尾卷积码 </a:t>
            </a:r>
            <a:r>
              <a:rPr lang="en-US" altLang="zh-CN" sz="1000" dirty="0" smtClean="0"/>
              <a:t>Tail </a:t>
            </a:r>
            <a:r>
              <a:rPr lang="en-US" altLang="zh-CN" sz="1000" dirty="0"/>
              <a:t>Biting </a:t>
            </a:r>
            <a:r>
              <a:rPr lang="en-US" altLang="zh-CN" sz="1000" dirty="0" smtClean="0"/>
              <a:t>Convolution Code</a:t>
            </a:r>
            <a:endParaRPr lang="zh-CN" altLang="en-US" sz="1000" dirty="0"/>
          </a:p>
        </p:txBody>
      </p:sp>
      <p:grpSp>
        <p:nvGrpSpPr>
          <p:cNvPr id="3" name="Group 2"/>
          <p:cNvGrpSpPr/>
          <p:nvPr/>
        </p:nvGrpSpPr>
        <p:grpSpPr>
          <a:xfrm>
            <a:off x="1979712" y="1750561"/>
            <a:ext cx="6096000" cy="4064000"/>
            <a:chOff x="1979712" y="1750561"/>
            <a:chExt cx="6096000" cy="4064000"/>
          </a:xfrm>
        </p:grpSpPr>
        <p:graphicFrame>
          <p:nvGraphicFramePr>
            <p:cNvPr id="6" name="Diagram 5"/>
            <p:cNvGraphicFramePr/>
            <p:nvPr>
              <p:extLst>
                <p:ext uri="{D42A27DB-BD31-4B8C-83A1-F6EECF244321}">
                  <p14:modId xmlns:p14="http://schemas.microsoft.com/office/powerpoint/2010/main" val="2852453051"/>
                </p:ext>
              </p:extLst>
            </p:nvPr>
          </p:nvGraphicFramePr>
          <p:xfrm>
            <a:off x="1979712" y="175056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4099413" y="4365104"/>
              <a:ext cx="1856598" cy="646331"/>
            </a:xfrm>
            <a:prstGeom prst="rect">
              <a:avLst/>
            </a:prstGeom>
            <a:noFill/>
          </p:spPr>
          <p:txBody>
            <a:bodyPr wrap="none" rtlCol="0">
              <a:spAutoFit/>
            </a:bodyPr>
            <a:lstStyle/>
            <a:p>
              <a:pPr lvl="0"/>
              <a:r>
                <a:rPr lang="zh-CN" altLang="en-US" dirty="0"/>
                <a:t>数据信道：</a:t>
              </a:r>
              <a:r>
                <a:rPr lang="en-US" altLang="zh-CN" dirty="0"/>
                <a:t>LDPC</a:t>
              </a:r>
            </a:p>
            <a:p>
              <a:pPr lvl="0"/>
              <a:r>
                <a:rPr lang="zh-CN" altLang="en-US" dirty="0"/>
                <a:t>信令信道：</a:t>
              </a:r>
              <a:r>
                <a:rPr lang="en-US" altLang="zh-CN" dirty="0" smtClean="0"/>
                <a:t>Polar</a:t>
              </a:r>
              <a:endParaRPr lang="en-US" altLang="zh-CN" dirty="0"/>
            </a:p>
          </p:txBody>
        </p:sp>
      </p:grpSp>
    </p:spTree>
    <p:extLst>
      <p:ext uri="{BB962C8B-B14F-4D97-AF65-F5344CB8AC3E}">
        <p14:creationId xmlns:p14="http://schemas.microsoft.com/office/powerpoint/2010/main" val="37002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信道编码</a:t>
            </a:r>
            <a:endParaRPr lang="zh-CN" altLang="en-US" sz="3200" b="1" dirty="0"/>
          </a:p>
        </p:txBody>
      </p:sp>
      <p:sp>
        <p:nvSpPr>
          <p:cNvPr id="7" name="TextBox 6"/>
          <p:cNvSpPr txBox="1"/>
          <p:nvPr/>
        </p:nvSpPr>
        <p:spPr>
          <a:xfrm>
            <a:off x="179512" y="1124744"/>
            <a:ext cx="8964488" cy="646331"/>
          </a:xfrm>
          <a:prstGeom prst="rect">
            <a:avLst/>
          </a:prstGeom>
          <a:noFill/>
        </p:spPr>
        <p:txBody>
          <a:bodyPr wrap="square" rtlCol="0">
            <a:spAutoFit/>
          </a:bodyPr>
          <a:lstStyle/>
          <a:p>
            <a:r>
              <a:rPr lang="zh-CN" altLang="en-US" dirty="0" smtClean="0"/>
              <a:t>数据信道编码方案：</a:t>
            </a:r>
            <a:r>
              <a:rPr lang="en-US" altLang="zh-CN" dirty="0" smtClean="0"/>
              <a:t>LDPC</a:t>
            </a:r>
          </a:p>
          <a:p>
            <a:r>
              <a:rPr lang="zh-CN" altLang="en-US" dirty="0" smtClean="0"/>
              <a:t>信令信道编码方案：</a:t>
            </a:r>
            <a:r>
              <a:rPr lang="en-US" altLang="zh-CN" dirty="0" smtClean="0"/>
              <a:t>Polar </a:t>
            </a:r>
            <a:endParaRPr lang="zh-CN" altLang="en-US" dirty="0"/>
          </a:p>
        </p:txBody>
      </p:sp>
      <p:pic>
        <p:nvPicPr>
          <p:cNvPr id="614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5"/>
            <a:ext cx="5616624" cy="41044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40152" y="1495236"/>
            <a:ext cx="3096344" cy="1754326"/>
          </a:xfrm>
          <a:prstGeom prst="rect">
            <a:avLst/>
          </a:prstGeom>
        </p:spPr>
        <p:txBody>
          <a:bodyPr wrap="square">
            <a:spAutoFit/>
          </a:bodyPr>
          <a:lstStyle/>
          <a:p>
            <a:r>
              <a:rPr lang="zh-CN" altLang="en-US" dirty="0">
                <a:solidFill>
                  <a:srgbClr val="393939"/>
                </a:solidFill>
              </a:rPr>
              <a:t>通常来讲，在</a:t>
            </a:r>
            <a:r>
              <a:rPr lang="en-US" altLang="zh-CN" dirty="0">
                <a:solidFill>
                  <a:srgbClr val="393939"/>
                </a:solidFill>
              </a:rPr>
              <a:t>AWGN</a:t>
            </a:r>
            <a:r>
              <a:rPr lang="zh-CN" altLang="en-US" dirty="0">
                <a:solidFill>
                  <a:srgbClr val="393939"/>
                </a:solidFill>
              </a:rPr>
              <a:t>信道和</a:t>
            </a:r>
            <a:r>
              <a:rPr lang="en-US" altLang="zh-CN" dirty="0">
                <a:solidFill>
                  <a:srgbClr val="393939"/>
                </a:solidFill>
              </a:rPr>
              <a:t>QPSK</a:t>
            </a:r>
            <a:r>
              <a:rPr lang="zh-CN" altLang="en-US" dirty="0">
                <a:solidFill>
                  <a:srgbClr val="393939"/>
                </a:solidFill>
              </a:rPr>
              <a:t>调制下，</a:t>
            </a:r>
            <a:r>
              <a:rPr lang="en-US" altLang="zh-CN" dirty="0">
                <a:solidFill>
                  <a:srgbClr val="393939"/>
                </a:solidFill>
              </a:rPr>
              <a:t>BLER=0.1</a:t>
            </a:r>
            <a:r>
              <a:rPr lang="zh-CN" altLang="en-US" dirty="0">
                <a:solidFill>
                  <a:srgbClr val="393939"/>
                </a:solidFill>
              </a:rPr>
              <a:t>时，</a:t>
            </a:r>
            <a:r>
              <a:rPr lang="en-US" altLang="zh-CN" dirty="0">
                <a:solidFill>
                  <a:srgbClr val="393939"/>
                </a:solidFill>
              </a:rPr>
              <a:t>LDPC</a:t>
            </a:r>
            <a:r>
              <a:rPr lang="zh-CN" altLang="en-US" dirty="0">
                <a:solidFill>
                  <a:srgbClr val="393939"/>
                </a:solidFill>
              </a:rPr>
              <a:t>码、</a:t>
            </a:r>
            <a:r>
              <a:rPr lang="en-US" altLang="zh-CN" dirty="0">
                <a:solidFill>
                  <a:srgbClr val="393939"/>
                </a:solidFill>
              </a:rPr>
              <a:t>Polar</a:t>
            </a:r>
            <a:r>
              <a:rPr lang="zh-CN" altLang="en-US" dirty="0">
                <a:solidFill>
                  <a:srgbClr val="393939"/>
                </a:solidFill>
              </a:rPr>
              <a:t>码以及</a:t>
            </a:r>
            <a:r>
              <a:rPr lang="en-US" altLang="zh-CN" dirty="0">
                <a:solidFill>
                  <a:srgbClr val="393939"/>
                </a:solidFill>
              </a:rPr>
              <a:t>Turbo</a:t>
            </a:r>
            <a:r>
              <a:rPr lang="zh-CN" altLang="en-US" dirty="0">
                <a:solidFill>
                  <a:srgbClr val="393939"/>
                </a:solidFill>
              </a:rPr>
              <a:t>码的性能差不多。</a:t>
            </a:r>
            <a:endParaRPr lang="zh-CN" altLang="en-US" dirty="0"/>
          </a:p>
          <a:p>
            <a:r>
              <a:rPr lang="en-US" altLang="zh-CN" dirty="0">
                <a:solidFill>
                  <a:srgbClr val="393939"/>
                </a:solidFill>
              </a:rPr>
              <a:t>-LDPC</a:t>
            </a:r>
            <a:r>
              <a:rPr lang="zh-CN" altLang="en-US" dirty="0">
                <a:solidFill>
                  <a:srgbClr val="393939"/>
                </a:solidFill>
              </a:rPr>
              <a:t>比</a:t>
            </a:r>
            <a:r>
              <a:rPr lang="en-US" altLang="zh-CN" dirty="0">
                <a:solidFill>
                  <a:srgbClr val="393939"/>
                </a:solidFill>
              </a:rPr>
              <a:t>Turbo</a:t>
            </a:r>
            <a:r>
              <a:rPr lang="zh-CN" altLang="en-US" dirty="0">
                <a:solidFill>
                  <a:srgbClr val="393939"/>
                </a:solidFill>
              </a:rPr>
              <a:t>和</a:t>
            </a:r>
            <a:r>
              <a:rPr lang="en-US" altLang="zh-CN" dirty="0">
                <a:solidFill>
                  <a:srgbClr val="393939"/>
                </a:solidFill>
              </a:rPr>
              <a:t>Polar</a:t>
            </a:r>
            <a:r>
              <a:rPr lang="zh-CN" altLang="en-US" dirty="0">
                <a:solidFill>
                  <a:srgbClr val="393939"/>
                </a:solidFill>
              </a:rPr>
              <a:t>码的复杂度低。</a:t>
            </a:r>
            <a:endParaRPr lang="zh-CN" altLang="en-US" dirty="0">
              <a:effectLst/>
            </a:endParaRPr>
          </a:p>
        </p:txBody>
      </p:sp>
    </p:spTree>
    <p:extLst>
      <p:ext uri="{BB962C8B-B14F-4D97-AF65-F5344CB8AC3E}">
        <p14:creationId xmlns:p14="http://schemas.microsoft.com/office/powerpoint/2010/main" val="3557991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数字调制</a:t>
            </a:r>
            <a:endParaRPr lang="zh-CN" altLang="en-US" sz="3200" b="1" dirty="0"/>
          </a:p>
        </p:txBody>
      </p:sp>
      <p:sp>
        <p:nvSpPr>
          <p:cNvPr id="7" name="TextBox 6"/>
          <p:cNvSpPr txBox="1"/>
          <p:nvPr/>
        </p:nvSpPr>
        <p:spPr>
          <a:xfrm>
            <a:off x="179512" y="894134"/>
            <a:ext cx="8964488" cy="1200329"/>
          </a:xfrm>
          <a:prstGeom prst="rect">
            <a:avLst/>
          </a:prstGeom>
          <a:noFill/>
        </p:spPr>
        <p:txBody>
          <a:bodyPr wrap="square" rtlCol="0">
            <a:spAutoFit/>
          </a:bodyPr>
          <a:lstStyle/>
          <a:p>
            <a:r>
              <a:rPr lang="zh-CN" altLang="en-US" dirty="0"/>
              <a:t>数字信号的传输方式分为基带传输和带通传输。大多数的信道因为具有带通性而无法传播基带信号，这是由于基带信号具有丰富的低频特性。故而需要用数字基带信号对载波进行调制，这种数字基带信号控制载波，把数字基带信号变换为数字带通信号的过程称为数字调制。</a:t>
            </a:r>
          </a:p>
        </p:txBody>
      </p:sp>
      <p:sp>
        <p:nvSpPr>
          <p:cNvPr id="6" name="Text Box 2"/>
          <p:cNvSpPr txBox="1">
            <a:spLocks noChangeArrowheads="1"/>
          </p:cNvSpPr>
          <p:nvPr/>
        </p:nvSpPr>
        <p:spPr bwMode="auto">
          <a:xfrm>
            <a:off x="6553200" y="4114800"/>
            <a:ext cx="2362200"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0000"/>
                </a:solidFill>
                <a:latin typeface="Times New Roman" panose="02020603050405020304" pitchFamily="18" charset="0"/>
              </a:rPr>
              <a:t>调制</a:t>
            </a:r>
            <a:r>
              <a:rPr kumimoji="1" lang="en-US" altLang="zh-CN" sz="2400" b="1">
                <a:solidFill>
                  <a:srgbClr val="FF0000"/>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将若干个二进制数字组成的序列映射成一组相应时间波形</a:t>
            </a:r>
            <a:r>
              <a:rPr kumimoji="1" lang="zh-CN" altLang="en-US" sz="2400">
                <a:solidFill>
                  <a:srgbClr val="FF0000"/>
                </a:solidFill>
                <a:latin typeface="Times New Roman" panose="02020603050405020304" pitchFamily="18" charset="0"/>
              </a:rPr>
              <a:t> </a:t>
            </a:r>
          </a:p>
        </p:txBody>
      </p:sp>
      <p:sp>
        <p:nvSpPr>
          <p:cNvPr id="8" name="Text Box 3"/>
          <p:cNvSpPr txBox="1">
            <a:spLocks noChangeArrowheads="1"/>
          </p:cNvSpPr>
          <p:nvPr/>
        </p:nvSpPr>
        <p:spPr bwMode="auto">
          <a:xfrm>
            <a:off x="1258888" y="1916113"/>
            <a:ext cx="41592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zh-CN" altLang="en-US" sz="2400" b="1" dirty="0">
                <a:latin typeface="Times New Roman" panose="02020603050405020304" pitchFamily="18" charset="0"/>
              </a:rPr>
              <a:t>例：待传序列为：</a:t>
            </a:r>
            <a:r>
              <a:rPr lang="en-US" altLang="zh-CN" sz="2400" b="1" dirty="0">
                <a:latin typeface="Times New Roman" panose="02020603050405020304" pitchFamily="18" charset="0"/>
              </a:rPr>
              <a:t>00</a:t>
            </a:r>
            <a:r>
              <a:rPr lang="en-US" altLang="zh-CN" sz="2400" b="1" dirty="0">
                <a:solidFill>
                  <a:schemeClr val="accent2"/>
                </a:solidFill>
                <a:latin typeface="Times New Roman" panose="02020603050405020304" pitchFamily="18" charset="0"/>
              </a:rPr>
              <a:t>10</a:t>
            </a:r>
            <a:r>
              <a:rPr lang="en-US" altLang="zh-CN" sz="2400" b="1" dirty="0">
                <a:latin typeface="Times New Roman" panose="02020603050405020304" pitchFamily="18" charset="0"/>
              </a:rPr>
              <a:t>11</a:t>
            </a:r>
            <a:r>
              <a:rPr lang="en-US" altLang="zh-CN" sz="2400" b="1" dirty="0">
                <a:solidFill>
                  <a:srgbClr val="FF3300"/>
                </a:solidFill>
                <a:latin typeface="Times New Roman" panose="02020603050405020304" pitchFamily="18" charset="0"/>
              </a:rPr>
              <a:t>10</a:t>
            </a:r>
            <a:r>
              <a:rPr lang="en-US" altLang="zh-CN" sz="2400" b="1" dirty="0">
                <a:latin typeface="Times New Roman" panose="02020603050405020304" pitchFamily="18" charset="0"/>
              </a:rPr>
              <a:t>01</a:t>
            </a:r>
          </a:p>
        </p:txBody>
      </p:sp>
      <p:sp>
        <p:nvSpPr>
          <p:cNvPr id="9" name="Line 5"/>
          <p:cNvSpPr>
            <a:spLocks noChangeShapeType="1"/>
          </p:cNvSpPr>
          <p:nvPr/>
        </p:nvSpPr>
        <p:spPr bwMode="auto">
          <a:xfrm>
            <a:off x="1116013" y="4797425"/>
            <a:ext cx="489585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6"/>
          <p:cNvSpPr txBox="1">
            <a:spLocks noChangeArrowheads="1"/>
          </p:cNvSpPr>
          <p:nvPr/>
        </p:nvSpPr>
        <p:spPr bwMode="auto">
          <a:xfrm>
            <a:off x="6084888" y="4437063"/>
            <a:ext cx="2857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2400" b="1">
                <a:latin typeface="Times New Roman" panose="02020603050405020304" pitchFamily="18" charset="0"/>
              </a:rPr>
              <a:t>t</a:t>
            </a:r>
          </a:p>
        </p:txBody>
      </p:sp>
      <p:sp>
        <p:nvSpPr>
          <p:cNvPr id="11" name="Rectangle 7"/>
          <p:cNvSpPr>
            <a:spLocks noChangeArrowheads="1"/>
          </p:cNvSpPr>
          <p:nvPr/>
        </p:nvSpPr>
        <p:spPr bwMode="auto">
          <a:xfrm>
            <a:off x="1692275" y="4294188"/>
            <a:ext cx="719138" cy="503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8"/>
          <p:cNvSpPr>
            <a:spLocks noChangeArrowheads="1"/>
          </p:cNvSpPr>
          <p:nvPr/>
        </p:nvSpPr>
        <p:spPr bwMode="auto">
          <a:xfrm>
            <a:off x="4572000" y="4797425"/>
            <a:ext cx="719138" cy="503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9"/>
          <p:cNvSpPr>
            <a:spLocks noChangeArrowheads="1"/>
          </p:cNvSpPr>
          <p:nvPr/>
        </p:nvSpPr>
        <p:spPr bwMode="auto">
          <a:xfrm>
            <a:off x="3132138" y="4797425"/>
            <a:ext cx="719137" cy="15113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10"/>
          <p:cNvSpPr>
            <a:spLocks noChangeArrowheads="1"/>
          </p:cNvSpPr>
          <p:nvPr/>
        </p:nvSpPr>
        <p:spPr bwMode="auto">
          <a:xfrm>
            <a:off x="2411413" y="3284538"/>
            <a:ext cx="719137" cy="15128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Rectangle 11"/>
          <p:cNvSpPr>
            <a:spLocks noChangeArrowheads="1"/>
          </p:cNvSpPr>
          <p:nvPr/>
        </p:nvSpPr>
        <p:spPr bwMode="auto">
          <a:xfrm>
            <a:off x="3851275" y="3284538"/>
            <a:ext cx="719138" cy="15128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 name="Group 12"/>
          <p:cNvGraphicFramePr>
            <a:graphicFrameLocks noGrp="1"/>
          </p:cNvGraphicFramePr>
          <p:nvPr/>
        </p:nvGraphicFramePr>
        <p:xfrm>
          <a:off x="6084888" y="1773238"/>
          <a:ext cx="2447925" cy="1871663"/>
        </p:xfrm>
        <a:graphic>
          <a:graphicData uri="http://schemas.openxmlformats.org/drawingml/2006/table">
            <a:tbl>
              <a:tblPr/>
              <a:tblGrid>
                <a:gridCol w="1223962"/>
                <a:gridCol w="1223963"/>
              </a:tblGrid>
              <a:tr h="39687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信号值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Text Box 32"/>
          <p:cNvSpPr txBox="1">
            <a:spLocks noChangeArrowheads="1"/>
          </p:cNvSpPr>
          <p:nvPr/>
        </p:nvSpPr>
        <p:spPr bwMode="auto">
          <a:xfrm>
            <a:off x="2268538" y="4652963"/>
            <a:ext cx="3190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1600" b="1">
                <a:latin typeface="Times New Roman" panose="02020603050405020304" pitchFamily="18" charset="0"/>
              </a:rPr>
              <a:t>T</a:t>
            </a:r>
          </a:p>
        </p:txBody>
      </p:sp>
      <p:sp>
        <p:nvSpPr>
          <p:cNvPr id="18" name="Text Box 33"/>
          <p:cNvSpPr txBox="1">
            <a:spLocks noChangeArrowheads="1"/>
          </p:cNvSpPr>
          <p:nvPr/>
        </p:nvSpPr>
        <p:spPr bwMode="auto">
          <a:xfrm>
            <a:off x="3059113" y="4652963"/>
            <a:ext cx="4206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1600" b="1">
                <a:latin typeface="Times New Roman" panose="02020603050405020304" pitchFamily="18" charset="0"/>
              </a:rPr>
              <a:t>2T</a:t>
            </a:r>
          </a:p>
        </p:txBody>
      </p:sp>
      <p:sp>
        <p:nvSpPr>
          <p:cNvPr id="19" name="Text Box 34"/>
          <p:cNvSpPr txBox="1">
            <a:spLocks noChangeArrowheads="1"/>
          </p:cNvSpPr>
          <p:nvPr/>
        </p:nvSpPr>
        <p:spPr bwMode="auto">
          <a:xfrm>
            <a:off x="3779838" y="4652963"/>
            <a:ext cx="4206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1600" b="1">
                <a:latin typeface="Times New Roman" panose="02020603050405020304" pitchFamily="18" charset="0"/>
              </a:rPr>
              <a:t>3T</a:t>
            </a:r>
          </a:p>
        </p:txBody>
      </p:sp>
      <p:sp>
        <p:nvSpPr>
          <p:cNvPr id="20" name="Text Box 35"/>
          <p:cNvSpPr txBox="1">
            <a:spLocks noChangeArrowheads="1"/>
          </p:cNvSpPr>
          <p:nvPr/>
        </p:nvSpPr>
        <p:spPr bwMode="auto">
          <a:xfrm>
            <a:off x="1274763" y="4076700"/>
            <a:ext cx="2857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1600" b="1">
                <a:latin typeface="Times New Roman" panose="02020603050405020304" pitchFamily="18" charset="0"/>
              </a:rPr>
              <a:t>1</a:t>
            </a:r>
          </a:p>
        </p:txBody>
      </p:sp>
      <p:sp>
        <p:nvSpPr>
          <p:cNvPr id="21" name="Text Box 36"/>
          <p:cNvSpPr txBox="1">
            <a:spLocks noChangeArrowheads="1"/>
          </p:cNvSpPr>
          <p:nvPr/>
        </p:nvSpPr>
        <p:spPr bwMode="auto">
          <a:xfrm>
            <a:off x="1258888" y="3068638"/>
            <a:ext cx="2857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1600" b="1">
                <a:latin typeface="Times New Roman" panose="02020603050405020304" pitchFamily="18" charset="0"/>
              </a:rPr>
              <a:t>3</a:t>
            </a:r>
          </a:p>
        </p:txBody>
      </p:sp>
      <p:sp>
        <p:nvSpPr>
          <p:cNvPr id="22" name="Line 37"/>
          <p:cNvSpPr>
            <a:spLocks noChangeShapeType="1"/>
          </p:cNvSpPr>
          <p:nvPr/>
        </p:nvSpPr>
        <p:spPr bwMode="auto">
          <a:xfrm flipH="1">
            <a:off x="1692275" y="3284538"/>
            <a:ext cx="719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38"/>
          <p:cNvSpPr txBox="1">
            <a:spLocks noChangeArrowheads="1"/>
          </p:cNvSpPr>
          <p:nvPr/>
        </p:nvSpPr>
        <p:spPr bwMode="auto">
          <a:xfrm>
            <a:off x="4572000" y="5791200"/>
            <a:ext cx="34512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en-US" altLang="zh-CN" sz="2400" b="1">
                <a:latin typeface="Times New Roman" panose="02020603050405020304" pitchFamily="18" charset="0"/>
              </a:rPr>
              <a:t>T</a:t>
            </a:r>
            <a:r>
              <a:rPr lang="zh-CN" altLang="en-US" sz="2400" b="1">
                <a:latin typeface="Times New Roman" panose="02020603050405020304" pitchFamily="18" charset="0"/>
              </a:rPr>
              <a:t>：一个波形占有的时间</a:t>
            </a:r>
          </a:p>
        </p:txBody>
      </p:sp>
    </p:spTree>
    <p:extLst>
      <p:ext uri="{BB962C8B-B14F-4D97-AF65-F5344CB8AC3E}">
        <p14:creationId xmlns:p14="http://schemas.microsoft.com/office/powerpoint/2010/main" val="2511649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5416" y="375673"/>
            <a:ext cx="8229600" cy="6524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en-US" altLang="zh-CN" sz="3200" b="1" dirty="0" smtClean="0">
                <a:solidFill>
                  <a:srgbClr val="000099"/>
                </a:solidFill>
                <a:latin typeface="宋体" pitchFamily="2" charset="-122"/>
              </a:rPr>
              <a:t>4G</a:t>
            </a:r>
            <a:r>
              <a:rPr lang="zh-CN" altLang="en-US" sz="3200" b="1" dirty="0" smtClean="0">
                <a:solidFill>
                  <a:srgbClr val="000099"/>
                </a:solidFill>
                <a:latin typeface="宋体" pitchFamily="2" charset="-122"/>
              </a:rPr>
              <a:t>用户数</a:t>
            </a:r>
            <a:endParaRPr lang="zh-CN" altLang="en-US" sz="3200" b="1" dirty="0">
              <a:solidFill>
                <a:srgbClr val="000099"/>
              </a:solidFill>
              <a:latin typeface="宋体" pitchFamily="2" charset="-122"/>
            </a:endParaRPr>
          </a:p>
        </p:txBody>
      </p:sp>
      <p:graphicFrame>
        <p:nvGraphicFramePr>
          <p:cNvPr id="17" name="Chart 16"/>
          <p:cNvGraphicFramePr/>
          <p:nvPr>
            <p:extLst>
              <p:ext uri="{D42A27DB-BD31-4B8C-83A1-F6EECF244321}">
                <p14:modId xmlns:p14="http://schemas.microsoft.com/office/powerpoint/2010/main" val="3387482209"/>
              </p:ext>
            </p:extLst>
          </p:nvPr>
        </p:nvGraphicFramePr>
        <p:xfrm>
          <a:off x="1547664" y="213285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6080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数字调制</a:t>
            </a:r>
            <a:endParaRPr lang="zh-CN" altLang="en-US" sz="3200" b="1" dirty="0"/>
          </a:p>
        </p:txBody>
      </p:sp>
      <p:pic>
        <p:nvPicPr>
          <p:cNvPr id="3074" name="Picture 2" descr="https://img-blog.csdn.net/20160311212935100?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455" y="1570461"/>
            <a:ext cx="62103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g-blog.csdn.net/20160311213247558?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17" y="4504162"/>
            <a:ext cx="5184576" cy="168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864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数字调制</a:t>
            </a:r>
            <a:endParaRPr lang="zh-CN" altLang="en-US" sz="3200" b="1" dirty="0"/>
          </a:p>
        </p:txBody>
      </p:sp>
      <p:pic>
        <p:nvPicPr>
          <p:cNvPr id="5" name="Picture 2" descr="f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25" y="1484784"/>
            <a:ext cx="723704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961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OFDM</a:t>
            </a:r>
            <a:r>
              <a:rPr lang="zh-CN" altLang="en-US" sz="3200" b="1" dirty="0" smtClean="0"/>
              <a:t>多载波调制</a:t>
            </a:r>
            <a:endParaRPr lang="zh-CN" altLang="en-US" sz="3200" b="1" dirty="0"/>
          </a:p>
        </p:txBody>
      </p:sp>
      <p:sp>
        <p:nvSpPr>
          <p:cNvPr id="7" name="TextBox 6"/>
          <p:cNvSpPr txBox="1"/>
          <p:nvPr/>
        </p:nvSpPr>
        <p:spPr>
          <a:xfrm>
            <a:off x="179512" y="980728"/>
            <a:ext cx="8964488" cy="646331"/>
          </a:xfrm>
          <a:prstGeom prst="rect">
            <a:avLst/>
          </a:prstGeom>
          <a:noFill/>
        </p:spPr>
        <p:txBody>
          <a:bodyPr wrap="square" rtlCol="0">
            <a:spAutoFit/>
          </a:bodyPr>
          <a:lstStyle/>
          <a:p>
            <a:r>
              <a:rPr lang="zh-CN" altLang="en-US" dirty="0" smtClean="0"/>
              <a:t>。</a:t>
            </a:r>
            <a:endParaRPr lang="zh-CN" altLang="en-US" dirty="0"/>
          </a:p>
          <a:p>
            <a:endParaRPr lang="zh-CN" altLang="en-US" dirty="0"/>
          </a:p>
        </p:txBody>
      </p:sp>
      <p:pic>
        <p:nvPicPr>
          <p:cNvPr id="2050" name="Picture 2" descr="https://img-blog.csdn.net/20160119215401965?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7059"/>
            <a:ext cx="8352928"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57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zh-CN" altLang="en-US" sz="3200" b="1" dirty="0" smtClean="0"/>
              <a:t>调制波形变换</a:t>
            </a:r>
            <a:endParaRPr lang="zh-CN" altLang="en-US" sz="3200" b="1" dirty="0"/>
          </a:p>
        </p:txBody>
      </p:sp>
      <p:pic>
        <p:nvPicPr>
          <p:cNvPr id="4098" name="Picture 2" descr="https://img-blog.csdn.net/20140121161011250?watermark/2/text/aHR0cDovL2Jsb2cuY3Nkbi5uZXQvbWFkb25nY2h1bnFpd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49" y="2420888"/>
            <a:ext cx="7871520" cy="28288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39744" y="2708920"/>
            <a:ext cx="2304256" cy="383202"/>
          </a:xfrm>
          <a:prstGeom prst="rect">
            <a:avLst/>
          </a:prstGeom>
        </p:spPr>
      </p:pic>
    </p:spTree>
    <p:extLst>
      <p:ext uri="{BB962C8B-B14F-4D97-AF65-F5344CB8AC3E}">
        <p14:creationId xmlns:p14="http://schemas.microsoft.com/office/powerpoint/2010/main" val="35387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F-OFDM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628800"/>
            <a:ext cx="7680853" cy="4104456"/>
          </a:xfrm>
          <a:prstGeom prst="rect">
            <a:avLst/>
          </a:prstGeom>
        </p:spPr>
      </p:pic>
      <p:sp>
        <p:nvSpPr>
          <p:cNvPr id="6" name="Rectangle 5"/>
          <p:cNvSpPr/>
          <p:nvPr/>
        </p:nvSpPr>
        <p:spPr>
          <a:xfrm>
            <a:off x="6012160" y="4941168"/>
            <a:ext cx="1872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62314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F-OFDM</a:t>
            </a:r>
          </a:p>
        </p:txBody>
      </p:sp>
      <p:sp>
        <p:nvSpPr>
          <p:cNvPr id="6" name="Rectangle 5"/>
          <p:cNvSpPr/>
          <p:nvPr/>
        </p:nvSpPr>
        <p:spPr>
          <a:xfrm>
            <a:off x="6012160" y="4941168"/>
            <a:ext cx="1872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28800"/>
            <a:ext cx="7615205" cy="4176464"/>
          </a:xfrm>
          <a:prstGeom prst="rect">
            <a:avLst/>
          </a:prstGeom>
        </p:spPr>
      </p:pic>
    </p:spTree>
    <p:extLst>
      <p:ext uri="{BB962C8B-B14F-4D97-AF65-F5344CB8AC3E}">
        <p14:creationId xmlns:p14="http://schemas.microsoft.com/office/powerpoint/2010/main" val="146119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772816"/>
            <a:ext cx="7488832" cy="4165663"/>
          </a:xfrm>
          <a:prstGeom prst="rect">
            <a:avLst/>
          </a:prstGeom>
        </p:spPr>
      </p:pic>
      <p:sp>
        <p:nvSpPr>
          <p:cNvPr id="3" name="Rectangle 2"/>
          <p:cNvSpPr/>
          <p:nvPr/>
        </p:nvSpPr>
        <p:spPr>
          <a:xfrm>
            <a:off x="6084168" y="5218399"/>
            <a:ext cx="1872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6012160" y="4941168"/>
            <a:ext cx="1872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2"/>
          <p:cNvSpPr txBox="1">
            <a:spLocks noChangeArrowheads="1"/>
          </p:cNvSpPr>
          <p:nvPr/>
        </p:nvSpPr>
        <p:spPr bwMode="auto">
          <a:xfrm>
            <a:off x="467544" y="260648"/>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200" b="1" dirty="0" smtClean="0"/>
              <a:t>F-OFDM</a:t>
            </a:r>
          </a:p>
        </p:txBody>
      </p:sp>
    </p:spTree>
    <p:extLst>
      <p:ext uri="{BB962C8B-B14F-4D97-AF65-F5344CB8AC3E}">
        <p14:creationId xmlns:p14="http://schemas.microsoft.com/office/powerpoint/2010/main" val="2049174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51520" y="319520"/>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t>Massive MIMO</a:t>
            </a:r>
            <a:r>
              <a:rPr lang="zh-CN" altLang="en-US" sz="3600" b="1" dirty="0"/>
              <a:t>技术</a:t>
            </a:r>
          </a:p>
        </p:txBody>
      </p:sp>
      <p:pic>
        <p:nvPicPr>
          <p:cNvPr id="18435" name="图片 2"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399" y="2924944"/>
            <a:ext cx="642778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7544" y="1045096"/>
            <a:ext cx="8568952" cy="1477328"/>
          </a:xfrm>
          <a:prstGeom prst="rect">
            <a:avLst/>
          </a:prstGeom>
        </p:spPr>
        <p:txBody>
          <a:bodyPr wrap="square">
            <a:spAutoFit/>
          </a:bodyPr>
          <a:lstStyle/>
          <a:p>
            <a:pPr>
              <a:lnSpc>
                <a:spcPct val="150000"/>
              </a:lnSpc>
            </a:pPr>
            <a:r>
              <a:rPr lang="en-US" altLang="zh-CN" sz="2000" dirty="0">
                <a:latin typeface="+mn-ea"/>
              </a:rPr>
              <a:t>MIMO(Multiple-Input Multiple-Output</a:t>
            </a:r>
            <a:r>
              <a:rPr lang="en-US" altLang="zh-CN" sz="2000" dirty="0" smtClean="0">
                <a:latin typeface="+mn-ea"/>
              </a:rPr>
              <a:t>)</a:t>
            </a:r>
            <a:r>
              <a:rPr lang="zh-CN" altLang="en-US" sz="2000" dirty="0" smtClean="0">
                <a:latin typeface="+mn-ea"/>
              </a:rPr>
              <a:t> 多天线发送和接收，从而</a:t>
            </a:r>
            <a:r>
              <a:rPr lang="zh-CN" altLang="en-US" sz="2000" dirty="0">
                <a:latin typeface="+mn-ea"/>
              </a:rPr>
              <a:t>改善通信质量。它能充分利用空间资源，通过多个天线实现多发多收，在不增加频谱资源和天线发射功率的情况下，可以成倍的提高系统</a:t>
            </a:r>
            <a:r>
              <a:rPr lang="zh-CN" altLang="en-US" sz="2000" dirty="0" smtClean="0">
                <a:latin typeface="+mn-ea"/>
              </a:rPr>
              <a:t>信道容量</a:t>
            </a:r>
            <a:r>
              <a:rPr lang="zh-CN" altLang="en-US" sz="2000" dirty="0">
                <a:latin typeface="+mn-ea"/>
              </a:rPr>
              <a:t>。</a:t>
            </a:r>
            <a:endParaRPr lang="en-US" altLang="zh-CN" sz="2000" dirty="0">
              <a:latin typeface="+mn-ea"/>
            </a:endParaRPr>
          </a:p>
        </p:txBody>
      </p:sp>
    </p:spTree>
    <p:extLst>
      <p:ext uri="{BB962C8B-B14F-4D97-AF65-F5344CB8AC3E}">
        <p14:creationId xmlns:p14="http://schemas.microsoft.com/office/powerpoint/2010/main" val="30055823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51520" y="319520"/>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t>Massive MIMO</a:t>
            </a:r>
            <a:r>
              <a:rPr lang="zh-CN" altLang="en-US" sz="3600" b="1" dirty="0"/>
              <a:t>技术</a:t>
            </a:r>
          </a:p>
        </p:txBody>
      </p:sp>
      <p:sp>
        <p:nvSpPr>
          <p:cNvPr id="2" name="矩形 1"/>
          <p:cNvSpPr/>
          <p:nvPr/>
        </p:nvSpPr>
        <p:spPr>
          <a:xfrm>
            <a:off x="467544" y="1045096"/>
            <a:ext cx="8568952" cy="1015663"/>
          </a:xfrm>
          <a:prstGeom prst="rect">
            <a:avLst/>
          </a:prstGeom>
        </p:spPr>
        <p:txBody>
          <a:bodyPr wrap="square">
            <a:spAutoFit/>
          </a:bodyPr>
          <a:lstStyle/>
          <a:p>
            <a:pPr>
              <a:lnSpc>
                <a:spcPct val="150000"/>
              </a:lnSpc>
            </a:pPr>
            <a:r>
              <a:rPr lang="en-US" altLang="zh-CN" sz="2000" dirty="0" smtClean="0">
                <a:latin typeface="+mn-ea"/>
              </a:rPr>
              <a:t>Massive MIMO</a:t>
            </a:r>
            <a:r>
              <a:rPr lang="zh-CN" altLang="en-US" sz="2000" dirty="0" smtClean="0">
                <a:latin typeface="+mn-ea"/>
              </a:rPr>
              <a:t>，就是基站安装几百根天线（</a:t>
            </a:r>
            <a:r>
              <a:rPr lang="en-US" altLang="zh-CN" sz="2000" dirty="0" smtClean="0">
                <a:latin typeface="+mn-ea"/>
              </a:rPr>
              <a:t>128</a:t>
            </a:r>
            <a:r>
              <a:rPr lang="en-US" altLang="zh-CN" sz="2000" dirty="0">
                <a:latin typeface="+mn-ea"/>
              </a:rPr>
              <a:t>/</a:t>
            </a:r>
            <a:r>
              <a:rPr lang="en-US" altLang="zh-CN" sz="2000" dirty="0" smtClean="0">
                <a:latin typeface="+mn-ea"/>
              </a:rPr>
              <a:t>256</a:t>
            </a:r>
            <a:r>
              <a:rPr lang="zh-CN" altLang="en-US" sz="2000" dirty="0" smtClean="0">
                <a:latin typeface="+mn-ea"/>
              </a:rPr>
              <a:t>或者更多），通过几百根天线同时收发数据。</a:t>
            </a:r>
            <a:endParaRPr lang="en-US" altLang="zh-CN" sz="2000" dirty="0">
              <a:latin typeface="+mn-ea"/>
            </a:endParaRPr>
          </a:p>
        </p:txBody>
      </p:sp>
      <p:pic>
        <p:nvPicPr>
          <p:cNvPr id="3" name="Picture 2"/>
          <p:cNvPicPr>
            <a:picLocks noChangeAspect="1"/>
          </p:cNvPicPr>
          <p:nvPr/>
        </p:nvPicPr>
        <p:blipFill>
          <a:blip r:embed="rId2"/>
          <a:stretch>
            <a:fillRect/>
          </a:stretch>
        </p:blipFill>
        <p:spPr>
          <a:xfrm>
            <a:off x="827584" y="2564904"/>
            <a:ext cx="6957999" cy="2952328"/>
          </a:xfrm>
          <a:prstGeom prst="rect">
            <a:avLst/>
          </a:prstGeom>
        </p:spPr>
      </p:pic>
    </p:spTree>
    <p:extLst>
      <p:ext uri="{BB962C8B-B14F-4D97-AF65-F5344CB8AC3E}">
        <p14:creationId xmlns:p14="http://schemas.microsoft.com/office/powerpoint/2010/main" val="3116404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51520" y="319520"/>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t>Massive MIMO</a:t>
            </a:r>
            <a:r>
              <a:rPr lang="zh-CN" altLang="en-US" sz="3600" b="1" dirty="0"/>
              <a:t>技术</a:t>
            </a:r>
          </a:p>
        </p:txBody>
      </p:sp>
      <p:pic>
        <p:nvPicPr>
          <p:cNvPr id="2050" name="Picture 2" descr="http://img.mp.itc.cn/upload/20170716/93e8e013690f4b9fb9de5993e8d339dd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883" y="3442407"/>
            <a:ext cx="3718861" cy="3083934"/>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Alternate Process 12"/>
          <p:cNvSpPr/>
          <p:nvPr/>
        </p:nvSpPr>
        <p:spPr>
          <a:xfrm>
            <a:off x="683568" y="2179754"/>
            <a:ext cx="1977018" cy="648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高频</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&gt;6GHz</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400" dirty="0"/>
              <a:t>毫</a:t>
            </a:r>
            <a:r>
              <a:rPr lang="zh-CN" altLang="en-US" sz="1400" dirty="0" smtClean="0"/>
              <a:t>米波</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30~300GHz</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Oval 14"/>
          <p:cNvSpPr/>
          <p:nvPr/>
        </p:nvSpPr>
        <p:spPr>
          <a:xfrm>
            <a:off x="3623431" y="1298918"/>
            <a:ext cx="1356296" cy="1096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信号衰减严重</a:t>
            </a:r>
            <a:endParaRPr lang="zh-CN" altLang="en-US" sz="1400" dirty="0"/>
          </a:p>
        </p:txBody>
      </p:sp>
      <p:sp>
        <p:nvSpPr>
          <p:cNvPr id="26" name="Oval 25"/>
          <p:cNvSpPr/>
          <p:nvPr/>
        </p:nvSpPr>
        <p:spPr>
          <a:xfrm>
            <a:off x="3647422" y="2395778"/>
            <a:ext cx="1415301"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反射</a:t>
            </a:r>
            <a:endParaRPr lang="en-US" altLang="zh-CN" sz="1400" dirty="0" smtClean="0"/>
          </a:p>
          <a:p>
            <a:r>
              <a:rPr lang="zh-CN" altLang="en-US" sz="1400" dirty="0" smtClean="0"/>
              <a:t>散射</a:t>
            </a:r>
            <a:endParaRPr lang="en-US" altLang="zh-CN" sz="1400" dirty="0" smtClean="0"/>
          </a:p>
          <a:p>
            <a:r>
              <a:rPr lang="zh-CN" altLang="en-US" sz="1400" dirty="0" smtClean="0"/>
              <a:t>穿透损耗↑</a:t>
            </a:r>
            <a:endParaRPr lang="zh-CN" altLang="en-US" sz="1400" dirty="0"/>
          </a:p>
        </p:txBody>
      </p:sp>
      <p:sp>
        <p:nvSpPr>
          <p:cNvPr id="24" name="Right Arrow 23"/>
          <p:cNvSpPr/>
          <p:nvPr/>
        </p:nvSpPr>
        <p:spPr>
          <a:xfrm>
            <a:off x="2835070" y="2323770"/>
            <a:ext cx="788361"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ight Arrow 27"/>
          <p:cNvSpPr/>
          <p:nvPr/>
        </p:nvSpPr>
        <p:spPr>
          <a:xfrm>
            <a:off x="5198647" y="2323770"/>
            <a:ext cx="788361"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Hexagon 24"/>
          <p:cNvSpPr/>
          <p:nvPr/>
        </p:nvSpPr>
        <p:spPr>
          <a:xfrm>
            <a:off x="6122931" y="1847348"/>
            <a:ext cx="1512168" cy="119650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增加天线数量</a:t>
            </a:r>
            <a:endParaRPr lang="zh-CN" altLang="en-US" dirty="0"/>
          </a:p>
        </p:txBody>
      </p:sp>
      <p:pic>
        <p:nvPicPr>
          <p:cNvPr id="2" name="Picture 2" descr="http://img.mp.itc.cn/upload/20170716/840fce71a2f249d7994889fa4cba3429_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62" y="3691911"/>
            <a:ext cx="4142628" cy="28344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69409" y="3894528"/>
            <a:ext cx="1224136" cy="369332"/>
          </a:xfrm>
          <a:prstGeom prst="rect">
            <a:avLst/>
          </a:prstGeom>
          <a:noFill/>
        </p:spPr>
        <p:txBody>
          <a:bodyPr wrap="square" rtlCol="0">
            <a:spAutoFit/>
          </a:bodyPr>
          <a:lstStyle/>
          <a:p>
            <a:r>
              <a:rPr lang="zh-CN" altLang="en-US" dirty="0" smtClean="0"/>
              <a:t>多径传播</a:t>
            </a:r>
            <a:endParaRPr lang="zh-CN" altLang="en-US" dirty="0"/>
          </a:p>
        </p:txBody>
      </p:sp>
      <p:sp>
        <p:nvSpPr>
          <p:cNvPr id="12" name="TextBox 11"/>
          <p:cNvSpPr txBox="1"/>
          <p:nvPr/>
        </p:nvSpPr>
        <p:spPr>
          <a:xfrm>
            <a:off x="5584178" y="3894528"/>
            <a:ext cx="1224136" cy="369332"/>
          </a:xfrm>
          <a:prstGeom prst="rect">
            <a:avLst/>
          </a:prstGeom>
          <a:noFill/>
        </p:spPr>
        <p:txBody>
          <a:bodyPr wrap="square" rtlCol="0">
            <a:spAutoFit/>
          </a:bodyPr>
          <a:lstStyle/>
          <a:p>
            <a:r>
              <a:rPr lang="zh-CN" altLang="en-US" dirty="0" smtClean="0"/>
              <a:t>波束赋形</a:t>
            </a:r>
            <a:endParaRPr lang="zh-CN" altLang="en-US" dirty="0"/>
          </a:p>
        </p:txBody>
      </p:sp>
    </p:spTree>
    <p:extLst>
      <p:ext uri="{BB962C8B-B14F-4D97-AF65-F5344CB8AC3E}">
        <p14:creationId xmlns:p14="http://schemas.microsoft.com/office/powerpoint/2010/main" val="410901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6" grpId="0" animBg="1"/>
      <p:bldP spid="24" grpId="0" animBg="1"/>
      <p:bldP spid="28" grpId="0" animBg="1"/>
      <p:bldP spid="25" grpId="0" animBg="1"/>
      <p:bldP spid="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5416" y="375673"/>
            <a:ext cx="8229600" cy="6524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l"/>
            <a:r>
              <a:rPr lang="zh-CN" altLang="en-US" sz="3200" b="1" dirty="0" smtClean="0">
                <a:solidFill>
                  <a:srgbClr val="000099"/>
                </a:solidFill>
                <a:latin typeface="宋体" pitchFamily="2" charset="-122"/>
              </a:rPr>
              <a:t>新型移动业务</a:t>
            </a:r>
            <a:endParaRPr lang="zh-CN" altLang="en-US" sz="3200" b="1" dirty="0">
              <a:solidFill>
                <a:srgbClr val="000099"/>
              </a:solidFill>
              <a:latin typeface="宋体" pitchFamily="2" charset="-122"/>
            </a:endParaRPr>
          </a:p>
        </p:txBody>
      </p:sp>
      <p:sp>
        <p:nvSpPr>
          <p:cNvPr id="3" name="Rectangle 2"/>
          <p:cNvSpPr/>
          <p:nvPr/>
        </p:nvSpPr>
        <p:spPr>
          <a:xfrm>
            <a:off x="395536" y="2272922"/>
            <a:ext cx="15841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万物处于云端</a:t>
            </a:r>
            <a:endParaRPr lang="zh-CN" altLang="en-US" dirty="0"/>
          </a:p>
        </p:txBody>
      </p:sp>
      <p:sp>
        <p:nvSpPr>
          <p:cNvPr id="5" name="Rectangle 4"/>
          <p:cNvSpPr/>
          <p:nvPr/>
        </p:nvSpPr>
        <p:spPr>
          <a:xfrm>
            <a:off x="2483768" y="2291804"/>
            <a:ext cx="165618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浸入式体验</a:t>
            </a:r>
            <a:endParaRPr lang="zh-CN" altLang="en-US" dirty="0"/>
          </a:p>
        </p:txBody>
      </p:sp>
      <p:sp>
        <p:nvSpPr>
          <p:cNvPr id="6" name="Rectangle 5"/>
          <p:cNvSpPr/>
          <p:nvPr/>
        </p:nvSpPr>
        <p:spPr>
          <a:xfrm>
            <a:off x="4644008" y="2272922"/>
            <a:ext cx="180020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无所不在的连接</a:t>
            </a:r>
            <a:endParaRPr lang="zh-CN" altLang="en-US" dirty="0"/>
          </a:p>
        </p:txBody>
      </p:sp>
      <p:sp>
        <p:nvSpPr>
          <p:cNvPr id="7" name="Rectangle 6"/>
          <p:cNvSpPr/>
          <p:nvPr/>
        </p:nvSpPr>
        <p:spPr>
          <a:xfrm>
            <a:off x="6948264" y="2272922"/>
            <a:ext cx="18456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直观的远程访问</a:t>
            </a:r>
            <a:endParaRPr lang="zh-CN" altLang="en-US" dirty="0"/>
          </a:p>
        </p:txBody>
      </p:sp>
      <p:pic>
        <p:nvPicPr>
          <p:cNvPr id="4" name="Picture 3"/>
          <p:cNvPicPr>
            <a:picLocks noChangeAspect="1"/>
          </p:cNvPicPr>
          <p:nvPr/>
        </p:nvPicPr>
        <p:blipFill>
          <a:blip r:embed="rId3"/>
          <a:stretch>
            <a:fillRect/>
          </a:stretch>
        </p:blipFill>
        <p:spPr>
          <a:xfrm>
            <a:off x="179512" y="3140968"/>
            <a:ext cx="2066463" cy="2235845"/>
          </a:xfrm>
          <a:prstGeom prst="rect">
            <a:avLst/>
          </a:prstGeom>
        </p:spPr>
      </p:pic>
      <p:pic>
        <p:nvPicPr>
          <p:cNvPr id="8" name="Picture 7"/>
          <p:cNvPicPr>
            <a:picLocks noChangeAspect="1"/>
          </p:cNvPicPr>
          <p:nvPr/>
        </p:nvPicPr>
        <p:blipFill>
          <a:blip r:embed="rId4"/>
          <a:stretch>
            <a:fillRect/>
          </a:stretch>
        </p:blipFill>
        <p:spPr>
          <a:xfrm>
            <a:off x="2360225" y="3127389"/>
            <a:ext cx="2061170" cy="2235845"/>
          </a:xfrm>
          <a:prstGeom prst="rect">
            <a:avLst/>
          </a:prstGeom>
        </p:spPr>
      </p:pic>
      <p:pic>
        <p:nvPicPr>
          <p:cNvPr id="9" name="Picture 8"/>
          <p:cNvPicPr>
            <a:picLocks noChangeAspect="1"/>
          </p:cNvPicPr>
          <p:nvPr/>
        </p:nvPicPr>
        <p:blipFill>
          <a:blip r:embed="rId5"/>
          <a:stretch>
            <a:fillRect/>
          </a:stretch>
        </p:blipFill>
        <p:spPr>
          <a:xfrm>
            <a:off x="4670163" y="3140968"/>
            <a:ext cx="2024584" cy="2235845"/>
          </a:xfrm>
          <a:prstGeom prst="rect">
            <a:avLst/>
          </a:prstGeom>
        </p:spPr>
      </p:pic>
      <p:pic>
        <p:nvPicPr>
          <p:cNvPr id="10" name="Picture 9"/>
          <p:cNvPicPr>
            <a:picLocks noChangeAspect="1"/>
          </p:cNvPicPr>
          <p:nvPr/>
        </p:nvPicPr>
        <p:blipFill>
          <a:blip r:embed="rId6"/>
          <a:stretch>
            <a:fillRect/>
          </a:stretch>
        </p:blipFill>
        <p:spPr>
          <a:xfrm>
            <a:off x="6953250" y="3127389"/>
            <a:ext cx="2024584" cy="2235845"/>
          </a:xfrm>
          <a:prstGeom prst="rect">
            <a:avLst/>
          </a:prstGeom>
        </p:spPr>
      </p:pic>
    </p:spTree>
    <p:extLst>
      <p:ext uri="{BB962C8B-B14F-4D97-AF65-F5344CB8AC3E}">
        <p14:creationId xmlns:p14="http://schemas.microsoft.com/office/powerpoint/2010/main" val="351042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par>
                                <p:cTn id="25" presetID="3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par>
                                <p:cTn id="39" presetID="3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fltVal val="0"/>
                                          </p:val>
                                        </p:tav>
                                        <p:tav tm="100000">
                                          <p:val>
                                            <p:strVal val="#ppt_w"/>
                                          </p:val>
                                        </p:tav>
                                      </p:tavLst>
                                    </p:anim>
                                    <p:anim calcmode="lin" valueType="num">
                                      <p:cBhvr>
                                        <p:cTn id="50" dur="1000" fill="hold"/>
                                        <p:tgtEl>
                                          <p:spTgt spid="7"/>
                                        </p:tgtEl>
                                        <p:attrNameLst>
                                          <p:attrName>ppt_h</p:attrName>
                                        </p:attrNameLst>
                                      </p:cBhvr>
                                      <p:tavLst>
                                        <p:tav tm="0">
                                          <p:val>
                                            <p:fltVal val="0"/>
                                          </p:val>
                                        </p:tav>
                                        <p:tav tm="100000">
                                          <p:val>
                                            <p:strVal val="#ppt_h"/>
                                          </p:val>
                                        </p:tav>
                                      </p:tavLst>
                                    </p:anim>
                                    <p:anim calcmode="lin" valueType="num">
                                      <p:cBhvr>
                                        <p:cTn id="51" dur="1000" fill="hold"/>
                                        <p:tgtEl>
                                          <p:spTgt spid="7"/>
                                        </p:tgtEl>
                                        <p:attrNameLst>
                                          <p:attrName>style.rotation</p:attrName>
                                        </p:attrNameLst>
                                      </p:cBhvr>
                                      <p:tavLst>
                                        <p:tav tm="0">
                                          <p:val>
                                            <p:fltVal val="90"/>
                                          </p:val>
                                        </p:tav>
                                        <p:tav tm="100000">
                                          <p:val>
                                            <p:fltVal val="0"/>
                                          </p:val>
                                        </p:tav>
                                      </p:tavLst>
                                    </p:anim>
                                    <p:animEffect transition="in" filter="fade">
                                      <p:cBhvr>
                                        <p:cTn id="52" dur="1000"/>
                                        <p:tgtEl>
                                          <p:spTgt spid="7"/>
                                        </p:tgtEl>
                                      </p:cBhvr>
                                    </p:animEffect>
                                  </p:childTnLst>
                                </p:cTn>
                              </p:par>
                              <p:par>
                                <p:cTn id="53" presetID="3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51520" y="319520"/>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t>Massive MIMO</a:t>
            </a:r>
            <a:r>
              <a:rPr lang="zh-CN" altLang="en-US" sz="3600" b="1" dirty="0"/>
              <a:t>技术</a:t>
            </a:r>
          </a:p>
        </p:txBody>
      </p:sp>
      <p:grpSp>
        <p:nvGrpSpPr>
          <p:cNvPr id="16" name="Group 15"/>
          <p:cNvGrpSpPr/>
          <p:nvPr/>
        </p:nvGrpSpPr>
        <p:grpSpPr>
          <a:xfrm>
            <a:off x="611560" y="1889396"/>
            <a:ext cx="1697328" cy="2016224"/>
            <a:chOff x="611560" y="2348880"/>
            <a:chExt cx="1697328" cy="2016224"/>
          </a:xfrm>
        </p:grpSpPr>
        <p:sp>
          <p:nvSpPr>
            <p:cNvPr id="4" name="Right Arrow 3"/>
            <p:cNvSpPr/>
            <p:nvPr/>
          </p:nvSpPr>
          <p:spPr>
            <a:xfrm rot="16200000">
              <a:off x="452112" y="2508328"/>
              <a:ext cx="2016224" cy="1697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1252475" y="2564904"/>
              <a:ext cx="415498" cy="646331"/>
            </a:xfrm>
            <a:prstGeom prst="rect">
              <a:avLst/>
            </a:prstGeom>
            <a:noFill/>
          </p:spPr>
          <p:txBody>
            <a:bodyPr wrap="none" rtlCol="0">
              <a:spAutoFit/>
            </a:bodyPr>
            <a:lstStyle/>
            <a:p>
              <a:r>
                <a:rPr lang="en-US" altLang="zh-CN" dirty="0" smtClean="0"/>
                <a:t>10</a:t>
              </a:r>
            </a:p>
            <a:p>
              <a:r>
                <a:rPr lang="zh-CN" altLang="en-US" dirty="0" smtClean="0"/>
                <a:t>倍</a:t>
              </a:r>
              <a:endParaRPr lang="zh-CN" altLang="en-US" dirty="0"/>
            </a:p>
          </p:txBody>
        </p:sp>
        <p:sp>
          <p:nvSpPr>
            <p:cNvPr id="9" name="TextBox 8"/>
            <p:cNvSpPr txBox="1"/>
            <p:nvPr/>
          </p:nvSpPr>
          <p:spPr>
            <a:xfrm>
              <a:off x="1139372" y="3573016"/>
              <a:ext cx="646331" cy="646331"/>
            </a:xfrm>
            <a:prstGeom prst="rect">
              <a:avLst/>
            </a:prstGeom>
            <a:noFill/>
          </p:spPr>
          <p:txBody>
            <a:bodyPr wrap="none" rtlCol="0">
              <a:spAutoFit/>
            </a:bodyPr>
            <a:lstStyle/>
            <a:p>
              <a:r>
                <a:rPr lang="zh-CN" altLang="en-US" dirty="0" smtClean="0"/>
                <a:t>系统</a:t>
              </a:r>
              <a:endParaRPr lang="en-US" altLang="zh-CN" dirty="0" smtClean="0"/>
            </a:p>
            <a:p>
              <a:r>
                <a:rPr lang="zh-CN" altLang="en-US" dirty="0" smtClean="0"/>
                <a:t>容量</a:t>
              </a:r>
              <a:endParaRPr lang="en-US" altLang="zh-CN" dirty="0" smtClean="0"/>
            </a:p>
          </p:txBody>
        </p:sp>
      </p:grpSp>
      <p:grpSp>
        <p:nvGrpSpPr>
          <p:cNvPr id="17" name="Group 16"/>
          <p:cNvGrpSpPr/>
          <p:nvPr/>
        </p:nvGrpSpPr>
        <p:grpSpPr>
          <a:xfrm>
            <a:off x="3054692" y="1889396"/>
            <a:ext cx="1697328" cy="2016224"/>
            <a:chOff x="3054692" y="2348880"/>
            <a:chExt cx="1697328" cy="2016224"/>
          </a:xfrm>
        </p:grpSpPr>
        <p:sp>
          <p:nvSpPr>
            <p:cNvPr id="6" name="Right Arrow 5"/>
            <p:cNvSpPr/>
            <p:nvPr/>
          </p:nvSpPr>
          <p:spPr>
            <a:xfrm rot="16200000">
              <a:off x="2895244" y="2508328"/>
              <a:ext cx="2016224" cy="1697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696556" y="2576344"/>
              <a:ext cx="518091" cy="646331"/>
            </a:xfrm>
            <a:prstGeom prst="rect">
              <a:avLst/>
            </a:prstGeom>
            <a:noFill/>
          </p:spPr>
          <p:txBody>
            <a:bodyPr wrap="none" rtlCol="0">
              <a:spAutoFit/>
            </a:bodyPr>
            <a:lstStyle/>
            <a:p>
              <a:r>
                <a:rPr lang="en-US" altLang="zh-CN" dirty="0" smtClean="0"/>
                <a:t>100</a:t>
              </a:r>
            </a:p>
            <a:p>
              <a:r>
                <a:rPr lang="zh-CN" altLang="en-US" dirty="0" smtClean="0"/>
                <a:t>倍</a:t>
              </a:r>
              <a:endParaRPr lang="zh-CN" altLang="en-US" dirty="0"/>
            </a:p>
          </p:txBody>
        </p:sp>
        <p:sp>
          <p:nvSpPr>
            <p:cNvPr id="11" name="TextBox 10"/>
            <p:cNvSpPr txBox="1"/>
            <p:nvPr/>
          </p:nvSpPr>
          <p:spPr>
            <a:xfrm>
              <a:off x="3583453" y="3584456"/>
              <a:ext cx="646331" cy="646331"/>
            </a:xfrm>
            <a:prstGeom prst="rect">
              <a:avLst/>
            </a:prstGeom>
            <a:noFill/>
          </p:spPr>
          <p:txBody>
            <a:bodyPr wrap="none" rtlCol="0">
              <a:spAutoFit/>
            </a:bodyPr>
            <a:lstStyle/>
            <a:p>
              <a:r>
                <a:rPr lang="zh-CN" altLang="en-US" dirty="0" smtClean="0"/>
                <a:t>能量</a:t>
              </a:r>
              <a:endParaRPr lang="en-US" altLang="zh-CN" dirty="0" smtClean="0"/>
            </a:p>
            <a:p>
              <a:r>
                <a:rPr lang="zh-CN" altLang="en-US" dirty="0" smtClean="0"/>
                <a:t>效率</a:t>
              </a:r>
              <a:endParaRPr lang="en-US" altLang="zh-CN" dirty="0" smtClean="0"/>
            </a:p>
          </p:txBody>
        </p:sp>
      </p:grpSp>
      <p:graphicFrame>
        <p:nvGraphicFramePr>
          <p:cNvPr id="8" name="Object 7"/>
          <p:cNvGraphicFramePr>
            <a:graphicFrameLocks noChangeAspect="1"/>
          </p:cNvGraphicFramePr>
          <p:nvPr>
            <p:extLst>
              <p:ext uri="{D42A27DB-BD31-4B8C-83A1-F6EECF244321}">
                <p14:modId xmlns:p14="http://schemas.microsoft.com/office/powerpoint/2010/main" val="3351594458"/>
              </p:ext>
            </p:extLst>
          </p:nvPr>
        </p:nvGraphicFramePr>
        <p:xfrm>
          <a:off x="4343400" y="2798066"/>
          <a:ext cx="457200" cy="342900"/>
        </p:xfrm>
        <a:graphic>
          <a:graphicData uri="http://schemas.openxmlformats.org/presentationml/2006/ole">
            <mc:AlternateContent xmlns:mc="http://schemas.openxmlformats.org/markup-compatibility/2006">
              <mc:Choice xmlns:v="urn:schemas-microsoft-com:vml" Requires="v">
                <p:oleObj spid="_x0000_s1462" name="公式" r:id="rId4" imgW="457200" imgH="342720" progId="Equation.3">
                  <p:embed/>
                </p:oleObj>
              </mc:Choice>
              <mc:Fallback>
                <p:oleObj name="公式" r:id="rId4" imgW="457200" imgH="342720" progId="Equation.3">
                  <p:embed/>
                  <p:pic>
                    <p:nvPicPr>
                      <p:cNvPr id="0" name=""/>
                      <p:cNvPicPr/>
                      <p:nvPr/>
                    </p:nvPicPr>
                    <p:blipFill>
                      <a:blip r:embed="rId5"/>
                      <a:stretch>
                        <a:fillRect/>
                      </a:stretch>
                    </p:blipFill>
                    <p:spPr>
                      <a:xfrm>
                        <a:off x="4343400" y="2798066"/>
                        <a:ext cx="457200" cy="342900"/>
                      </a:xfrm>
                      <a:prstGeom prst="rect">
                        <a:avLst/>
                      </a:prstGeom>
                    </p:spPr>
                  </p:pic>
                </p:oleObj>
              </mc:Fallback>
            </mc:AlternateContent>
          </a:graphicData>
        </a:graphic>
      </p:graphicFrame>
      <p:grpSp>
        <p:nvGrpSpPr>
          <p:cNvPr id="18" name="Group 17"/>
          <p:cNvGrpSpPr/>
          <p:nvPr/>
        </p:nvGrpSpPr>
        <p:grpSpPr>
          <a:xfrm>
            <a:off x="1835439" y="3041524"/>
            <a:ext cx="1697328" cy="2016224"/>
            <a:chOff x="1835439" y="3501008"/>
            <a:chExt cx="1697328" cy="2016224"/>
          </a:xfrm>
        </p:grpSpPr>
        <p:sp>
          <p:nvSpPr>
            <p:cNvPr id="7" name="Right Arrow 6"/>
            <p:cNvSpPr/>
            <p:nvPr/>
          </p:nvSpPr>
          <p:spPr>
            <a:xfrm rot="5400000">
              <a:off x="1675991" y="3660456"/>
              <a:ext cx="2016224" cy="1697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extBox 11"/>
            <p:cNvSpPr txBox="1"/>
            <p:nvPr/>
          </p:nvSpPr>
          <p:spPr>
            <a:xfrm>
              <a:off x="2357675" y="3584455"/>
              <a:ext cx="646331" cy="646331"/>
            </a:xfrm>
            <a:prstGeom prst="rect">
              <a:avLst/>
            </a:prstGeom>
            <a:noFill/>
          </p:spPr>
          <p:txBody>
            <a:bodyPr wrap="none" rtlCol="0">
              <a:spAutoFit/>
            </a:bodyPr>
            <a:lstStyle/>
            <a:p>
              <a:r>
                <a:rPr lang="zh-CN" altLang="en-US" dirty="0" smtClean="0"/>
                <a:t>发射</a:t>
              </a:r>
              <a:endParaRPr lang="en-US" altLang="zh-CN" dirty="0" smtClean="0"/>
            </a:p>
            <a:p>
              <a:r>
                <a:rPr lang="zh-CN" altLang="en-US" dirty="0" smtClean="0"/>
                <a:t>能量</a:t>
              </a:r>
              <a:endParaRPr lang="en-US" altLang="zh-CN" dirty="0" smtClean="0"/>
            </a:p>
          </p:txBody>
        </p:sp>
        <p:graphicFrame>
          <p:nvGraphicFramePr>
            <p:cNvPr id="14" name="Object 13"/>
            <p:cNvGraphicFramePr>
              <a:graphicFrameLocks noChangeAspect="1"/>
            </p:cNvGraphicFramePr>
            <p:nvPr>
              <p:extLst>
                <p:ext uri="{D42A27DB-BD31-4B8C-83A1-F6EECF244321}">
                  <p14:modId xmlns:p14="http://schemas.microsoft.com/office/powerpoint/2010/main" val="2285234039"/>
                </p:ext>
              </p:extLst>
            </p:nvPr>
          </p:nvGraphicFramePr>
          <p:xfrm>
            <a:off x="2466231" y="4758439"/>
            <a:ext cx="457200" cy="342900"/>
          </p:xfrm>
          <a:graphic>
            <a:graphicData uri="http://schemas.openxmlformats.org/presentationml/2006/ole">
              <mc:AlternateContent xmlns:mc="http://schemas.openxmlformats.org/markup-compatibility/2006">
                <mc:Choice xmlns:v="urn:schemas-microsoft-com:vml" Requires="v">
                  <p:oleObj spid="_x0000_s1463" name="公式" r:id="rId6" imgW="457200" imgH="342720" progId="Equation.3">
                    <p:embed/>
                  </p:oleObj>
                </mc:Choice>
                <mc:Fallback>
                  <p:oleObj name="公式" r:id="rId6" imgW="457200" imgH="342720" progId="Equation.3">
                    <p:embed/>
                    <p:pic>
                      <p:nvPicPr>
                        <p:cNvPr id="0" name=""/>
                        <p:cNvPicPr/>
                        <p:nvPr/>
                      </p:nvPicPr>
                      <p:blipFill>
                        <a:blip r:embed="rId7"/>
                        <a:stretch>
                          <a:fillRect/>
                        </a:stretch>
                      </p:blipFill>
                      <p:spPr>
                        <a:xfrm>
                          <a:off x="2466231" y="4758439"/>
                          <a:ext cx="457200" cy="342900"/>
                        </a:xfrm>
                        <a:prstGeom prst="rect">
                          <a:avLst/>
                        </a:prstGeom>
                      </p:spPr>
                    </p:pic>
                  </p:oleObj>
                </mc:Fallback>
              </mc:AlternateContent>
            </a:graphicData>
          </a:graphic>
        </p:graphicFrame>
      </p:grpSp>
      <p:grpSp>
        <p:nvGrpSpPr>
          <p:cNvPr id="2" name="Group 1"/>
          <p:cNvGrpSpPr/>
          <p:nvPr/>
        </p:nvGrpSpPr>
        <p:grpSpPr>
          <a:xfrm>
            <a:off x="5275280" y="1657913"/>
            <a:ext cx="3384376" cy="2187675"/>
            <a:chOff x="5645410" y="2421809"/>
            <a:chExt cx="2808312" cy="1368153"/>
          </a:xfrm>
        </p:grpSpPr>
        <p:sp>
          <p:nvSpPr>
            <p:cNvPr id="19" name="Rectangle 18"/>
            <p:cNvSpPr/>
            <p:nvPr/>
          </p:nvSpPr>
          <p:spPr>
            <a:xfrm>
              <a:off x="5645410" y="2577266"/>
              <a:ext cx="2808312" cy="12126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endParaRPr lang="en-US" altLang="zh-CN" sz="1200" dirty="0" smtClean="0"/>
            </a:p>
            <a:p>
              <a:pPr marL="285750" indent="-285750">
                <a:buFont typeface="Wingdings" panose="05000000000000000000" pitchFamily="2" charset="2"/>
                <a:buChar char="l"/>
              </a:pPr>
              <a:endParaRPr lang="en-US" altLang="zh-CN" sz="1200" dirty="0"/>
            </a:p>
            <a:p>
              <a:pPr marL="285750" indent="-285750">
                <a:buFont typeface="Wingdings" panose="05000000000000000000" pitchFamily="2" charset="2"/>
                <a:buChar char="l"/>
              </a:pPr>
              <a:r>
                <a:rPr lang="zh-CN" altLang="en-US" sz="1600" dirty="0" smtClean="0">
                  <a:solidFill>
                    <a:schemeClr val="tx1"/>
                  </a:solidFill>
                </a:rPr>
                <a:t>系统容量和能量效率大幅度提升</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上下行发射能量都将减少</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用户信道正交，干扰和噪声将被消除</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信道系统特性趋于稳定</a:t>
              </a:r>
              <a:endParaRPr lang="en-US" altLang="zh-CN" sz="1600" dirty="0" smtClean="0">
                <a:solidFill>
                  <a:schemeClr val="tx1"/>
                </a:solidFill>
              </a:endParaRPr>
            </a:p>
            <a:p>
              <a:endParaRPr lang="zh-CN" altLang="en-US" dirty="0"/>
            </a:p>
          </p:txBody>
        </p:sp>
        <p:sp>
          <p:nvSpPr>
            <p:cNvPr id="20" name="Rounded Rectangle 19"/>
            <p:cNvSpPr/>
            <p:nvPr/>
          </p:nvSpPr>
          <p:spPr>
            <a:xfrm>
              <a:off x="5868144" y="2421809"/>
              <a:ext cx="2061757" cy="2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a:t>
              </a:r>
              <a:r>
                <a:rPr lang="zh-CN" altLang="en-US" dirty="0" smtClean="0"/>
                <a:t>优势</a:t>
              </a:r>
              <a:endParaRPr lang="zh-CN" altLang="en-US" dirty="0"/>
            </a:p>
          </p:txBody>
        </p:sp>
      </p:grpSp>
      <p:grpSp>
        <p:nvGrpSpPr>
          <p:cNvPr id="3" name="Group 2"/>
          <p:cNvGrpSpPr/>
          <p:nvPr/>
        </p:nvGrpSpPr>
        <p:grpSpPr>
          <a:xfrm>
            <a:off x="5283358" y="4151667"/>
            <a:ext cx="3616311" cy="2013637"/>
            <a:chOff x="5645410" y="4298955"/>
            <a:chExt cx="2808312" cy="1736969"/>
          </a:xfrm>
        </p:grpSpPr>
        <p:sp>
          <p:nvSpPr>
            <p:cNvPr id="21" name="Rectangle 20"/>
            <p:cNvSpPr/>
            <p:nvPr/>
          </p:nvSpPr>
          <p:spPr>
            <a:xfrm>
              <a:off x="5645410" y="4494580"/>
              <a:ext cx="2808312" cy="1541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zh-CN" altLang="en-US" sz="1600" dirty="0" smtClean="0">
                  <a:solidFill>
                    <a:schemeClr val="tx1"/>
                  </a:solidFill>
                </a:rPr>
                <a:t>信道状态信息获取（导频污染问题）</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信道测量与建模（不同场景信道）</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发射机和接收机设计（降低复杂度）</a:t>
              </a:r>
              <a:endParaRPr lang="en-US" altLang="zh-CN" sz="1600" dirty="0" smtClean="0">
                <a:solidFill>
                  <a:schemeClr val="tx1"/>
                </a:solidFill>
              </a:endParaRPr>
            </a:p>
            <a:p>
              <a:pPr marL="285750" indent="-285750">
                <a:buFont typeface="Wingdings" panose="05000000000000000000" pitchFamily="2" charset="2"/>
                <a:buChar char="l"/>
              </a:pPr>
              <a:r>
                <a:rPr lang="zh-CN" altLang="en-US" sz="1600" dirty="0" smtClean="0">
                  <a:solidFill>
                    <a:schemeClr val="tx1"/>
                  </a:solidFill>
                </a:rPr>
                <a:t>信道系统特性趋于稳定（天线单元及阵列设计）</a:t>
              </a:r>
              <a:endParaRPr lang="en-US" altLang="zh-CN" sz="1600" dirty="0" smtClean="0">
                <a:solidFill>
                  <a:schemeClr val="tx1"/>
                </a:solidFill>
              </a:endParaRPr>
            </a:p>
          </p:txBody>
        </p:sp>
        <p:sp>
          <p:nvSpPr>
            <p:cNvPr id="23" name="Rounded Rectangle 22"/>
            <p:cNvSpPr/>
            <p:nvPr/>
          </p:nvSpPr>
          <p:spPr>
            <a:xfrm>
              <a:off x="5868144" y="4298955"/>
              <a:ext cx="1944216" cy="341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a:t>
              </a:r>
              <a:r>
                <a:rPr lang="zh-CN" altLang="en-US" dirty="0" smtClean="0"/>
                <a:t>挑战</a:t>
              </a:r>
              <a:endParaRPr lang="zh-CN" altLang="en-US" dirty="0"/>
            </a:p>
          </p:txBody>
        </p:sp>
      </p:grpSp>
      <p:sp>
        <p:nvSpPr>
          <p:cNvPr id="22" name="TextBox 21"/>
          <p:cNvSpPr txBox="1"/>
          <p:nvPr/>
        </p:nvSpPr>
        <p:spPr>
          <a:xfrm>
            <a:off x="253643" y="6165304"/>
            <a:ext cx="1532060" cy="288032"/>
          </a:xfrm>
          <a:prstGeom prst="rect">
            <a:avLst/>
          </a:prstGeom>
          <a:noFill/>
        </p:spPr>
        <p:txBody>
          <a:bodyPr wrap="square" rtlCol="0">
            <a:spAutoFit/>
          </a:bodyPr>
          <a:lstStyle/>
          <a:p>
            <a:r>
              <a:rPr lang="en-US" altLang="zh-CN" sz="1200" dirty="0" smtClean="0"/>
              <a:t>M</a:t>
            </a:r>
            <a:r>
              <a:rPr lang="zh-CN" altLang="en-US" sz="1200" dirty="0" smtClean="0"/>
              <a:t>为基站天线数目</a:t>
            </a:r>
            <a:endParaRPr lang="zh-CN" altLang="en-US" sz="1200" dirty="0"/>
          </a:p>
        </p:txBody>
      </p:sp>
    </p:spTree>
    <p:extLst>
      <p:ext uri="{BB962C8B-B14F-4D97-AF65-F5344CB8AC3E}">
        <p14:creationId xmlns:p14="http://schemas.microsoft.com/office/powerpoint/2010/main" val="84541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NR</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频段</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282" y="1412776"/>
            <a:ext cx="5832648" cy="2880320"/>
          </a:xfrm>
          <a:prstGeom prst="rect">
            <a:avLst/>
          </a:prstGeom>
        </p:spPr>
      </p:pic>
      <p:sp>
        <p:nvSpPr>
          <p:cNvPr id="4" name="Down Arrow 3"/>
          <p:cNvSpPr/>
          <p:nvPr/>
        </p:nvSpPr>
        <p:spPr>
          <a:xfrm>
            <a:off x="1619672" y="4293096"/>
            <a:ext cx="2592288" cy="9343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Frequency Range</a:t>
            </a:r>
            <a:endParaRPr lang="zh-CN" altLang="en-US" dirty="0"/>
          </a:p>
        </p:txBody>
      </p:sp>
      <p:sp>
        <p:nvSpPr>
          <p:cNvPr id="5" name="Rounded Rectangle 4"/>
          <p:cNvSpPr/>
          <p:nvPr/>
        </p:nvSpPr>
        <p:spPr>
          <a:xfrm>
            <a:off x="899592" y="5301208"/>
            <a:ext cx="172819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FR1</a:t>
            </a:r>
          </a:p>
          <a:p>
            <a:pPr algn="ct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450MHz - 6000MHz</a:t>
            </a:r>
            <a:endParaRPr lang="zh-CN" altLang="en-US"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Rounded Rectangle 6"/>
          <p:cNvSpPr/>
          <p:nvPr/>
        </p:nvSpPr>
        <p:spPr>
          <a:xfrm>
            <a:off x="3419872" y="5303891"/>
            <a:ext cx="172819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FR2</a:t>
            </a:r>
          </a:p>
          <a:p>
            <a:pPr algn="ct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24250MHz - 52600MHz</a:t>
            </a:r>
            <a:endParaRPr lang="zh-CN" altLang="en-US"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68488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NR</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频段</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3428932787"/>
              </p:ext>
            </p:extLst>
          </p:nvPr>
        </p:nvGraphicFramePr>
        <p:xfrm>
          <a:off x="1043608" y="1484784"/>
          <a:ext cx="6912768" cy="4968553"/>
        </p:xfrm>
        <a:graphic>
          <a:graphicData uri="http://schemas.openxmlformats.org/drawingml/2006/table">
            <a:tbl>
              <a:tblPr firstRow="1" firstCol="1" bandRow="1">
                <a:tableStyleId>{5C22544A-7EE6-4342-B048-85BDC9FD1C3A}</a:tableStyleId>
              </a:tblPr>
              <a:tblGrid>
                <a:gridCol w="926648"/>
                <a:gridCol w="2329573"/>
                <a:gridCol w="2507397"/>
                <a:gridCol w="1149150"/>
              </a:tblGrid>
              <a:tr h="537399">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NR operating band</a:t>
                      </a:r>
                      <a:endParaRPr lang="zh-CN" sz="800" b="1"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Uplink (UL) operating band</a:t>
                      </a:r>
                      <a:b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BS receive / UE transmit</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800" baseline="-25000">
                          <a:effectLst/>
                          <a:latin typeface="Arial Unicode MS" panose="020B0604020202020204" pitchFamily="34" charset="-122"/>
                          <a:ea typeface="Arial Unicode MS" panose="020B0604020202020204" pitchFamily="34" charset="-122"/>
                          <a:cs typeface="Arial Unicode MS" panose="020B0604020202020204" pitchFamily="34" charset="-122"/>
                        </a:rPr>
                        <a:t>UL_low</a:t>
                      </a: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   –  F</a:t>
                      </a:r>
                      <a:r>
                        <a:rPr lang="en-GB" sz="800" baseline="-25000">
                          <a:effectLst/>
                          <a:latin typeface="Arial Unicode MS" panose="020B0604020202020204" pitchFamily="34" charset="-122"/>
                          <a:ea typeface="Arial Unicode MS" panose="020B0604020202020204" pitchFamily="34" charset="-122"/>
                          <a:cs typeface="Arial Unicode MS" panose="020B0604020202020204" pitchFamily="34" charset="-122"/>
                        </a:rPr>
                        <a:t>UL_high</a:t>
                      </a:r>
                      <a:endParaRPr lang="zh-CN" sz="800" b="1">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Downlink (DL) operating band</a:t>
                      </a:r>
                      <a:b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BS transmit / UE receive</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gn="ctr">
                        <a:spcAft>
                          <a:spcPts val="0"/>
                        </a:spcAft>
                      </a:pPr>
                      <a:r>
                        <a:rPr lang="en-GB" sz="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8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DL_low</a:t>
                      </a: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   –  </a:t>
                      </a:r>
                      <a:r>
                        <a:rPr lang="en-GB" sz="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8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DL_high</a:t>
                      </a:r>
                      <a:endParaRPr lang="zh-CN" sz="800" b="1"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Duplex Mode</a:t>
                      </a:r>
                      <a:endParaRPr lang="zh-CN" sz="800" b="1">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n1</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1920 MHz – 1980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2110 MHz – 2170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n2</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1850 MHz – 1910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1930 MHz – 1990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n3</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1710 MHz – 1785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1805 MHz – 1880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n5</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824 MHz – 849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869 MHz – 894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2500 MHz – 2570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2620 MHz – 2690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n8</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880 MHz – 915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925 MHz – 960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n20</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832 MHz – 862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791 MHz – 821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n28</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703 MHz – 748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758 MHz – 803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n38</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2570 MHz – 2620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2570 MHz – 2620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n41</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2496 MHz – 2690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2496 MHz – 2690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n50</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1432 MHz – 1517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1432 MHz – 1517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n51</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1427 MHz – 1432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1427 MHz – 1432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n66</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1710 MHz – 1780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2110 MHz – 2200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n70</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1695 MHz – 1710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1995 MHz – 2020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n71</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663 MHz – 698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617 MHz – 652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n74</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1427 MHz – 1470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1475 MHz – 1518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FDD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n75</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1432 MHz – 1517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SDL</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n76</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1427 MHz – 1432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SDL</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n77</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3300 MHz – 4200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3300 MHz – 4200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n78</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3300 MHz – 3800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3300 MHz – 3800 MHz</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n79</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4400 MHz – 5000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4400 MHz – 5000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n80</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1710 MHz – 1785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SUL </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n81</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880 MHz – 915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SUL </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n82</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832 MHz – 862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SUL </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n83</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703 MHz – 748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SUL</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r h="170429">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n84</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1920 MHz – 1980 MHz</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a:effectLst/>
                          <a:latin typeface="Arial Unicode MS" panose="020B0604020202020204" pitchFamily="34" charset="-122"/>
                          <a:ea typeface="Arial Unicode MS" panose="020B0604020202020204" pitchFamily="34" charset="-122"/>
                          <a:cs typeface="Arial Unicode MS" panose="020B0604020202020204" pitchFamily="34" charset="-122"/>
                        </a:rPr>
                        <a:t>N/A</a:t>
                      </a:r>
                      <a:endParaRPr lang="zh-CN" sz="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c>
                  <a:txBody>
                    <a:bodyPr/>
                    <a:lstStyle/>
                    <a:p>
                      <a:pPr algn="ctr">
                        <a:spcAft>
                          <a:spcPts val="0"/>
                        </a:spcAft>
                      </a:pPr>
                      <a:r>
                        <a:rPr lang="en-GB" sz="800" dirty="0">
                          <a:effectLst/>
                          <a:latin typeface="Arial Unicode MS" panose="020B0604020202020204" pitchFamily="34" charset="-122"/>
                          <a:ea typeface="Arial Unicode MS" panose="020B0604020202020204" pitchFamily="34" charset="-122"/>
                          <a:cs typeface="Arial Unicode MS" panose="020B0604020202020204" pitchFamily="34" charset="-122"/>
                        </a:rPr>
                        <a:t>SUL</a:t>
                      </a:r>
                      <a:endParaRPr lang="zh-CN" sz="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58977" marR="58977" marT="0" marB="0"/>
                </a:tc>
              </a:tr>
            </a:tbl>
          </a:graphicData>
        </a:graphic>
      </p:graphicFrame>
      <p:sp>
        <p:nvSpPr>
          <p:cNvPr id="9" name="Rectangle 8"/>
          <p:cNvSpPr/>
          <p:nvPr/>
        </p:nvSpPr>
        <p:spPr>
          <a:xfrm>
            <a:off x="3118844" y="980659"/>
            <a:ext cx="3004349" cy="400110"/>
          </a:xfrm>
          <a:prstGeom prst="rect">
            <a:avLst/>
          </a:prstGeom>
        </p:spPr>
        <p:txBody>
          <a:bodyPr wrap="none">
            <a:spAutoFit/>
          </a:bodyPr>
          <a:lstStyle/>
          <a:p>
            <a:r>
              <a:rPr lang="en-GB" altLang="zh-CN" sz="2000" dirty="0">
                <a:latin typeface="Times New Roman" panose="02020603050405020304" pitchFamily="18" charset="0"/>
                <a:ea typeface="宋体" panose="02010600030101010101" pitchFamily="2" charset="-122"/>
              </a:rPr>
              <a:t>NR operating bands in FR1</a:t>
            </a:r>
            <a:endParaRPr lang="zh-CN" altLang="en-US" sz="2000" dirty="0"/>
          </a:p>
        </p:txBody>
      </p:sp>
    </p:spTree>
    <p:extLst>
      <p:ext uri="{BB962C8B-B14F-4D97-AF65-F5344CB8AC3E}">
        <p14:creationId xmlns:p14="http://schemas.microsoft.com/office/powerpoint/2010/main" val="3241322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NR</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频段</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657018870"/>
              </p:ext>
            </p:extLst>
          </p:nvPr>
        </p:nvGraphicFramePr>
        <p:xfrm>
          <a:off x="611560" y="2492896"/>
          <a:ext cx="5184576" cy="2376264"/>
        </p:xfrm>
        <a:graphic>
          <a:graphicData uri="http://schemas.openxmlformats.org/drawingml/2006/table">
            <a:tbl>
              <a:tblPr firstRow="1" firstCol="1" bandRow="1">
                <a:tableStyleId>{5C22544A-7EE6-4342-B048-85BDC9FD1C3A}</a:tableStyleId>
              </a:tblPr>
              <a:tblGrid>
                <a:gridCol w="1302007"/>
                <a:gridCol w="2900200"/>
                <a:gridCol w="982369"/>
              </a:tblGrid>
              <a:tr h="1230798">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NR operating band</a:t>
                      </a:r>
                      <a:endParaRPr lang="zh-CN" sz="1100" b="1"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Uplink (UL) and Downlink (DL) operating band</a:t>
                      </a:r>
                      <a:b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BS transmit/receive</a:t>
                      </a:r>
                      <a:b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UE transmit/receive </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gn="ctr">
                        <a:spcAft>
                          <a:spcPts val="0"/>
                        </a:spcAft>
                      </a:pPr>
                      <a:r>
                        <a:rPr lang="en-GB" sz="1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11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UL_low</a:t>
                      </a: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   –  </a:t>
                      </a:r>
                      <a:r>
                        <a:rPr lang="en-GB" sz="1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11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UL_high</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gn="ctr">
                        <a:spcAft>
                          <a:spcPts val="0"/>
                        </a:spcAft>
                      </a:pPr>
                      <a:r>
                        <a:rPr lang="en-GB" sz="1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11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DL_low</a:t>
                      </a: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   –  </a:t>
                      </a:r>
                      <a:r>
                        <a:rPr lang="en-GB" sz="1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en-GB" sz="1100" baseline="-250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DL_high</a:t>
                      </a:r>
                      <a:endParaRPr lang="zh-CN" sz="1100" b="1"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a:effectLst/>
                          <a:latin typeface="Arial Unicode MS" panose="020B0604020202020204" pitchFamily="34" charset="-122"/>
                          <a:ea typeface="Arial Unicode MS" panose="020B0604020202020204" pitchFamily="34" charset="-122"/>
                          <a:cs typeface="Arial Unicode MS" panose="020B0604020202020204" pitchFamily="34" charset="-122"/>
                        </a:rPr>
                        <a:t>Duplex Mode</a:t>
                      </a:r>
                      <a:endParaRPr lang="zh-CN" sz="1100" b="1">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81822">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n257</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26500 MHz – 29500 MHz</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1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81822">
                <a:tc>
                  <a:txBody>
                    <a:bodyPr/>
                    <a:lstStyle/>
                    <a:p>
                      <a:pPr algn="ctr">
                        <a:spcAft>
                          <a:spcPts val="0"/>
                        </a:spcAft>
                      </a:pPr>
                      <a:r>
                        <a:rPr lang="en-GB" sz="1100">
                          <a:effectLst/>
                          <a:latin typeface="Arial Unicode MS" panose="020B0604020202020204" pitchFamily="34" charset="-122"/>
                          <a:ea typeface="Arial Unicode MS" panose="020B0604020202020204" pitchFamily="34" charset="-122"/>
                          <a:cs typeface="Arial Unicode MS" panose="020B0604020202020204" pitchFamily="34" charset="-122"/>
                        </a:rPr>
                        <a:t>n258</a:t>
                      </a:r>
                      <a:endParaRPr lang="zh-CN" sz="1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24250 MHz – 27500 MHz</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1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81822">
                <a:tc>
                  <a:txBody>
                    <a:bodyPr/>
                    <a:lstStyle/>
                    <a:p>
                      <a:pPr algn="ctr">
                        <a:spcAft>
                          <a:spcPts val="0"/>
                        </a:spcAft>
                      </a:pPr>
                      <a:r>
                        <a:rPr lang="en-GB" sz="1100">
                          <a:effectLst/>
                          <a:latin typeface="Arial Unicode MS" panose="020B0604020202020204" pitchFamily="34" charset="-122"/>
                          <a:ea typeface="Arial Unicode MS" panose="020B0604020202020204" pitchFamily="34" charset="-122"/>
                          <a:cs typeface="Arial Unicode MS" panose="020B0604020202020204" pitchFamily="34" charset="-122"/>
                        </a:rPr>
                        <a:t>n260</a:t>
                      </a:r>
                      <a:endParaRPr lang="zh-CN" sz="1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37000 MHz – 40000 MHz</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GB" sz="1100" dirty="0">
                          <a:effectLst/>
                          <a:latin typeface="Arial Unicode MS" panose="020B0604020202020204" pitchFamily="34" charset="-122"/>
                          <a:ea typeface="Arial Unicode MS" panose="020B0604020202020204" pitchFamily="34" charset="-122"/>
                          <a:cs typeface="Arial Unicode MS" panose="020B0604020202020204" pitchFamily="34" charset="-122"/>
                        </a:rPr>
                        <a:t>TDD</a:t>
                      </a:r>
                      <a:endParaRPr lang="zh-CN" sz="1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bl>
          </a:graphicData>
        </a:graphic>
      </p:graphicFrame>
      <p:sp>
        <p:nvSpPr>
          <p:cNvPr id="4" name="Rectangle 3"/>
          <p:cNvSpPr/>
          <p:nvPr/>
        </p:nvSpPr>
        <p:spPr>
          <a:xfrm>
            <a:off x="488608" y="1643898"/>
            <a:ext cx="3004349" cy="400110"/>
          </a:xfrm>
          <a:prstGeom prst="rect">
            <a:avLst/>
          </a:prstGeom>
        </p:spPr>
        <p:txBody>
          <a:bodyPr wrap="none">
            <a:spAutoFit/>
          </a:bodyPr>
          <a:lstStyle/>
          <a:p>
            <a:pPr algn="ctr">
              <a:spcBef>
                <a:spcPts val="300"/>
              </a:spcBef>
              <a:spcAft>
                <a:spcPts val="900"/>
              </a:spcAft>
            </a:pPr>
            <a:r>
              <a:rPr lang="en-GB" altLang="zh-CN" sz="2000" dirty="0">
                <a:latin typeface="Times New Roman" panose="02020603050405020304" pitchFamily="18" charset="0"/>
                <a:ea typeface="宋体" panose="02010600030101010101" pitchFamily="2" charset="-122"/>
                <a:cs typeface="Times New Roman" panose="02020603050405020304" pitchFamily="18" charset="0"/>
              </a:rPr>
              <a:t>NR operating bands in FR2</a:t>
            </a:r>
            <a:endPar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59793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NR</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频段</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8"/>
          <p:cNvPicPr>
            <a:picLocks noChangeAspect="1"/>
          </p:cNvPicPr>
          <p:nvPr/>
        </p:nvPicPr>
        <p:blipFill>
          <a:blip r:embed="rId3"/>
          <a:stretch>
            <a:fillRect/>
          </a:stretch>
        </p:blipFill>
        <p:spPr>
          <a:xfrm>
            <a:off x="0" y="2011218"/>
            <a:ext cx="9144000" cy="2835564"/>
          </a:xfrm>
          <a:prstGeom prst="rect">
            <a:avLst/>
          </a:prstGeom>
        </p:spPr>
      </p:pic>
      <p:cxnSp>
        <p:nvCxnSpPr>
          <p:cNvPr id="11" name="Straight Arrow Connector 10"/>
          <p:cNvCxnSpPr/>
          <p:nvPr/>
        </p:nvCxnSpPr>
        <p:spPr>
          <a:xfrm flipH="1">
            <a:off x="4355976" y="4293096"/>
            <a:ext cx="864096"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13268" y="5391034"/>
            <a:ext cx="864096" cy="369332"/>
          </a:xfrm>
          <a:prstGeom prst="rect">
            <a:avLst/>
          </a:prstGeom>
          <a:solidFill>
            <a:srgbClr val="92D050"/>
          </a:solidFill>
        </p:spPr>
        <p:txBody>
          <a:bodyPr wrap="square" rtlCol="0">
            <a:spAutoFit/>
          </a:bodyPr>
          <a:lstStyle/>
          <a:p>
            <a:r>
              <a:rPr lang="en-US" altLang="zh-CN" dirty="0" smtClean="0"/>
              <a:t>LTE-U</a:t>
            </a:r>
            <a:endParaRPr lang="zh-CN" altLang="en-US" dirty="0"/>
          </a:p>
        </p:txBody>
      </p:sp>
      <p:cxnSp>
        <p:nvCxnSpPr>
          <p:cNvPr id="13" name="Straight Arrow Connector 12"/>
          <p:cNvCxnSpPr>
            <a:endCxn id="15" idx="0"/>
          </p:cNvCxnSpPr>
          <p:nvPr/>
        </p:nvCxnSpPr>
        <p:spPr>
          <a:xfrm flipH="1">
            <a:off x="5341801" y="4365104"/>
            <a:ext cx="269689" cy="102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4453" y="5391034"/>
            <a:ext cx="634696" cy="369332"/>
          </a:xfrm>
          <a:prstGeom prst="rect">
            <a:avLst/>
          </a:prstGeom>
          <a:solidFill>
            <a:srgbClr val="92D050"/>
          </a:solidFill>
        </p:spPr>
        <p:txBody>
          <a:bodyPr wrap="square" rtlCol="0">
            <a:spAutoFit/>
          </a:bodyPr>
          <a:lstStyle/>
          <a:p>
            <a:r>
              <a:rPr lang="en-US" altLang="zh-CN" dirty="0" smtClean="0"/>
              <a:t>LAA</a:t>
            </a:r>
            <a:endParaRPr lang="zh-CN" altLang="en-US" dirty="0"/>
          </a:p>
        </p:txBody>
      </p:sp>
      <p:cxnSp>
        <p:nvCxnSpPr>
          <p:cNvPr id="16" name="Straight Arrow Connector 15"/>
          <p:cNvCxnSpPr/>
          <p:nvPr/>
        </p:nvCxnSpPr>
        <p:spPr>
          <a:xfrm flipH="1">
            <a:off x="6070290" y="4293096"/>
            <a:ext cx="27254"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86884" y="5373216"/>
            <a:ext cx="1113219" cy="369332"/>
          </a:xfrm>
          <a:prstGeom prst="rect">
            <a:avLst/>
          </a:prstGeom>
          <a:solidFill>
            <a:srgbClr val="92D050"/>
          </a:solidFill>
        </p:spPr>
        <p:txBody>
          <a:bodyPr wrap="square" rtlCol="0">
            <a:spAutoFit/>
          </a:bodyPr>
          <a:lstStyle/>
          <a:p>
            <a:r>
              <a:rPr lang="en-US" altLang="zh-CN" dirty="0" err="1" smtClean="0"/>
              <a:t>Multefire</a:t>
            </a:r>
            <a:endParaRPr lang="zh-CN" altLang="en-US" dirty="0"/>
          </a:p>
        </p:txBody>
      </p:sp>
      <p:cxnSp>
        <p:nvCxnSpPr>
          <p:cNvPr id="20" name="Straight Arrow Connector 19"/>
          <p:cNvCxnSpPr>
            <a:endCxn id="22" idx="0"/>
          </p:cNvCxnSpPr>
          <p:nvPr/>
        </p:nvCxnSpPr>
        <p:spPr>
          <a:xfrm>
            <a:off x="6669886" y="4293096"/>
            <a:ext cx="806891"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75497" y="5373216"/>
            <a:ext cx="802559" cy="369332"/>
          </a:xfrm>
          <a:prstGeom prst="rect">
            <a:avLst/>
          </a:prstGeom>
          <a:solidFill>
            <a:srgbClr val="92D050"/>
          </a:solidFill>
        </p:spPr>
        <p:txBody>
          <a:bodyPr wrap="square" rtlCol="0">
            <a:spAutoFit/>
          </a:bodyPr>
          <a:lstStyle/>
          <a:p>
            <a:r>
              <a:rPr lang="en-US" altLang="zh-CN" dirty="0" smtClean="0"/>
              <a:t>CBRS</a:t>
            </a:r>
            <a:endParaRPr lang="zh-CN" altLang="en-US" dirty="0"/>
          </a:p>
        </p:txBody>
      </p:sp>
      <p:sp>
        <p:nvSpPr>
          <p:cNvPr id="26" name="Rectangle 25"/>
          <p:cNvSpPr/>
          <p:nvPr/>
        </p:nvSpPr>
        <p:spPr>
          <a:xfrm rot="18624535">
            <a:off x="4082705" y="4666710"/>
            <a:ext cx="1156104" cy="276999"/>
          </a:xfrm>
          <a:prstGeom prst="rect">
            <a:avLst/>
          </a:prstGeom>
        </p:spPr>
        <p:txBody>
          <a:bodyPr wrap="square">
            <a:spAutoFit/>
          </a:bodyPr>
          <a:lstStyle/>
          <a:p>
            <a:r>
              <a:rPr lang="en-US" altLang="zh-CN" sz="1200" dirty="0">
                <a:solidFill>
                  <a:srgbClr val="292F32"/>
                </a:solidFill>
                <a:latin typeface="QualcommWeb"/>
              </a:rPr>
              <a:t>3GPP </a:t>
            </a:r>
            <a:r>
              <a:rPr lang="en-US" altLang="zh-CN" sz="1200" dirty="0" smtClean="0">
                <a:solidFill>
                  <a:srgbClr val="292F32"/>
                </a:solidFill>
                <a:latin typeface="QualcommWeb"/>
              </a:rPr>
              <a:t>Rel.12</a:t>
            </a:r>
            <a:endParaRPr lang="zh-CN" altLang="en-US" sz="1200" dirty="0"/>
          </a:p>
        </p:txBody>
      </p:sp>
      <p:sp>
        <p:nvSpPr>
          <p:cNvPr id="27" name="Rectangle 26"/>
          <p:cNvSpPr/>
          <p:nvPr/>
        </p:nvSpPr>
        <p:spPr>
          <a:xfrm rot="17148681">
            <a:off x="4842433" y="4762477"/>
            <a:ext cx="1031051" cy="276999"/>
          </a:xfrm>
          <a:prstGeom prst="rect">
            <a:avLst/>
          </a:prstGeom>
        </p:spPr>
        <p:txBody>
          <a:bodyPr wrap="none">
            <a:spAutoFit/>
          </a:bodyPr>
          <a:lstStyle/>
          <a:p>
            <a:r>
              <a:rPr lang="en-US" altLang="zh-CN" sz="1200" dirty="0">
                <a:solidFill>
                  <a:srgbClr val="292F32"/>
                </a:solidFill>
                <a:latin typeface="QualcommWeb"/>
              </a:rPr>
              <a:t>3GPP </a:t>
            </a:r>
            <a:r>
              <a:rPr lang="en-US" altLang="zh-CN" sz="1200" dirty="0" smtClean="0">
                <a:solidFill>
                  <a:srgbClr val="292F32"/>
                </a:solidFill>
                <a:latin typeface="QualcommWeb"/>
              </a:rPr>
              <a:t>Rel.13</a:t>
            </a:r>
            <a:endParaRPr lang="zh-CN" altLang="en-US" sz="1200" dirty="0"/>
          </a:p>
        </p:txBody>
      </p:sp>
      <p:sp>
        <p:nvSpPr>
          <p:cNvPr id="28" name="Rectangle 27"/>
          <p:cNvSpPr/>
          <p:nvPr/>
        </p:nvSpPr>
        <p:spPr>
          <a:xfrm>
            <a:off x="323528" y="6211669"/>
            <a:ext cx="4572000" cy="553998"/>
          </a:xfrm>
          <a:prstGeom prst="rect">
            <a:avLst/>
          </a:prstGeom>
        </p:spPr>
        <p:txBody>
          <a:bodyPr>
            <a:spAutoFit/>
          </a:bodyPr>
          <a:lstStyle/>
          <a:p>
            <a:r>
              <a:rPr lang="en-US" altLang="zh-CN" sz="1000" dirty="0" smtClean="0">
                <a:solidFill>
                  <a:srgbClr val="333333"/>
                </a:solidFill>
                <a:latin typeface="Verdana" panose="020B0604030504040204" pitchFamily="34" charset="0"/>
              </a:rPr>
              <a:t>CBRS:(Citizens </a:t>
            </a:r>
            <a:r>
              <a:rPr lang="en-US" altLang="zh-CN" sz="1000" dirty="0">
                <a:solidFill>
                  <a:srgbClr val="333333"/>
                </a:solidFill>
                <a:latin typeface="Verdana" panose="020B0604030504040204" pitchFamily="34" charset="0"/>
              </a:rPr>
              <a:t>Broadband Radio </a:t>
            </a:r>
            <a:r>
              <a:rPr lang="en-US" altLang="zh-CN" sz="1000" dirty="0" smtClean="0">
                <a:solidFill>
                  <a:srgbClr val="333333"/>
                </a:solidFill>
                <a:latin typeface="Verdana" panose="020B0604030504040204" pitchFamily="34" charset="0"/>
              </a:rPr>
              <a:t>Service</a:t>
            </a:r>
            <a:endParaRPr lang="en-US" altLang="zh-CN" sz="1000" dirty="0">
              <a:solidFill>
                <a:srgbClr val="333333"/>
              </a:solidFill>
              <a:latin typeface="Verdana" panose="020B0604030504040204" pitchFamily="34" charset="0"/>
            </a:endParaRPr>
          </a:p>
          <a:p>
            <a:r>
              <a:rPr lang="en-US" altLang="zh-CN" sz="1000" dirty="0" smtClean="0"/>
              <a:t>LTE-U : LTE unlicensed</a:t>
            </a:r>
          </a:p>
          <a:p>
            <a:r>
              <a:rPr lang="en-US" altLang="zh-CN" sz="1000" dirty="0" err="1" smtClean="0"/>
              <a:t>LAA:Licensed</a:t>
            </a:r>
            <a:r>
              <a:rPr lang="en-US" altLang="zh-CN" sz="1000" dirty="0" smtClean="0"/>
              <a:t> assist access</a:t>
            </a:r>
          </a:p>
        </p:txBody>
      </p:sp>
    </p:spTree>
    <p:extLst>
      <p:ext uri="{BB962C8B-B14F-4D97-AF65-F5344CB8AC3E}">
        <p14:creationId xmlns:p14="http://schemas.microsoft.com/office/powerpoint/2010/main" val="36051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9"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网络关键技术</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Rectangle 1"/>
          <p:cNvSpPr/>
          <p:nvPr/>
        </p:nvSpPr>
        <p:spPr>
          <a:xfrm>
            <a:off x="292150" y="1124744"/>
            <a:ext cx="8208912" cy="646331"/>
          </a:xfrm>
          <a:prstGeom prst="rect">
            <a:avLst/>
          </a:prstGeom>
        </p:spPr>
        <p:txBody>
          <a:bodyPr wrap="square">
            <a:spAutoFit/>
          </a:bodyPr>
          <a:lstStyle/>
          <a:p>
            <a:r>
              <a:rPr lang="zh-CN" altLang="en-US" dirty="0">
                <a:solidFill>
                  <a:srgbClr val="191919"/>
                </a:solidFill>
                <a:latin typeface="Arial" panose="020B0604020202020204" pitchFamily="34" charset="0"/>
              </a:rPr>
              <a:t>当前的核心网</a:t>
            </a:r>
            <a:r>
              <a:rPr lang="en-US" altLang="zh-CN" dirty="0">
                <a:solidFill>
                  <a:srgbClr val="191919"/>
                </a:solidFill>
                <a:latin typeface="Arial" panose="020B0604020202020204" pitchFamily="34" charset="0"/>
              </a:rPr>
              <a:t>EPC</a:t>
            </a:r>
            <a:r>
              <a:rPr lang="zh-CN" altLang="en-US" dirty="0">
                <a:solidFill>
                  <a:srgbClr val="191919"/>
                </a:solidFill>
                <a:latin typeface="Arial" panose="020B0604020202020204" pitchFamily="34" charset="0"/>
              </a:rPr>
              <a:t>的一大缺陷就是耦合问题：</a:t>
            </a:r>
            <a:r>
              <a:rPr lang="zh-CN" altLang="en-US" b="1" dirty="0">
                <a:solidFill>
                  <a:srgbClr val="191919"/>
                </a:solidFill>
                <a:latin typeface="Arial" panose="020B0604020202020204" pitchFamily="34" charset="0"/>
              </a:rPr>
              <a:t>控制平面和用户平面的耦合、硬件和软件的耦合</a:t>
            </a:r>
            <a:r>
              <a:rPr lang="zh-CN" altLang="en-US" dirty="0">
                <a:solidFill>
                  <a:srgbClr val="191919"/>
                </a:solidFill>
                <a:latin typeface="Arial" panose="020B0604020202020204" pitchFamily="34" charset="0"/>
              </a:rPr>
              <a:t>。</a:t>
            </a:r>
            <a:endParaRPr lang="zh-CN" altLang="en-US" dirty="0">
              <a:effectLst/>
            </a:endParaRPr>
          </a:p>
        </p:txBody>
      </p:sp>
      <p:pic>
        <p:nvPicPr>
          <p:cNvPr id="5121" name="Picture 1" descr="http://5b0988e595225.cdn.sohucs.com/images/20171017/43b7a9e4f11740199a87c293ab736be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377" y="1972754"/>
            <a:ext cx="6327437" cy="2944098"/>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3824010" y="4941168"/>
            <a:ext cx="1548173" cy="7449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1879794" y="5770106"/>
            <a:ext cx="2520280" cy="467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SDN</a:t>
            </a:r>
            <a:r>
              <a:rPr lang="zh-CN" altLang="en-US" dirty="0" smtClean="0"/>
              <a:t>（</a:t>
            </a:r>
            <a:r>
              <a:rPr lang="zh-CN" altLang="en-US" b="1" dirty="0" smtClean="0"/>
              <a:t>软</a:t>
            </a:r>
            <a:r>
              <a:rPr lang="zh-CN" altLang="en-US" b="1" dirty="0"/>
              <a:t>件定义网络</a:t>
            </a:r>
            <a:r>
              <a:rPr lang="zh-CN" altLang="en-US" b="1" dirty="0" smtClean="0"/>
              <a:t>）</a:t>
            </a:r>
            <a:endParaRPr lang="zh-CN" altLang="en-US" dirty="0"/>
          </a:p>
        </p:txBody>
      </p:sp>
      <p:sp>
        <p:nvSpPr>
          <p:cNvPr id="10" name="Rectangle 9"/>
          <p:cNvSpPr/>
          <p:nvPr/>
        </p:nvSpPr>
        <p:spPr>
          <a:xfrm>
            <a:off x="4879684" y="5770107"/>
            <a:ext cx="2648112" cy="467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NFV</a:t>
            </a:r>
            <a:r>
              <a:rPr lang="zh-CN" altLang="en-US" b="1" dirty="0"/>
              <a:t>（网络功能虚拟化）</a:t>
            </a:r>
            <a:endParaRPr lang="zh-CN" altLang="en-US" dirty="0">
              <a:effectLst/>
            </a:endParaRPr>
          </a:p>
        </p:txBody>
      </p:sp>
    </p:spTree>
    <p:extLst>
      <p:ext uri="{BB962C8B-B14F-4D97-AF65-F5344CB8AC3E}">
        <p14:creationId xmlns:p14="http://schemas.microsoft.com/office/powerpoint/2010/main" val="33034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fade">
                                      <p:cBhvr>
                                        <p:cTn id="7" dur="1000"/>
                                        <p:tgtEl>
                                          <p:spTgt spid="5121"/>
                                        </p:tgtEl>
                                      </p:cBhvr>
                                    </p:animEffect>
                                    <p:anim calcmode="lin" valueType="num">
                                      <p:cBhvr>
                                        <p:cTn id="8" dur="1000" fill="hold"/>
                                        <p:tgtEl>
                                          <p:spTgt spid="5121"/>
                                        </p:tgtEl>
                                        <p:attrNameLst>
                                          <p:attrName>ppt_x</p:attrName>
                                        </p:attrNameLst>
                                      </p:cBhvr>
                                      <p:tavLst>
                                        <p:tav tm="0">
                                          <p:val>
                                            <p:strVal val="#ppt_x"/>
                                          </p:val>
                                        </p:tav>
                                        <p:tav tm="100000">
                                          <p:val>
                                            <p:strVal val="#ppt_x"/>
                                          </p:val>
                                        </p:tav>
                                      </p:tavLst>
                                    </p:anim>
                                    <p:anim calcmode="lin" valueType="num">
                                      <p:cBhvr>
                                        <p:cTn id="9"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988840"/>
            <a:ext cx="5544616" cy="3976569"/>
          </a:xfrm>
          <a:prstGeom prst="rect">
            <a:avLst/>
          </a:prstGeom>
        </p:spPr>
      </p:pic>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网络关键技术</a:t>
            </a:r>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-SDN</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Right Arrow Callout 3"/>
          <p:cNvSpPr/>
          <p:nvPr/>
        </p:nvSpPr>
        <p:spPr>
          <a:xfrm>
            <a:off x="107504" y="2060848"/>
            <a:ext cx="3059832" cy="1224136"/>
          </a:xfrm>
          <a:prstGeom prst="rightArrowCallout">
            <a:avLst>
              <a:gd name="adj1" fmla="val 25000"/>
              <a:gd name="adj2" fmla="val 24399"/>
              <a:gd name="adj3" fmla="val 39427"/>
              <a:gd name="adj4" fmla="val 74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应用层，不同应用逻辑通过控制层开放的</a:t>
            </a:r>
            <a:r>
              <a:rPr lang="en-US" altLang="zh-CN" sz="1200" dirty="0" smtClean="0">
                <a:latin typeface="+mn-ea"/>
              </a:rPr>
              <a:t>API</a:t>
            </a:r>
            <a:r>
              <a:rPr lang="zh-CN" altLang="en-US" sz="1200" dirty="0" smtClean="0">
                <a:latin typeface="+mn-ea"/>
              </a:rPr>
              <a:t>管理能力控制设备的报文转发功能</a:t>
            </a:r>
            <a:endParaRPr lang="zh-CN" altLang="en-US" sz="1200" dirty="0">
              <a:latin typeface="+mn-ea"/>
            </a:endParaRPr>
          </a:p>
        </p:txBody>
      </p:sp>
      <p:sp>
        <p:nvSpPr>
          <p:cNvPr id="5" name="Right Arrow Callout 4"/>
          <p:cNvSpPr/>
          <p:nvPr/>
        </p:nvSpPr>
        <p:spPr>
          <a:xfrm>
            <a:off x="107504" y="3356992"/>
            <a:ext cx="3059832" cy="1224136"/>
          </a:xfrm>
          <a:prstGeom prst="rightArrowCallout">
            <a:avLst>
              <a:gd name="adj1" fmla="val 25000"/>
              <a:gd name="adj2" fmla="val 24399"/>
              <a:gd name="adj3" fmla="val 39427"/>
              <a:gd name="adj4" fmla="val 74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控制层，由</a:t>
            </a:r>
            <a:r>
              <a:rPr lang="en-US" altLang="zh-CN" sz="1200" dirty="0" smtClean="0">
                <a:latin typeface="+mn-ea"/>
              </a:rPr>
              <a:t>SDN</a:t>
            </a:r>
            <a:r>
              <a:rPr lang="zh-CN" altLang="en-US" sz="1200" dirty="0" smtClean="0">
                <a:latin typeface="+mn-ea"/>
              </a:rPr>
              <a:t>控制软件组成，与下层可用</a:t>
            </a:r>
            <a:r>
              <a:rPr lang="en-US" altLang="zh-CN" sz="1200" dirty="0" err="1" smtClean="0">
                <a:latin typeface="+mn-ea"/>
              </a:rPr>
              <a:t>OpenFlow</a:t>
            </a:r>
            <a:r>
              <a:rPr lang="zh-CN" altLang="en-US" sz="1200" dirty="0" smtClean="0">
                <a:latin typeface="+mn-ea"/>
              </a:rPr>
              <a:t>协议通信</a:t>
            </a:r>
            <a:endParaRPr lang="zh-CN" altLang="en-US" sz="1200" dirty="0">
              <a:latin typeface="+mn-ea"/>
            </a:endParaRPr>
          </a:p>
        </p:txBody>
      </p:sp>
      <p:sp>
        <p:nvSpPr>
          <p:cNvPr id="6" name="Right Arrow Callout 5"/>
          <p:cNvSpPr/>
          <p:nvPr/>
        </p:nvSpPr>
        <p:spPr>
          <a:xfrm>
            <a:off x="107504" y="4663443"/>
            <a:ext cx="3059832" cy="1224136"/>
          </a:xfrm>
          <a:prstGeom prst="rightArrowCallout">
            <a:avLst>
              <a:gd name="adj1" fmla="val 25000"/>
              <a:gd name="adj2" fmla="val 24399"/>
              <a:gd name="adj3" fmla="val 39427"/>
              <a:gd name="adj4" fmla="val 74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基础设施层，由转发设备组成</a:t>
            </a:r>
            <a:endParaRPr lang="zh-CN" altLang="en-US" sz="1200" dirty="0">
              <a:latin typeface="+mn-ea"/>
            </a:endParaRPr>
          </a:p>
        </p:txBody>
      </p:sp>
      <p:sp>
        <p:nvSpPr>
          <p:cNvPr id="7" name="TextBox 6"/>
          <p:cNvSpPr txBox="1"/>
          <p:nvPr/>
        </p:nvSpPr>
        <p:spPr>
          <a:xfrm>
            <a:off x="5843312" y="1691516"/>
            <a:ext cx="1944216" cy="369332"/>
          </a:xfrm>
          <a:prstGeom prst="rect">
            <a:avLst/>
          </a:prstGeom>
          <a:noFill/>
        </p:spPr>
        <p:txBody>
          <a:bodyPr wrap="square" rtlCol="0">
            <a:spAutoFit/>
          </a:bodyPr>
          <a:lstStyle/>
          <a:p>
            <a:r>
              <a:rPr lang="en-US" altLang="zh-CN" b="1" dirty="0" smtClean="0">
                <a:solidFill>
                  <a:schemeClr val="tx2">
                    <a:lumMod val="40000"/>
                    <a:lumOff val="60000"/>
                  </a:schemeClr>
                </a:solidFill>
              </a:rPr>
              <a:t>SDN</a:t>
            </a:r>
            <a:r>
              <a:rPr lang="zh-CN" altLang="en-US" b="1" dirty="0" smtClean="0">
                <a:solidFill>
                  <a:schemeClr val="tx2">
                    <a:lumMod val="40000"/>
                    <a:lumOff val="60000"/>
                  </a:schemeClr>
                </a:solidFill>
              </a:rPr>
              <a:t>结构图</a:t>
            </a:r>
            <a:endParaRPr lang="zh-CN" altLang="en-US" b="1" dirty="0">
              <a:solidFill>
                <a:schemeClr val="tx2">
                  <a:lumMod val="40000"/>
                  <a:lumOff val="60000"/>
                </a:schemeClr>
              </a:solidFill>
            </a:endParaRPr>
          </a:p>
        </p:txBody>
      </p:sp>
    </p:spTree>
    <p:extLst>
      <p:ext uri="{BB962C8B-B14F-4D97-AF65-F5344CB8AC3E}">
        <p14:creationId xmlns:p14="http://schemas.microsoft.com/office/powerpoint/2010/main" val="1857296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网络关键技术</a:t>
            </a:r>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-SDN</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aphicFrame>
        <p:nvGraphicFramePr>
          <p:cNvPr id="7" name="Diagram 6"/>
          <p:cNvGraphicFramePr/>
          <p:nvPr>
            <p:extLst>
              <p:ext uri="{D42A27DB-BD31-4B8C-83A1-F6EECF244321}">
                <p14:modId xmlns:p14="http://schemas.microsoft.com/office/powerpoint/2010/main" val="3584979940"/>
              </p:ext>
            </p:extLst>
          </p:nvPr>
        </p:nvGraphicFramePr>
        <p:xfrm>
          <a:off x="1792486" y="1772816"/>
          <a:ext cx="5208240"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167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http://5b0988e595225.cdn.sohucs.com/images/20171017/940bb47333e7417fa3927918d12ac0bb.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41549"/>
            <a:ext cx="5219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a:spLocks noChangeArrowheads="1"/>
          </p:cNvSpPr>
          <p:nvPr/>
        </p:nvSpPr>
        <p:spPr bwMode="auto">
          <a:xfrm>
            <a:off x="467544" y="260648"/>
            <a:ext cx="7858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5G </a:t>
            </a:r>
            <a:r>
              <a:rPr lang="zh-CN" altLang="en-US"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网络关键技术</a:t>
            </a:r>
            <a:r>
              <a:rPr lang="en-US" altLang="zh-CN" sz="3600" b="1" dirty="0" smtClean="0">
                <a:latin typeface="Arial Unicode MS" panose="020B0604020202020204" pitchFamily="34" charset="-122"/>
                <a:ea typeface="Arial Unicode MS" panose="020B0604020202020204" pitchFamily="34" charset="-122"/>
                <a:cs typeface="Arial Unicode MS" panose="020B0604020202020204" pitchFamily="34" charset="-122"/>
              </a:rPr>
              <a:t>-NFV</a:t>
            </a:r>
            <a:endPar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Rectangle 1"/>
          <p:cNvSpPr/>
          <p:nvPr/>
        </p:nvSpPr>
        <p:spPr>
          <a:xfrm>
            <a:off x="5698307" y="1412776"/>
            <a:ext cx="3312368" cy="5262979"/>
          </a:xfrm>
          <a:prstGeom prst="rect">
            <a:avLst/>
          </a:prstGeom>
        </p:spPr>
        <p:txBody>
          <a:bodyPr wrap="square">
            <a:spAutoFit/>
          </a:bodyPr>
          <a:lstStyle/>
          <a:p>
            <a:pPr>
              <a:buFont typeface="Arial" panose="020B0604020202020204" pitchFamily="34" charset="0"/>
              <a:buChar char="•"/>
            </a:pPr>
            <a:r>
              <a:rPr lang="en-US" altLang="zh-CN" sz="1600" b="1" dirty="0" smtClean="0">
                <a:solidFill>
                  <a:srgbClr val="191919"/>
                </a:solidFill>
                <a:latin typeface="+mn-ea"/>
              </a:rPr>
              <a:t>VNF</a:t>
            </a:r>
            <a:r>
              <a:rPr lang="zh-CN" altLang="en-US" sz="1600" b="1" dirty="0">
                <a:solidFill>
                  <a:srgbClr val="191919"/>
                </a:solidFill>
                <a:latin typeface="+mn-ea"/>
              </a:rPr>
              <a:t>，是共享同一物理</a:t>
            </a:r>
            <a:r>
              <a:rPr lang="en-US" altLang="zh-CN" sz="1600" b="1" dirty="0">
                <a:solidFill>
                  <a:srgbClr val="191919"/>
                </a:solidFill>
                <a:latin typeface="+mn-ea"/>
              </a:rPr>
              <a:t>OTS</a:t>
            </a:r>
            <a:r>
              <a:rPr lang="zh-CN" altLang="en-US" sz="1600" b="1" dirty="0">
                <a:solidFill>
                  <a:srgbClr val="191919"/>
                </a:solidFill>
                <a:latin typeface="+mn-ea"/>
              </a:rPr>
              <a:t>服务器的</a:t>
            </a:r>
            <a:r>
              <a:rPr lang="en-US" altLang="zh-CN" sz="1600" b="1" dirty="0">
                <a:solidFill>
                  <a:srgbClr val="191919"/>
                </a:solidFill>
                <a:latin typeface="+mn-ea"/>
              </a:rPr>
              <a:t>VNF</a:t>
            </a:r>
            <a:r>
              <a:rPr lang="zh-CN" altLang="en-US" sz="1600" b="1" dirty="0">
                <a:solidFill>
                  <a:srgbClr val="191919"/>
                </a:solidFill>
                <a:latin typeface="+mn-ea"/>
              </a:rPr>
              <a:t>集。对应的就是各个网元功能的软件实现，比如</a:t>
            </a:r>
            <a:r>
              <a:rPr lang="en-US" altLang="zh-CN" sz="1600" b="1" dirty="0">
                <a:solidFill>
                  <a:srgbClr val="191919"/>
                </a:solidFill>
                <a:latin typeface="+mn-ea"/>
              </a:rPr>
              <a:t>EPC</a:t>
            </a:r>
            <a:r>
              <a:rPr lang="zh-CN" altLang="en-US" sz="1600" b="1" dirty="0">
                <a:solidFill>
                  <a:srgbClr val="191919"/>
                </a:solidFill>
                <a:latin typeface="+mn-ea"/>
              </a:rPr>
              <a:t>网元、</a:t>
            </a:r>
            <a:r>
              <a:rPr lang="en-US" altLang="zh-CN" sz="1600" b="1" dirty="0">
                <a:solidFill>
                  <a:srgbClr val="191919"/>
                </a:solidFill>
                <a:latin typeface="+mn-ea"/>
              </a:rPr>
              <a:t>IMS</a:t>
            </a:r>
            <a:r>
              <a:rPr lang="zh-CN" altLang="en-US" sz="1600" b="1" dirty="0">
                <a:solidFill>
                  <a:srgbClr val="191919"/>
                </a:solidFill>
                <a:latin typeface="+mn-ea"/>
              </a:rPr>
              <a:t>网元等的逻辑实现</a:t>
            </a:r>
            <a:r>
              <a:rPr lang="zh-CN" altLang="en-US" sz="1600" b="1" dirty="0" smtClean="0">
                <a:solidFill>
                  <a:srgbClr val="191919"/>
                </a:solidFill>
                <a:latin typeface="+mn-ea"/>
              </a:rPr>
              <a:t>。</a:t>
            </a:r>
            <a:endParaRPr lang="en-US" altLang="zh-CN" sz="1600" b="1" dirty="0" smtClean="0">
              <a:solidFill>
                <a:srgbClr val="191919"/>
              </a:solidFill>
              <a:latin typeface="+mn-ea"/>
            </a:endParaRPr>
          </a:p>
          <a:p>
            <a:pPr>
              <a:buFont typeface="Arial" panose="020B0604020202020204" pitchFamily="34" charset="0"/>
              <a:buChar char="•"/>
            </a:pPr>
            <a:endParaRPr lang="zh-CN" altLang="en-US" sz="1600" b="1" dirty="0">
              <a:solidFill>
                <a:srgbClr val="191919"/>
              </a:solidFill>
              <a:latin typeface="+mn-ea"/>
            </a:endParaRPr>
          </a:p>
          <a:p>
            <a:pPr>
              <a:buFont typeface="Arial" panose="020B0604020202020204" pitchFamily="34" charset="0"/>
              <a:buChar char="•"/>
            </a:pPr>
            <a:r>
              <a:rPr lang="en-US" altLang="zh-CN" sz="1600" b="1" dirty="0">
                <a:solidFill>
                  <a:srgbClr val="191919"/>
                </a:solidFill>
                <a:latin typeface="+mn-ea"/>
              </a:rPr>
              <a:t>NFVI</a:t>
            </a:r>
            <a:r>
              <a:rPr lang="zh-CN" altLang="en-US" sz="1600" b="1" dirty="0">
                <a:solidFill>
                  <a:srgbClr val="191919"/>
                </a:solidFill>
                <a:latin typeface="+mn-ea"/>
              </a:rPr>
              <a:t>，可以将它理解为基础设施层，从云计算的角度看，就是一个资源池。</a:t>
            </a:r>
            <a:r>
              <a:rPr lang="en-US" altLang="zh-CN" sz="1600" b="1" dirty="0">
                <a:solidFill>
                  <a:srgbClr val="191919"/>
                </a:solidFill>
                <a:latin typeface="+mn-ea"/>
              </a:rPr>
              <a:t>NFVI</a:t>
            </a:r>
            <a:r>
              <a:rPr lang="zh-CN" altLang="en-US" sz="1600" b="1" dirty="0">
                <a:solidFill>
                  <a:srgbClr val="191919"/>
                </a:solidFill>
                <a:latin typeface="+mn-ea"/>
              </a:rPr>
              <a:t>需要将物理计算</a:t>
            </a:r>
            <a:r>
              <a:rPr lang="en-US" altLang="zh-CN" sz="1600" b="1" dirty="0">
                <a:solidFill>
                  <a:srgbClr val="191919"/>
                </a:solidFill>
                <a:latin typeface="+mn-ea"/>
              </a:rPr>
              <a:t>/</a:t>
            </a:r>
            <a:r>
              <a:rPr lang="zh-CN" altLang="en-US" sz="1600" b="1" dirty="0">
                <a:solidFill>
                  <a:srgbClr val="191919"/>
                </a:solidFill>
                <a:latin typeface="+mn-ea"/>
              </a:rPr>
              <a:t>存储</a:t>
            </a:r>
            <a:r>
              <a:rPr lang="en-US" altLang="zh-CN" sz="1600" b="1" dirty="0">
                <a:solidFill>
                  <a:srgbClr val="191919"/>
                </a:solidFill>
                <a:latin typeface="+mn-ea"/>
              </a:rPr>
              <a:t>/</a:t>
            </a:r>
            <a:r>
              <a:rPr lang="zh-CN" altLang="en-US" sz="1600" b="1" dirty="0">
                <a:solidFill>
                  <a:srgbClr val="191919"/>
                </a:solidFill>
                <a:latin typeface="+mn-ea"/>
              </a:rPr>
              <a:t>交换资源，通过虚拟化转换为虚拟的计算</a:t>
            </a:r>
            <a:r>
              <a:rPr lang="en-US" altLang="zh-CN" sz="1600" b="1" dirty="0">
                <a:solidFill>
                  <a:srgbClr val="191919"/>
                </a:solidFill>
                <a:latin typeface="+mn-ea"/>
              </a:rPr>
              <a:t>/</a:t>
            </a:r>
            <a:r>
              <a:rPr lang="zh-CN" altLang="en-US" sz="1600" b="1" dirty="0">
                <a:solidFill>
                  <a:srgbClr val="191919"/>
                </a:solidFill>
                <a:latin typeface="+mn-ea"/>
              </a:rPr>
              <a:t>存储</a:t>
            </a:r>
            <a:r>
              <a:rPr lang="en-US" altLang="zh-CN" sz="1600" b="1" dirty="0">
                <a:solidFill>
                  <a:srgbClr val="191919"/>
                </a:solidFill>
                <a:latin typeface="+mn-ea"/>
              </a:rPr>
              <a:t>/</a:t>
            </a:r>
            <a:r>
              <a:rPr lang="zh-CN" altLang="en-US" sz="1600" b="1" dirty="0">
                <a:solidFill>
                  <a:srgbClr val="191919"/>
                </a:solidFill>
                <a:latin typeface="+mn-ea"/>
              </a:rPr>
              <a:t>交换资源池。</a:t>
            </a:r>
            <a:r>
              <a:rPr lang="en-US" altLang="zh-CN" sz="1600" b="1" dirty="0">
                <a:solidFill>
                  <a:srgbClr val="191919"/>
                </a:solidFill>
                <a:latin typeface="+mn-ea"/>
              </a:rPr>
              <a:t>NFVI</a:t>
            </a:r>
            <a:r>
              <a:rPr lang="zh-CN" altLang="en-US" sz="1600" b="1" dirty="0">
                <a:solidFill>
                  <a:srgbClr val="191919"/>
                </a:solidFill>
                <a:latin typeface="+mn-ea"/>
              </a:rPr>
              <a:t>映射到物理基础设施，就是多个地理上分散的数据中心，通过高速通信网连接起来</a:t>
            </a:r>
            <a:r>
              <a:rPr lang="zh-CN" altLang="en-US" sz="1600" b="1" dirty="0" smtClean="0">
                <a:solidFill>
                  <a:srgbClr val="191919"/>
                </a:solidFill>
                <a:latin typeface="+mn-ea"/>
              </a:rPr>
              <a:t>。</a:t>
            </a:r>
            <a:endParaRPr lang="en-US" altLang="zh-CN" sz="1600" b="1" dirty="0" smtClean="0">
              <a:solidFill>
                <a:srgbClr val="191919"/>
              </a:solidFill>
              <a:latin typeface="+mn-ea"/>
            </a:endParaRPr>
          </a:p>
          <a:p>
            <a:pPr>
              <a:buFont typeface="Arial" panose="020B0604020202020204" pitchFamily="34" charset="0"/>
              <a:buChar char="•"/>
            </a:pPr>
            <a:endParaRPr lang="zh-CN" altLang="en-US" sz="1600" b="1" dirty="0">
              <a:solidFill>
                <a:srgbClr val="191919"/>
              </a:solidFill>
              <a:latin typeface="+mn-ea"/>
            </a:endParaRPr>
          </a:p>
          <a:p>
            <a:pPr>
              <a:buFont typeface="Arial" panose="020B0604020202020204" pitchFamily="34" charset="0"/>
              <a:buChar char="•"/>
            </a:pPr>
            <a:r>
              <a:rPr lang="en-US" altLang="zh-CN" sz="1600" b="1" dirty="0">
                <a:solidFill>
                  <a:srgbClr val="191919"/>
                </a:solidFill>
                <a:latin typeface="+mn-ea"/>
              </a:rPr>
              <a:t>NFV MANO</a:t>
            </a:r>
            <a:r>
              <a:rPr lang="zh-CN" altLang="en-US" sz="1600" b="1" dirty="0">
                <a:solidFill>
                  <a:srgbClr val="191919"/>
                </a:solidFill>
                <a:latin typeface="+mn-ea"/>
              </a:rPr>
              <a:t>，基于不同的服务等级协议（</a:t>
            </a:r>
            <a:r>
              <a:rPr lang="en-US" altLang="zh-CN" sz="1600" b="1" dirty="0" smtClean="0">
                <a:solidFill>
                  <a:srgbClr val="191919"/>
                </a:solidFill>
                <a:latin typeface="+mn-ea"/>
              </a:rPr>
              <a:t>Service Level </a:t>
            </a:r>
            <a:r>
              <a:rPr lang="en-US" altLang="zh-CN" sz="1600" b="1" dirty="0">
                <a:solidFill>
                  <a:srgbClr val="191919"/>
                </a:solidFill>
                <a:latin typeface="+mn-ea"/>
              </a:rPr>
              <a:t>Agreements </a:t>
            </a:r>
            <a:r>
              <a:rPr lang="zh-CN" altLang="en-US" sz="1600" b="1" dirty="0">
                <a:solidFill>
                  <a:srgbClr val="191919"/>
                </a:solidFill>
                <a:latin typeface="+mn-ea"/>
              </a:rPr>
              <a:t>，</a:t>
            </a:r>
            <a:r>
              <a:rPr lang="en-US" altLang="zh-CN" sz="1600" b="1" dirty="0">
                <a:solidFill>
                  <a:srgbClr val="191919"/>
                </a:solidFill>
                <a:latin typeface="+mn-ea"/>
              </a:rPr>
              <a:t>SLAs</a:t>
            </a:r>
            <a:r>
              <a:rPr lang="zh-CN" altLang="en-US" sz="1600" b="1" dirty="0">
                <a:solidFill>
                  <a:srgbClr val="191919"/>
                </a:solidFill>
                <a:latin typeface="+mn-ea"/>
              </a:rPr>
              <a:t>），</a:t>
            </a:r>
            <a:r>
              <a:rPr lang="en-US" altLang="zh-CN" sz="1600" b="1" dirty="0">
                <a:solidFill>
                  <a:srgbClr val="191919"/>
                </a:solidFill>
                <a:latin typeface="+mn-ea"/>
              </a:rPr>
              <a:t>NFV MANO</a:t>
            </a:r>
            <a:r>
              <a:rPr lang="zh-CN" altLang="en-US" sz="1600" b="1" dirty="0">
                <a:solidFill>
                  <a:srgbClr val="191919"/>
                </a:solidFill>
                <a:latin typeface="+mn-ea"/>
              </a:rPr>
              <a:t>运营支撑层负责“公平”的分配物理资源，同时还负责冗余管理、错误管理和弹性调整等，相当于目前的</a:t>
            </a:r>
            <a:r>
              <a:rPr lang="en-US" altLang="zh-CN" sz="1600" b="1" dirty="0">
                <a:solidFill>
                  <a:srgbClr val="191919"/>
                </a:solidFill>
                <a:latin typeface="+mn-ea"/>
              </a:rPr>
              <a:t>OSS/BSS</a:t>
            </a:r>
            <a:r>
              <a:rPr lang="zh-CN" altLang="en-US" sz="1600" b="1" dirty="0">
                <a:solidFill>
                  <a:srgbClr val="191919"/>
                </a:solidFill>
                <a:latin typeface="+mn-ea"/>
              </a:rPr>
              <a:t>系统。</a:t>
            </a:r>
            <a:endParaRPr lang="zh-CN" altLang="en-US" sz="1600" b="1" i="0" u="none" strike="noStrike" dirty="0">
              <a:solidFill>
                <a:srgbClr val="191919"/>
              </a:solidFill>
              <a:effectLst/>
              <a:latin typeface="+mn-ea"/>
            </a:endParaRPr>
          </a:p>
        </p:txBody>
      </p:sp>
    </p:spTree>
    <p:extLst>
      <p:ext uri="{BB962C8B-B14F-4D97-AF65-F5344CB8AC3E}">
        <p14:creationId xmlns:p14="http://schemas.microsoft.com/office/powerpoint/2010/main" val="14123393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4400" dirty="0" smtClean="0">
                <a:solidFill>
                  <a:schemeClr val="tx1"/>
                </a:solidFill>
                <a:latin typeface="Times New Roman" pitchFamily="18" charset="0"/>
                <a:cs typeface="Times New Roman" pitchFamily="18" charset="0"/>
              </a:rPr>
              <a:t>发展背景</a:t>
            </a:r>
            <a:endParaRPr lang="en-US" altLang="zh-CN" sz="4400" dirty="0" smtClean="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a:solidFill>
                  <a:schemeClr val="tx1"/>
                </a:solidFill>
                <a:latin typeface="Times New Roman" pitchFamily="18" charset="0"/>
                <a:cs typeface="Times New Roman" pitchFamily="18" charset="0"/>
              </a:rPr>
              <a:t>业务及应用场景</a:t>
            </a:r>
            <a:endParaRPr lang="en-US" altLang="zh-CN" sz="4400" dirty="0">
              <a:solidFill>
                <a:schemeClr val="tx1"/>
              </a:solidFill>
              <a:latin typeface="Times New Roman" pitchFamily="18" charset="0"/>
              <a:cs typeface="Times New Roman" pitchFamily="18" charset="0"/>
            </a:endParaRPr>
          </a:p>
          <a:p>
            <a:pPr>
              <a:buFont typeface="Wingdings" pitchFamily="2" charset="2"/>
              <a:buChar char="p"/>
            </a:pPr>
            <a:r>
              <a:rPr lang="en-US" altLang="zh-CN" sz="4400" dirty="0">
                <a:solidFill>
                  <a:schemeClr val="tx1"/>
                </a:solidFill>
                <a:latin typeface="Times New Roman" pitchFamily="18" charset="0"/>
                <a:cs typeface="Times New Roman" pitchFamily="18" charset="0"/>
              </a:rPr>
              <a:t>5G</a:t>
            </a:r>
            <a:r>
              <a:rPr lang="zh-CN" altLang="en-US" sz="4400" dirty="0">
                <a:solidFill>
                  <a:schemeClr val="tx1"/>
                </a:solidFill>
                <a:latin typeface="Times New Roman" pitchFamily="18" charset="0"/>
                <a:cs typeface="Times New Roman" pitchFamily="18" charset="0"/>
              </a:rPr>
              <a:t>网络架构</a:t>
            </a:r>
            <a:endParaRPr lang="en-US" altLang="zh-CN" sz="4400" dirty="0">
              <a:solidFill>
                <a:schemeClr val="tx1"/>
              </a:solidFill>
              <a:latin typeface="Times New Roman" pitchFamily="18" charset="0"/>
              <a:cs typeface="Times New Roman" pitchFamily="18" charset="0"/>
            </a:endParaRPr>
          </a:p>
          <a:p>
            <a:pPr>
              <a:buFont typeface="Wingdings" pitchFamily="2" charset="2"/>
              <a:buChar char="p"/>
            </a:pPr>
            <a:r>
              <a:rPr lang="zh-CN" altLang="en-US" sz="4400" dirty="0">
                <a:solidFill>
                  <a:srgbClr val="000099"/>
                </a:solidFill>
              </a:rPr>
              <a:t>关键技术</a:t>
            </a:r>
            <a:endParaRPr lang="en-US" altLang="zh-CN" sz="4400" dirty="0">
              <a:solidFill>
                <a:srgbClr val="000099"/>
              </a:solidFill>
            </a:endParaRPr>
          </a:p>
          <a:p>
            <a:pPr>
              <a:buFont typeface="Wingdings" pitchFamily="2" charset="2"/>
              <a:buChar char="p"/>
            </a:pPr>
            <a:r>
              <a:rPr lang="zh-CN" altLang="en-US" sz="4400" dirty="0" smtClean="0">
                <a:solidFill>
                  <a:srgbClr val="FF0000"/>
                </a:solidFill>
              </a:rPr>
              <a:t>前景展望</a:t>
            </a:r>
            <a:endParaRPr lang="zh-CN" altLang="en-US" sz="4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09506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上箭头 17"/>
          <p:cNvSpPr/>
          <p:nvPr/>
        </p:nvSpPr>
        <p:spPr>
          <a:xfrm rot="4354568">
            <a:off x="3413953" y="2946918"/>
            <a:ext cx="1008112" cy="2703616"/>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上箭头 11"/>
          <p:cNvSpPr/>
          <p:nvPr/>
        </p:nvSpPr>
        <p:spPr>
          <a:xfrm rot="2555946">
            <a:off x="2022793" y="2955540"/>
            <a:ext cx="1008112" cy="1584176"/>
          </a:xfrm>
          <a:prstGeom prst="upArrow">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上箭头 7"/>
          <p:cNvSpPr/>
          <p:nvPr/>
        </p:nvSpPr>
        <p:spPr>
          <a:xfrm>
            <a:off x="985752" y="1754350"/>
            <a:ext cx="1008112" cy="225071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TextBox 12"/>
          <p:cNvSpPr txBox="1"/>
          <p:nvPr/>
        </p:nvSpPr>
        <p:spPr>
          <a:xfrm>
            <a:off x="467544" y="940835"/>
            <a:ext cx="2232248" cy="369332"/>
          </a:xfrm>
          <a:prstGeom prst="rect">
            <a:avLst/>
          </a:prstGeom>
          <a:solidFill>
            <a:srgbClr val="92D050"/>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rgbClr val="3E3A39"/>
                </a:solidFill>
              </a:rPr>
              <a:t>运营商面临的挑战 </a:t>
            </a:r>
            <a:endParaRPr lang="zh-CN" altLang="en-US" b="1" dirty="0">
              <a:solidFill>
                <a:srgbClr val="3E3A39"/>
              </a:solidFill>
            </a:endParaRPr>
          </a:p>
        </p:txBody>
      </p:sp>
      <p:sp>
        <p:nvSpPr>
          <p:cNvPr id="9" name="TextBox 14"/>
          <p:cNvSpPr txBox="1"/>
          <p:nvPr/>
        </p:nvSpPr>
        <p:spPr>
          <a:xfrm>
            <a:off x="467544" y="1293992"/>
            <a:ext cx="331236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altLang="zh-CN" sz="1400" dirty="0" smtClean="0">
                <a:solidFill>
                  <a:schemeClr val="tx1">
                    <a:lumMod val="65000"/>
                    <a:lumOff val="35000"/>
                  </a:schemeClr>
                </a:solidFill>
              </a:rPr>
              <a:t>OTT</a:t>
            </a:r>
            <a:r>
              <a:rPr lang="zh-CN" altLang="en-US" sz="1400" dirty="0" smtClean="0">
                <a:solidFill>
                  <a:schemeClr val="tx1">
                    <a:lumMod val="65000"/>
                    <a:lumOff val="35000"/>
                  </a:schemeClr>
                </a:solidFill>
              </a:rPr>
              <a:t>业务取代运营商业务</a:t>
            </a:r>
            <a:endParaRPr lang="en-US" altLang="zh-CN" sz="1400" dirty="0" smtClean="0">
              <a:solidFill>
                <a:schemeClr val="tx1">
                  <a:lumMod val="65000"/>
                  <a:lumOff val="35000"/>
                </a:schemeClr>
              </a:solidFill>
            </a:endParaRPr>
          </a:p>
          <a:p>
            <a:pPr marL="342900" indent="-342900">
              <a:buAutoNum type="arabicPeriod"/>
            </a:pPr>
            <a:r>
              <a:rPr lang="en-US" altLang="zh-CN" sz="1400" dirty="0" smtClean="0">
                <a:solidFill>
                  <a:schemeClr val="tx1">
                    <a:lumMod val="65000"/>
                    <a:lumOff val="35000"/>
                  </a:schemeClr>
                </a:solidFill>
              </a:rPr>
              <a:t>OTT</a:t>
            </a:r>
            <a:r>
              <a:rPr lang="zh-CN" altLang="en-US" sz="1400" dirty="0" smtClean="0">
                <a:solidFill>
                  <a:schemeClr val="tx1">
                    <a:lumMod val="65000"/>
                    <a:lumOff val="35000"/>
                  </a:schemeClr>
                </a:solidFill>
              </a:rPr>
              <a:t>应用大量占用网络资源</a:t>
            </a:r>
            <a:endParaRPr lang="en-US" altLang="zh-CN" sz="1400" dirty="0" smtClean="0">
              <a:solidFill>
                <a:schemeClr val="tx1">
                  <a:lumMod val="65000"/>
                  <a:lumOff val="35000"/>
                </a:schemeClr>
              </a:solidFill>
            </a:endParaRPr>
          </a:p>
          <a:p>
            <a:pPr marL="342900" indent="-342900">
              <a:buAutoNum type="arabicPeriod"/>
            </a:pPr>
            <a:endParaRPr lang="zh-CN" altLang="en-US" sz="1400" dirty="0">
              <a:solidFill>
                <a:schemeClr val="tx1">
                  <a:lumMod val="65000"/>
                  <a:lumOff val="35000"/>
                </a:schemeClr>
              </a:solidFill>
            </a:endParaRPr>
          </a:p>
        </p:txBody>
      </p:sp>
      <p:sp>
        <p:nvSpPr>
          <p:cNvPr id="10" name="TextBox 15"/>
          <p:cNvSpPr txBox="1"/>
          <p:nvPr/>
        </p:nvSpPr>
        <p:spPr>
          <a:xfrm>
            <a:off x="2915815" y="2020955"/>
            <a:ext cx="2286021" cy="369332"/>
          </a:xfrm>
          <a:prstGeom prst="rect">
            <a:avLst/>
          </a:prstGeom>
          <a:solidFill>
            <a:srgbClr val="92D050"/>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E3A39"/>
                </a:solidFill>
              </a:rPr>
              <a:t>用户</a:t>
            </a:r>
            <a:r>
              <a:rPr lang="zh-CN" altLang="en-US" b="1" dirty="0" smtClean="0">
                <a:solidFill>
                  <a:srgbClr val="3E3A39"/>
                </a:solidFill>
              </a:rPr>
              <a:t>需求的</a:t>
            </a:r>
            <a:r>
              <a:rPr lang="zh-CN" altLang="en-US" b="1" dirty="0">
                <a:solidFill>
                  <a:srgbClr val="3E3A39"/>
                </a:solidFill>
              </a:rPr>
              <a:t>挑战</a:t>
            </a:r>
          </a:p>
        </p:txBody>
      </p:sp>
      <p:sp>
        <p:nvSpPr>
          <p:cNvPr id="11" name="TextBox 16"/>
          <p:cNvSpPr txBox="1"/>
          <p:nvPr/>
        </p:nvSpPr>
        <p:spPr>
          <a:xfrm>
            <a:off x="3059832" y="2374112"/>
            <a:ext cx="3605344"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zh-CN" altLang="en-US" sz="1400" dirty="0" smtClean="0">
                <a:solidFill>
                  <a:schemeClr val="tx1">
                    <a:lumMod val="65000"/>
                    <a:lumOff val="35000"/>
                  </a:schemeClr>
                </a:solidFill>
              </a:rPr>
              <a:t>高清视频语音、在线直播，实时游戏</a:t>
            </a:r>
            <a:endParaRPr lang="en-US" altLang="zh-CN" sz="1400" dirty="0" smtClean="0">
              <a:solidFill>
                <a:schemeClr val="tx1">
                  <a:lumMod val="65000"/>
                  <a:lumOff val="35000"/>
                </a:schemeClr>
              </a:solidFill>
            </a:endParaRPr>
          </a:p>
          <a:p>
            <a:pPr marL="342900" indent="-342900">
              <a:buAutoNum type="arabicPeriod"/>
            </a:pPr>
            <a:r>
              <a:rPr lang="en-US" altLang="zh-CN" sz="1400" dirty="0" smtClean="0">
                <a:solidFill>
                  <a:schemeClr val="tx1">
                    <a:lumMod val="65000"/>
                    <a:lumOff val="35000"/>
                  </a:schemeClr>
                </a:solidFill>
              </a:rPr>
              <a:t>VR AR</a:t>
            </a:r>
          </a:p>
          <a:p>
            <a:pPr marL="342900" indent="-342900">
              <a:buAutoNum type="arabicPeriod"/>
            </a:pPr>
            <a:r>
              <a:rPr lang="zh-CN" altLang="en-US" sz="1400" dirty="0" smtClean="0">
                <a:solidFill>
                  <a:schemeClr val="tx1">
                    <a:lumMod val="65000"/>
                    <a:lumOff val="35000"/>
                  </a:schemeClr>
                </a:solidFill>
              </a:rPr>
              <a:t>自动驾驶</a:t>
            </a:r>
            <a:endParaRPr lang="en-US" altLang="zh-CN" sz="1400" dirty="0" smtClean="0">
              <a:solidFill>
                <a:schemeClr val="tx1">
                  <a:lumMod val="65000"/>
                  <a:lumOff val="35000"/>
                </a:schemeClr>
              </a:solidFill>
            </a:endParaRPr>
          </a:p>
          <a:p>
            <a:pPr marL="342900" indent="-342900">
              <a:buAutoNum type="arabicPeriod"/>
            </a:pPr>
            <a:r>
              <a:rPr lang="zh-CN" altLang="en-US" sz="1400" dirty="0" smtClean="0">
                <a:solidFill>
                  <a:schemeClr val="tx1">
                    <a:lumMod val="65000"/>
                    <a:lumOff val="35000"/>
                  </a:schemeClr>
                </a:solidFill>
              </a:rPr>
              <a:t>远程医疗</a:t>
            </a:r>
            <a:endParaRPr lang="en-US" altLang="zh-CN" sz="1400" dirty="0" smtClean="0">
              <a:solidFill>
                <a:schemeClr val="tx1">
                  <a:lumMod val="65000"/>
                  <a:lumOff val="35000"/>
                </a:schemeClr>
              </a:solidFill>
            </a:endParaRPr>
          </a:p>
          <a:p>
            <a:pPr marL="342900" indent="-342900">
              <a:buAutoNum type="arabicPeriod"/>
            </a:pPr>
            <a:endParaRPr lang="en-US" altLang="zh-CN" sz="1400" dirty="0" smtClean="0">
              <a:solidFill>
                <a:schemeClr val="tx1">
                  <a:lumMod val="65000"/>
                  <a:lumOff val="35000"/>
                </a:schemeClr>
              </a:solidFill>
            </a:endParaRPr>
          </a:p>
          <a:p>
            <a:endParaRPr lang="zh-CN" altLang="en-US" sz="1400" dirty="0">
              <a:solidFill>
                <a:schemeClr val="tx1">
                  <a:lumMod val="65000"/>
                  <a:lumOff val="35000"/>
                </a:schemeClr>
              </a:solidFill>
            </a:endParaRPr>
          </a:p>
        </p:txBody>
      </p:sp>
      <p:sp>
        <p:nvSpPr>
          <p:cNvPr id="13" name="TextBox 18"/>
          <p:cNvSpPr txBox="1"/>
          <p:nvPr/>
        </p:nvSpPr>
        <p:spPr>
          <a:xfrm>
            <a:off x="5364088" y="3317099"/>
            <a:ext cx="1584176" cy="369332"/>
          </a:xfrm>
          <a:prstGeom prst="rect">
            <a:avLst/>
          </a:prstGeom>
          <a:solidFill>
            <a:srgbClr val="92D050"/>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E3A39"/>
                </a:solidFill>
              </a:rPr>
              <a:t>技术面临挑战</a:t>
            </a:r>
          </a:p>
        </p:txBody>
      </p:sp>
      <p:sp>
        <p:nvSpPr>
          <p:cNvPr id="14" name="TextBox 19"/>
          <p:cNvSpPr txBox="1"/>
          <p:nvPr/>
        </p:nvSpPr>
        <p:spPr>
          <a:xfrm>
            <a:off x="5364088" y="3670256"/>
            <a:ext cx="3312368"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smtClean="0">
                <a:solidFill>
                  <a:schemeClr val="tx1">
                    <a:lumMod val="65000"/>
                    <a:lumOff val="35000"/>
                  </a:schemeClr>
                </a:solidFill>
              </a:rPr>
              <a:t>速率 </a:t>
            </a:r>
            <a:r>
              <a:rPr lang="en-US" altLang="zh-CN" sz="1400" dirty="0" smtClean="0">
                <a:solidFill>
                  <a:schemeClr val="tx1">
                    <a:lumMod val="65000"/>
                    <a:lumOff val="35000"/>
                  </a:schemeClr>
                </a:solidFill>
              </a:rPr>
              <a:t>1 </a:t>
            </a:r>
            <a:r>
              <a:rPr lang="en-US" altLang="zh-CN" sz="1400" dirty="0" err="1" smtClean="0">
                <a:solidFill>
                  <a:schemeClr val="tx1">
                    <a:lumMod val="65000"/>
                    <a:lumOff val="35000"/>
                  </a:schemeClr>
                </a:solidFill>
              </a:rPr>
              <a:t>Gpbs</a:t>
            </a:r>
            <a:endParaRPr lang="en-US" altLang="zh-CN" sz="1400" dirty="0" smtClean="0">
              <a:solidFill>
                <a:schemeClr val="tx1">
                  <a:lumMod val="65000"/>
                  <a:lumOff val="35000"/>
                </a:schemeClr>
              </a:solidFill>
            </a:endParaRPr>
          </a:p>
          <a:p>
            <a:r>
              <a:rPr lang="zh-CN" altLang="en-US" sz="1400" dirty="0" smtClean="0">
                <a:solidFill>
                  <a:schemeClr val="tx1">
                    <a:lumMod val="65000"/>
                    <a:lumOff val="35000"/>
                  </a:schemeClr>
                </a:solidFill>
              </a:rPr>
              <a:t>时延 </a:t>
            </a:r>
            <a:r>
              <a:rPr lang="en-US" altLang="zh-CN" sz="1400" dirty="0" smtClean="0">
                <a:solidFill>
                  <a:schemeClr val="tx1">
                    <a:lumMod val="65000"/>
                    <a:lumOff val="35000"/>
                  </a:schemeClr>
                </a:solidFill>
              </a:rPr>
              <a:t>1 </a:t>
            </a:r>
            <a:r>
              <a:rPr lang="en-US" altLang="zh-CN" sz="1400" dirty="0" err="1" smtClean="0">
                <a:solidFill>
                  <a:schemeClr val="tx1">
                    <a:lumMod val="65000"/>
                    <a:lumOff val="35000"/>
                  </a:schemeClr>
                </a:solidFill>
              </a:rPr>
              <a:t>ms</a:t>
            </a:r>
            <a:endParaRPr lang="en-US" altLang="zh-CN" sz="1400" dirty="0" smtClean="0">
              <a:solidFill>
                <a:schemeClr val="tx1">
                  <a:lumMod val="65000"/>
                  <a:lumOff val="35000"/>
                </a:schemeClr>
              </a:solidFill>
            </a:endParaRPr>
          </a:p>
          <a:p>
            <a:r>
              <a:rPr lang="zh-CN" altLang="en-US" sz="1400" dirty="0" smtClean="0">
                <a:solidFill>
                  <a:schemeClr val="tx1">
                    <a:lumMod val="65000"/>
                    <a:lumOff val="35000"/>
                  </a:schemeClr>
                </a:solidFill>
              </a:rPr>
              <a:t>连接用户数 </a:t>
            </a:r>
            <a:r>
              <a:rPr lang="en-US" altLang="zh-CN" sz="1400" dirty="0" smtClean="0">
                <a:solidFill>
                  <a:schemeClr val="tx1">
                    <a:lumMod val="65000"/>
                    <a:lumOff val="35000"/>
                  </a:schemeClr>
                </a:solidFill>
              </a:rPr>
              <a:t>10x</a:t>
            </a:r>
          </a:p>
          <a:p>
            <a:endParaRPr lang="zh-CN" altLang="en-US" sz="1400" dirty="0">
              <a:solidFill>
                <a:schemeClr val="tx1">
                  <a:lumMod val="65000"/>
                  <a:lumOff val="35000"/>
                </a:schemeClr>
              </a:solidFill>
            </a:endParaRPr>
          </a:p>
        </p:txBody>
      </p:sp>
      <p:sp>
        <p:nvSpPr>
          <p:cNvPr id="2" name="Rectangle 1"/>
          <p:cNvSpPr/>
          <p:nvPr/>
        </p:nvSpPr>
        <p:spPr>
          <a:xfrm>
            <a:off x="467544" y="5847373"/>
            <a:ext cx="4572000" cy="553998"/>
          </a:xfrm>
          <a:prstGeom prst="rect">
            <a:avLst/>
          </a:prstGeom>
        </p:spPr>
        <p:txBody>
          <a:bodyPr>
            <a:spAutoFit/>
          </a:bodyPr>
          <a:lstStyle/>
          <a:p>
            <a:r>
              <a:rPr lang="en-US" altLang="zh-CN" sz="1000" b="1" dirty="0">
                <a:solidFill>
                  <a:srgbClr val="333333"/>
                </a:solidFill>
                <a:latin typeface="+mn-ea"/>
              </a:rPr>
              <a:t>OTT</a:t>
            </a:r>
            <a:r>
              <a:rPr lang="zh-CN" altLang="en-US" sz="1000" dirty="0">
                <a:solidFill>
                  <a:srgbClr val="333333"/>
                </a:solidFill>
                <a:latin typeface="+mn-ea"/>
              </a:rPr>
              <a:t> 是“</a:t>
            </a:r>
            <a:r>
              <a:rPr lang="en-US" altLang="zh-CN" sz="1000" dirty="0">
                <a:solidFill>
                  <a:srgbClr val="333333"/>
                </a:solidFill>
                <a:latin typeface="+mn-ea"/>
              </a:rPr>
              <a:t>Over The Top”</a:t>
            </a:r>
            <a:r>
              <a:rPr lang="zh-CN" altLang="en-US" sz="1000" dirty="0">
                <a:solidFill>
                  <a:srgbClr val="333333"/>
                </a:solidFill>
                <a:latin typeface="+mn-ea"/>
              </a:rPr>
              <a:t>的缩写，是指通过互联网向用户提供各种应用服务。这种应用和目前运营商所提供的通信业务不同，它仅利用运营商的网络，而服务由运营商之外的</a:t>
            </a:r>
            <a:r>
              <a:rPr lang="zh-CN" altLang="en-US" sz="1000" dirty="0">
                <a:solidFill>
                  <a:srgbClr val="136EC2"/>
                </a:solidFill>
                <a:latin typeface="+mn-ea"/>
                <a:hlinkClick r:id="rId2"/>
              </a:rPr>
              <a:t>第三方</a:t>
            </a:r>
            <a:r>
              <a:rPr lang="zh-CN" altLang="en-US" sz="1000" dirty="0">
                <a:solidFill>
                  <a:srgbClr val="333333"/>
                </a:solidFill>
                <a:latin typeface="+mn-ea"/>
              </a:rPr>
              <a:t>提供</a:t>
            </a:r>
            <a:endParaRPr lang="zh-CN" altLang="en-US" sz="1000" dirty="0">
              <a:latin typeface="+mn-ea"/>
            </a:endParaRPr>
          </a:p>
        </p:txBody>
      </p:sp>
      <p:sp>
        <p:nvSpPr>
          <p:cNvPr id="15" name="Rectangle 2"/>
          <p:cNvSpPr txBox="1">
            <a:spLocks noChangeArrowheads="1"/>
          </p:cNvSpPr>
          <p:nvPr/>
        </p:nvSpPr>
        <p:spPr>
          <a:xfrm>
            <a:off x="240849" y="197345"/>
            <a:ext cx="8229600" cy="6524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200" b="1" dirty="0" smtClean="0">
                <a:solidFill>
                  <a:srgbClr val="000099"/>
                </a:solidFill>
                <a:latin typeface="宋体" pitchFamily="2" charset="-122"/>
              </a:rPr>
              <a:t>4G</a:t>
            </a:r>
            <a:r>
              <a:rPr lang="zh-CN" altLang="en-US" sz="3200" b="1" dirty="0" smtClean="0">
                <a:solidFill>
                  <a:srgbClr val="000099"/>
                </a:solidFill>
                <a:latin typeface="宋体" pitchFamily="2" charset="-122"/>
              </a:rPr>
              <a:t>面临的挑战</a:t>
            </a:r>
            <a:endParaRPr lang="zh-CN" altLang="en-US" sz="3200" b="1" dirty="0">
              <a:solidFill>
                <a:srgbClr val="000099"/>
              </a:solidFill>
              <a:latin typeface="宋体" pitchFamily="2" charset="-122"/>
            </a:endParaRPr>
          </a:p>
        </p:txBody>
      </p:sp>
      <p:sp>
        <p:nvSpPr>
          <p:cNvPr id="6" name="椭圆 6"/>
          <p:cNvSpPr/>
          <p:nvPr/>
        </p:nvSpPr>
        <p:spPr>
          <a:xfrm>
            <a:off x="1028530" y="3639292"/>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latin typeface="Times New Roman" panose="02020603050405020304" pitchFamily="18" charset="0"/>
                <a:cs typeface="Times New Roman" panose="02020603050405020304" pitchFamily="18" charset="0"/>
              </a:rPr>
              <a:t>4G</a:t>
            </a:r>
            <a:r>
              <a:rPr lang="zh-CN" altLang="en-US" dirty="0" smtClean="0">
                <a:latin typeface="Times New Roman" panose="02020603050405020304" pitchFamily="18" charset="0"/>
                <a:cs typeface="Times New Roman" panose="02020603050405020304" pitchFamily="18" charset="0"/>
              </a:rPr>
              <a:t>面临的挑战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90"/>
                                          </p:val>
                                        </p:tav>
                                        <p:tav tm="100000">
                                          <p:val>
                                            <p:fltVal val="0"/>
                                          </p:val>
                                        </p:tav>
                                      </p:tavLst>
                                    </p:anim>
                                    <p:animEffect transition="in" filter="fade">
                                      <p:cBhvr>
                                        <p:cTn id="13" dur="1000"/>
                                        <p:tgtEl>
                                          <p:spTgt spid="8"/>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fltVal val="0"/>
                                          </p:val>
                                        </p:tav>
                                        <p:tav tm="100000">
                                          <p:val>
                                            <p:strVal val="#ppt_h"/>
                                          </p:val>
                                        </p:tav>
                                      </p:tavLst>
                                    </p:anim>
                                    <p:anim calcmode="lin" valueType="num">
                                      <p:cBhvr>
                                        <p:cTn id="18" dur="1000" fill="hold"/>
                                        <p:tgtEl>
                                          <p:spTgt spid="9"/>
                                        </p:tgtEl>
                                        <p:attrNameLst>
                                          <p:attrName>style.rotation</p:attrName>
                                        </p:attrNameLst>
                                      </p:cBhvr>
                                      <p:tavLst>
                                        <p:tav tm="0">
                                          <p:val>
                                            <p:fltVal val="90"/>
                                          </p:val>
                                        </p:tav>
                                        <p:tav tm="100000">
                                          <p:val>
                                            <p:fltVal val="0"/>
                                          </p:val>
                                        </p:tav>
                                      </p:tavLst>
                                    </p:anim>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fltVal val="0"/>
                                          </p:val>
                                        </p:tav>
                                        <p:tav tm="100000">
                                          <p:val>
                                            <p:strVal val="#ppt_w"/>
                                          </p:val>
                                        </p:tav>
                                      </p:tavLst>
                                    </p:anim>
                                    <p:anim calcmode="lin" valueType="num">
                                      <p:cBhvr>
                                        <p:cTn id="31" dur="1000" fill="hold"/>
                                        <p:tgtEl>
                                          <p:spTgt spid="11"/>
                                        </p:tgtEl>
                                        <p:attrNameLst>
                                          <p:attrName>ppt_h</p:attrName>
                                        </p:attrNameLst>
                                      </p:cBhvr>
                                      <p:tavLst>
                                        <p:tav tm="0">
                                          <p:val>
                                            <p:fltVal val="0"/>
                                          </p:val>
                                        </p:tav>
                                        <p:tav tm="100000">
                                          <p:val>
                                            <p:strVal val="#ppt_h"/>
                                          </p:val>
                                        </p:tav>
                                      </p:tavLst>
                                    </p:anim>
                                    <p:anim calcmode="lin" valueType="num">
                                      <p:cBhvr>
                                        <p:cTn id="32" dur="1000" fill="hold"/>
                                        <p:tgtEl>
                                          <p:spTgt spid="11"/>
                                        </p:tgtEl>
                                        <p:attrNameLst>
                                          <p:attrName>style.rotation</p:attrName>
                                        </p:attrNameLst>
                                      </p:cBhvr>
                                      <p:tavLst>
                                        <p:tav tm="0">
                                          <p:val>
                                            <p:fltVal val="90"/>
                                          </p:val>
                                        </p:tav>
                                        <p:tav tm="100000">
                                          <p:val>
                                            <p:fltVal val="0"/>
                                          </p:val>
                                        </p:tav>
                                      </p:tavLst>
                                    </p:anim>
                                    <p:animEffect transition="in" filter="fade">
                                      <p:cBhvr>
                                        <p:cTn id="33" dur="1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fltVal val="0"/>
                                          </p:val>
                                        </p:tav>
                                        <p:tav tm="100000">
                                          <p:val>
                                            <p:strVal val="#ppt_w"/>
                                          </p:val>
                                        </p:tav>
                                      </p:tavLst>
                                    </p:anim>
                                    <p:anim calcmode="lin" valueType="num">
                                      <p:cBhvr>
                                        <p:cTn id="39" dur="1000" fill="hold"/>
                                        <p:tgtEl>
                                          <p:spTgt spid="13"/>
                                        </p:tgtEl>
                                        <p:attrNameLst>
                                          <p:attrName>ppt_h</p:attrName>
                                        </p:attrNameLst>
                                      </p:cBhvr>
                                      <p:tavLst>
                                        <p:tav tm="0">
                                          <p:val>
                                            <p:fltVal val="0"/>
                                          </p:val>
                                        </p:tav>
                                        <p:tav tm="100000">
                                          <p:val>
                                            <p:strVal val="#ppt_h"/>
                                          </p:val>
                                        </p:tav>
                                      </p:tavLst>
                                    </p:anim>
                                    <p:anim calcmode="lin" valueType="num">
                                      <p:cBhvr>
                                        <p:cTn id="40" dur="1000" fill="hold"/>
                                        <p:tgtEl>
                                          <p:spTgt spid="13"/>
                                        </p:tgtEl>
                                        <p:attrNameLst>
                                          <p:attrName>style.rotation</p:attrName>
                                        </p:attrNameLst>
                                      </p:cBhvr>
                                      <p:tavLst>
                                        <p:tav tm="0">
                                          <p:val>
                                            <p:fltVal val="90"/>
                                          </p:val>
                                        </p:tav>
                                        <p:tav tm="100000">
                                          <p:val>
                                            <p:fltVal val="0"/>
                                          </p:val>
                                        </p:tav>
                                      </p:tavLst>
                                    </p:anim>
                                    <p:animEffect transition="in" filter="fade">
                                      <p:cBhvr>
                                        <p:cTn id="41" dur="1000"/>
                                        <p:tgtEl>
                                          <p:spTgt spid="13"/>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fltVal val="0"/>
                                          </p:val>
                                        </p:tav>
                                        <p:tav tm="100000">
                                          <p:val>
                                            <p:strVal val="#ppt_w"/>
                                          </p:val>
                                        </p:tav>
                                      </p:tavLst>
                                    </p:anim>
                                    <p:anim calcmode="lin" valueType="num">
                                      <p:cBhvr>
                                        <p:cTn id="45" dur="1000" fill="hold"/>
                                        <p:tgtEl>
                                          <p:spTgt spid="14"/>
                                        </p:tgtEl>
                                        <p:attrNameLst>
                                          <p:attrName>ppt_h</p:attrName>
                                        </p:attrNameLst>
                                      </p:cBhvr>
                                      <p:tavLst>
                                        <p:tav tm="0">
                                          <p:val>
                                            <p:fltVal val="0"/>
                                          </p:val>
                                        </p:tav>
                                        <p:tav tm="100000">
                                          <p:val>
                                            <p:strVal val="#ppt_h"/>
                                          </p:val>
                                        </p:tav>
                                      </p:tavLst>
                                    </p:anim>
                                    <p:anim calcmode="lin" valueType="num">
                                      <p:cBhvr>
                                        <p:cTn id="46" dur="1000" fill="hold"/>
                                        <p:tgtEl>
                                          <p:spTgt spid="14"/>
                                        </p:tgtEl>
                                        <p:attrNameLst>
                                          <p:attrName>style.rotation</p:attrName>
                                        </p:attrNameLst>
                                      </p:cBhvr>
                                      <p:tavLst>
                                        <p:tav tm="0">
                                          <p:val>
                                            <p:fltVal val="90"/>
                                          </p:val>
                                        </p:tav>
                                        <p:tav tm="100000">
                                          <p:val>
                                            <p:fltVal val="0"/>
                                          </p:val>
                                        </p:tav>
                                      </p:tavLst>
                                    </p:anim>
                                    <p:animEffect transition="in" filter="fade">
                                      <p:cBhvr>
                                        <p:cTn id="4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3" grpId="0" animBg="1"/>
      <p:bldP spid="14"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251520" y="230476"/>
            <a:ext cx="7429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5G</a:t>
            </a:r>
            <a:r>
              <a:rPr lang="zh-CN" altLang="en-US" sz="3600" dirty="0" smtClean="0">
                <a:latin typeface="Arial Unicode MS" panose="020B0604020202020204" pitchFamily="34" charset="-122"/>
                <a:ea typeface="Arial Unicode MS" panose="020B0604020202020204" pitchFamily="34" charset="-122"/>
                <a:cs typeface="Arial Unicode MS" panose="020B0604020202020204" pitchFamily="34" charset="-122"/>
              </a:rPr>
              <a:t>前景展望</a:t>
            </a:r>
            <a:endPar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315" name="TextBox 2"/>
          <p:cNvSpPr txBox="1">
            <a:spLocks noChangeArrowheads="1"/>
          </p:cNvSpPr>
          <p:nvPr/>
        </p:nvSpPr>
        <p:spPr bwMode="auto">
          <a:xfrm>
            <a:off x="671513" y="1124744"/>
            <a:ext cx="828675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r>
              <a:rPr lang="zh-CN" altLang="en-US" sz="1400" b="1" dirty="0" smtClean="0">
                <a:latin typeface="+mn-ea"/>
                <a:ea typeface="+mn-ea"/>
              </a:rPr>
              <a:t>从</a:t>
            </a:r>
            <a:r>
              <a:rPr lang="zh-CN" altLang="en-US" sz="1400" b="1" dirty="0">
                <a:latin typeface="+mn-ea"/>
                <a:ea typeface="+mn-ea"/>
              </a:rPr>
              <a:t>产出规模看，</a:t>
            </a:r>
            <a:r>
              <a:rPr lang="en-US" altLang="zh-CN" sz="1400" b="1" dirty="0">
                <a:latin typeface="+mn-ea"/>
                <a:ea typeface="+mn-ea"/>
              </a:rPr>
              <a:t>2030</a:t>
            </a:r>
            <a:r>
              <a:rPr lang="zh-CN" altLang="en-US" sz="1400" b="1" dirty="0">
                <a:latin typeface="+mn-ea"/>
                <a:ea typeface="+mn-ea"/>
              </a:rPr>
              <a:t>年</a:t>
            </a:r>
            <a:r>
              <a:rPr lang="en-US" altLang="zh-CN" sz="1400" b="1" dirty="0">
                <a:latin typeface="+mn-ea"/>
                <a:ea typeface="+mn-ea"/>
              </a:rPr>
              <a:t>5G</a:t>
            </a:r>
            <a:r>
              <a:rPr lang="zh-CN" altLang="en-US" sz="1400" b="1" dirty="0">
                <a:latin typeface="+mn-ea"/>
                <a:ea typeface="+mn-ea"/>
              </a:rPr>
              <a:t>带动的直接产出和间接产出将分别达到 </a:t>
            </a:r>
            <a:r>
              <a:rPr lang="en-US" altLang="zh-CN" sz="1400" b="1" dirty="0">
                <a:latin typeface="+mn-ea"/>
                <a:ea typeface="+mn-ea"/>
              </a:rPr>
              <a:t>6.3</a:t>
            </a:r>
            <a:r>
              <a:rPr lang="zh-CN" altLang="en-US" sz="1400" b="1" dirty="0">
                <a:latin typeface="+mn-ea"/>
                <a:ea typeface="+mn-ea"/>
              </a:rPr>
              <a:t>万亿和</a:t>
            </a:r>
            <a:r>
              <a:rPr lang="en-US" altLang="zh-CN" sz="1400" b="1" dirty="0">
                <a:latin typeface="+mn-ea"/>
                <a:ea typeface="+mn-ea"/>
              </a:rPr>
              <a:t>10.6</a:t>
            </a:r>
            <a:r>
              <a:rPr lang="zh-CN" altLang="en-US" sz="1400" b="1" dirty="0">
                <a:latin typeface="+mn-ea"/>
                <a:ea typeface="+mn-ea"/>
              </a:rPr>
              <a:t>万亿元。</a:t>
            </a:r>
            <a:endParaRPr lang="zh-CN" altLang="en-US" sz="1400" dirty="0">
              <a:latin typeface="+mn-ea"/>
              <a:ea typeface="+mn-ea"/>
            </a:endParaRPr>
          </a:p>
          <a:p>
            <a:r>
              <a:rPr lang="zh-CN" altLang="en-US" sz="1400" b="1" dirty="0">
                <a:latin typeface="+mn-ea"/>
                <a:ea typeface="+mn-ea"/>
              </a:rPr>
              <a:t>在直接产出方面</a:t>
            </a:r>
            <a:r>
              <a:rPr lang="zh-CN" altLang="en-US" sz="1400" dirty="0">
                <a:latin typeface="+mn-ea"/>
                <a:ea typeface="+mn-ea"/>
              </a:rPr>
              <a:t>，按照</a:t>
            </a:r>
            <a:r>
              <a:rPr lang="en-US" altLang="zh-CN" sz="1400" dirty="0">
                <a:latin typeface="+mn-ea"/>
                <a:ea typeface="+mn-ea"/>
              </a:rPr>
              <a:t>2020</a:t>
            </a:r>
            <a:r>
              <a:rPr lang="zh-CN" altLang="en-US" sz="1400" dirty="0">
                <a:latin typeface="+mn-ea"/>
                <a:ea typeface="+mn-ea"/>
              </a:rPr>
              <a:t>年</a:t>
            </a:r>
            <a:r>
              <a:rPr lang="en-US" altLang="zh-CN" sz="1400" dirty="0">
                <a:latin typeface="+mn-ea"/>
                <a:ea typeface="+mn-ea"/>
              </a:rPr>
              <a:t>5G</a:t>
            </a:r>
            <a:r>
              <a:rPr lang="zh-CN" altLang="en-US" sz="1400" dirty="0">
                <a:latin typeface="+mn-ea"/>
                <a:ea typeface="+mn-ea"/>
              </a:rPr>
              <a:t>正式商用算起，预计当年将带动约</a:t>
            </a:r>
            <a:r>
              <a:rPr lang="en-US" altLang="zh-CN" sz="1400" dirty="0">
                <a:latin typeface="+mn-ea"/>
                <a:ea typeface="+mn-ea"/>
              </a:rPr>
              <a:t>4840</a:t>
            </a:r>
            <a:r>
              <a:rPr lang="zh-CN" altLang="en-US" sz="1400" dirty="0">
                <a:latin typeface="+mn-ea"/>
                <a:ea typeface="+mn-ea"/>
              </a:rPr>
              <a:t>亿元的直接产出，</a:t>
            </a:r>
            <a:r>
              <a:rPr lang="en-US" altLang="zh-CN" sz="1400" dirty="0">
                <a:latin typeface="+mn-ea"/>
                <a:ea typeface="+mn-ea"/>
              </a:rPr>
              <a:t>2025</a:t>
            </a:r>
            <a:r>
              <a:rPr lang="zh-CN" altLang="en-US" sz="1400" dirty="0">
                <a:latin typeface="+mn-ea"/>
                <a:ea typeface="+mn-ea"/>
              </a:rPr>
              <a:t>年、</a:t>
            </a:r>
            <a:r>
              <a:rPr lang="en-US" altLang="zh-CN" sz="1400" dirty="0">
                <a:latin typeface="+mn-ea"/>
                <a:ea typeface="+mn-ea"/>
              </a:rPr>
              <a:t>2030</a:t>
            </a:r>
            <a:r>
              <a:rPr lang="zh-CN" altLang="en-US" sz="1400" dirty="0">
                <a:latin typeface="+mn-ea"/>
                <a:ea typeface="+mn-ea"/>
              </a:rPr>
              <a:t>年将分别增长到</a:t>
            </a:r>
            <a:r>
              <a:rPr lang="en-US" altLang="zh-CN" sz="1400" dirty="0">
                <a:latin typeface="+mn-ea"/>
                <a:ea typeface="+mn-ea"/>
              </a:rPr>
              <a:t>3.3</a:t>
            </a:r>
            <a:r>
              <a:rPr lang="zh-CN" altLang="en-US" sz="1400" dirty="0">
                <a:latin typeface="+mn-ea"/>
                <a:ea typeface="+mn-ea"/>
              </a:rPr>
              <a:t>万亿、</a:t>
            </a:r>
            <a:r>
              <a:rPr lang="en-US" altLang="zh-CN" sz="1400" dirty="0">
                <a:latin typeface="+mn-ea"/>
                <a:ea typeface="+mn-ea"/>
              </a:rPr>
              <a:t>6.3</a:t>
            </a:r>
            <a:r>
              <a:rPr lang="zh-CN" altLang="en-US" sz="1400" dirty="0">
                <a:latin typeface="+mn-ea"/>
                <a:ea typeface="+mn-ea"/>
              </a:rPr>
              <a:t>万亿元，十年间的年均复合增长率为 </a:t>
            </a:r>
            <a:r>
              <a:rPr lang="en-US" altLang="zh-CN" sz="1400" dirty="0">
                <a:latin typeface="+mn-ea"/>
                <a:ea typeface="+mn-ea"/>
              </a:rPr>
              <a:t>29%</a:t>
            </a:r>
            <a:r>
              <a:rPr lang="zh-CN" altLang="en-US" sz="1400" dirty="0">
                <a:latin typeface="+mn-ea"/>
                <a:ea typeface="+mn-ea"/>
              </a:rPr>
              <a:t>。</a:t>
            </a:r>
          </a:p>
          <a:p>
            <a:r>
              <a:rPr lang="zh-CN" altLang="en-US" sz="1400" b="1" dirty="0">
                <a:latin typeface="+mn-ea"/>
                <a:ea typeface="+mn-ea"/>
              </a:rPr>
              <a:t>在间接产出方面</a:t>
            </a:r>
            <a:r>
              <a:rPr lang="zh-CN" altLang="en-US" sz="1400" dirty="0">
                <a:latin typeface="+mn-ea"/>
                <a:ea typeface="+mn-ea"/>
              </a:rPr>
              <a:t>，</a:t>
            </a:r>
            <a:r>
              <a:rPr lang="en-US" altLang="zh-CN" sz="1400" dirty="0">
                <a:latin typeface="+mn-ea"/>
                <a:ea typeface="+mn-ea"/>
              </a:rPr>
              <a:t>2020</a:t>
            </a:r>
            <a:r>
              <a:rPr lang="zh-CN" altLang="en-US" sz="1400" dirty="0">
                <a:latin typeface="+mn-ea"/>
                <a:ea typeface="+mn-ea"/>
              </a:rPr>
              <a:t>年、</a:t>
            </a:r>
            <a:r>
              <a:rPr lang="en-US" altLang="zh-CN" sz="1400" dirty="0">
                <a:latin typeface="+mn-ea"/>
                <a:ea typeface="+mn-ea"/>
              </a:rPr>
              <a:t>2025</a:t>
            </a:r>
            <a:r>
              <a:rPr lang="zh-CN" altLang="en-US" sz="1400" dirty="0">
                <a:latin typeface="+mn-ea"/>
                <a:ea typeface="+mn-ea"/>
              </a:rPr>
              <a:t>年和</a:t>
            </a:r>
            <a:r>
              <a:rPr lang="en-US" altLang="zh-CN" sz="1400" dirty="0">
                <a:latin typeface="+mn-ea"/>
                <a:ea typeface="+mn-ea"/>
              </a:rPr>
              <a:t>2030</a:t>
            </a:r>
            <a:r>
              <a:rPr lang="zh-CN" altLang="en-US" sz="1400" dirty="0">
                <a:latin typeface="+mn-ea"/>
                <a:ea typeface="+mn-ea"/>
              </a:rPr>
              <a:t>年，</a:t>
            </a:r>
            <a:r>
              <a:rPr lang="en-US" altLang="zh-CN" sz="1400" dirty="0">
                <a:latin typeface="+mn-ea"/>
                <a:ea typeface="+mn-ea"/>
              </a:rPr>
              <a:t>5G </a:t>
            </a:r>
            <a:r>
              <a:rPr lang="zh-CN" altLang="en-US" sz="1400" dirty="0">
                <a:latin typeface="+mn-ea"/>
                <a:ea typeface="+mn-ea"/>
              </a:rPr>
              <a:t>将分别带动</a:t>
            </a:r>
            <a:r>
              <a:rPr lang="en-US" altLang="zh-CN" sz="1400" dirty="0">
                <a:latin typeface="+mn-ea"/>
                <a:ea typeface="+mn-ea"/>
              </a:rPr>
              <a:t>1.2</a:t>
            </a:r>
            <a:r>
              <a:rPr lang="zh-CN" altLang="en-US" sz="1400" dirty="0">
                <a:latin typeface="+mn-ea"/>
                <a:ea typeface="+mn-ea"/>
              </a:rPr>
              <a:t>万亿、</a:t>
            </a:r>
            <a:r>
              <a:rPr lang="en-US" altLang="zh-CN" sz="1400" dirty="0">
                <a:latin typeface="+mn-ea"/>
                <a:ea typeface="+mn-ea"/>
              </a:rPr>
              <a:t>6.3</a:t>
            </a:r>
            <a:r>
              <a:rPr lang="zh-CN" altLang="en-US" sz="1400" dirty="0">
                <a:latin typeface="+mn-ea"/>
                <a:ea typeface="+mn-ea"/>
              </a:rPr>
              <a:t>万亿和</a:t>
            </a:r>
            <a:r>
              <a:rPr lang="en-US" altLang="zh-CN" sz="1400" dirty="0">
                <a:latin typeface="+mn-ea"/>
                <a:ea typeface="+mn-ea"/>
              </a:rPr>
              <a:t>10.6</a:t>
            </a:r>
            <a:r>
              <a:rPr lang="zh-CN" altLang="en-US" sz="1400" dirty="0">
                <a:latin typeface="+mn-ea"/>
                <a:ea typeface="+mn-ea"/>
              </a:rPr>
              <a:t>万亿元，年均复合增长率为</a:t>
            </a:r>
            <a:r>
              <a:rPr lang="en-US" altLang="zh-CN" sz="1400" dirty="0">
                <a:latin typeface="+mn-ea"/>
                <a:ea typeface="+mn-ea"/>
              </a:rPr>
              <a:t>24%</a:t>
            </a:r>
            <a:r>
              <a:rPr lang="zh-CN" altLang="en-US" sz="1400" dirty="0">
                <a:latin typeface="+mn-ea"/>
                <a:ea typeface="+mn-ea"/>
              </a:rPr>
              <a:t>。</a:t>
            </a:r>
          </a:p>
          <a:p>
            <a:pPr eaLnBrk="1" hangingPunct="1">
              <a:lnSpc>
                <a:spcPct val="150000"/>
              </a:lnSpc>
            </a:pPr>
            <a:endParaRPr lang="en-US" altLang="zh-CN" sz="1400" dirty="0">
              <a:latin typeface="+mn-ea"/>
              <a:ea typeface="+mn-ea"/>
            </a:endParaRPr>
          </a:p>
        </p:txBody>
      </p:sp>
      <p:pic>
        <p:nvPicPr>
          <p:cNvPr id="3073" name="Picture 1" descr="http://5b0988e595225.cdn.sohucs.com/images/20171017/164848e30f6d4da0a7c1526e3efdff2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2266950"/>
            <a:ext cx="794385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0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2"/>
          <p:cNvSpPr txBox="1">
            <a:spLocks noChangeArrowheads="1"/>
          </p:cNvSpPr>
          <p:nvPr/>
        </p:nvSpPr>
        <p:spPr bwMode="auto">
          <a:xfrm>
            <a:off x="785813" y="1268760"/>
            <a:ext cx="8286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r>
              <a:rPr lang="zh-CN" altLang="en-US" sz="1400" b="1" dirty="0"/>
              <a:t>从产出结构看，拉动产出增长的动力随</a:t>
            </a:r>
            <a:r>
              <a:rPr lang="en-US" altLang="zh-CN" sz="1400" b="1" dirty="0"/>
              <a:t>5G</a:t>
            </a:r>
            <a:r>
              <a:rPr lang="zh-CN" altLang="en-US" sz="1400" b="1" dirty="0"/>
              <a:t>商用进程的深化而相继转换</a:t>
            </a:r>
            <a:r>
              <a:rPr lang="zh-CN" altLang="en-US" sz="1400" b="1" dirty="0" smtClean="0"/>
              <a:t>。</a:t>
            </a:r>
            <a:endParaRPr lang="zh-CN" altLang="en-US" sz="1400" dirty="0"/>
          </a:p>
        </p:txBody>
      </p:sp>
      <p:pic>
        <p:nvPicPr>
          <p:cNvPr id="4097" name="Picture 1" descr="http://5b0988e595225.cdn.sohucs.com/images/20171017/7f48bca68eff4109b4a6617d8b90425b.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8058150"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
          <p:cNvSpPr txBox="1">
            <a:spLocks noChangeArrowheads="1"/>
          </p:cNvSpPr>
          <p:nvPr/>
        </p:nvSpPr>
        <p:spPr bwMode="auto">
          <a:xfrm>
            <a:off x="251520" y="230476"/>
            <a:ext cx="7429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5G</a:t>
            </a:r>
            <a:r>
              <a:rPr lang="zh-CN" altLang="en-US" sz="3600" dirty="0" smtClean="0">
                <a:latin typeface="Arial Unicode MS" panose="020B0604020202020204" pitchFamily="34" charset="-122"/>
                <a:ea typeface="Arial Unicode MS" panose="020B0604020202020204" pitchFamily="34" charset="-122"/>
                <a:cs typeface="Arial Unicode MS" panose="020B0604020202020204" pitchFamily="34" charset="-122"/>
              </a:rPr>
              <a:t>前景展望</a:t>
            </a:r>
            <a:endPar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9632610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2"/>
          <p:cNvSpPr txBox="1">
            <a:spLocks noChangeArrowheads="1"/>
          </p:cNvSpPr>
          <p:nvPr/>
        </p:nvSpPr>
        <p:spPr bwMode="auto">
          <a:xfrm>
            <a:off x="992709" y="1916832"/>
            <a:ext cx="8286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r>
              <a:rPr lang="zh-CN" altLang="en-US" sz="1400" b="1" dirty="0"/>
              <a:t>从设备环节看，</a:t>
            </a:r>
            <a:r>
              <a:rPr lang="en-US" altLang="zh-CN" sz="1400" b="1" dirty="0"/>
              <a:t>5G </a:t>
            </a:r>
            <a:r>
              <a:rPr lang="zh-CN" altLang="en-US" sz="1400" b="1" dirty="0"/>
              <a:t>商用中后期各垂直行业将成为网络设备支出主要力量。</a:t>
            </a:r>
            <a:endParaRPr lang="zh-CN" altLang="en-US" sz="1400" dirty="0">
              <a:effectLst/>
            </a:endParaRPr>
          </a:p>
        </p:txBody>
      </p:sp>
      <p:pic>
        <p:nvPicPr>
          <p:cNvPr id="5121" name="Picture 1" descr="http://5b0988e595225.cdn.sohucs.com/images/20171017/36172c1030374f20b7c4c2874865ef9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420888"/>
            <a:ext cx="7829550" cy="4591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
          <p:cNvSpPr txBox="1">
            <a:spLocks noChangeArrowheads="1"/>
          </p:cNvSpPr>
          <p:nvPr/>
        </p:nvSpPr>
        <p:spPr bwMode="auto">
          <a:xfrm>
            <a:off x="251520" y="230476"/>
            <a:ext cx="7429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5G</a:t>
            </a:r>
            <a:r>
              <a:rPr lang="zh-CN" altLang="en-US" sz="3600" dirty="0" smtClean="0">
                <a:latin typeface="Arial Unicode MS" panose="020B0604020202020204" pitchFamily="34" charset="-122"/>
                <a:ea typeface="Arial Unicode MS" panose="020B0604020202020204" pitchFamily="34" charset="-122"/>
                <a:cs typeface="Arial Unicode MS" panose="020B0604020202020204" pitchFamily="34" charset="-122"/>
              </a:rPr>
              <a:t>前景展望</a:t>
            </a:r>
            <a:endPar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2097869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2"/>
          <p:cNvSpPr txBox="1">
            <a:spLocks noChangeArrowheads="1"/>
          </p:cNvSpPr>
          <p:nvPr/>
        </p:nvSpPr>
        <p:spPr bwMode="auto">
          <a:xfrm>
            <a:off x="589531" y="1412776"/>
            <a:ext cx="8286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r>
              <a:rPr lang="en-US" altLang="zh-CN" sz="1400" b="1" dirty="0"/>
              <a:t>2030</a:t>
            </a:r>
            <a:r>
              <a:rPr lang="zh-CN" altLang="en-US" sz="1400" b="1" dirty="0"/>
              <a:t>年预计</a:t>
            </a:r>
            <a:r>
              <a:rPr lang="en-US" altLang="zh-CN" sz="1400" b="1" dirty="0"/>
              <a:t>5G</a:t>
            </a:r>
            <a:r>
              <a:rPr lang="zh-CN" altLang="en-US" sz="1400" b="1" dirty="0"/>
              <a:t>直接创造的经济增加值约</a:t>
            </a:r>
            <a:r>
              <a:rPr lang="en-US" altLang="zh-CN" sz="1400" b="1" dirty="0"/>
              <a:t>3</a:t>
            </a:r>
            <a:r>
              <a:rPr lang="zh-CN" altLang="en-US" sz="1400" b="1" dirty="0"/>
              <a:t>万亿元</a:t>
            </a:r>
            <a:r>
              <a:rPr lang="zh-CN" altLang="en-US" sz="1400" dirty="0"/>
              <a:t>。</a:t>
            </a:r>
          </a:p>
          <a:p>
            <a:r>
              <a:rPr lang="en-US" altLang="zh-CN" sz="1400" b="1" dirty="0"/>
              <a:t>2030</a:t>
            </a:r>
            <a:r>
              <a:rPr lang="zh-CN" altLang="en-US" sz="1400" b="1" dirty="0"/>
              <a:t>年</a:t>
            </a:r>
            <a:r>
              <a:rPr lang="en-US" altLang="zh-CN" sz="1400" b="1" dirty="0"/>
              <a:t>5G</a:t>
            </a:r>
            <a:r>
              <a:rPr lang="zh-CN" altLang="en-US" sz="1400" b="1" dirty="0"/>
              <a:t>间接拉动的</a:t>
            </a:r>
            <a:r>
              <a:rPr lang="en-US" altLang="zh-CN" sz="1400" b="1" dirty="0"/>
              <a:t>GDP</a:t>
            </a:r>
            <a:r>
              <a:rPr lang="zh-CN" altLang="en-US" sz="1400" b="1" dirty="0"/>
              <a:t>将达到</a:t>
            </a:r>
            <a:r>
              <a:rPr lang="en-US" altLang="zh-CN" sz="1400" b="1" dirty="0"/>
              <a:t>3.6</a:t>
            </a:r>
            <a:r>
              <a:rPr lang="zh-CN" altLang="en-US" sz="1400" b="1" dirty="0"/>
              <a:t>万亿元</a:t>
            </a:r>
            <a:r>
              <a:rPr lang="zh-CN" altLang="en-US" sz="1400" dirty="0" smtClean="0"/>
              <a:t>。</a:t>
            </a:r>
            <a:r>
              <a:rPr lang="zh-CN" altLang="en-US" sz="1400" b="1" dirty="0" smtClean="0"/>
              <a:t>。</a:t>
            </a:r>
            <a:endParaRPr lang="zh-CN" altLang="en-US" sz="1400" dirty="0">
              <a:effectLst/>
            </a:endParaRPr>
          </a:p>
        </p:txBody>
      </p:sp>
      <p:pic>
        <p:nvPicPr>
          <p:cNvPr id="6145" name="Picture 1" descr="http://5b0988e595225.cdn.sohucs.com/images/20171017/04b427a2cd03479a83c19dfac0b5764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95" y="2132856"/>
            <a:ext cx="7858125" cy="3857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
          <p:cNvSpPr txBox="1">
            <a:spLocks noChangeArrowheads="1"/>
          </p:cNvSpPr>
          <p:nvPr/>
        </p:nvSpPr>
        <p:spPr bwMode="auto">
          <a:xfrm>
            <a:off x="251520" y="230476"/>
            <a:ext cx="7429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5G</a:t>
            </a:r>
            <a:r>
              <a:rPr lang="zh-CN" altLang="en-US" sz="3600" dirty="0" smtClean="0">
                <a:latin typeface="Arial Unicode MS" panose="020B0604020202020204" pitchFamily="34" charset="-122"/>
                <a:ea typeface="Arial Unicode MS" panose="020B0604020202020204" pitchFamily="34" charset="-122"/>
                <a:cs typeface="Arial Unicode MS" panose="020B0604020202020204" pitchFamily="34" charset="-122"/>
              </a:rPr>
              <a:t>前景展望</a:t>
            </a:r>
            <a:endPar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27596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251520" y="230476"/>
            <a:ext cx="7429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5G</a:t>
            </a:r>
            <a:r>
              <a:rPr lang="zh-CN" altLang="en-US" sz="3600" dirty="0" smtClean="0">
                <a:latin typeface="Arial Unicode MS" panose="020B0604020202020204" pitchFamily="34" charset="-122"/>
                <a:ea typeface="Arial Unicode MS" panose="020B0604020202020204" pitchFamily="34" charset="-122"/>
                <a:cs typeface="Arial Unicode MS" panose="020B0604020202020204" pitchFamily="34" charset="-122"/>
              </a:rPr>
              <a:t>前景展望</a:t>
            </a:r>
            <a:endPar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Rectangle 2"/>
          <p:cNvSpPr/>
          <p:nvPr/>
        </p:nvSpPr>
        <p:spPr>
          <a:xfrm rot="1308863">
            <a:off x="357430" y="3493092"/>
            <a:ext cx="2592289"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突破时空</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rot="19668489">
            <a:off x="2389494" y="3174936"/>
            <a:ext cx="2592289"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身临其境</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Rectangle 7"/>
          <p:cNvSpPr/>
          <p:nvPr/>
        </p:nvSpPr>
        <p:spPr>
          <a:xfrm>
            <a:off x="5733540" y="2841884"/>
            <a:ext cx="2592289"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智能互联</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Rectangle 8"/>
          <p:cNvSpPr/>
          <p:nvPr/>
        </p:nvSpPr>
        <p:spPr>
          <a:xfrm rot="19972462">
            <a:off x="786669" y="1581906"/>
            <a:ext cx="2736304"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极致速率</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Rectangle 9"/>
          <p:cNvSpPr/>
          <p:nvPr/>
        </p:nvSpPr>
        <p:spPr>
          <a:xfrm rot="1364161">
            <a:off x="4319971" y="1610363"/>
            <a:ext cx="2088232"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超低时延</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88100" y="3643729"/>
            <a:ext cx="2088232" cy="584775"/>
          </a:xfrm>
          <a:prstGeom prst="rect">
            <a:avLst/>
          </a:prstGeom>
          <a:noFill/>
        </p:spPr>
        <p:txBody>
          <a:bodyPr wrap="square" lIns="91440" tIns="45720" rIns="91440" bIns="45720">
            <a:spAutoFit/>
          </a:bodyPr>
          <a:lstStyle/>
          <a:p>
            <a:pPr algn="ctr"/>
            <a:r>
              <a:rPr lang="zh-CN" altLang="en-US" sz="3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海量接入</a:t>
            </a:r>
            <a:endPar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3" name="Rectangle 12"/>
          <p:cNvSpPr/>
          <p:nvPr/>
        </p:nvSpPr>
        <p:spPr>
          <a:xfrm>
            <a:off x="829023" y="4834613"/>
            <a:ext cx="7802136"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rPr>
              <a:t>信息随心至，万物触手及</a:t>
            </a:r>
            <a:endPar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82559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1000" fill="hold"/>
                                        <p:tgtEl>
                                          <p:spTgt spid="8"/>
                                        </p:tgtEl>
                                        <p:attrNameLst>
                                          <p:attrName>ppt_w</p:attrName>
                                        </p:attrNameLst>
                                      </p:cBhvr>
                                      <p:tavLst>
                                        <p:tav tm="0">
                                          <p:val>
                                            <p:fltVal val="0"/>
                                          </p:val>
                                        </p:tav>
                                        <p:tav tm="100000">
                                          <p:val>
                                            <p:strVal val="#ppt_w"/>
                                          </p:val>
                                        </p:tav>
                                      </p:tavLst>
                                    </p:anim>
                                    <p:anim calcmode="lin" valueType="num">
                                      <p:cBhvr>
                                        <p:cTn id="48" dur="1000" fill="hold"/>
                                        <p:tgtEl>
                                          <p:spTgt spid="8"/>
                                        </p:tgtEl>
                                        <p:attrNameLst>
                                          <p:attrName>ppt_h</p:attrName>
                                        </p:attrNameLst>
                                      </p:cBhvr>
                                      <p:tavLst>
                                        <p:tav tm="0">
                                          <p:val>
                                            <p:fltVal val="0"/>
                                          </p:val>
                                        </p:tav>
                                        <p:tav tm="100000">
                                          <p:val>
                                            <p:strVal val="#ppt_h"/>
                                          </p:val>
                                        </p:tav>
                                      </p:tavLst>
                                    </p:anim>
                                    <p:anim calcmode="lin" valueType="num">
                                      <p:cBhvr>
                                        <p:cTn id="49" dur="1000" fill="hold"/>
                                        <p:tgtEl>
                                          <p:spTgt spid="8"/>
                                        </p:tgtEl>
                                        <p:attrNameLst>
                                          <p:attrName>style.rotation</p:attrName>
                                        </p:attrNameLst>
                                      </p:cBhvr>
                                      <p:tavLst>
                                        <p:tav tm="0">
                                          <p:val>
                                            <p:fltVal val="90"/>
                                          </p:val>
                                        </p:tav>
                                        <p:tav tm="100000">
                                          <p:val>
                                            <p:fltVal val="0"/>
                                          </p:val>
                                        </p:tav>
                                      </p:tavLst>
                                    </p:anim>
                                    <p:animEffect transition="in" filter="fade">
                                      <p:cBhvr>
                                        <p:cTn id="50" dur="10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heel(1)">
                                      <p:cBhvr>
                                        <p:cTn id="5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844824"/>
            <a:ext cx="8640960" cy="4608512"/>
          </a:xfrm>
        </p:spPr>
        <p:txBody>
          <a:bodyPr>
            <a:normAutofit/>
          </a:bodyPr>
          <a:lstStyle/>
          <a:p>
            <a:pPr marL="0" indent="0">
              <a:buNone/>
            </a:pPr>
            <a:r>
              <a:rPr lang="en-US" altLang="zh-CN" dirty="0" smtClean="0">
                <a:solidFill>
                  <a:srgbClr val="FF0000"/>
                </a:solidFill>
                <a:latin typeface="Times New Roman" pitchFamily="18" charset="0"/>
                <a:cs typeface="Times New Roman" pitchFamily="18" charset="0"/>
              </a:rPr>
              <a:t>3GPP </a:t>
            </a:r>
            <a:r>
              <a:rPr lang="zh-CN" altLang="en-US" dirty="0" smtClean="0">
                <a:solidFill>
                  <a:srgbClr val="FF0000"/>
                </a:solidFill>
                <a:latin typeface="Times New Roman" pitchFamily="18" charset="0"/>
                <a:cs typeface="Times New Roman" pitchFamily="18" charset="0"/>
              </a:rPr>
              <a:t>标准：</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smtClean="0">
                <a:solidFill>
                  <a:srgbClr val="FF0000"/>
                </a:solidFill>
                <a:latin typeface="Times New Roman" pitchFamily="18" charset="0"/>
                <a:cs typeface="Times New Roman" pitchFamily="18" charset="0"/>
              </a:rPr>
              <a:t>http</a:t>
            </a:r>
            <a:r>
              <a:rPr lang="en-US" altLang="zh-CN" dirty="0">
                <a:solidFill>
                  <a:srgbClr val="FF0000"/>
                </a:solidFill>
                <a:latin typeface="Times New Roman" pitchFamily="18" charset="0"/>
                <a:cs typeface="Times New Roman" pitchFamily="18" charset="0"/>
              </a:rPr>
              <a:t>://www.3gpp.org/specifications/specification-numbering</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	3GPP 38.XX series</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FTP://CT_RDS_LTE/1_Team/3.Modem/3GPP </a:t>
            </a:r>
            <a:r>
              <a:rPr lang="en-US" altLang="zh-CN" dirty="0">
                <a:latin typeface="Times New Roman" pitchFamily="18" charset="0"/>
                <a:cs typeface="Times New Roman" pitchFamily="18" charset="0"/>
              </a:rPr>
              <a:t>SPEC</a:t>
            </a:r>
            <a:endParaRPr lang="en-US" altLang="zh-CN" dirty="0" smtClean="0">
              <a:latin typeface="Times New Roman" pitchFamily="18" charset="0"/>
              <a:cs typeface="Times New Roman" pitchFamily="18" charset="0"/>
            </a:endParaRPr>
          </a:p>
          <a:p>
            <a:pPr marL="0" indent="0">
              <a:buNone/>
            </a:pPr>
            <a:r>
              <a:rPr lang="zh-CN" altLang="en-US" dirty="0" smtClean="0">
                <a:latin typeface="Times New Roman" pitchFamily="18" charset="0"/>
                <a:cs typeface="Times New Roman" pitchFamily="18" charset="0"/>
              </a:rPr>
              <a:t>书本：</a:t>
            </a:r>
            <a:endParaRPr lang="en-US" altLang="zh-CN" dirty="0" smtClean="0">
              <a:latin typeface="Times New Roman" pitchFamily="18" charset="0"/>
              <a:cs typeface="Times New Roman" pitchFamily="18" charset="0"/>
            </a:endParaRPr>
          </a:p>
          <a:p>
            <a:pPr marL="0" indent="0">
              <a:buNone/>
            </a:pPr>
            <a:r>
              <a:rPr lang="en-US" altLang="zh-CN" dirty="0" smtClean="0">
                <a:solidFill>
                  <a:srgbClr val="FF0000"/>
                </a:solidFill>
                <a:latin typeface="Times New Roman" pitchFamily="18" charset="0"/>
                <a:cs typeface="Times New Roman" pitchFamily="18" charset="0"/>
              </a:rPr>
              <a:t>《</a:t>
            </a:r>
            <a:r>
              <a:rPr lang="zh-CN" altLang="en-US" dirty="0" smtClean="0">
                <a:solidFill>
                  <a:srgbClr val="FF0000"/>
                </a:solidFill>
                <a:latin typeface="Times New Roman" pitchFamily="18" charset="0"/>
                <a:cs typeface="Times New Roman" pitchFamily="18" charset="0"/>
              </a:rPr>
              <a:t>大话</a:t>
            </a:r>
            <a:r>
              <a:rPr lang="en-US" altLang="zh-CN" dirty="0" smtClean="0">
                <a:solidFill>
                  <a:srgbClr val="FF0000"/>
                </a:solidFill>
                <a:latin typeface="Times New Roman" pitchFamily="18" charset="0"/>
                <a:cs typeface="Times New Roman" pitchFamily="18" charset="0"/>
              </a:rPr>
              <a:t>5G》</a:t>
            </a:r>
          </a:p>
          <a:p>
            <a:pPr marL="0" indent="0">
              <a:buNone/>
            </a:pPr>
            <a:endParaRPr lang="en-US" altLang="zh-CN" dirty="0" smtClean="0">
              <a:solidFill>
                <a:srgbClr val="FF0000"/>
              </a:solidFill>
              <a:latin typeface="Times New Roman" pitchFamily="18" charset="0"/>
              <a:cs typeface="Times New Roman" pitchFamily="18" charset="0"/>
            </a:endParaRPr>
          </a:p>
          <a:p>
            <a:pPr marL="0" indent="0">
              <a:buNone/>
            </a:pPr>
            <a:r>
              <a:rPr lang="zh-CN" altLang="en-US" dirty="0">
                <a:latin typeface="Times New Roman" pitchFamily="18" charset="0"/>
                <a:cs typeface="Times New Roman" pitchFamily="18" charset="0"/>
              </a:rPr>
              <a:t>网络</a:t>
            </a:r>
            <a:r>
              <a:rPr lang="zh-CN" altLang="en-US" dirty="0" smtClean="0">
                <a:latin typeface="Times New Roman" pitchFamily="18" charset="0"/>
                <a:cs typeface="Times New Roman" pitchFamily="18" charset="0"/>
              </a:rPr>
              <a:t>资料：</a:t>
            </a:r>
            <a:endParaRPr lang="en-US" altLang="zh-CN" dirty="0">
              <a:latin typeface="Times New Roman" pitchFamily="18" charset="0"/>
              <a:cs typeface="Times New Roman" pitchFamily="18" charset="0"/>
            </a:endParaRPr>
          </a:p>
          <a:p>
            <a:pPr marL="0" indent="0">
              <a:buNone/>
            </a:pPr>
            <a:r>
              <a:rPr lang="en-US" altLang="zh-CN" sz="1600" dirty="0" smtClean="0">
                <a:solidFill>
                  <a:srgbClr val="FF0000"/>
                </a:solidFill>
                <a:latin typeface="Times New Roman" pitchFamily="18" charset="0"/>
                <a:cs typeface="Times New Roman" pitchFamily="18" charset="0"/>
              </a:rPr>
              <a:t>	</a:t>
            </a:r>
            <a:r>
              <a:rPr lang="en-US" altLang="zh-CN" sz="1600" dirty="0">
                <a:solidFill>
                  <a:srgbClr val="FF0000"/>
                </a:solidFill>
                <a:latin typeface="Times New Roman" pitchFamily="18" charset="0"/>
                <a:cs typeface="Times New Roman" pitchFamily="18" charset="0"/>
                <a:hlinkClick r:id="rId3"/>
              </a:rPr>
              <a:t>http://</a:t>
            </a:r>
            <a:r>
              <a:rPr lang="en-US" altLang="zh-CN" sz="1600" dirty="0" smtClean="0">
                <a:solidFill>
                  <a:srgbClr val="FF0000"/>
                </a:solidFill>
                <a:latin typeface="Times New Roman" pitchFamily="18" charset="0"/>
                <a:cs typeface="Times New Roman" pitchFamily="18" charset="0"/>
                <a:hlinkClick r:id="rId3"/>
              </a:rPr>
              <a:t>www.txrjy.com/forum.php?mod=viewthread&amp;tid=935990</a:t>
            </a:r>
            <a:r>
              <a:rPr lang="en-US" altLang="zh-CN" sz="1600" dirty="0" smtClean="0">
                <a:solidFill>
                  <a:srgbClr val="FF0000"/>
                </a:solidFill>
                <a:latin typeface="Times New Roman" pitchFamily="18" charset="0"/>
                <a:cs typeface="Times New Roman" pitchFamily="18" charset="0"/>
              </a:rPr>
              <a:t>    //</a:t>
            </a:r>
            <a:r>
              <a:rPr lang="zh-CN" altLang="en-US" sz="1600" dirty="0" smtClean="0">
                <a:solidFill>
                  <a:srgbClr val="FF0000"/>
                </a:solidFill>
                <a:latin typeface="Times New Roman" pitchFamily="18" charset="0"/>
                <a:cs typeface="Times New Roman" pitchFamily="18" charset="0"/>
              </a:rPr>
              <a:t>通信人家园</a:t>
            </a:r>
            <a:endParaRPr lang="en-US" altLang="zh-CN" sz="1600" dirty="0" smtClean="0">
              <a:solidFill>
                <a:srgbClr val="FF0000"/>
              </a:solidFill>
              <a:latin typeface="Times New Roman" pitchFamily="18" charset="0"/>
              <a:cs typeface="Times New Roman" pitchFamily="18" charset="0"/>
            </a:endParaRPr>
          </a:p>
          <a:p>
            <a:pPr marL="0" indent="0">
              <a:buNone/>
            </a:pPr>
            <a:r>
              <a:rPr lang="en-US" altLang="zh-CN" sz="1600" dirty="0" smtClean="0">
                <a:solidFill>
                  <a:schemeClr val="tx1"/>
                </a:solidFill>
                <a:latin typeface="Times New Roman" pitchFamily="18" charset="0"/>
                <a:cs typeface="Times New Roman" pitchFamily="18" charset="0"/>
              </a:rPr>
              <a:t>	</a:t>
            </a:r>
            <a:r>
              <a:rPr lang="en-US" altLang="zh-CN" sz="1600" dirty="0" smtClean="0">
                <a:solidFill>
                  <a:schemeClr val="tx1"/>
                </a:solidFill>
                <a:latin typeface="Times New Roman" pitchFamily="18" charset="0"/>
                <a:cs typeface="Times New Roman" pitchFamily="18" charset="0"/>
                <a:hlinkClick r:id="rId4"/>
              </a:rPr>
              <a:t>https</a:t>
            </a:r>
            <a:r>
              <a:rPr lang="en-US" altLang="zh-CN" sz="1600" dirty="0">
                <a:solidFill>
                  <a:schemeClr val="tx1"/>
                </a:solidFill>
                <a:latin typeface="Times New Roman" pitchFamily="18" charset="0"/>
                <a:cs typeface="Times New Roman" pitchFamily="18" charset="0"/>
                <a:hlinkClick r:id="rId4"/>
              </a:rPr>
              <a:t>://</a:t>
            </a:r>
            <a:r>
              <a:rPr lang="en-US" altLang="zh-CN" sz="1600" dirty="0" smtClean="0">
                <a:solidFill>
                  <a:schemeClr val="tx1"/>
                </a:solidFill>
                <a:latin typeface="Times New Roman" pitchFamily="18" charset="0"/>
                <a:cs typeface="Times New Roman" pitchFamily="18" charset="0"/>
                <a:hlinkClick r:id="rId4"/>
              </a:rPr>
              <a:t>www.qualcomm.cn/invention/technologies/5g-nr</a:t>
            </a:r>
            <a:r>
              <a:rPr lang="en-US" altLang="zh-CN" sz="1600" dirty="0" smtClean="0">
                <a:solidFill>
                  <a:schemeClr val="tx1"/>
                </a:solidFill>
                <a:latin typeface="Times New Roman" pitchFamily="18" charset="0"/>
                <a:cs typeface="Times New Roman" pitchFamily="18" charset="0"/>
              </a:rPr>
              <a:t>                 //</a:t>
            </a:r>
            <a:r>
              <a:rPr lang="zh-CN" altLang="en-US" sz="1600" dirty="0" smtClean="0">
                <a:solidFill>
                  <a:schemeClr val="tx1"/>
                </a:solidFill>
                <a:latin typeface="Times New Roman" pitchFamily="18" charset="0"/>
                <a:cs typeface="Times New Roman" pitchFamily="18" charset="0"/>
              </a:rPr>
              <a:t>高通</a:t>
            </a:r>
            <a:endParaRPr lang="en-US" altLang="zh-CN" sz="1600" dirty="0" smtClean="0">
              <a:solidFill>
                <a:schemeClr val="tx1"/>
              </a:solidFill>
              <a:latin typeface="Times New Roman" pitchFamily="18" charset="0"/>
              <a:cs typeface="Times New Roman" pitchFamily="18" charset="0"/>
            </a:endParaRPr>
          </a:p>
          <a:p>
            <a:pPr marL="0" indent="0">
              <a:buNone/>
            </a:pPr>
            <a:r>
              <a:rPr lang="en-US" altLang="zh-CN" sz="1600" dirty="0" smtClean="0">
                <a:hlinkClick r:id="rId5"/>
              </a:rPr>
              <a:t>	http</a:t>
            </a:r>
            <a:r>
              <a:rPr lang="en-US" altLang="zh-CN" sz="1600" dirty="0">
                <a:hlinkClick r:id="rId5"/>
              </a:rPr>
              <a:t>://</a:t>
            </a:r>
            <a:r>
              <a:rPr lang="en-US" altLang="zh-CN" sz="1600" dirty="0" smtClean="0">
                <a:hlinkClick r:id="rId5"/>
              </a:rPr>
              <a:t>blog.csdn.net/jxwxg/article/details/79160245</a:t>
            </a:r>
            <a:r>
              <a:rPr lang="en-US" altLang="zh-CN" sz="1600" dirty="0" smtClean="0"/>
              <a:t>                        //CSDN</a:t>
            </a:r>
            <a:endParaRPr lang="en-US" altLang="zh-CN" sz="1600" dirty="0"/>
          </a:p>
          <a:p>
            <a:pPr marL="0" indent="0">
              <a:buNone/>
            </a:pPr>
            <a:endParaRPr lang="en-US" altLang="zh-CN" sz="1600" dirty="0" smtClean="0">
              <a:solidFill>
                <a:schemeClr val="tx1"/>
              </a:solidFill>
              <a:latin typeface="Times New Roman" pitchFamily="18" charset="0"/>
              <a:cs typeface="Times New Roman" pitchFamily="18" charset="0"/>
            </a:endParaRPr>
          </a:p>
        </p:txBody>
      </p:sp>
      <p:sp>
        <p:nvSpPr>
          <p:cNvPr id="3" name="标题 2"/>
          <p:cNvSpPr>
            <a:spLocks noGrp="1"/>
          </p:cNvSpPr>
          <p:nvPr>
            <p:ph type="title"/>
          </p:nvPr>
        </p:nvSpPr>
        <p:spPr/>
        <p:txBody>
          <a:bodyPr/>
          <a:lstStyle/>
          <a:p>
            <a:r>
              <a:rPr lang="en-US" altLang="zh-CN" dirty="0" smtClean="0"/>
              <a:t>Reference</a:t>
            </a:r>
            <a:endParaRPr lang="zh-CN" altLang="en-US" dirty="0"/>
          </a:p>
        </p:txBody>
      </p:sp>
    </p:spTree>
    <p:extLst>
      <p:ext uri="{BB962C8B-B14F-4D97-AF65-F5344CB8AC3E}">
        <p14:creationId xmlns:p14="http://schemas.microsoft.com/office/powerpoint/2010/main" val="20064764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lstStyle/>
          <a:p>
            <a:r>
              <a:rPr lang="en-US" altLang="zh-CN" dirty="0" smtClean="0">
                <a:solidFill>
                  <a:srgbClr val="C00000"/>
                </a:solidFill>
                <a:latin typeface="Times New Roman" pitchFamily="18" charset="0"/>
                <a:cs typeface="Times New Roman" pitchFamily="18" charset="0"/>
              </a:rPr>
              <a:t>Thanks&amp;&amp;Questions</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77202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456" y="1484784"/>
            <a:ext cx="8964488" cy="584775"/>
          </a:xfrm>
          <a:prstGeom prst="rect">
            <a:avLst/>
          </a:prstGeom>
          <a:noFill/>
        </p:spPr>
        <p:txBody>
          <a:bodyPr wrap="square" rtlCol="0">
            <a:spAutoFit/>
          </a:bodyPr>
          <a:lstStyle/>
          <a:p>
            <a:r>
              <a:rPr lang="en-US" altLang="zh-CN" sz="3200" dirty="0" err="1" smtClean="0"/>
              <a:t>e</a:t>
            </a:r>
            <a:r>
              <a:rPr lang="en-US" altLang="zh-CN" sz="3200" baseline="30000" dirty="0" err="1" smtClean="0"/>
              <a:t>i</a:t>
            </a:r>
            <a:r>
              <a:rPr lang="el-GR" altLang="zh-CN" sz="3200" baseline="30000" dirty="0" smtClean="0"/>
              <a:t>θ</a:t>
            </a:r>
            <a:r>
              <a:rPr lang="en-US" altLang="zh-CN" sz="3200" dirty="0" smtClean="0"/>
              <a:t>=cos</a:t>
            </a:r>
            <a:r>
              <a:rPr lang="el-GR" altLang="zh-CN" sz="3200" dirty="0" smtClean="0"/>
              <a:t>θ</a:t>
            </a:r>
            <a:r>
              <a:rPr lang="en-US" altLang="zh-CN" sz="3200" dirty="0" smtClean="0"/>
              <a:t>+</a:t>
            </a:r>
            <a:r>
              <a:rPr lang="en-US" altLang="zh-CN" sz="3200" dirty="0" err="1" smtClean="0"/>
              <a:t>i·sin</a:t>
            </a:r>
            <a:r>
              <a:rPr lang="el-GR" altLang="zh-CN" sz="3200" dirty="0"/>
              <a:t>θ</a:t>
            </a:r>
            <a:endParaRPr lang="zh-CN" altLang="en-US" sz="3200" dirty="0"/>
          </a:p>
        </p:txBody>
      </p:sp>
      <p:pic>
        <p:nvPicPr>
          <p:cNvPr id="5" name="Picture 4" descr="https://img-blog.csdn.net/20160119215406074?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84984"/>
            <a:ext cx="6270686" cy="792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66456" y="4653136"/>
            <a:ext cx="4048125" cy="866775"/>
          </a:xfrm>
          <a:prstGeom prst="rect">
            <a:avLst/>
          </a:prstGeom>
        </p:spPr>
      </p:pic>
      <p:pic>
        <p:nvPicPr>
          <p:cNvPr id="7" name="Picture 6"/>
          <p:cNvPicPr>
            <a:picLocks noChangeAspect="1"/>
          </p:cNvPicPr>
          <p:nvPr/>
        </p:nvPicPr>
        <p:blipFill>
          <a:blip r:embed="rId4"/>
          <a:stretch>
            <a:fillRect/>
          </a:stretch>
        </p:blipFill>
        <p:spPr>
          <a:xfrm>
            <a:off x="595775" y="2378484"/>
            <a:ext cx="4352925" cy="723900"/>
          </a:xfrm>
          <a:prstGeom prst="rect">
            <a:avLst/>
          </a:prstGeom>
        </p:spPr>
      </p:pic>
    </p:spTree>
    <p:extLst>
      <p:ext uri="{BB962C8B-B14F-4D97-AF65-F5344CB8AC3E}">
        <p14:creationId xmlns:p14="http://schemas.microsoft.com/office/powerpoint/2010/main" val="2274294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0537" y="465345"/>
            <a:ext cx="8638710" cy="523220"/>
          </a:xfrm>
          <a:noFill/>
        </p:spPr>
        <p:txBody>
          <a:bodyPr wrap="square" rtlCol="0">
            <a:spAutoFit/>
          </a:bodyPr>
          <a:lstStyle/>
          <a:p>
            <a:pPr algn="l" defTabSz="914025">
              <a:defRPr/>
            </a:pPr>
            <a:r>
              <a:rPr lang="en-US" altLang="zh-CN" sz="2800" dirty="0" smtClean="0">
                <a:solidFill>
                  <a:srgbClr val="FF3300"/>
                </a:solidFill>
                <a:latin typeface="+mn-ea"/>
                <a:ea typeface="+mn-ea"/>
                <a:sym typeface="Lucida Grande"/>
              </a:rPr>
              <a:t>4.5G</a:t>
            </a:r>
            <a:r>
              <a:rPr lang="zh-CN" altLang="en-US" sz="2800" dirty="0" smtClean="0">
                <a:latin typeface="+mn-ea"/>
                <a:ea typeface="+mn-ea"/>
                <a:sym typeface="Lucida Grande"/>
              </a:rPr>
              <a:t>引领物联网规模商用，</a:t>
            </a:r>
            <a:r>
              <a:rPr lang="en-US" altLang="zh-CN" sz="2800" dirty="0" smtClean="0">
                <a:solidFill>
                  <a:srgbClr val="FF0000"/>
                </a:solidFill>
                <a:latin typeface="+mn-ea"/>
                <a:ea typeface="+mn-ea"/>
                <a:sym typeface="Lucida Grande"/>
              </a:rPr>
              <a:t>5G</a:t>
            </a:r>
            <a:r>
              <a:rPr lang="zh-CN" altLang="en-US" sz="2800" dirty="0" smtClean="0">
                <a:latin typeface="+mn-ea"/>
                <a:ea typeface="+mn-ea"/>
                <a:sym typeface="Lucida Grande"/>
              </a:rPr>
              <a:t>开启万物互联之门</a:t>
            </a:r>
          </a:p>
        </p:txBody>
      </p:sp>
      <p:grpSp>
        <p:nvGrpSpPr>
          <p:cNvPr id="5" name="组合 4"/>
          <p:cNvGrpSpPr/>
          <p:nvPr/>
        </p:nvGrpSpPr>
        <p:grpSpPr>
          <a:xfrm>
            <a:off x="899592" y="2204864"/>
            <a:ext cx="8034546" cy="2857612"/>
            <a:chOff x="657584" y="3609019"/>
            <a:chExt cx="8301261" cy="2743734"/>
          </a:xfrm>
        </p:grpSpPr>
        <p:grpSp>
          <p:nvGrpSpPr>
            <p:cNvPr id="20" name="组合 19"/>
            <p:cNvGrpSpPr/>
            <p:nvPr/>
          </p:nvGrpSpPr>
          <p:grpSpPr>
            <a:xfrm>
              <a:off x="657584" y="3609019"/>
              <a:ext cx="8301261" cy="2743734"/>
              <a:chOff x="644227" y="1141326"/>
              <a:chExt cx="10877267" cy="3650202"/>
            </a:xfrm>
          </p:grpSpPr>
          <p:cxnSp>
            <p:nvCxnSpPr>
              <p:cNvPr id="19" name="直接箭头连接符 18"/>
              <p:cNvCxnSpPr/>
              <p:nvPr/>
            </p:nvCxnSpPr>
            <p:spPr bwMode="auto">
              <a:xfrm>
                <a:off x="644227" y="3870049"/>
                <a:ext cx="10877267" cy="0"/>
              </a:xfrm>
              <a:prstGeom prst="straightConnector1">
                <a:avLst/>
              </a:prstGeom>
              <a:solidFill>
                <a:srgbClr val="C0C0C0"/>
              </a:solidFill>
              <a:ln w="38100" cap="flat" cmpd="sng" algn="ctr">
                <a:solidFill>
                  <a:srgbClr val="92D050"/>
                </a:solidFill>
                <a:prstDash val="solid"/>
                <a:round/>
                <a:headEnd type="none" w="med" len="med"/>
                <a:tailEnd type="arrow"/>
              </a:ln>
              <a:effectLst/>
            </p:spPr>
          </p:cxnSp>
          <p:sp>
            <p:nvSpPr>
              <p:cNvPr id="29" name="椭圆 28"/>
              <p:cNvSpPr/>
              <p:nvPr/>
            </p:nvSpPr>
            <p:spPr bwMode="auto">
              <a:xfrm>
                <a:off x="1940371"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0" name="椭圆 29"/>
              <p:cNvSpPr/>
              <p:nvPr/>
            </p:nvSpPr>
            <p:spPr bwMode="auto">
              <a:xfrm>
                <a:off x="5576775"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1" name="椭圆 30"/>
              <p:cNvSpPr/>
              <p:nvPr/>
            </p:nvSpPr>
            <p:spPr bwMode="auto">
              <a:xfrm>
                <a:off x="9429204"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2" name="文本框 3"/>
              <p:cNvSpPr txBox="1"/>
              <p:nvPr/>
            </p:nvSpPr>
            <p:spPr>
              <a:xfrm>
                <a:off x="1710536" y="4015589"/>
                <a:ext cx="877906"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4G</a:t>
                </a:r>
              </a:p>
            </p:txBody>
          </p:sp>
          <p:sp>
            <p:nvSpPr>
              <p:cNvPr id="33" name="文本框 3"/>
              <p:cNvSpPr txBox="1"/>
              <p:nvPr/>
            </p:nvSpPr>
            <p:spPr>
              <a:xfrm>
                <a:off x="5072718" y="4018491"/>
                <a:ext cx="1476164"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4.5G</a:t>
                </a:r>
              </a:p>
            </p:txBody>
          </p:sp>
          <p:sp>
            <p:nvSpPr>
              <p:cNvPr id="34" name="文本框 3"/>
              <p:cNvSpPr txBox="1"/>
              <p:nvPr/>
            </p:nvSpPr>
            <p:spPr>
              <a:xfrm>
                <a:off x="8925148" y="4054501"/>
                <a:ext cx="1476164"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5G</a:t>
                </a:r>
              </a:p>
            </p:txBody>
          </p:sp>
          <p:sp>
            <p:nvSpPr>
              <p:cNvPr id="35" name="TextBox 34"/>
              <p:cNvSpPr txBox="1"/>
              <p:nvPr/>
            </p:nvSpPr>
            <p:spPr>
              <a:xfrm>
                <a:off x="1111553" y="1201201"/>
                <a:ext cx="216024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人与人互联</a:t>
                </a:r>
                <a:endParaRPr lang="zh-CN" altLang="en-US" sz="2000" b="1" kern="0" dirty="0">
                  <a:latin typeface="微软雅黑" pitchFamily="34" charset="-122"/>
                  <a:ea typeface="微软雅黑" pitchFamily="34" charset="-122"/>
                </a:endParaRPr>
              </a:p>
            </p:txBody>
          </p:sp>
          <p:sp>
            <p:nvSpPr>
              <p:cNvPr id="36" name="TextBox 35"/>
              <p:cNvSpPr txBox="1"/>
              <p:nvPr/>
            </p:nvSpPr>
            <p:spPr>
              <a:xfrm>
                <a:off x="4579497" y="1201201"/>
                <a:ext cx="216024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物联网</a:t>
                </a:r>
                <a:endParaRPr lang="en-US" altLang="zh-CN" sz="2000" b="1" kern="0" dirty="0" smtClean="0">
                  <a:latin typeface="微软雅黑" pitchFamily="34" charset="-122"/>
                  <a:ea typeface="微软雅黑" pitchFamily="34" charset="-122"/>
                </a:endParaRPr>
              </a:p>
            </p:txBody>
          </p:sp>
          <p:sp>
            <p:nvSpPr>
              <p:cNvPr id="37" name="TextBox 36"/>
              <p:cNvSpPr txBox="1"/>
              <p:nvPr/>
            </p:nvSpPr>
            <p:spPr>
              <a:xfrm>
                <a:off x="8327388" y="1141326"/>
                <a:ext cx="258823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万物互联</a:t>
                </a:r>
                <a:endParaRPr lang="en-US" altLang="zh-CN" sz="2000" b="1" kern="0" dirty="0" smtClean="0">
                  <a:latin typeface="微软雅黑" pitchFamily="34" charset="-122"/>
                  <a:ea typeface="微软雅黑" pitchFamily="34" charset="-122"/>
                </a:endParaRPr>
              </a:p>
            </p:txBody>
          </p:sp>
          <p:pic>
            <p:nvPicPr>
              <p:cNvPr id="38" name="图片 37" descr="59992750.jpg"/>
              <p:cNvPicPr>
                <a:picLocks noChangeAspect="1"/>
              </p:cNvPicPr>
              <p:nvPr/>
            </p:nvPicPr>
            <p:blipFill>
              <a:blip r:embed="rId3" cstate="print"/>
              <a:stretch>
                <a:fillRect/>
              </a:stretch>
            </p:blipFill>
            <p:spPr>
              <a:xfrm>
                <a:off x="1245943" y="2083768"/>
                <a:ext cx="1814608" cy="1692000"/>
              </a:xfrm>
              <a:prstGeom prst="rect">
                <a:avLst/>
              </a:prstGeom>
            </p:spPr>
          </p:pic>
          <p:pic>
            <p:nvPicPr>
              <p:cNvPr id="39" name="Picture 2"/>
              <p:cNvPicPr>
                <a:picLocks noChangeAspect="1" noChangeArrowheads="1"/>
              </p:cNvPicPr>
              <p:nvPr/>
            </p:nvPicPr>
            <p:blipFill>
              <a:blip r:embed="rId4" cstate="print"/>
              <a:srcRect/>
              <a:stretch>
                <a:fillRect/>
              </a:stretch>
            </p:blipFill>
            <p:spPr bwMode="auto">
              <a:xfrm>
                <a:off x="8930098" y="2256588"/>
                <a:ext cx="1441766" cy="1459306"/>
              </a:xfrm>
              <a:prstGeom prst="rect">
                <a:avLst/>
              </a:prstGeom>
              <a:noFill/>
              <a:ln w="9525">
                <a:noFill/>
                <a:miter lim="800000"/>
                <a:headEnd/>
                <a:tailEnd/>
              </a:ln>
            </p:spPr>
          </p:pic>
          <p:pic>
            <p:nvPicPr>
              <p:cNvPr id="40" name="Picture 4"/>
              <p:cNvPicPr>
                <a:picLocks noChangeAspect="1" noChangeArrowheads="1"/>
              </p:cNvPicPr>
              <p:nvPr/>
            </p:nvPicPr>
            <p:blipFill>
              <a:blip r:embed="rId5" cstate="print"/>
              <a:srcRect/>
              <a:stretch>
                <a:fillRect/>
              </a:stretch>
            </p:blipFill>
            <p:spPr bwMode="auto">
              <a:xfrm>
                <a:off x="5065880" y="2219053"/>
                <a:ext cx="1459373" cy="1459372"/>
              </a:xfrm>
              <a:prstGeom prst="rect">
                <a:avLst/>
              </a:prstGeom>
              <a:noFill/>
              <a:ln w="9525">
                <a:noFill/>
                <a:miter lim="800000"/>
                <a:headEnd/>
                <a:tailEnd/>
              </a:ln>
            </p:spPr>
          </p:pic>
        </p:grpSp>
        <p:sp>
          <p:nvSpPr>
            <p:cNvPr id="18" name="矩形 17"/>
            <p:cNvSpPr/>
            <p:nvPr/>
          </p:nvSpPr>
          <p:spPr>
            <a:xfrm>
              <a:off x="1096269" y="3969060"/>
              <a:ext cx="2125933" cy="523220"/>
            </a:xfrm>
            <a:prstGeom prst="rect">
              <a:avLst/>
            </a:prstGeom>
          </p:spPr>
          <p:txBody>
            <a:bodyPr wrap="square">
              <a:spAutoFit/>
            </a:bodyPr>
            <a:lstStyle/>
            <a:p>
              <a:pPr>
                <a:buFont typeface="Arial" pitchFamily="34" charset="0"/>
                <a:buChar char="•"/>
              </a:pPr>
              <a:r>
                <a:rPr lang="zh-CN" altLang="en-US" sz="1400" dirty="0" smtClean="0">
                  <a:latin typeface="+mn-ea"/>
                  <a:ea typeface="+mn-ea"/>
                </a:rPr>
                <a:t>高清视频、简单物联网、车联网</a:t>
              </a:r>
              <a:endParaRPr lang="en-US" altLang="zh-CN" sz="1400" dirty="0" smtClean="0">
                <a:latin typeface="+mn-ea"/>
                <a:ea typeface="+mn-ea"/>
              </a:endParaRPr>
            </a:p>
          </p:txBody>
        </p:sp>
        <p:sp>
          <p:nvSpPr>
            <p:cNvPr id="21" name="矩形 20"/>
            <p:cNvSpPr/>
            <p:nvPr/>
          </p:nvSpPr>
          <p:spPr>
            <a:xfrm>
              <a:off x="3559651" y="4014065"/>
              <a:ext cx="2193423" cy="523220"/>
            </a:xfrm>
            <a:prstGeom prst="rect">
              <a:avLst/>
            </a:prstGeom>
          </p:spPr>
          <p:txBody>
            <a:bodyPr wrap="square">
              <a:spAutoFit/>
            </a:bodyPr>
            <a:lstStyle/>
            <a:p>
              <a:pPr>
                <a:buFont typeface="Arial" pitchFamily="34" charset="0"/>
                <a:buChar char="•"/>
              </a:pPr>
              <a:r>
                <a:rPr lang="en-US" altLang="zh-CN" sz="1400" dirty="0" smtClean="0">
                  <a:latin typeface="+mn-ea"/>
                  <a:ea typeface="+mn-ea"/>
                </a:rPr>
                <a:t>4k</a:t>
              </a:r>
              <a:r>
                <a:rPr lang="zh-CN" altLang="en-US" sz="1400" dirty="0" smtClean="0">
                  <a:latin typeface="+mn-ea"/>
                  <a:ea typeface="+mn-ea"/>
                </a:rPr>
                <a:t>超高清视频、物联网、车联网</a:t>
              </a:r>
              <a:endParaRPr lang="en-US" altLang="zh-CN" sz="1400" dirty="0" smtClean="0">
                <a:latin typeface="+mn-ea"/>
                <a:ea typeface="+mn-ea"/>
              </a:endParaRPr>
            </a:p>
          </p:txBody>
        </p:sp>
        <p:sp>
          <p:nvSpPr>
            <p:cNvPr id="22" name="矩形 21"/>
            <p:cNvSpPr/>
            <p:nvPr/>
          </p:nvSpPr>
          <p:spPr>
            <a:xfrm>
              <a:off x="6326738" y="3940894"/>
              <a:ext cx="2632107" cy="646331"/>
            </a:xfrm>
            <a:prstGeom prst="rect">
              <a:avLst/>
            </a:prstGeom>
          </p:spPr>
          <p:txBody>
            <a:bodyPr wrap="square">
              <a:spAutoFit/>
            </a:bodyPr>
            <a:lstStyle/>
            <a:p>
              <a:pPr>
                <a:buFont typeface="Arial" pitchFamily="34" charset="0"/>
                <a:buChar char="•"/>
              </a:pPr>
              <a:r>
                <a:rPr lang="zh-CN" altLang="en-US" sz="1200" dirty="0" smtClean="0">
                  <a:solidFill>
                    <a:srgbClr val="FF0000"/>
                  </a:solidFill>
                  <a:latin typeface="+mn-ea"/>
                  <a:ea typeface="+mn-ea"/>
                </a:rPr>
                <a:t>全息视频、虚拟现实、自动驾驶、物联网、车联网、智能家居、穿戴式设备</a:t>
              </a:r>
              <a:endParaRPr lang="en-US" altLang="zh-CN" sz="1200" dirty="0" smtClean="0">
                <a:solidFill>
                  <a:srgbClr val="FF0000"/>
                </a:solidFill>
                <a:latin typeface="+mn-ea"/>
                <a:ea typeface="+mn-ea"/>
              </a:endParaRPr>
            </a:p>
          </p:txBody>
        </p:sp>
      </p:grpSp>
      <p:sp>
        <p:nvSpPr>
          <p:cNvPr id="42" name="TextBox 41"/>
          <p:cNvSpPr txBox="1"/>
          <p:nvPr/>
        </p:nvSpPr>
        <p:spPr>
          <a:xfrm>
            <a:off x="44671" y="3070740"/>
            <a:ext cx="944858" cy="584775"/>
          </a:xfrm>
          <a:prstGeom prst="rect">
            <a:avLst/>
          </a:prstGeom>
          <a:solidFill>
            <a:srgbClr val="C00000"/>
          </a:solidFill>
        </p:spPr>
        <p:txBody>
          <a:bodyPr wrap="square" rtlCol="0">
            <a:spAutoFit/>
          </a:bodyPr>
          <a:lstStyle/>
          <a:p>
            <a:pPr algn="ctr"/>
            <a:r>
              <a:rPr lang="zh-CN" altLang="en-US" sz="1600" b="1" dirty="0" smtClean="0">
                <a:solidFill>
                  <a:schemeClr val="bg1"/>
                </a:solidFill>
                <a:latin typeface="华文细黑" pitchFamily="2" charset="-122"/>
                <a:ea typeface="华文细黑" pitchFamily="2" charset="-122"/>
              </a:rPr>
              <a:t>应用场景</a:t>
            </a:r>
          </a:p>
        </p:txBody>
      </p:sp>
    </p:spTree>
    <p:extLst>
      <p:ext uri="{BB962C8B-B14F-4D97-AF65-F5344CB8AC3E}">
        <p14:creationId xmlns:p14="http://schemas.microsoft.com/office/powerpoint/2010/main" val="202810478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67"/>
          <p:cNvSpPr>
            <a:spLocks noGrp="1"/>
          </p:cNvSpPr>
          <p:nvPr>
            <p:ph type="title"/>
          </p:nvPr>
        </p:nvSpPr>
        <p:spPr>
          <a:xfrm>
            <a:off x="307514" y="545339"/>
            <a:ext cx="8337004" cy="583025"/>
          </a:xfrm>
        </p:spPr>
        <p:txBody>
          <a:bodyPr>
            <a:normAutofit/>
          </a:bodyPr>
          <a:lstStyle/>
          <a:p>
            <a:r>
              <a:rPr lang="en-US" altLang="zh-CN" sz="2400" b="1" dirty="0">
                <a:solidFill>
                  <a:srgbClr val="FF3300"/>
                </a:solidFill>
                <a:latin typeface="Times New Roman" panose="02020603050405020304" pitchFamily="18" charset="0"/>
                <a:cs typeface="Times New Roman" panose="02020603050405020304" pitchFamily="18" charset="0"/>
              </a:rPr>
              <a:t> </a:t>
            </a:r>
            <a:r>
              <a:rPr lang="en-US" altLang="zh-CN" sz="2400" b="1" dirty="0" smtClean="0">
                <a:solidFill>
                  <a:srgbClr val="FF3300"/>
                </a:solidFill>
                <a:latin typeface="Times New Roman" panose="02020603050405020304" pitchFamily="18" charset="0"/>
                <a:cs typeface="Times New Roman" panose="02020603050405020304" pitchFamily="18" charset="0"/>
              </a:rPr>
              <a:t>5G</a:t>
            </a:r>
            <a:r>
              <a:rPr lang="zh-CN" altLang="en-US" sz="2400" dirty="0" smtClean="0">
                <a:solidFill>
                  <a:srgbClr val="FF3300"/>
                </a:solidFill>
                <a:latin typeface="Times New Roman" panose="02020603050405020304" pitchFamily="18" charset="0"/>
                <a:cs typeface="Times New Roman" panose="02020603050405020304" pitchFamily="18" charset="0"/>
              </a:rPr>
              <a:t>标准进展：</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4.5G</a:t>
            </a:r>
            <a:r>
              <a:rPr lang="zh-CN" altLang="en-US" sz="2400" dirty="0" smtClean="0">
                <a:latin typeface="Times New Roman" panose="02020603050405020304" pitchFamily="18" charset="0"/>
                <a:cs typeface="Times New Roman" panose="02020603050405020304" pitchFamily="18" charset="0"/>
              </a:rPr>
              <a:t>商用，估计</a:t>
            </a:r>
            <a:r>
              <a:rPr lang="en-US" altLang="zh-CN" sz="2400" dirty="0" smtClean="0">
                <a:latin typeface="Times New Roman" panose="02020603050405020304" pitchFamily="18" charset="0"/>
                <a:cs typeface="Times New Roman" panose="02020603050405020304" pitchFamily="18" charset="0"/>
              </a:rPr>
              <a:t>2020</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5G</a:t>
            </a:r>
            <a:r>
              <a:rPr lang="zh-CN" altLang="en-US" sz="2400" dirty="0" smtClean="0">
                <a:latin typeface="Times New Roman" panose="02020603050405020304" pitchFamily="18" charset="0"/>
                <a:cs typeface="Times New Roman" panose="02020603050405020304" pitchFamily="18" charset="0"/>
              </a:rPr>
              <a:t>商用</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8" name="表格 27"/>
          <p:cNvGraphicFramePr>
            <a:graphicFrameLocks noGrp="1"/>
          </p:cNvGraphicFramePr>
          <p:nvPr>
            <p:extLst>
              <p:ext uri="{D42A27DB-BD31-4B8C-83A1-F6EECF244321}">
                <p14:modId xmlns:p14="http://schemas.microsoft.com/office/powerpoint/2010/main" val="2511629760"/>
              </p:ext>
            </p:extLst>
          </p:nvPr>
        </p:nvGraphicFramePr>
        <p:xfrm>
          <a:off x="971600" y="2760355"/>
          <a:ext cx="6768752" cy="1532740"/>
        </p:xfrm>
        <a:graphic>
          <a:graphicData uri="http://schemas.openxmlformats.org/drawingml/2006/table">
            <a:tbl>
              <a:tblPr firstRow="1" bandRow="1">
                <a:tableStyleId>{5C22544A-7EE6-4342-B048-85BDC9FD1C3A}</a:tableStyleId>
              </a:tblPr>
              <a:tblGrid>
                <a:gridCol w="1692188"/>
                <a:gridCol w="1692188"/>
                <a:gridCol w="1692188"/>
                <a:gridCol w="1692188"/>
              </a:tblGrid>
              <a:tr h="383185">
                <a:tc>
                  <a:txBody>
                    <a:bodyPr/>
                    <a:lstStyle/>
                    <a:p>
                      <a:pPr algn="ctr"/>
                      <a:endParaRPr lang="zh-CN" altLang="en-US" sz="1800" dirty="0">
                        <a:latin typeface="+mn-ea"/>
                        <a:ea typeface="+mn-ea"/>
                        <a:cs typeface="Arial Unicode MS" panose="020B0604020202020204" pitchFamily="34" charset="-122"/>
                      </a:endParaRPr>
                    </a:p>
                  </a:txBody>
                  <a:tcPr marL="68562" marR="68562" marT="34281" marB="34281">
                    <a:solidFill>
                      <a:srgbClr val="00B0F0"/>
                    </a:solidFill>
                  </a:tcPr>
                </a:tc>
                <a:tc>
                  <a:txBody>
                    <a:bodyPr/>
                    <a:lstStyle/>
                    <a:p>
                      <a:pPr algn="ctr"/>
                      <a:r>
                        <a:rPr lang="en-US" altLang="zh-CN" sz="1800" dirty="0" smtClean="0">
                          <a:latin typeface="+mn-ea"/>
                          <a:ea typeface="+mn-ea"/>
                          <a:cs typeface="Arial Unicode MS" panose="020B0604020202020204" pitchFamily="34" charset="-122"/>
                        </a:rPr>
                        <a:t>4G</a:t>
                      </a:r>
                      <a:endParaRPr lang="zh-CN" altLang="en-US" sz="1800" dirty="0">
                        <a:latin typeface="+mn-ea"/>
                        <a:ea typeface="+mn-ea"/>
                        <a:cs typeface="Arial Unicode MS" panose="020B0604020202020204" pitchFamily="34" charset="-122"/>
                      </a:endParaRPr>
                    </a:p>
                  </a:txBody>
                  <a:tcPr marL="68562" marR="68562" marT="34281" marB="34281">
                    <a:solidFill>
                      <a:srgbClr val="00B0F0"/>
                    </a:solidFill>
                  </a:tcPr>
                </a:tc>
                <a:tc>
                  <a:txBody>
                    <a:bodyPr/>
                    <a:lstStyle/>
                    <a:p>
                      <a:pPr algn="ctr"/>
                      <a:r>
                        <a:rPr lang="en-US" altLang="zh-CN" sz="1800" dirty="0" smtClean="0">
                          <a:latin typeface="+mn-ea"/>
                          <a:ea typeface="+mn-ea"/>
                          <a:cs typeface="Arial Unicode MS" panose="020B0604020202020204" pitchFamily="34" charset="-122"/>
                        </a:rPr>
                        <a:t>4.5G</a:t>
                      </a:r>
                      <a:endParaRPr lang="zh-CN" altLang="en-US" sz="1800" dirty="0">
                        <a:latin typeface="+mn-ea"/>
                        <a:ea typeface="+mn-ea"/>
                        <a:cs typeface="Arial Unicode MS" panose="020B0604020202020204" pitchFamily="34" charset="-122"/>
                      </a:endParaRPr>
                    </a:p>
                  </a:txBody>
                  <a:tcPr marL="68562" marR="68562" marT="34281" marB="34281">
                    <a:solidFill>
                      <a:srgbClr val="00B0F0"/>
                    </a:solidFill>
                  </a:tcPr>
                </a:tc>
                <a:tc>
                  <a:txBody>
                    <a:bodyPr/>
                    <a:lstStyle/>
                    <a:p>
                      <a:pPr algn="ctr"/>
                      <a:r>
                        <a:rPr lang="en-US" altLang="zh-CN" sz="1800" dirty="0" smtClean="0">
                          <a:latin typeface="+mn-ea"/>
                          <a:ea typeface="+mn-ea"/>
                          <a:cs typeface="Arial Unicode MS" panose="020B0604020202020204" pitchFamily="34" charset="-122"/>
                        </a:rPr>
                        <a:t>5G</a:t>
                      </a:r>
                      <a:endParaRPr lang="zh-CN" altLang="en-US" sz="1800" dirty="0">
                        <a:latin typeface="+mn-ea"/>
                        <a:ea typeface="+mn-ea"/>
                        <a:cs typeface="Arial Unicode MS" panose="020B0604020202020204" pitchFamily="34" charset="-122"/>
                      </a:endParaRPr>
                    </a:p>
                  </a:txBody>
                  <a:tcPr marL="68562" marR="68562" marT="34281" marB="34281">
                    <a:solidFill>
                      <a:srgbClr val="00B0F0"/>
                    </a:solidFill>
                  </a:tcPr>
                </a:tc>
              </a:tr>
              <a:tr h="383185">
                <a:tc>
                  <a:txBody>
                    <a:bodyPr/>
                    <a:lstStyle/>
                    <a:p>
                      <a:pPr algn="ctr"/>
                      <a:r>
                        <a:rPr lang="zh-CN" altLang="en-US" sz="1800" b="1" dirty="0" smtClean="0">
                          <a:latin typeface="+mn-ea"/>
                          <a:ea typeface="+mn-ea"/>
                          <a:cs typeface="Arial Unicode MS" panose="020B0604020202020204" pitchFamily="34" charset="-122"/>
                        </a:rPr>
                        <a:t>容量</a:t>
                      </a:r>
                      <a:endParaRPr lang="zh-CN" altLang="en-US" sz="1800" b="1" dirty="0">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err="1" smtClean="0">
                          <a:solidFill>
                            <a:srgbClr val="FF0000"/>
                          </a:solidFill>
                          <a:latin typeface="+mn-ea"/>
                          <a:ea typeface="+mn-ea"/>
                          <a:cs typeface="Arial Unicode MS" panose="020B0604020202020204" pitchFamily="34" charset="-122"/>
                        </a:rPr>
                        <a:t>xMbps</a:t>
                      </a:r>
                      <a:endParaRPr lang="en-US" altLang="zh-CN" sz="1800" b="0" kern="0" dirty="0" smtClean="0">
                        <a:solidFill>
                          <a:srgbClr val="FF0000"/>
                        </a:solidFill>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err="1" smtClean="0">
                          <a:solidFill>
                            <a:srgbClr val="FF0000"/>
                          </a:solidFill>
                          <a:latin typeface="+mn-ea"/>
                          <a:ea typeface="+mn-ea"/>
                          <a:cs typeface="Arial Unicode MS" panose="020B0604020202020204" pitchFamily="34" charset="-122"/>
                        </a:rPr>
                        <a:t>xGbps</a:t>
                      </a:r>
                      <a:endParaRPr lang="en-US" altLang="zh-CN" sz="1800" b="0" kern="0" dirty="0" smtClean="0">
                        <a:solidFill>
                          <a:srgbClr val="FF0000"/>
                        </a:solidFill>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10Gbps</a:t>
                      </a:r>
                    </a:p>
                  </a:txBody>
                  <a:tcPr marL="68562" marR="68562" marT="34281" marB="34281">
                    <a:solidFill>
                      <a:schemeClr val="bg2">
                        <a:lumMod val="20000"/>
                        <a:lumOff val="80000"/>
                      </a:schemeClr>
                    </a:solidFill>
                  </a:tcPr>
                </a:tc>
              </a:tr>
              <a:tr h="383185">
                <a:tc>
                  <a:txBody>
                    <a:bodyPr/>
                    <a:lstStyle/>
                    <a:p>
                      <a:pPr algn="ctr"/>
                      <a:r>
                        <a:rPr lang="zh-CN" altLang="en-US" sz="1800" b="1" dirty="0" smtClean="0">
                          <a:latin typeface="+mn-ea"/>
                          <a:ea typeface="+mn-ea"/>
                          <a:cs typeface="Arial Unicode MS" panose="020B0604020202020204" pitchFamily="34" charset="-122"/>
                        </a:rPr>
                        <a:t>连接</a:t>
                      </a:r>
                      <a:endParaRPr lang="zh-CN" altLang="en-US" sz="1800" b="1" dirty="0">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8</a:t>
                      </a:r>
                      <a:r>
                        <a:rPr lang="zh-CN" altLang="en-US" sz="1800" b="0" kern="0" dirty="0" smtClean="0">
                          <a:solidFill>
                            <a:srgbClr val="FF0000"/>
                          </a:solidFill>
                          <a:latin typeface="+mn-ea"/>
                          <a:ea typeface="+mn-ea"/>
                          <a:cs typeface="Arial Unicode MS" panose="020B0604020202020204" pitchFamily="34" charset="-122"/>
                        </a:rPr>
                        <a:t>亿连接</a:t>
                      </a:r>
                      <a:endParaRPr lang="en-US" altLang="zh-CN" sz="1800" b="0" kern="0" dirty="0" smtClean="0">
                        <a:solidFill>
                          <a:srgbClr val="FF0000"/>
                        </a:solidFill>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300</a:t>
                      </a:r>
                      <a:r>
                        <a:rPr lang="zh-CN" altLang="en-US" sz="1800" b="0" kern="0" dirty="0" smtClean="0">
                          <a:solidFill>
                            <a:srgbClr val="FF0000"/>
                          </a:solidFill>
                          <a:latin typeface="+mn-ea"/>
                          <a:ea typeface="+mn-ea"/>
                          <a:cs typeface="Arial Unicode MS" panose="020B0604020202020204" pitchFamily="34" charset="-122"/>
                        </a:rPr>
                        <a:t>亿连接</a:t>
                      </a:r>
                      <a:endParaRPr lang="en-US" altLang="zh-CN" sz="1800" b="0" kern="0" dirty="0" smtClean="0">
                        <a:solidFill>
                          <a:srgbClr val="FF0000"/>
                        </a:solidFill>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1000</a:t>
                      </a:r>
                      <a:r>
                        <a:rPr lang="zh-CN" altLang="en-US" sz="1800" b="0" kern="0" dirty="0" smtClean="0">
                          <a:solidFill>
                            <a:srgbClr val="FF0000"/>
                          </a:solidFill>
                          <a:latin typeface="+mn-ea"/>
                          <a:ea typeface="+mn-ea"/>
                          <a:cs typeface="Arial Unicode MS" panose="020B0604020202020204" pitchFamily="34" charset="-122"/>
                        </a:rPr>
                        <a:t>亿连接</a:t>
                      </a:r>
                      <a:endParaRPr lang="en-US" altLang="zh-CN" sz="1800" b="0" kern="0" dirty="0" smtClean="0">
                        <a:solidFill>
                          <a:srgbClr val="FF0000"/>
                        </a:solidFill>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r>
              <a:tr h="383185">
                <a:tc>
                  <a:txBody>
                    <a:bodyPr/>
                    <a:lstStyle/>
                    <a:p>
                      <a:pPr algn="ctr"/>
                      <a:r>
                        <a:rPr lang="zh-CN" altLang="en-US" sz="1800" b="1" dirty="0" smtClean="0">
                          <a:latin typeface="+mn-ea"/>
                          <a:ea typeface="+mn-ea"/>
                          <a:cs typeface="Arial Unicode MS" panose="020B0604020202020204" pitchFamily="34" charset="-122"/>
                        </a:rPr>
                        <a:t>时延</a:t>
                      </a:r>
                      <a:endParaRPr lang="zh-CN" altLang="en-US" sz="1800" b="1" dirty="0">
                        <a:latin typeface="+mn-ea"/>
                        <a:ea typeface="+mn-ea"/>
                        <a:cs typeface="Arial Unicode MS" panose="020B0604020202020204" pitchFamily="34" charset="-122"/>
                      </a:endParaRP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60ms</a:t>
                      </a: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10ms</a:t>
                      </a:r>
                    </a:p>
                  </a:txBody>
                  <a:tcPr marL="68562" marR="68562" marT="34281" marB="34281">
                    <a:solidFill>
                      <a:schemeClr val="bg2">
                        <a:lumMod val="20000"/>
                        <a:lumOff val="80000"/>
                      </a:schemeClr>
                    </a:solidFill>
                  </a:tcPr>
                </a:tc>
                <a:tc>
                  <a:txBody>
                    <a:bodyPr/>
                    <a:lstStyle/>
                    <a:p>
                      <a:pPr marL="0" marR="0" indent="0" algn="ctr" defTabSz="912351" rtl="0" eaLnBrk="1" fontAlgn="auto" latinLnBrk="0" hangingPunct="1">
                        <a:lnSpc>
                          <a:spcPct val="100000"/>
                        </a:lnSpc>
                        <a:spcBef>
                          <a:spcPts val="0"/>
                        </a:spcBef>
                        <a:spcAft>
                          <a:spcPts val="0"/>
                        </a:spcAft>
                        <a:buClrTx/>
                        <a:buSzTx/>
                        <a:buFontTx/>
                        <a:buNone/>
                        <a:tabLst/>
                        <a:defRPr/>
                      </a:pPr>
                      <a:r>
                        <a:rPr lang="en-US" altLang="zh-CN" sz="1800" b="0" kern="0" dirty="0" smtClean="0">
                          <a:solidFill>
                            <a:srgbClr val="FF0000"/>
                          </a:solidFill>
                          <a:latin typeface="+mn-ea"/>
                          <a:ea typeface="+mn-ea"/>
                          <a:cs typeface="Arial Unicode MS" panose="020B0604020202020204" pitchFamily="34" charset="-122"/>
                        </a:rPr>
                        <a:t>1ms</a:t>
                      </a:r>
                    </a:p>
                  </a:txBody>
                  <a:tcPr marL="68562" marR="68562" marT="34281" marB="34281">
                    <a:solidFill>
                      <a:schemeClr val="bg2">
                        <a:lumMod val="20000"/>
                        <a:lumOff val="80000"/>
                      </a:schemeClr>
                    </a:solidFill>
                  </a:tcPr>
                </a:tc>
              </a:tr>
            </a:tbl>
          </a:graphicData>
        </a:graphic>
      </p:graphicFrame>
      <p:sp>
        <p:nvSpPr>
          <p:cNvPr id="29" name="TextBox 28"/>
          <p:cNvSpPr txBox="1"/>
          <p:nvPr/>
        </p:nvSpPr>
        <p:spPr>
          <a:xfrm>
            <a:off x="337040" y="1676720"/>
            <a:ext cx="8638710" cy="507831"/>
          </a:xfrm>
          <a:prstGeom prst="rect">
            <a:avLst/>
          </a:prstGeom>
          <a:noFill/>
        </p:spPr>
        <p:txBody>
          <a:bodyPr wrap="square" rtlCol="0">
            <a:spAutoFit/>
          </a:bodyPr>
          <a:lstStyle/>
          <a:p>
            <a:pPr>
              <a:lnSpc>
                <a:spcPct val="150000"/>
              </a:lnSpc>
              <a:buFont typeface="Wingdings" pitchFamily="2" charset="2"/>
              <a:buChar char="n"/>
            </a:pPr>
            <a:r>
              <a:rPr lang="en-US" altLang="zh-CN" b="1" dirty="0" smtClean="0">
                <a:latin typeface="+mn-ea"/>
              </a:rPr>
              <a:t>5G</a:t>
            </a:r>
            <a:r>
              <a:rPr lang="zh-CN" altLang="en-US" b="1" dirty="0">
                <a:latin typeface="+mn-ea"/>
              </a:rPr>
              <a:t>的设计目标：提供更高容量、更多连接、更短时延。</a:t>
            </a:r>
            <a:endParaRPr lang="en-US" altLang="zh-CN" dirty="0">
              <a:latin typeface="+mn-ea"/>
            </a:endParaRPr>
          </a:p>
        </p:txBody>
      </p:sp>
    </p:spTree>
    <p:extLst>
      <p:ext uri="{BB962C8B-B14F-4D97-AF65-F5344CB8AC3E}">
        <p14:creationId xmlns:p14="http://schemas.microsoft.com/office/powerpoint/2010/main" val="41951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67"/>
          <p:cNvSpPr>
            <a:spLocks noGrp="1"/>
          </p:cNvSpPr>
          <p:nvPr>
            <p:ph type="title"/>
          </p:nvPr>
        </p:nvSpPr>
        <p:spPr>
          <a:xfrm>
            <a:off x="307514" y="545339"/>
            <a:ext cx="8337004" cy="583025"/>
          </a:xfrm>
        </p:spPr>
        <p:txBody>
          <a:bodyPr>
            <a:normAutofit/>
          </a:bodyPr>
          <a:lstStyle/>
          <a:p>
            <a:r>
              <a:rPr lang="en-US" altLang="zh-CN" sz="2400" b="1" dirty="0">
                <a:solidFill>
                  <a:srgbClr val="FF3300"/>
                </a:solidFill>
                <a:latin typeface="Times New Roman" panose="02020603050405020304" pitchFamily="18" charset="0"/>
                <a:cs typeface="Times New Roman" panose="02020603050405020304" pitchFamily="18" charset="0"/>
              </a:rPr>
              <a:t> </a:t>
            </a:r>
            <a:r>
              <a:rPr lang="en-US" altLang="zh-CN" sz="2400" b="1" dirty="0" smtClean="0">
                <a:solidFill>
                  <a:srgbClr val="FF3300"/>
                </a:solidFill>
                <a:latin typeface="Times New Roman" panose="02020603050405020304" pitchFamily="18" charset="0"/>
                <a:cs typeface="Times New Roman" panose="02020603050405020304" pitchFamily="18" charset="0"/>
              </a:rPr>
              <a:t>5G</a:t>
            </a:r>
            <a:r>
              <a:rPr lang="zh-CN" altLang="en-US" sz="2400" dirty="0" smtClean="0">
                <a:solidFill>
                  <a:srgbClr val="FF3300"/>
                </a:solidFill>
                <a:latin typeface="Times New Roman" panose="02020603050405020304" pitchFamily="18" charset="0"/>
                <a:cs typeface="Times New Roman" panose="02020603050405020304" pitchFamily="18" charset="0"/>
              </a:rPr>
              <a:t>标准进展：</a:t>
            </a:r>
            <a:r>
              <a:rPr lang="zh-CN" altLang="en-US" sz="2400" dirty="0" smtClean="0">
                <a:latin typeface="Times New Roman" panose="02020603050405020304" pitchFamily="18" charset="0"/>
                <a:cs typeface="Times New Roman" panose="02020603050405020304" pitchFamily="18" charset="0"/>
              </a:rPr>
              <a:t>预计</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4.5G</a:t>
            </a:r>
            <a:r>
              <a:rPr lang="zh-CN" altLang="en-US" sz="2400" dirty="0" smtClean="0">
                <a:latin typeface="Times New Roman" panose="02020603050405020304" pitchFamily="18" charset="0"/>
                <a:cs typeface="Times New Roman" panose="02020603050405020304" pitchFamily="18" charset="0"/>
              </a:rPr>
              <a:t>商用，</a:t>
            </a:r>
            <a:r>
              <a:rPr lang="en-US" altLang="zh-CN" sz="2400" dirty="0" smtClean="0">
                <a:latin typeface="Times New Roman" panose="02020603050405020304" pitchFamily="18" charset="0"/>
                <a:cs typeface="Times New Roman" panose="02020603050405020304" pitchFamily="18" charset="0"/>
              </a:rPr>
              <a:t>2020</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5G</a:t>
            </a:r>
            <a:r>
              <a:rPr lang="zh-CN" altLang="en-US" sz="2400" dirty="0" smtClean="0">
                <a:latin typeface="Times New Roman" panose="02020603050405020304" pitchFamily="18" charset="0"/>
                <a:cs typeface="Times New Roman" panose="02020603050405020304" pitchFamily="18" charset="0"/>
              </a:rPr>
              <a:t>商用</a:t>
            </a:r>
            <a:endParaRPr lang="zh-CN" altLang="en-US" sz="24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487054" y="1791397"/>
            <a:ext cx="8638710" cy="507831"/>
          </a:xfrm>
          <a:prstGeom prst="rect">
            <a:avLst/>
          </a:prstGeom>
          <a:noFill/>
        </p:spPr>
        <p:txBody>
          <a:bodyPr wrap="square" rtlCol="0">
            <a:spAutoFit/>
          </a:bodyPr>
          <a:lstStyle/>
          <a:p>
            <a:pPr>
              <a:lnSpc>
                <a:spcPct val="150000"/>
              </a:lnSpc>
              <a:buFont typeface="Wingdings" pitchFamily="2" charset="2"/>
              <a:buChar char="n"/>
            </a:pPr>
            <a:r>
              <a:rPr lang="zh-CN" altLang="en-US" b="1" dirty="0">
                <a:latin typeface="+mn-ea"/>
              </a:rPr>
              <a:t>当前</a:t>
            </a:r>
            <a:r>
              <a:rPr lang="en-US" altLang="zh-CN" b="1" dirty="0">
                <a:latin typeface="+mn-ea"/>
              </a:rPr>
              <a:t>4.5G</a:t>
            </a:r>
            <a:r>
              <a:rPr lang="zh-CN" altLang="en-US" b="1" dirty="0">
                <a:latin typeface="+mn-ea"/>
              </a:rPr>
              <a:t>标准</a:t>
            </a:r>
            <a:r>
              <a:rPr lang="en-US" altLang="zh-CN" b="1" dirty="0" smtClean="0">
                <a:latin typeface="+mn-ea"/>
              </a:rPr>
              <a:t>R12, R13</a:t>
            </a:r>
            <a:r>
              <a:rPr lang="zh-CN" altLang="en-US" b="1" dirty="0" smtClean="0">
                <a:latin typeface="+mn-ea"/>
              </a:rPr>
              <a:t>已经冻结；</a:t>
            </a:r>
            <a:r>
              <a:rPr lang="en-US" altLang="zh-CN" b="1" dirty="0" smtClean="0">
                <a:latin typeface="+mn-ea"/>
              </a:rPr>
              <a:t>5G NSA</a:t>
            </a:r>
            <a:r>
              <a:rPr lang="zh-CN" altLang="en-US" b="1" dirty="0" smtClean="0">
                <a:latin typeface="+mn-ea"/>
              </a:rPr>
              <a:t>标准</a:t>
            </a:r>
            <a:r>
              <a:rPr lang="en-US" altLang="zh-CN" b="1" dirty="0" smtClean="0">
                <a:latin typeface="+mn-ea"/>
              </a:rPr>
              <a:t>17</a:t>
            </a:r>
            <a:r>
              <a:rPr lang="zh-CN" altLang="en-US" b="1" dirty="0" smtClean="0">
                <a:latin typeface="+mn-ea"/>
              </a:rPr>
              <a:t>年底冻结，</a:t>
            </a:r>
            <a:r>
              <a:rPr lang="en-US" altLang="zh-CN" b="1" dirty="0" smtClean="0">
                <a:latin typeface="+mn-ea"/>
              </a:rPr>
              <a:t>5G SA</a:t>
            </a:r>
            <a:r>
              <a:rPr lang="zh-CN" altLang="en-US" b="1" dirty="0" smtClean="0">
                <a:latin typeface="+mn-ea"/>
              </a:rPr>
              <a:t>正</a:t>
            </a:r>
            <a:r>
              <a:rPr lang="zh-CN" altLang="en-US" b="1" dirty="0">
                <a:latin typeface="+mn-ea"/>
              </a:rPr>
              <a:t>处于研究阶段。</a:t>
            </a:r>
          </a:p>
        </p:txBody>
      </p:sp>
      <p:grpSp>
        <p:nvGrpSpPr>
          <p:cNvPr id="2" name="Group 1"/>
          <p:cNvGrpSpPr/>
          <p:nvPr/>
        </p:nvGrpSpPr>
        <p:grpSpPr>
          <a:xfrm>
            <a:off x="394646" y="2576285"/>
            <a:ext cx="8182154" cy="2621251"/>
            <a:chOff x="394646" y="2576285"/>
            <a:chExt cx="8182154" cy="2621251"/>
          </a:xfrm>
        </p:grpSpPr>
        <p:cxnSp>
          <p:nvCxnSpPr>
            <p:cNvPr id="83" name="直接箭头连接符 82"/>
            <p:cNvCxnSpPr/>
            <p:nvPr/>
          </p:nvCxnSpPr>
          <p:spPr bwMode="auto">
            <a:xfrm>
              <a:off x="847205" y="5197536"/>
              <a:ext cx="7729595" cy="0"/>
            </a:xfrm>
            <a:prstGeom prst="straightConnector1">
              <a:avLst/>
            </a:prstGeom>
            <a:ln w="57150">
              <a:solidFill>
                <a:schemeClr val="tx1"/>
              </a:solidFill>
              <a:tailEnd type="arrow" w="med" len="lg"/>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1301762"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2010</a:t>
              </a:r>
              <a:endParaRPr lang="zh-CN" altLang="en-US" sz="1050" b="1" dirty="0">
                <a:latin typeface="微软雅黑" pitchFamily="34" charset="-122"/>
                <a:ea typeface="微软雅黑" pitchFamily="34" charset="-122"/>
              </a:endParaRPr>
            </a:p>
          </p:txBody>
        </p:sp>
        <p:sp>
          <p:nvSpPr>
            <p:cNvPr id="85" name="TextBox 84"/>
            <p:cNvSpPr txBox="1"/>
            <p:nvPr/>
          </p:nvSpPr>
          <p:spPr>
            <a:xfrm>
              <a:off x="2463247"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2012</a:t>
              </a:r>
              <a:endParaRPr lang="zh-CN" altLang="en-US" sz="1050" b="1" dirty="0">
                <a:latin typeface="微软雅黑" pitchFamily="34" charset="-122"/>
                <a:ea typeface="微软雅黑" pitchFamily="34" charset="-122"/>
              </a:endParaRPr>
            </a:p>
          </p:txBody>
        </p:sp>
        <p:sp>
          <p:nvSpPr>
            <p:cNvPr id="86" name="TextBox 85"/>
            <p:cNvSpPr txBox="1"/>
            <p:nvPr/>
          </p:nvSpPr>
          <p:spPr>
            <a:xfrm>
              <a:off x="3624732"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2014</a:t>
              </a:r>
              <a:endParaRPr lang="zh-CN" altLang="en-US" sz="1050" b="1" dirty="0">
                <a:latin typeface="微软雅黑" pitchFamily="34" charset="-122"/>
                <a:ea typeface="微软雅黑" pitchFamily="34" charset="-122"/>
              </a:endParaRPr>
            </a:p>
          </p:txBody>
        </p:sp>
        <p:sp>
          <p:nvSpPr>
            <p:cNvPr id="87" name="TextBox 86"/>
            <p:cNvSpPr txBox="1"/>
            <p:nvPr/>
          </p:nvSpPr>
          <p:spPr>
            <a:xfrm>
              <a:off x="4806409"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2016</a:t>
              </a:r>
              <a:endParaRPr lang="zh-CN" altLang="en-US" sz="1050" b="1" dirty="0">
                <a:latin typeface="微软雅黑" pitchFamily="34" charset="-122"/>
                <a:ea typeface="微软雅黑" pitchFamily="34" charset="-122"/>
              </a:endParaRPr>
            </a:p>
          </p:txBody>
        </p:sp>
        <p:sp>
          <p:nvSpPr>
            <p:cNvPr id="89" name="TextBox 88"/>
            <p:cNvSpPr txBox="1"/>
            <p:nvPr/>
          </p:nvSpPr>
          <p:spPr>
            <a:xfrm>
              <a:off x="5947702"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2018</a:t>
              </a:r>
              <a:endParaRPr lang="zh-CN" altLang="en-US" sz="1050" b="1" dirty="0">
                <a:latin typeface="微软雅黑" pitchFamily="34" charset="-122"/>
                <a:ea typeface="微软雅黑" pitchFamily="34" charset="-122"/>
              </a:endParaRPr>
            </a:p>
          </p:txBody>
        </p:sp>
        <p:sp>
          <p:nvSpPr>
            <p:cNvPr id="90" name="TextBox 89"/>
            <p:cNvSpPr txBox="1"/>
            <p:nvPr/>
          </p:nvSpPr>
          <p:spPr>
            <a:xfrm>
              <a:off x="7109187" y="4613757"/>
              <a:ext cx="580743" cy="230806"/>
            </a:xfrm>
            <a:prstGeom prst="rect">
              <a:avLst/>
            </a:prstGeom>
            <a:noFill/>
          </p:spPr>
          <p:txBody>
            <a:bodyPr wrap="square" lIns="68552" tIns="34277" rIns="68552" bIns="34277" rtlCol="0">
              <a:spAutoFit/>
            </a:bodyPr>
            <a:lstStyle/>
            <a:p>
              <a:pPr algn="ctr"/>
              <a:r>
                <a:rPr lang="en-US" altLang="zh-CN" sz="1050" b="1" dirty="0">
                  <a:latin typeface="微软雅黑" pitchFamily="34" charset="-122"/>
                  <a:ea typeface="微软雅黑" pitchFamily="34" charset="-122"/>
                </a:rPr>
                <a:t>2020</a:t>
              </a:r>
              <a:endParaRPr lang="zh-CN" altLang="en-US" sz="1050" b="1" dirty="0">
                <a:latin typeface="微软雅黑" pitchFamily="34" charset="-122"/>
                <a:ea typeface="微软雅黑" pitchFamily="34" charset="-122"/>
              </a:endParaRPr>
            </a:p>
          </p:txBody>
        </p:sp>
        <p:sp>
          <p:nvSpPr>
            <p:cNvPr id="91" name="圆角矩形 90"/>
            <p:cNvSpPr/>
            <p:nvPr/>
          </p:nvSpPr>
          <p:spPr bwMode="auto">
            <a:xfrm>
              <a:off x="1404996" y="2643549"/>
              <a:ext cx="774323" cy="345232"/>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685520">
                <a:buClr>
                  <a:srgbClr val="CC9900"/>
                </a:buClr>
              </a:pPr>
              <a:r>
                <a:rPr lang="en-US" altLang="zh-CN" sz="1200" dirty="0">
                  <a:latin typeface="微软雅黑" pitchFamily="34" charset="-122"/>
                  <a:ea typeface="微软雅黑" pitchFamily="34" charset="-122"/>
                </a:rPr>
                <a:t>Rel-10</a:t>
              </a:r>
              <a:endParaRPr lang="zh-CN" altLang="en-US" sz="1200" dirty="0">
                <a:latin typeface="微软雅黑" pitchFamily="34" charset="-122"/>
                <a:ea typeface="微软雅黑" pitchFamily="34" charset="-122"/>
              </a:endParaRPr>
            </a:p>
          </p:txBody>
        </p:sp>
        <p:sp>
          <p:nvSpPr>
            <p:cNvPr id="92" name="圆角矩形 91"/>
            <p:cNvSpPr/>
            <p:nvPr/>
          </p:nvSpPr>
          <p:spPr bwMode="auto">
            <a:xfrm>
              <a:off x="2233092" y="2643549"/>
              <a:ext cx="774323" cy="345232"/>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Rel-11</a:t>
              </a:r>
              <a:endParaRPr lang="zh-CN" altLang="en-US" sz="1200" dirty="0">
                <a:latin typeface="微软雅黑" pitchFamily="34" charset="-122"/>
                <a:ea typeface="微软雅黑" pitchFamily="34" charset="-122"/>
              </a:endParaRPr>
            </a:p>
          </p:txBody>
        </p:sp>
        <p:sp>
          <p:nvSpPr>
            <p:cNvPr id="93" name="圆角矩形 92"/>
            <p:cNvSpPr/>
            <p:nvPr/>
          </p:nvSpPr>
          <p:spPr bwMode="auto">
            <a:xfrm>
              <a:off x="3061187" y="2643549"/>
              <a:ext cx="1096958" cy="345232"/>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Rel-12</a:t>
              </a:r>
              <a:endParaRPr lang="zh-CN" altLang="en-US" sz="1200" dirty="0">
                <a:latin typeface="微软雅黑" pitchFamily="34" charset="-122"/>
                <a:ea typeface="微软雅黑" pitchFamily="34" charset="-122"/>
              </a:endParaRPr>
            </a:p>
          </p:txBody>
        </p:sp>
        <p:sp>
          <p:nvSpPr>
            <p:cNvPr id="94" name="圆角矩形 93"/>
            <p:cNvSpPr/>
            <p:nvPr/>
          </p:nvSpPr>
          <p:spPr bwMode="auto">
            <a:xfrm>
              <a:off x="4211918" y="2643551"/>
              <a:ext cx="888891" cy="345230"/>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Rel-13</a:t>
              </a:r>
              <a:endParaRPr lang="zh-CN" altLang="en-US" sz="1200" dirty="0">
                <a:latin typeface="微软雅黑" pitchFamily="34" charset="-122"/>
                <a:ea typeface="微软雅黑" pitchFamily="34" charset="-122"/>
              </a:endParaRPr>
            </a:p>
          </p:txBody>
        </p:sp>
        <p:sp>
          <p:nvSpPr>
            <p:cNvPr id="95" name="圆角矩形 94"/>
            <p:cNvSpPr/>
            <p:nvPr/>
          </p:nvSpPr>
          <p:spPr bwMode="auto">
            <a:xfrm>
              <a:off x="5150687" y="2643551"/>
              <a:ext cx="917863" cy="345230"/>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Rel-14</a:t>
              </a:r>
              <a:endParaRPr lang="zh-CN" altLang="en-US" sz="1200" dirty="0">
                <a:latin typeface="微软雅黑" pitchFamily="34" charset="-122"/>
                <a:ea typeface="微软雅黑" pitchFamily="34" charset="-122"/>
              </a:endParaRPr>
            </a:p>
          </p:txBody>
        </p:sp>
        <p:sp>
          <p:nvSpPr>
            <p:cNvPr id="96" name="圆角矩形 95"/>
            <p:cNvSpPr/>
            <p:nvPr/>
          </p:nvSpPr>
          <p:spPr bwMode="auto">
            <a:xfrm>
              <a:off x="6167809" y="2643549"/>
              <a:ext cx="838850" cy="345232"/>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Rel-15</a:t>
              </a:r>
              <a:endParaRPr lang="zh-CN" altLang="en-US" sz="1200" dirty="0">
                <a:latin typeface="微软雅黑" pitchFamily="34" charset="-122"/>
                <a:ea typeface="微软雅黑" pitchFamily="34" charset="-122"/>
              </a:endParaRPr>
            </a:p>
          </p:txBody>
        </p:sp>
        <p:sp>
          <p:nvSpPr>
            <p:cNvPr id="97" name="圆角矩形 96"/>
            <p:cNvSpPr/>
            <p:nvPr/>
          </p:nvSpPr>
          <p:spPr bwMode="auto">
            <a:xfrm>
              <a:off x="7077819" y="2643549"/>
              <a:ext cx="839955" cy="345232"/>
            </a:xfrm>
            <a:prstGeom prst="roundRect">
              <a:avLst/>
            </a:prstGeom>
            <a:solidFill>
              <a:srgbClr val="00B050"/>
            </a:solidFill>
            <a:ln w="19050">
              <a:solidFill>
                <a:srgbClr val="008000"/>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pPr>
              <a:r>
                <a:rPr lang="en-US" altLang="zh-CN" sz="1200" dirty="0">
                  <a:latin typeface="微软雅黑" pitchFamily="34" charset="-122"/>
                  <a:ea typeface="微软雅黑" pitchFamily="34" charset="-122"/>
                </a:rPr>
                <a:t>Rel-16</a:t>
              </a:r>
              <a:endParaRPr lang="zh-CN" altLang="en-US" sz="1200" dirty="0">
                <a:latin typeface="微软雅黑" pitchFamily="34" charset="-122"/>
                <a:ea typeface="微软雅黑" pitchFamily="34" charset="-122"/>
              </a:endParaRPr>
            </a:p>
          </p:txBody>
        </p:sp>
        <p:sp>
          <p:nvSpPr>
            <p:cNvPr id="98" name="TextBox 97"/>
            <p:cNvSpPr txBox="1"/>
            <p:nvPr/>
          </p:nvSpPr>
          <p:spPr>
            <a:xfrm>
              <a:off x="394646" y="2576285"/>
              <a:ext cx="807880" cy="438555"/>
            </a:xfrm>
            <a:prstGeom prst="rect">
              <a:avLst/>
            </a:prstGeom>
            <a:noFill/>
          </p:spPr>
          <p:txBody>
            <a:bodyPr wrap="square" lIns="68552" tIns="34277" rIns="68552" bIns="34277" rtlCol="0">
              <a:spAutoFit/>
            </a:bodyPr>
            <a:lstStyle/>
            <a:p>
              <a:pPr algn="ctr"/>
              <a:r>
                <a:rPr lang="en-US" altLang="zh-CN" sz="1200" dirty="0">
                  <a:latin typeface="微软雅黑" pitchFamily="34" charset="-122"/>
                  <a:ea typeface="微软雅黑" pitchFamily="34" charset="-122"/>
                </a:rPr>
                <a:t>3GPP</a:t>
              </a:r>
              <a:r>
                <a:rPr lang="zh-CN" altLang="en-US" sz="1200" dirty="0">
                  <a:latin typeface="微软雅黑" pitchFamily="34" charset="-122"/>
                  <a:ea typeface="微软雅黑" pitchFamily="34" charset="-122"/>
                </a:rPr>
                <a:t>标准版本：</a:t>
              </a:r>
            </a:p>
          </p:txBody>
        </p:sp>
        <p:sp>
          <p:nvSpPr>
            <p:cNvPr id="99" name="圆角矩形 98"/>
            <p:cNvSpPr/>
            <p:nvPr/>
          </p:nvSpPr>
          <p:spPr bwMode="auto">
            <a:xfrm>
              <a:off x="1364784" y="3082233"/>
              <a:ext cx="2537339" cy="335052"/>
            </a:xfrm>
            <a:prstGeom prst="roundRect">
              <a:avLst/>
            </a:prstGeom>
            <a:solidFill>
              <a:srgbClr val="00B0F0"/>
            </a:solidFill>
            <a:ln w="19050">
              <a:solidFill>
                <a:schemeClr val="bg1">
                  <a:lumMod val="50000"/>
                </a:schemeClr>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685520">
                <a:buClr>
                  <a:srgbClr val="CC9900"/>
                </a:buClr>
              </a:pPr>
              <a:r>
                <a:rPr lang="en-US" altLang="zh-CN" sz="1200" dirty="0">
                  <a:latin typeface="微软雅黑" pitchFamily="34" charset="-122"/>
                  <a:ea typeface="微软雅黑" pitchFamily="34" charset="-122"/>
                </a:rPr>
                <a:t>LTE-Advanced (4G)</a:t>
              </a:r>
              <a:endParaRPr lang="zh-CN" altLang="en-US" sz="1200" dirty="0">
                <a:latin typeface="微软雅黑" pitchFamily="34" charset="-122"/>
                <a:ea typeface="微软雅黑" pitchFamily="34" charset="-122"/>
              </a:endParaRPr>
            </a:p>
          </p:txBody>
        </p:sp>
        <p:sp>
          <p:nvSpPr>
            <p:cNvPr id="108" name="圆角矩形 107"/>
            <p:cNvSpPr/>
            <p:nvPr/>
          </p:nvSpPr>
          <p:spPr bwMode="auto">
            <a:xfrm>
              <a:off x="3959891" y="3082233"/>
              <a:ext cx="2169400" cy="335051"/>
            </a:xfrm>
            <a:prstGeom prst="roundRect">
              <a:avLst/>
            </a:prstGeom>
            <a:solidFill>
              <a:srgbClr val="FFFF00"/>
            </a:solidFill>
            <a:ln w="19050">
              <a:solidFill>
                <a:schemeClr val="accent1">
                  <a:lumMod val="50000"/>
                </a:schemeClr>
              </a:solidFill>
              <a:prstDash val="dash"/>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685520">
                <a:buClr>
                  <a:srgbClr val="CC9900"/>
                </a:buClr>
              </a:pPr>
              <a:r>
                <a:rPr lang="en-US" altLang="zh-CN" sz="1200" dirty="0">
                  <a:latin typeface="微软雅黑" pitchFamily="34" charset="-122"/>
                  <a:ea typeface="微软雅黑" pitchFamily="34" charset="-122"/>
                </a:rPr>
                <a:t>4.5G</a:t>
              </a:r>
              <a:endParaRPr lang="zh-CN" altLang="en-US" sz="1200" dirty="0">
                <a:latin typeface="微软雅黑" pitchFamily="34" charset="-122"/>
                <a:ea typeface="微软雅黑" pitchFamily="34" charset="-122"/>
              </a:endParaRPr>
            </a:p>
          </p:txBody>
        </p:sp>
        <p:sp>
          <p:nvSpPr>
            <p:cNvPr id="113" name="圆角矩形 112"/>
            <p:cNvSpPr/>
            <p:nvPr/>
          </p:nvSpPr>
          <p:spPr bwMode="auto">
            <a:xfrm>
              <a:off x="6159963" y="3082233"/>
              <a:ext cx="1859046" cy="335051"/>
            </a:xfrm>
            <a:prstGeom prst="roundRect">
              <a:avLst/>
            </a:prstGeom>
            <a:solidFill>
              <a:schemeClr val="tx2">
                <a:lumMod val="40000"/>
                <a:lumOff val="60000"/>
              </a:schemeClr>
            </a:solidFill>
            <a:ln w="19050">
              <a:solidFill>
                <a:schemeClr val="accent1">
                  <a:lumMod val="50000"/>
                </a:schemeClr>
              </a:solidFill>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defTabSz="685520">
                <a:buClr>
                  <a:srgbClr val="CC9900"/>
                </a:buClr>
              </a:pPr>
              <a:r>
                <a:rPr lang="en-US" altLang="zh-CN" sz="1200" dirty="0">
                  <a:latin typeface="微软雅黑" pitchFamily="34" charset="-122"/>
                  <a:ea typeface="微软雅黑" pitchFamily="34" charset="-122"/>
                </a:rPr>
                <a:t>5G</a:t>
              </a:r>
              <a:endParaRPr lang="zh-CN" altLang="en-US" sz="1200" dirty="0">
                <a:latin typeface="微软雅黑" pitchFamily="34" charset="-122"/>
                <a:ea typeface="微软雅黑" pitchFamily="34" charset="-122"/>
              </a:endParaRPr>
            </a:p>
          </p:txBody>
        </p:sp>
        <p:sp>
          <p:nvSpPr>
            <p:cNvPr id="116" name="菱形 115"/>
            <p:cNvSpPr/>
            <p:nvPr/>
          </p:nvSpPr>
          <p:spPr bwMode="auto">
            <a:xfrm>
              <a:off x="5057207" y="4782565"/>
              <a:ext cx="129054" cy="136767"/>
            </a:xfrm>
            <a:prstGeom prst="diamond">
              <a:avLst/>
            </a:prstGeom>
            <a:solidFill>
              <a:srgbClr val="FF0000"/>
            </a:solidFill>
            <a:ln w="19050">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buFont typeface="Wingdings" pitchFamily="2" charset="2"/>
                <a:buChar char="n"/>
              </a:pPr>
              <a:endParaRPr lang="zh-CN" altLang="en-US" sz="1350" dirty="0">
                <a:latin typeface="微软雅黑" pitchFamily="34" charset="-122"/>
                <a:ea typeface="微软雅黑" pitchFamily="34" charset="-122"/>
              </a:endParaRPr>
            </a:p>
          </p:txBody>
        </p:sp>
        <p:sp>
          <p:nvSpPr>
            <p:cNvPr id="117" name="菱形 116"/>
            <p:cNvSpPr/>
            <p:nvPr/>
          </p:nvSpPr>
          <p:spPr bwMode="auto">
            <a:xfrm>
              <a:off x="7351865" y="4779709"/>
              <a:ext cx="129054" cy="136767"/>
            </a:xfrm>
            <a:prstGeom prst="diamond">
              <a:avLst/>
            </a:prstGeom>
            <a:solidFill>
              <a:srgbClr val="FF0000"/>
            </a:solidFill>
            <a:ln w="19050">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buClr>
                  <a:srgbClr val="CC9900"/>
                </a:buClr>
                <a:buFont typeface="Wingdings" pitchFamily="2" charset="2"/>
                <a:buChar char="n"/>
              </a:pPr>
              <a:endParaRPr lang="zh-CN" altLang="en-US" sz="1350" dirty="0">
                <a:latin typeface="微软雅黑" pitchFamily="34" charset="-122"/>
                <a:ea typeface="微软雅黑" pitchFamily="34" charset="-122"/>
              </a:endParaRPr>
            </a:p>
          </p:txBody>
        </p:sp>
        <p:sp>
          <p:nvSpPr>
            <p:cNvPr id="118" name="TextBox 117"/>
            <p:cNvSpPr txBox="1"/>
            <p:nvPr/>
          </p:nvSpPr>
          <p:spPr>
            <a:xfrm>
              <a:off x="4712003" y="4904461"/>
              <a:ext cx="888385" cy="276999"/>
            </a:xfrm>
            <a:prstGeom prst="rect">
              <a:avLst/>
            </a:prstGeom>
            <a:noFill/>
          </p:spPr>
          <p:txBody>
            <a:bodyPr wrap="none" rtlCol="0">
              <a:spAutoFit/>
            </a:bodyPr>
            <a:lstStyle/>
            <a:p>
              <a:r>
                <a:rPr lang="en-US" altLang="zh-CN" sz="1200" b="1" dirty="0">
                  <a:latin typeface="微软雅黑" pitchFamily="34" charset="-122"/>
                  <a:ea typeface="微软雅黑" pitchFamily="34" charset="-122"/>
                </a:rPr>
                <a:t>4.5G </a:t>
              </a:r>
              <a:r>
                <a:rPr lang="zh-CN" altLang="en-US" sz="1200" b="1" dirty="0">
                  <a:latin typeface="微软雅黑" pitchFamily="34" charset="-122"/>
                  <a:ea typeface="微软雅黑" pitchFamily="34" charset="-122"/>
                </a:rPr>
                <a:t>商用</a:t>
              </a:r>
            </a:p>
          </p:txBody>
        </p:sp>
        <p:sp>
          <p:nvSpPr>
            <p:cNvPr id="132" name="TextBox 131"/>
            <p:cNvSpPr txBox="1"/>
            <p:nvPr/>
          </p:nvSpPr>
          <p:spPr>
            <a:xfrm>
              <a:off x="7040404" y="4904461"/>
              <a:ext cx="750526" cy="276999"/>
            </a:xfrm>
            <a:prstGeom prst="rect">
              <a:avLst/>
            </a:prstGeom>
            <a:noFill/>
          </p:spPr>
          <p:txBody>
            <a:bodyPr wrap="none" rtlCol="0">
              <a:spAutoFit/>
            </a:bodyPr>
            <a:lstStyle/>
            <a:p>
              <a:r>
                <a:rPr lang="en-US" altLang="zh-CN" sz="1200" b="1" dirty="0">
                  <a:latin typeface="微软雅黑" pitchFamily="34" charset="-122"/>
                  <a:ea typeface="微软雅黑" pitchFamily="34" charset="-122"/>
                </a:rPr>
                <a:t>5G </a:t>
              </a:r>
              <a:r>
                <a:rPr lang="zh-CN" altLang="en-US" sz="1200" b="1" dirty="0">
                  <a:latin typeface="微软雅黑" pitchFamily="34" charset="-122"/>
                  <a:ea typeface="微软雅黑" pitchFamily="34" charset="-122"/>
                </a:rPr>
                <a:t>商用</a:t>
              </a:r>
            </a:p>
          </p:txBody>
        </p:sp>
        <p:sp>
          <p:nvSpPr>
            <p:cNvPr id="33" name="Rounded Rectangle 19"/>
            <p:cNvSpPr/>
            <p:nvPr/>
          </p:nvSpPr>
          <p:spPr bwMode="auto">
            <a:xfrm>
              <a:off x="1350299" y="3417285"/>
              <a:ext cx="2551823" cy="1048492"/>
            </a:xfrm>
            <a:prstGeom prst="roundRect">
              <a:avLst>
                <a:gd name="adj" fmla="val 7747"/>
              </a:avLst>
            </a:prstGeom>
            <a:solidFill>
              <a:srgbClr val="00B0F0">
                <a:alpha val="50000"/>
              </a:srgbClr>
            </a:solidFill>
            <a:ln w="25400">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r>
                <a:rPr lang="it-IT" altLang="zh-CN" sz="1200" kern="0" dirty="0">
                  <a:latin typeface="微软雅黑" pitchFamily="34" charset="-122"/>
                  <a:ea typeface="微软雅黑" pitchFamily="34" charset="-122"/>
                  <a:cs typeface="Arial" pitchFamily="34" charset="0"/>
                </a:rPr>
                <a:t>CA</a:t>
              </a:r>
              <a:r>
                <a:rPr lang="zh-CN" altLang="en-US" sz="1200" kern="0" dirty="0">
                  <a:latin typeface="微软雅黑" pitchFamily="34" charset="-122"/>
                  <a:ea typeface="微软雅黑" pitchFamily="34" charset="-122"/>
                  <a:cs typeface="Arial" pitchFamily="34" charset="0"/>
                </a:rPr>
                <a:t>、</a:t>
              </a:r>
              <a:r>
                <a:rPr lang="it-IT" altLang="zh-CN" sz="1200" kern="0" dirty="0">
                  <a:latin typeface="微软雅黑" pitchFamily="34" charset="-122"/>
                  <a:ea typeface="微软雅黑" pitchFamily="34" charset="-122"/>
                  <a:cs typeface="Arial" pitchFamily="34" charset="0"/>
                </a:rPr>
                <a:t>CoMP</a:t>
              </a:r>
              <a:r>
                <a:rPr lang="zh-CN" altLang="en-US" sz="1200" kern="0" dirty="0">
                  <a:latin typeface="微软雅黑" pitchFamily="34" charset="-122"/>
                  <a:ea typeface="微软雅黑" pitchFamily="34" charset="-122"/>
                  <a:cs typeface="Arial" pitchFamily="34" charset="0"/>
                </a:rPr>
                <a:t>、</a:t>
              </a:r>
              <a:r>
                <a:rPr lang="it-IT" altLang="zh-CN" sz="1200" kern="0" dirty="0">
                  <a:latin typeface="微软雅黑" pitchFamily="34" charset="-122"/>
                  <a:ea typeface="微软雅黑" pitchFamily="34" charset="-122"/>
                  <a:cs typeface="Arial" pitchFamily="34" charset="0"/>
                </a:rPr>
                <a:t>MIMO</a:t>
              </a:r>
            </a:p>
            <a:p>
              <a:pPr algn="ctr"/>
              <a:r>
                <a:rPr lang="it-IT" altLang="zh-CN" sz="1200" kern="0" dirty="0">
                  <a:latin typeface="微软雅黑" pitchFamily="34" charset="-122"/>
                  <a:ea typeface="微软雅黑" pitchFamily="34" charset="-122"/>
                  <a:cs typeface="Arial" pitchFamily="34" charset="0"/>
                </a:rPr>
                <a:t>HetNet</a:t>
              </a:r>
            </a:p>
            <a:p>
              <a:pPr algn="ctr"/>
              <a:r>
                <a:rPr lang="it-IT" altLang="zh-CN" sz="1200" kern="0" dirty="0">
                  <a:latin typeface="微软雅黑" pitchFamily="34" charset="-122"/>
                  <a:ea typeface="微软雅黑" pitchFamily="34" charset="-122"/>
                  <a:cs typeface="Arial" pitchFamily="34" charset="0"/>
                </a:rPr>
                <a:t>......</a:t>
              </a:r>
            </a:p>
          </p:txBody>
        </p:sp>
        <p:sp>
          <p:nvSpPr>
            <p:cNvPr id="34" name="Rounded Rectangle 20"/>
            <p:cNvSpPr/>
            <p:nvPr/>
          </p:nvSpPr>
          <p:spPr bwMode="auto">
            <a:xfrm>
              <a:off x="3959892" y="3417285"/>
              <a:ext cx="2169399" cy="1048492"/>
            </a:xfrm>
            <a:prstGeom prst="roundRect">
              <a:avLst>
                <a:gd name="adj" fmla="val 6015"/>
              </a:avLst>
            </a:prstGeom>
            <a:solidFill>
              <a:srgbClr val="FFFF00">
                <a:alpha val="50000"/>
              </a:srgbClr>
            </a:solidFill>
            <a:ln w="25400">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it-IT" altLang="zh-CN" sz="1200" kern="0" dirty="0">
                <a:latin typeface="微软雅黑" pitchFamily="34" charset="-122"/>
                <a:ea typeface="微软雅黑" pitchFamily="34" charset="-122"/>
                <a:cs typeface="Arial" pitchFamily="34" charset="0"/>
              </a:endParaRPr>
            </a:p>
            <a:p>
              <a:pPr algn="ctr"/>
              <a:r>
                <a:rPr lang="it-IT" altLang="zh-CN" sz="1200" kern="0" dirty="0">
                  <a:solidFill>
                    <a:srgbClr val="FF0000"/>
                  </a:solidFill>
                  <a:latin typeface="微软雅黑" pitchFamily="34" charset="-122"/>
                  <a:ea typeface="微软雅黑" pitchFamily="34" charset="-122"/>
                  <a:cs typeface="Arial" pitchFamily="34" charset="0"/>
                </a:rPr>
                <a:t>SOMA </a:t>
              </a:r>
              <a:r>
                <a:rPr lang="zh-CN" altLang="en-US" sz="1200" kern="0" dirty="0">
                  <a:latin typeface="微软雅黑" pitchFamily="34" charset="-122"/>
                  <a:ea typeface="微软雅黑" pitchFamily="34" charset="-122"/>
                  <a:cs typeface="Arial" pitchFamily="34" charset="0"/>
                </a:rPr>
                <a:t>、</a:t>
              </a:r>
              <a:r>
                <a:rPr lang="en-US" altLang="zh-CN" sz="1200" kern="0" dirty="0">
                  <a:latin typeface="微软雅黑" pitchFamily="34" charset="-122"/>
                  <a:ea typeface="微软雅黑" pitchFamily="34" charset="-122"/>
                  <a:cs typeface="Arial" pitchFamily="34" charset="0"/>
                </a:rPr>
                <a:t>256QAM</a:t>
              </a:r>
              <a:r>
                <a:rPr lang="zh-CN" altLang="en-US" sz="1200" kern="0" dirty="0">
                  <a:latin typeface="微软雅黑" pitchFamily="34" charset="-122"/>
                  <a:ea typeface="微软雅黑" pitchFamily="34" charset="-122"/>
                  <a:cs typeface="Arial" pitchFamily="34" charset="0"/>
                </a:rPr>
                <a:t>、</a:t>
              </a:r>
              <a:r>
                <a:rPr lang="it-IT" altLang="zh-CN" sz="1200" kern="0" dirty="0">
                  <a:latin typeface="微软雅黑" pitchFamily="34" charset="-122"/>
                  <a:ea typeface="微软雅黑" pitchFamily="34" charset="-122"/>
                  <a:cs typeface="Arial" pitchFamily="34" charset="0"/>
                </a:rPr>
                <a:t>Massive CA</a:t>
              </a:r>
              <a:r>
                <a:rPr lang="zh-CN" altLang="en-US" sz="1200" kern="0" dirty="0">
                  <a:latin typeface="微软雅黑" pitchFamily="34" charset="-122"/>
                  <a:ea typeface="微软雅黑" pitchFamily="34" charset="-122"/>
                  <a:cs typeface="Arial" pitchFamily="34" charset="0"/>
                </a:rPr>
                <a:t>、</a:t>
              </a:r>
              <a:r>
                <a:rPr lang="it-IT" altLang="zh-CN" sz="1200" kern="0" dirty="0">
                  <a:latin typeface="微软雅黑" pitchFamily="34" charset="-122"/>
                  <a:ea typeface="微软雅黑" pitchFamily="34" charset="-122"/>
                  <a:cs typeface="Arial" pitchFamily="34" charset="0"/>
                </a:rPr>
                <a:t> Massive MIMO</a:t>
              </a:r>
              <a:r>
                <a:rPr lang="zh-CN" altLang="en-US" sz="1200" kern="0" dirty="0">
                  <a:latin typeface="微软雅黑" pitchFamily="34" charset="-122"/>
                  <a:ea typeface="微软雅黑" pitchFamily="34" charset="-122"/>
                  <a:cs typeface="Arial" pitchFamily="34" charset="0"/>
                </a:rPr>
                <a:t>、</a:t>
              </a:r>
              <a:r>
                <a:rPr lang="en-US" altLang="zh-CN" sz="1200" kern="0" dirty="0">
                  <a:latin typeface="微软雅黑" pitchFamily="34" charset="-122"/>
                  <a:ea typeface="微软雅黑" pitchFamily="34" charset="-122"/>
                  <a:cs typeface="Arial" pitchFamily="34" charset="0"/>
                </a:rPr>
                <a:t>LTE-M</a:t>
              </a:r>
              <a:r>
                <a:rPr lang="zh-CN" altLang="en-US" sz="1200" kern="0" dirty="0">
                  <a:latin typeface="微软雅黑" pitchFamily="34" charset="-122"/>
                  <a:ea typeface="微软雅黑" pitchFamily="34" charset="-122"/>
                  <a:cs typeface="Arial" pitchFamily="34" charset="0"/>
                </a:rPr>
                <a:t>、</a:t>
              </a:r>
              <a:r>
                <a:rPr lang="it-IT" altLang="zh-CN" sz="1200" kern="0" dirty="0">
                  <a:latin typeface="微软雅黑" pitchFamily="34" charset="-122"/>
                  <a:ea typeface="微软雅黑" pitchFamily="34" charset="-122"/>
                  <a:cs typeface="Arial" pitchFamily="34" charset="0"/>
                </a:rPr>
                <a:t>U-LTE</a:t>
              </a:r>
            </a:p>
            <a:p>
              <a:pPr algn="ctr"/>
              <a:r>
                <a:rPr lang="it-IT" altLang="zh-CN" sz="1200" kern="0" dirty="0">
                  <a:latin typeface="微软雅黑" pitchFamily="34" charset="-122"/>
                  <a:ea typeface="微软雅黑" pitchFamily="34" charset="-122"/>
                  <a:cs typeface="Arial" pitchFamily="34" charset="0"/>
                </a:rPr>
                <a:t>......</a:t>
              </a:r>
            </a:p>
          </p:txBody>
        </p:sp>
        <p:sp>
          <p:nvSpPr>
            <p:cNvPr id="36" name="Rounded Rectangle 21"/>
            <p:cNvSpPr/>
            <p:nvPr/>
          </p:nvSpPr>
          <p:spPr bwMode="auto">
            <a:xfrm>
              <a:off x="6159963" y="3417284"/>
              <a:ext cx="1859046" cy="1048492"/>
            </a:xfrm>
            <a:prstGeom prst="roundRect">
              <a:avLst>
                <a:gd name="adj" fmla="val 8474"/>
              </a:avLst>
            </a:prstGeom>
            <a:solidFill>
              <a:schemeClr val="tx2">
                <a:lumMod val="40000"/>
                <a:lumOff val="60000"/>
                <a:alpha val="50000"/>
              </a:schemeClr>
            </a:solidFill>
            <a:ln w="25400">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defTabSz="685617">
                <a:defRPr/>
              </a:pPr>
              <a:r>
                <a:rPr lang="it-IT" altLang="zh-CN" sz="1200" kern="0" dirty="0">
                  <a:solidFill>
                    <a:srgbClr val="FF0000"/>
                  </a:solidFill>
                  <a:latin typeface="微软雅黑" pitchFamily="34" charset="-122"/>
                  <a:ea typeface="微软雅黑" pitchFamily="34" charset="-122"/>
                  <a:cs typeface="Arial" pitchFamily="34" charset="0"/>
                </a:rPr>
                <a:t>SCMA</a:t>
              </a:r>
              <a:r>
                <a:rPr lang="zh-CN" altLang="en-US" sz="1200" kern="0" dirty="0">
                  <a:solidFill>
                    <a:srgbClr val="FF0000"/>
                  </a:solidFill>
                  <a:latin typeface="微软雅黑" pitchFamily="34" charset="-122"/>
                  <a:ea typeface="微软雅黑" pitchFamily="34" charset="-122"/>
                  <a:cs typeface="Arial" pitchFamily="34" charset="0"/>
                </a:rPr>
                <a:t>、</a:t>
              </a:r>
              <a:r>
                <a:rPr lang="en-US" altLang="zh-CN" sz="1200" kern="0" dirty="0">
                  <a:solidFill>
                    <a:srgbClr val="FF0000"/>
                  </a:solidFill>
                  <a:latin typeface="微软雅黑" pitchFamily="34" charset="-122"/>
                  <a:ea typeface="微软雅黑" pitchFamily="34" charset="-122"/>
                  <a:cs typeface="Arial" pitchFamily="34" charset="0"/>
                </a:rPr>
                <a:t>F-OFDM </a:t>
              </a:r>
              <a:r>
                <a:rPr lang="zh-CN" altLang="en-US" sz="1200" kern="0" dirty="0">
                  <a:solidFill>
                    <a:srgbClr val="FF0000"/>
                  </a:solidFill>
                  <a:latin typeface="微软雅黑" pitchFamily="34" charset="-122"/>
                  <a:ea typeface="微软雅黑" pitchFamily="34" charset="-122"/>
                  <a:cs typeface="Arial" pitchFamily="34" charset="0"/>
                </a:rPr>
                <a:t>、</a:t>
              </a:r>
              <a:r>
                <a:rPr lang="it-IT" altLang="zh-CN" sz="1200" kern="0" dirty="0">
                  <a:solidFill>
                    <a:srgbClr val="FF0000"/>
                  </a:solidFill>
                  <a:latin typeface="微软雅黑" pitchFamily="34" charset="-122"/>
                  <a:ea typeface="微软雅黑" pitchFamily="34" charset="-122"/>
                  <a:cs typeface="Arial" pitchFamily="34" charset="0"/>
                </a:rPr>
                <a:t>Massive MIMO</a:t>
              </a:r>
              <a:r>
                <a:rPr lang="zh-CN" altLang="en-US" sz="1200" kern="0" dirty="0">
                  <a:solidFill>
                    <a:srgbClr val="FF0000"/>
                  </a:solidFill>
                  <a:latin typeface="微软雅黑" pitchFamily="34" charset="-122"/>
                  <a:ea typeface="微软雅黑" pitchFamily="34" charset="-122"/>
                  <a:cs typeface="Arial" pitchFamily="34" charset="0"/>
                </a:rPr>
                <a:t>、全双工</a:t>
              </a:r>
              <a:r>
                <a:rPr lang="it-IT" altLang="zh-CN" sz="1200" kern="0" dirty="0">
                  <a:solidFill>
                    <a:sysClr val="windowText" lastClr="000000"/>
                  </a:solidFill>
                  <a:latin typeface="微软雅黑" pitchFamily="34" charset="-122"/>
                  <a:ea typeface="微软雅黑" pitchFamily="34" charset="-122"/>
                  <a:cs typeface="Arial" pitchFamily="34" charset="0"/>
                </a:rPr>
                <a:t>......</a:t>
              </a:r>
            </a:p>
          </p:txBody>
        </p:sp>
      </p:grpSp>
    </p:spTree>
    <p:extLst>
      <p:ext uri="{BB962C8B-B14F-4D97-AF65-F5344CB8AC3E}">
        <p14:creationId xmlns:p14="http://schemas.microsoft.com/office/powerpoint/2010/main" val="133517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21937</TotalTime>
  <Words>5103</Words>
  <Application>Microsoft Office PowerPoint</Application>
  <PresentationFormat>On-screen Show (4:3)</PresentationFormat>
  <Paragraphs>747</Paragraphs>
  <Slides>67</Slides>
  <Notes>20</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87" baseType="lpstr">
      <vt:lpstr>Arial Unicode MS</vt:lpstr>
      <vt:lpstr>Batang</vt:lpstr>
      <vt:lpstr>Lucida Grande</vt:lpstr>
      <vt:lpstr>QualcommWeb</vt:lpstr>
      <vt:lpstr>华文楷体</vt:lpstr>
      <vt:lpstr>华文细黑</vt:lpstr>
      <vt:lpstr>华文新魏</vt:lpstr>
      <vt:lpstr>宋体</vt:lpstr>
      <vt:lpstr>微软雅黑</vt:lpstr>
      <vt:lpstr>Arial</vt:lpstr>
      <vt:lpstr>Arial</vt:lpstr>
      <vt:lpstr>Arial Narrow</vt:lpstr>
      <vt:lpstr>Calibri</vt:lpstr>
      <vt:lpstr>Candara</vt:lpstr>
      <vt:lpstr>Symbol</vt:lpstr>
      <vt:lpstr>Times New Roman</vt:lpstr>
      <vt:lpstr>Verdana</vt:lpstr>
      <vt:lpstr>Wingdings</vt:lpstr>
      <vt:lpstr>波形</vt:lpstr>
      <vt:lpstr>公式</vt:lpstr>
      <vt:lpstr>5G概述</vt:lpstr>
      <vt:lpstr>Contents</vt:lpstr>
      <vt:lpstr>移动通信技术发展历程</vt:lpstr>
      <vt:lpstr>4G用户数</vt:lpstr>
      <vt:lpstr>新型移动业务</vt:lpstr>
      <vt:lpstr>PowerPoint Presentation</vt:lpstr>
      <vt:lpstr>4.5G引领物联网规模商用，5G开启万物互联之门</vt:lpstr>
      <vt:lpstr> 5G标准进展：2016年4.5G商用，估计2020年5G商用</vt:lpstr>
      <vt:lpstr> 5G标准进展：预计2016年4.5G商用，2020年5G商用</vt:lpstr>
      <vt:lpstr>中国5G大事年表</vt:lpstr>
      <vt:lpstr>Contents</vt:lpstr>
      <vt:lpstr>PowerPoint Presentation</vt:lpstr>
      <vt:lpstr>PowerPoint Presentation</vt:lpstr>
      <vt:lpstr>PowerPoint Presentation</vt:lpstr>
      <vt:lpstr>   基本特征</vt:lpstr>
      <vt:lpstr>5G增强现有的应用场景</vt:lpstr>
      <vt:lpstr>5G典型应用场景</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Reference</vt:lpstr>
      <vt:lpstr>Thanks&amp;&amp;Questions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Skysoft WIKI系统使用指南</dc:title>
  <dc:creator>skysoft</dc:creator>
  <cp:lastModifiedBy>skysoft</cp:lastModifiedBy>
  <cp:revision>428</cp:revision>
  <dcterms:created xsi:type="dcterms:W3CDTF">2016-05-06T06:39:37Z</dcterms:created>
  <dcterms:modified xsi:type="dcterms:W3CDTF">2018-06-12T08:32:45Z</dcterms:modified>
</cp:coreProperties>
</file>