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18" r:id="rId4"/>
    <p:sldId id="268" r:id="rId5"/>
    <p:sldId id="451" r:id="rId6"/>
    <p:sldId id="370" r:id="rId7"/>
    <p:sldId id="319" r:id="rId8"/>
    <p:sldId id="320" r:id="rId9"/>
    <p:sldId id="446" r:id="rId10"/>
    <p:sldId id="447" r:id="rId11"/>
    <p:sldId id="448" r:id="rId12"/>
    <p:sldId id="449" r:id="rId13"/>
    <p:sldId id="450" r:id="rId14"/>
    <p:sldId id="306" r:id="rId15"/>
    <p:sldId id="309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47" autoAdjust="0"/>
    <p:restoredTop sz="96424" autoAdjust="0"/>
  </p:normalViewPr>
  <p:slideViewPr>
    <p:cSldViewPr>
      <p:cViewPr varScale="1">
        <p:scale>
          <a:sx n="116" d="100"/>
          <a:sy n="116" d="100"/>
        </p:scale>
        <p:origin x="10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89A0-6171-4730-94CC-B5AFE6F5B4D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7C843-9456-40CF-B00D-8F9914CB5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5941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86720"/>
            <a:ext cx="4103117" cy="8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7408333" cy="34506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96" y="6227934"/>
            <a:ext cx="2051561" cy="4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68760"/>
            <a:ext cx="8723376" cy="174054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642028-BBA6-4D0B-A331-28180260F908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15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96" y="6227934"/>
            <a:ext cx="2051561" cy="4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specifications/specification-numbe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compedia.net/technolog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LTE-PLMN</a:t>
            </a:r>
            <a:r>
              <a:rPr lang="zh-CN" altLang="en-US" smtClean="0"/>
              <a:t>选择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486916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5G&amp;LTE SW</a:t>
            </a:r>
          </a:p>
          <a:p>
            <a:r>
              <a:rPr lang="en-US" altLang="zh-CN" dirty="0" smtClean="0"/>
              <a:t>Colin Chen(</a:t>
            </a:r>
            <a:r>
              <a:rPr lang="zh-CN" altLang="en-US" dirty="0" smtClean="0"/>
              <a:t>陈磊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/>
              <a:t>NV 1190 - NV_RPLMNACT_I</a:t>
            </a:r>
            <a:endParaRPr lang="en-US" altLang="zh-CN" dirty="0">
              <a:effectLst/>
            </a:endParaRPr>
          </a:p>
        </p:txBody>
      </p:sp>
      <p:pic>
        <p:nvPicPr>
          <p:cNvPr id="1025" name="Picture 1" descr="D:\YNote\data\cl957924290@163.com\d4f6f58720bb439fb010798d9921c133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1340768"/>
            <a:ext cx="86772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YNote\data\cl957924290@163.com\cb69c39e68264ab58016724d39708543\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0" y="3585093"/>
            <a:ext cx="3546871" cy="327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27984" y="4005064"/>
            <a:ext cx="31005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CN" sz="2200" dirty="0">
                <a:solidFill>
                  <a:schemeClr val="tx2"/>
                </a:solidFill>
              </a:rPr>
              <a:t>act[0]</a:t>
            </a:r>
          </a:p>
          <a:p>
            <a:r>
              <a:rPr lang="nn-NO" altLang="zh-CN" sz="2200" dirty="0" smtClean="0">
                <a:solidFill>
                  <a:schemeClr val="tx2"/>
                </a:solidFill>
              </a:rPr>
              <a:t>	0x08 </a:t>
            </a:r>
            <a:r>
              <a:rPr lang="nn-NO" altLang="zh-CN" sz="2200" dirty="0">
                <a:solidFill>
                  <a:schemeClr val="tx2"/>
                </a:solidFill>
              </a:rPr>
              <a:t>- NR5G(SA)</a:t>
            </a:r>
          </a:p>
          <a:p>
            <a:r>
              <a:rPr lang="nn-NO" altLang="zh-CN" sz="2200" dirty="0" smtClean="0">
                <a:solidFill>
                  <a:schemeClr val="tx2"/>
                </a:solidFill>
              </a:rPr>
              <a:t>	0x40 </a:t>
            </a:r>
            <a:r>
              <a:rPr lang="nn-NO" altLang="zh-CN" sz="2200" dirty="0">
                <a:solidFill>
                  <a:schemeClr val="tx2"/>
                </a:solidFill>
              </a:rPr>
              <a:t>- LTE</a:t>
            </a:r>
          </a:p>
          <a:p>
            <a:r>
              <a:rPr lang="nn-NO" altLang="zh-CN" sz="2200" dirty="0" smtClean="0">
                <a:solidFill>
                  <a:schemeClr val="tx2"/>
                </a:solidFill>
              </a:rPr>
              <a:t>	0x80 </a:t>
            </a:r>
            <a:r>
              <a:rPr lang="nn-NO" altLang="zh-CN" sz="2200" dirty="0">
                <a:solidFill>
                  <a:schemeClr val="tx2"/>
                </a:solidFill>
              </a:rPr>
              <a:t>- UMTS</a:t>
            </a:r>
          </a:p>
          <a:p>
            <a:r>
              <a:rPr lang="nn-NO" altLang="zh-CN" sz="2200" dirty="0">
                <a:solidFill>
                  <a:schemeClr val="tx2"/>
                </a:solidFill>
              </a:rPr>
              <a:t>act[1]</a:t>
            </a:r>
          </a:p>
          <a:p>
            <a:r>
              <a:rPr lang="nn-NO" altLang="zh-CN" sz="2200" dirty="0" smtClean="0">
                <a:solidFill>
                  <a:schemeClr val="tx2"/>
                </a:solidFill>
              </a:rPr>
              <a:t>	0x80 </a:t>
            </a:r>
            <a:r>
              <a:rPr lang="nn-NO" altLang="zh-CN" sz="2200" dirty="0">
                <a:solidFill>
                  <a:schemeClr val="tx2"/>
                </a:solidFill>
              </a:rPr>
              <a:t>- GSM</a:t>
            </a:r>
            <a:endParaRPr lang="zh-CN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5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NV 850 - NV_SERVICE_DOMAIN_PREF_I </a:t>
            </a:r>
            <a:endParaRPr lang="en-US" altLang="zh-CN" dirty="0">
              <a:effectLst/>
            </a:endParaRPr>
          </a:p>
        </p:txBody>
      </p:sp>
      <p:pic>
        <p:nvPicPr>
          <p:cNvPr id="2052" name="Picture 4" descr="D:\YNote\data\cl957924290@163.com\5d3c94d18bfd4b0aa03b1a24580b7286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060848"/>
            <a:ext cx="91249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NV 849 </a:t>
            </a:r>
            <a:r>
              <a:rPr lang="en-US" altLang="zh-CN" dirty="0" smtClean="0"/>
              <a:t>- NV_NET_SEL_MODE_PREF_I</a:t>
            </a:r>
            <a:endParaRPr lang="en-US" altLang="zh-CN" dirty="0">
              <a:effectLst/>
            </a:endParaRPr>
          </a:p>
        </p:txBody>
      </p:sp>
      <p:pic>
        <p:nvPicPr>
          <p:cNvPr id="2049" name="Picture 1" descr="D:\YNote\data\cl957924290@163.com\e6df733817e344b99e67e80cff128d49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3" y="1769247"/>
            <a:ext cx="8734747" cy="216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73" y="3959076"/>
            <a:ext cx="5133131" cy="279170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52120" y="4107943"/>
            <a:ext cx="1544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</a:rPr>
              <a:t>0-</a:t>
            </a:r>
            <a:r>
              <a:rPr lang="zh-CN" altLang="en-US" sz="2200" dirty="0">
                <a:solidFill>
                  <a:schemeClr val="tx2"/>
                </a:solidFill>
              </a:rPr>
              <a:t>自动选</a:t>
            </a:r>
            <a:r>
              <a:rPr lang="zh-CN" altLang="en-US" sz="2200" dirty="0" smtClean="0">
                <a:solidFill>
                  <a:schemeClr val="tx2"/>
                </a:solidFill>
              </a:rPr>
              <a:t>网</a:t>
            </a:r>
            <a:endParaRPr lang="en-US" altLang="zh-CN" sz="2200" dirty="0" smtClean="0">
              <a:solidFill>
                <a:schemeClr val="tx2"/>
              </a:solidFill>
            </a:endParaRPr>
          </a:p>
          <a:p>
            <a:r>
              <a:rPr lang="en-US" altLang="zh-CN" sz="2200" dirty="0" smtClean="0">
                <a:solidFill>
                  <a:schemeClr val="tx2"/>
                </a:solidFill>
              </a:rPr>
              <a:t>1-</a:t>
            </a:r>
            <a:r>
              <a:rPr lang="zh-CN" altLang="en-US" sz="2200" dirty="0">
                <a:solidFill>
                  <a:schemeClr val="tx2"/>
                </a:solidFill>
              </a:rPr>
              <a:t>手动选网</a:t>
            </a:r>
          </a:p>
        </p:txBody>
      </p:sp>
    </p:spTree>
    <p:extLst>
      <p:ext uri="{BB962C8B-B14F-4D97-AF65-F5344CB8AC3E}">
        <p14:creationId xmlns:p14="http://schemas.microsoft.com/office/powerpoint/2010/main" val="1594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/>
              <a:t>RAT</a:t>
            </a:r>
            <a:r>
              <a:rPr lang="zh-CN" altLang="en-US" dirty="0" smtClean="0"/>
              <a:t>选择的优先级</a:t>
            </a:r>
            <a:endParaRPr lang="en-US" altLang="zh-CN" dirty="0"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5013176"/>
            <a:ext cx="62456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tx2"/>
                </a:solidFill>
              </a:rPr>
              <a:t>修改</a:t>
            </a:r>
            <a:r>
              <a:rPr lang="en-US" altLang="zh-CN" sz="2200" dirty="0" smtClean="0">
                <a:solidFill>
                  <a:schemeClr val="tx2"/>
                </a:solidFill>
              </a:rPr>
              <a:t>EFS Item</a:t>
            </a:r>
            <a:r>
              <a:rPr lang="zh-CN" altLang="en-US" sz="2200" dirty="0" smtClean="0">
                <a:solidFill>
                  <a:schemeClr val="tx2"/>
                </a:solidFill>
              </a:rPr>
              <a:t>：</a:t>
            </a:r>
            <a:r>
              <a:rPr lang="en-US" altLang="zh-CN" sz="2200" dirty="0">
                <a:solidFill>
                  <a:schemeClr val="tx2"/>
                </a:solidFill>
              </a:rPr>
              <a:t>/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sd</a:t>
            </a:r>
            <a:r>
              <a:rPr lang="en-US" altLang="zh-CN" sz="2200" dirty="0" smtClean="0">
                <a:solidFill>
                  <a:schemeClr val="tx2"/>
                </a:solidFill>
              </a:rPr>
              <a:t>/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rat_acq_order</a:t>
            </a:r>
            <a:endParaRPr lang="en-US" altLang="zh-CN" sz="2200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200" dirty="0" smtClean="0">
                <a:solidFill>
                  <a:schemeClr val="tx2"/>
                </a:solidFill>
              </a:rPr>
              <a:t>使用</a:t>
            </a:r>
            <a:r>
              <a:rPr lang="en-US" altLang="zh-CN" sz="2200" dirty="0" smtClean="0">
                <a:solidFill>
                  <a:schemeClr val="tx2"/>
                </a:solidFill>
              </a:rPr>
              <a:t>EFS Explorer</a:t>
            </a:r>
            <a:r>
              <a:rPr lang="zh-CN" altLang="en-US" sz="2200" dirty="0" smtClean="0">
                <a:solidFill>
                  <a:schemeClr val="tx2"/>
                </a:solidFill>
              </a:rPr>
              <a:t>导出文件，然后添加后缀</a:t>
            </a:r>
            <a:r>
              <a:rPr lang="en-US" altLang="zh-CN" sz="2200" dirty="0" smtClean="0">
                <a:solidFill>
                  <a:schemeClr val="tx2"/>
                </a:solidFill>
              </a:rPr>
              <a:t>.tot</a:t>
            </a:r>
          </a:p>
          <a:p>
            <a:pPr marL="457200" indent="-457200">
              <a:buAutoNum type="arabicPeriod"/>
            </a:pPr>
            <a:r>
              <a:rPr lang="zh-CN" altLang="en-US" sz="2200" dirty="0" smtClean="0">
                <a:solidFill>
                  <a:schemeClr val="tx2"/>
                </a:solidFill>
              </a:rPr>
              <a:t>使用</a:t>
            </a:r>
            <a:r>
              <a:rPr lang="en-US" altLang="zh-CN" sz="2200" dirty="0" smtClean="0">
                <a:solidFill>
                  <a:schemeClr val="tx2"/>
                </a:solidFill>
              </a:rPr>
              <a:t>QPST 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RLEditor</a:t>
            </a:r>
            <a:r>
              <a:rPr lang="zh-CN" altLang="en-US" sz="2200" dirty="0" smtClean="0">
                <a:solidFill>
                  <a:schemeClr val="tx2"/>
                </a:solidFill>
              </a:rPr>
              <a:t>更改顺序</a:t>
            </a:r>
            <a:endParaRPr lang="en-US" altLang="zh-CN" sz="2200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200" dirty="0" smtClean="0">
                <a:solidFill>
                  <a:schemeClr val="tx2"/>
                </a:solidFill>
              </a:rPr>
              <a:t>使用</a:t>
            </a:r>
            <a:r>
              <a:rPr lang="en-US" altLang="zh-CN" sz="2200" dirty="0" smtClean="0">
                <a:solidFill>
                  <a:schemeClr val="tx2"/>
                </a:solidFill>
              </a:rPr>
              <a:t>EFS Explorer</a:t>
            </a:r>
            <a:r>
              <a:rPr lang="zh-CN" altLang="en-US" sz="2200" dirty="0" smtClean="0">
                <a:solidFill>
                  <a:schemeClr val="tx2"/>
                </a:solidFill>
              </a:rPr>
              <a:t>导入到设备中</a:t>
            </a:r>
            <a:endParaRPr lang="zh-CN" altLang="en-US" sz="2200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19" y="1988840"/>
            <a:ext cx="4412362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3GPP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资料：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http://www.3gpp.org/specifications/specification-numbering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3GPP 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TS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23.122</a:t>
            </a:r>
            <a:endParaRPr lang="en-US" altLang="zh-C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Qualcomm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资料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80-N9533-2 D (PLMN RAT Selection – GSM WCDMA LTE TD-SCDMA Targets)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书籍资料：</a:t>
            </a:r>
            <a:endParaRPr lang="en-US" altLang="zh-CN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其他网页资料：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://telecompedia.net/technology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2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Thanks&amp;&amp;Questions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99592" y="1916832"/>
            <a:ext cx="7408333" cy="4248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3600" dirty="0" smtClean="0">
                <a:latin typeface="+mn-ea"/>
                <a:cs typeface="Times New Roman" pitchFamily="18" charset="0"/>
              </a:rPr>
              <a:t>基本概念</a:t>
            </a:r>
            <a:endParaRPr lang="en-US" altLang="zh-CN" sz="3600" dirty="0" smtClean="0">
              <a:latin typeface="+mn-ea"/>
              <a:cs typeface="Times New Roman" pitchFamily="18" charset="0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3600" dirty="0" smtClean="0">
                <a:latin typeface="+mn-ea"/>
                <a:cs typeface="Times New Roman" pitchFamily="18" charset="0"/>
              </a:rPr>
              <a:t>PLMN</a:t>
            </a:r>
            <a:r>
              <a:rPr lang="zh-CN" altLang="en-US" sz="3600" dirty="0" smtClean="0">
                <a:latin typeface="+mn-ea"/>
                <a:cs typeface="Times New Roman" pitchFamily="18" charset="0"/>
              </a:rPr>
              <a:t>选择</a:t>
            </a:r>
            <a:endParaRPr lang="en-US" altLang="zh-CN" sz="3600" dirty="0" smtClean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基本概念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LTE-PLMN Select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388430" y="1556792"/>
            <a:ext cx="8354566" cy="28803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选网</a:t>
            </a:r>
            <a:endParaRPr lang="en-US" altLang="zh-CN" sz="3200" b="1" dirty="0" smtClean="0"/>
          </a:p>
          <a:p>
            <a:pPr marL="0" indent="0">
              <a:buNone/>
            </a:pPr>
            <a:r>
              <a:rPr lang="en-US" altLang="zh-CN" dirty="0" smtClean="0"/>
              <a:t>UE</a:t>
            </a:r>
            <a:r>
              <a:rPr lang="zh-CN" altLang="en-US" dirty="0"/>
              <a:t>在开机时，首要任务是搜索网络并注册，即选网操作。</a:t>
            </a:r>
            <a:r>
              <a:rPr lang="en-US" altLang="zh-CN" dirty="0"/>
              <a:t>UE</a:t>
            </a:r>
            <a:r>
              <a:rPr lang="zh-CN" altLang="en-US" dirty="0"/>
              <a:t>的选网操作可以分为</a:t>
            </a:r>
            <a:r>
              <a:rPr lang="en-US" altLang="zh-CN" dirty="0"/>
              <a:t>PLMN</a:t>
            </a:r>
            <a:r>
              <a:rPr lang="zh-CN" altLang="en-US" dirty="0"/>
              <a:t>选择和小区搜索两个过程。在</a:t>
            </a:r>
            <a:r>
              <a:rPr lang="en-US" altLang="zh-CN" dirty="0"/>
              <a:t>PLMN</a:t>
            </a:r>
            <a:r>
              <a:rPr lang="zh-CN" altLang="en-US" dirty="0"/>
              <a:t>选择过程中，</a:t>
            </a:r>
            <a:r>
              <a:rPr lang="en-US" altLang="zh-CN" dirty="0"/>
              <a:t>UE</a:t>
            </a:r>
            <a:r>
              <a:rPr lang="zh-CN" altLang="en-US" dirty="0"/>
              <a:t>会维护一些</a:t>
            </a:r>
            <a:r>
              <a:rPr lang="en-US" altLang="zh-CN" dirty="0"/>
              <a:t>PLMN</a:t>
            </a:r>
            <a:r>
              <a:rPr lang="zh-CN" altLang="en-US" dirty="0"/>
              <a:t>列表，这些列表将</a:t>
            </a:r>
            <a:r>
              <a:rPr lang="en-US" altLang="zh-CN" dirty="0"/>
              <a:t>PLMN</a:t>
            </a:r>
            <a:r>
              <a:rPr lang="zh-CN" altLang="en-US" dirty="0"/>
              <a:t>按照优先级排序，然后从高优先级向下</a:t>
            </a:r>
            <a:r>
              <a:rPr lang="zh-CN" altLang="en-US" dirty="0" smtClean="0"/>
              <a:t>搜索。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3500" b="1" dirty="0"/>
          </a:p>
          <a:p>
            <a:pPr marL="0" indent="0">
              <a:buNone/>
            </a:pPr>
            <a:r>
              <a:rPr lang="en-US" altLang="zh-CN" sz="3500" b="1" dirty="0" smtClean="0"/>
              <a:t>PLMN</a:t>
            </a:r>
            <a:r>
              <a:rPr lang="zh-CN" altLang="en-US" sz="3500" b="1" dirty="0" smtClean="0"/>
              <a:t>（</a:t>
            </a:r>
            <a:r>
              <a:rPr lang="zh-CN" altLang="en-US" sz="3600" dirty="0"/>
              <a:t>公共陆地移动网络</a:t>
            </a:r>
            <a:r>
              <a:rPr lang="zh-CN" altLang="en-US" sz="3500" b="1" dirty="0" smtClean="0"/>
              <a:t>）</a:t>
            </a:r>
            <a:endParaRPr lang="en-US" altLang="zh-CN" sz="3500" b="1" dirty="0" smtClean="0"/>
          </a:p>
          <a:p>
            <a:pPr marL="0" indent="0">
              <a:buNone/>
            </a:pPr>
            <a:r>
              <a:rPr lang="zh-CN" altLang="en-US" dirty="0"/>
              <a:t>公众陆地移动网（</a:t>
            </a:r>
            <a:r>
              <a:rPr lang="en-US" altLang="zh-CN" dirty="0"/>
              <a:t>PLMN</a:t>
            </a:r>
            <a:r>
              <a:rPr lang="zh-CN" altLang="en-US" dirty="0"/>
              <a:t>）是一个无线通讯系统，趋向于面向陆地上的例如交通工具或步行中的移动用户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marL="0" lvl="0" indent="0">
              <a:buClr>
                <a:srgbClr val="31B6FD"/>
              </a:buCl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9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62477"/>
              </p:ext>
            </p:extLst>
          </p:nvPr>
        </p:nvGraphicFramePr>
        <p:xfrm>
          <a:off x="611560" y="908720"/>
          <a:ext cx="8009519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198"/>
                <a:gridCol w="592632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各种</a:t>
                      </a:r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简要说明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RPLMN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已注册</a:t>
                      </a:r>
                      <a:r>
                        <a:rPr lang="en-US" altLang="zh-CN" dirty="0" smtClean="0"/>
                        <a:t>PLMN</a:t>
                      </a:r>
                      <a:r>
                        <a:rPr lang="zh-CN" altLang="en-US" dirty="0" smtClean="0"/>
                        <a:t>。是终端在上次关机或脱网前登记上的</a:t>
                      </a:r>
                      <a:r>
                        <a:rPr lang="en-US" altLang="zh-CN" dirty="0" smtClean="0"/>
                        <a:t>PLMN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EPLMN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。为与终端当前所选择的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处于同等地位的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，其优先级相同。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EHPLMN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等效本地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。为与终端当前所选择的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处于同等地位的本地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。其实：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就好比是中移动的新建的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网络，而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就好比是原来的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HPLMN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归属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。为终端用户归属的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。也就是说，终端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卡上的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IMSI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号中包含的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MCC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MNC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MCC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MNC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是一致的，对于某一用户来说，其归属的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只有一个。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VPLMN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访问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。为终端用户访问的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。其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和存在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卡中的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IMSI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MCC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MNC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是不完全相同的。当移动终端丢失覆盖后，一个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将被选择。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FPLMN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禁用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。为被禁止访问的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，通常终端在尝试接入某个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PLMN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被拒绝以后，会将其加到本列表中。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" y="1497525"/>
            <a:ext cx="9144649" cy="4700896"/>
          </a:xfrm>
          <a:prstGeom prst="rect">
            <a:avLst/>
          </a:prstGeom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PLMN </a:t>
            </a:r>
            <a:r>
              <a:rPr lang="zh-CN" altLang="en-US" dirty="0" smtClean="0"/>
              <a:t>选网执行的时机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4365104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2924943"/>
            <a:ext cx="1440160" cy="20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PLMN Select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自动选网模式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85" y="1268760"/>
            <a:ext cx="8063830" cy="50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/>
              <a:t>EF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7734300" cy="4667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608" y="6093296"/>
            <a:ext cx="5041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</a:rPr>
              <a:t>EF</a:t>
            </a:r>
            <a:r>
              <a:rPr lang="zh-CN" altLang="en-US" sz="2200" dirty="0">
                <a:solidFill>
                  <a:schemeClr val="tx2"/>
                </a:solidFill>
              </a:rPr>
              <a:t>存储在</a:t>
            </a:r>
            <a:r>
              <a:rPr lang="en-US" altLang="zh-CN" sz="2200" dirty="0">
                <a:solidFill>
                  <a:schemeClr val="tx2"/>
                </a:solidFill>
              </a:rPr>
              <a:t>USIM</a:t>
            </a:r>
            <a:r>
              <a:rPr lang="zh-CN" altLang="en-US" sz="2200" dirty="0">
                <a:solidFill>
                  <a:schemeClr val="tx2"/>
                </a:solidFill>
              </a:rPr>
              <a:t>中</a:t>
            </a:r>
            <a:r>
              <a:rPr lang="zh-CN" altLang="en-US" sz="2200" dirty="0" smtClean="0">
                <a:solidFill>
                  <a:schemeClr val="tx2"/>
                </a:solidFill>
              </a:rPr>
              <a:t>，请</a:t>
            </a:r>
            <a:r>
              <a:rPr lang="zh-CN" altLang="en-US" sz="2200" dirty="0">
                <a:solidFill>
                  <a:schemeClr val="tx2"/>
                </a:solidFill>
              </a:rPr>
              <a:t>参考：</a:t>
            </a:r>
            <a:r>
              <a:rPr lang="en-US" altLang="zh-CN" sz="2200" dirty="0">
                <a:solidFill>
                  <a:schemeClr val="tx2"/>
                </a:solidFill>
              </a:rPr>
              <a:t>3GPP 31.102</a:t>
            </a:r>
            <a:endParaRPr lang="zh-CN" alt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9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14536</TotalTime>
  <Words>437</Words>
  <Application>Microsoft Office PowerPoint</Application>
  <PresentationFormat>全屏显示(4:3)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华文楷体</vt:lpstr>
      <vt:lpstr>华文新魏</vt:lpstr>
      <vt:lpstr>宋体</vt:lpstr>
      <vt:lpstr>Calibri</vt:lpstr>
      <vt:lpstr>Candara</vt:lpstr>
      <vt:lpstr>Symbol</vt:lpstr>
      <vt:lpstr>Times New Roman</vt:lpstr>
      <vt:lpstr>Wingdings</vt:lpstr>
      <vt:lpstr>波形</vt:lpstr>
      <vt:lpstr>LTE-PLMN选择</vt:lpstr>
      <vt:lpstr>Contents</vt:lpstr>
      <vt:lpstr>基本概念</vt:lpstr>
      <vt:lpstr>LTE-PLMN Select基本概念</vt:lpstr>
      <vt:lpstr>PowerPoint 演示文稿</vt:lpstr>
      <vt:lpstr>PLMN 选网执行的时机</vt:lpstr>
      <vt:lpstr>PLMN Select</vt:lpstr>
      <vt:lpstr>自动选网模式</vt:lpstr>
      <vt:lpstr>EF</vt:lpstr>
      <vt:lpstr>NV 1190 - NV_RPLMNACT_I</vt:lpstr>
      <vt:lpstr>NV 850 - NV_SERVICE_DOMAIN_PREF_I </vt:lpstr>
      <vt:lpstr>NV 849 - NV_NET_SEL_MODE_PREF_I</vt:lpstr>
      <vt:lpstr>RAT选择的优先级</vt:lpstr>
      <vt:lpstr>Reference</vt:lpstr>
      <vt:lpstr>Reference</vt:lpstr>
      <vt:lpstr>Thanks&amp;&amp;Questions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Skysoft WIKI系统使用指南</dc:title>
  <dc:creator>skysoft</dc:creator>
  <cp:lastModifiedBy>Skysoft</cp:lastModifiedBy>
  <cp:revision>894</cp:revision>
  <dcterms:created xsi:type="dcterms:W3CDTF">2016-05-06T06:39:37Z</dcterms:created>
  <dcterms:modified xsi:type="dcterms:W3CDTF">2020-11-25T02:17:46Z</dcterms:modified>
</cp:coreProperties>
</file>