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318" r:id="rId4"/>
    <p:sldId id="268" r:id="rId5"/>
    <p:sldId id="452" r:id="rId6"/>
    <p:sldId id="466" r:id="rId7"/>
    <p:sldId id="470" r:id="rId8"/>
    <p:sldId id="453" r:id="rId9"/>
    <p:sldId id="319" r:id="rId10"/>
    <p:sldId id="320" r:id="rId11"/>
    <p:sldId id="446" r:id="rId12"/>
    <p:sldId id="467" r:id="rId13"/>
    <p:sldId id="468" r:id="rId14"/>
    <p:sldId id="469" r:id="rId15"/>
    <p:sldId id="471" r:id="rId16"/>
    <p:sldId id="463" r:id="rId17"/>
    <p:sldId id="472" r:id="rId18"/>
    <p:sldId id="473" r:id="rId19"/>
    <p:sldId id="474" r:id="rId20"/>
    <p:sldId id="464" r:id="rId21"/>
    <p:sldId id="475" r:id="rId22"/>
    <p:sldId id="476" r:id="rId23"/>
    <p:sldId id="465" r:id="rId24"/>
    <p:sldId id="477" r:id="rId25"/>
    <p:sldId id="456" r:id="rId26"/>
    <p:sldId id="447" r:id="rId27"/>
    <p:sldId id="478" r:id="rId28"/>
    <p:sldId id="457" r:id="rId29"/>
    <p:sldId id="479" r:id="rId30"/>
    <p:sldId id="480" r:id="rId31"/>
    <p:sldId id="481" r:id="rId32"/>
    <p:sldId id="482" r:id="rId33"/>
    <p:sldId id="306" r:id="rId34"/>
    <p:sldId id="309" r:id="rId35"/>
    <p:sldId id="26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47" autoAdjust="0"/>
    <p:restoredTop sz="96424" autoAdjust="0"/>
  </p:normalViewPr>
  <p:slideViewPr>
    <p:cSldViewPr>
      <p:cViewPr>
        <p:scale>
          <a:sx n="75" d="100"/>
          <a:sy n="75" d="100"/>
        </p:scale>
        <p:origin x="-42" y="918"/>
      </p:cViewPr>
      <p:guideLst>
        <p:guide orient="horz" pos="2160"/>
        <p:guide pos="2880"/>
      </p:guideLst>
    </p:cSldViewPr>
  </p:slideViewPr>
  <p:outlineViewPr>
    <p:cViewPr>
      <p:scale>
        <a:sx n="33" d="100"/>
        <a:sy n="33" d="100"/>
      </p:scale>
      <p:origin x="0" y="-1689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89A0-6171-4730-94CC-B5AFE6F5B4D3}"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7C843-9456-40CF-B00D-8F9914CB516A}" type="slidenum">
              <a:rPr lang="zh-CN" altLang="en-US" smtClean="0"/>
              <a:t>‹#›</a:t>
            </a:fld>
            <a:endParaRPr lang="zh-CN" altLang="en-US"/>
          </a:p>
        </p:txBody>
      </p:sp>
    </p:spTree>
    <p:extLst>
      <p:ext uri="{BB962C8B-B14F-4D97-AF65-F5344CB8AC3E}">
        <p14:creationId xmlns:p14="http://schemas.microsoft.com/office/powerpoint/2010/main" val="232000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5941"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pic>
        <p:nvPicPr>
          <p:cNvPr id="1026" name="Picture 2" descr="D:\rush3\学习\Seminar\Logo文字左右组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5786720"/>
            <a:ext cx="4103117" cy="856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2060848"/>
            <a:ext cx="7408333" cy="345069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2020/12/1</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dirty="0"/>
          </a:p>
        </p:txBody>
      </p:sp>
      <p:sp>
        <p:nvSpPr>
          <p:cNvPr id="7" name="Title 6"/>
          <p:cNvSpPr>
            <a:spLocks noGrp="1"/>
          </p:cNvSpPr>
          <p:nvPr>
            <p:ph type="title"/>
          </p:nvPr>
        </p:nvSpPr>
        <p:spPr/>
        <p:txBody>
          <a:body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686443-7ADF-40D8-B425-BE1C5AFBCB0F}" type="slidenum">
              <a:rPr lang="zh-CN" altLang="en-US" smtClean="0"/>
              <a:t>‹#›</a:t>
            </a:fld>
            <a:endParaRPr lang="zh-CN" altLang="en-US"/>
          </a:p>
        </p:txBody>
      </p:sp>
      <p:pic>
        <p:nvPicPr>
          <p:cNvPr id="13" name="Picture 2" descr="D:\rush3\学习\Seminar\Logo文字左右组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3596" y="6227934"/>
            <a:ext cx="2051561" cy="428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9642028-BBA6-4D0B-A331-28180260F908}"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68760"/>
            <a:ext cx="8723376" cy="1740543"/>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642028-BBA6-4D0B-A331-28180260F908}" type="datetimeFigureOut">
              <a:rPr lang="zh-CN" altLang="en-US" smtClean="0"/>
              <a:t>2020/12/1</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5686443-7ADF-40D8-B425-BE1C5AFBCB0F}"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15" name="Picture 2" descr="D:\rush3\学习\Seminar\Logo文字左右组合.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983596" y="6227934"/>
            <a:ext cx="2051561" cy="42800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3gpp.org/specifications/specification-numbe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telecompedia.net/technolog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484784"/>
            <a:ext cx="7772400" cy="1470025"/>
          </a:xfrm>
        </p:spPr>
        <p:txBody>
          <a:bodyPr/>
          <a:lstStyle/>
          <a:p>
            <a:r>
              <a:rPr lang="en-US" altLang="zh-CN" dirty="0" smtClean="0"/>
              <a:t>LTE-</a:t>
            </a:r>
            <a:r>
              <a:rPr lang="zh-CN" altLang="en-US" dirty="0" smtClean="0"/>
              <a:t>随机接入过程</a:t>
            </a:r>
            <a:endParaRPr lang="zh-CN" altLang="en-US" dirty="0"/>
          </a:p>
        </p:txBody>
      </p:sp>
      <p:sp>
        <p:nvSpPr>
          <p:cNvPr id="3" name="TextBox 2"/>
          <p:cNvSpPr txBox="1"/>
          <p:nvPr/>
        </p:nvSpPr>
        <p:spPr>
          <a:xfrm>
            <a:off x="5796136" y="4869160"/>
            <a:ext cx="1837362" cy="646331"/>
          </a:xfrm>
          <a:prstGeom prst="rect">
            <a:avLst/>
          </a:prstGeom>
          <a:noFill/>
        </p:spPr>
        <p:txBody>
          <a:bodyPr wrap="none" rtlCol="0">
            <a:spAutoFit/>
          </a:bodyPr>
          <a:lstStyle/>
          <a:p>
            <a:r>
              <a:rPr lang="en-US" altLang="zh-CN" dirty="0" smtClean="0"/>
              <a:t>5G&amp;LTE SW</a:t>
            </a:r>
          </a:p>
          <a:p>
            <a:r>
              <a:rPr lang="en-US" altLang="zh-CN" dirty="0" smtClean="0"/>
              <a:t>Colin Chen(</a:t>
            </a:r>
            <a:r>
              <a:rPr lang="zh-CN" altLang="en-US" dirty="0" smtClean="0"/>
              <a:t>陈磊</a:t>
            </a:r>
            <a:r>
              <a:rPr lang="en-US" altLang="zh-CN" dirty="0" smtClean="0"/>
              <a:t>)</a:t>
            </a:r>
            <a:endParaRPr lang="zh-CN" altLang="en-US" dirty="0"/>
          </a:p>
        </p:txBody>
      </p:sp>
    </p:spTree>
    <p:extLst>
      <p:ext uri="{BB962C8B-B14F-4D97-AF65-F5344CB8AC3E}">
        <p14:creationId xmlns:p14="http://schemas.microsoft.com/office/powerpoint/2010/main" val="3705320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p:txBody>
          <a:bodyPr>
            <a:normAutofit/>
          </a:bodyPr>
          <a:lstStyle/>
          <a:p>
            <a:r>
              <a:rPr lang="zh-CN" altLang="en-US" dirty="0" smtClean="0"/>
              <a:t>基于竞争的随机接入过程</a:t>
            </a:r>
            <a:endParaRPr lang="zh-CN" altLang="en-US" dirty="0"/>
          </a:p>
        </p:txBody>
      </p:sp>
      <p:pic>
        <p:nvPicPr>
          <p:cNvPr id="5" name="图片 4"/>
          <p:cNvPicPr>
            <a:picLocks noChangeAspect="1"/>
          </p:cNvPicPr>
          <p:nvPr/>
        </p:nvPicPr>
        <p:blipFill>
          <a:blip r:embed="rId2"/>
          <a:stretch>
            <a:fillRect/>
          </a:stretch>
        </p:blipFill>
        <p:spPr>
          <a:xfrm>
            <a:off x="314325" y="1772816"/>
            <a:ext cx="8515350" cy="4191000"/>
          </a:xfrm>
          <a:prstGeom prst="rect">
            <a:avLst/>
          </a:prstGeom>
        </p:spPr>
      </p:pic>
    </p:spTree>
    <p:extLst>
      <p:ext uri="{BB962C8B-B14F-4D97-AF65-F5344CB8AC3E}">
        <p14:creationId xmlns:p14="http://schemas.microsoft.com/office/powerpoint/2010/main" val="1077601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ph type="title"/>
          </p:nvPr>
        </p:nvSpPr>
        <p:spPr>
          <a:xfrm>
            <a:off x="450913" y="378810"/>
            <a:ext cx="8229600" cy="1252728"/>
          </a:xfrm>
        </p:spPr>
        <p:txBody>
          <a:bodyPr>
            <a:normAutofit fontScale="90000"/>
          </a:bodyPr>
          <a:lstStyle/>
          <a:p>
            <a:r>
              <a:rPr lang="en-US" altLang="zh-CN" dirty="0" smtClean="0"/>
              <a:t>MSG1 – Random access preamble on PRACH</a:t>
            </a:r>
            <a:endParaRPr lang="zh-CN" altLang="en-US" dirty="0"/>
          </a:p>
        </p:txBody>
      </p:sp>
      <p:sp>
        <p:nvSpPr>
          <p:cNvPr id="14" name="内容占位符 1"/>
          <p:cNvSpPr>
            <a:spLocks noGrp="1"/>
          </p:cNvSpPr>
          <p:nvPr>
            <p:ph idx="1"/>
          </p:nvPr>
        </p:nvSpPr>
        <p:spPr>
          <a:xfrm>
            <a:off x="388430" y="1556792"/>
            <a:ext cx="8354566" cy="4608512"/>
          </a:xfrm>
        </p:spPr>
        <p:txBody>
          <a:bodyPr>
            <a:normAutofit lnSpcReduction="10000"/>
          </a:bodyPr>
          <a:lstStyle/>
          <a:p>
            <a:r>
              <a:rPr lang="zh-CN" altLang="en-US" dirty="0" smtClean="0"/>
              <a:t>随机接入过程的第一个步骤是随机接入前导信号的传输。</a:t>
            </a:r>
            <a:endParaRPr lang="en-US" altLang="zh-CN" dirty="0" smtClean="0"/>
          </a:p>
          <a:p>
            <a:pPr lvl="1"/>
            <a:r>
              <a:rPr lang="zh-CN" altLang="en-US" dirty="0" smtClean="0"/>
              <a:t>目的：为</a:t>
            </a:r>
            <a:r>
              <a:rPr lang="en-US" altLang="zh-CN" dirty="0" err="1" smtClean="0"/>
              <a:t>eNB</a:t>
            </a:r>
            <a:r>
              <a:rPr lang="zh-CN" altLang="en-US" dirty="0" smtClean="0"/>
              <a:t>指示随机接入尝试的出现以及允许</a:t>
            </a:r>
            <a:r>
              <a:rPr lang="en-US" altLang="zh-CN" dirty="0" err="1" smtClean="0"/>
              <a:t>eNB</a:t>
            </a:r>
            <a:r>
              <a:rPr lang="zh-CN" altLang="en-US" dirty="0" smtClean="0"/>
              <a:t>对</a:t>
            </a:r>
            <a:r>
              <a:rPr lang="en-US" altLang="zh-CN" dirty="0" err="1" smtClean="0"/>
              <a:t>eNB</a:t>
            </a:r>
            <a:r>
              <a:rPr lang="zh-CN" altLang="en-US" dirty="0" smtClean="0"/>
              <a:t>与</a:t>
            </a:r>
            <a:r>
              <a:rPr lang="en-US" altLang="zh-CN" dirty="0" smtClean="0"/>
              <a:t>UE</a:t>
            </a:r>
            <a:r>
              <a:rPr lang="zh-CN" altLang="en-US" dirty="0" smtClean="0"/>
              <a:t>之间的时延进行评估。该时延估计将用于第二个步骤中以调节上行链路定时。</a:t>
            </a:r>
            <a:endParaRPr lang="en-US" altLang="zh-CN" dirty="0" smtClean="0"/>
          </a:p>
          <a:p>
            <a:r>
              <a:rPr lang="zh-CN" altLang="en-US" dirty="0" smtClean="0"/>
              <a:t>当执行随机接入尝试时，终端在一系列子集中随机选择一个序列。只要没有其他终端也同时采用相同的序列执行随机接入尝试，就不会发生冲突并该尝试在很大概率上可以被基站检测到。</a:t>
            </a:r>
            <a:endParaRPr lang="en-US" altLang="zh-CN" dirty="0" smtClean="0"/>
          </a:p>
          <a:p>
            <a:r>
              <a:rPr lang="zh-CN" altLang="en-US" dirty="0" smtClean="0"/>
              <a:t>选择前导信号序列的哪个子集是由随机接入第三个步骤中终端（从功率的角度能够）在</a:t>
            </a:r>
            <a:r>
              <a:rPr lang="en-US" altLang="zh-CN" dirty="0" smtClean="0"/>
              <a:t>UL-SCH</a:t>
            </a:r>
            <a:r>
              <a:rPr lang="zh-CN" altLang="en-US" dirty="0" smtClean="0"/>
              <a:t>上希望发送的数据量所决定的。</a:t>
            </a:r>
            <a:endParaRPr lang="en-US" altLang="zh-CN" dirty="0" smtClean="0"/>
          </a:p>
          <a:p>
            <a:pPr lvl="1"/>
            <a:r>
              <a:rPr lang="zh-CN" altLang="en-US" dirty="0" smtClean="0"/>
              <a:t>通过终端所用的前导信号有关移动终端上允许的上行资源数量，基站可获得一些指导。</a:t>
            </a:r>
            <a:endParaRPr lang="en-US" altLang="zh-CN" dirty="0"/>
          </a:p>
        </p:txBody>
      </p:sp>
    </p:spTree>
    <p:extLst>
      <p:ext uri="{BB962C8B-B14F-4D97-AF65-F5344CB8AC3E}">
        <p14:creationId xmlns:p14="http://schemas.microsoft.com/office/powerpoint/2010/main" val="210196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ph type="title"/>
          </p:nvPr>
        </p:nvSpPr>
        <p:spPr>
          <a:xfrm>
            <a:off x="450913" y="378810"/>
            <a:ext cx="8229600" cy="1252728"/>
          </a:xfrm>
        </p:spPr>
        <p:txBody>
          <a:bodyPr>
            <a:normAutofit fontScale="90000"/>
          </a:bodyPr>
          <a:lstStyle/>
          <a:p>
            <a:r>
              <a:rPr lang="en-US" altLang="zh-CN" dirty="0" smtClean="0"/>
              <a:t>MSG2 – Random access response on DL-SCH</a:t>
            </a:r>
            <a:endParaRPr lang="zh-CN" altLang="en-US" dirty="0"/>
          </a:p>
        </p:txBody>
      </p:sp>
      <p:sp>
        <p:nvSpPr>
          <p:cNvPr id="14" name="内容占位符 1"/>
          <p:cNvSpPr>
            <a:spLocks noGrp="1"/>
          </p:cNvSpPr>
          <p:nvPr>
            <p:ph idx="1"/>
          </p:nvPr>
        </p:nvSpPr>
        <p:spPr>
          <a:xfrm>
            <a:off x="388430" y="1556792"/>
            <a:ext cx="8354566" cy="4608512"/>
          </a:xfrm>
        </p:spPr>
        <p:txBody>
          <a:bodyPr>
            <a:normAutofit/>
          </a:bodyPr>
          <a:lstStyle/>
          <a:p>
            <a:r>
              <a:rPr lang="zh-CN" altLang="en-US" dirty="0" smtClean="0"/>
              <a:t>为了对检测到的随机接入尝试做出响应，基站将在</a:t>
            </a:r>
            <a:r>
              <a:rPr lang="en-US" altLang="zh-CN" dirty="0" smtClean="0"/>
              <a:t>DL-SCH</a:t>
            </a:r>
            <a:r>
              <a:rPr lang="zh-CN" altLang="en-US" dirty="0" smtClean="0"/>
              <a:t>上发送一个消息，包括：</a:t>
            </a:r>
            <a:endParaRPr lang="en-US" altLang="zh-CN" dirty="0" smtClean="0"/>
          </a:p>
          <a:p>
            <a:pPr lvl="1"/>
            <a:r>
              <a:rPr lang="zh-CN" altLang="en-US" dirty="0" smtClean="0"/>
              <a:t>网络检测到的随机接入前导信号序列序号，并且响应对此序列有效；</a:t>
            </a:r>
            <a:endParaRPr lang="en-US" altLang="zh-CN" dirty="0" smtClean="0"/>
          </a:p>
          <a:p>
            <a:pPr lvl="1"/>
            <a:r>
              <a:rPr lang="zh-CN" altLang="en-US" dirty="0" smtClean="0"/>
              <a:t>通过随机接入前导信号接收机计算得到的定时纠正值；</a:t>
            </a:r>
            <a:endParaRPr lang="en-US" altLang="zh-CN" dirty="0" smtClean="0"/>
          </a:p>
          <a:p>
            <a:pPr lvl="1"/>
            <a:r>
              <a:rPr lang="zh-CN" altLang="en-US" dirty="0" smtClean="0"/>
              <a:t>调度请求，指示终端将用于第三个步骤中消息传输的资源；</a:t>
            </a:r>
            <a:endParaRPr lang="en-US" altLang="zh-CN" dirty="0" smtClean="0"/>
          </a:p>
          <a:p>
            <a:pPr lvl="1"/>
            <a:r>
              <a:rPr lang="zh-CN" altLang="en-US" dirty="0" smtClean="0"/>
              <a:t>临时标识</a:t>
            </a:r>
            <a:r>
              <a:rPr lang="en-US" altLang="zh-CN" dirty="0" smtClean="0"/>
              <a:t>TC-RNTI</a:t>
            </a:r>
            <a:r>
              <a:rPr lang="zh-CN" altLang="en-US" dirty="0" smtClean="0"/>
              <a:t>，用于终端与网络之前的进一步通信。</a:t>
            </a:r>
            <a:endParaRPr lang="en-US" altLang="zh-CN" dirty="0" smtClean="0"/>
          </a:p>
        </p:txBody>
      </p:sp>
    </p:spTree>
    <p:extLst>
      <p:ext uri="{BB962C8B-B14F-4D97-AF65-F5344CB8AC3E}">
        <p14:creationId xmlns:p14="http://schemas.microsoft.com/office/powerpoint/2010/main" val="6263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ph type="title"/>
          </p:nvPr>
        </p:nvSpPr>
        <p:spPr>
          <a:xfrm>
            <a:off x="450913" y="378810"/>
            <a:ext cx="8229600" cy="1252728"/>
          </a:xfrm>
        </p:spPr>
        <p:txBody>
          <a:bodyPr>
            <a:normAutofit fontScale="90000"/>
          </a:bodyPr>
          <a:lstStyle/>
          <a:p>
            <a:r>
              <a:rPr lang="en-US" altLang="zh-CN" dirty="0" smtClean="0"/>
              <a:t>MSG3 – Scheduled transmission on UL-SCH</a:t>
            </a:r>
            <a:endParaRPr lang="zh-CN" altLang="en-US" dirty="0"/>
          </a:p>
        </p:txBody>
      </p:sp>
      <p:sp>
        <p:nvSpPr>
          <p:cNvPr id="14" name="内容占位符 1"/>
          <p:cNvSpPr>
            <a:spLocks noGrp="1"/>
          </p:cNvSpPr>
          <p:nvPr>
            <p:ph idx="1"/>
          </p:nvPr>
        </p:nvSpPr>
        <p:spPr>
          <a:xfrm>
            <a:off x="388430" y="1556792"/>
            <a:ext cx="8354566" cy="4608512"/>
          </a:xfrm>
        </p:spPr>
        <p:txBody>
          <a:bodyPr>
            <a:normAutofit fontScale="92500"/>
          </a:bodyPr>
          <a:lstStyle/>
          <a:p>
            <a:r>
              <a:rPr lang="zh-CN" altLang="en-US" dirty="0" smtClean="0"/>
              <a:t>在第三个步骤中，终端通过在第二个步骤的随机接入响应中分配的</a:t>
            </a:r>
            <a:r>
              <a:rPr lang="en-US" altLang="zh-CN" dirty="0" smtClean="0"/>
              <a:t>UL-SCH</a:t>
            </a:r>
            <a:r>
              <a:rPr lang="zh-CN" altLang="en-US" dirty="0" smtClean="0"/>
              <a:t>资源向基站发送必需的消息。</a:t>
            </a:r>
            <a:endParaRPr lang="en-US" altLang="zh-CN" dirty="0" smtClean="0"/>
          </a:p>
          <a:p>
            <a:pPr lvl="1"/>
            <a:r>
              <a:rPr lang="en-US" altLang="zh-CN" dirty="0"/>
              <a:t>UE</a:t>
            </a:r>
            <a:r>
              <a:rPr lang="zh-CN" altLang="en-US" dirty="0"/>
              <a:t>根据</a:t>
            </a:r>
            <a:r>
              <a:rPr lang="en-US" altLang="zh-CN" dirty="0"/>
              <a:t>RA Response</a:t>
            </a:r>
            <a:r>
              <a:rPr lang="zh-CN" altLang="en-US" dirty="0"/>
              <a:t>中的</a:t>
            </a:r>
            <a:r>
              <a:rPr lang="en-US" altLang="zh-CN" dirty="0"/>
              <a:t>TA</a:t>
            </a:r>
            <a:r>
              <a:rPr lang="zh-CN" altLang="en-US" dirty="0"/>
              <a:t>调整量可以获得上行同步，并在</a:t>
            </a:r>
            <a:r>
              <a:rPr lang="en-US" altLang="zh-CN" dirty="0" err="1"/>
              <a:t>eNB</a:t>
            </a:r>
            <a:r>
              <a:rPr lang="zh-CN" altLang="en-US" dirty="0"/>
              <a:t>为其分配的上行资源中传输</a:t>
            </a:r>
            <a:r>
              <a:rPr lang="en-US" altLang="zh-CN" dirty="0"/>
              <a:t>MSG3</a:t>
            </a:r>
            <a:r>
              <a:rPr lang="zh-CN" altLang="en-US" dirty="0"/>
              <a:t>，以便进行后续的数据传输</a:t>
            </a:r>
            <a:r>
              <a:rPr lang="zh-CN" altLang="en-US" dirty="0" smtClean="0"/>
              <a:t>。</a:t>
            </a:r>
            <a:endParaRPr lang="en-US" altLang="zh-CN" dirty="0" smtClean="0"/>
          </a:p>
          <a:p>
            <a:pPr lvl="1"/>
            <a:r>
              <a:rPr lang="en-US" altLang="zh-CN" dirty="0"/>
              <a:t>Msg3</a:t>
            </a:r>
            <a:r>
              <a:rPr lang="zh-CN" altLang="en-US" dirty="0"/>
              <a:t>的初始传输是唯一通过</a:t>
            </a:r>
            <a:r>
              <a:rPr lang="en-US" altLang="zh-CN" dirty="0"/>
              <a:t>MAC</a:t>
            </a:r>
            <a:r>
              <a:rPr lang="zh-CN" altLang="en-US" dirty="0"/>
              <a:t>层</a:t>
            </a:r>
            <a:r>
              <a:rPr lang="en-US" altLang="zh-CN" dirty="0"/>
              <a:t>MSG2</a:t>
            </a:r>
            <a:r>
              <a:rPr lang="zh-CN" altLang="en-US" dirty="0"/>
              <a:t>消息指示的上行数据动态调度传输，当随机接入过程完成后，其他动态调度上行初始传输都是通过</a:t>
            </a:r>
            <a:r>
              <a:rPr lang="en-US" altLang="zh-CN" dirty="0"/>
              <a:t>DCI0</a:t>
            </a:r>
            <a:r>
              <a:rPr lang="zh-CN" altLang="en-US" dirty="0"/>
              <a:t>进行资源分配指示。</a:t>
            </a:r>
            <a:r>
              <a:rPr lang="en-US" altLang="zh-CN" dirty="0"/>
              <a:t>MSG3</a:t>
            </a:r>
            <a:r>
              <a:rPr lang="zh-CN" altLang="en-US" dirty="0"/>
              <a:t>消息开始支持</a:t>
            </a:r>
            <a:r>
              <a:rPr lang="en-US" altLang="zh-CN" dirty="0"/>
              <a:t>HARQ</a:t>
            </a:r>
            <a:r>
              <a:rPr lang="zh-CN" altLang="en-US" dirty="0"/>
              <a:t>过程，重传的资源和位置通过</a:t>
            </a:r>
            <a:r>
              <a:rPr lang="en-US" altLang="zh-CN" dirty="0"/>
              <a:t>Temple C-RNTI</a:t>
            </a:r>
            <a:r>
              <a:rPr lang="zh-CN" altLang="en-US" dirty="0"/>
              <a:t>加扰的</a:t>
            </a:r>
            <a:r>
              <a:rPr lang="en-US" altLang="zh-CN" dirty="0"/>
              <a:t>DCI0</a:t>
            </a:r>
            <a:r>
              <a:rPr lang="zh-CN" altLang="en-US" dirty="0"/>
              <a:t>告诉</a:t>
            </a:r>
            <a:r>
              <a:rPr lang="en-US" altLang="zh-CN" dirty="0"/>
              <a:t>UE</a:t>
            </a:r>
            <a:r>
              <a:rPr lang="zh-CN" altLang="en-US" dirty="0" smtClean="0"/>
              <a:t>。</a:t>
            </a:r>
            <a:endParaRPr lang="en-US" altLang="zh-CN" dirty="0" smtClean="0"/>
          </a:p>
          <a:p>
            <a:pPr lvl="1"/>
            <a:r>
              <a:rPr lang="en-US" altLang="zh-CN" dirty="0"/>
              <a:t>MSG3</a:t>
            </a:r>
            <a:r>
              <a:rPr lang="zh-CN" altLang="en-US" dirty="0"/>
              <a:t>可能携带</a:t>
            </a:r>
            <a:r>
              <a:rPr lang="en-US" altLang="zh-CN" dirty="0"/>
              <a:t>RRC</a:t>
            </a:r>
            <a:r>
              <a:rPr lang="zh-CN" altLang="en-US" dirty="0"/>
              <a:t>建链消息（</a:t>
            </a:r>
            <a:r>
              <a:rPr lang="en-US" altLang="zh-CN" dirty="0"/>
              <a:t>RRC Connection Request</a:t>
            </a:r>
            <a:r>
              <a:rPr lang="zh-CN" altLang="en-US" dirty="0"/>
              <a:t>），也可能携带</a:t>
            </a:r>
            <a:r>
              <a:rPr lang="en-US" altLang="zh-CN" dirty="0"/>
              <a:t>RRC</a:t>
            </a:r>
            <a:r>
              <a:rPr lang="zh-CN" altLang="en-US" dirty="0"/>
              <a:t>重建消息（</a:t>
            </a:r>
            <a:r>
              <a:rPr lang="en-US" altLang="zh-CN" dirty="0"/>
              <a:t>RRC Connection Re-establishment Request </a:t>
            </a:r>
            <a:r>
              <a:rPr lang="zh-CN" altLang="en-US" dirty="0"/>
              <a:t>）。如果有层</a:t>
            </a:r>
            <a:r>
              <a:rPr lang="en-US" altLang="zh-CN" dirty="0"/>
              <a:t>3</a:t>
            </a:r>
            <a:r>
              <a:rPr lang="zh-CN" altLang="en-US" dirty="0"/>
              <a:t>消息，那么</a:t>
            </a:r>
            <a:r>
              <a:rPr lang="en-US" altLang="zh-CN" dirty="0"/>
              <a:t>MAC</a:t>
            </a:r>
            <a:r>
              <a:rPr lang="zh-CN" altLang="en-US" dirty="0"/>
              <a:t>需要保存该</a:t>
            </a:r>
            <a:r>
              <a:rPr lang="en-US" altLang="zh-CN" dirty="0"/>
              <a:t>CCCH SDU</a:t>
            </a:r>
            <a:r>
              <a:rPr lang="zh-CN" altLang="en-US" dirty="0"/>
              <a:t>信息，因为</a:t>
            </a:r>
            <a:r>
              <a:rPr lang="en-US" altLang="zh-CN" dirty="0" err="1"/>
              <a:t>eNB</a:t>
            </a:r>
            <a:r>
              <a:rPr lang="en-US" altLang="zh-CN" dirty="0"/>
              <a:t> MAC</a:t>
            </a:r>
            <a:r>
              <a:rPr lang="zh-CN" altLang="en-US" dirty="0"/>
              <a:t>发送</a:t>
            </a:r>
            <a:r>
              <a:rPr lang="en-US" altLang="zh-CN" dirty="0"/>
              <a:t>MSG4</a:t>
            </a:r>
            <a:r>
              <a:rPr lang="zh-CN" altLang="en-US" dirty="0"/>
              <a:t>的时候需要将</a:t>
            </a:r>
            <a:r>
              <a:rPr lang="en-US" altLang="zh-CN" dirty="0"/>
              <a:t>UE</a:t>
            </a:r>
            <a:r>
              <a:rPr lang="zh-CN" altLang="en-US" dirty="0"/>
              <a:t>的这个</a:t>
            </a:r>
            <a:r>
              <a:rPr lang="en-US" altLang="zh-CN" dirty="0"/>
              <a:t>CCCH SDU</a:t>
            </a:r>
            <a:r>
              <a:rPr lang="zh-CN" altLang="en-US" dirty="0"/>
              <a:t>信息回发给</a:t>
            </a:r>
            <a:r>
              <a:rPr lang="en-US" altLang="zh-CN" dirty="0"/>
              <a:t>UE</a:t>
            </a:r>
            <a:r>
              <a:rPr lang="zh-CN" altLang="en-US" dirty="0"/>
              <a:t>，当做竞争解决标识（</a:t>
            </a:r>
            <a:r>
              <a:rPr lang="en-US" altLang="zh-CN" dirty="0"/>
              <a:t>UE Contention Resolution Identity</a:t>
            </a:r>
            <a:r>
              <a:rPr lang="zh-CN" altLang="en-US" dirty="0"/>
              <a:t>）使用，以便完成最终的竞争解决。</a:t>
            </a:r>
            <a:endParaRPr lang="en-US" altLang="zh-CN" dirty="0" smtClean="0"/>
          </a:p>
        </p:txBody>
      </p:sp>
    </p:spTree>
    <p:extLst>
      <p:ext uri="{BB962C8B-B14F-4D97-AF65-F5344CB8AC3E}">
        <p14:creationId xmlns:p14="http://schemas.microsoft.com/office/powerpoint/2010/main" val="3986513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ph type="title"/>
          </p:nvPr>
        </p:nvSpPr>
        <p:spPr>
          <a:xfrm>
            <a:off x="450913" y="378810"/>
            <a:ext cx="8229600" cy="1252728"/>
          </a:xfrm>
        </p:spPr>
        <p:txBody>
          <a:bodyPr>
            <a:normAutofit/>
          </a:bodyPr>
          <a:lstStyle/>
          <a:p>
            <a:r>
              <a:rPr lang="en-US" altLang="zh-CN" dirty="0" smtClean="0"/>
              <a:t>MSG4 – Contention resolution</a:t>
            </a:r>
            <a:endParaRPr lang="zh-CN" altLang="en-US" dirty="0"/>
          </a:p>
        </p:txBody>
      </p:sp>
      <p:sp>
        <p:nvSpPr>
          <p:cNvPr id="14" name="内容占位符 1"/>
          <p:cNvSpPr>
            <a:spLocks noGrp="1"/>
          </p:cNvSpPr>
          <p:nvPr>
            <p:ph idx="1"/>
          </p:nvPr>
        </p:nvSpPr>
        <p:spPr>
          <a:xfrm>
            <a:off x="388430" y="1556792"/>
            <a:ext cx="8354566" cy="5040560"/>
          </a:xfrm>
        </p:spPr>
        <p:txBody>
          <a:bodyPr>
            <a:normAutofit fontScale="77500" lnSpcReduction="20000"/>
          </a:bodyPr>
          <a:lstStyle/>
          <a:p>
            <a:r>
              <a:rPr lang="en-US" altLang="zh-CN" dirty="0" err="1"/>
              <a:t>eNB</a:t>
            </a:r>
            <a:r>
              <a:rPr lang="zh-CN" altLang="en-US" dirty="0"/>
              <a:t>和</a:t>
            </a:r>
            <a:r>
              <a:rPr lang="en-US" altLang="zh-CN" dirty="0"/>
              <a:t>UE</a:t>
            </a:r>
            <a:r>
              <a:rPr lang="zh-CN" altLang="en-US" dirty="0"/>
              <a:t>最终通过</a:t>
            </a:r>
            <a:r>
              <a:rPr lang="en-US" altLang="zh-CN" dirty="0"/>
              <a:t>MSG4</a:t>
            </a:r>
            <a:r>
              <a:rPr lang="zh-CN" altLang="en-US" dirty="0"/>
              <a:t>完成</a:t>
            </a:r>
            <a:r>
              <a:rPr lang="zh-CN" altLang="en-US" dirty="0" smtClean="0"/>
              <a:t>竞争决策：</a:t>
            </a:r>
            <a:r>
              <a:rPr lang="zh-CN" altLang="en-US" dirty="0"/>
              <a:t/>
            </a:r>
            <a:br>
              <a:rPr lang="zh-CN" altLang="en-US" dirty="0"/>
            </a:br>
            <a:r>
              <a:rPr lang="zh-CN" altLang="en-US" dirty="0"/>
              <a:t>（</a:t>
            </a:r>
            <a:r>
              <a:rPr lang="en-US" altLang="zh-CN" dirty="0"/>
              <a:t>1</a:t>
            </a:r>
            <a:r>
              <a:rPr lang="zh-CN" altLang="en-US" dirty="0"/>
              <a:t>）对于初始接入和重建的情况，</a:t>
            </a:r>
            <a:r>
              <a:rPr lang="en-US" altLang="zh-CN" dirty="0"/>
              <a:t>MSG4</a:t>
            </a:r>
            <a:r>
              <a:rPr lang="zh-CN" altLang="en-US" dirty="0"/>
              <a:t>中的</a:t>
            </a:r>
            <a:r>
              <a:rPr lang="en-US" altLang="zh-CN" dirty="0"/>
              <a:t>MAC PDU</a:t>
            </a:r>
            <a:r>
              <a:rPr lang="zh-CN" altLang="en-US" dirty="0"/>
              <a:t>会携带竞争解决标识（</a:t>
            </a:r>
            <a:r>
              <a:rPr lang="en-US" altLang="zh-CN" dirty="0"/>
              <a:t>UE Contention Resolution Identity</a:t>
            </a:r>
            <a:r>
              <a:rPr lang="zh-CN" altLang="en-US" dirty="0"/>
              <a:t>，即</a:t>
            </a:r>
            <a:r>
              <a:rPr lang="en-US" altLang="zh-CN" dirty="0"/>
              <a:t>MSG3</a:t>
            </a:r>
            <a:r>
              <a:rPr lang="zh-CN" altLang="en-US" dirty="0"/>
              <a:t>中的</a:t>
            </a:r>
            <a:r>
              <a:rPr lang="en-US" altLang="zh-CN" dirty="0"/>
              <a:t>CCCH SDU</a:t>
            </a:r>
            <a:r>
              <a:rPr lang="zh-CN" altLang="en-US" dirty="0"/>
              <a:t>，</a:t>
            </a:r>
            <a:r>
              <a:rPr lang="en-US" altLang="zh-CN" dirty="0"/>
              <a:t>RRC Connection Request</a:t>
            </a:r>
            <a:r>
              <a:rPr lang="zh-CN" altLang="en-US" dirty="0"/>
              <a:t>、</a:t>
            </a:r>
            <a:r>
              <a:rPr lang="en-US" altLang="zh-CN" dirty="0"/>
              <a:t>RRC Connection Re-establishment Request </a:t>
            </a:r>
            <a:r>
              <a:rPr lang="zh-CN" altLang="en-US" dirty="0"/>
              <a:t>等消息）。</a:t>
            </a:r>
            <a:r>
              <a:rPr lang="en-US" altLang="zh-CN" dirty="0"/>
              <a:t>UE</a:t>
            </a:r>
            <a:r>
              <a:rPr lang="zh-CN" altLang="en-US" dirty="0"/>
              <a:t>在解码</a:t>
            </a:r>
            <a:r>
              <a:rPr lang="en-US" altLang="zh-CN" dirty="0"/>
              <a:t>TC-RNTI</a:t>
            </a:r>
            <a:r>
              <a:rPr lang="zh-CN" altLang="en-US" dirty="0"/>
              <a:t>加扰的</a:t>
            </a:r>
            <a:r>
              <a:rPr lang="en-US" altLang="zh-CN" dirty="0"/>
              <a:t>PDCCH</a:t>
            </a:r>
            <a:r>
              <a:rPr lang="zh-CN" altLang="en-US" dirty="0"/>
              <a:t>信道后（</a:t>
            </a:r>
            <a:r>
              <a:rPr lang="en-US" altLang="zh-CN" dirty="0"/>
              <a:t>The Temporary C-RNTI on PDCCH for initial access and after radio link failure</a:t>
            </a:r>
            <a:r>
              <a:rPr lang="zh-CN" altLang="en-US" dirty="0"/>
              <a:t>），继续在</a:t>
            </a:r>
            <a:r>
              <a:rPr lang="en-US" altLang="zh-CN" dirty="0"/>
              <a:t>PDSCH</a:t>
            </a:r>
            <a:r>
              <a:rPr lang="zh-CN" altLang="en-US" dirty="0"/>
              <a:t>信道中获取</a:t>
            </a:r>
            <a:r>
              <a:rPr lang="en-US" altLang="zh-CN" dirty="0"/>
              <a:t>MSG4</a:t>
            </a:r>
            <a:r>
              <a:rPr lang="zh-CN" altLang="en-US" dirty="0"/>
              <a:t>的</a:t>
            </a:r>
            <a:r>
              <a:rPr lang="en-US" altLang="zh-CN" dirty="0"/>
              <a:t>MAC PDU</a:t>
            </a:r>
            <a:r>
              <a:rPr lang="zh-CN" altLang="en-US" dirty="0"/>
              <a:t>内容，解码成功后，与</a:t>
            </a:r>
            <a:r>
              <a:rPr lang="en-US" altLang="zh-CN" dirty="0"/>
              <a:t>UE</a:t>
            </a:r>
            <a:r>
              <a:rPr lang="zh-CN" altLang="en-US" dirty="0"/>
              <a:t>之前在</a:t>
            </a:r>
            <a:r>
              <a:rPr lang="en-US" altLang="zh-CN" dirty="0"/>
              <a:t>MSG3</a:t>
            </a:r>
            <a:r>
              <a:rPr lang="zh-CN" altLang="en-US" dirty="0"/>
              <a:t>中发送的</a:t>
            </a:r>
            <a:r>
              <a:rPr lang="en-US" altLang="zh-CN" dirty="0"/>
              <a:t>CCCH SDU</a:t>
            </a:r>
            <a:r>
              <a:rPr lang="zh-CN" altLang="en-US" dirty="0"/>
              <a:t>进行比较，二者相同则竞争解决成功（因为不同的</a:t>
            </a:r>
            <a:r>
              <a:rPr lang="en-US" altLang="zh-CN" dirty="0"/>
              <a:t>UE</a:t>
            </a:r>
            <a:r>
              <a:rPr lang="zh-CN" altLang="en-US" dirty="0"/>
              <a:t>，其标识不同）。此时</a:t>
            </a:r>
            <a:r>
              <a:rPr lang="en-US" altLang="zh-CN" dirty="0"/>
              <a:t>MSG3</a:t>
            </a:r>
            <a:r>
              <a:rPr lang="zh-CN" altLang="en-US" dirty="0"/>
              <a:t>的</a:t>
            </a:r>
            <a:r>
              <a:rPr lang="en-US" altLang="zh-CN" dirty="0"/>
              <a:t>MAC-CE</a:t>
            </a:r>
            <a:r>
              <a:rPr lang="zh-CN" altLang="en-US" dirty="0"/>
              <a:t>中不会携带</a:t>
            </a:r>
            <a:r>
              <a:rPr lang="en-US" altLang="zh-CN" dirty="0"/>
              <a:t>CRNTI</a:t>
            </a:r>
            <a:r>
              <a:rPr lang="zh-CN" altLang="en-US" dirty="0"/>
              <a:t>字段，对于重建而言，</a:t>
            </a:r>
            <a:r>
              <a:rPr lang="en-US" altLang="zh-CN" dirty="0"/>
              <a:t>CCCH SDU</a:t>
            </a:r>
            <a:r>
              <a:rPr lang="zh-CN" altLang="en-US" dirty="0"/>
              <a:t>中则会携带</a:t>
            </a:r>
            <a:r>
              <a:rPr lang="en-US" altLang="zh-CN" dirty="0"/>
              <a:t>CRNTI</a:t>
            </a:r>
            <a:r>
              <a:rPr lang="zh-CN" altLang="en-US" dirty="0"/>
              <a:t>信息，</a:t>
            </a:r>
            <a:r>
              <a:rPr lang="en-US" altLang="zh-CN" dirty="0"/>
              <a:t>RRC</a:t>
            </a:r>
            <a:r>
              <a:rPr lang="zh-CN" altLang="en-US" dirty="0"/>
              <a:t>据此区分不同的</a:t>
            </a:r>
            <a:r>
              <a:rPr lang="en-US" altLang="zh-CN" dirty="0"/>
              <a:t>UE</a:t>
            </a:r>
            <a:r>
              <a:rPr lang="zh-CN" altLang="en-US" dirty="0"/>
              <a:t>。竞争解决后，</a:t>
            </a:r>
            <a:r>
              <a:rPr lang="en-US" altLang="zh-CN" dirty="0"/>
              <a:t>TCRNTI</a:t>
            </a:r>
            <a:r>
              <a:rPr lang="zh-CN" altLang="en-US" dirty="0"/>
              <a:t>转正为</a:t>
            </a:r>
            <a:r>
              <a:rPr lang="en-US" altLang="zh-CN" dirty="0"/>
              <a:t>CRNTI(The Temporary C-RNTI is promoted to C-RNTI for a UE which detects RA success and does not already have a C-RNTI; it is dropped by others. )</a:t>
            </a:r>
            <a:br>
              <a:rPr lang="en-US" altLang="zh-CN" dirty="0"/>
            </a:br>
            <a:r>
              <a:rPr lang="zh-CN" altLang="en-US" dirty="0"/>
              <a:t>（</a:t>
            </a:r>
            <a:r>
              <a:rPr lang="en-US" altLang="zh-CN" dirty="0"/>
              <a:t>2</a:t>
            </a:r>
            <a:r>
              <a:rPr lang="zh-CN" altLang="en-US" dirty="0"/>
              <a:t>）对于切换、上</a:t>
            </a:r>
            <a:r>
              <a:rPr lang="en-US" altLang="zh-CN" dirty="0"/>
              <a:t>/</a:t>
            </a:r>
            <a:r>
              <a:rPr lang="zh-CN" altLang="en-US" dirty="0"/>
              <a:t>下行数据传输但失步等其他场景进行的竞争随机接入场景，此时因为</a:t>
            </a:r>
            <a:r>
              <a:rPr lang="en-US" altLang="zh-CN" dirty="0"/>
              <a:t>UE</a:t>
            </a:r>
            <a:r>
              <a:rPr lang="zh-CN" altLang="en-US" dirty="0"/>
              <a:t>已经分配了</a:t>
            </a:r>
            <a:r>
              <a:rPr lang="en-US" altLang="zh-CN" dirty="0"/>
              <a:t>C-RNTI</a:t>
            </a:r>
            <a:r>
              <a:rPr lang="zh-CN" altLang="en-US" dirty="0"/>
              <a:t>，在</a:t>
            </a:r>
            <a:r>
              <a:rPr lang="en-US" altLang="zh-CN" dirty="0"/>
              <a:t>MSG3</a:t>
            </a:r>
            <a:r>
              <a:rPr lang="zh-CN" altLang="en-US" dirty="0"/>
              <a:t>的</a:t>
            </a:r>
            <a:r>
              <a:rPr lang="en-US" altLang="zh-CN" dirty="0"/>
              <a:t>MAC-CE</a:t>
            </a:r>
            <a:r>
              <a:rPr lang="zh-CN" altLang="en-US" dirty="0"/>
              <a:t>中会将</a:t>
            </a:r>
            <a:r>
              <a:rPr lang="en-US" altLang="zh-CN" dirty="0"/>
              <a:t>C-RNTI</a:t>
            </a:r>
            <a:r>
              <a:rPr lang="zh-CN" altLang="en-US" dirty="0"/>
              <a:t>通知到</a:t>
            </a:r>
            <a:r>
              <a:rPr lang="en-US" altLang="zh-CN" dirty="0" err="1"/>
              <a:t>eNB</a:t>
            </a:r>
            <a:r>
              <a:rPr lang="zh-CN" altLang="en-US" dirty="0"/>
              <a:t>，因此</a:t>
            </a:r>
            <a:r>
              <a:rPr lang="en-US" altLang="zh-CN" dirty="0" err="1"/>
              <a:t>eNB</a:t>
            </a:r>
            <a:r>
              <a:rPr lang="zh-CN" altLang="en-US" dirty="0"/>
              <a:t>使用旧的</a:t>
            </a:r>
            <a:r>
              <a:rPr lang="en-US" altLang="zh-CN" dirty="0"/>
              <a:t>C-RNTI</a:t>
            </a:r>
            <a:r>
              <a:rPr lang="zh-CN" altLang="en-US" dirty="0"/>
              <a:t>加扰的</a:t>
            </a:r>
            <a:r>
              <a:rPr lang="en-US" altLang="zh-CN" dirty="0"/>
              <a:t>PDCCH</a:t>
            </a:r>
            <a:r>
              <a:rPr lang="zh-CN" altLang="en-US" dirty="0"/>
              <a:t>调度</a:t>
            </a:r>
            <a:r>
              <a:rPr lang="en-US" altLang="zh-CN" dirty="0"/>
              <a:t>MSG4</a:t>
            </a:r>
            <a:r>
              <a:rPr lang="zh-CN" altLang="en-US" dirty="0"/>
              <a:t>，而不使用</a:t>
            </a:r>
            <a:r>
              <a:rPr lang="en-US" altLang="zh-CN" dirty="0"/>
              <a:t>TCRNTI</a:t>
            </a:r>
            <a:r>
              <a:rPr lang="zh-CN" altLang="en-US" dirty="0"/>
              <a:t>加扰</a:t>
            </a:r>
            <a:r>
              <a:rPr lang="en-US" altLang="zh-CN" dirty="0"/>
              <a:t>MSG4(The C-RNTI on PDCCH for UE in RRC_CONNECTED)</a:t>
            </a:r>
            <a:r>
              <a:rPr lang="zh-CN" altLang="en-US" dirty="0"/>
              <a:t>。</a:t>
            </a:r>
            <a:r>
              <a:rPr lang="en-US" altLang="zh-CN" dirty="0"/>
              <a:t>UE</a:t>
            </a:r>
            <a:r>
              <a:rPr lang="zh-CN" altLang="en-US" dirty="0"/>
              <a:t>解码出</a:t>
            </a:r>
            <a:r>
              <a:rPr lang="en-US" altLang="zh-CN" dirty="0"/>
              <a:t>PDCCH</a:t>
            </a:r>
            <a:r>
              <a:rPr lang="zh-CN" altLang="en-US" dirty="0"/>
              <a:t>调度命令的时候表示完成竞争解决，</a:t>
            </a:r>
            <a:r>
              <a:rPr lang="en-US" altLang="zh-CN" dirty="0"/>
              <a:t>MSG4</a:t>
            </a:r>
            <a:r>
              <a:rPr lang="zh-CN" altLang="en-US" dirty="0"/>
              <a:t>中的具体内容已经与竞争解决无关。这时，</a:t>
            </a:r>
            <a:r>
              <a:rPr lang="en-US" altLang="zh-CN" dirty="0"/>
              <a:t>MSG2</a:t>
            </a:r>
            <a:r>
              <a:rPr lang="zh-CN" altLang="en-US" dirty="0"/>
              <a:t>中由</a:t>
            </a:r>
            <a:r>
              <a:rPr lang="en-US" altLang="zh-CN" dirty="0" err="1"/>
              <a:t>eNB</a:t>
            </a:r>
            <a:r>
              <a:rPr lang="zh-CN" altLang="en-US" dirty="0"/>
              <a:t>分配的</a:t>
            </a:r>
            <a:r>
              <a:rPr lang="en-US" altLang="zh-CN" dirty="0"/>
              <a:t>TC-RNTI</a:t>
            </a:r>
            <a:r>
              <a:rPr lang="zh-CN" altLang="en-US" dirty="0"/>
              <a:t>失效，后续由</a:t>
            </a:r>
            <a:r>
              <a:rPr lang="en-US" altLang="zh-CN" dirty="0" err="1"/>
              <a:t>eNB</a:t>
            </a:r>
            <a:r>
              <a:rPr lang="zh-CN" altLang="en-US" dirty="0"/>
              <a:t>继续分配给其它</a:t>
            </a:r>
            <a:r>
              <a:rPr lang="en-US" altLang="zh-CN" dirty="0"/>
              <a:t>UE</a:t>
            </a:r>
            <a:r>
              <a:rPr lang="zh-CN" altLang="en-US" dirty="0"/>
              <a:t>使用</a:t>
            </a:r>
            <a:r>
              <a:rPr lang="en-US" altLang="zh-CN" dirty="0"/>
              <a:t>(A UE which detects RA success and already has a C-RNTI, resumes using its C-RNTI.)</a:t>
            </a:r>
            <a:r>
              <a:rPr lang="zh-CN" altLang="en-US" dirty="0"/>
              <a:t>。因此，此种场景</a:t>
            </a:r>
            <a:r>
              <a:rPr lang="en-US" altLang="zh-CN" dirty="0"/>
              <a:t>MSG4</a:t>
            </a:r>
            <a:r>
              <a:rPr lang="zh-CN" altLang="en-US" dirty="0"/>
              <a:t>中不包括</a:t>
            </a:r>
            <a:r>
              <a:rPr lang="en-US" altLang="zh-CN" dirty="0"/>
              <a:t>UE</a:t>
            </a:r>
            <a:r>
              <a:rPr lang="zh-CN" altLang="en-US" dirty="0"/>
              <a:t>竞争解决标识。</a:t>
            </a:r>
            <a:endParaRPr lang="en-US" altLang="zh-CN" dirty="0" smtClean="0"/>
          </a:p>
        </p:txBody>
      </p:sp>
    </p:spTree>
    <p:extLst>
      <p:ext uri="{BB962C8B-B14F-4D97-AF65-F5344CB8AC3E}">
        <p14:creationId xmlns:p14="http://schemas.microsoft.com/office/powerpoint/2010/main" val="2083640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ph type="title"/>
          </p:nvPr>
        </p:nvSpPr>
        <p:spPr>
          <a:xfrm>
            <a:off x="450913" y="378810"/>
            <a:ext cx="8229600" cy="1252728"/>
          </a:xfrm>
        </p:spPr>
        <p:txBody>
          <a:bodyPr>
            <a:normAutofit/>
          </a:bodyPr>
          <a:lstStyle/>
          <a:p>
            <a:r>
              <a:rPr lang="zh-CN" altLang="en-US" dirty="0" smtClean="0"/>
              <a:t>基于竞争的</a:t>
            </a:r>
            <a:r>
              <a:rPr lang="en-US" altLang="zh-CN" dirty="0" smtClean="0"/>
              <a:t>RACH</a:t>
            </a:r>
            <a:r>
              <a:rPr lang="zh-CN" altLang="en-US" dirty="0" smtClean="0"/>
              <a:t>的</a:t>
            </a:r>
            <a:r>
              <a:rPr lang="en-US" altLang="zh-CN" dirty="0" smtClean="0"/>
              <a:t>log</a:t>
            </a:r>
            <a:endParaRPr lang="zh-CN" altLang="en-US" dirty="0"/>
          </a:p>
        </p:txBody>
      </p:sp>
      <p:pic>
        <p:nvPicPr>
          <p:cNvPr id="3" name="图片 2"/>
          <p:cNvPicPr>
            <a:picLocks noChangeAspect="1"/>
          </p:cNvPicPr>
          <p:nvPr/>
        </p:nvPicPr>
        <p:blipFill>
          <a:blip r:embed="rId2"/>
          <a:stretch>
            <a:fillRect/>
          </a:stretch>
        </p:blipFill>
        <p:spPr>
          <a:xfrm>
            <a:off x="589025" y="2132856"/>
            <a:ext cx="7953375" cy="2619375"/>
          </a:xfrm>
          <a:prstGeom prst="rect">
            <a:avLst/>
          </a:prstGeom>
        </p:spPr>
      </p:pic>
    </p:spTree>
    <p:extLst>
      <p:ext uri="{BB962C8B-B14F-4D97-AF65-F5344CB8AC3E}">
        <p14:creationId xmlns:p14="http://schemas.microsoft.com/office/powerpoint/2010/main" val="3956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278467" y="1480418"/>
            <a:ext cx="4867275" cy="3209925"/>
          </a:xfrm>
          <a:prstGeom prst="rect">
            <a:avLst/>
          </a:prstGeom>
        </p:spPr>
      </p:pic>
      <p:pic>
        <p:nvPicPr>
          <p:cNvPr id="6" name="图片 5"/>
          <p:cNvPicPr>
            <a:picLocks noChangeAspect="1"/>
          </p:cNvPicPr>
          <p:nvPr/>
        </p:nvPicPr>
        <p:blipFill>
          <a:blip r:embed="rId3"/>
          <a:stretch>
            <a:fillRect/>
          </a:stretch>
        </p:blipFill>
        <p:spPr>
          <a:xfrm>
            <a:off x="107504" y="116632"/>
            <a:ext cx="3933825" cy="5657850"/>
          </a:xfrm>
          <a:prstGeom prst="rect">
            <a:avLst/>
          </a:prstGeom>
        </p:spPr>
      </p:pic>
      <p:cxnSp>
        <p:nvCxnSpPr>
          <p:cNvPr id="14" name="直接箭头连接符 11"/>
          <p:cNvCxnSpPr/>
          <p:nvPr/>
        </p:nvCxnSpPr>
        <p:spPr>
          <a:xfrm rot="5400000" flipH="1" flipV="1">
            <a:off x="2277624" y="3448270"/>
            <a:ext cx="4075310" cy="350647"/>
          </a:xfrm>
          <a:prstGeom prst="bentConnector3">
            <a:avLst>
              <a:gd name="adj1" fmla="val 9982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339752" y="5661248"/>
            <a:ext cx="18002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28184" y="2708920"/>
            <a:ext cx="1152128" cy="14401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27" name="矩形 26"/>
          <p:cNvSpPr/>
          <p:nvPr/>
        </p:nvSpPr>
        <p:spPr>
          <a:xfrm>
            <a:off x="6516216" y="3013372"/>
            <a:ext cx="2520280" cy="12759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2" name="文本框 1"/>
          <p:cNvSpPr txBox="1"/>
          <p:nvPr/>
        </p:nvSpPr>
        <p:spPr>
          <a:xfrm>
            <a:off x="2727442" y="3431305"/>
            <a:ext cx="1293944" cy="276999"/>
          </a:xfrm>
          <a:prstGeom prst="rect">
            <a:avLst/>
          </a:prstGeom>
          <a:noFill/>
        </p:spPr>
        <p:txBody>
          <a:bodyPr wrap="none" rtlCol="0">
            <a:spAutoFit/>
          </a:bodyPr>
          <a:lstStyle/>
          <a:p>
            <a:r>
              <a:rPr lang="en-US" altLang="zh-CN" sz="1200" dirty="0" smtClean="0">
                <a:solidFill>
                  <a:srgbClr val="FF0000"/>
                </a:solidFill>
              </a:rPr>
              <a:t>UE</a:t>
            </a:r>
            <a:r>
              <a:rPr lang="zh-CN" altLang="en-US" sz="1200" dirty="0" smtClean="0">
                <a:solidFill>
                  <a:srgbClr val="FF0000"/>
                </a:solidFill>
              </a:rPr>
              <a:t>最大传输功率</a:t>
            </a:r>
            <a:endParaRPr lang="zh-CN" altLang="en-US" sz="1200" dirty="0">
              <a:solidFill>
                <a:srgbClr val="FF0000"/>
              </a:solidFill>
            </a:endParaRPr>
          </a:p>
        </p:txBody>
      </p:sp>
      <p:cxnSp>
        <p:nvCxnSpPr>
          <p:cNvPr id="4" name="直接箭头连接符 3"/>
          <p:cNvCxnSpPr>
            <a:endCxn id="2" idx="1"/>
          </p:cNvCxnSpPr>
          <p:nvPr/>
        </p:nvCxnSpPr>
        <p:spPr>
          <a:xfrm flipV="1">
            <a:off x="2353235" y="3569805"/>
            <a:ext cx="374207" cy="71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6" idx="3"/>
            <a:endCxn id="19" idx="2"/>
          </p:cNvCxnSpPr>
          <p:nvPr/>
        </p:nvCxnSpPr>
        <p:spPr>
          <a:xfrm flipV="1">
            <a:off x="7380312" y="1517888"/>
            <a:ext cx="768016" cy="126304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260160" y="317559"/>
            <a:ext cx="1776336" cy="1200329"/>
          </a:xfrm>
          <a:prstGeom prst="rect">
            <a:avLst/>
          </a:prstGeom>
          <a:noFill/>
        </p:spPr>
        <p:txBody>
          <a:bodyPr wrap="square" rtlCol="0">
            <a:spAutoFit/>
          </a:bodyPr>
          <a:lstStyle/>
          <a:p>
            <a:r>
              <a:rPr lang="zh-CN" altLang="en-US" sz="1200" dirty="0" smtClean="0">
                <a:solidFill>
                  <a:srgbClr val="FF0000"/>
                </a:solidFill>
              </a:rPr>
              <a:t>取值：</a:t>
            </a:r>
            <a:endParaRPr lang="en-US" altLang="zh-CN" sz="1200" dirty="0" smtClean="0">
              <a:solidFill>
                <a:srgbClr val="FF0000"/>
              </a:solidFill>
            </a:endParaRPr>
          </a:p>
          <a:p>
            <a:pPr marL="171450" indent="-171450">
              <a:buFontTx/>
              <a:buChar char="-"/>
            </a:pPr>
            <a:r>
              <a:rPr lang="en-US" altLang="zh-CN" sz="1200" dirty="0" smtClean="0">
                <a:solidFill>
                  <a:srgbClr val="FF0000"/>
                </a:solidFill>
              </a:rPr>
              <a:t>Connection Request</a:t>
            </a:r>
          </a:p>
          <a:p>
            <a:pPr marL="171450" indent="-171450">
              <a:buFontTx/>
              <a:buChar char="-"/>
            </a:pPr>
            <a:r>
              <a:rPr lang="en-US" altLang="zh-CN" sz="1200" dirty="0" smtClean="0">
                <a:solidFill>
                  <a:srgbClr val="FF0000"/>
                </a:solidFill>
              </a:rPr>
              <a:t>UL data arrival</a:t>
            </a:r>
          </a:p>
          <a:p>
            <a:pPr marL="171450" indent="-171450">
              <a:buFontTx/>
              <a:buChar char="-"/>
            </a:pPr>
            <a:r>
              <a:rPr lang="en-US" altLang="zh-CN" sz="1200" dirty="0" smtClean="0">
                <a:solidFill>
                  <a:srgbClr val="FF0000"/>
                </a:solidFill>
              </a:rPr>
              <a:t>DL data arrival</a:t>
            </a:r>
          </a:p>
          <a:p>
            <a:pPr marL="171450" indent="-171450">
              <a:buFontTx/>
              <a:buChar char="-"/>
            </a:pPr>
            <a:r>
              <a:rPr lang="en-US" altLang="zh-CN" sz="1200" dirty="0" smtClean="0">
                <a:solidFill>
                  <a:srgbClr val="FF0000"/>
                </a:solidFill>
              </a:rPr>
              <a:t>Radio link failure</a:t>
            </a:r>
          </a:p>
          <a:p>
            <a:pPr marL="171450" indent="-171450">
              <a:buFontTx/>
              <a:buChar char="-"/>
            </a:pPr>
            <a:r>
              <a:rPr lang="en-US" altLang="zh-CN" sz="1200" dirty="0" smtClean="0">
                <a:solidFill>
                  <a:srgbClr val="FF0000"/>
                </a:solidFill>
              </a:rPr>
              <a:t>Handover</a:t>
            </a:r>
            <a:endParaRPr lang="zh-CN" altLang="en-US" sz="1200" dirty="0">
              <a:solidFill>
                <a:srgbClr val="FF0000"/>
              </a:solidFill>
            </a:endParaRPr>
          </a:p>
        </p:txBody>
      </p:sp>
      <p:sp>
        <p:nvSpPr>
          <p:cNvPr id="22" name="文本框 21"/>
          <p:cNvSpPr txBox="1"/>
          <p:nvPr/>
        </p:nvSpPr>
        <p:spPr>
          <a:xfrm>
            <a:off x="6888188" y="4206401"/>
            <a:ext cx="1776336" cy="646331"/>
          </a:xfrm>
          <a:prstGeom prst="rect">
            <a:avLst/>
          </a:prstGeom>
          <a:noFill/>
        </p:spPr>
        <p:txBody>
          <a:bodyPr wrap="square" rtlCol="0">
            <a:spAutoFit/>
          </a:bodyPr>
          <a:lstStyle/>
          <a:p>
            <a:r>
              <a:rPr lang="zh-CN" altLang="en-US" sz="1200" dirty="0" smtClean="0">
                <a:solidFill>
                  <a:srgbClr val="FF0000"/>
                </a:solidFill>
              </a:rPr>
              <a:t>取值：</a:t>
            </a:r>
            <a:endParaRPr lang="en-US" altLang="zh-CN" sz="1200" dirty="0" smtClean="0">
              <a:solidFill>
                <a:srgbClr val="FF0000"/>
              </a:solidFill>
            </a:endParaRPr>
          </a:p>
          <a:p>
            <a:pPr marL="171450" indent="-171450">
              <a:buFontTx/>
              <a:buChar char="-"/>
            </a:pPr>
            <a:r>
              <a:rPr lang="en-US" altLang="zh-CN" sz="1200" dirty="0" smtClean="0">
                <a:solidFill>
                  <a:srgbClr val="FF0000"/>
                </a:solidFill>
              </a:rPr>
              <a:t>Contention based</a:t>
            </a:r>
          </a:p>
          <a:p>
            <a:pPr marL="171450" indent="-171450">
              <a:buFontTx/>
              <a:buChar char="-"/>
            </a:pPr>
            <a:r>
              <a:rPr lang="en-US" altLang="zh-CN" sz="1200" dirty="0" smtClean="0">
                <a:solidFill>
                  <a:srgbClr val="FF0000"/>
                </a:solidFill>
              </a:rPr>
              <a:t>Contention free</a:t>
            </a:r>
            <a:endParaRPr lang="zh-CN" altLang="en-US" sz="1200" dirty="0">
              <a:solidFill>
                <a:srgbClr val="FF0000"/>
              </a:solidFill>
            </a:endParaRPr>
          </a:p>
        </p:txBody>
      </p:sp>
      <p:cxnSp>
        <p:nvCxnSpPr>
          <p:cNvPr id="24" name="直接箭头连接符 11"/>
          <p:cNvCxnSpPr>
            <a:endCxn id="22" idx="0"/>
          </p:cNvCxnSpPr>
          <p:nvPr/>
        </p:nvCxnSpPr>
        <p:spPr>
          <a:xfrm rot="5400000">
            <a:off x="7243640" y="3673684"/>
            <a:ext cx="1065433" cy="1270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476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00262" y="509587"/>
            <a:ext cx="4943475" cy="5838825"/>
          </a:xfrm>
          <a:prstGeom prst="rect">
            <a:avLst/>
          </a:prstGeom>
        </p:spPr>
      </p:pic>
      <p:sp>
        <p:nvSpPr>
          <p:cNvPr id="4" name="文本框 3"/>
          <p:cNvSpPr txBox="1"/>
          <p:nvPr/>
        </p:nvSpPr>
        <p:spPr>
          <a:xfrm>
            <a:off x="4715144" y="3402106"/>
            <a:ext cx="1261884" cy="276999"/>
          </a:xfrm>
          <a:prstGeom prst="rect">
            <a:avLst/>
          </a:prstGeom>
          <a:noFill/>
        </p:spPr>
        <p:txBody>
          <a:bodyPr wrap="none" rtlCol="0">
            <a:spAutoFit/>
          </a:bodyPr>
          <a:lstStyle/>
          <a:p>
            <a:r>
              <a:rPr lang="zh-CN" altLang="en-US" sz="1200" dirty="0" smtClean="0">
                <a:solidFill>
                  <a:srgbClr val="FF0000"/>
                </a:solidFill>
              </a:rPr>
              <a:t>选择的前导序列</a:t>
            </a:r>
            <a:endParaRPr lang="zh-CN" altLang="en-US" sz="1200" dirty="0">
              <a:solidFill>
                <a:srgbClr val="FF0000"/>
              </a:solidFill>
            </a:endParaRPr>
          </a:p>
        </p:txBody>
      </p:sp>
      <p:cxnSp>
        <p:nvCxnSpPr>
          <p:cNvPr id="5" name="直接箭头连接符 4"/>
          <p:cNvCxnSpPr>
            <a:endCxn id="4" idx="1"/>
          </p:cNvCxnSpPr>
          <p:nvPr/>
        </p:nvCxnSpPr>
        <p:spPr>
          <a:xfrm flipV="1">
            <a:off x="4067944" y="3540606"/>
            <a:ext cx="647200" cy="18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67544" y="3836893"/>
            <a:ext cx="1635384" cy="276999"/>
          </a:xfrm>
          <a:prstGeom prst="rect">
            <a:avLst/>
          </a:prstGeom>
          <a:noFill/>
        </p:spPr>
        <p:txBody>
          <a:bodyPr wrap="none" rtlCol="0">
            <a:spAutoFit/>
          </a:bodyPr>
          <a:lstStyle/>
          <a:p>
            <a:r>
              <a:rPr lang="zh-CN" altLang="en-US" sz="1200" dirty="0" smtClean="0">
                <a:solidFill>
                  <a:srgbClr val="FF0000"/>
                </a:solidFill>
              </a:rPr>
              <a:t>计算的</a:t>
            </a:r>
            <a:r>
              <a:rPr lang="en-US" altLang="zh-CN" sz="1200" dirty="0" smtClean="0">
                <a:solidFill>
                  <a:srgbClr val="FF0000"/>
                </a:solidFill>
              </a:rPr>
              <a:t>RACH</a:t>
            </a:r>
            <a:r>
              <a:rPr lang="zh-CN" altLang="en-US" sz="1200" dirty="0" smtClean="0">
                <a:solidFill>
                  <a:srgbClr val="FF0000"/>
                </a:solidFill>
              </a:rPr>
              <a:t>传输功率</a:t>
            </a:r>
            <a:endParaRPr lang="zh-CN" altLang="en-US" sz="1200" dirty="0">
              <a:solidFill>
                <a:srgbClr val="FF0000"/>
              </a:solidFill>
            </a:endParaRPr>
          </a:p>
        </p:txBody>
      </p:sp>
      <p:cxnSp>
        <p:nvCxnSpPr>
          <p:cNvPr id="8" name="直接箭头连接符 7"/>
          <p:cNvCxnSpPr>
            <a:endCxn id="7" idx="1"/>
          </p:cNvCxnSpPr>
          <p:nvPr/>
        </p:nvCxnSpPr>
        <p:spPr>
          <a:xfrm flipV="1">
            <a:off x="4220344" y="3975393"/>
            <a:ext cx="647200" cy="18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339752" y="4842266"/>
            <a:ext cx="1880592" cy="28803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10" name="文本框 9"/>
          <p:cNvSpPr txBox="1"/>
          <p:nvPr/>
        </p:nvSpPr>
        <p:spPr>
          <a:xfrm>
            <a:off x="4867544" y="4837330"/>
            <a:ext cx="2315057" cy="276999"/>
          </a:xfrm>
          <a:prstGeom prst="rect">
            <a:avLst/>
          </a:prstGeom>
          <a:noFill/>
        </p:spPr>
        <p:txBody>
          <a:bodyPr wrap="none" rtlCol="0">
            <a:spAutoFit/>
          </a:bodyPr>
          <a:lstStyle/>
          <a:p>
            <a:r>
              <a:rPr lang="en-US" altLang="zh-CN" sz="1200" dirty="0" smtClean="0">
                <a:solidFill>
                  <a:srgbClr val="FF0000"/>
                </a:solidFill>
              </a:rPr>
              <a:t>PRACH</a:t>
            </a:r>
            <a:r>
              <a:rPr lang="zh-CN" altLang="en-US" sz="1200" dirty="0" smtClean="0">
                <a:solidFill>
                  <a:srgbClr val="FF0000"/>
                </a:solidFill>
              </a:rPr>
              <a:t>传输的</a:t>
            </a:r>
            <a:r>
              <a:rPr lang="en-US" altLang="zh-CN" sz="1200" dirty="0" smtClean="0">
                <a:solidFill>
                  <a:srgbClr val="FF0000"/>
                </a:solidFill>
              </a:rPr>
              <a:t>SFN</a:t>
            </a:r>
            <a:r>
              <a:rPr lang="zh-CN" altLang="en-US" sz="1200" dirty="0" smtClean="0">
                <a:solidFill>
                  <a:srgbClr val="FF0000"/>
                </a:solidFill>
              </a:rPr>
              <a:t>，</a:t>
            </a:r>
            <a:r>
              <a:rPr lang="en-US" altLang="zh-CN" sz="1200" dirty="0" smtClean="0">
                <a:solidFill>
                  <a:srgbClr val="FF0000"/>
                </a:solidFill>
              </a:rPr>
              <a:t>SN</a:t>
            </a:r>
            <a:r>
              <a:rPr lang="zh-CN" altLang="en-US" sz="1200" dirty="0" smtClean="0">
                <a:solidFill>
                  <a:srgbClr val="FF0000"/>
                </a:solidFill>
              </a:rPr>
              <a:t>（</a:t>
            </a:r>
            <a:r>
              <a:rPr lang="en-US" altLang="zh-CN" sz="1200" dirty="0" smtClean="0">
                <a:solidFill>
                  <a:srgbClr val="FF0000"/>
                </a:solidFill>
              </a:rPr>
              <a:t>361,1</a:t>
            </a:r>
            <a:r>
              <a:rPr lang="zh-CN" altLang="en-US" sz="1200" dirty="0" smtClean="0">
                <a:solidFill>
                  <a:srgbClr val="FF0000"/>
                </a:solidFill>
              </a:rPr>
              <a:t>）</a:t>
            </a:r>
            <a:endParaRPr lang="zh-CN" altLang="en-US" sz="1200" dirty="0">
              <a:solidFill>
                <a:srgbClr val="FF0000"/>
              </a:solidFill>
            </a:endParaRPr>
          </a:p>
        </p:txBody>
      </p:sp>
      <p:cxnSp>
        <p:nvCxnSpPr>
          <p:cNvPr id="11" name="直接箭头连接符 10"/>
          <p:cNvCxnSpPr>
            <a:endCxn id="10" idx="1"/>
          </p:cNvCxnSpPr>
          <p:nvPr/>
        </p:nvCxnSpPr>
        <p:spPr>
          <a:xfrm flipV="1">
            <a:off x="4220344" y="4975830"/>
            <a:ext cx="647200" cy="18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39752" y="5133036"/>
            <a:ext cx="2232248" cy="600219"/>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13" name="文本框 12"/>
          <p:cNvSpPr txBox="1"/>
          <p:nvPr/>
        </p:nvSpPr>
        <p:spPr>
          <a:xfrm>
            <a:off x="5210979" y="5283408"/>
            <a:ext cx="2343911" cy="276999"/>
          </a:xfrm>
          <a:prstGeom prst="rect">
            <a:avLst/>
          </a:prstGeom>
          <a:noFill/>
        </p:spPr>
        <p:txBody>
          <a:bodyPr wrap="none" rtlCol="0">
            <a:spAutoFit/>
          </a:bodyPr>
          <a:lstStyle/>
          <a:p>
            <a:r>
              <a:rPr lang="en-US" altLang="zh-CN" sz="1200" dirty="0" smtClean="0">
                <a:solidFill>
                  <a:srgbClr val="FF0000"/>
                </a:solidFill>
              </a:rPr>
              <a:t>MSG2</a:t>
            </a:r>
            <a:r>
              <a:rPr lang="zh-CN" altLang="en-US" sz="1200" dirty="0" smtClean="0">
                <a:solidFill>
                  <a:srgbClr val="FF0000"/>
                </a:solidFill>
              </a:rPr>
              <a:t>接收窗口</a:t>
            </a:r>
            <a:r>
              <a:rPr lang="en-US" altLang="zh-CN" sz="1200" dirty="0" smtClean="0">
                <a:solidFill>
                  <a:srgbClr val="FF0000"/>
                </a:solidFill>
              </a:rPr>
              <a:t>[(361,4)</a:t>
            </a:r>
            <a:r>
              <a:rPr lang="zh-CN" altLang="en-US" sz="1200" dirty="0" smtClean="0">
                <a:solidFill>
                  <a:srgbClr val="FF0000"/>
                </a:solidFill>
              </a:rPr>
              <a:t>到</a:t>
            </a:r>
            <a:r>
              <a:rPr lang="en-US" altLang="zh-CN" sz="1200" dirty="0" smtClean="0">
                <a:solidFill>
                  <a:srgbClr val="FF0000"/>
                </a:solidFill>
              </a:rPr>
              <a:t>(362,4)]</a:t>
            </a:r>
            <a:endParaRPr lang="zh-CN" altLang="en-US" sz="1200" dirty="0">
              <a:solidFill>
                <a:srgbClr val="FF0000"/>
              </a:solidFill>
            </a:endParaRPr>
          </a:p>
        </p:txBody>
      </p:sp>
      <p:cxnSp>
        <p:nvCxnSpPr>
          <p:cNvPr id="14" name="直接箭头连接符 13"/>
          <p:cNvCxnSpPr>
            <a:endCxn id="13" idx="1"/>
          </p:cNvCxnSpPr>
          <p:nvPr/>
        </p:nvCxnSpPr>
        <p:spPr>
          <a:xfrm flipV="1">
            <a:off x="4563779" y="5421908"/>
            <a:ext cx="647200" cy="18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475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65808" y="-5608"/>
            <a:ext cx="4896544" cy="6831542"/>
          </a:xfrm>
          <a:prstGeom prst="rect">
            <a:avLst/>
          </a:prstGeom>
        </p:spPr>
      </p:pic>
      <p:sp>
        <p:nvSpPr>
          <p:cNvPr id="5" name="矩形 4"/>
          <p:cNvSpPr/>
          <p:nvPr/>
        </p:nvSpPr>
        <p:spPr>
          <a:xfrm>
            <a:off x="3910481" y="4005064"/>
            <a:ext cx="1152128" cy="14401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6" name="矩形 5"/>
          <p:cNvSpPr/>
          <p:nvPr/>
        </p:nvSpPr>
        <p:spPr>
          <a:xfrm>
            <a:off x="4521278" y="4182035"/>
            <a:ext cx="2320695" cy="11106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7" name="矩形 6"/>
          <p:cNvSpPr/>
          <p:nvPr/>
        </p:nvSpPr>
        <p:spPr>
          <a:xfrm>
            <a:off x="3753018" y="5340488"/>
            <a:ext cx="432048" cy="13357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147222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00250" y="419100"/>
            <a:ext cx="5143500" cy="6019800"/>
          </a:xfrm>
          <a:prstGeom prst="rect">
            <a:avLst/>
          </a:prstGeom>
        </p:spPr>
      </p:pic>
    </p:spTree>
    <p:extLst>
      <p:ext uri="{BB962C8B-B14F-4D97-AF65-F5344CB8AC3E}">
        <p14:creationId xmlns:p14="http://schemas.microsoft.com/office/powerpoint/2010/main" val="2660741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zh-CN" altLang="en-US" sz="3600" dirty="0" smtClean="0">
                <a:latin typeface="+mn-ea"/>
                <a:cs typeface="Times New Roman" pitchFamily="18" charset="0"/>
              </a:rPr>
              <a:t>基本概念</a:t>
            </a:r>
            <a:endParaRPr lang="en-US" altLang="zh-CN" sz="3600" dirty="0" smtClean="0">
              <a:latin typeface="+mn-ea"/>
              <a:cs typeface="Times New Roman" pitchFamily="18" charset="0"/>
            </a:endParaRPr>
          </a:p>
          <a:p>
            <a:pPr>
              <a:buFont typeface="Wingdings" pitchFamily="2" charset="2"/>
              <a:buChar char="p"/>
            </a:pPr>
            <a:r>
              <a:rPr lang="en-US" altLang="zh-CN" sz="3600" dirty="0" smtClean="0">
                <a:latin typeface="+mn-ea"/>
                <a:cs typeface="Times New Roman" pitchFamily="18" charset="0"/>
              </a:rPr>
              <a:t>Contention-Based RACH Procedure</a:t>
            </a:r>
          </a:p>
          <a:p>
            <a:pPr>
              <a:buFont typeface="Wingdings" pitchFamily="2" charset="2"/>
              <a:buChar char="p"/>
            </a:pPr>
            <a:r>
              <a:rPr lang="en-US" altLang="zh-CN" sz="3600" dirty="0" smtClean="0">
                <a:latin typeface="+mn-ea"/>
                <a:cs typeface="Times New Roman" pitchFamily="18" charset="0"/>
              </a:rPr>
              <a:t>Contention-Free RACH Procedure</a:t>
            </a:r>
          </a:p>
        </p:txBody>
      </p:sp>
    </p:spTree>
    <p:extLst>
      <p:ext uri="{BB962C8B-B14F-4D97-AF65-F5344CB8AC3E}">
        <p14:creationId xmlns:p14="http://schemas.microsoft.com/office/powerpoint/2010/main" val="3975740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19300" y="1262062"/>
            <a:ext cx="5105400" cy="4333875"/>
          </a:xfrm>
          <a:prstGeom prst="rect">
            <a:avLst/>
          </a:prstGeom>
        </p:spPr>
      </p:pic>
      <p:sp>
        <p:nvSpPr>
          <p:cNvPr id="3" name="文本框 2"/>
          <p:cNvSpPr txBox="1"/>
          <p:nvPr/>
        </p:nvSpPr>
        <p:spPr>
          <a:xfrm>
            <a:off x="4427984" y="5229200"/>
            <a:ext cx="1800200" cy="276999"/>
          </a:xfrm>
          <a:prstGeom prst="rect">
            <a:avLst/>
          </a:prstGeom>
          <a:noFill/>
        </p:spPr>
        <p:txBody>
          <a:bodyPr wrap="square" rtlCol="0">
            <a:spAutoFit/>
          </a:bodyPr>
          <a:lstStyle/>
          <a:p>
            <a:r>
              <a:rPr lang="zh-CN" altLang="en-US" sz="1200" dirty="0" smtClean="0">
                <a:solidFill>
                  <a:srgbClr val="FF0000"/>
                </a:solidFill>
              </a:rPr>
              <a:t>在</a:t>
            </a:r>
            <a:r>
              <a:rPr lang="en-US" altLang="zh-CN" sz="1200" dirty="0" smtClean="0">
                <a:solidFill>
                  <a:srgbClr val="FF0000"/>
                </a:solidFill>
              </a:rPr>
              <a:t>RAR</a:t>
            </a:r>
            <a:r>
              <a:rPr lang="zh-CN" altLang="en-US" sz="1200" dirty="0" smtClean="0">
                <a:solidFill>
                  <a:srgbClr val="FF0000"/>
                </a:solidFill>
              </a:rPr>
              <a:t>中接收到的</a:t>
            </a:r>
            <a:r>
              <a:rPr lang="en-US" altLang="zh-CN" sz="1200" dirty="0" smtClean="0">
                <a:solidFill>
                  <a:srgbClr val="FF0000"/>
                </a:solidFill>
              </a:rPr>
              <a:t>TA</a:t>
            </a:r>
            <a:r>
              <a:rPr lang="zh-CN" altLang="en-US" sz="1200" dirty="0" smtClean="0">
                <a:solidFill>
                  <a:srgbClr val="FF0000"/>
                </a:solidFill>
              </a:rPr>
              <a:t>值</a:t>
            </a:r>
            <a:endParaRPr lang="zh-CN" altLang="en-US" sz="1200" dirty="0">
              <a:solidFill>
                <a:srgbClr val="FF0000"/>
              </a:solidFill>
            </a:endParaRPr>
          </a:p>
        </p:txBody>
      </p:sp>
      <p:cxnSp>
        <p:nvCxnSpPr>
          <p:cNvPr id="5" name="直接箭头连接符 4"/>
          <p:cNvCxnSpPr>
            <a:endCxn id="3" idx="1"/>
          </p:cNvCxnSpPr>
          <p:nvPr/>
        </p:nvCxnSpPr>
        <p:spPr>
          <a:xfrm flipV="1">
            <a:off x="3779912" y="5367700"/>
            <a:ext cx="648072" cy="5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67744" y="4509120"/>
            <a:ext cx="1872208" cy="28803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8" name="文本框 7"/>
          <p:cNvSpPr txBox="1"/>
          <p:nvPr/>
        </p:nvSpPr>
        <p:spPr>
          <a:xfrm>
            <a:off x="4796656" y="4528428"/>
            <a:ext cx="1800200" cy="276999"/>
          </a:xfrm>
          <a:prstGeom prst="rect">
            <a:avLst/>
          </a:prstGeom>
          <a:noFill/>
        </p:spPr>
        <p:txBody>
          <a:bodyPr wrap="square" rtlCol="0">
            <a:spAutoFit/>
          </a:bodyPr>
          <a:lstStyle/>
          <a:p>
            <a:r>
              <a:rPr lang="zh-CN" altLang="en-US" sz="1200" dirty="0" smtClean="0">
                <a:solidFill>
                  <a:srgbClr val="FF0000"/>
                </a:solidFill>
              </a:rPr>
              <a:t>由网络赋值的临时</a:t>
            </a:r>
            <a:r>
              <a:rPr lang="en-US" altLang="zh-CN" sz="1200" dirty="0" smtClean="0">
                <a:solidFill>
                  <a:srgbClr val="FF0000"/>
                </a:solidFill>
              </a:rPr>
              <a:t>RNTI</a:t>
            </a:r>
            <a:endParaRPr lang="zh-CN" altLang="en-US" sz="1200" dirty="0">
              <a:solidFill>
                <a:srgbClr val="FF0000"/>
              </a:solidFill>
            </a:endParaRPr>
          </a:p>
        </p:txBody>
      </p:sp>
      <p:cxnSp>
        <p:nvCxnSpPr>
          <p:cNvPr id="9" name="直接箭头连接符 8"/>
          <p:cNvCxnSpPr>
            <a:endCxn id="8" idx="1"/>
          </p:cNvCxnSpPr>
          <p:nvPr/>
        </p:nvCxnSpPr>
        <p:spPr>
          <a:xfrm flipV="1">
            <a:off x="4148584" y="4666928"/>
            <a:ext cx="648072" cy="5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908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00250" y="814387"/>
            <a:ext cx="5143500" cy="5229225"/>
          </a:xfrm>
          <a:prstGeom prst="rect">
            <a:avLst/>
          </a:prstGeom>
        </p:spPr>
      </p:pic>
      <p:sp>
        <p:nvSpPr>
          <p:cNvPr id="3" name="矩形 2"/>
          <p:cNvSpPr/>
          <p:nvPr/>
        </p:nvSpPr>
        <p:spPr>
          <a:xfrm>
            <a:off x="2259236" y="4678536"/>
            <a:ext cx="872604" cy="27533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4" name="文本框 3"/>
          <p:cNvSpPr txBox="1"/>
          <p:nvPr/>
        </p:nvSpPr>
        <p:spPr>
          <a:xfrm>
            <a:off x="3779912" y="4669105"/>
            <a:ext cx="1800200" cy="276999"/>
          </a:xfrm>
          <a:prstGeom prst="rect">
            <a:avLst/>
          </a:prstGeom>
          <a:noFill/>
        </p:spPr>
        <p:txBody>
          <a:bodyPr wrap="square" rtlCol="0">
            <a:spAutoFit/>
          </a:bodyPr>
          <a:lstStyle/>
          <a:p>
            <a:r>
              <a:rPr lang="en-US" altLang="zh-CN" sz="1200" dirty="0" smtClean="0">
                <a:solidFill>
                  <a:srgbClr val="FF0000"/>
                </a:solidFill>
              </a:rPr>
              <a:t>MSG3</a:t>
            </a:r>
            <a:r>
              <a:rPr lang="zh-CN" altLang="en-US" sz="1200" dirty="0" smtClean="0">
                <a:solidFill>
                  <a:srgbClr val="FF0000"/>
                </a:solidFill>
              </a:rPr>
              <a:t>在</a:t>
            </a:r>
            <a:r>
              <a:rPr lang="en-US" altLang="zh-CN" sz="1200" dirty="0" smtClean="0">
                <a:solidFill>
                  <a:srgbClr val="FF0000"/>
                </a:solidFill>
              </a:rPr>
              <a:t>(372,1)</a:t>
            </a:r>
            <a:r>
              <a:rPr lang="zh-CN" altLang="en-US" sz="1200" dirty="0" smtClean="0">
                <a:solidFill>
                  <a:srgbClr val="FF0000"/>
                </a:solidFill>
              </a:rPr>
              <a:t>中传输</a:t>
            </a:r>
            <a:endParaRPr lang="zh-CN" altLang="en-US" sz="1200" dirty="0">
              <a:solidFill>
                <a:srgbClr val="FF0000"/>
              </a:solidFill>
            </a:endParaRPr>
          </a:p>
        </p:txBody>
      </p:sp>
      <p:cxnSp>
        <p:nvCxnSpPr>
          <p:cNvPr id="5" name="直接箭头连接符 4"/>
          <p:cNvCxnSpPr>
            <a:endCxn id="4" idx="1"/>
          </p:cNvCxnSpPr>
          <p:nvPr/>
        </p:nvCxnSpPr>
        <p:spPr>
          <a:xfrm flipV="1">
            <a:off x="3131840" y="4807605"/>
            <a:ext cx="648072" cy="5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750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05000" y="1566862"/>
            <a:ext cx="5334000" cy="3724275"/>
          </a:xfrm>
          <a:prstGeom prst="rect">
            <a:avLst/>
          </a:prstGeom>
        </p:spPr>
      </p:pic>
      <p:sp>
        <p:nvSpPr>
          <p:cNvPr id="5" name="矩形 4"/>
          <p:cNvSpPr/>
          <p:nvPr/>
        </p:nvSpPr>
        <p:spPr>
          <a:xfrm>
            <a:off x="3694457" y="4648363"/>
            <a:ext cx="432048" cy="13357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3018742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75047" y="0"/>
            <a:ext cx="4393905" cy="6858000"/>
          </a:xfrm>
          <a:prstGeom prst="rect">
            <a:avLst/>
          </a:prstGeom>
        </p:spPr>
      </p:pic>
      <p:sp>
        <p:nvSpPr>
          <p:cNvPr id="9" name="矩形 8"/>
          <p:cNvSpPr/>
          <p:nvPr/>
        </p:nvSpPr>
        <p:spPr>
          <a:xfrm>
            <a:off x="4092657" y="3021666"/>
            <a:ext cx="479341" cy="1275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10" name="矩形 9"/>
          <p:cNvSpPr/>
          <p:nvPr/>
        </p:nvSpPr>
        <p:spPr>
          <a:xfrm>
            <a:off x="4660484" y="3149206"/>
            <a:ext cx="2016224" cy="1275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4084640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561975"/>
            <a:ext cx="6553200" cy="5734050"/>
          </a:xfrm>
          <a:prstGeom prst="rect">
            <a:avLst/>
          </a:prstGeom>
        </p:spPr>
      </p:pic>
      <p:sp>
        <p:nvSpPr>
          <p:cNvPr id="10" name="矩形 9"/>
          <p:cNvSpPr/>
          <p:nvPr/>
        </p:nvSpPr>
        <p:spPr>
          <a:xfrm>
            <a:off x="1907704" y="1484784"/>
            <a:ext cx="2376264" cy="57606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436281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12976"/>
            <a:ext cx="8229600" cy="1252728"/>
          </a:xfrm>
        </p:spPr>
        <p:txBody>
          <a:bodyPr/>
          <a:lstStyle/>
          <a:p>
            <a:r>
              <a:rPr lang="en-US" altLang="zh-CN" dirty="0" smtClean="0">
                <a:solidFill>
                  <a:srgbClr val="C00000"/>
                </a:solidFill>
                <a:latin typeface="Times New Roman" pitchFamily="18" charset="0"/>
                <a:cs typeface="Times New Roman" pitchFamily="18" charset="0"/>
              </a:rPr>
              <a:t>Contention-Free RACH Procedure</a:t>
            </a:r>
            <a:endParaRPr lang="zh-CN" alt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54762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8328"/>
            <a:ext cx="8229600" cy="1252728"/>
          </a:xfrm>
        </p:spPr>
        <p:txBody>
          <a:bodyPr>
            <a:normAutofit/>
          </a:bodyPr>
          <a:lstStyle/>
          <a:p>
            <a:r>
              <a:rPr lang="zh-CN" altLang="en-US" dirty="0" smtClean="0"/>
              <a:t>非竞争的随机接入过程</a:t>
            </a:r>
            <a:endParaRPr lang="en-US" altLang="zh-CN" dirty="0">
              <a:effectLst/>
            </a:endParaRPr>
          </a:p>
        </p:txBody>
      </p:sp>
      <p:pic>
        <p:nvPicPr>
          <p:cNvPr id="2" name="图片 1"/>
          <p:cNvPicPr>
            <a:picLocks noChangeAspect="1"/>
          </p:cNvPicPr>
          <p:nvPr/>
        </p:nvPicPr>
        <p:blipFill>
          <a:blip r:embed="rId2"/>
          <a:stretch>
            <a:fillRect/>
          </a:stretch>
        </p:blipFill>
        <p:spPr>
          <a:xfrm>
            <a:off x="523875" y="1611213"/>
            <a:ext cx="8096250" cy="4410075"/>
          </a:xfrm>
          <a:prstGeom prst="rect">
            <a:avLst/>
          </a:prstGeom>
        </p:spPr>
      </p:pic>
    </p:spTree>
    <p:extLst>
      <p:ext uri="{BB962C8B-B14F-4D97-AF65-F5344CB8AC3E}">
        <p14:creationId xmlns:p14="http://schemas.microsoft.com/office/powerpoint/2010/main" val="3523535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p:cNvSpPr>
            <a:spLocks noGrp="1"/>
          </p:cNvSpPr>
          <p:nvPr>
            <p:ph type="title"/>
          </p:nvPr>
        </p:nvSpPr>
        <p:spPr>
          <a:xfrm>
            <a:off x="450913" y="378810"/>
            <a:ext cx="8229600" cy="1252728"/>
          </a:xfrm>
        </p:spPr>
        <p:txBody>
          <a:bodyPr>
            <a:normAutofit/>
          </a:bodyPr>
          <a:lstStyle/>
          <a:p>
            <a:r>
              <a:rPr lang="en-US" altLang="zh-CN" dirty="0" smtClean="0"/>
              <a:t>MSG1-3</a:t>
            </a:r>
            <a:endParaRPr lang="zh-CN" altLang="en-US" dirty="0"/>
          </a:p>
        </p:txBody>
      </p:sp>
      <p:sp>
        <p:nvSpPr>
          <p:cNvPr id="14" name="内容占位符 1"/>
          <p:cNvSpPr>
            <a:spLocks noGrp="1"/>
          </p:cNvSpPr>
          <p:nvPr>
            <p:ph idx="1"/>
          </p:nvPr>
        </p:nvSpPr>
        <p:spPr>
          <a:xfrm>
            <a:off x="388430" y="1556792"/>
            <a:ext cx="8354566" cy="5040560"/>
          </a:xfrm>
        </p:spPr>
        <p:txBody>
          <a:bodyPr>
            <a:normAutofit/>
          </a:bodyPr>
          <a:lstStyle/>
          <a:p>
            <a:r>
              <a:rPr lang="en-US" altLang="zh-CN" dirty="0" smtClean="0"/>
              <a:t>MSG1</a:t>
            </a:r>
            <a:r>
              <a:rPr lang="zh-CN" altLang="en-US" dirty="0" smtClean="0"/>
              <a:t>：</a:t>
            </a:r>
            <a:r>
              <a:rPr lang="en-US" altLang="zh-CN" dirty="0" err="1"/>
              <a:t>eNB</a:t>
            </a:r>
            <a:r>
              <a:rPr lang="zh-CN" altLang="en-US" dirty="0"/>
              <a:t>向</a:t>
            </a:r>
            <a:r>
              <a:rPr lang="en-US" altLang="zh-CN" dirty="0"/>
              <a:t>UE</a:t>
            </a:r>
            <a:r>
              <a:rPr lang="zh-CN" altLang="en-US" dirty="0"/>
              <a:t>发送非竞争随机接入过程需要的</a:t>
            </a:r>
            <a:r>
              <a:rPr lang="en-US" altLang="zh-CN" dirty="0"/>
              <a:t>Preamble</a:t>
            </a:r>
            <a:r>
              <a:rPr lang="zh-CN" altLang="en-US" dirty="0"/>
              <a:t>码和</a:t>
            </a:r>
            <a:r>
              <a:rPr lang="en-US" altLang="zh-CN" dirty="0"/>
              <a:t>PRACH</a:t>
            </a:r>
            <a:r>
              <a:rPr lang="zh-CN" altLang="en-US" dirty="0"/>
              <a:t>信道接入资源。若此时前导码资源不够，</a:t>
            </a:r>
            <a:r>
              <a:rPr lang="en-US" altLang="zh-CN" dirty="0" err="1"/>
              <a:t>eNB</a:t>
            </a:r>
            <a:r>
              <a:rPr lang="zh-CN" altLang="en-US" dirty="0"/>
              <a:t>只能通知</a:t>
            </a:r>
            <a:r>
              <a:rPr lang="en-US" altLang="zh-CN" dirty="0"/>
              <a:t>UE</a:t>
            </a:r>
            <a:r>
              <a:rPr lang="zh-CN" altLang="en-US" dirty="0"/>
              <a:t>发起竞争随机接入，方式是将</a:t>
            </a:r>
            <a:r>
              <a:rPr lang="en-US" altLang="zh-CN" dirty="0"/>
              <a:t>PDCCH</a:t>
            </a:r>
            <a:r>
              <a:rPr lang="zh-CN" altLang="en-US" dirty="0"/>
              <a:t>格式</a:t>
            </a:r>
            <a:r>
              <a:rPr lang="en-US" altLang="zh-CN" dirty="0"/>
              <a:t>1a</a:t>
            </a:r>
            <a:r>
              <a:rPr lang="zh-CN" altLang="en-US" dirty="0"/>
              <a:t>中的</a:t>
            </a:r>
            <a:r>
              <a:rPr lang="en-US" altLang="zh-CN" dirty="0"/>
              <a:t>Preamble index</a:t>
            </a:r>
            <a:r>
              <a:rPr lang="zh-CN" altLang="en-US" dirty="0"/>
              <a:t>设置为全</a:t>
            </a:r>
            <a:r>
              <a:rPr lang="en-US" altLang="zh-CN" dirty="0"/>
              <a:t>0</a:t>
            </a:r>
            <a:r>
              <a:rPr lang="zh-CN" altLang="en-US" dirty="0"/>
              <a:t>，</a:t>
            </a:r>
            <a:r>
              <a:rPr lang="en-US" altLang="zh-CN" dirty="0"/>
              <a:t>UE</a:t>
            </a:r>
            <a:r>
              <a:rPr lang="zh-CN" altLang="en-US" dirty="0"/>
              <a:t>解码出的</a:t>
            </a:r>
            <a:r>
              <a:rPr lang="en-US" altLang="zh-CN" dirty="0"/>
              <a:t>Preamble Index</a:t>
            </a:r>
            <a:r>
              <a:rPr lang="zh-CN" altLang="en-US" dirty="0"/>
              <a:t>全</a:t>
            </a:r>
            <a:r>
              <a:rPr lang="en-US" altLang="zh-CN" dirty="0"/>
              <a:t>0</a:t>
            </a:r>
            <a:r>
              <a:rPr lang="zh-CN" altLang="en-US" dirty="0"/>
              <a:t>后，会执行基于竞争的随机接入过程</a:t>
            </a:r>
            <a:r>
              <a:rPr lang="zh-CN" altLang="en-US" dirty="0" smtClean="0"/>
              <a:t>。</a:t>
            </a:r>
            <a:endParaRPr lang="en-US" altLang="zh-CN" dirty="0" smtClean="0"/>
          </a:p>
          <a:p>
            <a:r>
              <a:rPr lang="en-US" altLang="zh-CN" dirty="0" smtClean="0"/>
              <a:t>MSG2</a:t>
            </a:r>
            <a:r>
              <a:rPr lang="zh-CN" altLang="en-US" dirty="0" smtClean="0"/>
              <a:t>：</a:t>
            </a:r>
            <a:r>
              <a:rPr lang="zh-CN" altLang="en-US" dirty="0"/>
              <a:t>如果指定了多个</a:t>
            </a:r>
            <a:r>
              <a:rPr lang="en-US" altLang="zh-CN" dirty="0"/>
              <a:t>PRACH</a:t>
            </a:r>
            <a:r>
              <a:rPr lang="zh-CN" altLang="en-US" dirty="0"/>
              <a:t>信道资源，</a:t>
            </a:r>
            <a:r>
              <a:rPr lang="en-US" altLang="zh-CN" dirty="0"/>
              <a:t>UE</a:t>
            </a:r>
            <a:r>
              <a:rPr lang="zh-CN" altLang="en-US" dirty="0"/>
              <a:t>在连续三个可用的、有</a:t>
            </a:r>
            <a:r>
              <a:rPr lang="en-US" altLang="zh-CN" dirty="0"/>
              <a:t>PRACH</a:t>
            </a:r>
            <a:r>
              <a:rPr lang="zh-CN" altLang="en-US" dirty="0"/>
              <a:t>信道资源的子帧中随机选择一个指定的</a:t>
            </a:r>
            <a:r>
              <a:rPr lang="en-US" altLang="zh-CN" dirty="0"/>
              <a:t>PRACH</a:t>
            </a:r>
            <a:r>
              <a:rPr lang="zh-CN" altLang="en-US" dirty="0"/>
              <a:t>信道资源用于承载</a:t>
            </a:r>
            <a:r>
              <a:rPr lang="en-US" altLang="zh-CN" dirty="0"/>
              <a:t>MSG1</a:t>
            </a:r>
            <a:r>
              <a:rPr lang="zh-CN" altLang="en-US" dirty="0"/>
              <a:t>。</a:t>
            </a:r>
            <a:r>
              <a:rPr lang="en-US" altLang="zh-CN" dirty="0" err="1"/>
              <a:t>eNB</a:t>
            </a:r>
            <a:r>
              <a:rPr lang="zh-CN" altLang="en-US" dirty="0"/>
              <a:t>侧</a:t>
            </a:r>
            <a:r>
              <a:rPr lang="en-US" altLang="zh-CN" dirty="0"/>
              <a:t>MAC</a:t>
            </a:r>
            <a:r>
              <a:rPr lang="zh-CN" altLang="en-US" dirty="0"/>
              <a:t>处理过程同基于竞争的随机接入过程</a:t>
            </a:r>
            <a:r>
              <a:rPr lang="zh-CN" altLang="en-US" dirty="0" smtClean="0"/>
              <a:t>。</a:t>
            </a:r>
            <a:endParaRPr lang="en-US" altLang="zh-CN" dirty="0" smtClean="0"/>
          </a:p>
          <a:p>
            <a:r>
              <a:rPr lang="en-US" altLang="zh-CN" dirty="0" smtClean="0"/>
              <a:t>MSG3</a:t>
            </a:r>
            <a:r>
              <a:rPr lang="zh-CN" altLang="en-US" dirty="0" smtClean="0"/>
              <a:t>：</a:t>
            </a:r>
            <a:r>
              <a:rPr lang="en-US" altLang="zh-CN" dirty="0" err="1"/>
              <a:t>eNB</a:t>
            </a:r>
            <a:r>
              <a:rPr lang="zh-CN" altLang="en-US" dirty="0"/>
              <a:t>侧</a:t>
            </a:r>
            <a:r>
              <a:rPr lang="en-US" altLang="zh-CN" dirty="0"/>
              <a:t>MAC</a:t>
            </a:r>
            <a:r>
              <a:rPr lang="zh-CN" altLang="en-US" dirty="0"/>
              <a:t>处理过程同基于竞争的随机接入过程。</a:t>
            </a:r>
            <a:endParaRPr lang="en-US" altLang="zh-CN" dirty="0" smtClean="0"/>
          </a:p>
        </p:txBody>
      </p:sp>
    </p:spTree>
    <p:extLst>
      <p:ext uri="{BB962C8B-B14F-4D97-AF65-F5344CB8AC3E}">
        <p14:creationId xmlns:p14="http://schemas.microsoft.com/office/powerpoint/2010/main" val="3632458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07504" y="98251"/>
            <a:ext cx="4781550" cy="6715125"/>
          </a:xfrm>
          <a:prstGeom prst="rect">
            <a:avLst/>
          </a:prstGeom>
        </p:spPr>
      </p:pic>
      <p:pic>
        <p:nvPicPr>
          <p:cNvPr id="7" name="图片 6"/>
          <p:cNvPicPr>
            <a:picLocks noChangeAspect="1"/>
          </p:cNvPicPr>
          <p:nvPr/>
        </p:nvPicPr>
        <p:blipFill>
          <a:blip r:embed="rId3"/>
          <a:stretch>
            <a:fillRect/>
          </a:stretch>
        </p:blipFill>
        <p:spPr>
          <a:xfrm>
            <a:off x="4695825" y="1700808"/>
            <a:ext cx="4448175" cy="2733675"/>
          </a:xfrm>
          <a:prstGeom prst="rect">
            <a:avLst/>
          </a:prstGeom>
        </p:spPr>
      </p:pic>
      <p:cxnSp>
        <p:nvCxnSpPr>
          <p:cNvPr id="8" name="直接箭头连接符 11"/>
          <p:cNvCxnSpPr/>
          <p:nvPr/>
        </p:nvCxnSpPr>
        <p:spPr>
          <a:xfrm rot="5400000" flipH="1" flipV="1">
            <a:off x="1948184" y="3964584"/>
            <a:ext cx="4939410" cy="555875"/>
          </a:xfrm>
          <a:prstGeom prst="bentConnector3">
            <a:avLst>
              <a:gd name="adj1" fmla="val 1000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39749" y="6712221"/>
            <a:ext cx="18002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449585" y="2922008"/>
            <a:ext cx="479341" cy="1275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21" name="矩形 20"/>
          <p:cNvSpPr/>
          <p:nvPr/>
        </p:nvSpPr>
        <p:spPr>
          <a:xfrm>
            <a:off x="6798070" y="3049548"/>
            <a:ext cx="2310434" cy="14563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3959908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66937" y="1100137"/>
            <a:ext cx="4810125" cy="4657725"/>
          </a:xfrm>
          <a:prstGeom prst="rect">
            <a:avLst/>
          </a:prstGeom>
        </p:spPr>
      </p:pic>
    </p:spTree>
    <p:extLst>
      <p:ext uri="{BB962C8B-B14F-4D97-AF65-F5344CB8AC3E}">
        <p14:creationId xmlns:p14="http://schemas.microsoft.com/office/powerpoint/2010/main" val="252908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12976"/>
            <a:ext cx="8229600" cy="1252728"/>
          </a:xfrm>
        </p:spPr>
        <p:txBody>
          <a:bodyPr/>
          <a:lstStyle/>
          <a:p>
            <a:r>
              <a:rPr lang="zh-CN" altLang="en-US" dirty="0" smtClean="0">
                <a:solidFill>
                  <a:srgbClr val="C00000"/>
                </a:solidFill>
                <a:latin typeface="Times New Roman" pitchFamily="18" charset="0"/>
                <a:cs typeface="Times New Roman" pitchFamily="18" charset="0"/>
              </a:rPr>
              <a:t>基本概念</a:t>
            </a:r>
            <a:endParaRPr lang="zh-CN" alt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04055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07704" y="128901"/>
            <a:ext cx="5076825" cy="6696075"/>
          </a:xfrm>
          <a:prstGeom prst="rect">
            <a:avLst/>
          </a:prstGeom>
        </p:spPr>
      </p:pic>
      <p:sp>
        <p:nvSpPr>
          <p:cNvPr id="5" name="矩形 4"/>
          <p:cNvSpPr/>
          <p:nvPr/>
        </p:nvSpPr>
        <p:spPr>
          <a:xfrm>
            <a:off x="4649381" y="3296729"/>
            <a:ext cx="2310434" cy="14563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6" name="矩形 5"/>
          <p:cNvSpPr/>
          <p:nvPr/>
        </p:nvSpPr>
        <p:spPr>
          <a:xfrm>
            <a:off x="3962984" y="3140968"/>
            <a:ext cx="609016" cy="15576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2451919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62175" y="1928812"/>
            <a:ext cx="4819650" cy="3000375"/>
          </a:xfrm>
          <a:prstGeom prst="rect">
            <a:avLst/>
          </a:prstGeom>
        </p:spPr>
      </p:pic>
      <p:sp>
        <p:nvSpPr>
          <p:cNvPr id="4" name="矩形 3"/>
          <p:cNvSpPr/>
          <p:nvPr/>
        </p:nvSpPr>
        <p:spPr>
          <a:xfrm>
            <a:off x="4139952" y="3573017"/>
            <a:ext cx="1224136" cy="14401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
        <p:nvSpPr>
          <p:cNvPr id="5" name="矩形 4"/>
          <p:cNvSpPr/>
          <p:nvPr/>
        </p:nvSpPr>
        <p:spPr>
          <a:xfrm>
            <a:off x="4135830" y="3725417"/>
            <a:ext cx="1224136" cy="14401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extLst>
      <p:ext uri="{BB962C8B-B14F-4D97-AF65-F5344CB8AC3E}">
        <p14:creationId xmlns:p14="http://schemas.microsoft.com/office/powerpoint/2010/main" val="21408136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33587" y="1443037"/>
            <a:ext cx="5076825" cy="3971925"/>
          </a:xfrm>
          <a:prstGeom prst="rect">
            <a:avLst/>
          </a:prstGeom>
        </p:spPr>
      </p:pic>
    </p:spTree>
    <p:extLst>
      <p:ext uri="{BB962C8B-B14F-4D97-AF65-F5344CB8AC3E}">
        <p14:creationId xmlns:p14="http://schemas.microsoft.com/office/powerpoint/2010/main" val="3820631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844824"/>
            <a:ext cx="8640960" cy="4608512"/>
          </a:xfrm>
        </p:spPr>
        <p:txBody>
          <a:bodyPr>
            <a:normAutofit/>
          </a:bodyPr>
          <a:lstStyle/>
          <a:p>
            <a:pPr marL="0" indent="0">
              <a:buNone/>
            </a:pPr>
            <a:r>
              <a:rPr lang="en-US" altLang="zh-CN" dirty="0" smtClean="0">
                <a:solidFill>
                  <a:srgbClr val="FF0000"/>
                </a:solidFill>
                <a:latin typeface="Times New Roman" pitchFamily="18" charset="0"/>
                <a:cs typeface="Times New Roman" pitchFamily="18" charset="0"/>
              </a:rPr>
              <a:t>3GPP</a:t>
            </a:r>
            <a:r>
              <a:rPr lang="zh-CN" altLang="en-US" dirty="0" smtClean="0">
                <a:solidFill>
                  <a:srgbClr val="FF0000"/>
                </a:solidFill>
                <a:latin typeface="Times New Roman" pitchFamily="18" charset="0"/>
                <a:cs typeface="Times New Roman" pitchFamily="18" charset="0"/>
              </a:rPr>
              <a:t>资料：</a:t>
            </a:r>
            <a:endParaRPr lang="en-US" altLang="zh-CN" dirty="0" smtClean="0">
              <a:solidFill>
                <a:srgbClr val="FF0000"/>
              </a:solidFill>
              <a:latin typeface="Times New Roman" pitchFamily="18" charset="0"/>
              <a:cs typeface="Times New Roman" pitchFamily="18" charset="0"/>
            </a:endParaRPr>
          </a:p>
          <a:p>
            <a:pPr marL="0" indent="0">
              <a:buNone/>
            </a:pPr>
            <a:r>
              <a:rPr lang="en-US" altLang="zh-CN" dirty="0">
                <a:hlinkClick r:id="rId2"/>
              </a:rPr>
              <a:t>http://www.3gpp.org/specifications/specification-numbering</a:t>
            </a:r>
            <a:r>
              <a:rPr lang="en-US" altLang="zh-CN" dirty="0" smtClean="0">
                <a:latin typeface="Times New Roman" pitchFamily="18" charset="0"/>
                <a:cs typeface="Times New Roman" pitchFamily="18" charset="0"/>
              </a:rPr>
              <a:t>	</a:t>
            </a:r>
            <a:r>
              <a:rPr lang="en-US" altLang="zh-CN" sz="1600" dirty="0" smtClean="0">
                <a:solidFill>
                  <a:schemeClr val="tx1"/>
                </a:solidFill>
                <a:latin typeface="Times New Roman" pitchFamily="18" charset="0"/>
                <a:cs typeface="Times New Roman" pitchFamily="18" charset="0"/>
              </a:rPr>
              <a:t>3GPP </a:t>
            </a:r>
            <a:r>
              <a:rPr lang="en-US" altLang="zh-CN" sz="1600" dirty="0">
                <a:solidFill>
                  <a:schemeClr val="tx1"/>
                </a:solidFill>
                <a:latin typeface="Times New Roman" pitchFamily="18" charset="0"/>
                <a:cs typeface="Times New Roman" pitchFamily="18" charset="0"/>
              </a:rPr>
              <a:t>TS </a:t>
            </a:r>
            <a:r>
              <a:rPr lang="en-US" altLang="zh-CN" sz="1600" dirty="0" smtClean="0">
                <a:solidFill>
                  <a:schemeClr val="tx1"/>
                </a:solidFill>
                <a:latin typeface="Times New Roman" pitchFamily="18" charset="0"/>
                <a:cs typeface="Times New Roman" pitchFamily="18" charset="0"/>
              </a:rPr>
              <a:t>36.300</a:t>
            </a:r>
            <a:endParaRPr lang="en-US" altLang="zh-CN" sz="1600" dirty="0">
              <a:solidFill>
                <a:schemeClr val="tx1"/>
              </a:solidFill>
              <a:latin typeface="Times New Roman" pitchFamily="18" charset="0"/>
              <a:cs typeface="Times New Roman" pitchFamily="18" charset="0"/>
            </a:endParaRPr>
          </a:p>
          <a:p>
            <a:pPr marL="0" indent="0">
              <a:buNone/>
            </a:pPr>
            <a:endParaRPr lang="en-US" altLang="zh-CN" dirty="0" smtClean="0">
              <a:latin typeface="Times New Roman" pitchFamily="18" charset="0"/>
              <a:cs typeface="Times New Roman" pitchFamily="18" charset="0"/>
            </a:endParaRPr>
          </a:p>
          <a:p>
            <a:pPr marL="0" indent="0">
              <a:buNone/>
            </a:pPr>
            <a:r>
              <a:rPr lang="en-US" altLang="zh-CN" sz="2600" dirty="0" smtClean="0">
                <a:solidFill>
                  <a:srgbClr val="FF0000"/>
                </a:solidFill>
                <a:latin typeface="Times New Roman" pitchFamily="18" charset="0"/>
                <a:cs typeface="Times New Roman" pitchFamily="18" charset="0"/>
              </a:rPr>
              <a:t>Qualcomm</a:t>
            </a:r>
            <a:r>
              <a:rPr lang="zh-CN" altLang="en-US" sz="2600" dirty="0" smtClean="0">
                <a:solidFill>
                  <a:srgbClr val="FF0000"/>
                </a:solidFill>
                <a:latin typeface="Times New Roman" pitchFamily="18" charset="0"/>
                <a:cs typeface="Times New Roman" pitchFamily="18" charset="0"/>
              </a:rPr>
              <a:t>资料</a:t>
            </a:r>
            <a:r>
              <a:rPr lang="zh-CN" altLang="en-US" sz="2600" dirty="0">
                <a:solidFill>
                  <a:srgbClr val="FF0000"/>
                </a:solidFill>
                <a:latin typeface="Times New Roman" pitchFamily="18" charset="0"/>
                <a:cs typeface="Times New Roman" pitchFamily="18" charset="0"/>
              </a:rPr>
              <a:t>：</a:t>
            </a:r>
            <a:endParaRPr lang="en-US" altLang="zh-CN" sz="2600" dirty="0">
              <a:solidFill>
                <a:srgbClr val="FF0000"/>
              </a:solidFill>
              <a:latin typeface="Times New Roman" pitchFamily="18" charset="0"/>
              <a:cs typeface="Times New Roman" pitchFamily="18" charset="0"/>
            </a:endParaRPr>
          </a:p>
          <a:p>
            <a:pPr marL="0" indent="0">
              <a:buNone/>
            </a:pPr>
            <a:r>
              <a:rPr lang="en-US" altLang="zh-CN" sz="1600" dirty="0">
                <a:solidFill>
                  <a:schemeClr val="tx1"/>
                </a:solidFill>
                <a:latin typeface="Times New Roman" pitchFamily="18" charset="0"/>
                <a:cs typeface="Times New Roman" pitchFamily="18" charset="0"/>
              </a:rPr>
              <a:t>	</a:t>
            </a:r>
            <a:r>
              <a:rPr lang="en-US" altLang="zh-CN" sz="1600" dirty="0" smtClean="0">
                <a:solidFill>
                  <a:schemeClr val="tx1"/>
                </a:solidFill>
                <a:latin typeface="Times New Roman" pitchFamily="18" charset="0"/>
                <a:cs typeface="Times New Roman" pitchFamily="18" charset="0"/>
              </a:rPr>
              <a:t>80-VR077-1 </a:t>
            </a:r>
            <a:r>
              <a:rPr lang="en-US" altLang="zh-CN" sz="1600" dirty="0">
                <a:solidFill>
                  <a:schemeClr val="tx1"/>
                </a:solidFill>
                <a:latin typeface="Times New Roman" pitchFamily="18" charset="0"/>
                <a:cs typeface="Times New Roman" pitchFamily="18" charset="0"/>
              </a:rPr>
              <a:t>A LTE MAC Overview</a:t>
            </a:r>
            <a:endParaRPr lang="en-US" altLang="zh-CN" sz="1600" dirty="0" smtClean="0">
              <a:solidFill>
                <a:schemeClr val="tx1"/>
              </a:solidFill>
              <a:latin typeface="Times New Roman" pitchFamily="18" charset="0"/>
              <a:cs typeface="Times New Roman" pitchFamily="18" charset="0"/>
            </a:endParaRPr>
          </a:p>
          <a:p>
            <a:pPr marL="0" indent="0">
              <a:buNone/>
            </a:pPr>
            <a:r>
              <a:rPr lang="en-US" altLang="zh-CN" sz="1600" dirty="0">
                <a:solidFill>
                  <a:schemeClr val="tx1"/>
                </a:solidFill>
                <a:latin typeface="Times New Roman" pitchFamily="18" charset="0"/>
                <a:cs typeface="Times New Roman" pitchFamily="18" charset="0"/>
              </a:rPr>
              <a:t>	80-N6479-1 A LTE Access Stratum Log Analysis</a:t>
            </a:r>
            <a:endParaRPr lang="en-US" altLang="zh-CN" sz="1600" dirty="0" smtClean="0">
              <a:solidFill>
                <a:schemeClr val="tx1"/>
              </a:solidFill>
              <a:latin typeface="Times New Roman" pitchFamily="18" charset="0"/>
              <a:cs typeface="Times New Roman" pitchFamily="18" charset="0"/>
            </a:endParaRPr>
          </a:p>
          <a:p>
            <a:pPr marL="0" indent="0">
              <a:buNone/>
            </a:pPr>
            <a:endParaRPr lang="en-US" altLang="zh-CN" sz="1600" dirty="0" smtClean="0">
              <a:solidFill>
                <a:schemeClr val="tx1"/>
              </a:solidFill>
              <a:latin typeface="Times New Roman" pitchFamily="18" charset="0"/>
              <a:cs typeface="Times New Roman" pitchFamily="18" charset="0"/>
            </a:endParaRPr>
          </a:p>
          <a:p>
            <a:pPr marL="0" indent="0">
              <a:buNone/>
            </a:pPr>
            <a:r>
              <a:rPr lang="zh-CN" altLang="en-US" sz="2600" dirty="0" smtClean="0">
                <a:solidFill>
                  <a:srgbClr val="FF0000"/>
                </a:solidFill>
                <a:latin typeface="Times New Roman" pitchFamily="18" charset="0"/>
                <a:cs typeface="Times New Roman" pitchFamily="18" charset="0"/>
              </a:rPr>
              <a:t>书籍资料：</a:t>
            </a:r>
            <a:endParaRPr lang="en-US" altLang="zh-CN" sz="2600" dirty="0">
              <a:solidFill>
                <a:srgbClr val="FF0000"/>
              </a:solidFill>
              <a:latin typeface="Times New Roman" pitchFamily="18" charset="0"/>
              <a:cs typeface="Times New Roman" pitchFamily="18" charset="0"/>
            </a:endParaRPr>
          </a:p>
          <a:p>
            <a:pPr marL="0" indent="0">
              <a:buNone/>
            </a:pPr>
            <a:r>
              <a:rPr lang="en-US" altLang="zh-CN" sz="1600" dirty="0">
                <a:solidFill>
                  <a:schemeClr val="tx1"/>
                </a:solidFill>
                <a:latin typeface="Times New Roman" pitchFamily="18" charset="0"/>
                <a:cs typeface="Times New Roman" pitchFamily="18" charset="0"/>
              </a:rPr>
              <a:t>	</a:t>
            </a:r>
            <a:r>
              <a:rPr lang="en-US" altLang="zh-CN" sz="1600" dirty="0" smtClean="0">
                <a:solidFill>
                  <a:schemeClr val="tx1"/>
                </a:solidFill>
                <a:latin typeface="Times New Roman" pitchFamily="18" charset="0"/>
                <a:cs typeface="Times New Roman" pitchFamily="18" charset="0"/>
              </a:rPr>
              <a:t>4G</a:t>
            </a:r>
            <a:r>
              <a:rPr lang="zh-CN" altLang="en-US" sz="1600" dirty="0" smtClean="0">
                <a:solidFill>
                  <a:schemeClr val="tx1"/>
                </a:solidFill>
                <a:latin typeface="Times New Roman" pitchFamily="18" charset="0"/>
                <a:cs typeface="Times New Roman" pitchFamily="18" charset="0"/>
              </a:rPr>
              <a:t>移动通信技术权威指南</a:t>
            </a:r>
            <a:endParaRPr lang="en-US" altLang="zh-CN" sz="1600" dirty="0">
              <a:solidFill>
                <a:srgbClr val="FF0000"/>
              </a:solidFill>
              <a:latin typeface="Times New Roman" pitchFamily="18" charset="0"/>
              <a:cs typeface="Times New Roman" pitchFamily="18" charset="0"/>
            </a:endParaRPr>
          </a:p>
          <a:p>
            <a:pPr marL="0" indent="0">
              <a:buNone/>
            </a:pPr>
            <a:endParaRPr lang="en-US" altLang="zh-CN" sz="1600" dirty="0" smtClean="0">
              <a:solidFill>
                <a:schemeClr val="tx1"/>
              </a:solidFill>
              <a:latin typeface="Times New Roman" pitchFamily="18" charset="0"/>
              <a:cs typeface="Times New Roman" pitchFamily="18" charset="0"/>
            </a:endParaRPr>
          </a:p>
        </p:txBody>
      </p:sp>
      <p:sp>
        <p:nvSpPr>
          <p:cNvPr id="3" name="标题 2"/>
          <p:cNvSpPr>
            <a:spLocks noGrp="1"/>
          </p:cNvSpPr>
          <p:nvPr>
            <p:ph type="title"/>
          </p:nvPr>
        </p:nvSpPr>
        <p:spPr/>
        <p:txBody>
          <a:bodyPr/>
          <a:lstStyle/>
          <a:p>
            <a:r>
              <a:rPr lang="en-US" altLang="zh-CN" dirty="0" smtClean="0"/>
              <a:t>Reference</a:t>
            </a:r>
            <a:endParaRPr lang="zh-CN" altLang="en-US" dirty="0"/>
          </a:p>
        </p:txBody>
      </p:sp>
    </p:spTree>
    <p:extLst>
      <p:ext uri="{BB962C8B-B14F-4D97-AF65-F5344CB8AC3E}">
        <p14:creationId xmlns:p14="http://schemas.microsoft.com/office/powerpoint/2010/main" val="2006476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844824"/>
            <a:ext cx="8640960" cy="4608512"/>
          </a:xfrm>
        </p:spPr>
        <p:txBody>
          <a:bodyPr>
            <a:normAutofit/>
          </a:bodyPr>
          <a:lstStyle/>
          <a:p>
            <a:pPr marL="0" indent="0">
              <a:buNone/>
            </a:pPr>
            <a:r>
              <a:rPr lang="zh-CN" altLang="en-US" dirty="0" smtClean="0">
                <a:solidFill>
                  <a:srgbClr val="FF0000"/>
                </a:solidFill>
                <a:latin typeface="Times New Roman" pitchFamily="18" charset="0"/>
                <a:cs typeface="Times New Roman" pitchFamily="18" charset="0"/>
              </a:rPr>
              <a:t>其他网页资料：</a:t>
            </a:r>
            <a:endParaRPr lang="en-US" altLang="zh-CN" dirty="0" smtClean="0">
              <a:solidFill>
                <a:srgbClr val="FF0000"/>
              </a:solidFill>
              <a:latin typeface="Times New Roman" pitchFamily="18" charset="0"/>
              <a:cs typeface="Times New Roman" pitchFamily="18" charset="0"/>
            </a:endParaRPr>
          </a:p>
          <a:p>
            <a:pPr marL="0" indent="0">
              <a:buNone/>
            </a:pPr>
            <a:r>
              <a:rPr lang="en-US" altLang="zh-CN" dirty="0" smtClean="0">
                <a:hlinkClick r:id="rId2"/>
              </a:rPr>
              <a:t>https</a:t>
            </a:r>
            <a:r>
              <a:rPr lang="en-US" altLang="zh-CN" dirty="0">
                <a:hlinkClick r:id="rId2"/>
              </a:rPr>
              <a:t>://telecompedia.net/technology</a:t>
            </a:r>
            <a:r>
              <a:rPr lang="en-US" altLang="zh-CN" dirty="0" smtClean="0">
                <a:hlinkClick r:id="rId2"/>
              </a:rPr>
              <a:t>/</a:t>
            </a:r>
            <a:endParaRPr lang="en-US" altLang="zh-CN" dirty="0" smtClean="0"/>
          </a:p>
          <a:p>
            <a:pPr marL="0" indent="0">
              <a:buNone/>
            </a:pPr>
            <a:endParaRPr lang="en-US" altLang="zh-CN" dirty="0"/>
          </a:p>
        </p:txBody>
      </p:sp>
      <p:sp>
        <p:nvSpPr>
          <p:cNvPr id="3" name="标题 2"/>
          <p:cNvSpPr>
            <a:spLocks noGrp="1"/>
          </p:cNvSpPr>
          <p:nvPr>
            <p:ph type="title"/>
          </p:nvPr>
        </p:nvSpPr>
        <p:spPr/>
        <p:txBody>
          <a:bodyPr/>
          <a:lstStyle/>
          <a:p>
            <a:r>
              <a:rPr lang="en-US" altLang="zh-CN" dirty="0" smtClean="0"/>
              <a:t>Reference</a:t>
            </a:r>
            <a:endParaRPr lang="zh-CN" altLang="en-US" dirty="0"/>
          </a:p>
        </p:txBody>
      </p:sp>
    </p:spTree>
    <p:extLst>
      <p:ext uri="{BB962C8B-B14F-4D97-AF65-F5344CB8AC3E}">
        <p14:creationId xmlns:p14="http://schemas.microsoft.com/office/powerpoint/2010/main" val="2587126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12976"/>
            <a:ext cx="8229600" cy="1252728"/>
          </a:xfrm>
        </p:spPr>
        <p:txBody>
          <a:bodyPr/>
          <a:lstStyle/>
          <a:p>
            <a:r>
              <a:rPr lang="en-US" altLang="zh-CN" dirty="0" smtClean="0">
                <a:solidFill>
                  <a:srgbClr val="C00000"/>
                </a:solidFill>
                <a:latin typeface="Times New Roman" pitchFamily="18" charset="0"/>
                <a:cs typeface="Times New Roman" pitchFamily="18" charset="0"/>
              </a:rPr>
              <a:t>Thanks&amp;&amp;Questions</a:t>
            </a:r>
            <a:endParaRPr lang="zh-CN" alt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772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0913" y="378810"/>
            <a:ext cx="8229600" cy="1252728"/>
          </a:xfrm>
        </p:spPr>
        <p:txBody>
          <a:bodyPr/>
          <a:lstStyle/>
          <a:p>
            <a:r>
              <a:rPr lang="en-US" altLang="zh-CN" dirty="0" smtClean="0"/>
              <a:t>LTE-</a:t>
            </a:r>
            <a:r>
              <a:rPr lang="zh-CN" altLang="en-US" dirty="0" smtClean="0"/>
              <a:t>随机接入基本概念</a:t>
            </a:r>
            <a:endParaRPr lang="zh-CN" altLang="en-US" dirty="0"/>
          </a:p>
        </p:txBody>
      </p:sp>
      <p:sp>
        <p:nvSpPr>
          <p:cNvPr id="13" name="内容占位符 1"/>
          <p:cNvSpPr>
            <a:spLocks noGrp="1"/>
          </p:cNvSpPr>
          <p:nvPr>
            <p:ph idx="1"/>
          </p:nvPr>
        </p:nvSpPr>
        <p:spPr>
          <a:xfrm>
            <a:off x="388430" y="1556792"/>
            <a:ext cx="8354566" cy="4392488"/>
          </a:xfrm>
        </p:spPr>
        <p:txBody>
          <a:bodyPr>
            <a:normAutofit/>
          </a:bodyPr>
          <a:lstStyle/>
          <a:p>
            <a:pPr marL="0" indent="0">
              <a:buNone/>
            </a:pPr>
            <a:r>
              <a:rPr lang="zh-CN" altLang="en-US" sz="3200" b="1" dirty="0" smtClean="0"/>
              <a:t>随机接入</a:t>
            </a:r>
            <a:endParaRPr lang="en-US" altLang="zh-CN" sz="3200" b="1" dirty="0" smtClean="0"/>
          </a:p>
          <a:p>
            <a:pPr marL="0" indent="0">
              <a:buNone/>
            </a:pPr>
            <a:r>
              <a:rPr lang="zh-CN" altLang="en-US" dirty="0" smtClean="0"/>
              <a:t>任何蜂窝系统都有一个基本需求：终端需要具有申请建立网络连接的</a:t>
            </a:r>
            <a:r>
              <a:rPr lang="zh-CN" altLang="en-US" dirty="0"/>
              <a:t>可能性，</a:t>
            </a:r>
            <a:r>
              <a:rPr lang="zh-CN" altLang="en-US" dirty="0" smtClean="0"/>
              <a:t>通常被称为随机接入。</a:t>
            </a:r>
            <a:endParaRPr lang="en-US" altLang="zh-CN" dirty="0"/>
          </a:p>
          <a:p>
            <a:pPr lvl="1"/>
            <a:r>
              <a:rPr lang="zh-CN" altLang="en-US" dirty="0" smtClean="0"/>
              <a:t>随机接入的主要目的是建立上行链路同步。在建立初始无线链路时（即从</a:t>
            </a:r>
            <a:r>
              <a:rPr lang="en-US" altLang="zh-CN" dirty="0" smtClean="0"/>
              <a:t>RRC_IDLE</a:t>
            </a:r>
            <a:r>
              <a:rPr lang="zh-CN" altLang="en-US" dirty="0" smtClean="0"/>
              <a:t>转移到</a:t>
            </a:r>
            <a:r>
              <a:rPr lang="en-US" altLang="zh-CN" dirty="0" smtClean="0"/>
              <a:t>RRC_CONNECTED</a:t>
            </a:r>
            <a:r>
              <a:rPr lang="zh-CN" altLang="en-US" dirty="0" smtClean="0"/>
              <a:t>状态），随机接入过程也以对移动终端分配独一无二的标识</a:t>
            </a:r>
            <a:r>
              <a:rPr lang="en-US" altLang="zh-CN" dirty="0" smtClean="0"/>
              <a:t>C-RNTI</a:t>
            </a:r>
            <a:r>
              <a:rPr lang="zh-CN" altLang="en-US" dirty="0" smtClean="0"/>
              <a:t>为目的。</a:t>
            </a:r>
            <a:endParaRPr lang="en-US" altLang="zh-CN" dirty="0"/>
          </a:p>
          <a:p>
            <a:pPr marL="0" indent="0">
              <a:buNone/>
            </a:pPr>
            <a:endParaRPr lang="en-US" altLang="zh-CN" dirty="0" smtClean="0"/>
          </a:p>
          <a:p>
            <a:pPr marL="0" indent="0">
              <a:buNone/>
            </a:pPr>
            <a:r>
              <a:rPr lang="en-US" altLang="zh-CN" sz="3200" b="1" dirty="0" smtClean="0"/>
              <a:t>C-RNTI</a:t>
            </a:r>
          </a:p>
          <a:p>
            <a:pPr marL="0" indent="0">
              <a:buNone/>
            </a:pPr>
            <a:r>
              <a:rPr lang="en-US" altLang="zh-CN" dirty="0" smtClean="0"/>
              <a:t>Cell Radio-Network Temporary Identifier</a:t>
            </a:r>
            <a:r>
              <a:rPr lang="zh-CN" altLang="en-US" dirty="0" smtClean="0"/>
              <a:t>。小区无线网络临时标识。</a:t>
            </a:r>
            <a:endParaRPr lang="en-US" altLang="zh-CN" dirty="0"/>
          </a:p>
          <a:p>
            <a:pPr marL="0" indent="0">
              <a:buNone/>
            </a:pPr>
            <a:endParaRPr lang="en-US" altLang="zh-CN" dirty="0" smtClean="0"/>
          </a:p>
          <a:p>
            <a:pPr>
              <a:buFont typeface="Wingdings" pitchFamily="2" charset="2"/>
              <a:buChar char="Ø"/>
            </a:pPr>
            <a:endParaRPr lang="en-US" altLang="zh-CN" dirty="0" smtClean="0"/>
          </a:p>
          <a:p>
            <a:pPr marL="0" lvl="0" indent="0">
              <a:buClr>
                <a:srgbClr val="31B6FD"/>
              </a:buClr>
              <a:buNone/>
            </a:pPr>
            <a:endParaRPr lang="zh-CN" altLang="en-US" dirty="0"/>
          </a:p>
        </p:txBody>
      </p:sp>
    </p:spTree>
    <p:extLst>
      <p:ext uri="{BB962C8B-B14F-4D97-AF65-F5344CB8AC3E}">
        <p14:creationId xmlns:p14="http://schemas.microsoft.com/office/powerpoint/2010/main" val="165092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0913" y="378810"/>
            <a:ext cx="8229600" cy="1252728"/>
          </a:xfrm>
        </p:spPr>
        <p:txBody>
          <a:bodyPr/>
          <a:lstStyle/>
          <a:p>
            <a:r>
              <a:rPr lang="zh-CN" altLang="en-US" dirty="0" smtClean="0"/>
              <a:t>随机接入的目的</a:t>
            </a:r>
            <a:endParaRPr lang="zh-CN" altLang="en-US" dirty="0"/>
          </a:p>
        </p:txBody>
      </p:sp>
      <p:sp>
        <p:nvSpPr>
          <p:cNvPr id="13" name="内容占位符 1"/>
          <p:cNvSpPr>
            <a:spLocks noGrp="1"/>
          </p:cNvSpPr>
          <p:nvPr>
            <p:ph idx="1"/>
          </p:nvPr>
        </p:nvSpPr>
        <p:spPr>
          <a:xfrm>
            <a:off x="388430" y="1556792"/>
            <a:ext cx="8354566" cy="4536504"/>
          </a:xfrm>
        </p:spPr>
        <p:txBody>
          <a:bodyPr>
            <a:normAutofit/>
          </a:bodyPr>
          <a:lstStyle/>
          <a:p>
            <a:r>
              <a:rPr lang="zh-CN" altLang="en-US" dirty="0" smtClean="0"/>
              <a:t>为了初始接入时建立无线连接（从</a:t>
            </a:r>
            <a:r>
              <a:rPr lang="en-US" altLang="zh-CN" dirty="0" smtClean="0"/>
              <a:t>RRC_IDLE</a:t>
            </a:r>
            <a:r>
              <a:rPr lang="zh-CN" altLang="en-US" dirty="0" smtClean="0"/>
              <a:t>切换到</a:t>
            </a:r>
            <a:r>
              <a:rPr lang="en-US" altLang="zh-CN" dirty="0" smtClean="0"/>
              <a:t>RRC_CONNECTED</a:t>
            </a:r>
            <a:r>
              <a:rPr lang="zh-CN" altLang="en-US" dirty="0" smtClean="0"/>
              <a:t>状态）；</a:t>
            </a:r>
            <a:endParaRPr lang="en-US" altLang="zh-CN" dirty="0" smtClean="0"/>
          </a:p>
          <a:p>
            <a:r>
              <a:rPr lang="zh-CN" altLang="en-US" dirty="0" smtClean="0"/>
              <a:t>为了切换时建立所需要的对新小区的上行链路同步；</a:t>
            </a:r>
            <a:endParaRPr lang="en-US" altLang="zh-CN" dirty="0" smtClean="0"/>
          </a:p>
          <a:p>
            <a:r>
              <a:rPr lang="zh-CN" altLang="en-US" dirty="0" smtClean="0"/>
              <a:t>为了无线链路建立失败后进行无线链路重建；</a:t>
            </a:r>
            <a:endParaRPr lang="en-US" altLang="zh-CN" dirty="0" smtClean="0"/>
          </a:p>
          <a:p>
            <a:r>
              <a:rPr lang="zh-CN" altLang="en-US" dirty="0" smtClean="0"/>
              <a:t>为了建立终端处于</a:t>
            </a:r>
            <a:r>
              <a:rPr lang="en-US" altLang="zh-CN" dirty="0" smtClean="0"/>
              <a:t>RRC_CONNECTED</a:t>
            </a:r>
            <a:r>
              <a:rPr lang="zh-CN" altLang="en-US" dirty="0" smtClean="0"/>
              <a:t>状态且上行链路不同步时有上行链路或者下行链路数据到达的情况下所需要的上行链路同步；</a:t>
            </a:r>
            <a:endParaRPr lang="en-US" altLang="zh-CN" dirty="0" smtClean="0"/>
          </a:p>
          <a:p>
            <a:r>
              <a:rPr lang="zh-CN" altLang="en-US" dirty="0" smtClean="0"/>
              <a:t>没有在</a:t>
            </a:r>
            <a:r>
              <a:rPr lang="en-US" altLang="zh-CN" dirty="0" smtClean="0"/>
              <a:t>PUCCH</a:t>
            </a:r>
            <a:r>
              <a:rPr lang="zh-CN" altLang="en-US" dirty="0" smtClean="0"/>
              <a:t>上配置专用调度请求资源时作为调度请求。</a:t>
            </a:r>
            <a:endParaRPr lang="en-US" altLang="zh-CN" dirty="0" smtClean="0"/>
          </a:p>
          <a:p>
            <a:pPr marL="0" lvl="0" indent="0">
              <a:buClr>
                <a:srgbClr val="31B6FD"/>
              </a:buClr>
              <a:buNone/>
            </a:pPr>
            <a:endParaRPr lang="zh-CN" altLang="en-US" dirty="0"/>
          </a:p>
        </p:txBody>
      </p:sp>
    </p:spTree>
    <p:extLst>
      <p:ext uri="{BB962C8B-B14F-4D97-AF65-F5344CB8AC3E}">
        <p14:creationId xmlns:p14="http://schemas.microsoft.com/office/powerpoint/2010/main" val="370730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0913" y="378810"/>
            <a:ext cx="8229600" cy="1252728"/>
          </a:xfrm>
        </p:spPr>
        <p:txBody>
          <a:bodyPr/>
          <a:lstStyle/>
          <a:p>
            <a:r>
              <a:rPr lang="zh-CN" altLang="en-US" dirty="0" smtClean="0"/>
              <a:t>随机接入的类型</a:t>
            </a:r>
            <a:endParaRPr lang="zh-CN" altLang="en-US" dirty="0"/>
          </a:p>
        </p:txBody>
      </p:sp>
      <p:sp>
        <p:nvSpPr>
          <p:cNvPr id="13" name="内容占位符 1"/>
          <p:cNvSpPr>
            <a:spLocks noGrp="1"/>
          </p:cNvSpPr>
          <p:nvPr>
            <p:ph idx="1"/>
          </p:nvPr>
        </p:nvSpPr>
        <p:spPr>
          <a:xfrm>
            <a:off x="388430" y="1556792"/>
            <a:ext cx="8354566" cy="4536504"/>
          </a:xfrm>
        </p:spPr>
        <p:txBody>
          <a:bodyPr>
            <a:normAutofit/>
          </a:bodyPr>
          <a:lstStyle/>
          <a:p>
            <a:r>
              <a:rPr lang="zh-CN" altLang="en-US" dirty="0" smtClean="0"/>
              <a:t>基于竞争</a:t>
            </a:r>
            <a:r>
              <a:rPr lang="zh-CN" altLang="en-US" dirty="0"/>
              <a:t>的随机接入</a:t>
            </a:r>
            <a:r>
              <a:rPr lang="zh-CN" altLang="en-US" dirty="0" smtClean="0"/>
              <a:t>过程</a:t>
            </a:r>
            <a:endParaRPr lang="en-US" altLang="zh-CN" dirty="0" smtClean="0"/>
          </a:p>
          <a:p>
            <a:pPr lvl="1"/>
            <a:r>
              <a:rPr lang="zh-CN" altLang="en-US" dirty="0"/>
              <a:t>在以下任一情况下，</a:t>
            </a:r>
            <a:r>
              <a:rPr lang="en-US" altLang="zh-CN" dirty="0"/>
              <a:t>UE</a:t>
            </a:r>
            <a:r>
              <a:rPr lang="zh-CN" altLang="en-US" dirty="0"/>
              <a:t>使用公共前导码启动同步</a:t>
            </a:r>
            <a:r>
              <a:rPr lang="zh-CN" altLang="en-US" dirty="0" smtClean="0"/>
              <a:t>：初始接入；无线链路丢失；切换；上行同步丢失；</a:t>
            </a:r>
            <a:endParaRPr lang="en-US" altLang="zh-CN" dirty="0" smtClean="0"/>
          </a:p>
          <a:p>
            <a:pPr lvl="1"/>
            <a:r>
              <a:rPr lang="zh-CN" altLang="en-US" dirty="0"/>
              <a:t>可能发生冲突：最多两组随机访问前导码用于基于竞争的访问</a:t>
            </a:r>
            <a:endParaRPr lang="en-US" altLang="zh-CN" dirty="0"/>
          </a:p>
          <a:p>
            <a:r>
              <a:rPr lang="zh-CN" altLang="en-US" dirty="0" smtClean="0"/>
              <a:t>基于非竞争的随机接入过程</a:t>
            </a:r>
            <a:endParaRPr lang="en-US" altLang="zh-CN" dirty="0" smtClean="0"/>
          </a:p>
          <a:p>
            <a:pPr lvl="1"/>
            <a:r>
              <a:rPr lang="zh-CN" altLang="en-US" dirty="0"/>
              <a:t>同步由</a:t>
            </a:r>
            <a:r>
              <a:rPr lang="en-US" altLang="zh-CN" dirty="0" err="1"/>
              <a:t>eNB</a:t>
            </a:r>
            <a:r>
              <a:rPr lang="zh-CN" altLang="en-US" dirty="0"/>
              <a:t>启动，在切换期间使用专用的</a:t>
            </a:r>
            <a:r>
              <a:rPr lang="zh-CN" altLang="en-US" dirty="0" smtClean="0"/>
              <a:t>前导码</a:t>
            </a:r>
            <a:endParaRPr lang="en-US" altLang="zh-CN" dirty="0" smtClean="0"/>
          </a:p>
          <a:p>
            <a:pPr lvl="1"/>
            <a:r>
              <a:rPr lang="zh-CN" altLang="en-US" dirty="0"/>
              <a:t>最多</a:t>
            </a:r>
            <a:r>
              <a:rPr lang="en-US" altLang="zh-CN" dirty="0"/>
              <a:t>1</a:t>
            </a:r>
            <a:r>
              <a:rPr lang="zh-CN" altLang="en-US" dirty="0"/>
              <a:t>组保留随机存取前导码</a:t>
            </a:r>
            <a:endParaRPr lang="en-US" altLang="zh-CN" dirty="0" smtClean="0"/>
          </a:p>
        </p:txBody>
      </p:sp>
    </p:spTree>
    <p:extLst>
      <p:ext uri="{BB962C8B-B14F-4D97-AF65-F5344CB8AC3E}">
        <p14:creationId xmlns:p14="http://schemas.microsoft.com/office/powerpoint/2010/main" val="3298273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728" y="1268760"/>
            <a:ext cx="5189355" cy="4746165"/>
          </a:xfrm>
          <a:prstGeom prst="rect">
            <a:avLst/>
          </a:prstGeom>
        </p:spPr>
      </p:pic>
    </p:spTree>
    <p:extLst>
      <p:ext uri="{BB962C8B-B14F-4D97-AF65-F5344CB8AC3E}">
        <p14:creationId xmlns:p14="http://schemas.microsoft.com/office/powerpoint/2010/main" val="2934843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0913" y="378810"/>
            <a:ext cx="8229600" cy="1252728"/>
          </a:xfrm>
        </p:spPr>
        <p:txBody>
          <a:bodyPr/>
          <a:lstStyle/>
          <a:p>
            <a:r>
              <a:rPr lang="zh-CN" altLang="en-US" dirty="0" smtClean="0"/>
              <a:t>前导信号序列</a:t>
            </a:r>
            <a:endParaRPr lang="zh-CN" altLang="en-US" dirty="0"/>
          </a:p>
        </p:txBody>
      </p:sp>
      <p:sp>
        <p:nvSpPr>
          <p:cNvPr id="6" name="内容占位符 1"/>
          <p:cNvSpPr>
            <a:spLocks noGrp="1"/>
          </p:cNvSpPr>
          <p:nvPr>
            <p:ph idx="1"/>
          </p:nvPr>
        </p:nvSpPr>
        <p:spPr>
          <a:xfrm>
            <a:off x="388430" y="1556792"/>
            <a:ext cx="8354566" cy="2160240"/>
          </a:xfrm>
        </p:spPr>
        <p:txBody>
          <a:bodyPr>
            <a:normAutofit/>
          </a:bodyPr>
          <a:lstStyle/>
          <a:p>
            <a:r>
              <a:rPr lang="zh-CN" altLang="en-US" dirty="0" smtClean="0"/>
              <a:t>每个小区中存在</a:t>
            </a:r>
            <a:r>
              <a:rPr lang="en-US" altLang="zh-CN" dirty="0" smtClean="0"/>
              <a:t>64</a:t>
            </a:r>
            <a:r>
              <a:rPr lang="zh-CN" altLang="en-US" dirty="0" smtClean="0"/>
              <a:t>个可用的前导信号序列；</a:t>
            </a:r>
            <a:endParaRPr lang="en-US" altLang="zh-CN" dirty="0" smtClean="0"/>
          </a:p>
          <a:p>
            <a:r>
              <a:rPr lang="zh-CN" altLang="en-US" dirty="0" smtClean="0"/>
              <a:t>可细分为</a:t>
            </a:r>
            <a:r>
              <a:rPr lang="en-US" altLang="zh-CN" dirty="0" smtClean="0"/>
              <a:t>3</a:t>
            </a:r>
            <a:r>
              <a:rPr lang="zh-CN" altLang="en-US" dirty="0" smtClean="0"/>
              <a:t>个子集：</a:t>
            </a:r>
            <a:endParaRPr lang="en-US" altLang="zh-CN" dirty="0" smtClean="0"/>
          </a:p>
          <a:p>
            <a:pPr lvl="1"/>
            <a:r>
              <a:rPr lang="zh-CN" altLang="en-US" dirty="0" smtClean="0"/>
              <a:t>前导信号序列组</a:t>
            </a:r>
            <a:r>
              <a:rPr lang="en-US" altLang="zh-CN" dirty="0" smtClean="0"/>
              <a:t>A</a:t>
            </a:r>
            <a:r>
              <a:rPr lang="zh-CN" altLang="en-US" dirty="0" smtClean="0"/>
              <a:t>；</a:t>
            </a:r>
            <a:endParaRPr lang="en-US" altLang="zh-CN" dirty="0" smtClean="0"/>
          </a:p>
          <a:p>
            <a:pPr lvl="1"/>
            <a:r>
              <a:rPr lang="zh-CN" altLang="en-US" dirty="0" smtClean="0"/>
              <a:t>前导信号序列组</a:t>
            </a:r>
            <a:r>
              <a:rPr lang="en-US" altLang="zh-CN" dirty="0"/>
              <a:t>B</a:t>
            </a:r>
            <a:r>
              <a:rPr lang="zh-CN" altLang="en-US" dirty="0" smtClean="0"/>
              <a:t>；</a:t>
            </a:r>
            <a:endParaRPr lang="en-US" altLang="zh-CN" dirty="0" smtClean="0"/>
          </a:p>
          <a:p>
            <a:pPr lvl="1"/>
            <a:r>
              <a:rPr lang="zh-CN" altLang="en-US" dirty="0" smtClean="0"/>
              <a:t>用于非竞争的前导信号序列；</a:t>
            </a:r>
            <a:endParaRPr lang="en-US" altLang="zh-CN" dirty="0"/>
          </a:p>
        </p:txBody>
      </p:sp>
      <p:pic>
        <p:nvPicPr>
          <p:cNvPr id="5" name="图片 4"/>
          <p:cNvPicPr>
            <a:picLocks noChangeAspect="1"/>
          </p:cNvPicPr>
          <p:nvPr/>
        </p:nvPicPr>
        <p:blipFill>
          <a:blip r:embed="rId2"/>
          <a:stretch>
            <a:fillRect/>
          </a:stretch>
        </p:blipFill>
        <p:spPr>
          <a:xfrm>
            <a:off x="1484375" y="4077072"/>
            <a:ext cx="6162675" cy="1114425"/>
          </a:xfrm>
          <a:prstGeom prst="rect">
            <a:avLst/>
          </a:prstGeom>
        </p:spPr>
      </p:pic>
    </p:spTree>
    <p:extLst>
      <p:ext uri="{BB962C8B-B14F-4D97-AF65-F5344CB8AC3E}">
        <p14:creationId xmlns:p14="http://schemas.microsoft.com/office/powerpoint/2010/main" val="163707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12976"/>
            <a:ext cx="8229600" cy="1252728"/>
          </a:xfrm>
        </p:spPr>
        <p:txBody>
          <a:bodyPr>
            <a:normAutofit fontScale="90000"/>
          </a:bodyPr>
          <a:lstStyle/>
          <a:p>
            <a:r>
              <a:rPr lang="en-US" altLang="zh-CN" dirty="0" smtClean="0">
                <a:solidFill>
                  <a:srgbClr val="C00000"/>
                </a:solidFill>
                <a:latin typeface="Times New Roman" pitchFamily="18" charset="0"/>
                <a:cs typeface="Times New Roman" pitchFamily="18" charset="0"/>
              </a:rPr>
              <a:t>Contention-Based RACH Procedure</a:t>
            </a:r>
            <a:endParaRPr lang="zh-CN" alt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66806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15969</TotalTime>
  <Words>1007</Words>
  <Application>Microsoft Office PowerPoint</Application>
  <PresentationFormat>全屏显示(4:3)</PresentationFormat>
  <Paragraphs>94</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华文楷体</vt:lpstr>
      <vt:lpstr>华文新魏</vt:lpstr>
      <vt:lpstr>宋体</vt:lpstr>
      <vt:lpstr>Calibri</vt:lpstr>
      <vt:lpstr>Candara</vt:lpstr>
      <vt:lpstr>Symbol</vt:lpstr>
      <vt:lpstr>Times New Roman</vt:lpstr>
      <vt:lpstr>Wingdings</vt:lpstr>
      <vt:lpstr>波形</vt:lpstr>
      <vt:lpstr>LTE-随机接入过程</vt:lpstr>
      <vt:lpstr>Contents</vt:lpstr>
      <vt:lpstr>基本概念</vt:lpstr>
      <vt:lpstr>LTE-随机接入基本概念</vt:lpstr>
      <vt:lpstr>随机接入的目的</vt:lpstr>
      <vt:lpstr>随机接入的类型</vt:lpstr>
      <vt:lpstr>PowerPoint 演示文稿</vt:lpstr>
      <vt:lpstr>前导信号序列</vt:lpstr>
      <vt:lpstr>Contention-Based RACH Procedure</vt:lpstr>
      <vt:lpstr>基于竞争的随机接入过程</vt:lpstr>
      <vt:lpstr>MSG1 – Random access preamble on PRACH</vt:lpstr>
      <vt:lpstr>MSG2 – Random access response on DL-SCH</vt:lpstr>
      <vt:lpstr>MSG3 – Scheduled transmission on UL-SCH</vt:lpstr>
      <vt:lpstr>MSG4 – Contention resolution</vt:lpstr>
      <vt:lpstr>基于竞争的RACH的log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Contention-Free RACH Procedure</vt:lpstr>
      <vt:lpstr>非竞争的随机接入过程</vt:lpstr>
      <vt:lpstr>MSG1-3</vt:lpstr>
      <vt:lpstr>PowerPoint 演示文稿</vt:lpstr>
      <vt:lpstr>PowerPoint 演示文稿</vt:lpstr>
      <vt:lpstr>PowerPoint 演示文稿</vt:lpstr>
      <vt:lpstr>PowerPoint 演示文稿</vt:lpstr>
      <vt:lpstr>PowerPoint 演示文稿</vt:lpstr>
      <vt:lpstr>Reference</vt:lpstr>
      <vt:lpstr>Reference</vt:lpstr>
      <vt:lpstr>Thanks&amp;&amp;Questions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Skysoft WIKI系统使用指南</dc:title>
  <dc:creator>skysoft</dc:creator>
  <cp:lastModifiedBy>Skysoft</cp:lastModifiedBy>
  <cp:revision>1039</cp:revision>
  <dcterms:created xsi:type="dcterms:W3CDTF">2016-05-06T06:39:37Z</dcterms:created>
  <dcterms:modified xsi:type="dcterms:W3CDTF">2020-12-01T01:49:20Z</dcterms:modified>
</cp:coreProperties>
</file>