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57" r:id="rId4"/>
    <p:sldId id="268" r:id="rId5"/>
    <p:sldId id="269" r:id="rId6"/>
    <p:sldId id="270" r:id="rId7"/>
    <p:sldId id="271" r:id="rId8"/>
    <p:sldId id="272" r:id="rId9"/>
    <p:sldId id="276" r:id="rId10"/>
    <p:sldId id="273" r:id="rId11"/>
    <p:sldId id="275" r:id="rId12"/>
    <p:sldId id="274" r:id="rId13"/>
    <p:sldId id="277" r:id="rId14"/>
    <p:sldId id="280" r:id="rId15"/>
    <p:sldId id="278" r:id="rId16"/>
    <p:sldId id="279" r:id="rId17"/>
    <p:sldId id="26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33"/>
    <a:srgbClr val="3E3A39"/>
    <a:srgbClr val="C00000"/>
    <a:srgbClr val="C13133"/>
    <a:srgbClr val="A6A6A6"/>
    <a:srgbClr val="DC2424"/>
    <a:srgbClr val="333333"/>
    <a:srgbClr val="FF5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042" autoAdjust="0"/>
  </p:normalViewPr>
  <p:slideViewPr>
    <p:cSldViewPr>
      <p:cViewPr varScale="1">
        <p:scale>
          <a:sx n="116" d="100"/>
          <a:sy n="116" d="100"/>
        </p:scale>
        <p:origin x="14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07732160"/>
        <c:axId val="1907741408"/>
      </c:barChart>
      <c:catAx>
        <c:axId val="1907732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07741408"/>
        <c:crosses val="autoZero"/>
        <c:auto val="1"/>
        <c:lblAlgn val="ctr"/>
        <c:lblOffset val="100"/>
        <c:noMultiLvlLbl val="0"/>
      </c:catAx>
      <c:valAx>
        <c:axId val="1907741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0773216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395C3-F9F2-4147-9BBA-2A9AE60BCC37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1D1BE-3B4B-4F58-9CCB-F51A359C8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0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593-D589-479E-9955-2BD4332FFF7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0C349-B5A0-4C17-827D-B7267FFCB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1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无图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437559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EAAF-85EB-42B9-B134-E7358E6308B9}" type="datetimeFigureOut">
              <a:rPr lang="zh-CN" altLang="en-US" smtClean="0"/>
              <a:pPr/>
              <a:t>2020/12/15</a:t>
            </a:fld>
            <a:endParaRPr lang="zh-CN" altLang="en-US" dirty="0"/>
          </a:p>
        </p:txBody>
      </p:sp>
      <p:sp>
        <p:nvSpPr>
          <p:cNvPr id="9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产品工作\天软VI\公司新VI库\素材\pp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6" y="874351"/>
            <a:ext cx="9150109" cy="51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60883" y="3447075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18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3563888" y="2420888"/>
            <a:ext cx="5586221" cy="7921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点击此处编辑幻灯片标题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8706" y="816122"/>
            <a:ext cx="2459806" cy="116457"/>
            <a:chOff x="-8706" y="836100"/>
            <a:chExt cx="2459806" cy="116457"/>
          </a:xfrm>
        </p:grpSpPr>
        <p:sp>
          <p:nvSpPr>
            <p:cNvPr id="20" name="矩形 19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6684228" y="5963059"/>
            <a:ext cx="2459806" cy="116457"/>
            <a:chOff x="-8706" y="836100"/>
            <a:chExt cx="2459806" cy="116457"/>
          </a:xfrm>
        </p:grpSpPr>
        <p:sp>
          <p:nvSpPr>
            <p:cNvPr id="37" name="矩形 36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535C-3D6C-4B7F-8524-BEF799E1F278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1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71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 flipV="1">
            <a:off x="6557758" y="6852618"/>
            <a:ext cx="2586242" cy="20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 userDrawn="1"/>
        </p:nvGrpSpPr>
        <p:grpSpPr>
          <a:xfrm>
            <a:off x="0" y="116632"/>
            <a:ext cx="1080119" cy="567811"/>
            <a:chOff x="3374727" y="342588"/>
            <a:chExt cx="693216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22" name="燕尾形 21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374727" y="342588"/>
              <a:ext cx="475162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目录</a:t>
              </a:r>
              <a:endParaRPr lang="zh-CN" altLang="en-US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B8377-70BB-4E47-877B-E222D1481B4C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10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309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83568" y="260350"/>
            <a:ext cx="8136904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单击此处编辑主题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7358" y="981075"/>
            <a:ext cx="8036892" cy="5184775"/>
          </a:xfrm>
        </p:spPr>
        <p:txBody>
          <a:bodyPr/>
          <a:lstStyle>
            <a:lvl1pPr marL="0" indent="0">
              <a:buNone/>
              <a:defRPr sz="2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6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2CA83-2EED-4D09-887E-C845568B1C99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8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6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1EEF-A417-4545-8F2D-5F39478CBF93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4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34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33BAB34-A66A-46AD-A4BD-4E0BC19386D3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6" name="图表 5"/>
          <p:cNvGraphicFramePr/>
          <p:nvPr userDrawn="1">
            <p:extLst>
              <p:ext uri="{D42A27DB-BD31-4B8C-83A1-F6EECF244321}">
                <p14:modId xmlns:p14="http://schemas.microsoft.com/office/powerpoint/2010/main" val="3849740182"/>
              </p:ext>
            </p:extLst>
          </p:nvPr>
        </p:nvGraphicFramePr>
        <p:xfrm>
          <a:off x="611560" y="836712"/>
          <a:ext cx="8064896" cy="5376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组合 7"/>
          <p:cNvGrpSpPr/>
          <p:nvPr userDrawn="1"/>
        </p:nvGrpSpPr>
        <p:grpSpPr>
          <a:xfrm>
            <a:off x="0" y="116632"/>
            <a:ext cx="1619672" cy="567811"/>
            <a:chOff x="3374727" y="342588"/>
            <a:chExt cx="693216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9" name="燕尾形 8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74727" y="342588"/>
              <a:ext cx="562386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zh-CN" altLang="en-US" b="1" dirty="0" smtClean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+mj-ea"/>
                  <a:ea typeface="+mj-ea"/>
                </a:rPr>
                <a:t>图表样式</a:t>
              </a:r>
              <a:endParaRPr lang="zh-CN" altLang="en-US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15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/>
        </p:nvSpPr>
        <p:spPr>
          <a:xfrm>
            <a:off x="3095283" y="332656"/>
            <a:ext cx="355443" cy="355443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25315" y="2752772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THANK YOU !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683568" y="1582210"/>
            <a:ext cx="648072" cy="64807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86843" y="1134865"/>
            <a:ext cx="289594" cy="289594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683568" y="3683508"/>
            <a:ext cx="504056" cy="504056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331640" y="4367581"/>
            <a:ext cx="648072" cy="64807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3268774" y="1883308"/>
            <a:ext cx="576064" cy="576064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3690798" y="3323468"/>
            <a:ext cx="288032" cy="288032"/>
          </a:xfrm>
          <a:prstGeom prst="rect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2453638" y="3761636"/>
            <a:ext cx="929981" cy="929981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51" y="2096044"/>
            <a:ext cx="2308853" cy="1985182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37" y="559214"/>
            <a:ext cx="1316379" cy="862743"/>
          </a:xfrm>
          <a:prstGeom prst="rect">
            <a:avLst/>
          </a:prstGeom>
          <a:noFill/>
          <a:ln>
            <a:noFill/>
          </a:ln>
          <a:effectLst>
            <a:outerShdw blurRad="508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59" y="5009148"/>
            <a:ext cx="1224136" cy="1085491"/>
          </a:xfrm>
          <a:prstGeom prst="rect">
            <a:avLst/>
          </a:prstGeom>
          <a:noFill/>
          <a:ln>
            <a:noFill/>
          </a:ln>
          <a:effectLst>
            <a:outerShdw blurRad="25400" dist="35921" dir="2700000" algn="ctr" rotWithShape="0">
              <a:schemeClr val="tx1"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434502" y="3328836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感谢聆听</a:t>
            </a:r>
            <a:endParaRPr lang="en-US" altLang="zh-CN" dirty="0" smtClean="0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3B50-BD4C-41EE-AFCB-8C17ACBC0768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23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8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204864"/>
            <a:ext cx="8229600" cy="3921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-756592" y="6492875"/>
            <a:ext cx="3320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dirty="0">
                <a:solidFill>
                  <a:srgbClr val="3E3A39"/>
                </a:solidFill>
              </a:defRPr>
            </a:lvl1pPr>
          </a:lstStyle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AB34-A66A-46AD-A4BD-4E0BC19386D3}" type="datetime1">
              <a:rPr lang="zh-CN" altLang="en-US" smtClean="0"/>
              <a:t>2020/12/15</a:t>
            </a:fld>
            <a:endParaRPr lang="zh-CN" altLang="en-US" dirty="0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C131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511307"/>
            <a:ext cx="1296144" cy="30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3059832" y="64968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B1E3-9BA7-4BB6-B4B8-4148C81833D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2" r:id="rId3"/>
    <p:sldLayoutId id="2147483660" r:id="rId4"/>
    <p:sldLayoutId id="2147483661" r:id="rId5"/>
    <p:sldLayoutId id="2147483666" r:id="rId6"/>
    <p:sldLayoutId id="2147483665" r:id="rId7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3E3A3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3E3A3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3E3A3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3E3A3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3E3A3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3E3A3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4860883" y="3447075"/>
            <a:ext cx="3383525" cy="423489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5G&amp;LTE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软件开发部：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Carl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高通</a:t>
            </a:r>
            <a:r>
              <a:rPr lang="en-US" altLang="zh-CN" dirty="0" smtClean="0"/>
              <a:t>QMI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EF0E9E-29AC-4248-96B9-42C3A6FE6495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/>
              <a:t>qmi_client_notifier_init()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405502" y="3331399"/>
            <a:ext cx="4332996" cy="2664296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extern </a:t>
            </a:r>
            <a:r>
              <a:rPr lang="en-US" altLang="zh-CN" sz="1600" dirty="0" err="1" smtClean="0"/>
              <a:t>qmi_client_error_type</a:t>
            </a:r>
            <a:endParaRPr lang="en-US" altLang="zh-CN" sz="1600" dirty="0" smtClean="0"/>
          </a:p>
          <a:p>
            <a:r>
              <a:rPr lang="en-US" altLang="zh-CN" sz="1600" dirty="0" smtClean="0"/>
              <a:t>qmi_client_notifier_init </a:t>
            </a:r>
          </a:p>
          <a:p>
            <a:r>
              <a:rPr lang="en-US" altLang="zh-CN" sz="1600" dirty="0" smtClean="0"/>
              <a:t>( </a:t>
            </a:r>
          </a:p>
          <a:p>
            <a:r>
              <a:rPr lang="en-US" altLang="zh-CN" sz="1600" dirty="0" err="1" smtClean="0"/>
              <a:t>qmi_idl_service_object_type</a:t>
            </a:r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service_obj</a:t>
            </a:r>
            <a:r>
              <a:rPr lang="en-US" altLang="zh-CN" sz="1600" dirty="0" smtClean="0"/>
              <a:t>, </a:t>
            </a:r>
          </a:p>
          <a:p>
            <a:r>
              <a:rPr lang="en-US" altLang="zh-CN" sz="1600" dirty="0" err="1" smtClean="0"/>
              <a:t>qmi_client_os_params</a:t>
            </a:r>
            <a:r>
              <a:rPr lang="en-US" altLang="zh-CN" sz="1600" dirty="0" smtClean="0"/>
              <a:t>    *</a:t>
            </a:r>
            <a:r>
              <a:rPr lang="en-US" altLang="zh-CN" sz="1600" dirty="0" err="1" smtClean="0"/>
              <a:t>os_params</a:t>
            </a:r>
            <a:r>
              <a:rPr lang="en-US" altLang="zh-CN" sz="1600" dirty="0" smtClean="0"/>
              <a:t>, </a:t>
            </a:r>
          </a:p>
          <a:p>
            <a:r>
              <a:rPr lang="en-US" altLang="zh-CN" sz="1600" dirty="0" err="1" smtClean="0"/>
              <a:t>qmi_client_type</a:t>
            </a:r>
            <a:r>
              <a:rPr lang="en-US" altLang="zh-CN" sz="1600" dirty="0" smtClean="0"/>
              <a:t>    *</a:t>
            </a:r>
            <a:r>
              <a:rPr lang="en-US" altLang="zh-CN" sz="1600" dirty="0" err="1" smtClean="0"/>
              <a:t>user_handle</a:t>
            </a:r>
            <a:r>
              <a:rPr lang="en-US" altLang="zh-CN" sz="1600" dirty="0" smtClean="0"/>
              <a:t> </a:t>
            </a:r>
          </a:p>
          <a:p>
            <a:r>
              <a:rPr lang="en-US" altLang="zh-CN" sz="1600" dirty="0" smtClean="0"/>
              <a:t>);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</a:rPr>
                <a:t>QMI</a:t>
              </a:r>
              <a:r>
                <a:rPr lang="zh-CN" altLang="en-US" b="1" dirty="0">
                  <a:latin typeface="+mj-ea"/>
                </a:rPr>
                <a:t>使用流程</a:t>
              </a:r>
              <a:endParaRPr lang="en-US" altLang="zh-CN" b="1" dirty="0">
                <a:latin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6986" y="1555899"/>
            <a:ext cx="84734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此函数用于用服务对象初始化通知程序。当支持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service_obj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的服务到达或退出系统时，设置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os_params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中指定的信号或事件对象。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os_params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的内存必须在函数返回的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user_handle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的生命周期内有效。如果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os_params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是在堆栈上声明的，那么在返回之前必须通过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qmi_client_release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函数释放</a:t>
            </a:r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user_handle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5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/>
              <a:t>qmi_client_get_service_list()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132328" y="2897014"/>
            <a:ext cx="4902802" cy="2664296"/>
          </a:xfrm>
        </p:spPr>
        <p:txBody>
          <a:bodyPr>
            <a:normAutofit/>
          </a:bodyPr>
          <a:lstStyle/>
          <a:p>
            <a:r>
              <a:rPr lang="en-US" altLang="zh-CN" sz="1600" dirty="0" err="1"/>
              <a:t>qmi_client_error_type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qmi_client_get_service_list</a:t>
            </a:r>
            <a:endParaRPr lang="en-US" altLang="zh-CN" sz="1600" dirty="0"/>
          </a:p>
          <a:p>
            <a:r>
              <a:rPr lang="en-US" altLang="zh-CN" sz="1600" dirty="0"/>
              <a:t>( </a:t>
            </a:r>
          </a:p>
          <a:p>
            <a:r>
              <a:rPr lang="en-US" altLang="zh-CN" sz="1600" dirty="0" err="1"/>
              <a:t>qmi_idl_service_object_type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service_obj</a:t>
            </a:r>
            <a:r>
              <a:rPr lang="en-US" altLang="zh-CN" sz="1600" dirty="0"/>
              <a:t>, </a:t>
            </a:r>
          </a:p>
          <a:p>
            <a:r>
              <a:rPr lang="en-US" altLang="zh-CN" sz="1600" dirty="0" err="1"/>
              <a:t>qmi_service_info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 *</a:t>
            </a:r>
            <a:r>
              <a:rPr lang="en-US" altLang="zh-CN" sz="1600" dirty="0" err="1"/>
              <a:t>service_info_array</a:t>
            </a:r>
            <a:r>
              <a:rPr lang="en-US" altLang="zh-CN" sz="1600" dirty="0"/>
              <a:t>, </a:t>
            </a:r>
          </a:p>
          <a:p>
            <a:r>
              <a:rPr lang="en-US" altLang="zh-CN" sz="1600" dirty="0"/>
              <a:t>uint32_t </a:t>
            </a:r>
            <a:r>
              <a:rPr lang="en-US" altLang="zh-CN" sz="1600" dirty="0" smtClean="0"/>
              <a:t>  *</a:t>
            </a:r>
            <a:r>
              <a:rPr lang="en-US" altLang="zh-CN" sz="1600" dirty="0" err="1"/>
              <a:t>num_entries</a:t>
            </a:r>
            <a:r>
              <a:rPr lang="en-US" altLang="zh-CN" sz="1600" dirty="0"/>
              <a:t>, </a:t>
            </a:r>
          </a:p>
          <a:p>
            <a:r>
              <a:rPr lang="en-US" altLang="zh-CN" sz="1600" dirty="0"/>
              <a:t>uint32_t </a:t>
            </a:r>
            <a:r>
              <a:rPr lang="en-US" altLang="zh-CN" sz="1600" dirty="0" smtClean="0"/>
              <a:t>  *</a:t>
            </a:r>
            <a:r>
              <a:rPr lang="en-US" altLang="zh-CN" sz="1600" dirty="0" err="1"/>
              <a:t>num_services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); 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</a:rPr>
                <a:t>QMI</a:t>
              </a:r>
              <a:r>
                <a:rPr lang="zh-CN" altLang="en-US" b="1" dirty="0">
                  <a:latin typeface="+mj-ea"/>
                </a:rPr>
                <a:t>使用流程</a:t>
              </a:r>
              <a:endParaRPr lang="en-US" altLang="zh-CN" b="1" dirty="0">
                <a:latin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6986" y="1555899"/>
            <a:ext cx="8473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检索与所提供的服务对象对应的服务列表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744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/>
              <a:t>qmi_client_init()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1"/>
            <a:ext cx="8280722" cy="1440160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此函数用于初始化到服务的连接。此函数仅为客户端提供一个有效的</a:t>
            </a:r>
            <a:r>
              <a:rPr lang="en-US" altLang="zh-CN" sz="1600" dirty="0" err="1"/>
              <a:t>user_handle</a:t>
            </a:r>
            <a:r>
              <a:rPr lang="zh-CN" altLang="en-US" sz="1600" dirty="0"/>
              <a:t>，该</a:t>
            </a:r>
            <a:r>
              <a:rPr lang="en-US" altLang="zh-CN" sz="1600" dirty="0" err="1"/>
              <a:t>user_handle</a:t>
            </a:r>
            <a:r>
              <a:rPr lang="zh-CN" altLang="en-US" sz="1600" dirty="0"/>
              <a:t>允许与服务通信。直到发送了第一个请求消息，服务才会被告知客户机的存在。</a:t>
            </a:r>
            <a:r>
              <a:rPr lang="en-US" altLang="zh-CN" sz="1600" dirty="0" err="1"/>
              <a:t>os_params</a:t>
            </a:r>
            <a:r>
              <a:rPr lang="zh-CN" altLang="en-US" sz="1600" dirty="0"/>
              <a:t>的内存必须在函数返回的</a:t>
            </a:r>
            <a:r>
              <a:rPr lang="en-US" altLang="zh-CN" sz="1600" dirty="0" err="1"/>
              <a:t>user_handle</a:t>
            </a:r>
            <a:r>
              <a:rPr lang="zh-CN" altLang="en-US" sz="1600" dirty="0"/>
              <a:t>的生命周期内有效。如果</a:t>
            </a:r>
            <a:r>
              <a:rPr lang="en-US" altLang="zh-CN" sz="1600" dirty="0" err="1"/>
              <a:t>os_params</a:t>
            </a:r>
            <a:r>
              <a:rPr lang="zh-CN" altLang="en-US" sz="1600" dirty="0"/>
              <a:t>在堆栈上声明，则必须在返回之前通过</a:t>
            </a:r>
            <a:r>
              <a:rPr lang="en-US" altLang="zh-CN" sz="1600" dirty="0" err="1"/>
              <a:t>qmi_client_release</a:t>
            </a:r>
            <a:r>
              <a:rPr lang="zh-CN" altLang="en-US" sz="1600" dirty="0"/>
              <a:t>函数释放</a:t>
            </a:r>
            <a:r>
              <a:rPr lang="en-US" altLang="zh-CN" sz="1600" dirty="0" err="1"/>
              <a:t>user_handle</a:t>
            </a:r>
            <a:r>
              <a:rPr lang="zh-CN" altLang="en-US" sz="1600" dirty="0" smtClean="0"/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</a:rPr>
                <a:t>QMI</a:t>
              </a:r>
              <a:r>
                <a:rPr lang="zh-CN" altLang="en-US" b="1" dirty="0">
                  <a:latin typeface="+mj-ea"/>
                </a:rPr>
                <a:t>使用流程</a:t>
              </a:r>
              <a:endParaRPr lang="en-US" altLang="zh-CN" b="1" dirty="0">
                <a:latin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91676" y="3138402"/>
            <a:ext cx="4572000" cy="29977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 </a:t>
            </a:r>
            <a:r>
              <a:rPr lang="en-US" altLang="zh-CN" sz="1600" dirty="0" err="1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qmi_client_error_type</a:t>
            </a:r>
            <a:endParaRPr lang="en-US" altLang="zh-CN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qmi_client_init</a:t>
            </a:r>
            <a:endParaRPr lang="en-US" altLang="zh-CN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</a:p>
          <a:p>
            <a:pPr>
              <a:spcBef>
                <a:spcPct val="20000"/>
              </a:spcBef>
            </a:pPr>
            <a:r>
              <a:rPr lang="en-US" altLang="zh-CN" sz="1600" dirty="0" err="1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qmi_service_info</a:t>
            </a: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</a:t>
            </a:r>
            <a:r>
              <a:rPr lang="en-US" altLang="zh-CN" sz="1600" dirty="0" err="1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service_info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1600" dirty="0" err="1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qmi_idl_service_object_type</a:t>
            </a: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err="1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service_obj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en-US" altLang="zh-CN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1600" dirty="0" err="1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qmi_client_ind_cb</a:t>
            </a: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err="1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ind_cb</a:t>
            </a: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>
              <a:spcBef>
                <a:spcPct val="20000"/>
              </a:spcBef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</a:t>
            </a:r>
            <a:r>
              <a:rPr lang="en-US" altLang="zh-CN" sz="1600" dirty="0" err="1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ind_cb_data</a:t>
            </a: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>
              <a:spcBef>
                <a:spcPct val="20000"/>
              </a:spcBef>
            </a:pPr>
            <a:r>
              <a:rPr lang="en-US" altLang="zh-CN" sz="1600" dirty="0" err="1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qmi_client_os_params</a:t>
            </a: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</a:t>
            </a:r>
            <a:r>
              <a:rPr lang="en-US" altLang="zh-CN" sz="1600" dirty="0" err="1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os_params</a:t>
            </a: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>
              <a:spcBef>
                <a:spcPct val="20000"/>
              </a:spcBef>
            </a:pPr>
            <a:r>
              <a:rPr lang="en-US" altLang="zh-CN" sz="1600" dirty="0" err="1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qmi_client_type</a:t>
            </a: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user_handle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1600" dirty="0">
                <a:solidFill>
                  <a:srgbClr val="3E3A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zh-CN" altLang="en-US" sz="1600" dirty="0">
              <a:solidFill>
                <a:srgbClr val="3E3A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52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15417" y="1412776"/>
            <a:ext cx="8496944" cy="575171"/>
          </a:xfrm>
        </p:spPr>
        <p:txBody>
          <a:bodyPr/>
          <a:lstStyle/>
          <a:p>
            <a:pPr algn="ctr"/>
            <a:r>
              <a:rPr lang="zh-CN" altLang="en-US" dirty="0" smtClean="0"/>
              <a:t>同步消息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QMI</a:t>
              </a:r>
              <a:r>
                <a:rPr lang="zh-CN" altLang="en-US" b="1" dirty="0" smtClean="0">
                  <a:latin typeface="+mj-ea"/>
                  <a:ea typeface="+mj-ea"/>
                </a:rPr>
                <a:t>使用流程</a:t>
              </a:r>
              <a:endParaRPr lang="en-US" altLang="zh-CN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7802264" cy="275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6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QMI</a:t>
              </a:r>
              <a:r>
                <a:rPr lang="zh-CN" altLang="en-US" b="1" dirty="0" smtClean="0">
                  <a:latin typeface="+mj-ea"/>
                  <a:ea typeface="+mj-ea"/>
                </a:rPr>
                <a:t>使用流程</a:t>
              </a:r>
              <a:endParaRPr lang="en-US" altLang="zh-CN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411756" y="1628800"/>
            <a:ext cx="42371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extern </a:t>
            </a:r>
            <a:r>
              <a:rPr lang="en-US" altLang="zh-CN" dirty="0" err="1"/>
              <a:t>qmi_client_error_type</a:t>
            </a:r>
            <a:endParaRPr lang="en-US" altLang="zh-CN" dirty="0"/>
          </a:p>
          <a:p>
            <a:r>
              <a:rPr lang="en-US" altLang="zh-CN" dirty="0" err="1"/>
              <a:t>qmi_client_send_msg_sync</a:t>
            </a:r>
            <a:endParaRPr lang="en-US" altLang="zh-CN" dirty="0"/>
          </a:p>
          <a:p>
            <a:r>
              <a:rPr lang="en-US" altLang="zh-CN" dirty="0"/>
              <a:t>(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qmi_client_type</a:t>
            </a:r>
            <a:r>
              <a:rPr lang="en-US" altLang="zh-CN" dirty="0"/>
              <a:t>    </a:t>
            </a:r>
            <a:r>
              <a:rPr lang="en-US" altLang="zh-CN" dirty="0" err="1"/>
              <a:t>user_handle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unsigned </a:t>
            </a:r>
            <a:r>
              <a:rPr lang="en-US" altLang="zh-CN" dirty="0" err="1"/>
              <a:t>int</a:t>
            </a:r>
            <a:r>
              <a:rPr lang="en-US" altLang="zh-CN" dirty="0"/>
              <a:t>      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msg_id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void               </a:t>
            </a:r>
            <a:r>
              <a:rPr lang="en-US" altLang="zh-CN" dirty="0" smtClean="0"/>
              <a:t>         *</a:t>
            </a:r>
            <a:r>
              <a:rPr lang="en-US" altLang="zh-CN" dirty="0" err="1"/>
              <a:t>req_c_struct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unsigned </a:t>
            </a:r>
            <a:r>
              <a:rPr lang="en-US" altLang="zh-CN" dirty="0" err="1"/>
              <a:t>int</a:t>
            </a:r>
            <a:r>
              <a:rPr lang="en-US" altLang="zh-CN" dirty="0"/>
              <a:t>      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req_c_struct_len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void               </a:t>
            </a:r>
            <a:r>
              <a:rPr lang="en-US" altLang="zh-CN" dirty="0" smtClean="0"/>
              <a:t>         *</a:t>
            </a:r>
            <a:r>
              <a:rPr lang="en-US" altLang="zh-CN" dirty="0" err="1"/>
              <a:t>resp_c_struct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unsigned </a:t>
            </a:r>
            <a:r>
              <a:rPr lang="en-US" altLang="zh-CN" dirty="0" err="1"/>
              <a:t>int</a:t>
            </a:r>
            <a:r>
              <a:rPr lang="en-US" altLang="zh-CN" dirty="0"/>
              <a:t>      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resp_c_struct_len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unsigned </a:t>
            </a:r>
            <a:r>
              <a:rPr lang="en-US" altLang="zh-CN" dirty="0" err="1"/>
              <a:t>int</a:t>
            </a:r>
            <a:r>
              <a:rPr lang="en-US" altLang="zh-CN" dirty="0"/>
              <a:t>      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timeout_msecs</a:t>
            </a:r>
            <a:endParaRPr lang="en-US" altLang="zh-CN" dirty="0"/>
          </a:p>
          <a:p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5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15417" y="1412776"/>
            <a:ext cx="8496944" cy="575171"/>
          </a:xfrm>
        </p:spPr>
        <p:txBody>
          <a:bodyPr/>
          <a:lstStyle/>
          <a:p>
            <a:pPr algn="ctr"/>
            <a:r>
              <a:rPr lang="zh-CN" altLang="en-US" dirty="0" smtClean="0"/>
              <a:t>异步消息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QMI</a:t>
              </a:r>
              <a:r>
                <a:rPr lang="zh-CN" altLang="en-US" b="1" dirty="0" smtClean="0">
                  <a:latin typeface="+mj-ea"/>
                  <a:ea typeface="+mj-ea"/>
                </a:rPr>
                <a:t>使用流程</a:t>
              </a:r>
              <a:endParaRPr lang="en-US" altLang="zh-CN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69" y="2276872"/>
            <a:ext cx="7908180" cy="28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4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QMI</a:t>
              </a:r>
              <a:r>
                <a:rPr lang="zh-CN" altLang="en-US" b="1" dirty="0" smtClean="0">
                  <a:latin typeface="+mj-ea"/>
                  <a:ea typeface="+mj-ea"/>
                </a:rPr>
                <a:t>使用流程</a:t>
              </a:r>
              <a:endParaRPr lang="en-US" altLang="zh-CN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475656" y="1628800"/>
            <a:ext cx="5976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qmi_client_error_type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qmi_client_send_msg_async</a:t>
            </a:r>
            <a:endParaRPr lang="en-US" altLang="zh-CN" dirty="0"/>
          </a:p>
          <a:p>
            <a:r>
              <a:rPr lang="en-US" altLang="zh-CN" dirty="0"/>
              <a:t>(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qmi_client_type</a:t>
            </a:r>
            <a:r>
              <a:rPr lang="en-US" altLang="zh-CN" dirty="0"/>
              <a:t>              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user_handle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unsigned </a:t>
            </a:r>
            <a:r>
              <a:rPr lang="en-US" altLang="zh-CN" dirty="0" err="1"/>
              <a:t>int</a:t>
            </a:r>
            <a:r>
              <a:rPr lang="en-US" altLang="zh-CN" dirty="0"/>
              <a:t>                    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msg_id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void                            </a:t>
            </a:r>
            <a:r>
              <a:rPr lang="en-US" altLang="zh-CN" dirty="0" smtClean="0"/>
              <a:t>     		*</a:t>
            </a:r>
            <a:r>
              <a:rPr lang="en-US" altLang="zh-CN" dirty="0" err="1"/>
              <a:t>req_c_struct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unsigned </a:t>
            </a:r>
            <a:r>
              <a:rPr lang="en-US" altLang="zh-CN" dirty="0" err="1"/>
              <a:t>int</a:t>
            </a:r>
            <a:r>
              <a:rPr lang="en-US" altLang="zh-CN" dirty="0"/>
              <a:t>                    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req_c_struct_len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void                           </a:t>
            </a:r>
            <a:r>
              <a:rPr lang="en-US" altLang="zh-CN" dirty="0" smtClean="0"/>
              <a:t>      		*</a:t>
            </a:r>
            <a:r>
              <a:rPr lang="en-US" altLang="zh-CN" dirty="0" err="1"/>
              <a:t>resp_c_struct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unsigned </a:t>
            </a:r>
            <a:r>
              <a:rPr lang="en-US" altLang="zh-CN" dirty="0" err="1"/>
              <a:t>int</a:t>
            </a:r>
            <a:r>
              <a:rPr lang="en-US" altLang="zh-CN" dirty="0"/>
              <a:t>                    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resp_c_struct_len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qmi_client_recv_msg_async_cb</a:t>
            </a:r>
            <a:r>
              <a:rPr lang="en-US" altLang="zh-CN" dirty="0"/>
              <a:t>   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resp_cb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void                            </a:t>
            </a:r>
            <a:r>
              <a:rPr lang="en-US" altLang="zh-CN" dirty="0" smtClean="0"/>
              <a:t>		*</a:t>
            </a:r>
            <a:r>
              <a:rPr lang="en-US" altLang="zh-CN" dirty="0" err="1"/>
              <a:t>resp_cb_data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qmi_txn_handle</a:t>
            </a:r>
            <a:r>
              <a:rPr lang="en-US" altLang="zh-CN" dirty="0"/>
              <a:t>                  </a:t>
            </a:r>
            <a:r>
              <a:rPr lang="en-US" altLang="zh-CN" dirty="0" smtClean="0"/>
              <a:t>		*</a:t>
            </a:r>
            <a:r>
              <a:rPr lang="en-US" altLang="zh-CN" dirty="0" err="1"/>
              <a:t>txn_handle</a:t>
            </a:r>
            <a:endParaRPr lang="en-US" altLang="zh-CN" dirty="0"/>
          </a:p>
          <a:p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45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569331" y="2996952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3400" b="1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>
                <a:latin typeface="+mn-ea"/>
                <a:ea typeface="+mn-ea"/>
              </a:rPr>
              <a:t>THANK YOU !</a:t>
            </a:r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4578518" y="3573016"/>
            <a:ext cx="4241954" cy="720080"/>
          </a:xfr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E3A39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感谢聆听</a:t>
            </a:r>
            <a:endParaRPr lang="en-US" altLang="zh-CN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E0B3BF-4A47-41C4-A7D0-D68FF2BBA75D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/>
          <p:cNvSpPr/>
          <p:nvPr/>
        </p:nvSpPr>
        <p:spPr>
          <a:xfrm>
            <a:off x="2238940" y="1382212"/>
            <a:ext cx="5573420" cy="362719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QMI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的作用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6E9389-633F-427A-8DD6-7F4C6D920904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 smtClean="0"/>
              <a:t>成都天软信息技术有限公司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1662877" y="1376487"/>
            <a:ext cx="576064" cy="362719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文本占位符 4"/>
          <p:cNvSpPr txBox="1">
            <a:spLocks/>
          </p:cNvSpPr>
          <p:nvPr/>
        </p:nvSpPr>
        <p:spPr>
          <a:xfrm>
            <a:off x="1691681" y="1340768"/>
            <a:ext cx="792087" cy="4316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sp>
        <p:nvSpPr>
          <p:cNvPr id="19" name="平行四边形 18"/>
          <p:cNvSpPr/>
          <p:nvPr/>
        </p:nvSpPr>
        <p:spPr>
          <a:xfrm>
            <a:off x="2238940" y="2821528"/>
            <a:ext cx="5573420" cy="362719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QMI Client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1662877" y="2815803"/>
            <a:ext cx="576064" cy="362719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文本占位符 4"/>
          <p:cNvSpPr txBox="1">
            <a:spLocks/>
          </p:cNvSpPr>
          <p:nvPr/>
        </p:nvSpPr>
        <p:spPr>
          <a:xfrm>
            <a:off x="1691681" y="2781350"/>
            <a:ext cx="792087" cy="4316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sp>
        <p:nvSpPr>
          <p:cNvPr id="22" name="平行四边形 21"/>
          <p:cNvSpPr/>
          <p:nvPr/>
        </p:nvSpPr>
        <p:spPr>
          <a:xfrm>
            <a:off x="2238940" y="4261266"/>
            <a:ext cx="5573420" cy="362719"/>
          </a:xfrm>
          <a:prstGeom prst="parallelogram">
            <a:avLst/>
          </a:prstGeom>
          <a:solidFill>
            <a:schemeClr val="bg1">
              <a:alpha val="70000"/>
            </a:schemeClr>
          </a:solidFill>
          <a:ln>
            <a:solidFill>
              <a:srgbClr val="C131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QMI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使用流程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1662877" y="4255541"/>
            <a:ext cx="576064" cy="362719"/>
          </a:xfrm>
          <a:prstGeom prst="parallelogram">
            <a:avLst/>
          </a:prstGeom>
          <a:solidFill>
            <a:srgbClr val="C13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文本占位符 4"/>
          <p:cNvSpPr txBox="1">
            <a:spLocks/>
          </p:cNvSpPr>
          <p:nvPr/>
        </p:nvSpPr>
        <p:spPr>
          <a:xfrm>
            <a:off x="1691681" y="4221088"/>
            <a:ext cx="792087" cy="4316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3E3A3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8674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 smtClean="0"/>
              <a:t>AP</a:t>
            </a:r>
            <a:r>
              <a:rPr lang="zh-CN" altLang="en-US" dirty="0" smtClean="0"/>
              <a:t>侧与</a:t>
            </a:r>
            <a:r>
              <a:rPr lang="en-US" altLang="zh-CN" dirty="0" smtClean="0"/>
              <a:t>BP</a:t>
            </a:r>
            <a:r>
              <a:rPr lang="zh-CN" altLang="en-US" dirty="0" smtClean="0"/>
              <a:t>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AP</a:t>
            </a:r>
            <a:r>
              <a:rPr lang="zh-CN" altLang="en-US" sz="1600" dirty="0"/>
              <a:t>：</a:t>
            </a:r>
            <a:r>
              <a:rPr lang="en-US" altLang="zh-CN" sz="1600" dirty="0"/>
              <a:t>Application Processor</a:t>
            </a:r>
            <a:r>
              <a:rPr lang="zh-CN" altLang="en-US" sz="1600" dirty="0"/>
              <a:t>，即应用</a:t>
            </a:r>
            <a:r>
              <a:rPr lang="zh-CN" altLang="en-US" sz="1600" dirty="0" smtClean="0"/>
              <a:t>芯片</a:t>
            </a:r>
            <a:endParaRPr lang="zh-CN" altLang="en-US" sz="1600" dirty="0"/>
          </a:p>
          <a:p>
            <a:r>
              <a:rPr lang="en-US" altLang="zh-CN" sz="1600" dirty="0"/>
              <a:t>BP</a:t>
            </a:r>
            <a:r>
              <a:rPr lang="zh-CN" altLang="en-US" sz="1600" dirty="0"/>
              <a:t>：</a:t>
            </a:r>
            <a:r>
              <a:rPr lang="en-US" altLang="zh-CN" sz="1600" dirty="0"/>
              <a:t>Baseband Processor</a:t>
            </a:r>
            <a:r>
              <a:rPr lang="zh-CN" altLang="en-US" sz="1600" dirty="0"/>
              <a:t>，即基带</a:t>
            </a:r>
            <a:r>
              <a:rPr lang="zh-CN" altLang="en-US" sz="1600" dirty="0" smtClean="0"/>
              <a:t>芯片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FCC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（美国联邦通信委员会）认证要求将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分开，因为射频控制相关的功能（信号调制、编码、射频位移等）都是高度的时间相关的，最好能将这些函数放在一个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核上运行，并在这个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核上运行一个实时的操作系统，这样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核上操作系统和驱动的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bug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就不会导致设备发送灾难性的数据到移动网络中；并且一旦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被设计和认证好，不管你采用的操作系统和应用软件怎么变化，它都可以正确的执行通讯功能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，设计者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也可以更加自由的设计用户界面和应用软件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上面则运行了我们通常的操作系统和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应用软件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因此可以这样理解，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可以算作是你的电脑，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则是电脑的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，没有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modem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，你没有办法和外界通信。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QMI</a:t>
              </a:r>
              <a:r>
                <a:rPr lang="zh-CN" altLang="en-US" b="1" dirty="0" smtClean="0">
                  <a:latin typeface="+mj-ea"/>
                  <a:ea typeface="+mj-ea"/>
                </a:rPr>
                <a:t>的作用</a:t>
              </a:r>
              <a:endParaRPr lang="zh-CN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4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QMI</a:t>
            </a:r>
            <a:r>
              <a:rPr lang="zh-CN" altLang="en-US" sz="1600" dirty="0"/>
              <a:t>即</a:t>
            </a:r>
            <a:r>
              <a:rPr lang="en-US" altLang="zh-CN" sz="1600" dirty="0" err="1"/>
              <a:t>Qualcom</a:t>
            </a:r>
            <a:r>
              <a:rPr lang="en-US" altLang="zh-CN" sz="1600" dirty="0"/>
              <a:t> Message Interface  </a:t>
            </a:r>
            <a:r>
              <a:rPr lang="zh-CN" altLang="en-US" sz="1600" dirty="0"/>
              <a:t>高通信息接口</a:t>
            </a:r>
            <a:endParaRPr lang="en-US" altLang="zh-CN" sz="1600" dirty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高通</a:t>
            </a:r>
            <a:r>
              <a:rPr lang="zh-CN" altLang="en-US" sz="1600" dirty="0"/>
              <a:t>平台目前都是非对称多核心，最主要的是</a:t>
            </a:r>
            <a:r>
              <a:rPr lang="en-US" altLang="zh-CN" sz="1600" dirty="0"/>
              <a:t>AP</a:t>
            </a:r>
            <a:r>
              <a:rPr lang="zh-CN" altLang="en-US" sz="1600" dirty="0"/>
              <a:t>和</a:t>
            </a:r>
            <a:r>
              <a:rPr lang="en-US" altLang="zh-CN" sz="1600" dirty="0"/>
              <a:t>Modem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两</a:t>
            </a:r>
            <a:r>
              <a:rPr lang="zh-CN" altLang="en-US" sz="1600" dirty="0"/>
              <a:t>个处理器怎么进行通信呢，我们把</a:t>
            </a:r>
            <a:r>
              <a:rPr lang="en-US" altLang="zh-CN" sz="1600" dirty="0"/>
              <a:t>AP</a:t>
            </a:r>
            <a:r>
              <a:rPr lang="zh-CN" altLang="en-US" sz="1600" dirty="0"/>
              <a:t>和</a:t>
            </a:r>
            <a:r>
              <a:rPr lang="en-US" altLang="zh-CN" sz="1600" dirty="0"/>
              <a:t>Modem</a:t>
            </a:r>
            <a:r>
              <a:rPr lang="zh-CN" altLang="en-US" sz="1600" dirty="0"/>
              <a:t>当作两个主机，问题就变得了很简单，</a:t>
            </a:r>
            <a:r>
              <a:rPr lang="en-US" altLang="zh-CN" sz="1600" dirty="0"/>
              <a:t>TCP/IP</a:t>
            </a:r>
            <a:r>
              <a:rPr lang="zh-CN" altLang="en-US" sz="1600" dirty="0"/>
              <a:t>协议不是一种非常成功的进程间跨主机通信方式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高通</a:t>
            </a:r>
            <a:r>
              <a:rPr lang="zh-CN" altLang="en-US" sz="1600" dirty="0"/>
              <a:t>没有采用这种方式，但是借鉴了</a:t>
            </a:r>
            <a:r>
              <a:rPr lang="en-US" altLang="zh-CN" sz="1600" dirty="0"/>
              <a:t>TCP/IP</a:t>
            </a:r>
            <a:r>
              <a:rPr lang="zh-CN" altLang="en-US" sz="1600" dirty="0"/>
              <a:t>的框架设计</a:t>
            </a:r>
            <a:r>
              <a:rPr lang="zh-CN" altLang="en-US" sz="1600" dirty="0" smtClean="0"/>
              <a:t>。它</a:t>
            </a:r>
            <a:r>
              <a:rPr lang="zh-CN" altLang="en-US" sz="1600" dirty="0"/>
              <a:t>的框架是这样</a:t>
            </a:r>
            <a:r>
              <a:rPr lang="zh-CN" altLang="en-US" sz="1600" dirty="0" smtClean="0"/>
              <a:t>的</a:t>
            </a:r>
            <a:endParaRPr lang="en-US" altLang="zh-CN" sz="1600" dirty="0" smtClean="0"/>
          </a:p>
          <a:p>
            <a:r>
              <a:rPr lang="zh-CN" altLang="en-US" sz="1600" dirty="0" smtClean="0"/>
              <a:t>内核</a:t>
            </a:r>
            <a:r>
              <a:rPr lang="zh-CN" altLang="en-US" sz="1600" dirty="0"/>
              <a:t>态：基于共享内存（</a:t>
            </a:r>
            <a:r>
              <a:rPr lang="en-US" altLang="zh-CN" sz="1600" dirty="0"/>
              <a:t>SMD</a:t>
            </a:r>
            <a:r>
              <a:rPr lang="zh-CN" altLang="en-US" sz="1600" dirty="0"/>
              <a:t>）实现链路层，扩展协议域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r>
              <a:rPr lang="zh-CN" altLang="en-US" sz="1600" dirty="0" smtClean="0"/>
              <a:t>用户</a:t>
            </a:r>
            <a:r>
              <a:rPr lang="zh-CN" altLang="en-US" sz="1600" dirty="0"/>
              <a:t>态，封装出类似于</a:t>
            </a:r>
            <a:r>
              <a:rPr lang="en-US" altLang="zh-CN" sz="1600" dirty="0"/>
              <a:t>socket</a:t>
            </a:r>
            <a:r>
              <a:rPr lang="zh-CN" altLang="en-US" sz="1600" dirty="0"/>
              <a:t>函数的接口，用于用户态使用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而</a:t>
            </a:r>
            <a:r>
              <a:rPr lang="en-US" altLang="zh-CN" sz="1600" dirty="0" smtClean="0"/>
              <a:t>QMI</a:t>
            </a:r>
            <a:r>
              <a:rPr lang="zh-CN" altLang="en-US" sz="1600" dirty="0"/>
              <a:t>就是用户态使用的</a:t>
            </a:r>
            <a:r>
              <a:rPr lang="en-US" altLang="zh-CN" sz="1600" dirty="0"/>
              <a:t>API</a:t>
            </a:r>
            <a:r>
              <a:rPr lang="zh-CN" altLang="en-US" sz="1600" dirty="0"/>
              <a:t>接口，这些接口非常类似于</a:t>
            </a:r>
            <a:r>
              <a:rPr lang="en-US" altLang="zh-CN" sz="1600" dirty="0" smtClean="0"/>
              <a:t>socket</a:t>
            </a:r>
            <a:r>
              <a:rPr lang="zh-CN" altLang="en-US" sz="1600" dirty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6" name="燕尾形 5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</a:rPr>
                <a:t>QMI</a:t>
              </a:r>
              <a:r>
                <a:rPr lang="zh-CN" altLang="en-US" b="1" dirty="0">
                  <a:latin typeface="+mj-ea"/>
                </a:rPr>
                <a:t>的作用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-1" y="116632"/>
            <a:ext cx="2123730" cy="567811"/>
            <a:chOff x="2520086" y="342588"/>
            <a:chExt cx="1363002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6" name="燕尾形 5"/>
            <p:cNvSpPr/>
            <p:nvPr/>
          </p:nvSpPr>
          <p:spPr>
            <a:xfrm flipH="1">
              <a:off x="3420943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520086" y="342588"/>
              <a:ext cx="1178144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</a:rPr>
                <a:t>QMI Client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4A4647-996B-4E05-ABFD-42A1B8539CF9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00808"/>
            <a:ext cx="5822185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 smtClean="0"/>
              <a:t>QMI Client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endParaRPr lang="en-US" altLang="zh-CN" sz="1600" dirty="0" smtClean="0"/>
          </a:p>
          <a:p>
            <a:r>
              <a:rPr lang="en-US" altLang="zh-CN" sz="1600" dirty="0" smtClean="0"/>
              <a:t>QMI </a:t>
            </a:r>
            <a:r>
              <a:rPr lang="en-US" altLang="zh-CN" sz="1600" dirty="0"/>
              <a:t>Control Service (QMI_CTL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用户发起其他服务请求前，必须先申请 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ClientID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这个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就是由控制服务分配的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这个服务永远在线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QMI 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DeviceManagement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(QMI_DMS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dirty="0"/>
              <a:t>一般</a:t>
            </a:r>
            <a:r>
              <a:rPr lang="zh-CN" altLang="en-US" sz="1600" dirty="0" smtClean="0"/>
              <a:t>设备管理包括：设备</a:t>
            </a:r>
            <a:r>
              <a:rPr lang="zh-CN" altLang="en-US" sz="1600" dirty="0"/>
              <a:t>标识，设备电源，</a:t>
            </a:r>
            <a:r>
              <a:rPr lang="zh-CN" altLang="en-US" sz="1600" dirty="0" smtClean="0"/>
              <a:t>充电等级等。</a:t>
            </a:r>
            <a:endParaRPr lang="en-US" altLang="zh-CN" sz="1600" dirty="0" smtClean="0"/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QMI Wireless Data Service (QMI_WDS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网络接口管理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启动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停止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，数据连接，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数据包统计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等。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QMI Network Access Service (QMI_NAS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服务系统、信号强度、网络扫描、注册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注销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、添加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删除等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QMI Client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323528" y="980728"/>
            <a:ext cx="8496944" cy="575171"/>
          </a:xfrm>
        </p:spPr>
        <p:txBody>
          <a:bodyPr/>
          <a:lstStyle/>
          <a:p>
            <a:r>
              <a:rPr lang="en-US" altLang="zh-CN" dirty="0" smtClean="0"/>
              <a:t>QMI Client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endParaRPr lang="en-US" altLang="zh-CN" sz="1600" dirty="0" smtClean="0"/>
          </a:p>
          <a:p>
            <a:r>
              <a:rPr lang="en-US" altLang="zh-CN" sz="1600" dirty="0"/>
              <a:t>QMI Position Determining Service (QMI_PDS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基于位置的服务，比如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GPS</a:t>
            </a: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QMI Wireless Messaging Service (QMI_WMS)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600" dirty="0" smtClean="0"/>
              <a:t>SMS</a:t>
            </a:r>
            <a:r>
              <a:rPr lang="zh-CN" altLang="en-US" sz="1600" dirty="0" smtClean="0"/>
              <a:t>服务</a:t>
            </a:r>
            <a:r>
              <a:rPr lang="en-US" altLang="zh-CN" sz="1600" dirty="0" smtClean="0"/>
              <a:t>, WMS</a:t>
            </a:r>
            <a:r>
              <a:rPr lang="zh-CN" altLang="en-US" sz="1600" dirty="0" smtClean="0"/>
              <a:t>服务等</a:t>
            </a:r>
            <a:endParaRPr lang="en-US" altLang="zh-CN" sz="1600" dirty="0" smtClean="0"/>
          </a:p>
          <a:p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QMI Voice Service (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QMI_Voice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语音电话服务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>
                  <a:latin typeface="+mj-ea"/>
                  <a:ea typeface="+mj-ea"/>
                </a:rPr>
                <a:t>QMI Client</a:t>
              </a: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15417" y="1412776"/>
            <a:ext cx="8496944" cy="575171"/>
          </a:xfrm>
        </p:spPr>
        <p:txBody>
          <a:bodyPr/>
          <a:lstStyle/>
          <a:p>
            <a:pPr algn="ctr"/>
            <a:r>
              <a:rPr lang="en-US" altLang="zh-CN" dirty="0"/>
              <a:t>QMI 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初始化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smtClean="0"/>
              <a:t>	1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qmi_client_notifier_init              </a:t>
            </a:r>
            <a:r>
              <a:rPr lang="zh-CN" altLang="en-US" sz="1600" dirty="0" smtClean="0"/>
              <a:t>初始化</a:t>
            </a:r>
            <a:r>
              <a:rPr lang="en-US" altLang="zh-CN" sz="1600" dirty="0" smtClean="0"/>
              <a:t>client</a:t>
            </a:r>
            <a:r>
              <a:rPr lang="zh-CN" altLang="en-US" sz="1600" dirty="0" smtClean="0"/>
              <a:t>通知信息 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	2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qmi_client_get_service_list        </a:t>
            </a:r>
            <a:r>
              <a:rPr lang="zh-CN" altLang="en-US" sz="1600" dirty="0" smtClean="0"/>
              <a:t>查询</a:t>
            </a:r>
            <a:r>
              <a:rPr lang="zh-CN" altLang="en-US" sz="1600" dirty="0"/>
              <a:t>支持的服务列表</a:t>
            </a:r>
            <a:r>
              <a:rPr lang="zh-CN" altLang="en-US" sz="1600" dirty="0" smtClean="0"/>
              <a:t>个数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	3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qmi_client_get_service_list        </a:t>
            </a:r>
            <a:r>
              <a:rPr lang="zh-CN" altLang="en-US" sz="1600" dirty="0" smtClean="0"/>
              <a:t>查询</a:t>
            </a:r>
            <a:r>
              <a:rPr lang="zh-CN" altLang="en-US" sz="1600" dirty="0"/>
              <a:t>支持的服务列表</a:t>
            </a:r>
            <a:r>
              <a:rPr lang="zh-CN" altLang="en-US" sz="1600" dirty="0" smtClean="0"/>
              <a:t>信息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	4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qmi_client_init                           </a:t>
            </a:r>
            <a:r>
              <a:rPr lang="zh-CN" altLang="en-US" sz="1600" dirty="0" smtClean="0"/>
              <a:t>使用</a:t>
            </a:r>
            <a:r>
              <a:rPr lang="zh-CN" altLang="en-US" sz="1600" dirty="0"/>
              <a:t>其中一个服务信息初始化</a:t>
            </a:r>
            <a:r>
              <a:rPr lang="en-US" altLang="zh-CN" sz="1600" dirty="0" smtClean="0"/>
              <a:t>client</a:t>
            </a: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QMI</a:t>
              </a:r>
              <a:r>
                <a:rPr lang="zh-CN" altLang="en-US" b="1" dirty="0" smtClean="0">
                  <a:latin typeface="+mj-ea"/>
                  <a:ea typeface="+mj-ea"/>
                </a:rPr>
                <a:t>使用流程</a:t>
              </a:r>
              <a:endParaRPr lang="en-US" altLang="zh-CN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3528" y="1628800"/>
            <a:ext cx="8280722" cy="5328791"/>
          </a:xfrm>
        </p:spPr>
        <p:txBody>
          <a:bodyPr>
            <a:normAutofit/>
          </a:bodyPr>
          <a:lstStyle/>
          <a:p>
            <a:endParaRPr lang="en-US" altLang="zh-CN" sz="16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" y="116632"/>
            <a:ext cx="2411757" cy="567811"/>
            <a:chOff x="2520086" y="342588"/>
            <a:chExt cx="1547857" cy="567811"/>
          </a:xfrm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grpSpPr>
        <p:sp>
          <p:nvSpPr>
            <p:cNvPr id="7" name="燕尾形 6"/>
            <p:cNvSpPr/>
            <p:nvPr/>
          </p:nvSpPr>
          <p:spPr>
            <a:xfrm flipH="1">
              <a:off x="3605798" y="342588"/>
              <a:ext cx="462145" cy="567811"/>
            </a:xfrm>
            <a:prstGeom prst="chevron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20086" y="342588"/>
              <a:ext cx="1329805" cy="567811"/>
            </a:xfrm>
            <a:prstGeom prst="rect">
              <a:avLst/>
            </a:prstGeom>
            <a:solidFill>
              <a:srgbClr val="C131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bIns="144000" rtlCol="0" anchor="ctr">
              <a:spAutoFit/>
            </a:bodyPr>
            <a:lstStyle/>
            <a:p>
              <a:pPr algn="ctr"/>
              <a:r>
                <a:rPr lang="en-US" altLang="zh-CN" b="1" dirty="0" smtClean="0">
                  <a:latin typeface="+mj-ea"/>
                  <a:ea typeface="+mj-ea"/>
                </a:rPr>
                <a:t>QMI</a:t>
              </a:r>
              <a:r>
                <a:rPr lang="zh-CN" altLang="en-US" b="1" dirty="0" smtClean="0">
                  <a:latin typeface="+mj-ea"/>
                  <a:ea typeface="+mj-ea"/>
                </a:rPr>
                <a:t>使用流程</a:t>
              </a:r>
              <a:endParaRPr lang="en-US" altLang="zh-CN" b="1" dirty="0">
                <a:latin typeface="+mj-ea"/>
                <a:ea typeface="+mj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1727-74EA-4656-B5AA-42822A54BE7A}" type="datetime1">
              <a:rPr lang="zh-CN" altLang="en-US" smtClean="0"/>
              <a:t>2020/12/15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mtClean="0"/>
              <a:t>成都天软信息技术有限公司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A60B1E3-9BA7-4BB6-B4B8-4148C81833D5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764704"/>
            <a:ext cx="6584863" cy="524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915</Words>
  <Application>Microsoft Office PowerPoint</Application>
  <PresentationFormat>全屏显示(4:3)</PresentationFormat>
  <Paragraphs>190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Franklin Gothic Medium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skysoft</dc:creator>
  <cp:lastModifiedBy>Skysoft</cp:lastModifiedBy>
  <cp:revision>404</cp:revision>
  <dcterms:created xsi:type="dcterms:W3CDTF">2016-05-17T03:47:03Z</dcterms:created>
  <dcterms:modified xsi:type="dcterms:W3CDTF">2020-12-15T03:33:50Z</dcterms:modified>
</cp:coreProperties>
</file>