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3" r:id="rId7"/>
    <p:sldId id="287" r:id="rId8"/>
    <p:sldId id="286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440" y="1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9122"/>
            <a:ext cx="9144000" cy="3656386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2006 Pikes Peak 10K Race Analysis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by: Gilbert Wong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933" y="522898"/>
            <a:ext cx="5317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8600" y="537797"/>
            <a:ext cx="5057915" cy="4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E9E9-E59B-AB4F-BF71-E6AABD777401}"/>
              </a:ext>
            </a:extLst>
          </p:cNvPr>
          <p:cNvSpPr/>
          <p:nvPr/>
        </p:nvSpPr>
        <p:spPr>
          <a:xfrm>
            <a:off x="774451" y="1004844"/>
            <a:ext cx="10435415" cy="52937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Place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The order in which each racer finished relative to racers of the same gender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  <a:cs typeface="Segoe UI" panose="020B0502040204020203" pitchFamily="34" charset="0"/>
              </a:rPr>
              <a:t>Div</a:t>
            </a: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/Tot.-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division comprises racers of the same gender and age group* / The total number of racers within the same division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Num.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Racer’s bib number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Name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Name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Ag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Age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Hometown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– Hometown of the racer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Gun Tim.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Elapsed time from the formal start of the race and when the racer crossed the finish line.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Net Tim.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Elapsed time from when the racer crossed the starting line and when the racer crossed the finish line.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cs typeface="Segoe UI" panose="020B0502040204020203" pitchFamily="34" charset="0"/>
              </a:rPr>
              <a:t>Pace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Racer’s average time per mile during this race.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5644" y="522898"/>
            <a:ext cx="329635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Mean, Median, Mode, Range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37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Male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Female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27764" y="2604468"/>
            <a:ext cx="5485952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500" dirty="0"/>
              <a:t>                    Num      Ag  Gun Tim(s)  Net Tim(s)  Pace(s)  Diff Tim(s)</a:t>
            </a:r>
          </a:p>
          <a:p>
            <a:r>
              <a:rPr lang="en-US" sz="1500" dirty="0"/>
              <a:t>count  1264.00 1264.00     1264.00     1264.00  1264.00      1264.00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mean</a:t>
            </a:r>
            <a:r>
              <a:rPr lang="en-US" sz="1500" dirty="0"/>
              <a:t>   1704.67   40.72     3278.20     </a:t>
            </a:r>
            <a:r>
              <a:rPr lang="en-US" sz="1500" dirty="0">
                <a:highlight>
                  <a:srgbClr val="FFFF00"/>
                </a:highlight>
              </a:rPr>
              <a:t>3127.91</a:t>
            </a:r>
            <a:r>
              <a:rPr lang="en-US" sz="1500" dirty="0"/>
              <a:t>   503.78       150.28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median</a:t>
            </a:r>
            <a:r>
              <a:rPr lang="en-US" sz="1500" dirty="0"/>
              <a:t> 1708.50   41.00     3260.00     </a:t>
            </a:r>
            <a:r>
              <a:rPr lang="en-US" sz="1500" dirty="0">
                <a:highlight>
                  <a:srgbClr val="FFFF00"/>
                </a:highlight>
              </a:rPr>
              <a:t>3082.50</a:t>
            </a:r>
            <a:r>
              <a:rPr lang="en-US" sz="1500" dirty="0"/>
              <a:t>   496.50       185.00</a:t>
            </a:r>
          </a:p>
          <a:p>
            <a:r>
              <a:rPr lang="en-US" sz="1500" dirty="0"/>
              <a:t>std     922.32   12.41      651.51      581.48    93.58        95.44</a:t>
            </a:r>
          </a:p>
          <a:p>
            <a:r>
              <a:rPr lang="en-US" sz="1500" dirty="0"/>
              <a:t>min       3.00   -1.00     1728.00     1727.00   278.00         0.00</a:t>
            </a:r>
          </a:p>
          <a:p>
            <a:r>
              <a:rPr lang="en-US" sz="1500" dirty="0"/>
              <a:t>10%     454.30   25.00     2510.90     2463.00   396.60         5.00</a:t>
            </a:r>
          </a:p>
          <a:p>
            <a:r>
              <a:rPr lang="en-US" sz="1500" dirty="0"/>
              <a:t>25%     954.25   33.00     2820.00     2742.50   441.75        69.00</a:t>
            </a:r>
          </a:p>
          <a:p>
            <a:r>
              <a:rPr lang="en-US" sz="1500" dirty="0"/>
              <a:t>50%    1708.50   41.00     3260.00     3082.50   496.50       185.00</a:t>
            </a:r>
          </a:p>
          <a:p>
            <a:r>
              <a:rPr lang="en-US" sz="1500" dirty="0"/>
              <a:t>75%    2463.00   49.00     3667.75     3469.00   559.00       220.25</a:t>
            </a:r>
          </a:p>
          <a:p>
            <a:r>
              <a:rPr lang="en-US" sz="1500" dirty="0"/>
              <a:t>90%    2959.70   56.00     4079.40     3845.40   619.00       285.60</a:t>
            </a:r>
          </a:p>
          <a:p>
            <a:r>
              <a:rPr lang="en-US" sz="1500" dirty="0"/>
              <a:t>max    3356.00   84.00     6247.00     6038.00   972.00       469.00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range</a:t>
            </a:r>
            <a:r>
              <a:rPr lang="en-US" sz="1500" dirty="0"/>
              <a:t>  3353.00   85.00     4519.00     </a:t>
            </a:r>
            <a:r>
              <a:rPr lang="en-US" sz="1500" dirty="0">
                <a:highlight>
                  <a:srgbClr val="FFFF00"/>
                </a:highlight>
              </a:rPr>
              <a:t>4311.00</a:t>
            </a:r>
            <a:r>
              <a:rPr lang="en-US" sz="1500" dirty="0"/>
              <a:t>   694.00       469.00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mode </a:t>
            </a:r>
            <a:r>
              <a:rPr lang="en-US" sz="1500" dirty="0">
                <a:highlight>
                  <a:srgbClr val="FFFF00"/>
                </a:highlight>
              </a:rPr>
              <a:t>[2128, 2825, 2843, 2988, 2998, 3080, 3126, 3162, 3264, 3403]</a:t>
            </a:r>
          </a:p>
          <a:p>
            <a:endParaRPr lang="en-US" sz="15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Difference in Gun and Tim ranges from 0 seconds to 469 seconds. This could be because some people are at the beginning of the start line while others are at the end.</a:t>
            </a:r>
          </a:p>
          <a:p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197600" y="2604468"/>
            <a:ext cx="5485953" cy="47705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000" dirty="0"/>
              <a:t>        </a:t>
            </a:r>
            <a:r>
              <a:rPr lang="en-US" dirty="0"/>
              <a:t>   </a:t>
            </a:r>
            <a:r>
              <a:rPr lang="en-US" sz="1500" dirty="0"/>
              <a:t>Num      Ag  Gun Tim(s)  Net Tim(s)  Pace(s)  Diff Tim(s)</a:t>
            </a:r>
          </a:p>
          <a:p>
            <a:r>
              <a:rPr lang="en-US" sz="1500" dirty="0"/>
              <a:t>count  1104.00 1104.00     1104.00     1104.00  1104.00      1104.00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mean</a:t>
            </a:r>
            <a:r>
              <a:rPr lang="en-US" sz="1500" dirty="0"/>
              <a:t>   1738.65   36.90     3702.84     </a:t>
            </a:r>
            <a:r>
              <a:rPr lang="en-US" sz="1500" dirty="0">
                <a:highlight>
                  <a:srgbClr val="FFFF00"/>
                </a:highlight>
              </a:rPr>
              <a:t>3507.88</a:t>
            </a:r>
            <a:r>
              <a:rPr lang="en-US" sz="1500" dirty="0"/>
              <a:t>   564.94       194.95</a:t>
            </a:r>
          </a:p>
          <a:p>
            <a:r>
              <a:rPr lang="en-US" sz="1500" dirty="0">
                <a:solidFill>
                  <a:srgbClr val="FF0000"/>
                </a:solidFill>
              </a:rPr>
              <a:t>median</a:t>
            </a:r>
            <a:r>
              <a:rPr lang="en-US" sz="1500" dirty="0"/>
              <a:t> 1760.00   37.00     3682.50     </a:t>
            </a:r>
            <a:r>
              <a:rPr lang="en-US" sz="1500" dirty="0">
                <a:highlight>
                  <a:srgbClr val="FFFF00"/>
                </a:highlight>
              </a:rPr>
              <a:t>3470.00</a:t>
            </a:r>
            <a:r>
              <a:rPr lang="en-US" sz="1500" dirty="0"/>
              <a:t>   559.00       209.00</a:t>
            </a:r>
          </a:p>
          <a:p>
            <a:r>
              <a:rPr lang="en-US" sz="1500" dirty="0"/>
              <a:t>std     881.86   10.55      652.59      593.82    95.58        88.84</a:t>
            </a:r>
          </a:p>
          <a:p>
            <a:r>
              <a:rPr lang="en-US" sz="1500" dirty="0"/>
              <a:t>min       2.00   -1.00     1979.00     1978.00   319.00         0.00</a:t>
            </a:r>
          </a:p>
          <a:p>
            <a:r>
              <a:rPr lang="en-US" sz="1500" dirty="0"/>
              <a:t>10%     560.90   24.00     2896.30     2817.60   454.00        68.00</a:t>
            </a:r>
          </a:p>
          <a:p>
            <a:r>
              <a:rPr lang="en-US" sz="1500" dirty="0"/>
              <a:t>25%     981.25   30.00     3297.25     3133.75   505.00       181.00</a:t>
            </a:r>
          </a:p>
          <a:p>
            <a:r>
              <a:rPr lang="en-US" sz="1500" dirty="0"/>
              <a:t>50%    1760.00   37.00     3682.50     3470.00   559.00       209.00</a:t>
            </a:r>
          </a:p>
          <a:p>
            <a:r>
              <a:rPr lang="en-US" sz="1500" dirty="0"/>
              <a:t>75%    2494.75   43.00     4052.25     3817.00   615.00       239.00</a:t>
            </a:r>
          </a:p>
          <a:p>
            <a:r>
              <a:rPr lang="en-US" sz="1500" dirty="0"/>
              <a:t>90%    2887.70   50.00     4482.50     4209.90   677.70       310.00</a:t>
            </a:r>
          </a:p>
          <a:p>
            <a:r>
              <a:rPr lang="en-US" sz="1500" dirty="0"/>
              <a:t>max    3371.00   74.00     6631.00     6409.00  1032.00       560.00</a:t>
            </a:r>
          </a:p>
          <a:p>
            <a:r>
              <a:rPr lang="en-US" sz="1500" dirty="0">
                <a:solidFill>
                  <a:srgbClr val="FF0000"/>
                </a:solidFill>
              </a:rPr>
              <a:t>range</a:t>
            </a:r>
            <a:r>
              <a:rPr lang="en-US" sz="1500" dirty="0"/>
              <a:t>  3369.00   75.00     4652.00     </a:t>
            </a:r>
            <a:r>
              <a:rPr lang="en-US" sz="1500" dirty="0">
                <a:highlight>
                  <a:srgbClr val="FFFF00"/>
                </a:highlight>
              </a:rPr>
              <a:t>4431.00</a:t>
            </a:r>
            <a:r>
              <a:rPr lang="en-US" sz="1500" dirty="0"/>
              <a:t>   713.00       560.00</a:t>
            </a:r>
          </a:p>
          <a:p>
            <a:endParaRPr lang="en-US" sz="1500" dirty="0"/>
          </a:p>
          <a:p>
            <a:r>
              <a:rPr lang="en-US" sz="1500" dirty="0">
                <a:solidFill>
                  <a:srgbClr val="FF0000"/>
                </a:solidFill>
              </a:rPr>
              <a:t>mode</a:t>
            </a:r>
            <a:r>
              <a:rPr lang="en-US" sz="1500" dirty="0"/>
              <a:t> </a:t>
            </a:r>
            <a:r>
              <a:rPr lang="en-US" sz="1500" dirty="0">
                <a:highlight>
                  <a:srgbClr val="FFFF00"/>
                </a:highlight>
              </a:rPr>
              <a:t>[2886, 3095, 3179, 3209, 3540]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Difference in Gun and Tim ranges from 0 seconds to 560 seconds. This could be because some people are at the beginning of the start line while others are at the end.</a:t>
            </a:r>
          </a:p>
          <a:p>
            <a:endParaRPr lang="en-US" sz="1500" dirty="0">
              <a:highlight>
                <a:srgbClr val="FFFF00"/>
              </a:highlight>
            </a:endParaRPr>
          </a:p>
          <a:p>
            <a:endParaRPr lang="en-US" sz="1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Descriptive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5644" y="522898"/>
            <a:ext cx="329635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37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Male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Female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51599" y="2378690"/>
            <a:ext cx="5746001" cy="23852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/>
              <a:t>                  </a:t>
            </a:r>
            <a:r>
              <a:rPr lang="en-US" sz="1500" dirty="0"/>
              <a:t> ---------Correlation Matrix--------</a:t>
            </a:r>
          </a:p>
          <a:p>
            <a:r>
              <a:rPr lang="en-US" sz="1500" dirty="0"/>
              <a:t>             Num   Ag  Gun Tim(s)  Net Tim(s)  Pace(s)  Diff Tim(s)</a:t>
            </a:r>
          </a:p>
          <a:p>
            <a:r>
              <a:rPr lang="en-US" sz="1500" dirty="0"/>
              <a:t>Num         1.00 0.03        0.09        0.09     0.09         0.07</a:t>
            </a:r>
          </a:p>
          <a:p>
            <a:r>
              <a:rPr lang="en-US" sz="1500" dirty="0"/>
              <a:t>Ag          0.03 1.00        0.20        0.21     0.21         0.11</a:t>
            </a:r>
          </a:p>
          <a:p>
            <a:r>
              <a:rPr lang="en-US" sz="1500" dirty="0"/>
              <a:t>Gun Tim(s)  0.09 0.20        1.00        0.99     0.99         0.77</a:t>
            </a:r>
          </a:p>
          <a:p>
            <a:r>
              <a:rPr lang="en-US" sz="1500" dirty="0"/>
              <a:t>Net Tim(s)  0.09 0.21        0.99        1.00     1.00         0.70</a:t>
            </a:r>
          </a:p>
          <a:p>
            <a:r>
              <a:rPr lang="en-US" sz="1500" dirty="0"/>
              <a:t>Pace(s)     0.09 0.21        0.99        1.00     1.00         0.70</a:t>
            </a:r>
          </a:p>
          <a:p>
            <a:r>
              <a:rPr lang="en-US" sz="1500" dirty="0"/>
              <a:t>Diff Tim(s) 0.07 0.11        0.77        0.70     0.70         1.00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            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197600" y="2604468"/>
            <a:ext cx="5485953" cy="18928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000" dirty="0"/>
              <a:t>        </a:t>
            </a:r>
            <a:r>
              <a:rPr lang="en-US" dirty="0"/>
              <a:t>   </a:t>
            </a:r>
            <a:r>
              <a:rPr lang="en-US" sz="1500" dirty="0"/>
              <a:t> Num   Ag  Gun Tim(s)  Net Tim(s)  Pace(s)  Diff Tim(s)</a:t>
            </a:r>
          </a:p>
          <a:p>
            <a:r>
              <a:rPr lang="en-US" sz="1500" dirty="0"/>
              <a:t>Num         1.00 0.00        0.10        0.10     0.10         0.09</a:t>
            </a:r>
          </a:p>
          <a:p>
            <a:r>
              <a:rPr lang="en-US" sz="1500" dirty="0"/>
              <a:t>Ag          0.00 1.00        0.12        0.12     0.12         0.06</a:t>
            </a:r>
          </a:p>
          <a:p>
            <a:r>
              <a:rPr lang="en-US" sz="1500" dirty="0"/>
              <a:t>Gun Tim(s)  0.10 0.12        1.00        0.99     0.99         0.70</a:t>
            </a:r>
          </a:p>
          <a:p>
            <a:r>
              <a:rPr lang="en-US" sz="1500" dirty="0"/>
              <a:t>Net Tim(s)  0.10 0.12        0.99        1.00     1.00         0.62</a:t>
            </a:r>
          </a:p>
          <a:p>
            <a:r>
              <a:rPr lang="en-US" sz="1500" dirty="0"/>
              <a:t>Pace(s)     0.10 0.12        0.99        1.00     1.00         0.62</a:t>
            </a:r>
          </a:p>
          <a:p>
            <a:r>
              <a:rPr lang="en-US" sz="1500" dirty="0"/>
              <a:t>Diff Tim(s) 0.09 0.06        0.70        0.62     0.62         1.00</a:t>
            </a:r>
          </a:p>
          <a:p>
            <a:endParaRPr 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9D966-4F6B-E54A-9492-64ACFC9A00E5}"/>
              </a:ext>
            </a:extLst>
          </p:cNvPr>
          <p:cNvSpPr txBox="1"/>
          <p:nvPr/>
        </p:nvSpPr>
        <p:spPr>
          <a:xfrm>
            <a:off x="1230086" y="5136444"/>
            <a:ext cx="902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correlation matrix in male, we can see that the Gun Tim, Net Tim, and Pace are highly correlated. Also, the Diff Time has a correlation of 0.7 with the Gun Tim, Net Tim, and Pace. There doesn’t seem to be any correlation with Age and the times. There is a similar result with the females.</a:t>
            </a:r>
          </a:p>
        </p:txBody>
      </p:sp>
    </p:spTree>
    <p:extLst>
      <p:ext uri="{BB962C8B-B14F-4D97-AF65-F5344CB8AC3E}">
        <p14:creationId xmlns:p14="http://schemas.microsoft.com/office/powerpoint/2010/main" val="29604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58940" y="522898"/>
            <a:ext cx="3833060" cy="1489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Doe’s Performance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8600" y="537797"/>
            <a:ext cx="3711222" cy="4050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47E9E9-E59B-AB4F-BF71-E6AABD777401}"/>
              </a:ext>
            </a:extLst>
          </p:cNvPr>
          <p:cNvSpPr/>
          <p:nvPr/>
        </p:nvSpPr>
        <p:spPr>
          <a:xfrm>
            <a:off x="774451" y="1004844"/>
            <a:ext cx="10435415" cy="4431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Place: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Num: 2869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Chris Doe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Ag: 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Hometown: Reston, 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</a:t>
            </a:r>
            <a:r>
              <a:rPr lang="en-US" dirty="0"/>
              <a:t>/Tot: 108/214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</a:t>
            </a:r>
            <a:r>
              <a:rPr lang="en-US" dirty="0"/>
              <a:t>: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Gun Tim: 53:07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Gun Tim(s): 3187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Tim: 49:43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Tim(s): 2983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Pace: 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Pace(s): 480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 Tim (between Gun and Net): 204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 percentile (same division): 62.78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Time separates from top 10 percentile (same division): 13.06 mins.</a:t>
            </a:r>
          </a:p>
        </p:txBody>
      </p:sp>
    </p:spTree>
    <p:extLst>
      <p:ext uri="{BB962C8B-B14F-4D97-AF65-F5344CB8AC3E}">
        <p14:creationId xmlns:p14="http://schemas.microsoft.com/office/powerpoint/2010/main" val="31467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52178" y="522898"/>
            <a:ext cx="39398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366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452063" y="4663790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EC2D0D-66CB-3C43-8A81-FDD11B1A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" y="855296"/>
            <a:ext cx="6678481" cy="3761847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567FC6-5572-DF43-BC8F-0728BEB7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8" y="734473"/>
            <a:ext cx="5176894" cy="3882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0025FD-6308-354B-A5A6-E7E0621FFC9C}"/>
              </a:ext>
            </a:extLst>
          </p:cNvPr>
          <p:cNvSpPr txBox="1"/>
          <p:nvPr/>
        </p:nvSpPr>
        <p:spPr>
          <a:xfrm>
            <a:off x="228600" y="5134771"/>
            <a:ext cx="584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male boxplots, we can see that division B (15-19)</a:t>
            </a:r>
          </a:p>
          <a:p>
            <a:r>
              <a:rPr lang="en-US" dirty="0"/>
              <a:t>    did the best with the lowest median. The minimum</a:t>
            </a:r>
          </a:p>
          <a:p>
            <a:r>
              <a:rPr lang="en-US" dirty="0"/>
              <a:t>    overall goes to division C (20-29). We can also see </a:t>
            </a:r>
          </a:p>
          <a:p>
            <a:r>
              <a:rPr lang="en-US" dirty="0"/>
              <a:t>    from the plots that there are a lot of outliers.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5FB5F-82A7-F14D-A2DB-018302E3AC2F}"/>
              </a:ext>
            </a:extLst>
          </p:cNvPr>
          <p:cNvSpPr txBox="1"/>
          <p:nvPr/>
        </p:nvSpPr>
        <p:spPr>
          <a:xfrm>
            <a:off x="6245511" y="5148155"/>
            <a:ext cx="60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results for the female net time data. Notice that in the male division, there are two male participant in the 80-89 age range, but none in the female division.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48889" y="522898"/>
            <a:ext cx="34431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85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070649" y="4933550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E3847D-7ED6-6C40-970A-AFB21111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5" y="722896"/>
            <a:ext cx="5664200" cy="424815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A7E39F-BFB9-244B-95F6-416EB6AA4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5" y="701390"/>
            <a:ext cx="5842000" cy="438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3074A-F5E8-8445-ABEA-84D5422907CD}"/>
              </a:ext>
            </a:extLst>
          </p:cNvPr>
          <p:cNvSpPr txBox="1"/>
          <p:nvPr/>
        </p:nvSpPr>
        <p:spPr>
          <a:xfrm>
            <a:off x="228600" y="5134771"/>
            <a:ext cx="5458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results with looking at the pace, as opposed </a:t>
            </a:r>
          </a:p>
          <a:p>
            <a:r>
              <a:rPr lang="en-US" dirty="0"/>
              <a:t>     to net time in seconds. This is expected as the two </a:t>
            </a:r>
          </a:p>
          <a:p>
            <a:r>
              <a:rPr lang="en-US" dirty="0"/>
              <a:t>     are highly correlated as shown in the correlation</a:t>
            </a:r>
          </a:p>
          <a:p>
            <a:r>
              <a:rPr lang="en-US" dirty="0"/>
              <a:t>   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35E09-6CD4-834F-91B9-1823FFF191EA}"/>
              </a:ext>
            </a:extLst>
          </p:cNvPr>
          <p:cNvSpPr txBox="1"/>
          <p:nvPr/>
        </p:nvSpPr>
        <p:spPr>
          <a:xfrm>
            <a:off x="6250262" y="5250851"/>
            <a:ext cx="433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results for the female pace data. </a:t>
            </a:r>
          </a:p>
        </p:txBody>
      </p:sp>
    </p:spTree>
    <p:extLst>
      <p:ext uri="{BB962C8B-B14F-4D97-AF65-F5344CB8AC3E}">
        <p14:creationId xmlns:p14="http://schemas.microsoft.com/office/powerpoint/2010/main" val="23739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48889" y="522898"/>
            <a:ext cx="34431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Race Results by division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85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6209249" y="504742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4718D856-79B0-3B4C-BB33-D4A92AF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7" y="588988"/>
            <a:ext cx="5856472" cy="439235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5A2D2E2-62CE-2645-961D-94CFF1EB2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2" y="588987"/>
            <a:ext cx="5856466" cy="439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00828-D5CE-FD41-9D0D-B22A7C024DD0}"/>
              </a:ext>
            </a:extLst>
          </p:cNvPr>
          <p:cNvSpPr txBox="1"/>
          <p:nvPr/>
        </p:nvSpPr>
        <p:spPr>
          <a:xfrm>
            <a:off x="440267" y="5399256"/>
            <a:ext cx="104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from the male and female data, data for each of the fields are normally distributed except the</a:t>
            </a:r>
          </a:p>
          <a:p>
            <a:r>
              <a:rPr lang="en-US" dirty="0"/>
              <a:t>     Diff time, which is expected.  </a:t>
            </a:r>
          </a:p>
        </p:txBody>
      </p:sp>
    </p:spTree>
    <p:extLst>
      <p:ext uri="{BB962C8B-B14F-4D97-AF65-F5344CB8AC3E}">
        <p14:creationId xmlns:p14="http://schemas.microsoft.com/office/powerpoint/2010/main" val="31413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1335</Words>
  <Application>Microsoft Macintosh PowerPoint</Application>
  <PresentationFormat>Widescreen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2006 Pikes Peak 10K Race Analysis  by: Gilbert Wong </vt:lpstr>
      <vt:lpstr>Project analysis slide 3</vt:lpstr>
      <vt:lpstr>Project analysis slide 8</vt:lpstr>
      <vt:lpstr>Project analysis slide 8</vt:lpstr>
      <vt:lpstr>Project analysis slide 3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2006 Pikes Peak 10K Race Analysis </dc:title>
  <dc:creator>Gilbert Wong</dc:creator>
  <cp:lastModifiedBy>Gilbert Wong</cp:lastModifiedBy>
  <cp:revision>11</cp:revision>
  <dcterms:created xsi:type="dcterms:W3CDTF">2021-06-17T00:29:44Z</dcterms:created>
  <dcterms:modified xsi:type="dcterms:W3CDTF">2021-06-18T12:13:32Z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